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2"/>
  </p:sldMasterIdLst>
  <p:notesMasterIdLst>
    <p:notesMasterId r:id="rId3"/>
  </p:notesMasterIdLst>
  <p:sldIdLst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0"/>
    <p:restoredTop sz="94660"/>
  </p:normalViewPr>
  <p:slideViewPr>
    <p:cSldViewPr snapToGrid="0">
      <p:cViewPr>
        <p:scale>
          <a:sx n="150" d="100"/>
          <a:sy n="150" d="100"/>
        </p:scale>
        <p:origin x="-72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CBB2-0699-4CCE-9A71-2E75D66CB5FD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5F0B-290D-40E2-8B0F-5DCE8D67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535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CBB2-0699-4CCE-9A71-2E75D66CB5FD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5F0B-290D-40E2-8B0F-5DCE8D67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197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CBB2-0699-4CCE-9A71-2E75D66CB5FD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5F0B-290D-40E2-8B0F-5DCE8D67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4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CBB2-0699-4CCE-9A71-2E75D66CB5FD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5F0B-290D-40E2-8B0F-5DCE8D67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26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CBB2-0699-4CCE-9A71-2E75D66CB5FD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5F0B-290D-40E2-8B0F-5DCE8D67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58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CBB2-0699-4CCE-9A71-2E75D66CB5FD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5F0B-290D-40E2-8B0F-5DCE8D67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424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CBB2-0699-4CCE-9A71-2E75D66CB5FD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5F0B-290D-40E2-8B0F-5DCE8D67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748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CBB2-0699-4CCE-9A71-2E75D66CB5FD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5F0B-290D-40E2-8B0F-5DCE8D67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54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CBB2-0699-4CCE-9A71-2E75D66CB5FD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5F0B-290D-40E2-8B0F-5DCE8D67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32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CBB2-0699-4CCE-9A71-2E75D66CB5FD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5F0B-290D-40E2-8B0F-5DCE8D67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27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CBB2-0699-4CCE-9A71-2E75D66CB5FD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5F0B-290D-40E2-8B0F-5DCE8D67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205113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4CBB2-0699-4CCE-9A71-2E75D66CB5FD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45F0B-290D-40E2-8B0F-5DCE8D67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811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257125"/>
              </p:ext>
            </p:extLst>
          </p:nvPr>
        </p:nvGraphicFramePr>
        <p:xfrm>
          <a:off x="4871243" y="4703180"/>
          <a:ext cx="3873500" cy="20467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57946">
                  <a:extLst>
                    <a:ext uri="{9D8B030D-6E8A-4147-A177-3AD203B41FA5}"/>
                  </a:extLst>
                </a:gridCol>
                <a:gridCol w="2339254">
                  <a:extLst>
                    <a:ext uri="{9D8B030D-6E8A-4147-A177-3AD203B41FA5}"/>
                  </a:extLst>
                </a:gridCol>
                <a:gridCol w="450057">
                  <a:extLst>
                    <a:ext uri="{9D8B030D-6E8A-4147-A177-3AD203B41FA5}"/>
                  </a:extLst>
                </a:gridCol>
                <a:gridCol w="426243">
                  <a:extLst>
                    <a:ext uri="{9D8B030D-6E8A-4147-A177-3AD203B41FA5}"/>
                  </a:extLst>
                </a:gridCol>
              </a:tblGrid>
              <a:tr h="87057">
                <a:tc>
                  <a:txBody>
                    <a:bodyPr/>
                    <a:lstStyle/>
                    <a:p>
                      <a:pPr algn="ctr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区分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内容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状況</a:t>
                      </a:r>
                    </a:p>
                    <a:p>
                      <a:pPr algn="ctr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○×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導入予定時期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/>
                </a:extLst>
              </a:tr>
              <a:tr h="90426">
                <a:tc rowSpan="5">
                  <a:txBody>
                    <a:bodyPr/>
                    <a:lstStyle/>
                    <a:p>
                      <a:pPr algn="just"/>
                      <a:r>
                        <a:rPr lang="ja-JP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建物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建物の耐震補強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/>
                </a:extLst>
              </a:tr>
              <a:tr h="9042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ガラスの飛散防止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/>
                </a:extLst>
              </a:tr>
              <a:tr h="833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天井設備（空調・照明器具等）の落下防止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/>
                </a:extLst>
              </a:tr>
              <a:tr h="910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屋外設備（看板・屋根瓦等）の落下防止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/>
                </a:extLst>
              </a:tr>
              <a:tr h="833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ブロック塀等の倒壊防止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/>
                </a:extLst>
              </a:tr>
              <a:tr h="83399">
                <a:tc rowSpan="3">
                  <a:txBody>
                    <a:bodyPr/>
                    <a:lstStyle/>
                    <a:p>
                      <a:pPr algn="just"/>
                      <a:r>
                        <a:rPr lang="ja-JP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備品</a:t>
                      </a:r>
                    </a:p>
                    <a:p>
                      <a:pPr marL="635" algn="l"/>
                      <a:r>
                        <a:rPr lang="ja-JP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（客室含む）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ロッカー・タンス・書棚等の移動・転倒防止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/>
                </a:extLst>
              </a:tr>
              <a:tr h="3095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テレビ・ＯＡ機器等の移動・転倒防止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/>
                </a:extLst>
              </a:tr>
              <a:tr h="833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就寝場所や勤務スペース周辺の危険物の撤去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/>
                </a:extLst>
              </a:tr>
              <a:tr h="83399">
                <a:tc rowSpan="3">
                  <a:txBody>
                    <a:bodyPr/>
                    <a:lstStyle/>
                    <a:p>
                      <a:pPr algn="just"/>
                      <a:r>
                        <a:rPr lang="ja-JP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物品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高所にある物品の落下防止、撤去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/>
                </a:extLst>
              </a:tr>
              <a:tr h="833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避難経路（廊下、階段、非常口等）付近の物品撤去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/>
                </a:extLst>
              </a:tr>
              <a:tr h="833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自動販売機・展示物等の移動・転倒の防止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/>
                </a:extLst>
              </a:tr>
              <a:tr h="83399">
                <a:tc rowSpan="2">
                  <a:txBody>
                    <a:bodyPr/>
                    <a:lstStyle/>
                    <a:p>
                      <a:pPr algn="just"/>
                      <a:r>
                        <a:rPr lang="ja-JP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厨房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食器棚・冷蔵庫等の適切箇所への移動、固定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/>
                </a:extLst>
              </a:tr>
              <a:tr h="833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火元付近の可燃物の撤去や安全対策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/>
                </a:extLst>
              </a:tr>
              <a:tr h="83399">
                <a:tc rowSpan="3">
                  <a:txBody>
                    <a:bodyPr/>
                    <a:lstStyle/>
                    <a:p>
                      <a:pPr algn="just"/>
                      <a:r>
                        <a:rPr lang="ja-JP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設備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館内放送設備、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/>
                </a:extLst>
              </a:tr>
              <a:tr h="833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非常灯等設置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/>
                </a:extLst>
              </a:tr>
              <a:tr h="833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車いす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/>
                </a:extLst>
              </a:tr>
              <a:tr h="83399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発電機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停電時の自家発電機への自動切り替え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/>
                </a:extLst>
              </a:tr>
              <a:tr h="83399">
                <a:tc rowSpan="3">
                  <a:txBody>
                    <a:bodyPr/>
                    <a:lstStyle/>
                    <a:p>
                      <a:pPr algn="just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/>
                </a:extLst>
              </a:tr>
              <a:tr h="953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 dirty="0">
                          <a:effectLst/>
                        </a:rPr>
                        <a:t> </a:t>
                      </a:r>
                      <a:endParaRPr lang="ja-JP" sz="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</a:rPr>
                        <a:t> </a:t>
                      </a:r>
                      <a:endParaRPr lang="ja-JP" sz="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 dirty="0">
                          <a:effectLst/>
                        </a:rPr>
                        <a:t> </a:t>
                      </a:r>
                      <a:endParaRPr lang="ja-JP" sz="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/>
                </a:extLst>
              </a:tr>
              <a:tr h="953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>
                          <a:effectLst/>
                        </a:rPr>
                        <a:t> </a:t>
                      </a:r>
                      <a:endParaRPr lang="ja-JP" sz="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</a:rPr>
                        <a:t> </a:t>
                      </a:r>
                      <a:endParaRPr lang="ja-JP" sz="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 dirty="0">
                          <a:effectLst/>
                        </a:rPr>
                        <a:t> </a:t>
                      </a:r>
                      <a:endParaRPr lang="ja-JP" sz="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08" name="Rectangle 3"/>
          <p:cNvSpPr>
            <a:spLocks noChangeArrowheads="1"/>
          </p:cNvSpPr>
          <p:nvPr/>
        </p:nvSpPr>
        <p:spPr>
          <a:xfrm>
            <a:off x="4665663" y="4487736"/>
            <a:ext cx="407908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8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■事前対策</a:t>
            </a:r>
            <a:r>
              <a:rPr lang="ja-JP" altLang="en-US" sz="8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</a:t>
            </a: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×の項目は必要性を検討し、必要と判断した際には導入時期を</a:t>
            </a:r>
            <a:r>
              <a:rPr kumimoji="0" lang="ja-JP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記載）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1109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818986"/>
              </p:ext>
            </p:extLst>
          </p:nvPr>
        </p:nvGraphicFramePr>
        <p:xfrm>
          <a:off x="4871242" y="2687735"/>
          <a:ext cx="3873501" cy="179717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31205">
                  <a:extLst>
                    <a:ext uri="{9D8B030D-6E8A-4147-A177-3AD203B41FA5}"/>
                  </a:extLst>
                </a:gridCol>
                <a:gridCol w="330200">
                  <a:extLst>
                    <a:ext uri="{9D8B030D-6E8A-4147-A177-3AD203B41FA5}"/>
                  </a:extLst>
                </a:gridCol>
                <a:gridCol w="1187450">
                  <a:extLst>
                    <a:ext uri="{9D8B030D-6E8A-4147-A177-3AD203B41FA5}"/>
                  </a:extLst>
                </a:gridCol>
                <a:gridCol w="324646">
                  <a:extLst>
                    <a:ext uri="{9D8B030D-6E8A-4147-A177-3AD203B41FA5}"/>
                  </a:extLst>
                </a:gridCol>
              </a:tblGrid>
              <a:tr h="121614">
                <a:tc>
                  <a:txBody>
                    <a:bodyPr/>
                    <a:lstStyle/>
                    <a:p>
                      <a:pPr algn="ctr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内容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所有数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所有数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ヘルメット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軍手（推奨：</a:t>
                      </a:r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100</a:t>
                      </a:r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双以上）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クリップボード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ゴム付軍手（推奨：</a:t>
                      </a:r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</a:t>
                      </a:r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双以上）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筆記用具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電池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マグネットまたはテープ（マグネットは部屋数以上）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備蓄用飲料水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マスターキー（屋外非難の場合も持ち出し）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備蓄用食料</a:t>
                      </a: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（缶切りなども）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宿帳（屋外非難の場合も持ち出し）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ガムテープ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拡声器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ビニールテープ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懐中電灯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カセットコンロとガス</a:t>
                      </a: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缶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毛布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折り畳み給水タンク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80213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バール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ブルーシート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ベンダーに自動販売機の鍵を借りる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非常用電源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96601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翻訳機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LED</a:t>
                      </a:r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ランタン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ノートパソコン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ハンマー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ハンディプリンター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シャベル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簡易トイレ用ビニール袋または防災用トイレ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タオル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救急セット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防災ラジオ（推奨：</a:t>
                      </a:r>
                      <a:r>
                        <a:rPr lang="en-US" alt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台以上）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ホワイトボード（推奨：階数分の枚数）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市内マップと四国マップの拡大コピー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10" name="Rectangle 3"/>
          <p:cNvSpPr>
            <a:spLocks noChangeArrowheads="1"/>
          </p:cNvSpPr>
          <p:nvPr/>
        </p:nvSpPr>
        <p:spPr>
          <a:xfrm>
            <a:off x="4665663" y="2468310"/>
            <a:ext cx="407908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8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■備蓄品</a:t>
            </a:r>
            <a:endParaRPr kumimoji="0" lang="ja-JP" altLang="ja-JP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11" name="Rectangle 1"/>
          <p:cNvSpPr>
            <a:spLocks noChangeArrowheads="1"/>
          </p:cNvSpPr>
          <p:nvPr/>
        </p:nvSpPr>
        <p:spPr>
          <a:xfrm>
            <a:off x="261939" y="473385"/>
            <a:ext cx="4449761" cy="96949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■</a:t>
            </a: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BCP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の策定・運用体制</a:t>
            </a:r>
            <a:endParaRPr kumimoji="0" lang="ja-JP" alt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当館において</a:t>
            </a: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BCP</a:t>
            </a: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を策定し、平常時の</a:t>
            </a: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BCP</a:t>
            </a: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運用を推進する責任者は経営者自らがあたる。サブリーダーや、緊急時の</a:t>
            </a: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BCP</a:t>
            </a: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発動体制におけるそれぞれの代行者については、以下のように定める。</a:t>
            </a: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 BCP</a:t>
            </a: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の発動基準＝「南海トラフ地震の発生」「河川氾濫・土砂災害の避難指示発令」</a:t>
            </a: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2 BCP</a:t>
            </a: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の策定及び平常時における</a:t>
            </a: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BCP</a:t>
            </a: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の運用推進体制</a:t>
            </a:r>
            <a:endParaRPr kumimoji="0" lang="en-US" altLang="ja-JP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3 </a:t>
            </a: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緊急時（経営者不在時等）における</a:t>
            </a: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BCP</a:t>
            </a: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の発動体制　</a:t>
            </a:r>
            <a:endParaRPr kumimoji="0" lang="en-US" altLang="ja-JP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経営者不在時で出勤可能な状況下であれば出勤して指示を出す。出勤不可能な場合は現場責任者が指示をする。経営者と連絡が取れない場合にも備えて、代行者を定める。</a:t>
            </a: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1112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908642"/>
              </p:ext>
            </p:extLst>
          </p:nvPr>
        </p:nvGraphicFramePr>
        <p:xfrm>
          <a:off x="349609" y="1448699"/>
          <a:ext cx="2310287" cy="38899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49013">
                  <a:extLst>
                    <a:ext uri="{9D8B030D-6E8A-4147-A177-3AD203B41FA5}"/>
                  </a:extLst>
                </a:gridCol>
                <a:gridCol w="661274">
                  <a:extLst>
                    <a:ext uri="{9D8B030D-6E8A-4147-A177-3AD203B41FA5}"/>
                  </a:extLst>
                </a:gridCol>
              </a:tblGrid>
              <a:tr h="89498">
                <a:tc>
                  <a:txBody>
                    <a:bodyPr/>
                    <a:lstStyle/>
                    <a:p>
                      <a:pPr algn="ctr"/>
                      <a:r>
                        <a:rPr lang="ja-JP" sz="6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役割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600" ker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担当者名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/>
                </a:extLst>
              </a:tr>
              <a:tr h="89498">
                <a:tc>
                  <a:txBody>
                    <a:bodyPr/>
                    <a:lstStyle/>
                    <a:p>
                      <a:pPr algn="just"/>
                      <a:r>
                        <a:rPr lang="ja-JP" sz="6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① 責任者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原則経営者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/>
                </a:extLst>
              </a:tr>
              <a:tr h="89498">
                <a:tc>
                  <a:txBody>
                    <a:bodyPr/>
                    <a:lstStyle/>
                    <a:p>
                      <a:pPr algn="just"/>
                      <a:r>
                        <a:rPr lang="ja-JP" sz="6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② サブリーダー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/>
                </a:extLst>
              </a:tr>
              <a:tr h="110353">
                <a:tc>
                  <a:txBody>
                    <a:bodyPr/>
                    <a:lstStyle/>
                    <a:p>
                      <a:pPr algn="just"/>
                      <a:r>
                        <a:rPr lang="ja-JP" sz="6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③ 取引先、仕入先等との連絡担当者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13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496684"/>
              </p:ext>
            </p:extLst>
          </p:nvPr>
        </p:nvGraphicFramePr>
        <p:xfrm>
          <a:off x="2738754" y="1456837"/>
          <a:ext cx="1795938" cy="2786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56896">
                  <a:extLst>
                    <a:ext uri="{9D8B030D-6E8A-4147-A177-3AD203B41FA5}"/>
                  </a:extLst>
                </a:gridCol>
                <a:gridCol w="603250">
                  <a:extLst>
                    <a:ext uri="{9D8B030D-6E8A-4147-A177-3AD203B41FA5}"/>
                  </a:extLst>
                </a:gridCol>
                <a:gridCol w="635792">
                  <a:extLst>
                    <a:ext uri="{9D8B030D-6E8A-4147-A177-3AD203B41FA5}"/>
                  </a:extLst>
                </a:gridCol>
              </a:tblGrid>
              <a:tr h="88416">
                <a:tc>
                  <a:txBody>
                    <a:bodyPr/>
                    <a:lstStyle/>
                    <a:p>
                      <a:pPr algn="ctr"/>
                      <a:r>
                        <a:rPr lang="ja-JP" sz="6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役割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600" ker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担当者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600" ker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代行者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/>
                </a:extLst>
              </a:tr>
              <a:tr h="88416">
                <a:tc>
                  <a:txBody>
                    <a:bodyPr/>
                    <a:lstStyle/>
                    <a:p>
                      <a:pPr marL="0" lvl="0" indent="0" algn="just">
                        <a:buFont typeface="+mj-ea"/>
                        <a:buNone/>
                      </a:pPr>
                      <a:r>
                        <a:rPr lang="ja-JP" sz="6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現場責任者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原則経営者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/>
                </a:extLst>
              </a:tr>
              <a:tr h="88416">
                <a:tc>
                  <a:txBody>
                    <a:bodyPr/>
                    <a:lstStyle/>
                    <a:p>
                      <a:pPr marL="0" lvl="0" indent="0" algn="just">
                        <a:buFont typeface="+mj-ea"/>
                        <a:buNone/>
                      </a:pPr>
                      <a:r>
                        <a:rPr lang="ja-JP" sz="6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総責任者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原則経営者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33350" algn="just"/>
                      <a:r>
                        <a:rPr lang="en-US" sz="6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14" name="テキスト ボックス 15"/>
          <p:cNvSpPr txBox="1"/>
          <p:nvPr/>
        </p:nvSpPr>
        <p:spPr>
          <a:xfrm>
            <a:off x="261939" y="1880028"/>
            <a:ext cx="42727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■把握・行動すべき内容　</a:t>
            </a:r>
            <a:r>
              <a:rPr lang="ja-JP" altLang="en-US" sz="8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終了したら☑</a:t>
            </a:r>
            <a:endParaRPr kumimoji="1" lang="en-US" altLang="ja-JP" sz="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□従業員とその家族の安否と被害状況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被害状況や出勤可能状況を把握</a:t>
            </a:r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□建物・設備、情報システム、ライフラインの被害状況確認</a:t>
            </a:r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全館を目視で確認。使用可能室と不可能室も把握。被害個所は罹災証明用に写真撮影。</a:t>
            </a:r>
            <a:endParaRPr lang="ja-JP" altLang="ja-JP" sz="1800" b="0" i="0" u="none" strike="noStrike" dirty="0">
              <a:effectLst/>
              <a:latin typeface="Arial" panose="020B0604020202020204" pitchFamily="34" charset="0"/>
            </a:endParaRP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□納入業者（食品・リネン等）の被害状況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取引再開可能な業者を把握。</a:t>
            </a: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□旅行会社ならびに予約顧客への連絡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状況確認と再開めど。</a:t>
            </a: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□旅館組合との連絡（状況把握）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同業者の状況把握。</a:t>
            </a:r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□ライフラインの復旧状況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電力、ガス、水道の復旧見込みを随時確認</a:t>
            </a: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□保険補償内容の確認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質問項目を整理して代理店に連絡</a:t>
            </a:r>
          </a:p>
        </p:txBody>
      </p:sp>
      <p:graphicFrame>
        <p:nvGraphicFramePr>
          <p:cNvPr id="1115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895908"/>
              </p:ext>
            </p:extLst>
          </p:nvPr>
        </p:nvGraphicFramePr>
        <p:xfrm>
          <a:off x="4869415" y="727023"/>
          <a:ext cx="3875328" cy="170429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94834">
                  <a:extLst>
                    <a:ext uri="{9D8B030D-6E8A-4147-A177-3AD203B41FA5}"/>
                  </a:extLst>
                </a:gridCol>
                <a:gridCol w="805990">
                  <a:extLst>
                    <a:ext uri="{9D8B030D-6E8A-4147-A177-3AD203B41FA5}"/>
                  </a:extLst>
                </a:gridCol>
                <a:gridCol w="368760">
                  <a:extLst>
                    <a:ext uri="{9D8B030D-6E8A-4147-A177-3AD203B41FA5}"/>
                  </a:extLst>
                </a:gridCol>
                <a:gridCol w="1026444">
                  <a:extLst>
                    <a:ext uri="{9D8B030D-6E8A-4147-A177-3AD203B41FA5}"/>
                  </a:extLst>
                </a:gridCol>
                <a:gridCol w="479300">
                  <a:extLst>
                    <a:ext uri="{9D8B030D-6E8A-4147-A177-3AD203B41FA5}"/>
                  </a:extLst>
                </a:gridCol>
              </a:tblGrid>
              <a:tr h="12161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取引先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電話番号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担当者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代替先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電話番号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96601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税理士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工務店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取引銀行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保険代理店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8283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消防署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16" name="Rectangle 2"/>
          <p:cNvSpPr>
            <a:spLocks noChangeArrowheads="1"/>
          </p:cNvSpPr>
          <p:nvPr/>
        </p:nvSpPr>
        <p:spPr>
          <a:xfrm>
            <a:off x="4776790" y="477600"/>
            <a:ext cx="2339102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■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取引先</a:t>
            </a:r>
            <a:r>
              <a:rPr kumimoji="0" lang="ja-JP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連絡リスト（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代替先も記</a:t>
            </a:r>
            <a:r>
              <a:rPr kumimoji="0" lang="ja-JP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載すること）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17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45140"/>
              </p:ext>
            </p:extLst>
          </p:nvPr>
        </p:nvGraphicFramePr>
        <p:xfrm>
          <a:off x="349607" y="2938964"/>
          <a:ext cx="4185082" cy="49313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97118">
                  <a:extLst>
                    <a:ext uri="{9D8B030D-6E8A-4147-A177-3AD203B41FA5}"/>
                  </a:extLst>
                </a:gridCol>
                <a:gridCol w="686926">
                  <a:extLst>
                    <a:ext uri="{9D8B030D-6E8A-4147-A177-3AD203B41FA5}"/>
                  </a:extLst>
                </a:gridCol>
                <a:gridCol w="729118">
                  <a:extLst>
                    <a:ext uri="{9D8B030D-6E8A-4147-A177-3AD203B41FA5}"/>
                  </a:extLst>
                </a:gridCol>
                <a:gridCol w="729118">
                  <a:extLst>
                    <a:ext uri="{9D8B030D-6E8A-4147-A177-3AD203B41FA5}"/>
                  </a:extLst>
                </a:gridCol>
                <a:gridCol w="915369">
                  <a:extLst>
                    <a:ext uri="{9D8B030D-6E8A-4147-A177-3AD203B41FA5}"/>
                  </a:extLst>
                </a:gridCol>
                <a:gridCol w="427433">
                  <a:extLst>
                    <a:ext uri="{9D8B030D-6E8A-4147-A177-3AD203B41FA5}"/>
                  </a:extLst>
                </a:gridCol>
              </a:tblGrid>
              <a:tr h="12161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保険のタイプ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証書番号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免責金額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補償限度額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補償範囲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代理店名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18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080286"/>
              </p:ext>
            </p:extLst>
          </p:nvPr>
        </p:nvGraphicFramePr>
        <p:xfrm>
          <a:off x="349607" y="3517847"/>
          <a:ext cx="4185082" cy="7416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97118">
                  <a:extLst>
                    <a:ext uri="{9D8B030D-6E8A-4147-A177-3AD203B41FA5}"/>
                  </a:extLst>
                </a:gridCol>
                <a:gridCol w="686926">
                  <a:extLst>
                    <a:ext uri="{9D8B030D-6E8A-4147-A177-3AD203B41FA5}"/>
                  </a:extLst>
                </a:gridCol>
                <a:gridCol w="729118">
                  <a:extLst>
                    <a:ext uri="{9D8B030D-6E8A-4147-A177-3AD203B41FA5}"/>
                  </a:extLst>
                </a:gridCol>
                <a:gridCol w="585230">
                  <a:extLst>
                    <a:ext uri="{9D8B030D-6E8A-4147-A177-3AD203B41FA5}"/>
                  </a:extLst>
                </a:gridCol>
                <a:gridCol w="1225550">
                  <a:extLst>
                    <a:ext uri="{9D8B030D-6E8A-4147-A177-3AD203B41FA5}"/>
                  </a:extLst>
                </a:gridCol>
                <a:gridCol w="261140">
                  <a:extLst>
                    <a:ext uri="{9D8B030D-6E8A-4147-A177-3AD203B41FA5}"/>
                  </a:extLst>
                </a:gridCol>
              </a:tblGrid>
              <a:tr h="12161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システム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記録媒体と</a:t>
                      </a:r>
                      <a:endParaRPr lang="en-US" alt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保管場所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バックアップ媒体と保管場所</a:t>
                      </a:r>
                      <a:endParaRPr lang="ja-JP" alt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バックアップ</a:t>
                      </a:r>
                      <a:endParaRPr lang="en-US" alt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頻度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情報使用不可時の対応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担当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予約情報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フロント清算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売掛・買掛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記帳・会計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給与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19" name="テキスト ボックス 23"/>
          <p:cNvSpPr txBox="1"/>
          <p:nvPr/>
        </p:nvSpPr>
        <p:spPr>
          <a:xfrm>
            <a:off x="290121" y="4291898"/>
            <a:ext cx="4272752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■被害想定と資金繰り　</a:t>
            </a:r>
            <a:endParaRPr kumimoji="1" lang="en-US" altLang="ja-JP" sz="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8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□目標復旧時間＝災害発生日の　　　日後</a:t>
            </a:r>
            <a:endParaRPr kumimoji="1" lang="en-US" altLang="ja-JP" sz="800" b="1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・周辺道路の土砂災害　有（約　 日）・ 無    長期浸水　　　　有（約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日）・ 無</a:t>
            </a: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・電気復旧　　　　　　約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 （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％復旧）　　ガスの復旧　　　約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％復旧）</a:t>
            </a: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・断水の復旧　　　　　約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 （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％復旧）　　下水道の復旧　　約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％復旧）</a:t>
            </a: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・その他（　　　　　　　　　　　　　　　　　　　　　　　　　　　　　　　　　　　　　）</a:t>
            </a:r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■必要資金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(A)+(B)=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千円</a:t>
            </a:r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</a:t>
            </a:r>
            <a:r>
              <a:rPr kumimoji="1" lang="ja-JP" altLang="en-US" sz="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資金調達方法　　　　　　　　　　　　　■資金計画に関する特記事項</a:t>
            </a:r>
          </a:p>
        </p:txBody>
      </p:sp>
      <p:graphicFrame>
        <p:nvGraphicFramePr>
          <p:cNvPr id="1120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744664"/>
              </p:ext>
            </p:extLst>
          </p:nvPr>
        </p:nvGraphicFramePr>
        <p:xfrm>
          <a:off x="2442149" y="5045951"/>
          <a:ext cx="2096291" cy="67889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2381">
                  <a:extLst>
                    <a:ext uri="{9D8B030D-6E8A-4147-A177-3AD203B41FA5}"/>
                  </a:extLst>
                </a:gridCol>
                <a:gridCol w="396191">
                  <a:extLst>
                    <a:ext uri="{9D8B030D-6E8A-4147-A177-3AD203B41FA5}"/>
                  </a:extLst>
                </a:gridCol>
                <a:gridCol w="417043">
                  <a:extLst>
                    <a:ext uri="{9D8B030D-6E8A-4147-A177-3AD203B41FA5}"/>
                  </a:extLst>
                </a:gridCol>
                <a:gridCol w="375338">
                  <a:extLst>
                    <a:ext uri="{9D8B030D-6E8A-4147-A177-3AD203B41FA5}"/>
                  </a:extLst>
                </a:gridCol>
                <a:gridCol w="375338">
                  <a:extLst>
                    <a:ext uri="{9D8B030D-6E8A-4147-A177-3AD203B41FA5}"/>
                  </a:extLst>
                </a:gridCol>
              </a:tblGrid>
              <a:tr h="121614"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当月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か月後</a:t>
                      </a:r>
                      <a:endParaRPr lang="ja-JP" alt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か月後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か月後</a:t>
                      </a:r>
                      <a:endParaRPr lang="ja-JP" alt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収入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平時比割合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経費支出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借入返済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違約金ほか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収支（</a:t>
                      </a:r>
                      <a:r>
                        <a:rPr lang="en-US" alt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21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972426"/>
              </p:ext>
            </p:extLst>
          </p:nvPr>
        </p:nvGraphicFramePr>
        <p:xfrm>
          <a:off x="349608" y="5045951"/>
          <a:ext cx="1940947" cy="4899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27783">
                  <a:extLst>
                    <a:ext uri="{9D8B030D-6E8A-4147-A177-3AD203B41FA5}"/>
                  </a:extLst>
                </a:gridCol>
                <a:gridCol w="528310">
                  <a:extLst>
                    <a:ext uri="{9D8B030D-6E8A-4147-A177-3AD203B41FA5}"/>
                  </a:extLst>
                </a:gridCol>
                <a:gridCol w="884854">
                  <a:extLst>
                    <a:ext uri="{9D8B030D-6E8A-4147-A177-3AD203B41FA5}"/>
                  </a:extLst>
                </a:gridCol>
              </a:tblGrid>
              <a:tr h="11839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設備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必要額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説明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540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建物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540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設備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540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什器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540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合計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22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491636"/>
              </p:ext>
            </p:extLst>
          </p:nvPr>
        </p:nvGraphicFramePr>
        <p:xfrm>
          <a:off x="349608" y="6052352"/>
          <a:ext cx="1940946" cy="67889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98723">
                  <a:extLst>
                    <a:ext uri="{9D8B030D-6E8A-4147-A177-3AD203B41FA5}"/>
                  </a:extLst>
                </a:gridCol>
                <a:gridCol w="489969">
                  <a:extLst>
                    <a:ext uri="{9D8B030D-6E8A-4147-A177-3AD203B41FA5}"/>
                  </a:extLst>
                </a:gridCol>
                <a:gridCol w="652254">
                  <a:extLst>
                    <a:ext uri="{9D8B030D-6E8A-4147-A177-3AD203B41FA5}"/>
                  </a:extLst>
                </a:gridCol>
              </a:tblGrid>
              <a:tr h="12161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調達方法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金額</a:t>
                      </a:r>
                      <a:endParaRPr lang="en-US" alt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説明</a:t>
                      </a:r>
                      <a:endParaRPr lang="ja-JP" alt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手元資金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売掛回収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保険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その他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災害時補助金等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必要災害融資額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/>
                </a:extLst>
              </a:tr>
              <a:tr h="7927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合計</a:t>
                      </a:r>
                      <a:endParaRPr lang="en-US" alt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23" name="Rectangle 3"/>
          <p:cNvSpPr>
            <a:spLocks noChangeArrowheads="1"/>
          </p:cNvSpPr>
          <p:nvPr/>
        </p:nvSpPr>
        <p:spPr>
          <a:xfrm>
            <a:off x="5628692" y="97914"/>
            <a:ext cx="3515308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初回作成日　　年　　月　　日　　　　最終更新日　　年　　月　　日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24" name="Rectangle 3"/>
          <p:cNvSpPr>
            <a:spLocks noChangeArrowheads="1"/>
          </p:cNvSpPr>
          <p:nvPr/>
        </p:nvSpPr>
        <p:spPr>
          <a:xfrm>
            <a:off x="158387" y="127392"/>
            <a:ext cx="2810263" cy="25302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5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旅館・ホテルの</a:t>
            </a:r>
            <a:r>
              <a:rPr lang="en-US" altLang="ja-JP" sz="105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BCP</a:t>
            </a:r>
            <a:r>
              <a:rPr lang="ja-JP" altLang="en-US" sz="105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（事業継続計画）</a:t>
            </a:r>
            <a:endParaRPr kumimoji="0" lang="ja-JP" altLang="ja-JP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25" name="正方形/長方形 33"/>
          <p:cNvSpPr/>
          <p:nvPr/>
        </p:nvSpPr>
        <p:spPr>
          <a:xfrm>
            <a:off x="2426497" y="6052352"/>
            <a:ext cx="2136376" cy="6787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既存借入の据え置き申し込みなど</a:t>
            </a:r>
          </a:p>
        </p:txBody>
      </p:sp>
    </p:spTree>
    <p:extLst>
      <p:ext uri="{BB962C8B-B14F-4D97-AF65-F5344CB8AC3E}">
        <p14:creationId xmlns:p14="http://schemas.microsoft.com/office/powerpoint/2010/main" val="1812463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 2013 - 2022</Template>
  <TotalTime>301</TotalTime>
  <Words>2156</Words>
  <Application>JUST Focus</Application>
  <Paragraphs>337</Paragraph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4.1.7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平島 輝之</dc:creator>
  <cp:lastModifiedBy>446404</cp:lastModifiedBy>
  <dcterms:created xsi:type="dcterms:W3CDTF">2023-08-20T02:27:28Z</dcterms:created>
  <dcterms:modified xsi:type="dcterms:W3CDTF">2024-08-09T06:33:48Z</dcterms:modified>
  <cp:revision>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