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2"/>
  </p:sldMasterIdLst>
  <p:notesMasterIdLst>
    <p:notesMasterId r:id="rId3"/>
  </p:notesMasterIdLst>
  <p:sldIdLst>
    <p:sldId id="315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10"/>
    <p:restoredTop sz="95396"/>
  </p:normalViewPr>
  <p:slideViewPr>
    <p:cSldViewPr>
      <p:cViewPr varScale="0">
        <p:scale>
          <a:sx n="130" d="100"/>
          <a:sy n="130" d="100"/>
        </p:scale>
        <p:origin x="-134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30" d="100"/>
        <a:sy n="130" d="100"/>
      </p:scale>
      <p:origin x="0" y="-8052"/>
    </p:cViewPr>
  </p:sorter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charts/_rels/chart1.xml.rels><?xml version="1.0" encoding="UTF-8"?><Relationships xmlns="http://schemas.openxmlformats.org/package/2006/relationships"><Relationship Id="rId1" Type="http://schemas.openxmlformats.org/officeDocument/2006/relationships/oleObject" Target="file:///\\nas2023\intra\131301\b&#22320;&#22495;&#21307;&#30274;&#25512;&#36914;&#38306;&#20418;\w)&#27231;&#33021;&#20998;&#21270;&#12539;&#22320;&#22495;&#21307;&#30274;&#12499;&#12472;&#12519;&#12531;\&#9679;&#30149;&#24202;&#27231;&#33021;&#22577;&#21578;&#12539;&#22806;&#26469;&#27231;&#33021;&#22577;&#21578;&#21046;&#24230;\R5\&#20844;&#34920;&#29992;\&#23450;&#37327;&#30340;&#22522;&#28310;\R6.3.31&#26178;&#28857;\&#30011;&#20687;&#20803;&#12487;&#12540;&#12479;.xlsx" TargetMode="External" /><Relationship Id="rId2" Type="http://schemas.microsoft.com/office/2011/relationships/chartColorStyle" Target="colors1.xml" /><Relationship Id="rId3" Type="http://schemas.microsoft.com/office/2011/relationships/chartStyle" Target="style1.xm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'[0]定量的な基準＋転換意向反映（公表)'!$F$2</c:f>
              <c:strCache>
                <c:ptCount val="1"/>
                <c:pt idx="0">
                  <c:v>休棟等</c:v>
                </c:pt>
              </c:strCache>
            </c:strRef>
          </c:tx>
          <c:spPr>
            <a:solidFill>
              <a:srgbClr val="FFA6A6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現状（R5.7.1）</c:v>
                </c:pt>
                <c:pt idx="1">
                  <c:v>定量的な基準</c:v>
                </c:pt>
                <c:pt idx="2">
                  <c:v>定量的な基準
＋
R6.3月時点の最新値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'[画像元データ.xlsx]定量的な基準＋転換意向反映（公表)'!$F$3:$F$6</c:f>
              <c:numCache>
                <c:formatCode xml:space="preserve">#,##0_ </c:formatCode>
                <c:ptCount val="4"/>
                <c:pt idx="0">
                  <c:v>335</c:v>
                </c:pt>
                <c:pt idx="1">
                  <c:v>335</c:v>
                </c:pt>
                <c:pt idx="2">
                  <c:v>316</c:v>
                </c:pt>
              </c:numCache>
            </c:numRef>
          </c:val>
        </c:ser>
        <c:ser>
          <c:idx val="3"/>
          <c:order val="1"/>
          <c:tx>
            <c:strRef>
              <c:f>'[0]定量的な基準＋転換意向反映（公表)'!$E$2</c:f>
              <c:strCache>
                <c:ptCount val="1"/>
                <c:pt idx="0">
                  <c:v>慢性期</c:v>
                </c:pt>
              </c:strCache>
            </c:strRef>
          </c:tx>
          <c:spPr>
            <a:solidFill>
              <a:srgbClr val="00B05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現状（R5.7.1）</c:v>
                </c:pt>
                <c:pt idx="1">
                  <c:v>定量的な基準</c:v>
                </c:pt>
                <c:pt idx="2">
                  <c:v>定量的な基準
＋
R6.3月時点の最新値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'[画像元データ.xlsx]定量的な基準＋転換意向反映（公表)'!$E$3:$E$6</c:f>
              <c:numCache>
                <c:formatCode xml:space="preserve">#,##0_ </c:formatCode>
                <c:ptCount val="4"/>
                <c:pt idx="0">
                  <c:v>5060</c:v>
                </c:pt>
                <c:pt idx="1">
                  <c:v>5030</c:v>
                </c:pt>
                <c:pt idx="2">
                  <c:v>4968</c:v>
                </c:pt>
                <c:pt idx="3">
                  <c:v>4266</c:v>
                </c:pt>
              </c:numCache>
            </c:numRef>
          </c:val>
        </c:ser>
        <c:ser>
          <c:idx val="2"/>
          <c:order val="2"/>
          <c:tx>
            <c:strRef>
              <c:f>'[0]定量的な基準＋転換意向反映（公表)'!$D$2</c:f>
              <c:strCache>
                <c:ptCount val="1"/>
                <c:pt idx="0">
                  <c:v>回復期</c:v>
                </c:pt>
              </c:strCache>
            </c:strRef>
          </c:tx>
          <c:spPr>
            <a:solidFill>
              <a:srgbClr val="FF000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現状（R5.7.1）</c:v>
                </c:pt>
                <c:pt idx="1">
                  <c:v>定量的な基準</c:v>
                </c:pt>
                <c:pt idx="2">
                  <c:v>定量的な基準
＋
R6.3月時点の最新値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'[画像元データ.xlsx]定量的な基準＋転換意向反映（公表)'!$D$3:$D$6</c:f>
              <c:numCache>
                <c:formatCode xml:space="preserve">#,##0_ </c:formatCode>
                <c:ptCount val="4"/>
                <c:pt idx="0">
                  <c:v>2240</c:v>
                </c:pt>
                <c:pt idx="1">
                  <c:v>3086</c:v>
                </c:pt>
                <c:pt idx="2">
                  <c:v>3052</c:v>
                </c:pt>
                <c:pt idx="3">
                  <c:v>3286</c:v>
                </c:pt>
              </c:numCache>
            </c:numRef>
          </c:val>
        </c:ser>
        <c:ser>
          <c:idx val="1"/>
          <c:order val="3"/>
          <c:tx>
            <c:strRef>
              <c:f>'[0]定量的な基準＋転換意向反映（公表)'!$C$2</c:f>
              <c:strCache>
                <c:ptCount val="1"/>
                <c:pt idx="0">
                  <c:v>急性期</c:v>
                </c:pt>
              </c:strCache>
            </c:strRef>
          </c:tx>
          <c:spPr>
            <a:solidFill>
              <a:srgbClr val="FFC00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現状（R5.7.1）</c:v>
                </c:pt>
                <c:pt idx="1">
                  <c:v>定量的な基準</c:v>
                </c:pt>
                <c:pt idx="2">
                  <c:v>定量的な基準
＋
R6.3月時点の最新値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'[画像元データ.xlsx]定量的な基準＋転換意向反映（公表)'!$C$3:$C$6</c:f>
              <c:numCache>
                <c:formatCode xml:space="preserve">#,##0_ </c:formatCode>
                <c:ptCount val="4"/>
                <c:pt idx="0">
                  <c:v>4368</c:v>
                </c:pt>
                <c:pt idx="1">
                  <c:v>3552</c:v>
                </c:pt>
                <c:pt idx="2">
                  <c:v>3593</c:v>
                </c:pt>
                <c:pt idx="3">
                  <c:v>2860</c:v>
                </c:pt>
              </c:numCache>
            </c:numRef>
          </c:val>
        </c:ser>
        <c:ser>
          <c:idx val="0"/>
          <c:order val="4"/>
          <c:tx>
            <c:strRef>
              <c:f>'[0]定量的な基準＋転換意向反映（公表)'!$B$2</c:f>
              <c:strCache>
                <c:ptCount val="1"/>
                <c:pt idx="0">
                  <c:v>高度急性期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/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Lbls>
            <c:dLbl>
              <c:idx val="0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 b="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 b="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 b="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現状（R5.7.1）</c:v>
                </c:pt>
                <c:pt idx="1">
                  <c:v>定量的な基準</c:v>
                </c:pt>
                <c:pt idx="2">
                  <c:v>定量的な基準
＋
R6.3月時点の最新値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'[画像元データ.xlsx]定量的な基準＋転換意向反映（公表)'!$B$3:$B$6</c:f>
              <c:numCache>
                <c:formatCode xml:space="preserve">#,##0_ </c:formatCode>
                <c:ptCount val="4"/>
                <c:pt idx="0">
                  <c:v>994</c:v>
                </c:pt>
                <c:pt idx="1">
                  <c:v>994</c:v>
                </c:pt>
                <c:pt idx="2">
                  <c:v>994</c:v>
                </c:pt>
                <c:pt idx="3">
                  <c:v>840</c:v>
                </c:pt>
              </c:numCache>
            </c:numRef>
          </c:val>
        </c:ser>
        <c:dLbls>
          <c:txPr>
            <a:bodyPr rot="0" spcFirstLastPara="1" vertOverflow="overflow" horzOverflow="overflow" wrap="square" anchor="ctr" anchorCtr="1">
              <a:spAutoFit/>
            </a:bodyPr>
            <a:lstStyle/>
            <a:p>
              <a:pPr algn="ctr" rtl="0">
                <a:defRPr lang="ja-JP" altLang="en-US" sz="1000">
                  <a:solidFill>
                    <a:schemeClr val="tx1"/>
                  </a:solidFill>
                </a:defRPr>
              </a:pPr>
              <a:endParaRPr lang="ja-JP" alt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"/>
        <c:axId val="2"/>
      </c:barChart>
      <c:catAx>
        <c:axId val="1"/>
        <c:scaling>
          <c:orientation val="minMax"/>
        </c:scaling>
        <c:delete val="0"/>
        <c:axPos val="b"/>
        <c:numFmt formatCode="#,##0_ " sourceLinked="1"/>
        <c:majorTickMark val="out"/>
        <c:minorTickMark val="none"/>
        <c:tickLblPos val="none"/>
        <c:txPr>
          <a:bodyPr rot="0" spcFirstLastPara="1" vertOverflow="overflow" horzOverflow="overflow" wrap="square" anchor="ctr" anchorCtr="1"/>
          <a:lstStyle/>
          <a:p>
            <a:pPr algn="ctr" rtl="0">
              <a:defRPr kumimoji="0" lang="ja-JP" altLang="en-US" sz="1100" b="1" kern="1200">
                <a:solidFill>
                  <a:schemeClr val="tx1"/>
                </a:solidFill>
              </a:defRPr>
            </a:pPr>
            <a:endParaRPr lang="ja-JP" altLang="en-US"/>
          </a:p>
        </c:txPr>
        <c:crossAx val="2"/>
        <c:crosses val="autoZero"/>
        <c:auto val="1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numFmt formatCode="#,##0_ " sourceLinked="1"/>
        <c:majorTickMark val="out"/>
        <c:minorTickMark val="none"/>
        <c:tickLblPos val="nextTo"/>
        <c:txPr>
          <a:bodyPr rot="-60000000" spcFirstLastPara="1" vertOverflow="overflow" horzOverflow="overflow" wrap="square" anchor="ctr" anchorCtr="1"/>
          <a:lstStyle/>
          <a:p>
            <a:pPr algn="ctr" rtl="0">
              <a:defRPr lang="ja-JP" altLang="en-US" sz="1000">
                <a:solidFill>
                  <a:schemeClr val="tx1"/>
                </a:solidFill>
              </a:defRPr>
            </a:pPr>
            <a:endParaRPr lang="ja-JP" altLang="en-US"/>
          </a:p>
        </c:txPr>
        <c:crossAx val="1"/>
        <c:crosses val="autoZero"/>
        <c:crossBetween val="between"/>
      </c:valAx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overflow" horzOverflow="overflow" wrap="square" anchor="ctr" anchorCtr="1"/>
        <a:lstStyle/>
        <a:p>
          <a:pPr algn="ctr" rtl="0">
            <a:defRPr kumimoji="0" lang="ja-JP" altLang="en-US" sz="1200" b="1" kern="1200">
              <a:solidFill>
                <a:schemeClr val="tx1"/>
              </a:solidFill>
              <a:latin typeface="メイリオ"/>
              <a:ea typeface="メイリオ"/>
              <a:cs typeface="+mn-cs"/>
            </a:defRPr>
          </a:pPr>
          <a:endParaRPr lang="ja-JP" altLang="en-US"/>
        </a:p>
      </c:txPr>
    </c:legend>
    <c:plotVisOnly val="1"/>
    <c:dispBlanksAs val="gap"/>
    <c:showDLblsOverMax val="0"/>
  </c:chart>
  <c:txPr>
    <a:bodyPr vertOverflow="overflow" horzOverflow="overflow" anchor="ctr" anchorCtr="1"/>
    <a:lstStyle/>
    <a:p>
      <a:pPr algn="ctr" rtl="0">
        <a:defRPr lang="ja-JP" altLang="en-US"/>
      </a:pPr>
      <a:endParaRPr lang="ja-JP" altLang="en-US"/>
    </a:p>
  </c:txPr>
  <c:externalData r:id="rId1">
    <c:autoUpdate val="0"/>
  </c:externalData>
  <c:extLst>
    <c:ext xmlns:c14="http://schemas.microsoft.com/office/drawing/2007/8/2/chart" uri="{781A3756-C4B2-4CAC-9D66-4F8BD8637D16}"/>
  </c:extLst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vertOverflow="clip" horzOverflow="clip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073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9" y="2130562"/>
            <a:ext cx="8420099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29BC-F667-438B-8159-152681298F83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47607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91E0-3756-46A4-AE5D-EEBEF04FB34C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2891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1011-47E2-45DD-A39F-6FE4C45C67AF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7013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C3C2-86B4-4931-B506-3358FA0E46EC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9287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10" y="4407037"/>
            <a:ext cx="84200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10" y="2906713"/>
            <a:ext cx="84200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B4DC-7F05-43EC-A399-1CA92123EC4C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15724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88FD-1FFE-4665-BDD2-5B9A082151FE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63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7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7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D879-A14C-46F9-97C8-9294AEDBA08C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1914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B7A7-C88C-4F5C-B7E0-417767816640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2379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5072-1486-4367-A2C7-A37DD008303D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2759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6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69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01E4-0E4E-4B7B-AF4F-E06FDDF9D28F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2067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70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70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70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0996-218E-4312-9517-406B56C02AB8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61272"/>
      </p:ext>
    </p:extLst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9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9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60" y="635648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A3BA1-2E6E-4405-A3EC-6B1AD10C8AE4}" type="datetime1">
              <a:rPr kumimoji="1" lang="ja-JP" altLang="en-US" smtClean="0"/>
              <a:t>2020/6/14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9" y="635648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64" y="635648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E15A46E-4B7E-45F5-937D-B01E5D9A778B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9559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chart" Target="../charts/chart1.xml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7" name="グラフ 41"/>
          <p:cNvGraphicFramePr/>
          <p:nvPr/>
        </p:nvGraphicFramePr>
        <p:xfrm>
          <a:off x="273000" y="1173144"/>
          <a:ext cx="9133912" cy="4450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08" name="直線 11"/>
          <p:cNvSpPr/>
          <p:nvPr/>
        </p:nvSpPr>
        <p:spPr>
          <a:xfrm>
            <a:off x="2198797" y="1891105"/>
            <a:ext cx="1059478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09" name="直線 12"/>
          <p:cNvSpPr/>
          <p:nvPr/>
        </p:nvSpPr>
        <p:spPr>
          <a:xfrm flipV="1">
            <a:off x="2163987" y="2961859"/>
            <a:ext cx="1059044" cy="237256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0" name="直線 13"/>
          <p:cNvSpPr/>
          <p:nvPr/>
        </p:nvSpPr>
        <p:spPr>
          <a:xfrm>
            <a:off x="2162987" y="3852848"/>
            <a:ext cx="1078468" cy="1348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1" name="直線 14"/>
          <p:cNvSpPr/>
          <p:nvPr/>
        </p:nvSpPr>
        <p:spPr>
          <a:xfrm>
            <a:off x="3967510" y="3868306"/>
            <a:ext cx="1079706" cy="14654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2" name="直線 15"/>
          <p:cNvSpPr/>
          <p:nvPr/>
        </p:nvSpPr>
        <p:spPr>
          <a:xfrm>
            <a:off x="3963669" y="5373142"/>
            <a:ext cx="1073999" cy="15971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3" name="直線 18"/>
          <p:cNvSpPr/>
          <p:nvPr/>
        </p:nvSpPr>
        <p:spPr>
          <a:xfrm>
            <a:off x="3972959" y="1627342"/>
            <a:ext cx="1074747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4" name="直線 19"/>
          <p:cNvSpPr/>
          <p:nvPr/>
        </p:nvSpPr>
        <p:spPr>
          <a:xfrm flipV="1">
            <a:off x="3955702" y="5465885"/>
            <a:ext cx="1083871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5" name="直線 20"/>
          <p:cNvSpPr/>
          <p:nvPr/>
        </p:nvSpPr>
        <p:spPr>
          <a:xfrm>
            <a:off x="5755163" y="1640840"/>
            <a:ext cx="1070622" cy="49306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6" name="直線 21"/>
          <p:cNvSpPr/>
          <p:nvPr/>
        </p:nvSpPr>
        <p:spPr>
          <a:xfrm>
            <a:off x="2194608" y="1627342"/>
            <a:ext cx="1064426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7" name="直線 22"/>
          <p:cNvSpPr/>
          <p:nvPr/>
        </p:nvSpPr>
        <p:spPr>
          <a:xfrm flipV="1">
            <a:off x="2170120" y="5458725"/>
            <a:ext cx="1076751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8" name="直線 24"/>
          <p:cNvSpPr/>
          <p:nvPr/>
        </p:nvSpPr>
        <p:spPr>
          <a:xfrm>
            <a:off x="5764026" y="5381786"/>
            <a:ext cx="1069106" cy="69136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9" name="正方形/長方形 25"/>
          <p:cNvSpPr/>
          <p:nvPr/>
        </p:nvSpPr>
        <p:spPr>
          <a:xfrm>
            <a:off x="184608" y="116527"/>
            <a:ext cx="9593884" cy="5043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500" tIns="0" rIns="435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/>
                <a:cs typeface="メイリオ" panose="020B0604030504040204" pitchFamily="50" charset="-128"/>
              </a:rPr>
              <a:t>「定量的な基準」反映後の令和５年度における医療機能別の病床数について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1120" name="テキスト 158"/>
          <p:cNvSpPr txBox="1"/>
          <p:nvPr/>
        </p:nvSpPr>
        <p:spPr>
          <a:xfrm>
            <a:off x="-299244" y="1790700"/>
            <a:ext cx="990600" cy="491252"/>
          </a:xfrm>
          <a:prstGeom prst="rect">
            <a:avLst/>
          </a:prstGeom>
        </p:spPr>
        <p:txBody>
          <a:bodyPr wrap="square" lIns="110490" tIns="55245" rIns="110490" bIns="55245">
            <a:spAutoFit/>
          </a:bodyPr>
          <a:p>
            <a:pPr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21" name="図形 162"/>
          <p:cNvSpPr/>
          <p:nvPr/>
        </p:nvSpPr>
        <p:spPr>
          <a:xfrm>
            <a:off x="2249316" y="2091692"/>
            <a:ext cx="932419" cy="759352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90" tIns="55245" rIns="110490" bIns="55245"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2" name="テキスト ボックス 163"/>
          <p:cNvSpPr txBox="1"/>
          <p:nvPr/>
        </p:nvSpPr>
        <p:spPr>
          <a:xfrm>
            <a:off x="1930192" y="2281952"/>
            <a:ext cx="1159307" cy="347805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▲816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3" name="テキスト ボックス 166"/>
          <p:cNvSpPr txBox="1"/>
          <p:nvPr/>
        </p:nvSpPr>
        <p:spPr>
          <a:xfrm>
            <a:off x="453799" y="775337"/>
            <a:ext cx="3661823" cy="39935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101585" tIns="50792" rIns="101585" bIns="50792" rtlCol="0">
            <a:spAutoFit/>
          </a:bodyPr>
          <a:lstStyle/>
          <a:p>
            <a:pPr algn="ctr"/>
            <a:r>
              <a:rPr kumimoji="1" lang="ja-JP" altLang="en-US" sz="1500" b="1" dirty="0">
                <a:solidFill>
                  <a:schemeClr val="bg1"/>
                </a:solidFill>
                <a:latin typeface="メイリオ"/>
                <a:ea typeface="メイリオ"/>
              </a:rPr>
              <a:t>「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定量的な基準」の反映による増減</a:t>
            </a:r>
            <a:endParaRPr kumimoji="1" lang="ja-JP" altLang="en-US" sz="17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4" name="テキスト ボックス 170"/>
          <p:cNvSpPr txBox="1"/>
          <p:nvPr/>
        </p:nvSpPr>
        <p:spPr>
          <a:xfrm>
            <a:off x="8072031" y="1008481"/>
            <a:ext cx="1836025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300" b="0" dirty="0">
                <a:solidFill>
                  <a:schemeClr val="tx1"/>
                </a:solidFill>
                <a:latin typeface="メイリオ"/>
                <a:ea typeface="メイリオ"/>
              </a:rPr>
              <a:t>（単位：床）</a:t>
            </a:r>
            <a:endParaRPr kumimoji="1" lang="ja-JP" altLang="en-US" sz="1300" b="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5" name="テキスト ボックス 172"/>
          <p:cNvSpPr txBox="1"/>
          <p:nvPr/>
        </p:nvSpPr>
        <p:spPr>
          <a:xfrm>
            <a:off x="1353000" y="1340897"/>
            <a:ext cx="1070707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12,997</a:t>
            </a:r>
            <a:endParaRPr kumimoji="1" lang="ja-JP" altLang="en-US" sz="15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6" name="テキスト ボックス 173"/>
          <p:cNvSpPr txBox="1"/>
          <p:nvPr/>
        </p:nvSpPr>
        <p:spPr>
          <a:xfrm>
            <a:off x="3122992" y="1340897"/>
            <a:ext cx="940938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12,997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7" name="テキスト ボックス 174"/>
          <p:cNvSpPr txBox="1"/>
          <p:nvPr/>
        </p:nvSpPr>
        <p:spPr>
          <a:xfrm>
            <a:off x="4945844" y="1340897"/>
            <a:ext cx="943519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12,923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8" name="テキスト ボックス 175"/>
          <p:cNvSpPr txBox="1"/>
          <p:nvPr/>
        </p:nvSpPr>
        <p:spPr>
          <a:xfrm>
            <a:off x="6745481" y="1857168"/>
            <a:ext cx="943519" cy="358315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11,252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9" name="テキスト ボックス 176"/>
          <p:cNvSpPr txBox="1"/>
          <p:nvPr/>
        </p:nvSpPr>
        <p:spPr>
          <a:xfrm>
            <a:off x="881860" y="5600575"/>
            <a:ext cx="1809685" cy="563249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Ｒ５病床機能報告</a:t>
            </a:r>
            <a:endParaRPr kumimoji="1" lang="ja-JP" altLang="en-US" sz="15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500" b="1" dirty="0">
                <a:solidFill>
                  <a:schemeClr val="tx1"/>
                </a:solidFill>
                <a:latin typeface="メイリオ"/>
                <a:ea typeface="メイリオ"/>
              </a:rPr>
              <a:t> 　（R５.7.1）</a:t>
            </a:r>
            <a:endParaRPr kumimoji="1" lang="ja-JP" altLang="en-US" sz="15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0" name="テキスト ボックス 178"/>
          <p:cNvSpPr txBox="1"/>
          <p:nvPr/>
        </p:nvSpPr>
        <p:spPr>
          <a:xfrm>
            <a:off x="4403832" y="5558468"/>
            <a:ext cx="2027543" cy="670971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300" b="1" dirty="0">
                <a:solidFill>
                  <a:schemeClr val="tx1"/>
                </a:solidFill>
                <a:latin typeface="メイリオ"/>
                <a:ea typeface="メイリオ"/>
              </a:rPr>
              <a:t>　　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【参　考】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　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「定量的な基準」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 　　＋ R６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.3月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最新値</a:t>
            </a:r>
            <a:endParaRPr kumimoji="1" lang="ja-JP" altLang="en-US" sz="13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1" name="テキスト ボックス 179"/>
          <p:cNvSpPr txBox="1"/>
          <p:nvPr/>
        </p:nvSpPr>
        <p:spPr>
          <a:xfrm>
            <a:off x="6276598" y="5589246"/>
            <a:ext cx="1833853" cy="532471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メイリオ"/>
                <a:ea typeface="メイリオ"/>
              </a:rPr>
              <a:t>病床の必要量　</a:t>
            </a:r>
            <a:endParaRPr kumimoji="1" lang="ja-JP" altLang="en-US" sz="14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メイリオ"/>
                <a:ea typeface="メイリオ"/>
              </a:rPr>
              <a:t>（R7年 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/>
                <a:ea typeface="メイリオ"/>
              </a:rPr>
              <a:t>推計値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/>
                <a:ea typeface="メイリオ"/>
              </a:rPr>
              <a:t>）</a:t>
            </a:r>
            <a:endParaRPr kumimoji="1" lang="ja-JP" altLang="en-US" sz="14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2" name="図形 180"/>
          <p:cNvSpPr/>
          <p:nvPr/>
        </p:nvSpPr>
        <p:spPr>
          <a:xfrm>
            <a:off x="2228521" y="3087844"/>
            <a:ext cx="956060" cy="759352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90" tIns="55245" rIns="110490" bIns="55245"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3" name="テキスト ボックス 181"/>
          <p:cNvSpPr txBox="1"/>
          <p:nvPr/>
        </p:nvSpPr>
        <p:spPr>
          <a:xfrm>
            <a:off x="1906886" y="3301312"/>
            <a:ext cx="1331572" cy="332416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00" b="1" dirty="0">
                <a:solidFill>
                  <a:schemeClr val="bg1"/>
                </a:solidFill>
                <a:latin typeface="メイリオ"/>
                <a:ea typeface="メイリオ"/>
              </a:rPr>
              <a:t>　＋846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4" name="テキスト ボックス 37"/>
          <p:cNvSpPr txBox="1"/>
          <p:nvPr/>
        </p:nvSpPr>
        <p:spPr>
          <a:xfrm>
            <a:off x="2630745" y="5558468"/>
            <a:ext cx="1925433" cy="5940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反映後の数値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5" name="直線 35"/>
          <p:cNvSpPr/>
          <p:nvPr/>
        </p:nvSpPr>
        <p:spPr>
          <a:xfrm>
            <a:off x="3948309" y="1896211"/>
            <a:ext cx="1097141" cy="21593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6" name="直線 36"/>
          <p:cNvSpPr/>
          <p:nvPr/>
        </p:nvSpPr>
        <p:spPr>
          <a:xfrm>
            <a:off x="5740629" y="1920659"/>
            <a:ext cx="1109136" cy="44321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7" name="直線 37"/>
          <p:cNvSpPr/>
          <p:nvPr/>
        </p:nvSpPr>
        <p:spPr>
          <a:xfrm>
            <a:off x="5767347" y="2998550"/>
            <a:ext cx="1065785" cy="223273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8" name="直線 38"/>
          <p:cNvSpPr/>
          <p:nvPr/>
        </p:nvSpPr>
        <p:spPr>
          <a:xfrm>
            <a:off x="5778680" y="3881030"/>
            <a:ext cx="1062217" cy="328221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9" name="直線 39"/>
          <p:cNvSpPr/>
          <p:nvPr/>
        </p:nvSpPr>
        <p:spPr>
          <a:xfrm>
            <a:off x="2146045" y="5371123"/>
            <a:ext cx="1088571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0" name="直線 40"/>
          <p:cNvSpPr/>
          <p:nvPr/>
        </p:nvSpPr>
        <p:spPr>
          <a:xfrm>
            <a:off x="3964741" y="2949242"/>
            <a:ext cx="1082739" cy="49308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1" name="直線 47"/>
          <p:cNvSpPr/>
          <p:nvPr/>
        </p:nvSpPr>
        <p:spPr>
          <a:xfrm flipV="1">
            <a:off x="5764947" y="5460603"/>
            <a:ext cx="1059972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2" name="図形 48"/>
          <p:cNvSpPr/>
          <p:nvPr/>
        </p:nvSpPr>
        <p:spPr>
          <a:xfrm>
            <a:off x="2219768" y="4252931"/>
            <a:ext cx="964812" cy="759352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490" tIns="55245" rIns="110490" bIns="55245"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3" name="テキスト ボックス 49"/>
          <p:cNvSpPr txBox="1"/>
          <p:nvPr/>
        </p:nvSpPr>
        <p:spPr>
          <a:xfrm>
            <a:off x="1903760" y="4458001"/>
            <a:ext cx="1331572" cy="347805"/>
          </a:xfrm>
          <a:prstGeom prst="rect">
            <a:avLst/>
          </a:prstGeom>
          <a:noFill/>
          <a:ln>
            <a:noFill/>
          </a:ln>
        </p:spPr>
        <p:txBody>
          <a:bodyPr wrap="square" lIns="101585" tIns="50792" rIns="101585" bIns="50792" rtlCol="0">
            <a:spAutoFit/>
          </a:bodyPr>
          <a:lstStyle/>
          <a:p>
            <a:pPr algn="l"/>
            <a:r>
              <a:rPr kumimoji="1" lang="ja-JP" altLang="en-US" sz="1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5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▲30</a:t>
            </a:r>
            <a:endParaRPr kumimoji="1" lang="ja-JP" altLang="en-US" sz="16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142</TotalTime>
  <Words>4681</Words>
  <Application>JUST Focus</Application>
  <Paragraphs>926</Paragraph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14</vt:i4>
      </vt:variant>
      <vt:variant>
        <vt:lpstr>スライド タイトル</vt:lpstr>
      </vt:variant>
      <vt:variant>
        <vt:i4>31</vt:i4>
      </vt:variant>
    </vt:vector>
  </HeadingPairs>
  <TitlesOfParts>
    <vt:vector size="61" baseType="lpstr">
      <vt:lpstr>Arial Unicode MS</vt:lpstr>
      <vt:lpstr>HGPｺﾞｼｯｸE</vt:lpstr>
      <vt:lpstr>HGPｺﾞｼｯｸM</vt:lpstr>
      <vt:lpstr>HGP創英角ﾎﾟｯﾌﾟ体</vt:lpstr>
      <vt:lpstr>HGS創英角ﾎﾟｯﾌﾟ体</vt:lpstr>
      <vt:lpstr>HG丸ｺﾞｼｯｸM-PRO</vt:lpstr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游明朝</vt:lpstr>
      <vt:lpstr>Arial</vt:lpstr>
      <vt:lpstr>Calibri</vt:lpstr>
      <vt:lpstr>Wingdings</vt:lpstr>
      <vt:lpstr>標準</vt:lpstr>
      <vt:lpstr>2_Office テーマ</vt:lpstr>
      <vt:lpstr>3_Office テーマ</vt:lpstr>
      <vt:lpstr>5_Office テーマ</vt:lpstr>
      <vt:lpstr>7_Office テーマ</vt:lpstr>
      <vt:lpstr>8_Office テーマ</vt:lpstr>
      <vt:lpstr>9_Office テーマ</vt:lpstr>
      <vt:lpstr>12_Office テーマ</vt:lpstr>
      <vt:lpstr>13_Office テーマ</vt:lpstr>
      <vt:lpstr>15_Office テーマ</vt:lpstr>
      <vt:lpstr>Focus</vt:lpstr>
      <vt:lpstr>16_Office テーマ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1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416328</dc:creator>
  <cp:lastModifiedBy>445265</cp:lastModifiedBy>
  <dcterms:created xsi:type="dcterms:W3CDTF">2019-10-01T09:35:50Z</dcterms:created>
  <dcterms:modified xsi:type="dcterms:W3CDTF">2024-09-11T01:25:55Z</dcterms:modified>
  <cp:revision>69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