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601200" cy="12801600" type="A3"/>
  <p:notesSz cx="6858000" cy="994568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88" autoAdjust="0"/>
    <p:restoredTop sz="94660"/>
  </p:normalViewPr>
  <p:slideViewPr>
    <p:cSldViewPr>
      <p:cViewPr>
        <p:scale>
          <a:sx n="66" d="100"/>
          <a:sy n="66" d="100"/>
        </p:scale>
        <p:origin x="-542" y="3106"/>
      </p:cViewPr>
      <p:guideLst>
        <p:guide orient="horz" pos="4032"/>
        <p:guide pos="3024"/>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855D5AAE-85FD-46FF-84AA-C5527ECAE418}" type="datetimeFigureOut">
              <a:rPr kumimoji="1" lang="ja-JP" altLang="en-US" smtClean="0"/>
              <a:pPr/>
              <a:t>2017/11/6</a:t>
            </a:fld>
            <a:endParaRPr kumimoji="1" lang="ja-JP" altLang="en-US"/>
          </a:p>
        </p:txBody>
      </p:sp>
      <p:sp>
        <p:nvSpPr>
          <p:cNvPr id="4" name="フッター プレースホルダ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540EBBD1-D7E5-4356-9637-EAE32E8C821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3"/>
            <a:ext cx="2971691" cy="497779"/>
          </a:xfrm>
          <a:prstGeom prst="rect">
            <a:avLst/>
          </a:prstGeom>
        </p:spPr>
        <p:txBody>
          <a:bodyPr vert="horz" lIns="63182" tIns="31590" rIns="63182" bIns="31590" rtlCol="0"/>
          <a:lstStyle>
            <a:lvl1pPr algn="l">
              <a:defRPr sz="800"/>
            </a:lvl1pPr>
          </a:lstStyle>
          <a:p>
            <a:endParaRPr kumimoji="1" lang="ja-JP" altLang="en-US"/>
          </a:p>
        </p:txBody>
      </p:sp>
      <p:sp>
        <p:nvSpPr>
          <p:cNvPr id="3" name="日付プレースホルダ 2"/>
          <p:cNvSpPr>
            <a:spLocks noGrp="1"/>
          </p:cNvSpPr>
          <p:nvPr>
            <p:ph type="dt" idx="1"/>
          </p:nvPr>
        </p:nvSpPr>
        <p:spPr>
          <a:xfrm>
            <a:off x="3884122" y="3"/>
            <a:ext cx="2972786" cy="497779"/>
          </a:xfrm>
          <a:prstGeom prst="rect">
            <a:avLst/>
          </a:prstGeom>
        </p:spPr>
        <p:txBody>
          <a:bodyPr vert="horz" lIns="63182" tIns="31590" rIns="63182" bIns="31590" rtlCol="0"/>
          <a:lstStyle>
            <a:lvl1pPr algn="r">
              <a:defRPr sz="800"/>
            </a:lvl1pPr>
          </a:lstStyle>
          <a:p>
            <a:fld id="{5DEC0D4F-B3BC-498F-8309-03ED2CD43579}" type="datetimeFigureOut">
              <a:rPr kumimoji="1" lang="ja-JP" altLang="en-US" smtClean="0"/>
              <a:pPr/>
              <a:t>2017/11/6</a:t>
            </a:fld>
            <a:endParaRPr kumimoji="1" lang="ja-JP" altLang="en-US"/>
          </a:p>
        </p:txBody>
      </p:sp>
      <p:sp>
        <p:nvSpPr>
          <p:cNvPr id="4" name="スライド イメージ プレースホルダ 3"/>
          <p:cNvSpPr>
            <a:spLocks noGrp="1" noRot="1" noChangeAspect="1"/>
          </p:cNvSpPr>
          <p:nvPr>
            <p:ph type="sldImg" idx="2"/>
          </p:nvPr>
        </p:nvSpPr>
        <p:spPr>
          <a:xfrm>
            <a:off x="2032000" y="746125"/>
            <a:ext cx="2795588" cy="3729038"/>
          </a:xfrm>
          <a:prstGeom prst="rect">
            <a:avLst/>
          </a:prstGeom>
          <a:noFill/>
          <a:ln w="12700">
            <a:solidFill>
              <a:prstClr val="black"/>
            </a:solidFill>
          </a:ln>
        </p:spPr>
        <p:txBody>
          <a:bodyPr vert="horz" lIns="63182" tIns="31590" rIns="63182" bIns="31590" rtlCol="0" anchor="ctr"/>
          <a:lstStyle/>
          <a:p>
            <a:endParaRPr lang="ja-JP" altLang="en-US"/>
          </a:p>
        </p:txBody>
      </p:sp>
      <p:sp>
        <p:nvSpPr>
          <p:cNvPr id="5" name="ノート プレースホルダ 4"/>
          <p:cNvSpPr>
            <a:spLocks noGrp="1"/>
          </p:cNvSpPr>
          <p:nvPr>
            <p:ph type="body" sz="quarter" idx="3"/>
          </p:nvPr>
        </p:nvSpPr>
        <p:spPr>
          <a:xfrm>
            <a:off x="685694" y="4723955"/>
            <a:ext cx="5486619" cy="4475614"/>
          </a:xfrm>
          <a:prstGeom prst="rect">
            <a:avLst/>
          </a:prstGeom>
        </p:spPr>
        <p:txBody>
          <a:bodyPr vert="horz" lIns="63182" tIns="31590" rIns="63182" bIns="3159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446810"/>
            <a:ext cx="2971691" cy="496680"/>
          </a:xfrm>
          <a:prstGeom prst="rect">
            <a:avLst/>
          </a:prstGeom>
        </p:spPr>
        <p:txBody>
          <a:bodyPr vert="horz" lIns="63182" tIns="31590" rIns="63182" bIns="31590" rtlCol="0" anchor="b"/>
          <a:lstStyle>
            <a:lvl1pPr algn="l">
              <a:defRPr sz="800"/>
            </a:lvl1pPr>
          </a:lstStyle>
          <a:p>
            <a:endParaRPr kumimoji="1" lang="ja-JP" altLang="en-US"/>
          </a:p>
        </p:txBody>
      </p:sp>
      <p:sp>
        <p:nvSpPr>
          <p:cNvPr id="7" name="スライド番号プレースホルダ 6"/>
          <p:cNvSpPr>
            <a:spLocks noGrp="1"/>
          </p:cNvSpPr>
          <p:nvPr>
            <p:ph type="sldNum" sz="quarter" idx="5"/>
          </p:nvPr>
        </p:nvSpPr>
        <p:spPr>
          <a:xfrm>
            <a:off x="3884122" y="9446810"/>
            <a:ext cx="2972786" cy="496680"/>
          </a:xfrm>
          <a:prstGeom prst="rect">
            <a:avLst/>
          </a:prstGeom>
        </p:spPr>
        <p:txBody>
          <a:bodyPr vert="horz" lIns="63182" tIns="31590" rIns="63182" bIns="31590" rtlCol="0" anchor="b"/>
          <a:lstStyle>
            <a:lvl1pPr algn="r">
              <a:defRPr sz="800"/>
            </a:lvl1pPr>
          </a:lstStyle>
          <a:p>
            <a:fld id="{8A9E5DEC-C567-4891-B01A-3B2CD8EE5B8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32000" y="746125"/>
            <a:ext cx="2795588" cy="3729038"/>
          </a:xfrm>
        </p:spPr>
      </p:sp>
      <p:sp>
        <p:nvSpPr>
          <p:cNvPr id="3" name="ノート プレースホルダ 2"/>
          <p:cNvSpPr>
            <a:spLocks noGrp="1"/>
          </p:cNvSpPr>
          <p:nvPr>
            <p:ph type="body" idx="1"/>
          </p:nvPr>
        </p:nvSpPr>
        <p:spPr/>
        <p:txBody>
          <a:bodyPr>
            <a:normAutofit/>
          </a:bodyPr>
          <a:lstStyle/>
          <a:p>
            <a:r>
              <a:rPr kumimoji="1" lang="ja-JP" altLang="en-US" dirty="0" smtClean="0"/>
              <a:t>　</a:t>
            </a:r>
            <a:endParaRPr kumimoji="1" lang="ja-JP" altLang="en-US" dirty="0"/>
          </a:p>
        </p:txBody>
      </p:sp>
      <p:sp>
        <p:nvSpPr>
          <p:cNvPr id="4" name="スライド番号プレースホルダ 3"/>
          <p:cNvSpPr>
            <a:spLocks noGrp="1"/>
          </p:cNvSpPr>
          <p:nvPr>
            <p:ph type="sldNum" sz="quarter" idx="10"/>
          </p:nvPr>
        </p:nvSpPr>
        <p:spPr/>
        <p:txBody>
          <a:bodyPr/>
          <a:lstStyle/>
          <a:p>
            <a:fld id="{8A9E5DEC-C567-4891-B01A-3B2CD8EE5B87}"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5"/>
            <a:ext cx="8161020" cy="2744047"/>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7D486FF-AF45-44AF-8099-6530ECFC8942}" type="datetime1">
              <a:rPr kumimoji="1" lang="ja-JP" altLang="en-US" smtClean="0"/>
              <a:pPr/>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994C4CB-C272-4911-9146-E0AA8E02515E}" type="datetime1">
              <a:rPr kumimoji="1" lang="ja-JP" altLang="en-US" smtClean="0"/>
              <a:pPr/>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746220" y="717127"/>
            <a:ext cx="3023711" cy="15293764"/>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71751" y="717127"/>
            <a:ext cx="8914448" cy="15293764"/>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51241FC-7612-4E74-B0AF-2962F25A01A1}" type="datetime1">
              <a:rPr kumimoji="1" lang="ja-JP" altLang="en-US" smtClean="0"/>
              <a:pPr/>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658B32B-72DC-4F30-9CAA-F594536BB8A4}" type="datetime1">
              <a:rPr kumimoji="1" lang="ja-JP" altLang="en-US" smtClean="0"/>
              <a:pPr/>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5"/>
            <a:ext cx="8161020" cy="2542540"/>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A7A650-7541-4806-BC36-362126AE3B28}" type="datetime1">
              <a:rPr kumimoji="1" lang="ja-JP" altLang="en-US" smtClean="0"/>
              <a:pPr/>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71752" y="4181264"/>
            <a:ext cx="5969079" cy="1182962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800850" y="4181264"/>
            <a:ext cx="5969080" cy="1182962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2D1C9FE-04D1-414D-8563-B73F6FBC303A}" type="datetime1">
              <a:rPr kumimoji="1" lang="ja-JP" altLang="en-US" smtClean="0"/>
              <a:pPr/>
              <a:t>2017/11/6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7"/>
            <a:ext cx="8641080" cy="21336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80061" y="2865545"/>
            <a:ext cx="4242197" cy="1194223"/>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80061" y="4059768"/>
            <a:ext cx="4242197" cy="7375737"/>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877277" y="2865545"/>
            <a:ext cx="4243864" cy="1194223"/>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877277" y="4059768"/>
            <a:ext cx="4243864" cy="7375737"/>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0C4F173-1572-424D-AEBC-956AC69A6294}" type="datetime1">
              <a:rPr kumimoji="1" lang="ja-JP" altLang="en-US" smtClean="0"/>
              <a:pPr/>
              <a:t>2017/11/6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F933255-8368-405B-8B41-A7FCB7CC3D77}" type="datetime1">
              <a:rPr kumimoji="1" lang="ja-JP" altLang="en-US" smtClean="0"/>
              <a:pPr/>
              <a:t>2017/11/6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954878E-6E90-44B2-A02C-AA853BA46814}" type="datetime1">
              <a:rPr kumimoji="1" lang="ja-JP" altLang="en-US" smtClean="0"/>
              <a:pPr/>
              <a:t>2017/11/6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3"/>
            <a:ext cx="3158729" cy="216916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753802"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A3F332A-C5F4-4BC1-9D5B-D858CB6CBFD3}" type="datetime1">
              <a:rPr kumimoji="1" lang="ja-JP" altLang="en-US" smtClean="0"/>
              <a:pPr/>
              <a:t>2017/11/6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881902" y="1143847"/>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7CE9C73-5E34-412A-9235-CD8724B9D33A}" type="datetime1">
              <a:rPr kumimoji="1" lang="ja-JP" altLang="en-US" smtClean="0"/>
              <a:pPr/>
              <a:t>2017/11/6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177389-0F4E-4019-9BA7-2C2D255CE9B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80060" y="512657"/>
            <a:ext cx="8641080" cy="21336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80060" y="2987041"/>
            <a:ext cx="8641080" cy="8448464"/>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80060" y="11865189"/>
            <a:ext cx="2240280" cy="681567"/>
          </a:xfrm>
          <a:prstGeom prst="rect">
            <a:avLst/>
          </a:prstGeom>
        </p:spPr>
        <p:txBody>
          <a:bodyPr vert="horz" lIns="128016" tIns="64008" rIns="128016" bIns="64008" rtlCol="0" anchor="ctr"/>
          <a:lstStyle>
            <a:lvl1pPr algn="l">
              <a:defRPr sz="1700">
                <a:solidFill>
                  <a:schemeClr val="tx1">
                    <a:tint val="75000"/>
                  </a:schemeClr>
                </a:solidFill>
              </a:defRPr>
            </a:lvl1pPr>
          </a:lstStyle>
          <a:p>
            <a:fld id="{6CE1408C-4CD8-4D3F-8F1E-8AAF35F564F2}" type="datetime1">
              <a:rPr kumimoji="1" lang="ja-JP" altLang="en-US" smtClean="0"/>
              <a:pPr/>
              <a:t>2017/11/6</a:t>
            </a:fld>
            <a:endParaRPr kumimoji="1" lang="ja-JP" altLang="en-US"/>
          </a:p>
        </p:txBody>
      </p:sp>
      <p:sp>
        <p:nvSpPr>
          <p:cNvPr id="5" name="フッター プレースホルダ 4"/>
          <p:cNvSpPr>
            <a:spLocks noGrp="1"/>
          </p:cNvSpPr>
          <p:nvPr>
            <p:ph type="ftr" sz="quarter" idx="3"/>
          </p:nvPr>
        </p:nvSpPr>
        <p:spPr>
          <a:xfrm>
            <a:off x="3280410" y="11865189"/>
            <a:ext cx="3040380" cy="6815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880860" y="11865189"/>
            <a:ext cx="2240280" cy="681567"/>
          </a:xfrm>
          <a:prstGeom prst="rect">
            <a:avLst/>
          </a:prstGeom>
        </p:spPr>
        <p:txBody>
          <a:bodyPr vert="horz" lIns="128016" tIns="64008" rIns="128016" bIns="64008" rtlCol="0" anchor="ctr"/>
          <a:lstStyle>
            <a:lvl1pPr algn="r">
              <a:defRPr sz="1700">
                <a:solidFill>
                  <a:schemeClr val="tx1">
                    <a:tint val="75000"/>
                  </a:schemeClr>
                </a:solidFill>
              </a:defRPr>
            </a:lvl1pPr>
          </a:lstStyle>
          <a:p>
            <a:fld id="{76177389-0F4E-4019-9BA7-2C2D255CE9B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山形 8"/>
          <p:cNvSpPr/>
          <p:nvPr/>
        </p:nvSpPr>
        <p:spPr>
          <a:xfrm>
            <a:off x="408112" y="185710"/>
            <a:ext cx="7543476" cy="549608"/>
          </a:xfrm>
          <a:prstGeom prst="chevron">
            <a:avLst>
              <a:gd name="adj" fmla="val 3284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27970" tIns="72000" rIns="127970" bIns="0" rtlCol="0" anchor="ctr"/>
          <a:lstStyle>
            <a:defPPr>
              <a:defRPr lang="ja-JP"/>
            </a:defPPr>
            <a:lvl1pPr marL="0" algn="l" defTabSz="1221692" rtl="0" eaLnBrk="1" latinLnBrk="0" hangingPunct="1">
              <a:defRPr kumimoji="1" sz="2400" kern="1200">
                <a:solidFill>
                  <a:schemeClr val="lt1"/>
                </a:solidFill>
                <a:latin typeface="+mn-lt"/>
                <a:ea typeface="+mn-ea"/>
                <a:cs typeface="+mn-cs"/>
              </a:defRPr>
            </a:lvl1pPr>
            <a:lvl2pPr marL="610845" algn="l" defTabSz="1221692" rtl="0" eaLnBrk="1" latinLnBrk="0" hangingPunct="1">
              <a:defRPr kumimoji="1" sz="2400" kern="1200">
                <a:solidFill>
                  <a:schemeClr val="lt1"/>
                </a:solidFill>
                <a:latin typeface="+mn-lt"/>
                <a:ea typeface="+mn-ea"/>
                <a:cs typeface="+mn-cs"/>
              </a:defRPr>
            </a:lvl2pPr>
            <a:lvl3pPr marL="1221692" algn="l" defTabSz="1221692" rtl="0" eaLnBrk="1" latinLnBrk="0" hangingPunct="1">
              <a:defRPr kumimoji="1" sz="2400" kern="1200">
                <a:solidFill>
                  <a:schemeClr val="lt1"/>
                </a:solidFill>
                <a:latin typeface="+mn-lt"/>
                <a:ea typeface="+mn-ea"/>
                <a:cs typeface="+mn-cs"/>
              </a:defRPr>
            </a:lvl3pPr>
            <a:lvl4pPr marL="1832539" algn="l" defTabSz="1221692" rtl="0" eaLnBrk="1" latinLnBrk="0" hangingPunct="1">
              <a:defRPr kumimoji="1" sz="2400" kern="1200">
                <a:solidFill>
                  <a:schemeClr val="lt1"/>
                </a:solidFill>
                <a:latin typeface="+mn-lt"/>
                <a:ea typeface="+mn-ea"/>
                <a:cs typeface="+mn-cs"/>
              </a:defRPr>
            </a:lvl4pPr>
            <a:lvl5pPr marL="2443384" algn="l" defTabSz="1221692" rtl="0" eaLnBrk="1" latinLnBrk="0" hangingPunct="1">
              <a:defRPr kumimoji="1" sz="2400" kern="1200">
                <a:solidFill>
                  <a:schemeClr val="lt1"/>
                </a:solidFill>
                <a:latin typeface="+mn-lt"/>
                <a:ea typeface="+mn-ea"/>
                <a:cs typeface="+mn-cs"/>
              </a:defRPr>
            </a:lvl5pPr>
            <a:lvl6pPr marL="3054231" algn="l" defTabSz="1221692" rtl="0" eaLnBrk="1" latinLnBrk="0" hangingPunct="1">
              <a:defRPr kumimoji="1" sz="2400" kern="1200">
                <a:solidFill>
                  <a:schemeClr val="lt1"/>
                </a:solidFill>
                <a:latin typeface="+mn-lt"/>
                <a:ea typeface="+mn-ea"/>
                <a:cs typeface="+mn-cs"/>
              </a:defRPr>
            </a:lvl6pPr>
            <a:lvl7pPr marL="3665077" algn="l" defTabSz="1221692" rtl="0" eaLnBrk="1" latinLnBrk="0" hangingPunct="1">
              <a:defRPr kumimoji="1" sz="2400" kern="1200">
                <a:solidFill>
                  <a:schemeClr val="lt1"/>
                </a:solidFill>
                <a:latin typeface="+mn-lt"/>
                <a:ea typeface="+mn-ea"/>
                <a:cs typeface="+mn-cs"/>
              </a:defRPr>
            </a:lvl7pPr>
            <a:lvl8pPr marL="4275923" algn="l" defTabSz="1221692" rtl="0" eaLnBrk="1" latinLnBrk="0" hangingPunct="1">
              <a:defRPr kumimoji="1" sz="2400" kern="1200">
                <a:solidFill>
                  <a:schemeClr val="lt1"/>
                </a:solidFill>
                <a:latin typeface="+mn-lt"/>
                <a:ea typeface="+mn-ea"/>
                <a:cs typeface="+mn-cs"/>
              </a:defRPr>
            </a:lvl8pPr>
            <a:lvl9pPr marL="4886769" algn="l" defTabSz="1221692" rtl="0" eaLnBrk="1" latinLnBrk="0" hangingPunct="1">
              <a:defRPr kumimoji="1" sz="2400" kern="1200">
                <a:solidFill>
                  <a:schemeClr val="lt1"/>
                </a:solidFill>
                <a:latin typeface="+mn-lt"/>
                <a:ea typeface="+mn-ea"/>
                <a:cs typeface="+mn-cs"/>
              </a:defRPr>
            </a:lvl9pPr>
          </a:lstStyle>
          <a:p>
            <a:r>
              <a:rPr lang="ja-JP" altLang="en-US" b="1" dirty="0" smtClean="0">
                <a:solidFill>
                  <a:schemeClr val="bg1"/>
                </a:solidFill>
                <a:latin typeface="メイリオ" pitchFamily="50" charset="-128"/>
                <a:ea typeface="メイリオ" pitchFamily="50" charset="-128"/>
              </a:rPr>
              <a:t>高知県いじめ防止基本方針の改定について</a:t>
            </a:r>
            <a:endParaRPr lang="en-US" altLang="ja-JP" b="1" dirty="0" smtClean="0">
              <a:solidFill>
                <a:schemeClr val="bg1"/>
              </a:solidFill>
              <a:latin typeface="メイリオ" pitchFamily="50" charset="-128"/>
              <a:ea typeface="メイリオ" pitchFamily="50" charset="-128"/>
            </a:endParaRPr>
          </a:p>
        </p:txBody>
      </p:sp>
      <p:sp>
        <p:nvSpPr>
          <p:cNvPr id="18" name="AutoShape 5"/>
          <p:cNvSpPr>
            <a:spLocks noChangeArrowheads="1"/>
          </p:cNvSpPr>
          <p:nvPr/>
        </p:nvSpPr>
        <p:spPr bwMode="auto">
          <a:xfrm>
            <a:off x="394765" y="4960641"/>
            <a:ext cx="9337104" cy="648071"/>
          </a:xfrm>
          <a:prstGeom prst="roundRect">
            <a:avLst>
              <a:gd name="adj" fmla="val 16667"/>
            </a:avLst>
          </a:prstGeom>
          <a:noFill/>
          <a:ln w="9525">
            <a:noFill/>
            <a:round/>
            <a:headEnd/>
            <a:tailEnd/>
          </a:ln>
        </p:spPr>
        <p:txBody>
          <a:bodyPr vert="horz" wrap="square" lIns="74295" tIns="8890" rIns="74295" bIns="8890" numCol="1" anchor="ctr" anchorCtr="0" compatLnSpc="1">
            <a:prstTxWarp prst="textNoShape">
              <a:avLst/>
            </a:prstTxWarp>
          </a:bodyPr>
          <a:lstStyle/>
          <a:p>
            <a:pPr lvl="0" defTabSz="914400" fontAlgn="base">
              <a:spcBef>
                <a:spcPct val="0"/>
              </a:spcBef>
              <a:spcAft>
                <a:spcPct val="0"/>
              </a:spcAft>
            </a:pPr>
            <a:r>
              <a:rPr lang="ja-JP" altLang="en-US" sz="1800" b="1" dirty="0" smtClean="0">
                <a:solidFill>
                  <a:sysClr val="windowText" lastClr="000000"/>
                </a:solidFill>
                <a:latin typeface="Arial" pitchFamily="34" charset="0"/>
                <a:ea typeface="ＭＳ Ｐゴシック" pitchFamily="50" charset="-128"/>
                <a:cs typeface="ＭＳ Ｐゴシック" pitchFamily="50" charset="-128"/>
              </a:rPr>
              <a:t>３</a:t>
            </a:r>
            <a:r>
              <a:rPr kumimoji="1" lang="ja-JP" altLang="en-US" sz="18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　</a:t>
            </a:r>
            <a:r>
              <a:rPr lang="ja-JP" altLang="en-US" sz="1800" b="1" dirty="0" smtClean="0">
                <a:solidFill>
                  <a:sysClr val="windowText" lastClr="000000"/>
                </a:solidFill>
                <a:latin typeface="Arial" pitchFamily="34" charset="0"/>
                <a:ea typeface="ＭＳ Ｐゴシック" pitchFamily="50" charset="-128"/>
                <a:cs typeface="ＭＳ Ｐゴシック" pitchFamily="50" charset="-128"/>
              </a:rPr>
              <a:t>改定の主なポイント</a:t>
            </a:r>
            <a:endParaRPr lang="en-US" altLang="ja-JP" sz="1800" b="1" dirty="0" smtClean="0">
              <a:solidFill>
                <a:sysClr val="windowText" lastClr="000000"/>
              </a:solidFill>
              <a:latin typeface="Arial" pitchFamily="34" charset="0"/>
              <a:ea typeface="ＭＳ Ｐゴシック" pitchFamily="50" charset="-128"/>
              <a:cs typeface="ＭＳ Ｐゴシック" pitchFamily="50" charset="-128"/>
            </a:endParaRPr>
          </a:p>
          <a:p>
            <a:pPr lvl="0" defTabSz="914400" fontAlgn="base">
              <a:spcBef>
                <a:spcPct val="0"/>
              </a:spcBef>
              <a:spcAft>
                <a:spcPct val="0"/>
              </a:spcAft>
            </a:pPr>
            <a:r>
              <a:rPr lang="ja-JP" altLang="en-US" sz="1600" b="1" dirty="0" smtClean="0">
                <a:solidFill>
                  <a:sysClr val="windowText" lastClr="000000"/>
                </a:solidFill>
                <a:latin typeface="Arial" pitchFamily="34" charset="0"/>
                <a:ea typeface="ＭＳ Ｐゴシック" pitchFamily="50" charset="-128"/>
                <a:cs typeface="ＭＳ Ｐゴシック" pitchFamily="50" charset="-128"/>
              </a:rPr>
              <a:t>　第</a:t>
            </a:r>
            <a:r>
              <a:rPr lang="en-US" altLang="ja-JP" sz="1600" b="1" dirty="0" smtClean="0">
                <a:solidFill>
                  <a:sysClr val="windowText" lastClr="000000"/>
                </a:solidFill>
                <a:latin typeface="Arial" pitchFamily="34" charset="0"/>
                <a:ea typeface="ＭＳ Ｐゴシック" pitchFamily="50" charset="-128"/>
                <a:cs typeface="ＭＳ Ｐゴシック" pitchFamily="50" charset="-128"/>
              </a:rPr>
              <a:t>1</a:t>
            </a:r>
            <a:r>
              <a:rPr lang="ja-JP" altLang="en-US" sz="1600" b="1" dirty="0" smtClean="0">
                <a:solidFill>
                  <a:sysClr val="windowText" lastClr="000000"/>
                </a:solidFill>
                <a:latin typeface="Arial" pitchFamily="34" charset="0"/>
                <a:ea typeface="ＭＳ Ｐゴシック" pitchFamily="50" charset="-128"/>
                <a:cs typeface="ＭＳ Ｐゴシック" pitchFamily="50" charset="-128"/>
              </a:rPr>
              <a:t>　</a:t>
            </a:r>
            <a:r>
              <a:rPr kumimoji="1" lang="ja-JP" altLang="en-US" sz="16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いじめ防止等のための対策の基本的な方向に関する事項</a:t>
            </a:r>
            <a:r>
              <a:rPr kumimoji="1" lang="ja-JP" altLang="en-US" sz="105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　</a:t>
            </a:r>
            <a:endParaRPr kumimoji="1" lang="ja-JP" sz="105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endParaRPr>
          </a:p>
        </p:txBody>
      </p:sp>
      <p:sp>
        <p:nvSpPr>
          <p:cNvPr id="19" name="AutoShape 5"/>
          <p:cNvSpPr>
            <a:spLocks noChangeArrowheads="1"/>
          </p:cNvSpPr>
          <p:nvPr/>
        </p:nvSpPr>
        <p:spPr bwMode="auto">
          <a:xfrm>
            <a:off x="370829" y="3748079"/>
            <a:ext cx="2160240" cy="504056"/>
          </a:xfrm>
          <a:prstGeom prst="roundRect">
            <a:avLst>
              <a:gd name="adj" fmla="val 16667"/>
            </a:avLst>
          </a:prstGeom>
          <a:noFill/>
          <a:ln w="9525">
            <a:noFill/>
            <a:round/>
            <a:headEnd/>
            <a:tailEnd/>
          </a:ln>
        </p:spPr>
        <p:txBody>
          <a:bodyPr vert="horz" wrap="square" lIns="74295" tIns="8890" rIns="74295" bIns="889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lang="ja-JP" altLang="en-US" sz="1800" b="1" dirty="0" smtClean="0">
                <a:solidFill>
                  <a:sysClr val="windowText" lastClr="000000"/>
                </a:solidFill>
                <a:latin typeface="Arial" pitchFamily="34" charset="0"/>
                <a:ea typeface="ＭＳ Ｐゴシック" pitchFamily="50" charset="-128"/>
                <a:cs typeface="ＭＳ Ｐゴシック" pitchFamily="50" charset="-128"/>
              </a:rPr>
              <a:t>２　見直しの方向性</a:t>
            </a:r>
            <a:r>
              <a:rPr kumimoji="1" lang="ja-JP" altLang="en-US" sz="18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　</a:t>
            </a:r>
            <a:endParaRPr kumimoji="1" lang="ja-JP" sz="18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endParaRPr>
          </a:p>
        </p:txBody>
      </p:sp>
      <p:graphicFrame>
        <p:nvGraphicFramePr>
          <p:cNvPr id="20" name="表 19"/>
          <p:cNvGraphicFramePr>
            <a:graphicFrameLocks noGrp="1"/>
          </p:cNvGraphicFramePr>
          <p:nvPr/>
        </p:nvGraphicFramePr>
        <p:xfrm>
          <a:off x="431262" y="1072208"/>
          <a:ext cx="9001000" cy="2623552"/>
        </p:xfrm>
        <a:graphic>
          <a:graphicData uri="http://schemas.openxmlformats.org/drawingml/2006/table">
            <a:tbl>
              <a:tblPr firstRow="1" bandRow="1">
                <a:tableStyleId>{5C22544A-7EE6-4342-B048-85BDC9FD1C3A}</a:tableStyleId>
              </a:tblPr>
              <a:tblGrid>
                <a:gridCol w="4500500"/>
                <a:gridCol w="4500500"/>
              </a:tblGrid>
              <a:tr h="278741">
                <a:tc>
                  <a:txBody>
                    <a:bodyPr/>
                    <a:lstStyle/>
                    <a:p>
                      <a:pPr algn="ctr"/>
                      <a:r>
                        <a:rPr kumimoji="1" lang="ja-JP" altLang="en-US" sz="1400" dirty="0" smtClean="0"/>
                        <a:t>国</a:t>
                      </a:r>
                      <a:endParaRPr kumimoji="1" lang="ja-JP" altLang="en-US" sz="1400" dirty="0"/>
                    </a:p>
                  </a:txBody>
                  <a:tcPr/>
                </a:tc>
                <a:tc>
                  <a:txBody>
                    <a:bodyPr/>
                    <a:lstStyle/>
                    <a:p>
                      <a:pPr algn="ctr"/>
                      <a:r>
                        <a:rPr kumimoji="1" lang="ja-JP" altLang="en-US" sz="1400" dirty="0" smtClean="0"/>
                        <a:t>高知県</a:t>
                      </a:r>
                      <a:endParaRPr kumimoji="1" lang="ja-JP" altLang="en-US" sz="1400" dirty="0"/>
                    </a:p>
                  </a:txBody>
                  <a:tcPr/>
                </a:tc>
              </a:tr>
              <a:tr h="343272">
                <a:tc>
                  <a:txBody>
                    <a:bodyPr/>
                    <a:lstStyle/>
                    <a:p>
                      <a:r>
                        <a:rPr kumimoji="1" lang="ja-JP" altLang="en-US" sz="1300" dirty="0" smtClean="0">
                          <a:latin typeface="ＭＳ Ｐ明朝" pitchFamily="18" charset="-128"/>
                          <a:ea typeface="ＭＳ Ｐ明朝" pitchFamily="18" charset="-128"/>
                        </a:rPr>
                        <a:t>いじめ防止対策推進法（平成２５年９月２８日施行）</a:t>
                      </a:r>
                      <a:endParaRPr kumimoji="1" lang="ja-JP" altLang="en-US" sz="1300" dirty="0">
                        <a:latin typeface="ＭＳ Ｐ明朝" pitchFamily="18" charset="-128"/>
                        <a:ea typeface="ＭＳ Ｐ明朝" pitchFamily="18" charset="-128"/>
                      </a:endParaRPr>
                    </a:p>
                  </a:txBody>
                  <a:tcPr/>
                </a:tc>
                <a:tc>
                  <a:txBody>
                    <a:bodyPr/>
                    <a:lstStyle/>
                    <a:p>
                      <a:endParaRPr kumimoji="1" lang="ja-JP" altLang="en-US" sz="1300" dirty="0">
                        <a:latin typeface="ＭＳ Ｐ明朝" pitchFamily="18" charset="-128"/>
                        <a:ea typeface="ＭＳ Ｐ明朝" pitchFamily="18" charset="-128"/>
                      </a:endParaRPr>
                    </a:p>
                  </a:txBody>
                  <a:tcPr anchor="ctr"/>
                </a:tc>
              </a:tr>
              <a:tr h="360040">
                <a:tc>
                  <a:txBody>
                    <a:bodyPr/>
                    <a:lstStyle/>
                    <a:p>
                      <a:r>
                        <a:rPr kumimoji="1" lang="ja-JP" altLang="en-US" sz="1300" dirty="0" smtClean="0">
                          <a:latin typeface="ＭＳ Ｐ明朝" pitchFamily="18" charset="-128"/>
                          <a:ea typeface="ＭＳ Ｐ明朝" pitchFamily="18" charset="-128"/>
                        </a:rPr>
                        <a:t>いじめ防止等のための基本方針</a:t>
                      </a:r>
                      <a:r>
                        <a:rPr kumimoji="1" lang="ja-JP" altLang="en-US" sz="1050" dirty="0" smtClean="0">
                          <a:latin typeface="ＭＳ Ｐ明朝" pitchFamily="18" charset="-128"/>
                          <a:ea typeface="ＭＳ Ｐ明朝" pitchFamily="18" charset="-128"/>
                        </a:rPr>
                        <a:t>（</a:t>
                      </a:r>
                      <a:r>
                        <a:rPr kumimoji="1" lang="ja-JP" altLang="en-US" sz="1050" spc="-150" dirty="0" smtClean="0">
                          <a:latin typeface="ＭＳ Ｐ明朝" pitchFamily="18" charset="-128"/>
                          <a:ea typeface="ＭＳ Ｐ明朝" pitchFamily="18" charset="-128"/>
                        </a:rPr>
                        <a:t>平成２５年１０月１１日文部科学大臣決定）</a:t>
                      </a:r>
                      <a:endParaRPr kumimoji="1" lang="ja-JP" altLang="en-US" sz="1050" spc="-150" dirty="0">
                        <a:latin typeface="ＭＳ Ｐ明朝" pitchFamily="18" charset="-128"/>
                        <a:ea typeface="ＭＳ Ｐ明朝" pitchFamily="18" charset="-128"/>
                      </a:endParaRPr>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明朝" pitchFamily="18" charset="-128"/>
                          <a:ea typeface="ＭＳ Ｐ明朝" pitchFamily="18" charset="-128"/>
                        </a:rPr>
                        <a:t>高知県いじめ防止基本方針　　（平成２６年３月策定）</a:t>
                      </a:r>
                      <a:endParaRPr kumimoji="1" lang="ja-JP" altLang="en-US" sz="1300" dirty="0">
                        <a:latin typeface="ＭＳ Ｐ明朝" pitchFamily="18" charset="-128"/>
                        <a:ea typeface="ＭＳ Ｐ明朝" pitchFamily="18" charset="-128"/>
                      </a:endParaRPr>
                    </a:p>
                  </a:txBody>
                  <a:tcPr anchor="ctr"/>
                </a:tc>
              </a:tr>
              <a:tr h="376300">
                <a:tc>
                  <a:txBody>
                    <a:bodyPr/>
                    <a:lstStyle/>
                    <a:p>
                      <a:r>
                        <a:rPr kumimoji="1" lang="ja-JP" altLang="en-US" sz="1300" dirty="0" smtClean="0">
                          <a:latin typeface="ＭＳ Ｐ明朝" pitchFamily="18" charset="-128"/>
                          <a:ea typeface="ＭＳ Ｐ明朝" pitchFamily="18" charset="-128"/>
                        </a:rPr>
                        <a:t>「いじめ防止対策推進法の施行状況に関する議論のとりまとめ」　　　　　</a:t>
                      </a:r>
                      <a:r>
                        <a:rPr kumimoji="1" lang="ja-JP" altLang="en-US" sz="1050" dirty="0" smtClean="0">
                          <a:latin typeface="ＭＳ Ｐ明朝" pitchFamily="18" charset="-128"/>
                          <a:ea typeface="ＭＳ Ｐ明朝" pitchFamily="18" charset="-128"/>
                        </a:rPr>
                        <a:t>（平成２８年１１月　いじめ対策協議会）</a:t>
                      </a:r>
                      <a:endParaRPr kumimoji="1" lang="ja-JP" altLang="en-US" sz="1050" dirty="0">
                        <a:latin typeface="ＭＳ Ｐ明朝" pitchFamily="18" charset="-128"/>
                        <a:ea typeface="ＭＳ Ｐ明朝" pitchFamily="18" charset="-128"/>
                      </a:endParaRPr>
                    </a:p>
                  </a:txBody>
                  <a:tcPr/>
                </a:tc>
                <a:tc>
                  <a:txBody>
                    <a:bodyPr/>
                    <a:lstStyle/>
                    <a:p>
                      <a:r>
                        <a:rPr kumimoji="1" lang="ja-JP" altLang="en-US" sz="1300" dirty="0" smtClean="0">
                          <a:latin typeface="ＭＳ Ｐ明朝" pitchFamily="18" charset="-128"/>
                          <a:ea typeface="ＭＳ Ｐ明朝" pitchFamily="18" charset="-128"/>
                        </a:rPr>
                        <a:t>高知県いじめ防止基本方針の見直しについての協議</a:t>
                      </a:r>
                      <a:endParaRPr kumimoji="1" lang="en-US" altLang="ja-JP" sz="1300" dirty="0" smtClean="0">
                        <a:latin typeface="ＭＳ Ｐ明朝" pitchFamily="18" charset="-128"/>
                        <a:ea typeface="ＭＳ Ｐ明朝" pitchFamily="18" charset="-128"/>
                      </a:endParaRPr>
                    </a:p>
                    <a:p>
                      <a:r>
                        <a:rPr kumimoji="1" lang="ja-JP" altLang="en-US" sz="1300" spc="-150" dirty="0" smtClean="0">
                          <a:latin typeface="ＭＳ Ｐ明朝" pitchFamily="18" charset="-128"/>
                          <a:ea typeface="ＭＳ Ｐ明朝" pitchFamily="18" charset="-128"/>
                        </a:rPr>
                        <a:t>（平成２８年度第２・第３回高知県いじめ問題対策連絡協議会）</a:t>
                      </a:r>
                      <a:endParaRPr kumimoji="1" lang="ja-JP" altLang="en-US" sz="1300" spc="-150" dirty="0">
                        <a:latin typeface="ＭＳ Ｐ明朝" pitchFamily="18" charset="-128"/>
                        <a:ea typeface="ＭＳ Ｐ明朝" pitchFamily="18" charset="-128"/>
                      </a:endParaRPr>
                    </a:p>
                  </a:txBody>
                  <a:tcPr anchor="ctr"/>
                </a:tc>
              </a:tr>
              <a:tr h="220960">
                <a:tc>
                  <a:txBody>
                    <a:bodyPr/>
                    <a:lstStyle/>
                    <a:p>
                      <a:endParaRPr kumimoji="1" lang="ja-JP" altLang="en-US" sz="1300" dirty="0">
                        <a:latin typeface="ＭＳ Ｐ明朝" pitchFamily="18" charset="-128"/>
                        <a:ea typeface="ＭＳ Ｐ明朝" pitchFamily="18" charset="-128"/>
                      </a:endParaRPr>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明朝" pitchFamily="18" charset="-128"/>
                          <a:ea typeface="ＭＳ Ｐ明朝" pitchFamily="18" charset="-128"/>
                        </a:rPr>
                        <a:t>高知県いじめ防止基本方針の改定についての協議</a:t>
                      </a:r>
                      <a:endParaRPr kumimoji="1" lang="en-US" altLang="ja-JP" sz="1300"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spc="-150" dirty="0" smtClean="0">
                          <a:latin typeface="ＭＳ Ｐ明朝" pitchFamily="18" charset="-128"/>
                          <a:ea typeface="ＭＳ Ｐ明朝" pitchFamily="18" charset="-128"/>
                        </a:rPr>
                        <a:t>（平成２９年度第１回高知県いじめ問題対策連絡協議会）</a:t>
                      </a:r>
                    </a:p>
                  </a:txBody>
                  <a:tcPr anchor="ctr"/>
                </a:tc>
              </a:tr>
              <a:tr h="522639">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明朝" pitchFamily="18" charset="-128"/>
                          <a:ea typeface="ＭＳ Ｐ明朝" pitchFamily="18" charset="-128"/>
                        </a:rPr>
                        <a:t>「いじめの防止等のための基本的な方針」の改定及び「いじめの重大事態の調査に関するガイドライン」の策定について</a:t>
                      </a:r>
                      <a:r>
                        <a:rPr kumimoji="1" lang="ja-JP" altLang="en-US" sz="1000" dirty="0" smtClean="0">
                          <a:latin typeface="ＭＳ Ｐ明朝" pitchFamily="18" charset="-128"/>
                          <a:ea typeface="ＭＳ Ｐ明朝" pitchFamily="18" charset="-128"/>
                        </a:rPr>
                        <a:t>（通知）　（平成２９年３月１６日　文部科学省）</a:t>
                      </a:r>
                      <a:endParaRPr kumimoji="1" lang="ja-JP" altLang="en-US" sz="1000" dirty="0">
                        <a:latin typeface="ＭＳ Ｐ明朝" pitchFamily="18" charset="-128"/>
                        <a:ea typeface="ＭＳ Ｐ明朝" pitchFamily="18" charset="-128"/>
                      </a:endParaRPr>
                    </a:p>
                  </a:txBody>
                  <a:tcPr/>
                </a:tc>
                <a:tc>
                  <a:txBody>
                    <a:bodyPr/>
                    <a:lstStyle/>
                    <a:p>
                      <a:r>
                        <a:rPr kumimoji="1" lang="ja-JP" altLang="en-US" sz="1300" b="1" dirty="0" smtClean="0">
                          <a:latin typeface="ＭＳ Ｐ明朝" pitchFamily="18" charset="-128"/>
                          <a:ea typeface="ＭＳ Ｐ明朝" pitchFamily="18" charset="-128"/>
                        </a:rPr>
                        <a:t>高知県いじめ防止基本方針の改定</a:t>
                      </a:r>
                      <a:r>
                        <a:rPr kumimoji="1" lang="ja-JP" altLang="en-US" sz="1300" b="1" dirty="0" smtClean="0">
                          <a:latin typeface="ＭＳ Ｐ明朝" pitchFamily="18" charset="-128"/>
                          <a:ea typeface="ＭＳ Ｐ明朝" pitchFamily="18" charset="-128"/>
                        </a:rPr>
                        <a:t>（平成２９年１０月</a:t>
                      </a:r>
                      <a:r>
                        <a:rPr kumimoji="1" lang="ja-JP" altLang="en-US" sz="1300" b="1" dirty="0" smtClean="0">
                          <a:latin typeface="ＭＳ Ｐ明朝" pitchFamily="18" charset="-128"/>
                          <a:ea typeface="ＭＳ Ｐ明朝" pitchFamily="18" charset="-128"/>
                        </a:rPr>
                        <a:t>改定）</a:t>
                      </a:r>
                      <a:endParaRPr kumimoji="1" lang="en-US" altLang="ja-JP" sz="1300" b="1" dirty="0" smtClean="0">
                        <a:latin typeface="ＭＳ Ｐ明朝" pitchFamily="18" charset="-128"/>
                        <a:ea typeface="ＭＳ Ｐ明朝" pitchFamily="18" charset="-128"/>
                      </a:endParaRPr>
                    </a:p>
                  </a:txBody>
                  <a:tcPr anchor="ctr"/>
                </a:tc>
              </a:tr>
            </a:tbl>
          </a:graphicData>
        </a:graphic>
      </p:graphicFrame>
      <p:graphicFrame>
        <p:nvGraphicFramePr>
          <p:cNvPr id="24" name="表 23"/>
          <p:cNvGraphicFramePr>
            <a:graphicFrameLocks noGrp="1"/>
          </p:cNvGraphicFramePr>
          <p:nvPr/>
        </p:nvGraphicFramePr>
        <p:xfrm>
          <a:off x="454412" y="5622845"/>
          <a:ext cx="8955216" cy="6811782"/>
        </p:xfrm>
        <a:graphic>
          <a:graphicData uri="http://schemas.openxmlformats.org/drawingml/2006/table">
            <a:tbl>
              <a:tblPr firstRow="1" bandRow="1">
                <a:tableStyleId>{5C22544A-7EE6-4342-B048-85BDC9FD1C3A}</a:tableStyleId>
              </a:tblPr>
              <a:tblGrid>
                <a:gridCol w="504056"/>
                <a:gridCol w="2016224"/>
                <a:gridCol w="6434936"/>
              </a:tblGrid>
              <a:tr h="314181">
                <a:tc>
                  <a:txBody>
                    <a:bodyPr/>
                    <a:lstStyle/>
                    <a:p>
                      <a:endParaRPr lang="ja-JP" altLang="en-US" sz="1200" dirty="0"/>
                    </a:p>
                  </a:txBody>
                  <a:tcPr>
                    <a:lnR w="12700" cap="flat" cmpd="sng" algn="ctr">
                      <a:solidFill>
                        <a:schemeClr val="bg1"/>
                      </a:solidFill>
                      <a:prstDash val="solid"/>
                      <a:round/>
                      <a:headEnd type="none" w="med" len="med"/>
                      <a:tailEnd type="none" w="med" len="med"/>
                    </a:lnR>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1400" dirty="0" smtClean="0"/>
                        <a:t>目　　次</a:t>
                      </a:r>
                    </a:p>
                  </a:txBody>
                  <a:tcPr>
                    <a:lnL w="12700" cap="flat" cmpd="sng" algn="ctr">
                      <a:solidFill>
                        <a:schemeClr val="bg1"/>
                      </a:solidFill>
                      <a:prstDash val="solid"/>
                      <a:round/>
                      <a:headEnd type="none" w="med" len="med"/>
                      <a:tailEnd type="none" w="med" len="med"/>
                    </a:ln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1400" dirty="0" smtClean="0"/>
                        <a:t>改定の概要    </a:t>
                      </a:r>
                      <a:r>
                        <a:rPr lang="ja-JP" altLang="en-US" sz="1100" dirty="0" smtClean="0">
                          <a:solidFill>
                            <a:schemeClr val="bg1"/>
                          </a:solidFill>
                          <a:latin typeface="Arial" pitchFamily="34" charset="0"/>
                          <a:ea typeface="ＭＳ Ｐゴシック" pitchFamily="50" charset="-128"/>
                          <a:cs typeface="ＭＳ Ｐゴシック" pitchFamily="50" charset="-128"/>
                        </a:rPr>
                        <a:t>（</a:t>
                      </a:r>
                      <a:r>
                        <a:rPr lang="ja-JP" altLang="en-US" sz="1100" u="sng" dirty="0" smtClean="0">
                          <a:solidFill>
                            <a:schemeClr val="bg1"/>
                          </a:solidFill>
                          <a:latin typeface="Arial" pitchFamily="34" charset="0"/>
                          <a:ea typeface="ＭＳ Ｐゴシック" pitchFamily="50" charset="-128"/>
                          <a:cs typeface="ＭＳ Ｐゴシック" pitchFamily="50" charset="-128"/>
                        </a:rPr>
                        <a:t>下線部</a:t>
                      </a:r>
                      <a:r>
                        <a:rPr lang="ja-JP" altLang="en-US" sz="1100" dirty="0" smtClean="0">
                          <a:solidFill>
                            <a:schemeClr val="bg1"/>
                          </a:solidFill>
                          <a:latin typeface="Arial" pitchFamily="34" charset="0"/>
                          <a:ea typeface="ＭＳ Ｐゴシック" pitchFamily="50" charset="-128"/>
                          <a:cs typeface="ＭＳ Ｐゴシック" pitchFamily="50" charset="-128"/>
                        </a:rPr>
                        <a:t>は県の現状等をふまえた改定部分） </a:t>
                      </a:r>
                      <a:endParaRPr kumimoji="1" lang="ja-JP" altLang="en-US" sz="1100" dirty="0" smtClean="0">
                        <a:solidFill>
                          <a:schemeClr val="bg1"/>
                        </a:solidFill>
                      </a:endParaRPr>
                    </a:p>
                  </a:txBody>
                  <a:tcPr/>
                </a:tc>
              </a:tr>
              <a:tr h="29447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400" b="1" dirty="0" smtClean="0"/>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just"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はじめに</a:t>
                      </a: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sng" dirty="0" smtClean="0">
                          <a:latin typeface="ＭＳ Ｐ明朝" pitchFamily="18" charset="-128"/>
                          <a:ea typeface="ＭＳ Ｐ明朝" pitchFamily="18" charset="-128"/>
                        </a:rPr>
                        <a:t>・学校、保護者、地域住民等は、</a:t>
                      </a:r>
                      <a:r>
                        <a:rPr kumimoji="1" lang="ja-JP" altLang="en-US" sz="1200" u="sng" spc="-150" dirty="0" smtClean="0">
                          <a:latin typeface="ＭＳ Ｐ明朝" pitchFamily="18" charset="-128"/>
                          <a:ea typeface="ＭＳ Ｐ明朝" pitchFamily="18" charset="-128"/>
                        </a:rPr>
                        <a:t>いじめ</a:t>
                      </a:r>
                      <a:r>
                        <a:rPr kumimoji="1" lang="ja-JP" altLang="en-US" sz="1200" u="sng" dirty="0" smtClean="0">
                          <a:latin typeface="ＭＳ Ｐ明朝" pitchFamily="18" charset="-128"/>
                          <a:ea typeface="ＭＳ Ｐ明朝" pitchFamily="18" charset="-128"/>
                        </a:rPr>
                        <a:t>解消や関係改善の過程をベクトルを</a:t>
                      </a:r>
                      <a:r>
                        <a:rPr kumimoji="1" lang="ja-JP" altLang="en-US" sz="1200" u="sng" spc="-150" dirty="0" smtClean="0">
                          <a:latin typeface="ＭＳ Ｐ明朝" pitchFamily="18" charset="-128"/>
                          <a:ea typeface="ＭＳ Ｐ明朝" pitchFamily="18" charset="-128"/>
                        </a:rPr>
                        <a:t>同じくして</a:t>
                      </a:r>
                      <a:r>
                        <a:rPr kumimoji="1" lang="ja-JP" altLang="en-US" sz="1200" u="sng" dirty="0" smtClean="0">
                          <a:latin typeface="ＭＳ Ｐ明朝" pitchFamily="18" charset="-128"/>
                          <a:ea typeface="ＭＳ Ｐ明朝" pitchFamily="18" charset="-128"/>
                        </a:rPr>
                        <a:t>見守り支える</a:t>
                      </a:r>
                      <a:r>
                        <a:rPr kumimoji="1" lang="ja-JP" altLang="en-US" sz="1200" u="none" dirty="0" smtClean="0">
                          <a:latin typeface="ＭＳ Ｐ明朝" pitchFamily="18" charset="-128"/>
                          <a:ea typeface="ＭＳ Ｐ明朝" pitchFamily="18" charset="-128"/>
                        </a:rPr>
                        <a:t>。</a:t>
                      </a:r>
                      <a:endParaRPr kumimoji="1" lang="ja-JP" altLang="en-US" sz="1200" u="none" dirty="0">
                        <a:latin typeface="ＭＳ Ｐ明朝" pitchFamily="18" charset="-128"/>
                        <a:ea typeface="ＭＳ Ｐ明朝" pitchFamily="18" charset="-128"/>
                      </a:endParaRPr>
                    </a:p>
                  </a:txBody>
                  <a:tcPr anchor="ctr">
                    <a:lnB w="12700" cap="flat" cmpd="sng" algn="ctr">
                      <a:solidFill>
                        <a:schemeClr val="bg1"/>
                      </a:solidFill>
                      <a:prstDash val="solid"/>
                      <a:round/>
                      <a:headEnd type="none" w="med" len="med"/>
                      <a:tailEnd type="none" w="med" len="med"/>
                    </a:lnB>
                    <a:solidFill>
                      <a:schemeClr val="bg1">
                        <a:lumMod val="95000"/>
                      </a:schemeClr>
                    </a:solidFill>
                  </a:tcPr>
                </a:tc>
              </a:tr>
              <a:tr h="50060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１</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基本方針の目的</a:t>
                      </a:r>
                    </a:p>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400" b="1" dirty="0" smtClean="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latin typeface="ＭＳ Ｐ明朝" pitchFamily="18" charset="-128"/>
                          <a:ea typeface="ＭＳ Ｐ明朝" pitchFamily="18" charset="-128"/>
                        </a:rPr>
                        <a:t>・本基本方針が</a:t>
                      </a:r>
                      <a:r>
                        <a:rPr kumimoji="1" lang="ja-JP" altLang="ja-JP" sz="1200" u="none" kern="1200" dirty="0" smtClean="0">
                          <a:latin typeface="ＭＳ Ｐ明朝" pitchFamily="18" charset="-128"/>
                          <a:ea typeface="ＭＳ Ｐ明朝" pitchFamily="18" charset="-128"/>
                        </a:rPr>
                        <a:t>国の基本方針と学校いじめ基本方針の結節点</a:t>
                      </a:r>
                      <a:r>
                        <a:rPr kumimoji="1" lang="ja-JP" altLang="en-US" sz="1200" u="none" kern="1200" dirty="0" smtClean="0">
                          <a:latin typeface="ＭＳ Ｐ明朝" pitchFamily="18" charset="-128"/>
                          <a:ea typeface="ＭＳ Ｐ明朝" pitchFamily="18" charset="-128"/>
                        </a:rPr>
                        <a:t>であり、</a:t>
                      </a:r>
                      <a:r>
                        <a:rPr kumimoji="1" lang="ja-JP" altLang="ja-JP" sz="1200" u="none" kern="1200" dirty="0" smtClean="0">
                          <a:latin typeface="ＭＳ Ｐ明朝" pitchFamily="18" charset="-128"/>
                          <a:ea typeface="ＭＳ Ｐ明朝" pitchFamily="18" charset="-128"/>
                        </a:rPr>
                        <a:t>各学校のいじめの防止等の取組の基盤</a:t>
                      </a:r>
                      <a:r>
                        <a:rPr kumimoji="1" lang="ja-JP" altLang="en-US" sz="1200" u="none" kern="1200" dirty="0" smtClean="0">
                          <a:latin typeface="ＭＳ Ｐ明朝" pitchFamily="18" charset="-128"/>
                          <a:ea typeface="ＭＳ Ｐ明朝" pitchFamily="18" charset="-128"/>
                        </a:rPr>
                        <a:t>となる。</a:t>
                      </a:r>
                      <a:endParaRPr kumimoji="1" lang="ja-JP" altLang="en-US" sz="1200" u="none" dirty="0" smtClean="0">
                        <a:latin typeface="ＭＳ Ｐ明朝" pitchFamily="18" charset="-128"/>
                        <a:ea typeface="ＭＳ Ｐ明朝" pitchFamily="18" charset="-128"/>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r>
              <a:tr h="114843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２</a:t>
                      </a: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いじめの定義</a:t>
                      </a:r>
                    </a:p>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400" b="1" dirty="0" smtClean="0"/>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latin typeface="ＭＳ Ｐ明朝" pitchFamily="18" charset="-128"/>
                          <a:ea typeface="ＭＳ Ｐ明朝" pitchFamily="18" charset="-128"/>
                        </a:rPr>
                        <a:t>・現行版の欄外への記載から、本文への記載に変更。</a:t>
                      </a:r>
                      <a:endParaRPr kumimoji="1" lang="en-US" altLang="ja-JP" sz="1200" u="none" kern="1200"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latin typeface="ＭＳ Ｐ明朝" pitchFamily="18" charset="-128"/>
                          <a:ea typeface="ＭＳ Ｐ明朝" pitchFamily="18" charset="-128"/>
                        </a:rPr>
                        <a:t>・</a:t>
                      </a:r>
                      <a:r>
                        <a:rPr kumimoji="1" lang="ja-JP" altLang="ja-JP" sz="1200" u="none" kern="1200" dirty="0" smtClean="0">
                          <a:latin typeface="ＭＳ Ｐ明朝" pitchFamily="18" charset="-128"/>
                          <a:ea typeface="ＭＳ Ｐ明朝" pitchFamily="18" charset="-128"/>
                        </a:rPr>
                        <a:t>けんかやふざけ合いであっても</a:t>
                      </a:r>
                      <a:r>
                        <a:rPr kumimoji="1" lang="ja-JP" altLang="en-US" sz="1200" u="none" kern="1200" dirty="0" smtClean="0">
                          <a:latin typeface="ＭＳ Ｐ明朝" pitchFamily="18" charset="-128"/>
                          <a:ea typeface="ＭＳ Ｐ明朝" pitchFamily="18" charset="-128"/>
                        </a:rPr>
                        <a:t>、背景にある</a:t>
                      </a:r>
                      <a:r>
                        <a:rPr kumimoji="1" lang="ja-JP" altLang="ja-JP" sz="1200" u="none" kern="1200" dirty="0" smtClean="0">
                          <a:latin typeface="ＭＳ Ｐ明朝" pitchFamily="18" charset="-128"/>
                          <a:ea typeface="ＭＳ Ｐ明朝" pitchFamily="18" charset="-128"/>
                        </a:rPr>
                        <a:t>事情の調査を</a:t>
                      </a:r>
                      <a:r>
                        <a:rPr kumimoji="1" lang="ja-JP" altLang="en-US" sz="1200" u="none" kern="1200" dirty="0" smtClean="0">
                          <a:latin typeface="ＭＳ Ｐ明朝" pitchFamily="18" charset="-128"/>
                          <a:ea typeface="ＭＳ Ｐ明朝" pitchFamily="18" charset="-128"/>
                        </a:rPr>
                        <a:t>行い、児童生徒の</a:t>
                      </a:r>
                      <a:r>
                        <a:rPr kumimoji="1" lang="ja-JP" altLang="ja-JP" sz="1200" u="none" kern="1200" dirty="0" smtClean="0">
                          <a:latin typeface="ＭＳ Ｐ明朝" pitchFamily="18" charset="-128"/>
                          <a:ea typeface="ＭＳ Ｐ明朝" pitchFamily="18" charset="-128"/>
                        </a:rPr>
                        <a:t>被害性に着目し、いじめに該当するか否かを判断</a:t>
                      </a:r>
                      <a:r>
                        <a:rPr kumimoji="1" lang="ja-JP" altLang="en-US" sz="1200" u="none" kern="1200" dirty="0" smtClean="0">
                          <a:latin typeface="ＭＳ Ｐ明朝" pitchFamily="18" charset="-128"/>
                          <a:ea typeface="ＭＳ Ｐ明朝" pitchFamily="18" charset="-128"/>
                        </a:rPr>
                        <a:t>する。</a:t>
                      </a:r>
                      <a:endParaRPr kumimoji="1" lang="en-US" altLang="ja-JP" sz="1200" u="none" kern="1200"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latin typeface="ＭＳ Ｐ明朝" pitchFamily="18" charset="-128"/>
                          <a:ea typeface="ＭＳ Ｐ明朝" pitchFamily="18" charset="-128"/>
                        </a:rPr>
                        <a:t>・教員の指導によらずして良好な関係を再び築くことができた場合等については、</a:t>
                      </a:r>
                      <a:r>
                        <a:rPr kumimoji="1" lang="ja-JP" altLang="ja-JP" sz="1200" u="none" kern="1200" dirty="0" smtClean="0">
                          <a:latin typeface="ＭＳ Ｐ明朝" pitchFamily="18" charset="-128"/>
                          <a:ea typeface="ＭＳ Ｐ明朝" pitchFamily="18" charset="-128"/>
                        </a:rPr>
                        <a:t>「いじめ」という言葉を使わず指導するなど、柔軟な対応による対処も可能</a:t>
                      </a:r>
                      <a:r>
                        <a:rPr kumimoji="1" lang="ja-JP" altLang="en-US" sz="1200" u="none" kern="1200" dirty="0" smtClean="0">
                          <a:latin typeface="ＭＳ Ｐ明朝" pitchFamily="18" charset="-128"/>
                          <a:ea typeface="ＭＳ Ｐ明朝" pitchFamily="18" charset="-128"/>
                        </a:rPr>
                        <a:t>であるが、</a:t>
                      </a:r>
                      <a:r>
                        <a:rPr kumimoji="1" lang="ja-JP" altLang="ja-JP" sz="1200" u="none" kern="1200" dirty="0" smtClean="0">
                          <a:latin typeface="ＭＳ Ｐ明朝" pitchFamily="18" charset="-128"/>
                          <a:ea typeface="ＭＳ Ｐ明朝" pitchFamily="18" charset="-128"/>
                        </a:rPr>
                        <a:t>これらの場合でも、事案を学校いじめ対策組織</a:t>
                      </a:r>
                      <a:r>
                        <a:rPr kumimoji="1" lang="ja-JP" altLang="en-US" sz="1200" u="none" kern="1200" dirty="0" smtClean="0">
                          <a:latin typeface="ＭＳ Ｐ明朝" pitchFamily="18" charset="-128"/>
                          <a:ea typeface="ＭＳ Ｐ明朝" pitchFamily="18" charset="-128"/>
                        </a:rPr>
                        <a:t>で</a:t>
                      </a:r>
                      <a:r>
                        <a:rPr kumimoji="1" lang="ja-JP" altLang="ja-JP" sz="1200" u="none" kern="1200" dirty="0" smtClean="0">
                          <a:latin typeface="ＭＳ Ｐ明朝" pitchFamily="18" charset="-128"/>
                          <a:ea typeface="ＭＳ Ｐ明朝" pitchFamily="18" charset="-128"/>
                        </a:rPr>
                        <a:t>情報共有することは必要</a:t>
                      </a:r>
                      <a:r>
                        <a:rPr kumimoji="1" lang="ja-JP" altLang="en-US" sz="1200" u="none" kern="1200" dirty="0" smtClean="0">
                          <a:latin typeface="ＭＳ Ｐ明朝" pitchFamily="18" charset="-128"/>
                          <a:ea typeface="ＭＳ Ｐ明朝" pitchFamily="18" charset="-128"/>
                        </a:rPr>
                        <a:t>である。</a:t>
                      </a:r>
                      <a:endParaRPr kumimoji="1" lang="ja-JP" altLang="en-US" sz="1200" u="none" dirty="0">
                        <a:latin typeface="ＭＳ Ｐ明朝" pitchFamily="18" charset="-128"/>
                        <a:ea typeface="ＭＳ Ｐ明朝" pitchFamily="18" charset="-128"/>
                      </a:endParaRPr>
                    </a:p>
                  </a:txBody>
                  <a:tcPr anchor="ctr">
                    <a:lnB w="12700" cap="flat" cmpd="sng" algn="ctr">
                      <a:solidFill>
                        <a:schemeClr val="bg1"/>
                      </a:solidFill>
                      <a:prstDash val="solid"/>
                      <a:round/>
                      <a:headEnd type="none" w="med" len="med"/>
                      <a:tailEnd type="none" w="med" len="med"/>
                    </a:lnB>
                    <a:solidFill>
                      <a:schemeClr val="bg1">
                        <a:lumMod val="95000"/>
                      </a:schemeClr>
                    </a:solidFill>
                  </a:tcPr>
                </a:tc>
              </a:tr>
              <a:tr h="50060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３</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基本方針の目標と取組の視点</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sng" dirty="0" smtClean="0">
                          <a:latin typeface="ＭＳ Ｐ明朝" pitchFamily="18" charset="-128"/>
                          <a:ea typeface="ＭＳ Ｐ明朝" pitchFamily="18" charset="-128"/>
                        </a:rPr>
                        <a:t>・</a:t>
                      </a:r>
                      <a:r>
                        <a:rPr kumimoji="1" lang="ja-JP" altLang="ja-JP" sz="1200" b="0" u="sng" kern="1200" dirty="0" smtClean="0">
                          <a:solidFill>
                            <a:schemeClr val="dk1"/>
                          </a:solidFill>
                          <a:latin typeface="ＭＳ Ｐ明朝" pitchFamily="18" charset="-128"/>
                          <a:ea typeface="ＭＳ Ｐ明朝" pitchFamily="18" charset="-128"/>
                          <a:cs typeface="+mn-cs"/>
                        </a:rPr>
                        <a:t>被害を訴えてきた子どもやいじめを知らせてくれた子どもを、しっかり守り通す姿勢を示</a:t>
                      </a:r>
                      <a:r>
                        <a:rPr kumimoji="1" lang="ja-JP" altLang="en-US" sz="1200" b="0" u="sng" kern="1200" dirty="0" smtClean="0">
                          <a:solidFill>
                            <a:schemeClr val="dk1"/>
                          </a:solidFill>
                          <a:latin typeface="ＭＳ Ｐ明朝" pitchFamily="18" charset="-128"/>
                          <a:ea typeface="ＭＳ Ｐ明朝" pitchFamily="18" charset="-128"/>
                          <a:cs typeface="+mn-cs"/>
                        </a:rPr>
                        <a:t>す。</a:t>
                      </a:r>
                      <a:endParaRPr kumimoji="1" lang="en-US" altLang="ja-JP" sz="1200" b="0" u="sng"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u="sng" kern="1200" dirty="0" smtClean="0">
                          <a:solidFill>
                            <a:schemeClr val="dk1"/>
                          </a:solidFill>
                          <a:latin typeface="ＭＳ Ｐ明朝" pitchFamily="18" charset="-128"/>
                          <a:ea typeface="ＭＳ Ｐ明朝" pitchFamily="18" charset="-128"/>
                          <a:cs typeface="+mn-cs"/>
                        </a:rPr>
                        <a:t>・</a:t>
                      </a:r>
                      <a:r>
                        <a:rPr kumimoji="1" lang="ja-JP" altLang="ja-JP" sz="1200" b="0" u="sng" kern="1200" dirty="0" smtClean="0">
                          <a:solidFill>
                            <a:schemeClr val="dk1"/>
                          </a:solidFill>
                          <a:latin typeface="ＭＳ Ｐ明朝" pitchFamily="18" charset="-128"/>
                          <a:ea typeface="ＭＳ Ｐ明朝" pitchFamily="18" charset="-128"/>
                          <a:cs typeface="+mn-cs"/>
                        </a:rPr>
                        <a:t>いじめの解消に向けた過程のなかで、子どもたちがいじめの加害、被害になることを恐れて、人と触れ合うことに萎縮したり、躊躇したりするようなことがあってはならない。</a:t>
                      </a:r>
                      <a:endParaRPr kumimoji="1" lang="ja-JP" altLang="en-US" sz="1200" b="0" u="none" dirty="0">
                        <a:latin typeface="ＭＳ Ｐ明朝" pitchFamily="18" charset="-128"/>
                        <a:ea typeface="ＭＳ Ｐ明朝" pitchFamily="18"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1678485">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４</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高知県のいじめの現状</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u="sng" dirty="0" smtClean="0">
                          <a:latin typeface="ＭＳ Ｐ明朝" pitchFamily="18" charset="-128"/>
                          <a:ea typeface="ＭＳ Ｐ明朝" pitchFamily="18" charset="-128"/>
                        </a:rPr>
                        <a:t>・教職員の意識の向上にともない、いじめの認知件数は前年比６４７件増加した。</a:t>
                      </a:r>
                      <a:endParaRPr kumimoji="1" lang="en-US" altLang="ja-JP" sz="1200" b="0" u="sng"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u="sng" dirty="0" smtClean="0">
                          <a:latin typeface="ＭＳ Ｐ明朝" pitchFamily="18" charset="-128"/>
                          <a:ea typeface="ＭＳ Ｐ明朝" pitchFamily="18" charset="-128"/>
                        </a:rPr>
                        <a:t>・いじめの態様は「冷やかし・脅し・嫌な事を言う」が最も多く約７０％ある。</a:t>
                      </a:r>
                      <a:endParaRPr kumimoji="1" lang="en-US" altLang="ja-JP" sz="1200" b="0" u="sng"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u="sng" dirty="0" smtClean="0">
                          <a:latin typeface="ＭＳ Ｐ明朝" pitchFamily="18" charset="-128"/>
                          <a:ea typeface="ＭＳ Ｐ明朝" pitchFamily="18" charset="-128"/>
                        </a:rPr>
                        <a:t>・高等学校においては、「パソコンや携帯電話等で、誹謗中傷や嫌なことをされる」が２番目に多く、１７．４％である。</a:t>
                      </a:r>
                      <a:endParaRPr kumimoji="1" lang="en-US" altLang="ja-JP" sz="1200" b="0" u="sng"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u="sng" dirty="0" smtClean="0">
                          <a:latin typeface="ＭＳ Ｐ明朝" pitchFamily="18" charset="-128"/>
                          <a:ea typeface="ＭＳ Ｐ明朝" pitchFamily="18" charset="-128"/>
                        </a:rPr>
                        <a:t>・いじめの「解消」や「一定解消」は多いが、再発する可能性が十分にあり得るという認識のもと、　解消後の経過観察を含めた継続した取組が重要である。</a:t>
                      </a:r>
                      <a:endParaRPr kumimoji="1" lang="en-US" altLang="ja-JP" sz="1200" b="0" u="sng"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u="sng" dirty="0" smtClean="0">
                          <a:latin typeface="ＭＳ Ｐ明朝" pitchFamily="18" charset="-128"/>
                          <a:ea typeface="ＭＳ Ｐ明朝" pitchFamily="18" charset="-128"/>
                        </a:rPr>
                        <a:t>・インターネット上のいじめは潜在化しやすく、把握できている件数は氷山の一角と考えることが妥当である。</a:t>
                      </a:r>
                      <a:endParaRPr kumimoji="1" lang="en-US" altLang="ja-JP" sz="1200" b="0" u="sng"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u="sng" dirty="0" smtClean="0">
                          <a:latin typeface="ＭＳ Ｐ明朝" pitchFamily="18" charset="-128"/>
                          <a:ea typeface="ＭＳ Ｐ明朝" pitchFamily="18" charset="-128"/>
                        </a:rPr>
                        <a:t>・不登校の背景にいじめに関する要因が存在する可能性があることにも十分に配慮する。</a:t>
                      </a:r>
                      <a:endParaRPr kumimoji="1" lang="ja-JP" altLang="en-US" sz="1200" b="0" u="sng" dirty="0">
                        <a:latin typeface="ＭＳ Ｐ明朝" pitchFamily="18" charset="-128"/>
                        <a:ea typeface="ＭＳ Ｐ明朝" pitchFamily="18"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2638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５</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いじめの防止等に関する基本的な考え方</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r>
              <a:tr h="209619">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（１）</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いじめの防止</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ＭＳ Ｐ明朝" pitchFamily="18" charset="-128"/>
                          <a:ea typeface="ＭＳ Ｐ明朝" pitchFamily="18" charset="-128"/>
                        </a:rPr>
                        <a:t>改定無し</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19285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（２）</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いじめの早期発見</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ＭＳ Ｐ明朝" pitchFamily="18" charset="-128"/>
                          <a:ea typeface="ＭＳ Ｐ明朝" pitchFamily="18" charset="-128"/>
                        </a:rPr>
                        <a:t>改定無し</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9447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（３）</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いじめへの対処</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ＭＳ Ｐ明朝" pitchFamily="18" charset="-128"/>
                          <a:ea typeface="ＭＳ Ｐ明朝" pitchFamily="18" charset="-128"/>
                        </a:rPr>
                        <a:t>改定無し</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30333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（４）</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学校・家庭・地域の連携・協働</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ＭＳ Ｐ明朝" pitchFamily="18" charset="-128"/>
                          <a:ea typeface="ＭＳ Ｐ明朝" pitchFamily="18" charset="-128"/>
                        </a:rPr>
                        <a:t>改定無し</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37112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（５）</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smtClean="0"/>
                        <a:t>関係機関の連携</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ＭＳ Ｐ明朝" pitchFamily="18" charset="-128"/>
                          <a:ea typeface="ＭＳ Ｐ明朝" pitchFamily="18" charset="-128"/>
                        </a:rPr>
                        <a:t>改定無し</a:t>
                      </a:r>
                    </a:p>
                  </a:txBody>
                  <a:tcPr anchor="ctr">
                    <a:lnT w="12700" cap="flat" cmpd="sng" algn="ctr">
                      <a:solidFill>
                        <a:schemeClr val="bg1"/>
                      </a:solidFill>
                      <a:prstDash val="solid"/>
                      <a:round/>
                      <a:headEnd type="none" w="med" len="med"/>
                      <a:tailEnd type="none" w="med" len="med"/>
                    </a:lnT>
                    <a:solidFill>
                      <a:schemeClr val="bg1">
                        <a:lumMod val="95000"/>
                      </a:schemeClr>
                    </a:solidFill>
                  </a:tcPr>
                </a:tc>
              </a:tr>
            </a:tbl>
          </a:graphicData>
        </a:graphic>
      </p:graphicFrame>
      <p:sp>
        <p:nvSpPr>
          <p:cNvPr id="28" name="AutoShape 5"/>
          <p:cNvSpPr>
            <a:spLocks noChangeArrowheads="1"/>
          </p:cNvSpPr>
          <p:nvPr/>
        </p:nvSpPr>
        <p:spPr bwMode="auto">
          <a:xfrm>
            <a:off x="310396" y="640160"/>
            <a:ext cx="2160240" cy="504056"/>
          </a:xfrm>
          <a:prstGeom prst="roundRect">
            <a:avLst>
              <a:gd name="adj" fmla="val 16667"/>
            </a:avLst>
          </a:prstGeom>
          <a:noFill/>
          <a:ln w="9525">
            <a:noFill/>
            <a:round/>
            <a:headEnd/>
            <a:tailEnd/>
          </a:ln>
        </p:spPr>
        <p:txBody>
          <a:bodyPr vert="horz" wrap="square" lIns="74295" tIns="8890" rIns="74295" bIns="889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１</a:t>
            </a:r>
            <a:r>
              <a:rPr lang="ja-JP" altLang="en-US" sz="1800" b="1" dirty="0" smtClean="0">
                <a:solidFill>
                  <a:sysClr val="windowText" lastClr="000000"/>
                </a:solidFill>
                <a:latin typeface="Arial" pitchFamily="34" charset="0"/>
                <a:ea typeface="ＭＳ Ｐゴシック" pitchFamily="50" charset="-128"/>
                <a:cs typeface="ＭＳ Ｐゴシック" pitchFamily="50" charset="-128"/>
              </a:rPr>
              <a:t>　これまでの経緯</a:t>
            </a:r>
            <a:r>
              <a:rPr kumimoji="1" lang="ja-JP" altLang="en-US" sz="18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　</a:t>
            </a:r>
            <a:endParaRPr kumimoji="1" lang="ja-JP" sz="18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endParaRPr>
          </a:p>
        </p:txBody>
      </p:sp>
      <p:sp>
        <p:nvSpPr>
          <p:cNvPr id="29" name="角丸四角形 28"/>
          <p:cNvSpPr/>
          <p:nvPr/>
        </p:nvSpPr>
        <p:spPr>
          <a:xfrm>
            <a:off x="503270" y="4240560"/>
            <a:ext cx="8856984" cy="7200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bg1"/>
                </a:solidFill>
                <a:latin typeface="HGS創英角ｺﾞｼｯｸUB" pitchFamily="50" charset="-128"/>
                <a:ea typeface="HGS創英角ｺﾞｼｯｸUB" pitchFamily="50" charset="-128"/>
              </a:rPr>
              <a:t>国が改定した基本方針を参酌するとともに、これまでの高知県のいじめ防止対策の検証と総括を踏まえたうえで、いじめの防止等のために県が実施する取組・施策を示す</a:t>
            </a:r>
            <a:r>
              <a:rPr lang="ja-JP" altLang="en-US" sz="2400" dirty="0" smtClean="0">
                <a:solidFill>
                  <a:schemeClr val="bg1"/>
                </a:solidFill>
                <a:latin typeface="HG創英角ﾎﾟｯﾌﾟ体" pitchFamily="49" charset="-128"/>
                <a:ea typeface="HG創英角ﾎﾟｯﾌﾟ体" pitchFamily="49" charset="-128"/>
              </a:rPr>
              <a:t>。</a:t>
            </a:r>
            <a:endParaRPr kumimoji="1" lang="ja-JP" altLang="en-US" dirty="0"/>
          </a:p>
        </p:txBody>
      </p:sp>
      <p:sp>
        <p:nvSpPr>
          <p:cNvPr id="16" name="テキスト ボックス 15"/>
          <p:cNvSpPr txBox="1"/>
          <p:nvPr/>
        </p:nvSpPr>
        <p:spPr>
          <a:xfrm>
            <a:off x="8184976" y="321931"/>
            <a:ext cx="1058400" cy="246221"/>
          </a:xfrm>
          <a:prstGeom prst="rect">
            <a:avLst/>
          </a:prstGeom>
          <a:solidFill>
            <a:schemeClr val="bg1"/>
          </a:solidFill>
          <a:ln w="19050">
            <a:noFill/>
          </a:ln>
        </p:spPr>
        <p:txBody>
          <a:bodyPr vert="horz" wrap="square" lIns="0" tIns="0" rIns="0" bIns="0" rtlCol="0" anchor="ctr" anchorCtr="0">
            <a:spAutoFit/>
          </a:bodyPr>
          <a:lstStyle/>
          <a:p>
            <a:pPr algn="ctr"/>
            <a:r>
              <a:rPr lang="ja-JP" altLang="en-US" sz="1600" dirty="0" smtClean="0"/>
              <a:t>人権教育課</a:t>
            </a:r>
            <a:endParaRPr lang="en-US" altLang="ja-JP" sz="1600" dirty="0" smtClean="0"/>
          </a:p>
        </p:txBody>
      </p:sp>
      <p:sp>
        <p:nvSpPr>
          <p:cNvPr id="14" name="フッター プレースホルダ 13"/>
          <p:cNvSpPr>
            <a:spLocks noGrp="1"/>
          </p:cNvSpPr>
          <p:nvPr>
            <p:ph type="ftr" sz="quarter" idx="11"/>
          </p:nvPr>
        </p:nvSpPr>
        <p:spPr>
          <a:xfrm>
            <a:off x="3280410" y="12233448"/>
            <a:ext cx="3040380" cy="681567"/>
          </a:xfrm>
        </p:spPr>
        <p:txBody>
          <a:bodyPr/>
          <a:lstStyle/>
          <a:p>
            <a:r>
              <a:rPr kumimoji="1" lang="en-US" altLang="ja-JP" dirty="0" smtClean="0"/>
              <a:t>‐</a:t>
            </a:r>
            <a:r>
              <a:rPr kumimoji="1" lang="ja-JP" altLang="en-US" dirty="0" smtClean="0"/>
              <a:t>１</a:t>
            </a:r>
            <a:r>
              <a:rPr kumimoji="1" lang="en-US" altLang="ja-JP" dirty="0" smtClean="0"/>
              <a:t>‐</a:t>
            </a:r>
            <a:endParaRPr kumimoji="1" lang="ja-JP" altLang="en-US" dirty="0"/>
          </a:p>
        </p:txBody>
      </p:sp>
      <p:sp>
        <p:nvSpPr>
          <p:cNvPr id="21" name="テキスト ボックス 20"/>
          <p:cNvSpPr txBox="1"/>
          <p:nvPr/>
        </p:nvSpPr>
        <p:spPr>
          <a:xfrm>
            <a:off x="8401000" y="640160"/>
            <a:ext cx="744016"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smtClean="0"/>
              <a:t>資料１</a:t>
            </a:r>
            <a:endParaRPr kumimoji="1" lang="ja-JP"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20863" y="369989"/>
          <a:ext cx="9160257" cy="12042657"/>
        </p:xfrm>
        <a:graphic>
          <a:graphicData uri="http://schemas.openxmlformats.org/drawingml/2006/table">
            <a:tbl>
              <a:tblPr firstRow="1" bandRow="1">
                <a:tableStyleId>{5C22544A-7EE6-4342-B048-85BDC9FD1C3A}</a:tableStyleId>
              </a:tblPr>
              <a:tblGrid>
                <a:gridCol w="525588"/>
                <a:gridCol w="2309730"/>
                <a:gridCol w="6324939"/>
              </a:tblGrid>
              <a:tr h="198163">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lnR w="12700" cap="flat" cmpd="sng" algn="ctr">
                      <a:solidFill>
                        <a:schemeClr val="bg1"/>
                      </a:solidFill>
                      <a:prstDash val="solid"/>
                      <a:round/>
                      <a:headEnd type="none" w="med" len="med"/>
                      <a:tailEnd type="none" w="med" len="med"/>
                    </a:lnR>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1400" dirty="0" smtClean="0"/>
                        <a:t>目　次</a:t>
                      </a:r>
                    </a:p>
                  </a:txBody>
                  <a:tcPr>
                    <a:lnL w="12700" cap="flat" cmpd="sng" algn="ctr">
                      <a:solidFill>
                        <a:schemeClr val="bg1"/>
                      </a:solidFill>
                      <a:prstDash val="solid"/>
                      <a:round/>
                      <a:headEnd type="none" w="med" len="med"/>
                      <a:tailEnd type="none" w="med" len="med"/>
                    </a:ln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400" dirty="0" smtClean="0"/>
                        <a:t>改定の概要</a:t>
                      </a:r>
                      <a:endParaRPr kumimoji="1" lang="ja-JP" altLang="en-US" sz="1400" dirty="0"/>
                    </a:p>
                  </a:txBody>
                  <a:tcPr/>
                </a:tc>
              </a:tr>
              <a:tr h="296652">
                <a:tc gridSpan="3">
                  <a:txBody>
                    <a:bodyPr/>
                    <a:lstStyle/>
                    <a:p>
                      <a:r>
                        <a:rPr lang="ja-JP" altLang="en-US" sz="1400" b="1" dirty="0" smtClean="0"/>
                        <a:t>１　　</a:t>
                      </a:r>
                      <a:r>
                        <a:rPr kumimoji="1" lang="ja-JP" altLang="en-US" sz="1400" b="1" dirty="0" smtClean="0"/>
                        <a:t>いじめ防止等のために県が設置する組織等</a:t>
                      </a:r>
                    </a:p>
                  </a:txBody>
                  <a:tcPr anchor="ctr">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r>
              <a:tr h="504309">
                <a:tc>
                  <a:txBody>
                    <a:bodyPr/>
                    <a:lstStyle/>
                    <a:p>
                      <a:r>
                        <a:rPr lang="ja-JP" altLang="en-US" sz="1300" b="1" dirty="0" smtClean="0"/>
                        <a:t>（１）</a:t>
                      </a:r>
                      <a:endParaRPr lang="ja-JP" altLang="en-US" sz="1300" b="1"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「高知県いじめ問題対策連絡協議会」の設置</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none" spc="-150" dirty="0" smtClean="0">
                          <a:latin typeface="ＭＳ Ｐ明朝" pitchFamily="18" charset="-128"/>
                          <a:ea typeface="ＭＳ Ｐ明朝" pitchFamily="18" charset="-128"/>
                        </a:rPr>
                        <a:t>・県教育委員会及び私立学校主管部局は、いじめ問題対策連絡協議会において関係機関との連携を通じ、重大事態の調査を行うための組織の委員を確保するよう努める。</a:t>
                      </a:r>
                      <a:endParaRPr kumimoji="1" lang="ja-JP" altLang="en-US" sz="1200" u="none" spc="-150" dirty="0">
                        <a:latin typeface="ＭＳ Ｐ明朝" pitchFamily="18" charset="-128"/>
                        <a:ea typeface="ＭＳ Ｐ明朝" pitchFamily="18"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504309">
                <a:tc>
                  <a:txBody>
                    <a:bodyPr/>
                    <a:lstStyle/>
                    <a:p>
                      <a:r>
                        <a:rPr lang="ja-JP" altLang="en-US" sz="1300" b="1" smtClean="0"/>
                        <a:t>（２）</a:t>
                      </a:r>
                      <a:endParaRPr lang="en-US" altLang="ja-JP" sz="1300" b="1" dirty="0" smtClean="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教育委員会の附属機関の設置</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none" spc="-150" dirty="0" smtClean="0">
                          <a:latin typeface="ＭＳ Ｐ明朝" pitchFamily="18" charset="-128"/>
                          <a:ea typeface="ＭＳ Ｐ明朝" pitchFamily="18" charset="-128"/>
                        </a:rPr>
                        <a:t>改定無し</a:t>
                      </a:r>
                      <a:endParaRPr kumimoji="1" lang="ja-JP" altLang="en-US" sz="1200" u="none" spc="-150" dirty="0">
                        <a:latin typeface="ＭＳ Ｐ明朝" pitchFamily="18" charset="-128"/>
                        <a:ea typeface="ＭＳ Ｐ明朝" pitchFamily="18"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308137">
                <a:tc gridSpan="3">
                  <a:txBody>
                    <a:bodyPr/>
                    <a:lstStyle/>
                    <a:p>
                      <a:pPr marL="342900" marR="0" lvl="0" indent="-342900" algn="l" defTabSz="1280160" rtl="0" eaLnBrk="1" fontAlgn="auto" latinLnBrk="0" hangingPunct="1">
                        <a:lnSpc>
                          <a:spcPct val="100000"/>
                        </a:lnSpc>
                        <a:spcBef>
                          <a:spcPts val="0"/>
                        </a:spcBef>
                        <a:spcAft>
                          <a:spcPts val="0"/>
                        </a:spcAft>
                        <a:buClrTx/>
                        <a:buSzTx/>
                        <a:buFontTx/>
                        <a:buAutoNum type="arabicDbPlain" startAt="2"/>
                        <a:tabLst/>
                        <a:defRPr/>
                      </a:pPr>
                      <a:r>
                        <a:rPr kumimoji="1" lang="ja-JP" altLang="en-US" sz="1400" b="1" dirty="0" smtClean="0"/>
                        <a:t>いじめの防止等のために県が実施する施策 </a:t>
                      </a:r>
                      <a:r>
                        <a:rPr kumimoji="1" lang="ja-JP" altLang="en-US" sz="10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a:t>
                      </a:r>
                      <a:r>
                        <a:rPr kumimoji="1" lang="ja-JP" altLang="en-US" sz="1000" i="0" u="sng"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下線部</a:t>
                      </a:r>
                      <a:r>
                        <a:rPr kumimoji="1" lang="ja-JP" altLang="en-US" sz="10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は高知県いじめ問題対策連絡協議会での議論をふまえた県のいじめ防止対策の重点内容）</a:t>
                      </a:r>
                      <a:endParaRPr kumimoji="1" lang="ja-JP" altLang="en-US" sz="1000" b="1" dirty="0" smtClean="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r>
              <a:tr h="291369">
                <a:tc gridSpan="3">
                  <a:txBody>
                    <a:bodyPr/>
                    <a:lstStyle/>
                    <a:p>
                      <a:r>
                        <a:rPr lang="ja-JP" altLang="en-US" sz="1300" b="1" dirty="0" smtClean="0"/>
                        <a:t>（１）</a:t>
                      </a:r>
                      <a:r>
                        <a:rPr kumimoji="1" lang="ja-JP" altLang="en-US" sz="1300" b="1" dirty="0" smtClean="0"/>
                        <a:t>学校が主体となって進める取組への支援</a:t>
                      </a:r>
                      <a:endParaRPr kumimoji="1" lang="en-US" altLang="ja-JP" sz="1300" b="1" dirty="0" smtClean="0"/>
                    </a:p>
                    <a:p>
                      <a:r>
                        <a:rPr lang="ja-JP" altLang="en-US" sz="1200" dirty="0" smtClean="0"/>
                        <a:t>　①　　いじめの防止</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r>
              <a:tr h="978953">
                <a:tc>
                  <a:txBody>
                    <a:bodyPr/>
                    <a:lstStyle/>
                    <a:p>
                      <a:pPr algn="ctr"/>
                      <a:r>
                        <a:rPr lang="ja-JP" altLang="en-US" sz="1200" dirty="0" smtClean="0"/>
                        <a:t>ア</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児童生徒の心を耕す教育の総合的な推進</a:t>
                      </a:r>
                      <a:endParaRPr kumimoji="1" lang="en-US" altLang="ja-JP" sz="1200" dirty="0" smtClean="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ＭＳ Ｐ明朝" pitchFamily="18" charset="-128"/>
                          <a:ea typeface="ＭＳ Ｐ明朝" pitchFamily="18" charset="-128"/>
                        </a:rPr>
                        <a:t>○自尊感情や豊かな感性を育む教育の推進</a:t>
                      </a:r>
                      <a:endParaRPr kumimoji="1" lang="en-US" altLang="ja-JP" sz="1200" u="none"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ＭＳ Ｐ明朝" pitchFamily="18" charset="-128"/>
                          <a:ea typeface="ＭＳ Ｐ明朝" pitchFamily="18" charset="-128"/>
                        </a:rPr>
                        <a:t>・いじめの問題を自分のこととして捉え、考え、議論する。</a:t>
                      </a:r>
                      <a:endParaRPr kumimoji="1" lang="en-US" altLang="ja-JP" sz="1200" u="none"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sng" dirty="0" smtClean="0">
                          <a:latin typeface="ＭＳ Ｐ明朝" pitchFamily="18" charset="-128"/>
                          <a:ea typeface="ＭＳ Ｐ明朝" pitchFamily="18" charset="-128"/>
                        </a:rPr>
                        <a:t>○情報モラル教育の充実</a:t>
                      </a:r>
                      <a:endParaRPr kumimoji="1" lang="en-US" altLang="ja-JP" sz="1200" u="sng" dirty="0" smtClean="0">
                        <a:latin typeface="ＭＳ Ｐ明朝" pitchFamily="18" charset="-128"/>
                        <a:ea typeface="ＭＳ Ｐ明朝" pitchFamily="18"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dk1"/>
                          </a:solidFill>
                          <a:latin typeface="ＭＳ Ｐ明朝" pitchFamily="18" charset="-128"/>
                          <a:ea typeface="ＭＳ Ｐ明朝" pitchFamily="18" charset="-128"/>
                          <a:cs typeface="+mn-cs"/>
                        </a:rPr>
                        <a:t>・</a:t>
                      </a:r>
                      <a:r>
                        <a:rPr kumimoji="1" lang="ja-JP" altLang="ja-JP" sz="1200" u="sng" kern="1200" dirty="0" smtClean="0">
                          <a:solidFill>
                            <a:schemeClr val="dk1"/>
                          </a:solidFill>
                          <a:latin typeface="ＭＳ Ｐ明朝" pitchFamily="18" charset="-128"/>
                          <a:ea typeface="ＭＳ Ｐ明朝" pitchFamily="18" charset="-128"/>
                          <a:cs typeface="+mn-cs"/>
                        </a:rPr>
                        <a:t>インターネット上のいじめが重大な人権侵害に当たり、被害者等に深刻な傷を与えかねない行為であることを理解させる取組</a:t>
                      </a:r>
                      <a:r>
                        <a:rPr kumimoji="1" lang="ja-JP" altLang="en-US" sz="1200" u="sng" kern="1200" dirty="0" smtClean="0">
                          <a:solidFill>
                            <a:schemeClr val="dk1"/>
                          </a:solidFill>
                          <a:latin typeface="ＭＳ Ｐ明朝" pitchFamily="18" charset="-128"/>
                          <a:ea typeface="ＭＳ Ｐ明朝" pitchFamily="18" charset="-128"/>
                          <a:cs typeface="+mn-cs"/>
                        </a:rPr>
                        <a:t>等を推進し、情報モラル教育の充実を図る。</a:t>
                      </a:r>
                      <a:endParaRPr kumimoji="1" lang="ja-JP" altLang="en-US" sz="1200" u="sng" spc="-150" dirty="0" smtClean="0">
                        <a:latin typeface="ＭＳ Ｐ明朝" pitchFamily="18" charset="-128"/>
                        <a:ea typeface="ＭＳ Ｐ明朝" pitchFamily="18"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978953">
                <a:tc>
                  <a:txBody>
                    <a:bodyPr/>
                    <a:lstStyle/>
                    <a:p>
                      <a:pPr algn="ctr"/>
                      <a:r>
                        <a:rPr lang="ja-JP" altLang="en-US" sz="1200" dirty="0" smtClean="0"/>
                        <a:t>イ</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児童生徒一人一人がもっている力を引き出す生徒指導の推進</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sng" spc="-150" dirty="0" smtClean="0">
                          <a:latin typeface="ＭＳ Ｐ明朝" pitchFamily="18" charset="-128"/>
                          <a:ea typeface="ＭＳ Ｐ明朝" pitchFamily="18" charset="-128"/>
                        </a:rPr>
                        <a:t>○児童生徒の主体的な活動の推進</a:t>
                      </a:r>
                      <a:endParaRPr kumimoji="1" lang="en-US" altLang="ja-JP" sz="1200" u="sng" spc="-150" dirty="0" smtClean="0">
                        <a:latin typeface="ＭＳ Ｐ明朝" pitchFamily="18" charset="-128"/>
                        <a:ea typeface="ＭＳ Ｐ明朝" pitchFamily="18" charset="-128"/>
                      </a:endParaRPr>
                    </a:p>
                    <a:p>
                      <a:r>
                        <a:rPr kumimoji="1" lang="ja-JP" altLang="en-US" sz="1200" u="sng" spc="-150" dirty="0" smtClean="0">
                          <a:latin typeface="ＭＳ Ｐ明朝" pitchFamily="18" charset="-128"/>
                          <a:ea typeface="ＭＳ Ｐ明朝" pitchFamily="18" charset="-128"/>
                        </a:rPr>
                        <a:t>・児童生徒が自らいじめの問題について考え、議論する活動を推進する。</a:t>
                      </a:r>
                      <a:endParaRPr kumimoji="1" lang="en-US" altLang="ja-JP" sz="1200" u="sng" spc="-150" dirty="0" smtClean="0">
                        <a:latin typeface="ＭＳ Ｐ明朝" pitchFamily="18" charset="-128"/>
                        <a:ea typeface="ＭＳ Ｐ明朝" pitchFamily="18" charset="-128"/>
                      </a:endParaRPr>
                    </a:p>
                    <a:p>
                      <a:r>
                        <a:rPr kumimoji="1" lang="ja-JP" altLang="en-US" sz="1200" u="sng" spc="-150" dirty="0" smtClean="0">
                          <a:latin typeface="ＭＳ Ｐ明朝" pitchFamily="18" charset="-128"/>
                          <a:ea typeface="ＭＳ Ｐ明朝" pitchFamily="18" charset="-128"/>
                        </a:rPr>
                        <a:t>・いじめやインターネットの問題の解決に向けた取組による県内各校の児童会・生徒会活動を促進する。</a:t>
                      </a:r>
                      <a:endParaRPr kumimoji="1" lang="en-US" altLang="ja-JP" sz="1200" u="sng" spc="-150" dirty="0" smtClean="0">
                        <a:latin typeface="ＭＳ Ｐ明朝" pitchFamily="18" charset="-128"/>
                        <a:ea typeface="ＭＳ Ｐ明朝" pitchFamily="18" charset="-128"/>
                      </a:endParaRPr>
                    </a:p>
                    <a:p>
                      <a:r>
                        <a:rPr kumimoji="1" lang="ja-JP" altLang="en-US" sz="1200" u="sng" spc="-150" dirty="0" smtClean="0">
                          <a:latin typeface="ＭＳ Ｐ明朝" pitchFamily="18" charset="-128"/>
                          <a:ea typeface="ＭＳ Ｐ明朝" pitchFamily="18" charset="-128"/>
                        </a:rPr>
                        <a:t>・インターネットの適正利用に関するルールづくりを含む、ネット問題の解決に向けた児童生徒の主体的活動を支援する。</a:t>
                      </a:r>
                      <a:endParaRPr kumimoji="1" lang="ja-JP" altLang="en-US" sz="1200" u="sng" spc="-150" dirty="0">
                        <a:latin typeface="ＭＳ Ｐ明朝" pitchFamily="18" charset="-128"/>
                        <a:ea typeface="ＭＳ Ｐ明朝" pitchFamily="18"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800962">
                <a:tc>
                  <a:txBody>
                    <a:bodyPr/>
                    <a:lstStyle/>
                    <a:p>
                      <a:pPr algn="ctr"/>
                      <a:r>
                        <a:rPr lang="ja-JP" altLang="en-US" sz="1200" dirty="0" smtClean="0"/>
                        <a:t>ウ</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教職員の資質能力の向上</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none" spc="-150" dirty="0" smtClean="0">
                          <a:latin typeface="ＭＳ Ｐ明朝" pitchFamily="18" charset="-128"/>
                          <a:ea typeface="ＭＳ Ｐ明朝" pitchFamily="18" charset="-128"/>
                        </a:rPr>
                        <a:t>○校内研修の実施の促進</a:t>
                      </a:r>
                      <a:endParaRPr kumimoji="1" lang="en-US" altLang="ja-JP" sz="1200" u="none" spc="-150" dirty="0" smtClean="0">
                        <a:latin typeface="ＭＳ Ｐ明朝" pitchFamily="18" charset="-128"/>
                        <a:ea typeface="ＭＳ Ｐ明朝" pitchFamily="18" charset="-128"/>
                      </a:endParaRPr>
                    </a:p>
                    <a:p>
                      <a:r>
                        <a:rPr kumimoji="1" lang="ja-JP" altLang="en-US" sz="1200" u="none" spc="-150" dirty="0" smtClean="0">
                          <a:latin typeface="ＭＳ Ｐ明朝" pitchFamily="18" charset="-128"/>
                          <a:ea typeface="ＭＳ Ｐ明朝" pitchFamily="18" charset="-128"/>
                        </a:rPr>
                        <a:t>・</a:t>
                      </a:r>
                      <a:r>
                        <a:rPr kumimoji="1" lang="ja-JP" altLang="ja-JP" sz="1200" u="none" kern="1200" dirty="0" smtClean="0">
                          <a:solidFill>
                            <a:schemeClr val="dk1"/>
                          </a:solidFill>
                          <a:latin typeface="ＭＳ Ｐ明朝" pitchFamily="18" charset="-128"/>
                          <a:ea typeface="ＭＳ Ｐ明朝" pitchFamily="18" charset="-128"/>
                          <a:cs typeface="+mn-cs"/>
                        </a:rPr>
                        <a:t>年に複数回、全ての教職員がいじめ防止対策推進法の内容を理解</a:t>
                      </a:r>
                      <a:r>
                        <a:rPr kumimoji="1" lang="ja-JP" altLang="en-US" sz="1200" u="none" kern="1200" dirty="0" smtClean="0">
                          <a:solidFill>
                            <a:schemeClr val="dk1"/>
                          </a:solidFill>
                          <a:latin typeface="ＭＳ Ｐ明朝" pitchFamily="18" charset="-128"/>
                          <a:ea typeface="ＭＳ Ｐ明朝" pitchFamily="18" charset="-128"/>
                          <a:cs typeface="+mn-cs"/>
                        </a:rPr>
                        <a:t>する</a:t>
                      </a:r>
                      <a:r>
                        <a:rPr kumimoji="1" lang="ja-JP" altLang="ja-JP" sz="1200" u="none" kern="1200" dirty="0" smtClean="0">
                          <a:solidFill>
                            <a:schemeClr val="dk1"/>
                          </a:solidFill>
                          <a:latin typeface="ＭＳ Ｐ明朝" pitchFamily="18" charset="-128"/>
                          <a:ea typeface="ＭＳ Ｐ明朝" pitchFamily="18" charset="-128"/>
                          <a:cs typeface="+mn-cs"/>
                        </a:rPr>
                        <a:t>研修</a:t>
                      </a:r>
                      <a:r>
                        <a:rPr kumimoji="1" lang="ja-JP" altLang="en-US" sz="1200" u="none" kern="1200" dirty="0" smtClean="0">
                          <a:solidFill>
                            <a:schemeClr val="dk1"/>
                          </a:solidFill>
                          <a:latin typeface="ＭＳ Ｐ明朝" pitchFamily="18" charset="-128"/>
                          <a:ea typeface="ＭＳ Ｐ明朝" pitchFamily="18" charset="-128"/>
                          <a:cs typeface="+mn-cs"/>
                        </a:rPr>
                        <a:t>を</a:t>
                      </a:r>
                      <a:r>
                        <a:rPr kumimoji="1" lang="ja-JP" altLang="ja-JP" sz="1200" u="none" kern="1200" dirty="0" smtClean="0">
                          <a:solidFill>
                            <a:schemeClr val="dk1"/>
                          </a:solidFill>
                          <a:latin typeface="ＭＳ Ｐ明朝" pitchFamily="18" charset="-128"/>
                          <a:ea typeface="ＭＳ Ｐ明朝" pitchFamily="18" charset="-128"/>
                          <a:cs typeface="+mn-cs"/>
                        </a:rPr>
                        <a:t>実施</a:t>
                      </a:r>
                      <a:r>
                        <a:rPr kumimoji="1" lang="ja-JP" altLang="en-US" sz="1200" u="none" kern="1200" dirty="0" smtClean="0">
                          <a:solidFill>
                            <a:schemeClr val="dk1"/>
                          </a:solidFill>
                          <a:latin typeface="ＭＳ Ｐ明朝" pitchFamily="18" charset="-128"/>
                          <a:ea typeface="ＭＳ Ｐ明朝" pitchFamily="18" charset="-128"/>
                          <a:cs typeface="+mn-cs"/>
                        </a:rPr>
                        <a:t>する。</a:t>
                      </a:r>
                      <a:endParaRPr kumimoji="1" lang="en-US" altLang="ja-JP" sz="1200" u="none" kern="1200" dirty="0" smtClean="0">
                        <a:solidFill>
                          <a:schemeClr val="dk1"/>
                        </a:solidFill>
                        <a:latin typeface="ＭＳ Ｐ明朝" pitchFamily="18" charset="-128"/>
                        <a:ea typeface="ＭＳ Ｐ明朝" pitchFamily="18" charset="-128"/>
                        <a:cs typeface="+mn-cs"/>
                      </a:endParaRPr>
                    </a:p>
                    <a:p>
                      <a:r>
                        <a:rPr kumimoji="1" lang="ja-JP" altLang="en-US" sz="1200" u="none" kern="1200" dirty="0" smtClean="0">
                          <a:solidFill>
                            <a:schemeClr val="dk1"/>
                          </a:solidFill>
                          <a:latin typeface="ＭＳ Ｐ明朝" pitchFamily="18" charset="-128"/>
                          <a:ea typeface="ＭＳ Ｐ明朝" pitchFamily="18" charset="-128"/>
                          <a:cs typeface="+mn-cs"/>
                        </a:rPr>
                        <a:t>・</a:t>
                      </a:r>
                      <a:r>
                        <a:rPr kumimoji="1" lang="ja-JP" altLang="ja-JP" sz="1200" u="sng" kern="1200" dirty="0" smtClean="0">
                          <a:solidFill>
                            <a:schemeClr val="dk1"/>
                          </a:solidFill>
                          <a:latin typeface="ＭＳ Ｐ明朝" pitchFamily="18" charset="-128"/>
                          <a:ea typeface="ＭＳ Ｐ明朝" pitchFamily="18" charset="-128"/>
                          <a:cs typeface="+mn-cs"/>
                        </a:rPr>
                        <a:t>いじめに対する個々の教職員の認知力・対応力の向上、組織的な対応を図るための</a:t>
                      </a:r>
                      <a:r>
                        <a:rPr kumimoji="1" lang="ja-JP" altLang="en-US" sz="1200" u="sng" kern="1200" dirty="0" smtClean="0">
                          <a:solidFill>
                            <a:schemeClr val="dk1"/>
                          </a:solidFill>
                          <a:latin typeface="ＭＳ Ｐ明朝" pitchFamily="18" charset="-128"/>
                          <a:ea typeface="ＭＳ Ｐ明朝" pitchFamily="18" charset="-128"/>
                          <a:cs typeface="+mn-cs"/>
                        </a:rPr>
                        <a:t>、ＳＣ・ＳＳＷを活用した校内研修を促進する。</a:t>
                      </a:r>
                      <a:endParaRPr kumimoji="1" lang="ja-JP" altLang="en-US" sz="1200" u="sng" spc="-150" dirty="0">
                        <a:latin typeface="ＭＳ Ｐ明朝" pitchFamily="18" charset="-128"/>
                        <a:ea typeface="ＭＳ Ｐ明朝" pitchFamily="18"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66987">
                <a:tc>
                  <a:txBody>
                    <a:bodyPr/>
                    <a:lstStyle/>
                    <a:p>
                      <a:pPr algn="ctr"/>
                      <a:r>
                        <a:rPr lang="ja-JP" altLang="en-US" sz="1200" dirty="0" smtClean="0"/>
                        <a:t>②</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200" spc="-150" dirty="0" smtClean="0"/>
                        <a:t>いじめの早期発見</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r>
              <a:tr h="266987">
                <a:tc>
                  <a:txBody>
                    <a:bodyPr/>
                    <a:lstStyle/>
                    <a:p>
                      <a:pPr algn="ctr"/>
                      <a:r>
                        <a:rPr lang="ja-JP" altLang="en-US" sz="1200" dirty="0" smtClean="0"/>
                        <a:t>ア</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いじめの実態把握</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dk1"/>
                          </a:solidFill>
                          <a:latin typeface="ＭＳ Ｐ明朝" pitchFamily="18" charset="-128"/>
                          <a:ea typeface="ＭＳ Ｐ明朝" pitchFamily="18" charset="-128"/>
                          <a:cs typeface="+mn-cs"/>
                        </a:rPr>
                        <a:t>・</a:t>
                      </a:r>
                      <a:r>
                        <a:rPr kumimoji="1" lang="ja-JP" altLang="ja-JP" sz="1200" u="none" kern="1200" dirty="0" smtClean="0">
                          <a:solidFill>
                            <a:schemeClr val="dk1"/>
                          </a:solidFill>
                          <a:latin typeface="ＭＳ Ｐ明朝" pitchFamily="18" charset="-128"/>
                          <a:ea typeface="ＭＳ Ｐ明朝" pitchFamily="18" charset="-128"/>
                          <a:cs typeface="+mn-cs"/>
                        </a:rPr>
                        <a:t>学校における定期的なアンケート調査、個人面談の取組状況等</a:t>
                      </a:r>
                      <a:r>
                        <a:rPr kumimoji="1" lang="ja-JP" altLang="en-US" sz="1200" u="none" kern="1200" dirty="0" smtClean="0">
                          <a:solidFill>
                            <a:schemeClr val="dk1"/>
                          </a:solidFill>
                          <a:latin typeface="ＭＳ Ｐ明朝" pitchFamily="18" charset="-128"/>
                          <a:ea typeface="ＭＳ Ｐ明朝" pitchFamily="18" charset="-128"/>
                          <a:cs typeface="+mn-cs"/>
                        </a:rPr>
                        <a:t>を点検する。</a:t>
                      </a:r>
                      <a:endParaRPr kumimoji="1" lang="en-US" altLang="ja-JP" sz="1200" b="1" u="none" dirty="0" smtClean="0">
                        <a:latin typeface="ＭＳ Ｐ明朝" pitchFamily="18" charset="-128"/>
                        <a:ea typeface="ＭＳ Ｐ明朝" pitchFamily="18"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622970">
                <a:tc>
                  <a:txBody>
                    <a:bodyPr/>
                    <a:lstStyle/>
                    <a:p>
                      <a:pPr algn="ctr"/>
                      <a:r>
                        <a:rPr lang="ja-JP" altLang="en-US" sz="1200" dirty="0" smtClean="0"/>
                        <a:t>イ</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相談支援体制の整備・充実</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sng" kern="1200" dirty="0" smtClean="0">
                          <a:solidFill>
                            <a:schemeClr val="dk1"/>
                          </a:solidFill>
                          <a:latin typeface="ＭＳ Ｐ明朝" pitchFamily="18" charset="-128"/>
                          <a:ea typeface="ＭＳ Ｐ明朝" pitchFamily="18" charset="-128"/>
                          <a:cs typeface="+mn-cs"/>
                        </a:rPr>
                        <a:t>・</a:t>
                      </a:r>
                      <a:r>
                        <a:rPr kumimoji="1" lang="ja-JP" altLang="ja-JP" sz="1200" u="sng" kern="1200" dirty="0" smtClean="0">
                          <a:solidFill>
                            <a:schemeClr val="dk1"/>
                          </a:solidFill>
                          <a:latin typeface="ＭＳ Ｐ明朝" pitchFamily="18" charset="-128"/>
                          <a:ea typeface="ＭＳ Ｐ明朝" pitchFamily="18" charset="-128"/>
                          <a:cs typeface="+mn-cs"/>
                        </a:rPr>
                        <a:t>心の教育センターのワンストップ＆トータルな相談支援体制の充実</a:t>
                      </a:r>
                      <a:r>
                        <a:rPr kumimoji="1" lang="ja-JP" altLang="en-US" sz="1200" u="sng" kern="1200" dirty="0" smtClean="0">
                          <a:solidFill>
                            <a:schemeClr val="dk1"/>
                          </a:solidFill>
                          <a:latin typeface="ＭＳ Ｐ明朝" pitchFamily="18" charset="-128"/>
                          <a:ea typeface="ＭＳ Ｐ明朝" pitchFamily="18" charset="-128"/>
                          <a:cs typeface="+mn-cs"/>
                        </a:rPr>
                        <a:t>を図る。</a:t>
                      </a:r>
                      <a:endParaRPr kumimoji="1" lang="en-US" altLang="ja-JP" sz="1200" u="sng" kern="1200" dirty="0" smtClean="0">
                        <a:solidFill>
                          <a:schemeClr val="dk1"/>
                        </a:solidFill>
                        <a:latin typeface="ＭＳ Ｐ明朝" pitchFamily="18" charset="-128"/>
                        <a:ea typeface="ＭＳ Ｐ明朝" pitchFamily="18" charset="-128"/>
                        <a:cs typeface="+mn-cs"/>
                      </a:endParaRPr>
                    </a:p>
                    <a:p>
                      <a:r>
                        <a:rPr kumimoji="1" lang="ja-JP" altLang="en-US" sz="1200" u="sng" kern="1200" dirty="0" smtClean="0">
                          <a:solidFill>
                            <a:schemeClr val="dk1"/>
                          </a:solidFill>
                          <a:latin typeface="ＭＳ Ｐ明朝" pitchFamily="18" charset="-128"/>
                          <a:ea typeface="ＭＳ Ｐ明朝" pitchFamily="18" charset="-128"/>
                          <a:cs typeface="+mn-cs"/>
                        </a:rPr>
                        <a:t>・</a:t>
                      </a:r>
                      <a:r>
                        <a:rPr kumimoji="1" lang="ja-JP" altLang="ja-JP" sz="1200" u="sng" kern="1200" dirty="0" smtClean="0">
                          <a:solidFill>
                            <a:schemeClr val="dk1"/>
                          </a:solidFill>
                          <a:latin typeface="ＭＳ Ｐ明朝" pitchFamily="18" charset="-128"/>
                          <a:ea typeface="ＭＳ Ｐ明朝" pitchFamily="18" charset="-128"/>
                          <a:cs typeface="+mn-cs"/>
                        </a:rPr>
                        <a:t>チーム学校による組織的な校内支援体制の確立を図</a:t>
                      </a:r>
                      <a:r>
                        <a:rPr kumimoji="1" lang="ja-JP" altLang="en-US" sz="1200" u="sng" kern="1200" dirty="0" smtClean="0">
                          <a:solidFill>
                            <a:schemeClr val="dk1"/>
                          </a:solidFill>
                          <a:latin typeface="ＭＳ Ｐ明朝" pitchFamily="18" charset="-128"/>
                          <a:ea typeface="ＭＳ Ｐ明朝" pitchFamily="18" charset="-128"/>
                          <a:cs typeface="+mn-cs"/>
                        </a:rPr>
                        <a:t>る。</a:t>
                      </a:r>
                      <a:endParaRPr kumimoji="1" lang="en-US" altLang="ja-JP" sz="1200" b="1" u="sng" dirty="0" smtClean="0">
                        <a:latin typeface="ＭＳ Ｐ明朝" pitchFamily="18" charset="-128"/>
                        <a:ea typeface="ＭＳ Ｐ明朝" pitchFamily="18" charset="-128"/>
                      </a:endParaRPr>
                    </a:p>
                    <a:p>
                      <a:r>
                        <a:rPr kumimoji="1" lang="ja-JP" altLang="en-US" sz="1200" u="none" spc="-150" dirty="0" smtClean="0">
                          <a:latin typeface="ＭＳ Ｐ明朝" pitchFamily="18" charset="-128"/>
                          <a:ea typeface="ＭＳ Ｐ明朝" pitchFamily="18" charset="-128"/>
                        </a:rPr>
                        <a:t>・児童生徒から活用されるような積極的な周知を行う。</a:t>
                      </a:r>
                      <a:endParaRPr kumimoji="1" lang="ja-JP" altLang="en-US" sz="1200" u="none" spc="-150" dirty="0">
                        <a:latin typeface="ＭＳ Ｐ明朝" pitchFamily="18" charset="-128"/>
                        <a:ea typeface="ＭＳ Ｐ明朝" pitchFamily="18"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66987">
                <a:tc>
                  <a:txBody>
                    <a:bodyPr/>
                    <a:lstStyle/>
                    <a:p>
                      <a:pPr algn="ctr"/>
                      <a:r>
                        <a:rPr lang="ja-JP" altLang="en-US" sz="1200" dirty="0" smtClean="0"/>
                        <a:t>③</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いじめへの対処</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r>
              <a:tr h="444979">
                <a:tc>
                  <a:txBody>
                    <a:bodyPr/>
                    <a:lstStyle/>
                    <a:p>
                      <a:pPr algn="ctr"/>
                      <a:r>
                        <a:rPr lang="ja-JP" altLang="en-US" sz="1200" dirty="0" smtClean="0"/>
                        <a:t>ア</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spc="-150" dirty="0" smtClean="0"/>
                        <a:t>「緊急学校支援</a:t>
                      </a:r>
                      <a:r>
                        <a:rPr kumimoji="1" lang="ja-JP" altLang="en-US" sz="1200" dirty="0" smtClean="0"/>
                        <a:t>チーム」等の派遣</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none" kern="1200" dirty="0" smtClean="0">
                          <a:solidFill>
                            <a:schemeClr val="dk1"/>
                          </a:solidFill>
                          <a:latin typeface="ＭＳ Ｐ明朝" pitchFamily="18" charset="-128"/>
                          <a:ea typeface="ＭＳ Ｐ明朝" pitchFamily="18" charset="-128"/>
                          <a:cs typeface="+mn-cs"/>
                        </a:rPr>
                        <a:t>・</a:t>
                      </a:r>
                      <a:r>
                        <a:rPr kumimoji="1" lang="ja-JP" altLang="ja-JP" sz="1200" u="none" kern="1200" dirty="0" smtClean="0">
                          <a:solidFill>
                            <a:schemeClr val="dk1"/>
                          </a:solidFill>
                          <a:latin typeface="ＭＳ Ｐ明朝" pitchFamily="18" charset="-128"/>
                          <a:ea typeface="ＭＳ Ｐ明朝" pitchFamily="18" charset="-128"/>
                          <a:cs typeface="+mn-cs"/>
                        </a:rPr>
                        <a:t>学校に対し、いじめへの対処の際に</a:t>
                      </a:r>
                      <a:r>
                        <a:rPr kumimoji="1" lang="ja-JP" altLang="en-US" sz="1200" u="none" kern="1200" dirty="0" smtClean="0">
                          <a:solidFill>
                            <a:schemeClr val="dk1"/>
                          </a:solidFill>
                          <a:latin typeface="ＭＳ Ｐ明朝" pitchFamily="18" charset="-128"/>
                          <a:ea typeface="ＭＳ Ｐ明朝" pitchFamily="18" charset="-128"/>
                          <a:cs typeface="+mn-cs"/>
                        </a:rPr>
                        <a:t>、「緊急学校支援チーム」等</a:t>
                      </a:r>
                      <a:r>
                        <a:rPr kumimoji="1" lang="ja-JP" altLang="ja-JP" sz="1200" u="none" kern="1200" dirty="0" smtClean="0">
                          <a:solidFill>
                            <a:schemeClr val="dk1"/>
                          </a:solidFill>
                          <a:latin typeface="ＭＳ Ｐ明朝" pitchFamily="18" charset="-128"/>
                          <a:ea typeface="ＭＳ Ｐ明朝" pitchFamily="18" charset="-128"/>
                          <a:cs typeface="+mn-cs"/>
                        </a:rPr>
                        <a:t>の支援を行うこと</a:t>
                      </a:r>
                      <a:r>
                        <a:rPr kumimoji="1" lang="ja-JP" altLang="en-US" sz="1200" u="none" kern="1200" dirty="0" smtClean="0">
                          <a:solidFill>
                            <a:schemeClr val="dk1"/>
                          </a:solidFill>
                          <a:latin typeface="ＭＳ Ｐ明朝" pitchFamily="18" charset="-128"/>
                          <a:ea typeface="ＭＳ Ｐ明朝" pitchFamily="18" charset="-128"/>
                          <a:cs typeface="+mn-cs"/>
                        </a:rPr>
                        <a:t>をあらかじめ</a:t>
                      </a:r>
                      <a:r>
                        <a:rPr kumimoji="1" lang="ja-JP" altLang="ja-JP" sz="1200" u="none" kern="1200" dirty="0" smtClean="0">
                          <a:solidFill>
                            <a:schemeClr val="dk1"/>
                          </a:solidFill>
                          <a:latin typeface="ＭＳ Ｐ明朝" pitchFamily="18" charset="-128"/>
                          <a:ea typeface="ＭＳ Ｐ明朝" pitchFamily="18" charset="-128"/>
                          <a:cs typeface="+mn-cs"/>
                        </a:rPr>
                        <a:t>周知</a:t>
                      </a:r>
                      <a:r>
                        <a:rPr kumimoji="1" lang="ja-JP" altLang="en-US" sz="1200" u="none" kern="1200" dirty="0" smtClean="0">
                          <a:solidFill>
                            <a:schemeClr val="dk1"/>
                          </a:solidFill>
                          <a:latin typeface="ＭＳ Ｐ明朝" pitchFamily="18" charset="-128"/>
                          <a:ea typeface="ＭＳ Ｐ明朝" pitchFamily="18" charset="-128"/>
                          <a:cs typeface="+mn-cs"/>
                        </a:rPr>
                        <a:t>する。</a:t>
                      </a:r>
                      <a:endParaRPr kumimoji="1" lang="ja-JP" altLang="en-US" sz="1200" u="none" spc="-150" dirty="0">
                        <a:latin typeface="ＭＳ Ｐ明朝" pitchFamily="18" charset="-128"/>
                        <a:ea typeface="ＭＳ Ｐ明朝" pitchFamily="18"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444979">
                <a:tc>
                  <a:txBody>
                    <a:bodyPr/>
                    <a:lstStyle/>
                    <a:p>
                      <a:pPr algn="ctr"/>
                      <a:r>
                        <a:rPr lang="ja-JP" altLang="en-US" sz="1200" dirty="0" smtClean="0"/>
                        <a:t>イ</a:t>
                      </a:r>
                      <a:endParaRPr lang="ja-JP" altLang="en-US" sz="12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spc="-150" dirty="0" smtClean="0"/>
                        <a:t>インターネット上のいじめへの対処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sng" spc="-150" dirty="0" smtClean="0">
                          <a:latin typeface="ＭＳ Ｐ明朝" pitchFamily="18" charset="-128"/>
                          <a:ea typeface="ＭＳ Ｐ明朝" pitchFamily="18" charset="-128"/>
                        </a:rPr>
                        <a:t>・現行版の記載内容を、「①いじめの防止」、「③いじめへの対処」、「（３）①ＰＴＡや地域の関係団体との連携促進」のそれぞれに分けて記載。</a:t>
                      </a:r>
                      <a:endParaRPr kumimoji="1" lang="ja-JP" altLang="en-US" sz="1200" u="sng" spc="-150" dirty="0">
                        <a:latin typeface="ＭＳ Ｐ明朝" pitchFamily="18" charset="-128"/>
                        <a:ea typeface="ＭＳ Ｐ明朝" pitchFamily="18"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389585">
                <a:tc>
                  <a:txBody>
                    <a:bodyPr/>
                    <a:lstStyle/>
                    <a:p>
                      <a:pPr algn="l"/>
                      <a:r>
                        <a:rPr lang="ja-JP" altLang="en-US" sz="1300" b="1" dirty="0" smtClean="0"/>
                        <a:t>（２）</a:t>
                      </a:r>
                      <a:endParaRPr lang="ja-JP" altLang="en-US" sz="1300" b="1"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教職員が子どもと向き合うことのできる体制の整備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none" spc="-150" dirty="0" smtClean="0">
                          <a:latin typeface="ＭＳ Ｐ明朝" pitchFamily="18" charset="-128"/>
                          <a:ea typeface="ＭＳ Ｐ明朝" pitchFamily="18" charset="-128"/>
                        </a:rPr>
                        <a:t>・学校指導体制の整備を推進する。</a:t>
                      </a:r>
                      <a:endParaRPr kumimoji="1" lang="en-US" altLang="ja-JP" sz="1200" u="none" spc="-150" dirty="0" smtClean="0">
                        <a:latin typeface="ＭＳ Ｐ明朝" pitchFamily="18" charset="-128"/>
                        <a:ea typeface="ＭＳ Ｐ明朝" pitchFamily="18" charset="-128"/>
                      </a:endParaRPr>
                    </a:p>
                    <a:p>
                      <a:r>
                        <a:rPr kumimoji="1" lang="ja-JP" altLang="en-US" sz="1200" u="none" spc="-150" dirty="0" smtClean="0">
                          <a:latin typeface="ＭＳ Ｐ明朝" pitchFamily="18" charset="-128"/>
                          <a:ea typeface="ＭＳ Ｐ明朝" pitchFamily="18" charset="-128"/>
                        </a:rPr>
                        <a:t>・教職員の業務分担の軽減を図る。</a:t>
                      </a:r>
                      <a:endParaRPr kumimoji="1" lang="ja-JP" altLang="en-US" sz="1200" u="none" spc="-150" dirty="0">
                        <a:latin typeface="ＭＳ Ｐ明朝" pitchFamily="18" charset="-128"/>
                        <a:ea typeface="ＭＳ Ｐ明朝" pitchFamily="18"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lumMod val="95000"/>
                      </a:schemeClr>
                    </a:solidFill>
                  </a:tcPr>
                </a:tc>
              </a:tr>
              <a:tr h="296652">
                <a:tc>
                  <a:txBody>
                    <a:bodyPr/>
                    <a:lstStyle/>
                    <a:p>
                      <a:r>
                        <a:rPr lang="ja-JP" altLang="en-US" sz="1300" b="1" dirty="0" smtClean="0"/>
                        <a:t>（３）</a:t>
                      </a:r>
                      <a:endParaRPr lang="ja-JP" altLang="en-US" sz="1300" b="1"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学校・家庭・地域・関係機関が連携した取組の推進</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lumMod val="95000"/>
                      </a:schemeClr>
                    </a:solidFill>
                  </a:tcPr>
                </a:tc>
                <a:tc hMerge="1">
                  <a:txBody>
                    <a:bodyPr/>
                    <a:lstStyle/>
                    <a:p>
                      <a:endParaRPr kumimoji="1" lang="ja-JP" altLang="en-US"/>
                    </a:p>
                  </a:txBody>
                  <a:tcPr/>
                </a:tc>
              </a:tr>
              <a:tr h="444979">
                <a:tc>
                  <a:txBody>
                    <a:bodyPr/>
                    <a:lstStyle/>
                    <a:p>
                      <a:pPr algn="ctr"/>
                      <a:r>
                        <a:rPr lang="ja-JP" altLang="en-US" sz="1200" spc="-150" dirty="0" smtClean="0"/>
                        <a:t>①</a:t>
                      </a:r>
                      <a:endParaRPr lang="ja-JP" altLang="en-US" sz="1200" spc="-150" dirty="0"/>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ＰＴＡや地域の関係団体との連携促進</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u="none" kern="1200" dirty="0" smtClean="0">
                          <a:solidFill>
                            <a:schemeClr val="dk1"/>
                          </a:solidFill>
                          <a:latin typeface="ＭＳ Ｐ明朝" pitchFamily="18" charset="-128"/>
                          <a:ea typeface="ＭＳ Ｐ明朝" pitchFamily="18" charset="-128"/>
                          <a:cs typeface="+mn-cs"/>
                        </a:rPr>
                        <a:t>・</a:t>
                      </a:r>
                      <a:r>
                        <a:rPr kumimoji="1" lang="ja-JP" altLang="ja-JP" sz="1200" u="none" kern="1200" dirty="0" smtClean="0">
                          <a:solidFill>
                            <a:schemeClr val="dk1"/>
                          </a:solidFill>
                          <a:latin typeface="ＭＳ Ｐ明朝" pitchFamily="18" charset="-128"/>
                          <a:ea typeface="ＭＳ Ｐ明朝" pitchFamily="18" charset="-128"/>
                          <a:cs typeface="+mn-cs"/>
                        </a:rPr>
                        <a:t>法の趣旨及び法に基づく対応等に関する研修</a:t>
                      </a:r>
                      <a:r>
                        <a:rPr kumimoji="1" lang="ja-JP" altLang="en-US" sz="1200" u="none" kern="1200" dirty="0" smtClean="0">
                          <a:solidFill>
                            <a:schemeClr val="dk1"/>
                          </a:solidFill>
                          <a:latin typeface="ＭＳ Ｐ明朝" pitchFamily="18" charset="-128"/>
                          <a:ea typeface="ＭＳ Ｐ明朝" pitchFamily="18" charset="-128"/>
                          <a:cs typeface="+mn-cs"/>
                        </a:rPr>
                        <a:t>の機会を設ける。</a:t>
                      </a:r>
                      <a:endParaRPr kumimoji="1" lang="en-US" altLang="ja-JP" sz="12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dk1"/>
                          </a:solidFill>
                          <a:latin typeface="ＭＳ Ｐ明朝" pitchFamily="18" charset="-128"/>
                          <a:ea typeface="ＭＳ Ｐ明朝" pitchFamily="18" charset="-128"/>
                          <a:cs typeface="+mn-cs"/>
                        </a:rPr>
                        <a:t>・</a:t>
                      </a:r>
                      <a:r>
                        <a:rPr kumimoji="1" lang="ja-JP" altLang="ja-JP" sz="1200" u="sng" kern="1200" dirty="0" smtClean="0">
                          <a:solidFill>
                            <a:schemeClr val="dk1"/>
                          </a:solidFill>
                          <a:latin typeface="ＭＳ Ｐ明朝" pitchFamily="18" charset="-128"/>
                          <a:ea typeface="ＭＳ Ｐ明朝" pitchFamily="18" charset="-128"/>
                          <a:cs typeface="+mn-cs"/>
                        </a:rPr>
                        <a:t>インターネットの適正利用に関するＰＴＡや家庭でのルールづくり</a:t>
                      </a:r>
                      <a:r>
                        <a:rPr kumimoji="1" lang="ja-JP" altLang="en-US" sz="1200" u="sng" kern="1200" dirty="0" smtClean="0">
                          <a:solidFill>
                            <a:schemeClr val="dk1"/>
                          </a:solidFill>
                          <a:latin typeface="ＭＳ Ｐ明朝" pitchFamily="18" charset="-128"/>
                          <a:ea typeface="ＭＳ Ｐ明朝" pitchFamily="18" charset="-128"/>
                          <a:cs typeface="+mn-cs"/>
                        </a:rPr>
                        <a:t>を</a:t>
                      </a:r>
                      <a:r>
                        <a:rPr kumimoji="1" lang="ja-JP" altLang="ja-JP" sz="1200" u="sng" kern="1200" dirty="0" smtClean="0">
                          <a:solidFill>
                            <a:schemeClr val="dk1"/>
                          </a:solidFill>
                          <a:latin typeface="ＭＳ Ｐ明朝" pitchFamily="18" charset="-128"/>
                          <a:ea typeface="ＭＳ Ｐ明朝" pitchFamily="18" charset="-128"/>
                          <a:cs typeface="+mn-cs"/>
                        </a:rPr>
                        <a:t>推進</a:t>
                      </a:r>
                      <a:r>
                        <a:rPr kumimoji="1" lang="ja-JP" altLang="en-US" sz="1200" u="sng" kern="1200" dirty="0" smtClean="0">
                          <a:solidFill>
                            <a:schemeClr val="dk1"/>
                          </a:solidFill>
                          <a:latin typeface="ＭＳ Ｐ明朝" pitchFamily="18" charset="-128"/>
                          <a:ea typeface="ＭＳ Ｐ明朝" pitchFamily="18" charset="-128"/>
                          <a:cs typeface="+mn-cs"/>
                        </a:rPr>
                        <a:t>する。</a:t>
                      </a:r>
                      <a:endParaRPr kumimoji="1" lang="en-US" altLang="ja-JP" sz="1200" b="1" u="sng" dirty="0" smtClean="0">
                        <a:latin typeface="ＭＳ Ｐ明朝" pitchFamily="18" charset="-128"/>
                        <a:ea typeface="ＭＳ Ｐ明朝" pitchFamily="18" charset="-128"/>
                      </a:endParaRPr>
                    </a:p>
                  </a:txBody>
                  <a:tcPr anchor="ctr">
                    <a:solidFill>
                      <a:schemeClr val="bg1">
                        <a:lumMod val="95000"/>
                      </a:schemeClr>
                    </a:solidFill>
                  </a:tcPr>
                </a:tc>
              </a:tr>
              <a:tr h="266987">
                <a:tc>
                  <a:txBody>
                    <a:bodyPr/>
                    <a:lstStyle/>
                    <a:p>
                      <a:pPr algn="ctr"/>
                      <a:r>
                        <a:rPr lang="ja-JP" altLang="en-US" sz="1200" spc="-150" dirty="0" smtClean="0"/>
                        <a:t>②</a:t>
                      </a:r>
                      <a:endParaRPr lang="ja-JP" altLang="en-US" sz="1200" spc="-15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地域とともにある学校づくり</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dk1"/>
                          </a:solidFill>
                          <a:latin typeface="ＭＳ Ｐ明朝" pitchFamily="18" charset="-128"/>
                          <a:ea typeface="ＭＳ Ｐ明朝" pitchFamily="18" charset="-128"/>
                          <a:cs typeface="+mn-cs"/>
                        </a:rPr>
                        <a:t>・</a:t>
                      </a:r>
                      <a:r>
                        <a:rPr kumimoji="1" lang="ja-JP" altLang="ja-JP" sz="1200" u="sng" kern="1200" dirty="0" smtClean="0">
                          <a:solidFill>
                            <a:schemeClr val="dk1"/>
                          </a:solidFill>
                          <a:latin typeface="ＭＳ Ｐ明朝" pitchFamily="18" charset="-128"/>
                          <a:ea typeface="ＭＳ Ｐ明朝" pitchFamily="18" charset="-128"/>
                          <a:cs typeface="+mn-cs"/>
                        </a:rPr>
                        <a:t>学校が抱える課題を共有し地域ぐるみで対応する仕組みづくり</a:t>
                      </a:r>
                      <a:r>
                        <a:rPr kumimoji="1" lang="ja-JP" altLang="en-US" sz="1200" u="sng" kern="1200" dirty="0" smtClean="0">
                          <a:solidFill>
                            <a:schemeClr val="dk1"/>
                          </a:solidFill>
                          <a:latin typeface="ＭＳ Ｐ明朝" pitchFamily="18" charset="-128"/>
                          <a:ea typeface="ＭＳ Ｐ明朝" pitchFamily="18" charset="-128"/>
                          <a:cs typeface="+mn-cs"/>
                        </a:rPr>
                        <a:t>を促進する。</a:t>
                      </a:r>
                      <a:endParaRPr kumimoji="1" lang="ja-JP" altLang="ja-JP" sz="1200" u="sng" kern="1200" dirty="0" smtClean="0">
                        <a:solidFill>
                          <a:schemeClr val="dk1"/>
                        </a:solidFill>
                        <a:latin typeface="ＭＳ Ｐ明朝" pitchFamily="18" charset="-128"/>
                        <a:ea typeface="ＭＳ Ｐ明朝" pitchFamily="18" charset="-128"/>
                        <a:cs typeface="+mn-cs"/>
                      </a:endParaRPr>
                    </a:p>
                  </a:txBody>
                  <a:tcPr anchor="ctr">
                    <a:solidFill>
                      <a:schemeClr val="bg1">
                        <a:lumMod val="95000"/>
                      </a:schemeClr>
                    </a:solidFill>
                  </a:tcPr>
                </a:tc>
              </a:tr>
              <a:tr h="622970">
                <a:tc>
                  <a:txBody>
                    <a:bodyPr/>
                    <a:lstStyle/>
                    <a:p>
                      <a:pPr algn="ctr"/>
                      <a:r>
                        <a:rPr lang="ja-JP" altLang="en-US" sz="1200" spc="-150" dirty="0" smtClean="0"/>
                        <a:t>③</a:t>
                      </a:r>
                      <a:endParaRPr lang="ja-JP" altLang="en-US" sz="1200" spc="-150" dirty="0"/>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地域ぐるみで子どもの育ちを支援する体制づくり</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dk1"/>
                          </a:solidFill>
                          <a:latin typeface="ＭＳ Ｐ明朝" pitchFamily="18" charset="-128"/>
                          <a:ea typeface="ＭＳ Ｐ明朝" pitchFamily="18" charset="-128"/>
                          <a:cs typeface="+mn-cs"/>
                        </a:rPr>
                        <a:t>・学校支援地域本部（</a:t>
                      </a:r>
                      <a:r>
                        <a:rPr kumimoji="1" lang="ja-JP" altLang="ja-JP" sz="1200" u="sng" kern="1200" dirty="0" smtClean="0">
                          <a:solidFill>
                            <a:schemeClr val="dk1"/>
                          </a:solidFill>
                          <a:latin typeface="ＭＳ Ｐ明朝" pitchFamily="18" charset="-128"/>
                          <a:ea typeface="ＭＳ Ｐ明朝" pitchFamily="18" charset="-128"/>
                          <a:cs typeface="+mn-cs"/>
                        </a:rPr>
                        <a:t>地域学校協働本部</a:t>
                      </a:r>
                      <a:r>
                        <a:rPr kumimoji="1" lang="ja-JP" altLang="en-US" sz="1200" u="sng" kern="1200" dirty="0" smtClean="0">
                          <a:solidFill>
                            <a:schemeClr val="dk1"/>
                          </a:solidFill>
                          <a:latin typeface="ＭＳ Ｐ明朝" pitchFamily="18" charset="-128"/>
                          <a:ea typeface="ＭＳ Ｐ明朝" pitchFamily="18" charset="-128"/>
                          <a:cs typeface="+mn-cs"/>
                        </a:rPr>
                        <a:t>）</a:t>
                      </a:r>
                      <a:r>
                        <a:rPr kumimoji="1" lang="ja-JP" altLang="ja-JP" sz="1200" u="sng" kern="1200" dirty="0" smtClean="0">
                          <a:solidFill>
                            <a:schemeClr val="dk1"/>
                          </a:solidFill>
                          <a:latin typeface="ＭＳ Ｐ明朝" pitchFamily="18" charset="-128"/>
                          <a:ea typeface="ＭＳ Ｐ明朝" pitchFamily="18" charset="-128"/>
                          <a:cs typeface="+mn-cs"/>
                        </a:rPr>
                        <a:t>等</a:t>
                      </a:r>
                      <a:r>
                        <a:rPr kumimoji="1" lang="ja-JP" altLang="en-US" sz="1200" u="sng" kern="1200" dirty="0" smtClean="0">
                          <a:solidFill>
                            <a:schemeClr val="dk1"/>
                          </a:solidFill>
                          <a:latin typeface="ＭＳ Ｐ明朝" pitchFamily="18" charset="-128"/>
                          <a:ea typeface="ＭＳ Ｐ明朝" pitchFamily="18" charset="-128"/>
                          <a:cs typeface="+mn-cs"/>
                        </a:rPr>
                        <a:t>で</a:t>
                      </a:r>
                      <a:r>
                        <a:rPr kumimoji="1" lang="ja-JP" altLang="ja-JP" sz="1200" u="sng" kern="1200" dirty="0" smtClean="0">
                          <a:solidFill>
                            <a:schemeClr val="dk1"/>
                          </a:solidFill>
                          <a:latin typeface="ＭＳ Ｐ明朝" pitchFamily="18" charset="-128"/>
                          <a:ea typeface="ＭＳ Ｐ明朝" pitchFamily="18" charset="-128"/>
                          <a:cs typeface="+mn-cs"/>
                        </a:rPr>
                        <a:t>、</a:t>
                      </a:r>
                      <a:r>
                        <a:rPr kumimoji="1" lang="ja-JP" altLang="en-US" sz="1200" u="sng" kern="1200" dirty="0" smtClean="0">
                          <a:solidFill>
                            <a:schemeClr val="dk1"/>
                          </a:solidFill>
                          <a:latin typeface="ＭＳ Ｐ明朝" pitchFamily="18" charset="-128"/>
                          <a:ea typeface="ＭＳ Ｐ明朝" pitchFamily="18" charset="-128"/>
                          <a:cs typeface="+mn-cs"/>
                        </a:rPr>
                        <a:t>学校と地域の</a:t>
                      </a:r>
                      <a:r>
                        <a:rPr kumimoji="1" lang="ja-JP" altLang="ja-JP" sz="1200" u="sng" kern="1200" dirty="0" smtClean="0">
                          <a:solidFill>
                            <a:schemeClr val="dk1"/>
                          </a:solidFill>
                          <a:latin typeface="ＭＳ Ｐ明朝" pitchFamily="18" charset="-128"/>
                          <a:ea typeface="ＭＳ Ｐ明朝" pitchFamily="18" charset="-128"/>
                          <a:cs typeface="+mn-cs"/>
                        </a:rPr>
                        <a:t>連携・協働</a:t>
                      </a:r>
                      <a:r>
                        <a:rPr kumimoji="1" lang="ja-JP" altLang="en-US" sz="1200" u="sng" kern="1200" dirty="0" smtClean="0">
                          <a:solidFill>
                            <a:schemeClr val="dk1"/>
                          </a:solidFill>
                          <a:latin typeface="ＭＳ Ｐ明朝" pitchFamily="18" charset="-128"/>
                          <a:ea typeface="ＭＳ Ｐ明朝" pitchFamily="18" charset="-128"/>
                          <a:cs typeface="+mn-cs"/>
                        </a:rPr>
                        <a:t>の</a:t>
                      </a:r>
                      <a:r>
                        <a:rPr kumimoji="1" lang="ja-JP" altLang="ja-JP" sz="1200" u="sng" kern="1200" dirty="0" smtClean="0">
                          <a:solidFill>
                            <a:schemeClr val="dk1"/>
                          </a:solidFill>
                          <a:latin typeface="ＭＳ Ｐ明朝" pitchFamily="18" charset="-128"/>
                          <a:ea typeface="ＭＳ Ｐ明朝" pitchFamily="18" charset="-128"/>
                          <a:cs typeface="+mn-cs"/>
                        </a:rPr>
                        <a:t>取組</a:t>
                      </a:r>
                      <a:r>
                        <a:rPr kumimoji="1" lang="ja-JP" altLang="en-US" sz="1200" u="sng" kern="1200" dirty="0" smtClean="0">
                          <a:solidFill>
                            <a:schemeClr val="dk1"/>
                          </a:solidFill>
                          <a:latin typeface="ＭＳ Ｐ明朝" pitchFamily="18" charset="-128"/>
                          <a:ea typeface="ＭＳ Ｐ明朝" pitchFamily="18" charset="-128"/>
                          <a:cs typeface="+mn-cs"/>
                        </a:rPr>
                        <a:t>を推進し、子どもの育ちを支援</a:t>
                      </a:r>
                      <a:r>
                        <a:rPr kumimoji="1" lang="ja-JP" altLang="en-US" sz="1200" u="sng" kern="1200" smtClean="0">
                          <a:solidFill>
                            <a:schemeClr val="dk1"/>
                          </a:solidFill>
                          <a:latin typeface="ＭＳ Ｐ明朝" pitchFamily="18" charset="-128"/>
                          <a:ea typeface="ＭＳ Ｐ明朝" pitchFamily="18" charset="-128"/>
                          <a:cs typeface="+mn-cs"/>
                        </a:rPr>
                        <a:t>する体制や、</a:t>
                      </a:r>
                      <a:r>
                        <a:rPr kumimoji="1" lang="ja-JP" altLang="ja-JP" sz="1200" u="sng" kern="1200" smtClean="0">
                          <a:solidFill>
                            <a:schemeClr val="dk1"/>
                          </a:solidFill>
                          <a:latin typeface="ＭＳ Ｐ明朝" pitchFamily="18" charset="-128"/>
                          <a:ea typeface="ＭＳ Ｐ明朝" pitchFamily="18" charset="-128"/>
                          <a:cs typeface="+mn-cs"/>
                        </a:rPr>
                        <a:t>民生</a:t>
                      </a:r>
                      <a:r>
                        <a:rPr kumimoji="1" lang="ja-JP" altLang="ja-JP" sz="1200" u="sng" kern="1200" dirty="0" smtClean="0">
                          <a:solidFill>
                            <a:schemeClr val="dk1"/>
                          </a:solidFill>
                          <a:latin typeface="ＭＳ Ｐ明朝" pitchFamily="18" charset="-128"/>
                          <a:ea typeface="ＭＳ Ｐ明朝" pitchFamily="18" charset="-128"/>
                          <a:cs typeface="+mn-cs"/>
                        </a:rPr>
                        <a:t>委員</a:t>
                      </a:r>
                      <a:r>
                        <a:rPr kumimoji="1" lang="ja-JP" altLang="en-US" sz="1200" u="sng" kern="1200" dirty="0" smtClean="0">
                          <a:solidFill>
                            <a:schemeClr val="dk1"/>
                          </a:solidFill>
                          <a:latin typeface="ＭＳ Ｐ明朝" pitchFamily="18" charset="-128"/>
                          <a:ea typeface="ＭＳ Ｐ明朝" pitchFamily="18" charset="-128"/>
                          <a:cs typeface="+mn-cs"/>
                        </a:rPr>
                        <a:t>等が参画して、厳しい環境に置かれている子どもを見守る体制</a:t>
                      </a:r>
                      <a:r>
                        <a:rPr kumimoji="1" lang="ja-JP" altLang="en-US" sz="1200" u="sng" kern="1200" smtClean="0">
                          <a:solidFill>
                            <a:schemeClr val="dk1"/>
                          </a:solidFill>
                          <a:latin typeface="ＭＳ Ｐ明朝" pitchFamily="18" charset="-128"/>
                          <a:ea typeface="ＭＳ Ｐ明朝" pitchFamily="18" charset="-128"/>
                          <a:cs typeface="+mn-cs"/>
                        </a:rPr>
                        <a:t>を構築する取組を進める。</a:t>
                      </a:r>
                      <a:endParaRPr kumimoji="1" lang="ja-JP" altLang="ja-JP" sz="1200" u="sng" kern="1200" dirty="0" smtClean="0">
                        <a:solidFill>
                          <a:schemeClr val="dk1"/>
                        </a:solidFill>
                        <a:latin typeface="ＭＳ Ｐ明朝" pitchFamily="18" charset="-128"/>
                        <a:ea typeface="ＭＳ Ｐ明朝" pitchFamily="18" charset="-128"/>
                        <a:cs typeface="+mn-cs"/>
                      </a:endParaRPr>
                    </a:p>
                  </a:txBody>
                  <a:tcPr anchor="ctr">
                    <a:lnB w="12700" cap="flat" cmpd="sng" algn="ctr">
                      <a:solidFill>
                        <a:schemeClr val="bg1"/>
                      </a:solidFill>
                      <a:prstDash val="solid"/>
                      <a:round/>
                      <a:headEnd type="none" w="med" len="med"/>
                      <a:tailEnd type="none" w="med" len="med"/>
                    </a:lnB>
                    <a:solidFill>
                      <a:schemeClr val="bg1">
                        <a:lumMod val="95000"/>
                      </a:schemeClr>
                    </a:solidFill>
                  </a:tcPr>
                </a:tc>
              </a:tr>
              <a:tr h="273459">
                <a:tc>
                  <a:txBody>
                    <a:bodyPr/>
                    <a:lstStyle/>
                    <a:p>
                      <a:pPr algn="ctr"/>
                      <a:r>
                        <a:rPr lang="ja-JP" altLang="en-US" sz="1200" spc="-150" dirty="0" smtClean="0"/>
                        <a:t>④</a:t>
                      </a:r>
                      <a:endParaRPr lang="ja-JP" altLang="en-US" sz="1200" spc="-15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就学前教育におけるいじめ問題への取組の推進</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dk1"/>
                          </a:solidFill>
                          <a:latin typeface="ＭＳ Ｐ明朝" pitchFamily="18" charset="-128"/>
                          <a:ea typeface="ＭＳ Ｐ明朝" pitchFamily="18" charset="-128"/>
                          <a:cs typeface="+mn-cs"/>
                        </a:rPr>
                        <a:t>・いじめの未然防止に向けた幼児期教育での取組を推進する。</a:t>
                      </a:r>
                      <a:endParaRPr kumimoji="1" lang="en-US" altLang="ja-JP" sz="1200" u="none" kern="1200" dirty="0" smtClean="0">
                        <a:solidFill>
                          <a:schemeClr val="dk1"/>
                        </a:solidFill>
                        <a:latin typeface="ＭＳ Ｐ明朝" pitchFamily="18" charset="-128"/>
                        <a:ea typeface="ＭＳ Ｐ明朝" pitchFamily="18" charset="-128"/>
                        <a:cs typeface="+mn-cs"/>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r>
              <a:tr h="274637">
                <a:tc>
                  <a:txBody>
                    <a:bodyPr/>
                    <a:lstStyle/>
                    <a:p>
                      <a:r>
                        <a:rPr lang="ja-JP" altLang="en-US" sz="1300" b="1" dirty="0" smtClean="0"/>
                        <a:t>（４）</a:t>
                      </a:r>
                      <a:endParaRPr lang="ja-JP" altLang="en-US" sz="1300" b="1" dirty="0"/>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市町村教育委員会との連携と支援</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200" b="0" u="none" dirty="0" smtClean="0">
                          <a:latin typeface="ＭＳ Ｐ明朝" pitchFamily="18" charset="-128"/>
                          <a:ea typeface="ＭＳ Ｐ明朝" pitchFamily="18" charset="-128"/>
                        </a:rPr>
                        <a:t>改定無し</a:t>
                      </a:r>
                      <a:endParaRPr kumimoji="1" lang="en-US" altLang="ja-JP" sz="1200" b="0" u="none" dirty="0" smtClean="0">
                        <a:latin typeface="ＭＳ Ｐ明朝" pitchFamily="18" charset="-128"/>
                        <a:ea typeface="ＭＳ Ｐ明朝" pitchFamily="18" charset="-128"/>
                      </a:endParaRPr>
                    </a:p>
                  </a:txBody>
                  <a:tcPr anchor="ctr">
                    <a:solidFill>
                      <a:schemeClr val="bg1">
                        <a:lumMod val="95000"/>
                      </a:schemeClr>
                    </a:solidFill>
                  </a:tcPr>
                </a:tc>
              </a:tr>
              <a:tr h="291013">
                <a:tc>
                  <a:txBody>
                    <a:bodyPr/>
                    <a:lstStyle/>
                    <a:p>
                      <a:r>
                        <a:rPr lang="ja-JP" altLang="en-US" sz="1300" b="1" dirty="0" smtClean="0"/>
                        <a:t>（５）</a:t>
                      </a:r>
                      <a:endParaRPr lang="ja-JP" altLang="en-US" sz="1300" b="1"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学校評価の留意点</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dk1"/>
                          </a:solidFill>
                          <a:latin typeface="ＭＳ Ｐ明朝" pitchFamily="18" charset="-128"/>
                          <a:ea typeface="ＭＳ Ｐ明朝" pitchFamily="18" charset="-128"/>
                          <a:cs typeface="+mn-cs"/>
                        </a:rPr>
                        <a:t>・</a:t>
                      </a:r>
                      <a:r>
                        <a:rPr kumimoji="1" lang="ja-JP" altLang="ja-JP" sz="1200" u="none" kern="1200" dirty="0" smtClean="0">
                          <a:solidFill>
                            <a:schemeClr val="dk1"/>
                          </a:solidFill>
                          <a:latin typeface="ＭＳ Ｐ明朝" pitchFamily="18" charset="-128"/>
                          <a:ea typeface="ＭＳ Ｐ明朝" pitchFamily="18" charset="-128"/>
                          <a:cs typeface="+mn-cs"/>
                        </a:rPr>
                        <a:t>取組の実施状況を</a:t>
                      </a:r>
                      <a:r>
                        <a:rPr kumimoji="1" lang="ja-JP" altLang="en-US" sz="1200" u="none" kern="1200" dirty="0" smtClean="0">
                          <a:solidFill>
                            <a:schemeClr val="dk1"/>
                          </a:solidFill>
                          <a:latin typeface="ＭＳ Ｐ明朝" pitchFamily="18" charset="-128"/>
                          <a:ea typeface="ＭＳ Ｐ明朝" pitchFamily="18" charset="-128"/>
                          <a:cs typeface="+mn-cs"/>
                        </a:rPr>
                        <a:t>、</a:t>
                      </a:r>
                      <a:r>
                        <a:rPr kumimoji="1" lang="ja-JP" altLang="ja-JP" sz="1200" u="none" kern="1200" dirty="0" smtClean="0">
                          <a:solidFill>
                            <a:schemeClr val="dk1"/>
                          </a:solidFill>
                          <a:latin typeface="ＭＳ Ｐ明朝" pitchFamily="18" charset="-128"/>
                          <a:ea typeface="ＭＳ Ｐ明朝" pitchFamily="18" charset="-128"/>
                          <a:cs typeface="+mn-cs"/>
                        </a:rPr>
                        <a:t>学校評価の評価項目に位置付ける</a:t>
                      </a:r>
                      <a:r>
                        <a:rPr kumimoji="1" lang="ja-JP" altLang="en-US" sz="1200" u="none" kern="1200" dirty="0" smtClean="0">
                          <a:solidFill>
                            <a:schemeClr val="dk1"/>
                          </a:solidFill>
                          <a:latin typeface="ＭＳ Ｐ明朝" pitchFamily="18" charset="-128"/>
                          <a:ea typeface="ＭＳ Ｐ明朝" pitchFamily="18" charset="-128"/>
                          <a:cs typeface="+mn-cs"/>
                        </a:rPr>
                        <a:t>よう</a:t>
                      </a:r>
                      <a:r>
                        <a:rPr kumimoji="1" lang="ja-JP" altLang="ja-JP" sz="1200" u="none" kern="1200" dirty="0" smtClean="0">
                          <a:solidFill>
                            <a:schemeClr val="dk1"/>
                          </a:solidFill>
                          <a:latin typeface="ＭＳ Ｐ明朝" pitchFamily="18" charset="-128"/>
                          <a:ea typeface="ＭＳ Ｐ明朝" pitchFamily="18" charset="-128"/>
                          <a:cs typeface="+mn-cs"/>
                        </a:rPr>
                        <a:t>指導・助言</a:t>
                      </a:r>
                      <a:r>
                        <a:rPr kumimoji="1" lang="ja-JP" altLang="en-US" sz="1200" u="none" kern="1200" dirty="0" smtClean="0">
                          <a:solidFill>
                            <a:schemeClr val="dk1"/>
                          </a:solidFill>
                          <a:latin typeface="ＭＳ Ｐ明朝" pitchFamily="18" charset="-128"/>
                          <a:ea typeface="ＭＳ Ｐ明朝" pitchFamily="18" charset="-128"/>
                          <a:cs typeface="+mn-cs"/>
                        </a:rPr>
                        <a:t>する。</a:t>
                      </a:r>
                      <a:endParaRPr kumimoji="1" lang="en-US" altLang="ja-JP" sz="1200" b="1" u="none" dirty="0" smtClean="0">
                        <a:latin typeface="ＭＳ Ｐ明朝" pitchFamily="18" charset="-128"/>
                        <a:ea typeface="ＭＳ Ｐ明朝" pitchFamily="18" charset="-128"/>
                      </a:endParaRPr>
                    </a:p>
                  </a:txBody>
                  <a:tcPr anchor="ctr">
                    <a:solidFill>
                      <a:schemeClr val="bg1">
                        <a:lumMod val="95000"/>
                      </a:schemeClr>
                    </a:solidFill>
                  </a:tcPr>
                </a:tc>
              </a:tr>
              <a:tr h="360040">
                <a:tc>
                  <a:txBody>
                    <a:bodyPr/>
                    <a:lstStyle/>
                    <a:p>
                      <a:r>
                        <a:rPr lang="ja-JP" altLang="en-US" sz="1300" b="1" dirty="0" smtClean="0"/>
                        <a:t>（６）</a:t>
                      </a:r>
                      <a:endParaRPr lang="ja-JP" altLang="en-US" sz="1300" b="1"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県民のいじめ問題への関心を高め、正しい理解を深める取組の推進</a:t>
                      </a:r>
                      <a:endParaRPr kumimoji="1" lang="ja-JP" altLang="en-US" sz="1300" b="1"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u="none" kern="1200" dirty="0" smtClean="0">
                          <a:solidFill>
                            <a:schemeClr val="dk1"/>
                          </a:solidFill>
                          <a:latin typeface="ＭＳ Ｐ明朝" pitchFamily="18" charset="-128"/>
                          <a:ea typeface="ＭＳ Ｐ明朝" pitchFamily="18" charset="-128"/>
                          <a:cs typeface="+mn-cs"/>
                        </a:rPr>
                        <a:t>・</a:t>
                      </a:r>
                      <a:r>
                        <a:rPr kumimoji="1" lang="ja-JP" altLang="ja-JP" sz="1200" b="0" u="sng" kern="1200" dirty="0" smtClean="0">
                          <a:solidFill>
                            <a:schemeClr val="dk1"/>
                          </a:solidFill>
                          <a:latin typeface="ＭＳ Ｐ明朝" pitchFamily="18" charset="-128"/>
                          <a:ea typeface="ＭＳ Ｐ明朝" pitchFamily="18" charset="-128"/>
                          <a:cs typeface="+mn-cs"/>
                        </a:rPr>
                        <a:t>各学校の児童会・生徒会による実践交流や協議</a:t>
                      </a:r>
                      <a:r>
                        <a:rPr kumimoji="1" lang="ja-JP" altLang="en-US" sz="1200" b="0" u="sng" kern="1200" dirty="0" smtClean="0">
                          <a:solidFill>
                            <a:schemeClr val="dk1"/>
                          </a:solidFill>
                          <a:latin typeface="ＭＳ Ｐ明朝" pitchFamily="18" charset="-128"/>
                          <a:ea typeface="ＭＳ Ｐ明朝" pitchFamily="18" charset="-128"/>
                          <a:cs typeface="+mn-cs"/>
                        </a:rPr>
                        <a:t>を</a:t>
                      </a:r>
                      <a:r>
                        <a:rPr kumimoji="1" lang="ja-JP" altLang="ja-JP" sz="1200" b="0" u="sng" kern="1200" dirty="0" smtClean="0">
                          <a:solidFill>
                            <a:schemeClr val="dk1"/>
                          </a:solidFill>
                          <a:latin typeface="ＭＳ Ｐ明朝" pitchFamily="18" charset="-128"/>
                          <a:ea typeface="ＭＳ Ｐ明朝" pitchFamily="18" charset="-128"/>
                          <a:cs typeface="+mn-cs"/>
                        </a:rPr>
                        <a:t>開催</a:t>
                      </a:r>
                      <a:r>
                        <a:rPr kumimoji="1" lang="ja-JP" altLang="en-US" sz="1200" b="0" u="sng" kern="1200" dirty="0" smtClean="0">
                          <a:solidFill>
                            <a:schemeClr val="dk1"/>
                          </a:solidFill>
                          <a:latin typeface="ＭＳ Ｐ明朝" pitchFamily="18" charset="-128"/>
                          <a:ea typeface="ＭＳ Ｐ明朝" pitchFamily="18" charset="-128"/>
                          <a:cs typeface="+mn-cs"/>
                        </a:rPr>
                        <a:t>するとともに</a:t>
                      </a:r>
                      <a:r>
                        <a:rPr kumimoji="1" lang="ja-JP" altLang="ja-JP" sz="1200" b="0" u="sng" kern="1200" dirty="0" smtClean="0">
                          <a:solidFill>
                            <a:schemeClr val="dk1"/>
                          </a:solidFill>
                          <a:latin typeface="ＭＳ Ｐ明朝" pitchFamily="18" charset="-128"/>
                          <a:ea typeface="ＭＳ Ｐ明朝" pitchFamily="18" charset="-128"/>
                          <a:cs typeface="+mn-cs"/>
                        </a:rPr>
                        <a:t>、</a:t>
                      </a:r>
                      <a:r>
                        <a:rPr kumimoji="1" lang="ja-JP" altLang="en-US" sz="1200" b="0" u="sng" kern="1200" dirty="0" smtClean="0">
                          <a:solidFill>
                            <a:schemeClr val="dk1"/>
                          </a:solidFill>
                          <a:latin typeface="ＭＳ Ｐ明朝" pitchFamily="18" charset="-128"/>
                          <a:ea typeface="ＭＳ Ｐ明朝" pitchFamily="18" charset="-128"/>
                          <a:cs typeface="+mn-cs"/>
                        </a:rPr>
                        <a:t>ポスターや</a:t>
                      </a:r>
                      <a:r>
                        <a:rPr kumimoji="1" lang="ja-JP" altLang="ja-JP" sz="1200" b="0" u="sng" kern="1200" dirty="0" smtClean="0">
                          <a:solidFill>
                            <a:schemeClr val="dk1"/>
                          </a:solidFill>
                          <a:latin typeface="ＭＳ Ｐ明朝" pitchFamily="18" charset="-128"/>
                          <a:ea typeface="ＭＳ Ｐ明朝" pitchFamily="18" charset="-128"/>
                          <a:cs typeface="+mn-cs"/>
                        </a:rPr>
                        <a:t>リーフレットの配付など</a:t>
                      </a:r>
                      <a:r>
                        <a:rPr kumimoji="1" lang="ja-JP" altLang="en-US" sz="1200" b="0" u="sng" kern="1200" dirty="0" smtClean="0">
                          <a:solidFill>
                            <a:schemeClr val="dk1"/>
                          </a:solidFill>
                          <a:latin typeface="ＭＳ Ｐ明朝" pitchFamily="18" charset="-128"/>
                          <a:ea typeface="ＭＳ Ｐ明朝" pitchFamily="18" charset="-128"/>
                          <a:cs typeface="+mn-cs"/>
                        </a:rPr>
                        <a:t>により</a:t>
                      </a:r>
                      <a:r>
                        <a:rPr kumimoji="1" lang="ja-JP" altLang="ja-JP" sz="1200" b="0" u="sng" kern="1200" dirty="0" smtClean="0">
                          <a:solidFill>
                            <a:schemeClr val="dk1"/>
                          </a:solidFill>
                          <a:latin typeface="ＭＳ Ｐ明朝" pitchFamily="18" charset="-128"/>
                          <a:ea typeface="ＭＳ Ｐ明朝" pitchFamily="18" charset="-128"/>
                          <a:cs typeface="+mn-cs"/>
                        </a:rPr>
                        <a:t>広報啓発の充実を図る。</a:t>
                      </a:r>
                    </a:p>
                  </a:txBody>
                  <a:tcPr anchor="ctr">
                    <a:solidFill>
                      <a:schemeClr val="bg1">
                        <a:lumMod val="95000"/>
                      </a:schemeClr>
                    </a:solidFill>
                  </a:tcPr>
                </a:tc>
              </a:tr>
              <a:tr h="354157">
                <a:tc>
                  <a:txBody>
                    <a:bodyPr/>
                    <a:lstStyle/>
                    <a:p>
                      <a:r>
                        <a:rPr lang="ja-JP" altLang="en-US" sz="1300" b="1" dirty="0" smtClean="0"/>
                        <a:t>（７）</a:t>
                      </a:r>
                      <a:endParaRPr lang="ja-JP" altLang="en-US" sz="1300" b="1" dirty="0"/>
                    </a:p>
                  </a:txBody>
                  <a:tcPr anchor="ctr">
                    <a:lnR w="12700" cap="flat" cmpd="sng" algn="ctr">
                      <a:solidFill>
                        <a:schemeClr val="bg1"/>
                      </a:solidFill>
                      <a:prstDash val="solid"/>
                      <a:round/>
                      <a:headEnd type="none" w="med" len="med"/>
                      <a:tailEnd type="none" w="med" len="med"/>
                    </a:lnR>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私立学校に対する支援</a:t>
                      </a:r>
                    </a:p>
                  </a:txBody>
                  <a:tcPr anchor="ctr">
                    <a:lnL w="12700" cap="flat" cmpd="sng" algn="ctr">
                      <a:solidFill>
                        <a:schemeClr val="bg1"/>
                      </a:solidFill>
                      <a:prstDash val="solid"/>
                      <a:round/>
                      <a:headEnd type="none" w="med" len="med"/>
                      <a:tailEnd type="none" w="med" len="med"/>
                    </a:lnL>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latin typeface="ＭＳ Ｐ明朝" pitchFamily="18" charset="-128"/>
                          <a:ea typeface="ＭＳ Ｐ明朝" pitchFamily="18" charset="-128"/>
                          <a:cs typeface="+mn-cs"/>
                        </a:rPr>
                        <a:t>・</a:t>
                      </a:r>
                      <a:r>
                        <a:rPr kumimoji="1" lang="ja-JP" altLang="ja-JP" sz="1200" kern="1200" dirty="0" smtClean="0">
                          <a:solidFill>
                            <a:schemeClr val="dk1"/>
                          </a:solidFill>
                          <a:latin typeface="ＭＳ Ｐ明朝" pitchFamily="18" charset="-128"/>
                          <a:ea typeface="ＭＳ Ｐ明朝" pitchFamily="18" charset="-128"/>
                          <a:cs typeface="+mn-cs"/>
                        </a:rPr>
                        <a:t>定期的なアンケート調査等</a:t>
                      </a:r>
                      <a:r>
                        <a:rPr kumimoji="1" lang="ja-JP" altLang="en-US" sz="1200" kern="1200" dirty="0" smtClean="0">
                          <a:solidFill>
                            <a:schemeClr val="dk1"/>
                          </a:solidFill>
                          <a:latin typeface="ＭＳ Ｐ明朝" pitchFamily="18" charset="-128"/>
                          <a:ea typeface="ＭＳ Ｐ明朝" pitchFamily="18" charset="-128"/>
                          <a:cs typeface="+mn-cs"/>
                        </a:rPr>
                        <a:t>、</a:t>
                      </a:r>
                      <a:r>
                        <a:rPr kumimoji="1" lang="ja-JP" altLang="ja-JP" sz="1200" kern="1200" dirty="0" smtClean="0">
                          <a:solidFill>
                            <a:schemeClr val="dk1"/>
                          </a:solidFill>
                          <a:latin typeface="ＭＳ Ｐ明朝" pitchFamily="18" charset="-128"/>
                          <a:ea typeface="ＭＳ Ｐ明朝" pitchFamily="18" charset="-128"/>
                          <a:cs typeface="+mn-cs"/>
                        </a:rPr>
                        <a:t>いじめの防止等のための対策</a:t>
                      </a:r>
                      <a:r>
                        <a:rPr kumimoji="1" lang="ja-JP" altLang="en-US" sz="1200" kern="1200" dirty="0" smtClean="0">
                          <a:solidFill>
                            <a:schemeClr val="dk1"/>
                          </a:solidFill>
                          <a:latin typeface="ＭＳ Ｐ明朝" pitchFamily="18" charset="-128"/>
                          <a:ea typeface="ＭＳ Ｐ明朝" pitchFamily="18" charset="-128"/>
                          <a:cs typeface="+mn-cs"/>
                        </a:rPr>
                        <a:t>が</a:t>
                      </a:r>
                      <a:r>
                        <a:rPr kumimoji="1" lang="ja-JP" altLang="ja-JP" sz="1200" kern="1200" dirty="0" smtClean="0">
                          <a:solidFill>
                            <a:schemeClr val="dk1"/>
                          </a:solidFill>
                          <a:latin typeface="ＭＳ Ｐ明朝" pitchFamily="18" charset="-128"/>
                          <a:ea typeface="ＭＳ Ｐ明朝" pitchFamily="18" charset="-128"/>
                          <a:cs typeface="+mn-cs"/>
                        </a:rPr>
                        <a:t>推進</a:t>
                      </a:r>
                      <a:r>
                        <a:rPr kumimoji="1" lang="ja-JP" altLang="en-US" sz="1200" kern="1200" dirty="0" smtClean="0">
                          <a:solidFill>
                            <a:schemeClr val="dk1"/>
                          </a:solidFill>
                          <a:latin typeface="ＭＳ Ｐ明朝" pitchFamily="18" charset="-128"/>
                          <a:ea typeface="ＭＳ Ｐ明朝" pitchFamily="18" charset="-128"/>
                          <a:cs typeface="+mn-cs"/>
                        </a:rPr>
                        <a:t>されるよう支援する。</a:t>
                      </a:r>
                      <a:endParaRPr kumimoji="1" lang="en-US" altLang="ja-JP" sz="1200" b="1" u="sng" dirty="0" smtClean="0">
                        <a:latin typeface="ＭＳ Ｐ明朝" pitchFamily="18" charset="-128"/>
                        <a:ea typeface="ＭＳ Ｐ明朝" pitchFamily="18" charset="-128"/>
                      </a:endParaRPr>
                    </a:p>
                  </a:txBody>
                  <a:tcPr anchor="ctr">
                    <a:solidFill>
                      <a:schemeClr val="bg1">
                        <a:lumMod val="95000"/>
                      </a:schemeClr>
                    </a:solidFill>
                  </a:tcPr>
                </a:tc>
              </a:tr>
            </a:tbl>
          </a:graphicData>
        </a:graphic>
      </p:graphicFrame>
      <p:sp>
        <p:nvSpPr>
          <p:cNvPr id="5" name="AutoShape 5"/>
          <p:cNvSpPr>
            <a:spLocks noChangeArrowheads="1"/>
          </p:cNvSpPr>
          <p:nvPr/>
        </p:nvSpPr>
        <p:spPr bwMode="auto">
          <a:xfrm>
            <a:off x="192088" y="64096"/>
            <a:ext cx="9601200" cy="375279"/>
          </a:xfrm>
          <a:prstGeom prst="roundRect">
            <a:avLst>
              <a:gd name="adj" fmla="val 16667"/>
            </a:avLst>
          </a:prstGeom>
          <a:noFill/>
          <a:ln w="9525">
            <a:noFill/>
            <a:round/>
            <a:headEnd/>
            <a:tailEnd/>
          </a:ln>
        </p:spPr>
        <p:txBody>
          <a:bodyPr vert="horz" wrap="square" lIns="74295" tIns="8890" rIns="74295" bIns="889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lang="ja-JP" altLang="en-US" sz="1600" b="1" dirty="0" smtClean="0">
                <a:solidFill>
                  <a:sysClr val="windowText" lastClr="000000"/>
                </a:solidFill>
                <a:latin typeface="Arial" pitchFamily="34" charset="0"/>
                <a:ea typeface="ＭＳ Ｐゴシック" pitchFamily="50" charset="-128"/>
                <a:cs typeface="ＭＳ Ｐゴシック" pitchFamily="50" charset="-128"/>
              </a:rPr>
              <a:t>第２　</a:t>
            </a:r>
            <a:r>
              <a:rPr kumimoji="1" lang="ja-JP" altLang="en-US" sz="16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いじめの防止等のための対策の内容に関する事項</a:t>
            </a:r>
            <a:endParaRPr kumimoji="1" lang="ja-JP" sz="1050"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endParaRPr>
          </a:p>
        </p:txBody>
      </p:sp>
      <p:sp>
        <p:nvSpPr>
          <p:cNvPr id="6" name="フッター プレースホルダ 5"/>
          <p:cNvSpPr>
            <a:spLocks noGrp="1"/>
          </p:cNvSpPr>
          <p:nvPr>
            <p:ph type="ftr" sz="quarter" idx="11"/>
          </p:nvPr>
        </p:nvSpPr>
        <p:spPr>
          <a:xfrm>
            <a:off x="3280410" y="12205069"/>
            <a:ext cx="3040380" cy="681567"/>
          </a:xfrm>
        </p:spPr>
        <p:txBody>
          <a:bodyPr/>
          <a:lstStyle/>
          <a:p>
            <a:r>
              <a:rPr kumimoji="1" lang="en-US" altLang="ja-JP" dirty="0" smtClean="0"/>
              <a:t>‐</a:t>
            </a:r>
            <a:r>
              <a:rPr kumimoji="1" lang="ja-JP" altLang="en-US" dirty="0" smtClean="0"/>
              <a:t>２</a:t>
            </a:r>
            <a:r>
              <a:rPr kumimoji="1" lang="en-US" altLang="ja-JP" dirty="0" smtClean="0"/>
              <a:t>‐</a:t>
            </a:r>
            <a:endParaRPr kumimoji="1" lang="ja-JP" altLang="en-US" dirty="0"/>
          </a:p>
        </p:txBody>
      </p:sp>
      <p:sp>
        <p:nvSpPr>
          <p:cNvPr id="7" name="テキスト ボックス 6"/>
          <p:cNvSpPr txBox="1"/>
          <p:nvPr/>
        </p:nvSpPr>
        <p:spPr>
          <a:xfrm>
            <a:off x="8112968" y="94576"/>
            <a:ext cx="1058400" cy="246221"/>
          </a:xfrm>
          <a:prstGeom prst="rect">
            <a:avLst/>
          </a:prstGeom>
          <a:solidFill>
            <a:schemeClr val="bg1"/>
          </a:solidFill>
          <a:ln w="19050">
            <a:noFill/>
          </a:ln>
        </p:spPr>
        <p:txBody>
          <a:bodyPr vert="horz" wrap="square" lIns="0" tIns="0" rIns="0" bIns="0" rtlCol="0" anchor="ctr" anchorCtr="0">
            <a:spAutoFit/>
          </a:bodyPr>
          <a:lstStyle/>
          <a:p>
            <a:pPr algn="ctr"/>
            <a:r>
              <a:rPr lang="ja-JP" altLang="en-US" sz="1600" dirty="0" smtClean="0"/>
              <a:t>人権教育課</a:t>
            </a:r>
            <a:endParaRPr lang="en-US" altLang="ja-JP"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p:cNvSpPr>
            <a:spLocks noChangeArrowheads="1"/>
          </p:cNvSpPr>
          <p:nvPr/>
        </p:nvSpPr>
        <p:spPr bwMode="auto">
          <a:xfrm>
            <a:off x="215238" y="-172248"/>
            <a:ext cx="8568952" cy="648071"/>
          </a:xfrm>
          <a:prstGeom prst="roundRect">
            <a:avLst>
              <a:gd name="adj" fmla="val 16667"/>
            </a:avLst>
          </a:prstGeom>
          <a:noFill/>
          <a:ln w="9525">
            <a:noFill/>
            <a:round/>
            <a:headEnd/>
            <a:tailEnd/>
          </a:ln>
        </p:spPr>
        <p:txBody>
          <a:bodyPr vert="horz" wrap="square" lIns="74295" tIns="8890" rIns="74295" bIns="889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lang="ja-JP" altLang="en-US" sz="1600" b="1" dirty="0" smtClean="0">
                <a:solidFill>
                  <a:sysClr val="windowText" lastClr="000000"/>
                </a:solidFill>
                <a:latin typeface="Arial" pitchFamily="34" charset="0"/>
                <a:ea typeface="ＭＳ Ｐゴシック" pitchFamily="50" charset="-128"/>
                <a:cs typeface="ＭＳ Ｐゴシック" pitchFamily="50" charset="-128"/>
              </a:rPr>
              <a:t>第２　</a:t>
            </a:r>
            <a:r>
              <a:rPr kumimoji="1" lang="ja-JP" altLang="en-US" sz="16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いじめの防止等のための対策の内容に関する事項　</a:t>
            </a:r>
            <a:r>
              <a:rPr kumimoji="1" lang="ja-JP" altLang="en-US" sz="14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rPr>
              <a:t>（第３　その他の留意事項は改定無し）</a:t>
            </a:r>
            <a:endParaRPr kumimoji="1" lang="ja-JP" sz="1400" b="1" i="0" u="none" strike="noStrike" cap="none" normalizeH="0" baseline="0" dirty="0" smtClean="0">
              <a:ln>
                <a:noFill/>
              </a:ln>
              <a:solidFill>
                <a:sysClr val="windowText" lastClr="000000"/>
              </a:solidFill>
              <a:effectLst/>
              <a:latin typeface="Arial" pitchFamily="34" charset="0"/>
              <a:ea typeface="ＭＳ Ｐゴシック" pitchFamily="50" charset="-128"/>
              <a:cs typeface="ＭＳ Ｐゴシック" pitchFamily="50" charset="-128"/>
            </a:endParaRPr>
          </a:p>
        </p:txBody>
      </p:sp>
      <p:graphicFrame>
        <p:nvGraphicFramePr>
          <p:cNvPr id="6" name="表 5"/>
          <p:cNvGraphicFramePr>
            <a:graphicFrameLocks noGrp="1"/>
          </p:cNvGraphicFramePr>
          <p:nvPr/>
        </p:nvGraphicFramePr>
        <p:xfrm>
          <a:off x="194646" y="253280"/>
          <a:ext cx="9300606" cy="12492600"/>
        </p:xfrm>
        <a:graphic>
          <a:graphicData uri="http://schemas.openxmlformats.org/drawingml/2006/table">
            <a:tbl>
              <a:tblPr firstRow="1" bandRow="1">
                <a:tableStyleId>{5C22544A-7EE6-4342-B048-85BDC9FD1C3A}</a:tableStyleId>
              </a:tblPr>
              <a:tblGrid>
                <a:gridCol w="2808313"/>
                <a:gridCol w="204204"/>
                <a:gridCol w="6288089"/>
              </a:tblGrid>
              <a:tr h="140376">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目　　次</a:t>
                      </a:r>
                    </a:p>
                  </a:txBody>
                  <a:tcPr/>
                </a:tc>
                <a:tc gridSpan="2">
                  <a:txBody>
                    <a:bodyPr/>
                    <a:lstStyle/>
                    <a:p>
                      <a:pPr algn="ctr"/>
                      <a:r>
                        <a:rPr kumimoji="1" lang="ja-JP" altLang="en-US" sz="1200" dirty="0" smtClean="0"/>
                        <a:t>改定の概要</a:t>
                      </a:r>
                      <a:endParaRPr kumimoji="1" lang="ja-JP" altLang="en-US" sz="1200" dirty="0"/>
                    </a:p>
                  </a:txBody>
                  <a:tcPr/>
                </a:tc>
                <a:tc hMerge="1">
                  <a:txBody>
                    <a:bodyPr/>
                    <a:lstStyle/>
                    <a:p>
                      <a:pPr algn="ctr"/>
                      <a:endParaRPr kumimoji="1" lang="ja-JP" altLang="en-US" sz="1200" dirty="0"/>
                    </a:p>
                  </a:txBody>
                  <a:tcPr/>
                </a:tc>
              </a:tr>
              <a:tr h="226096">
                <a:tc gridSpan="3">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300" b="1" dirty="0" smtClean="0"/>
                        <a:t>３　　</a:t>
                      </a:r>
                      <a:r>
                        <a:rPr kumimoji="1" lang="ja-JP" altLang="en-US" sz="1300" b="1" dirty="0" smtClean="0"/>
                        <a:t>いじめの防止等のために学校が実施する施策</a:t>
                      </a:r>
                    </a:p>
                  </a:txBody>
                  <a:tcPr>
                    <a:lnB w="1270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r>
              <a:tr h="132785">
                <a:tc gridSpan="3">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（１）学校いじめ防止基本方針の策定</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r>
              <a:tr h="47605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①学校いじめ基本方針の内容</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r>
                        <a:rPr kumimoji="1" lang="ja-JP" altLang="ja-JP" sz="1100" u="none" kern="1200" dirty="0" smtClean="0">
                          <a:solidFill>
                            <a:schemeClr val="dk1"/>
                          </a:solidFill>
                          <a:latin typeface="ＭＳ Ｐ明朝" pitchFamily="18" charset="-128"/>
                          <a:ea typeface="ＭＳ Ｐ明朝" pitchFamily="18" charset="-128"/>
                          <a:cs typeface="+mn-cs"/>
                        </a:rPr>
                        <a:t>・学校いじめ防止基本方針に基づく</a:t>
                      </a: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組織として</a:t>
                      </a:r>
                      <a:r>
                        <a:rPr kumimoji="1" lang="ja-JP" altLang="en-US" sz="1100" u="none" kern="1200" dirty="0" smtClean="0">
                          <a:solidFill>
                            <a:schemeClr val="dk1"/>
                          </a:solidFill>
                          <a:latin typeface="ＭＳ Ｐ明朝" pitchFamily="18" charset="-128"/>
                          <a:ea typeface="ＭＳ Ｐ明朝" pitchFamily="18" charset="-128"/>
                          <a:cs typeface="+mn-cs"/>
                        </a:rPr>
                        <a:t>の</a:t>
                      </a:r>
                      <a:r>
                        <a:rPr kumimoji="1" lang="ja-JP" altLang="ja-JP" sz="1100" u="none" kern="1200" dirty="0" smtClean="0">
                          <a:solidFill>
                            <a:schemeClr val="dk1"/>
                          </a:solidFill>
                          <a:latin typeface="ＭＳ Ｐ明朝" pitchFamily="18" charset="-128"/>
                          <a:ea typeface="ＭＳ Ｐ明朝" pitchFamily="18" charset="-128"/>
                          <a:cs typeface="+mn-cs"/>
                        </a:rPr>
                        <a:t>一貫</a:t>
                      </a:r>
                      <a:r>
                        <a:rPr kumimoji="1" lang="ja-JP" altLang="en-US" sz="1100" u="none" kern="1200" dirty="0" smtClean="0">
                          <a:solidFill>
                            <a:schemeClr val="dk1"/>
                          </a:solidFill>
                          <a:latin typeface="ＭＳ Ｐ明朝" pitchFamily="18" charset="-128"/>
                          <a:ea typeface="ＭＳ Ｐ明朝" pitchFamily="18" charset="-128"/>
                          <a:cs typeface="+mn-cs"/>
                        </a:rPr>
                        <a:t>した</a:t>
                      </a:r>
                      <a:r>
                        <a:rPr kumimoji="1" lang="ja-JP" altLang="ja-JP" sz="1100" u="none" kern="1200" dirty="0" smtClean="0">
                          <a:solidFill>
                            <a:schemeClr val="dk1"/>
                          </a:solidFill>
                          <a:latin typeface="ＭＳ Ｐ明朝" pitchFamily="18" charset="-128"/>
                          <a:ea typeface="ＭＳ Ｐ明朝" pitchFamily="18" charset="-128"/>
                          <a:cs typeface="+mn-cs"/>
                        </a:rPr>
                        <a:t>対応</a:t>
                      </a:r>
                      <a:r>
                        <a:rPr kumimoji="1" lang="ja-JP" altLang="en-US" sz="1100" u="none" kern="1200" dirty="0" smtClean="0">
                          <a:solidFill>
                            <a:schemeClr val="dk1"/>
                          </a:solidFill>
                          <a:latin typeface="ＭＳ Ｐ明朝" pitchFamily="18" charset="-128"/>
                          <a:ea typeface="ＭＳ Ｐ明朝" pitchFamily="18" charset="-128"/>
                          <a:cs typeface="+mn-cs"/>
                        </a:rPr>
                        <a:t>とする。</a:t>
                      </a:r>
                      <a:endParaRPr kumimoji="1" lang="en-US" altLang="ja-JP" sz="1100" u="none" kern="1200" dirty="0" smtClean="0">
                        <a:solidFill>
                          <a:schemeClr val="dk1"/>
                        </a:solidFill>
                        <a:latin typeface="ＭＳ Ｐ明朝" pitchFamily="18" charset="-128"/>
                        <a:ea typeface="ＭＳ Ｐ明朝" pitchFamily="18" charset="-128"/>
                        <a:cs typeface="+mn-cs"/>
                      </a:endParaRPr>
                    </a:p>
                    <a:p>
                      <a:r>
                        <a:rPr kumimoji="1" lang="ja-JP" altLang="ja-JP" sz="1100" u="none" kern="1200" dirty="0" smtClean="0">
                          <a:solidFill>
                            <a:schemeClr val="dk1"/>
                          </a:solidFill>
                          <a:latin typeface="ＭＳ Ｐ明朝" pitchFamily="18" charset="-128"/>
                          <a:ea typeface="ＭＳ Ｐ明朝" pitchFamily="18" charset="-128"/>
                          <a:cs typeface="+mn-cs"/>
                        </a:rPr>
                        <a:t>・学校の対応を示</a:t>
                      </a:r>
                      <a:r>
                        <a:rPr kumimoji="1" lang="ja-JP" altLang="en-US" sz="1100" u="none" kern="1200" dirty="0" smtClean="0">
                          <a:solidFill>
                            <a:schemeClr val="dk1"/>
                          </a:solidFill>
                          <a:latin typeface="ＭＳ Ｐ明朝" pitchFamily="18" charset="-128"/>
                          <a:ea typeface="ＭＳ Ｐ明朝" pitchFamily="18" charset="-128"/>
                          <a:cs typeface="+mn-cs"/>
                        </a:rPr>
                        <a:t>すことにより</a:t>
                      </a:r>
                      <a:r>
                        <a:rPr kumimoji="1" lang="ja-JP" altLang="ja-JP" sz="1100" u="none" kern="1200" dirty="0" smtClean="0">
                          <a:solidFill>
                            <a:schemeClr val="dk1"/>
                          </a:solidFill>
                          <a:latin typeface="ＭＳ Ｐ明朝" pitchFamily="18" charset="-128"/>
                          <a:ea typeface="ＭＳ Ｐ明朝" pitchFamily="18" charset="-128"/>
                          <a:cs typeface="+mn-cs"/>
                        </a:rPr>
                        <a:t>、加害行為の抑止</a:t>
                      </a:r>
                      <a:r>
                        <a:rPr kumimoji="1" lang="ja-JP" altLang="en-US" sz="1100" u="none" kern="1200" dirty="0" smtClean="0">
                          <a:solidFill>
                            <a:schemeClr val="dk1"/>
                          </a:solidFill>
                          <a:latin typeface="ＭＳ Ｐ明朝" pitchFamily="18" charset="-128"/>
                          <a:ea typeface="ＭＳ Ｐ明朝" pitchFamily="18" charset="-128"/>
                          <a:cs typeface="+mn-cs"/>
                        </a:rPr>
                        <a:t>につなげる。</a:t>
                      </a:r>
                      <a:endParaRPr kumimoji="1" lang="en-US"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u="none" kern="1200" dirty="0" smtClean="0">
                          <a:solidFill>
                            <a:schemeClr val="dk1"/>
                          </a:solidFill>
                          <a:latin typeface="ＭＳ Ｐ明朝" pitchFamily="18" charset="-128"/>
                          <a:ea typeface="ＭＳ Ｐ明朝" pitchFamily="18" charset="-128"/>
                          <a:cs typeface="+mn-cs"/>
                        </a:rPr>
                        <a:t>・学校いじめ防止プログラムの策定等、具体的な指導内容のプログラム化を図る必要がある。</a:t>
                      </a:r>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567155">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②学校いじめ防止基本方針の策定に　</a:t>
                      </a:r>
                      <a:endParaRPr kumimoji="1" lang="en-US" altLang="ja-JP" sz="1100" dirty="0" smtClean="0"/>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　当たっての留意点</a:t>
                      </a:r>
                    </a:p>
                  </a:txBody>
                  <a:tcPr>
                    <a:lnT w="12700" cap="flat" cmpd="sng" algn="ctr">
                      <a:solidFill>
                        <a:schemeClr val="bg1"/>
                      </a:solidFill>
                      <a:prstDash val="solid"/>
                      <a:round/>
                      <a:headEnd type="none" w="med" len="med"/>
                      <a:tailEnd type="none" w="med" len="med"/>
                    </a:lnT>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策定・見直し</a:t>
                      </a:r>
                      <a:r>
                        <a:rPr kumimoji="1" lang="ja-JP" altLang="en-US" sz="1100" u="none" kern="1200" dirty="0" smtClean="0">
                          <a:solidFill>
                            <a:schemeClr val="dk1"/>
                          </a:solidFill>
                          <a:latin typeface="ＭＳ Ｐ明朝" pitchFamily="18" charset="-128"/>
                          <a:ea typeface="ＭＳ Ｐ明朝" pitchFamily="18" charset="-128"/>
                          <a:cs typeface="+mn-cs"/>
                        </a:rPr>
                        <a:t>の</a:t>
                      </a:r>
                      <a:r>
                        <a:rPr kumimoji="1" lang="ja-JP" altLang="ja-JP" sz="1100" u="none" kern="1200" dirty="0" smtClean="0">
                          <a:solidFill>
                            <a:schemeClr val="dk1"/>
                          </a:solidFill>
                          <a:latin typeface="ＭＳ Ｐ明朝" pitchFamily="18" charset="-128"/>
                          <a:ea typeface="ＭＳ Ｐ明朝" pitchFamily="18" charset="-128"/>
                          <a:cs typeface="+mn-cs"/>
                        </a:rPr>
                        <a:t>検討段階から保護者、地域住民、関係機関等の参画を得</a:t>
                      </a:r>
                      <a:r>
                        <a:rPr kumimoji="1" lang="ja-JP" altLang="en-US" sz="1100" u="none" kern="1200" dirty="0" smtClean="0">
                          <a:solidFill>
                            <a:schemeClr val="dk1"/>
                          </a:solidFill>
                          <a:latin typeface="ＭＳ Ｐ明朝" pitchFamily="18" charset="-128"/>
                          <a:ea typeface="ＭＳ Ｐ明朝" pitchFamily="18" charset="-128"/>
                          <a:cs typeface="+mn-cs"/>
                        </a:rPr>
                        <a:t>る等の</a:t>
                      </a:r>
                      <a:r>
                        <a:rPr kumimoji="1" lang="ja-JP" altLang="ja-JP" sz="1100" u="none" kern="1200" dirty="0" smtClean="0">
                          <a:solidFill>
                            <a:schemeClr val="dk1"/>
                          </a:solidFill>
                          <a:latin typeface="ＭＳ Ｐ明朝" pitchFamily="18" charset="-128"/>
                          <a:ea typeface="ＭＳ Ｐ明朝" pitchFamily="18" charset="-128"/>
                          <a:cs typeface="+mn-cs"/>
                        </a:rPr>
                        <a:t>連携</a:t>
                      </a:r>
                      <a:r>
                        <a:rPr kumimoji="1" lang="ja-JP" altLang="en-US" sz="1100" u="none" kern="1200" dirty="0" smtClean="0">
                          <a:solidFill>
                            <a:schemeClr val="dk1"/>
                          </a:solidFill>
                          <a:latin typeface="ＭＳ Ｐ明朝" pitchFamily="18" charset="-128"/>
                          <a:ea typeface="ＭＳ Ｐ明朝" pitchFamily="18" charset="-128"/>
                          <a:cs typeface="+mn-cs"/>
                        </a:rPr>
                        <a:t>を図る。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・保護者や地域住民が容易に確認</a:t>
                      </a:r>
                      <a:r>
                        <a:rPr kumimoji="1" lang="ja-JP" altLang="ja-JP" sz="1100" u="none" kern="1200" dirty="0" smtClean="0">
                          <a:solidFill>
                            <a:schemeClr val="dk1"/>
                          </a:solidFill>
                          <a:latin typeface="ＭＳ Ｐ明朝" pitchFamily="18" charset="-128"/>
                          <a:ea typeface="ＭＳ Ｐ明朝" pitchFamily="18" charset="-128"/>
                          <a:cs typeface="+mn-cs"/>
                        </a:rPr>
                        <a:t>できるような措置</a:t>
                      </a:r>
                      <a:r>
                        <a:rPr kumimoji="1" lang="ja-JP" altLang="en-US" sz="1100" u="none" kern="1200" dirty="0" smtClean="0">
                          <a:solidFill>
                            <a:schemeClr val="dk1"/>
                          </a:solidFill>
                          <a:latin typeface="ＭＳ Ｐ明朝" pitchFamily="18" charset="-128"/>
                          <a:ea typeface="ＭＳ Ｐ明朝" pitchFamily="18" charset="-128"/>
                          <a:cs typeface="+mn-cs"/>
                        </a:rPr>
                        <a:t>を講じる。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入学時・各年度の開始時</a:t>
                      </a:r>
                      <a:r>
                        <a:rPr kumimoji="1" lang="ja-JP" altLang="en-US" sz="1100" u="none" kern="1200" dirty="0" smtClean="0">
                          <a:solidFill>
                            <a:schemeClr val="dk1"/>
                          </a:solidFill>
                          <a:latin typeface="ＭＳ Ｐ明朝" pitchFamily="18" charset="-128"/>
                          <a:ea typeface="ＭＳ Ｐ明朝" pitchFamily="18" charset="-128"/>
                          <a:cs typeface="+mn-cs"/>
                        </a:rPr>
                        <a:t>の</a:t>
                      </a:r>
                      <a:r>
                        <a:rPr kumimoji="1" lang="ja-JP" altLang="ja-JP" sz="1100" u="none" kern="1200" dirty="0" smtClean="0">
                          <a:solidFill>
                            <a:schemeClr val="dk1"/>
                          </a:solidFill>
                          <a:latin typeface="ＭＳ Ｐ明朝" pitchFamily="18" charset="-128"/>
                          <a:ea typeface="ＭＳ Ｐ明朝" pitchFamily="18" charset="-128"/>
                          <a:cs typeface="+mn-cs"/>
                        </a:rPr>
                        <a:t>児童生徒、保護者、関係機関等に</a:t>
                      </a:r>
                      <a:r>
                        <a:rPr kumimoji="1" lang="ja-JP" altLang="en-US" sz="1100" u="none" kern="1200" dirty="0" smtClean="0">
                          <a:solidFill>
                            <a:schemeClr val="dk1"/>
                          </a:solidFill>
                          <a:latin typeface="ＭＳ Ｐ明朝" pitchFamily="18" charset="-128"/>
                          <a:ea typeface="ＭＳ Ｐ明朝" pitchFamily="18" charset="-128"/>
                          <a:cs typeface="+mn-cs"/>
                        </a:rPr>
                        <a:t>対する</a:t>
                      </a:r>
                      <a:r>
                        <a:rPr kumimoji="1" lang="ja-JP" altLang="ja-JP" sz="1100" u="none" kern="1200" dirty="0" smtClean="0">
                          <a:solidFill>
                            <a:schemeClr val="dk1"/>
                          </a:solidFill>
                          <a:latin typeface="ＭＳ Ｐ明朝" pitchFamily="18" charset="-128"/>
                          <a:ea typeface="ＭＳ Ｐ明朝" pitchFamily="18" charset="-128"/>
                          <a:cs typeface="+mn-cs"/>
                        </a:rPr>
                        <a:t>説明</a:t>
                      </a:r>
                      <a:r>
                        <a:rPr kumimoji="1" lang="ja-JP" altLang="en-US" sz="1100" u="none" kern="1200" dirty="0" smtClean="0">
                          <a:solidFill>
                            <a:schemeClr val="dk1"/>
                          </a:solidFill>
                          <a:latin typeface="ＭＳ Ｐ明朝" pitchFamily="18" charset="-128"/>
                          <a:ea typeface="ＭＳ Ｐ明朝" pitchFamily="18" charset="-128"/>
                          <a:cs typeface="+mn-cs"/>
                        </a:rPr>
                        <a:t>を行う。</a:t>
                      </a:r>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solidFill>
                      <a:schemeClr val="bg1">
                        <a:lumMod val="95000"/>
                      </a:schemeClr>
                    </a:solidFill>
                  </a:tcPr>
                </a:tc>
              </a:tr>
              <a:tr h="151433">
                <a:tc gridSpan="3">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（２）学校におけるいじめの防止等の対策のための組織</a:t>
                      </a:r>
                    </a:p>
                  </a:txBody>
                  <a:tcPr>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r>
              <a:tr h="134665">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①組織の役割　</a:t>
                      </a:r>
                      <a:r>
                        <a:rPr kumimoji="1" lang="ja-JP" altLang="ja-JP" sz="1100" u="none" kern="1200" dirty="0" smtClean="0">
                          <a:solidFill>
                            <a:schemeClr val="dk1"/>
                          </a:solidFill>
                          <a:latin typeface="+mn-ea"/>
                          <a:ea typeface="+mn-ea"/>
                          <a:cs typeface="+mn-cs"/>
                        </a:rPr>
                        <a:t>【未然防止】</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いじめが起きにくい・いじめを許さない環境づくり</a:t>
                      </a:r>
                      <a:r>
                        <a:rPr kumimoji="1" lang="ja-JP" altLang="en-US" sz="1100" u="none" kern="1200" dirty="0" smtClean="0">
                          <a:solidFill>
                            <a:schemeClr val="dk1"/>
                          </a:solidFill>
                          <a:latin typeface="ＭＳ Ｐ明朝" pitchFamily="18" charset="-128"/>
                          <a:ea typeface="ＭＳ Ｐ明朝" pitchFamily="18" charset="-128"/>
                          <a:cs typeface="+mn-cs"/>
                        </a:rPr>
                        <a:t>を行う役割。</a:t>
                      </a:r>
                      <a:endParaRPr kumimoji="1" lang="ja-JP"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595665">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mn-ea"/>
                          <a:ea typeface="+mn-ea"/>
                          <a:cs typeface="+mn-cs"/>
                        </a:rPr>
                        <a:t>　　</a:t>
                      </a:r>
                      <a:r>
                        <a:rPr kumimoji="1" lang="en-US" altLang="ja-JP" sz="1100" u="none" kern="1200" dirty="0" smtClean="0">
                          <a:solidFill>
                            <a:schemeClr val="dk1"/>
                          </a:solidFill>
                          <a:latin typeface="+mn-ea"/>
                          <a:ea typeface="+mn-ea"/>
                          <a:cs typeface="+mn-cs"/>
                        </a:rPr>
                        <a:t>【</a:t>
                      </a:r>
                      <a:r>
                        <a:rPr kumimoji="1" lang="ja-JP" altLang="en-US" sz="1100" u="none" kern="1200" dirty="0" smtClean="0">
                          <a:solidFill>
                            <a:schemeClr val="dk1"/>
                          </a:solidFill>
                          <a:latin typeface="+mn-ea"/>
                          <a:ea typeface="+mn-ea"/>
                          <a:cs typeface="+mn-cs"/>
                        </a:rPr>
                        <a:t>早期発見・事案対処</a:t>
                      </a:r>
                      <a:r>
                        <a:rPr kumimoji="1" lang="en-US" altLang="ja-JP" sz="1100" u="none" kern="1200" dirty="0" smtClean="0">
                          <a:solidFill>
                            <a:schemeClr val="dk1"/>
                          </a:solidFill>
                          <a:latin typeface="+mn-ea"/>
                          <a:ea typeface="+mn-ea"/>
                          <a:cs typeface="+mn-cs"/>
                        </a:rPr>
                        <a:t>】</a:t>
                      </a:r>
                      <a:endParaRPr kumimoji="1" lang="ja-JP" altLang="ja-JP" sz="1100" u="none" kern="1200" dirty="0" smtClean="0">
                        <a:solidFill>
                          <a:schemeClr val="dk1"/>
                        </a:solidFill>
                        <a:latin typeface="+mn-ea"/>
                        <a:ea typeface="+mn-ea"/>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相談・通報を受け付ける窓口</a:t>
                      </a:r>
                      <a:r>
                        <a:rPr kumimoji="1" lang="ja-JP" altLang="en-US" sz="1100" u="none" kern="1200" dirty="0" smtClean="0">
                          <a:solidFill>
                            <a:schemeClr val="dk1"/>
                          </a:solidFill>
                          <a:latin typeface="ＭＳ Ｐ明朝" pitchFamily="18" charset="-128"/>
                          <a:ea typeface="ＭＳ Ｐ明朝" pitchFamily="18" charset="-128"/>
                          <a:cs typeface="+mn-cs"/>
                        </a:rPr>
                        <a:t>としての役割。</a:t>
                      </a:r>
                      <a:endParaRPr kumimoji="1" lang="ja-JP"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情報の収集と記録、共有</a:t>
                      </a:r>
                      <a:r>
                        <a:rPr kumimoji="1" lang="ja-JP" altLang="en-US" sz="1100" u="none" kern="1200" dirty="0" smtClean="0">
                          <a:solidFill>
                            <a:schemeClr val="dk1"/>
                          </a:solidFill>
                          <a:latin typeface="ＭＳ Ｐ明朝" pitchFamily="18" charset="-128"/>
                          <a:ea typeface="ＭＳ Ｐ明朝" pitchFamily="18" charset="-128"/>
                          <a:cs typeface="+mn-cs"/>
                        </a:rPr>
                        <a:t>を行う役割。</a:t>
                      </a:r>
                      <a:endParaRPr kumimoji="1" lang="ja-JP"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緊急会議</a:t>
                      </a:r>
                      <a:r>
                        <a:rPr kumimoji="1" lang="ja-JP" altLang="en-US" sz="1100" u="none" kern="1200" dirty="0" smtClean="0">
                          <a:solidFill>
                            <a:schemeClr val="dk1"/>
                          </a:solidFill>
                          <a:latin typeface="ＭＳ Ｐ明朝" pitchFamily="18" charset="-128"/>
                          <a:ea typeface="ＭＳ Ｐ明朝" pitchFamily="18" charset="-128"/>
                          <a:cs typeface="+mn-cs"/>
                        </a:rPr>
                        <a:t>の</a:t>
                      </a:r>
                      <a:r>
                        <a:rPr kumimoji="1" lang="ja-JP" altLang="ja-JP" sz="1100" u="none" kern="1200" dirty="0" smtClean="0">
                          <a:solidFill>
                            <a:schemeClr val="dk1"/>
                          </a:solidFill>
                          <a:latin typeface="ＭＳ Ｐ明朝" pitchFamily="18" charset="-128"/>
                          <a:ea typeface="ＭＳ Ｐ明朝" pitchFamily="18" charset="-128"/>
                          <a:cs typeface="+mn-cs"/>
                        </a:rPr>
                        <a:t>開催</a:t>
                      </a: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アンケート調査、聞き取り調査等によ</a:t>
                      </a:r>
                      <a:r>
                        <a:rPr kumimoji="1" lang="ja-JP" altLang="en-US" sz="1100" u="none" kern="1200" dirty="0" smtClean="0">
                          <a:solidFill>
                            <a:schemeClr val="dk1"/>
                          </a:solidFill>
                          <a:latin typeface="ＭＳ Ｐ明朝" pitchFamily="18" charset="-128"/>
                          <a:ea typeface="ＭＳ Ｐ明朝" pitchFamily="18" charset="-128"/>
                          <a:cs typeface="+mn-cs"/>
                        </a:rPr>
                        <a:t>る</a:t>
                      </a:r>
                      <a:r>
                        <a:rPr kumimoji="1" lang="ja-JP" altLang="ja-JP" sz="1100" u="none" kern="1200" dirty="0" smtClean="0">
                          <a:solidFill>
                            <a:schemeClr val="dk1"/>
                          </a:solidFill>
                          <a:latin typeface="ＭＳ Ｐ明朝" pitchFamily="18" charset="-128"/>
                          <a:ea typeface="ＭＳ Ｐ明朝" pitchFamily="18" charset="-128"/>
                          <a:cs typeface="+mn-cs"/>
                        </a:rPr>
                        <a:t>事実関係</a:t>
                      </a:r>
                      <a:r>
                        <a:rPr kumimoji="1" lang="ja-JP" altLang="en-US" sz="1100" u="none" kern="1200" dirty="0" smtClean="0">
                          <a:solidFill>
                            <a:schemeClr val="dk1"/>
                          </a:solidFill>
                          <a:latin typeface="ＭＳ Ｐ明朝" pitchFamily="18" charset="-128"/>
                          <a:ea typeface="ＭＳ Ｐ明朝" pitchFamily="18" charset="-128"/>
                          <a:cs typeface="+mn-cs"/>
                        </a:rPr>
                        <a:t>を</a:t>
                      </a:r>
                      <a:r>
                        <a:rPr kumimoji="1" lang="ja-JP" altLang="ja-JP" sz="1100" u="none" kern="1200" dirty="0" smtClean="0">
                          <a:solidFill>
                            <a:schemeClr val="dk1"/>
                          </a:solidFill>
                          <a:latin typeface="ＭＳ Ｐ明朝" pitchFamily="18" charset="-128"/>
                          <a:ea typeface="ＭＳ Ｐ明朝" pitchFamily="18" charset="-128"/>
                          <a:cs typeface="+mn-cs"/>
                        </a:rPr>
                        <a:t>把握</a:t>
                      </a:r>
                      <a:r>
                        <a:rPr kumimoji="1" lang="ja-JP" altLang="en-US" sz="1100" u="none" kern="1200" dirty="0" smtClean="0">
                          <a:solidFill>
                            <a:schemeClr val="dk1"/>
                          </a:solidFill>
                          <a:latin typeface="ＭＳ Ｐ明朝" pitchFamily="18" charset="-128"/>
                          <a:ea typeface="ＭＳ Ｐ明朝" pitchFamily="18" charset="-128"/>
                          <a:cs typeface="+mn-cs"/>
                        </a:rPr>
                        <a:t>する役割。</a:t>
                      </a:r>
                      <a:endParaRPr kumimoji="1" lang="en-US"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いじめであるか否かの判断</a:t>
                      </a:r>
                      <a:r>
                        <a:rPr kumimoji="1" lang="ja-JP" altLang="en-US" sz="1100" u="none" kern="1200" dirty="0" smtClean="0">
                          <a:solidFill>
                            <a:schemeClr val="dk1"/>
                          </a:solidFill>
                          <a:latin typeface="ＭＳ Ｐ明朝" pitchFamily="18" charset="-128"/>
                          <a:ea typeface="ＭＳ Ｐ明朝" pitchFamily="18" charset="-128"/>
                          <a:cs typeface="+mn-cs"/>
                        </a:rPr>
                        <a:t>を行い、</a:t>
                      </a:r>
                      <a:r>
                        <a:rPr kumimoji="1" lang="ja-JP" altLang="ja-JP" sz="1100" u="none" kern="1200" dirty="0" smtClean="0">
                          <a:solidFill>
                            <a:schemeClr val="dk1"/>
                          </a:solidFill>
                          <a:latin typeface="ＭＳ Ｐ明朝" pitchFamily="18" charset="-128"/>
                          <a:ea typeface="ＭＳ Ｐ明朝" pitchFamily="18" charset="-128"/>
                          <a:cs typeface="+mn-cs"/>
                        </a:rPr>
                        <a:t>指導の体制</a:t>
                      </a: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対応方針の決定</a:t>
                      </a:r>
                      <a:r>
                        <a:rPr kumimoji="1" lang="ja-JP" altLang="en-US" sz="1100" u="none" kern="1200" dirty="0" smtClean="0">
                          <a:solidFill>
                            <a:schemeClr val="dk1"/>
                          </a:solidFill>
                          <a:latin typeface="ＭＳ Ｐ明朝" pitchFamily="18" charset="-128"/>
                          <a:ea typeface="ＭＳ Ｐ明朝" pitchFamily="18" charset="-128"/>
                          <a:cs typeface="+mn-cs"/>
                        </a:rPr>
                        <a:t>等の</a:t>
                      </a:r>
                      <a:r>
                        <a:rPr kumimoji="1" lang="ja-JP" altLang="ja-JP" sz="1100" u="none" kern="1200" dirty="0" smtClean="0">
                          <a:solidFill>
                            <a:schemeClr val="dk1"/>
                          </a:solidFill>
                          <a:latin typeface="ＭＳ Ｐ明朝" pitchFamily="18" charset="-128"/>
                          <a:ea typeface="ＭＳ Ｐ明朝" pitchFamily="18" charset="-128"/>
                          <a:cs typeface="+mn-cs"/>
                        </a:rPr>
                        <a:t>組織的対応</a:t>
                      </a:r>
                      <a:r>
                        <a:rPr kumimoji="1" lang="ja-JP" altLang="en-US" sz="1100" u="none" kern="1200" dirty="0" smtClean="0">
                          <a:solidFill>
                            <a:schemeClr val="dk1"/>
                          </a:solidFill>
                          <a:latin typeface="ＭＳ Ｐ明朝" pitchFamily="18" charset="-128"/>
                          <a:ea typeface="ＭＳ Ｐ明朝" pitchFamily="18" charset="-128"/>
                          <a:cs typeface="+mn-cs"/>
                        </a:rPr>
                        <a:t>の</a:t>
                      </a:r>
                      <a:r>
                        <a:rPr kumimoji="1" lang="ja-JP" altLang="ja-JP" sz="1100" u="none" kern="1200" dirty="0" smtClean="0">
                          <a:solidFill>
                            <a:schemeClr val="dk1"/>
                          </a:solidFill>
                          <a:latin typeface="ＭＳ Ｐ明朝" pitchFamily="18" charset="-128"/>
                          <a:ea typeface="ＭＳ Ｐ明朝" pitchFamily="18" charset="-128"/>
                          <a:cs typeface="+mn-cs"/>
                        </a:rPr>
                        <a:t>中核</a:t>
                      </a:r>
                      <a:r>
                        <a:rPr kumimoji="1" lang="ja-JP" altLang="en-US" sz="1100" u="none" kern="1200" dirty="0" smtClean="0">
                          <a:solidFill>
                            <a:schemeClr val="dk1"/>
                          </a:solidFill>
                          <a:latin typeface="ＭＳ Ｐ明朝" pitchFamily="18" charset="-128"/>
                          <a:ea typeface="ＭＳ Ｐ明朝" pitchFamily="18" charset="-128"/>
                          <a:cs typeface="+mn-cs"/>
                        </a:rPr>
                        <a:t>としての役割。</a:t>
                      </a:r>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409729">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mn-ea"/>
                          <a:ea typeface="+mn-ea"/>
                          <a:cs typeface="+mn-cs"/>
                        </a:rPr>
                        <a:t>　　</a:t>
                      </a:r>
                      <a:r>
                        <a:rPr kumimoji="1" lang="ja-JP" altLang="ja-JP" sz="1100" u="none" kern="1200" dirty="0" smtClean="0">
                          <a:solidFill>
                            <a:schemeClr val="dk1"/>
                          </a:solidFill>
                          <a:latin typeface="+mn-ea"/>
                          <a:ea typeface="+mn-ea"/>
                          <a:cs typeface="+mn-cs"/>
                        </a:rPr>
                        <a:t>【学校いじめ防止基本方針に基づく</a:t>
                      </a:r>
                      <a:r>
                        <a:rPr kumimoji="1" lang="ja-JP" altLang="en-US" sz="1100" u="none" kern="1200" dirty="0" smtClean="0">
                          <a:solidFill>
                            <a:schemeClr val="dk1"/>
                          </a:solidFill>
                          <a:latin typeface="+mn-ea"/>
                          <a:ea typeface="+mn-ea"/>
                          <a:cs typeface="+mn-cs"/>
                        </a:rPr>
                        <a:t>　　</a:t>
                      </a:r>
                      <a:endParaRPr kumimoji="1" lang="en-US" altLang="ja-JP" sz="1100" u="none" kern="1200" dirty="0" smtClean="0">
                        <a:solidFill>
                          <a:schemeClr val="dk1"/>
                        </a:solidFill>
                        <a:latin typeface="+mn-ea"/>
                        <a:ea typeface="+mn-ea"/>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mn-ea"/>
                          <a:ea typeface="+mn-ea"/>
                          <a:cs typeface="+mn-cs"/>
                        </a:rPr>
                        <a:t>　　</a:t>
                      </a:r>
                      <a:r>
                        <a:rPr kumimoji="1" lang="ja-JP" altLang="ja-JP" sz="1100" u="none" kern="1200" dirty="0" smtClean="0">
                          <a:solidFill>
                            <a:schemeClr val="dk1"/>
                          </a:solidFill>
                          <a:latin typeface="+mn-ea"/>
                          <a:ea typeface="+mn-ea"/>
                          <a:cs typeface="+mn-cs"/>
                        </a:rPr>
                        <a:t>各種取組</a:t>
                      </a:r>
                      <a:r>
                        <a:rPr kumimoji="1" lang="en-US" altLang="ja-JP" sz="1100" u="none" kern="1200" dirty="0" smtClean="0">
                          <a:solidFill>
                            <a:schemeClr val="dk1"/>
                          </a:solidFill>
                          <a:latin typeface="+mn-ea"/>
                          <a:ea typeface="+mn-ea"/>
                          <a:cs typeface="+mn-cs"/>
                        </a:rPr>
                        <a:t>】</a:t>
                      </a:r>
                      <a:endParaRPr kumimoji="1" lang="ja-JP" altLang="ja-JP" sz="1100" u="none" kern="1200" dirty="0" smtClean="0">
                        <a:solidFill>
                          <a:schemeClr val="dk1"/>
                        </a:solidFill>
                        <a:latin typeface="+mn-ea"/>
                        <a:ea typeface="+mn-ea"/>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取組の実施や具体的な年間計画の作成・実行・検証・修正</a:t>
                      </a:r>
                      <a:r>
                        <a:rPr kumimoji="1" lang="ja-JP" altLang="en-US" sz="1100" u="none" kern="1200" dirty="0" smtClean="0">
                          <a:solidFill>
                            <a:schemeClr val="dk1"/>
                          </a:solidFill>
                          <a:latin typeface="ＭＳ Ｐ明朝" pitchFamily="18" charset="-128"/>
                          <a:ea typeface="ＭＳ Ｐ明朝" pitchFamily="18" charset="-128"/>
                          <a:cs typeface="+mn-cs"/>
                        </a:rPr>
                        <a:t>を行う役割。</a:t>
                      </a:r>
                      <a:endParaRPr kumimoji="1" lang="ja-JP"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校内研修</a:t>
                      </a:r>
                      <a:r>
                        <a:rPr kumimoji="1" lang="ja-JP" altLang="en-US" sz="1100" u="none" kern="1200" dirty="0" smtClean="0">
                          <a:solidFill>
                            <a:schemeClr val="dk1"/>
                          </a:solidFill>
                          <a:latin typeface="ＭＳ Ｐ明朝" pitchFamily="18" charset="-128"/>
                          <a:ea typeface="ＭＳ Ｐ明朝" pitchFamily="18" charset="-128"/>
                          <a:cs typeface="+mn-cs"/>
                        </a:rPr>
                        <a:t>を</a:t>
                      </a:r>
                      <a:r>
                        <a:rPr kumimoji="1" lang="ja-JP" altLang="ja-JP" sz="1100" u="none" kern="1200" dirty="0" smtClean="0">
                          <a:solidFill>
                            <a:schemeClr val="dk1"/>
                          </a:solidFill>
                          <a:latin typeface="ＭＳ Ｐ明朝" pitchFamily="18" charset="-128"/>
                          <a:ea typeface="ＭＳ Ｐ明朝" pitchFamily="18" charset="-128"/>
                          <a:cs typeface="+mn-cs"/>
                        </a:rPr>
                        <a:t>企画</a:t>
                      </a:r>
                      <a:r>
                        <a:rPr kumimoji="1" lang="ja-JP" altLang="en-US" sz="1100" u="none" kern="1200" dirty="0" smtClean="0">
                          <a:solidFill>
                            <a:schemeClr val="dk1"/>
                          </a:solidFill>
                          <a:latin typeface="ＭＳ Ｐ明朝" pitchFamily="18" charset="-128"/>
                          <a:ea typeface="ＭＳ Ｐ明朝" pitchFamily="18" charset="-128"/>
                          <a:cs typeface="+mn-cs"/>
                        </a:rPr>
                        <a:t>し、</a:t>
                      </a:r>
                      <a:r>
                        <a:rPr kumimoji="1" lang="ja-JP" altLang="ja-JP" sz="1100" u="none" kern="1200" dirty="0" smtClean="0">
                          <a:solidFill>
                            <a:schemeClr val="dk1"/>
                          </a:solidFill>
                          <a:latin typeface="ＭＳ Ｐ明朝" pitchFamily="18" charset="-128"/>
                          <a:ea typeface="ＭＳ Ｐ明朝" pitchFamily="18" charset="-128"/>
                          <a:cs typeface="+mn-cs"/>
                        </a:rPr>
                        <a:t>計画的</a:t>
                      </a:r>
                      <a:r>
                        <a:rPr kumimoji="1" lang="ja-JP" altLang="en-US" sz="1100" u="none" kern="1200" dirty="0" smtClean="0">
                          <a:solidFill>
                            <a:schemeClr val="dk1"/>
                          </a:solidFill>
                          <a:latin typeface="ＭＳ Ｐ明朝" pitchFamily="18" charset="-128"/>
                          <a:ea typeface="ＭＳ Ｐ明朝" pitchFamily="18" charset="-128"/>
                          <a:cs typeface="+mn-cs"/>
                        </a:rPr>
                        <a:t>に</a:t>
                      </a:r>
                      <a:r>
                        <a:rPr kumimoji="1" lang="ja-JP" altLang="ja-JP" sz="1100" u="none" kern="1200" dirty="0" smtClean="0">
                          <a:solidFill>
                            <a:schemeClr val="dk1"/>
                          </a:solidFill>
                          <a:latin typeface="ＭＳ Ｐ明朝" pitchFamily="18" charset="-128"/>
                          <a:ea typeface="ＭＳ Ｐ明朝" pitchFamily="18" charset="-128"/>
                          <a:cs typeface="+mn-cs"/>
                        </a:rPr>
                        <a:t>実施</a:t>
                      </a:r>
                      <a:r>
                        <a:rPr kumimoji="1" lang="ja-JP" altLang="en-US" sz="1100" u="none" kern="1200" dirty="0" smtClean="0">
                          <a:solidFill>
                            <a:schemeClr val="dk1"/>
                          </a:solidFill>
                          <a:latin typeface="ＭＳ Ｐ明朝" pitchFamily="18" charset="-128"/>
                          <a:ea typeface="ＭＳ Ｐ明朝" pitchFamily="18" charset="-128"/>
                          <a:cs typeface="+mn-cs"/>
                        </a:rPr>
                        <a:t>する役割。</a:t>
                      </a:r>
                      <a:endParaRPr kumimoji="1" lang="ja-JP"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u="none" kern="1200" dirty="0" smtClean="0">
                          <a:solidFill>
                            <a:schemeClr val="dk1"/>
                          </a:solidFill>
                          <a:latin typeface="ＭＳ Ｐ明朝" pitchFamily="18" charset="-128"/>
                          <a:ea typeface="ＭＳ Ｐ明朝" pitchFamily="18" charset="-128"/>
                          <a:cs typeface="+mn-cs"/>
                        </a:rPr>
                        <a:t>・学校いじめ基本方針が</a:t>
                      </a:r>
                      <a:r>
                        <a:rPr kumimoji="1" lang="ja-JP" altLang="ja-JP" sz="1100" u="none" kern="1200" dirty="0" smtClean="0">
                          <a:solidFill>
                            <a:schemeClr val="dk1"/>
                          </a:solidFill>
                          <a:latin typeface="ＭＳ Ｐ明朝" pitchFamily="18" charset="-128"/>
                          <a:ea typeface="ＭＳ Ｐ明朝" pitchFamily="18" charset="-128"/>
                          <a:cs typeface="+mn-cs"/>
                        </a:rPr>
                        <a:t>機能しているかについての点検</a:t>
                      </a:r>
                      <a:r>
                        <a:rPr kumimoji="1" lang="ja-JP" altLang="en-US" sz="1100" u="none" kern="1200" dirty="0" smtClean="0">
                          <a:solidFill>
                            <a:schemeClr val="dk1"/>
                          </a:solidFill>
                          <a:latin typeface="ＭＳ Ｐ明朝" pitchFamily="18" charset="-128"/>
                          <a:ea typeface="ＭＳ Ｐ明朝" pitchFamily="18" charset="-128"/>
                          <a:cs typeface="+mn-cs"/>
                        </a:rPr>
                        <a:t>や、その</a:t>
                      </a:r>
                      <a:r>
                        <a:rPr kumimoji="1" lang="ja-JP" altLang="ja-JP" sz="1100" u="none" kern="1200" dirty="0" smtClean="0">
                          <a:solidFill>
                            <a:schemeClr val="dk1"/>
                          </a:solidFill>
                          <a:latin typeface="ＭＳ Ｐ明朝" pitchFamily="18" charset="-128"/>
                          <a:ea typeface="ＭＳ Ｐ明朝" pitchFamily="18" charset="-128"/>
                          <a:cs typeface="+mn-cs"/>
                        </a:rPr>
                        <a:t>見直し</a:t>
                      </a:r>
                      <a:r>
                        <a:rPr kumimoji="1" lang="ja-JP" altLang="en-US" sz="1100" u="none" kern="1200" dirty="0" smtClean="0">
                          <a:solidFill>
                            <a:schemeClr val="dk1"/>
                          </a:solidFill>
                          <a:latin typeface="ＭＳ Ｐ明朝" pitchFamily="18" charset="-128"/>
                          <a:ea typeface="ＭＳ Ｐ明朝" pitchFamily="18" charset="-128"/>
                          <a:cs typeface="+mn-cs"/>
                        </a:rPr>
                        <a:t>を行う役割。　　　　　　　　　　</a:t>
                      </a:r>
                      <a:endParaRPr kumimoji="1" lang="ja-JP"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40511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②　組織の構成員</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r>
                        <a:rPr kumimoji="1" lang="ja-JP" altLang="en-US" sz="1100" u="none" kern="1200" dirty="0" smtClean="0">
                          <a:solidFill>
                            <a:schemeClr val="dk1"/>
                          </a:solidFill>
                          <a:latin typeface="ＭＳ Ｐ明朝" pitchFamily="18" charset="-128"/>
                          <a:ea typeface="ＭＳ Ｐ明朝" pitchFamily="18" charset="-128"/>
                          <a:cs typeface="+mn-cs"/>
                        </a:rPr>
                        <a:t>・可能な限り</a:t>
                      </a:r>
                      <a:r>
                        <a:rPr kumimoji="1" lang="ja-JP" altLang="ja-JP" sz="1100" u="none" kern="1200" dirty="0" smtClean="0">
                          <a:solidFill>
                            <a:schemeClr val="dk1"/>
                          </a:solidFill>
                          <a:latin typeface="ＭＳ Ｐ明朝" pitchFamily="18" charset="-128"/>
                          <a:ea typeface="ＭＳ Ｐ明朝" pitchFamily="18" charset="-128"/>
                          <a:cs typeface="+mn-cs"/>
                        </a:rPr>
                        <a:t>心理や福祉の専門家であるスクールカウンセラー・スクールソーシャルワーカー</a:t>
                      </a:r>
                      <a:r>
                        <a:rPr kumimoji="1" lang="ja-JP" altLang="en-US" sz="1100" u="none" kern="1200" dirty="0" smtClean="0">
                          <a:solidFill>
                            <a:schemeClr val="dk1"/>
                          </a:solidFill>
                          <a:latin typeface="ＭＳ Ｐ明朝" pitchFamily="18" charset="-128"/>
                          <a:ea typeface="ＭＳ Ｐ明朝" pitchFamily="18" charset="-128"/>
                          <a:cs typeface="+mn-cs"/>
                        </a:rPr>
                        <a:t>や</a:t>
                      </a:r>
                      <a:r>
                        <a:rPr kumimoji="1" lang="ja-JP" altLang="ja-JP" sz="1100" u="none" kern="1200" dirty="0" smtClean="0">
                          <a:solidFill>
                            <a:schemeClr val="dk1"/>
                          </a:solidFill>
                          <a:latin typeface="ＭＳ Ｐ明朝" pitchFamily="18" charset="-128"/>
                          <a:ea typeface="ＭＳ Ｐ明朝" pitchFamily="18" charset="-128"/>
                          <a:cs typeface="+mn-cs"/>
                        </a:rPr>
                        <a:t>、弁護士、医師、警察官経験者等の外部専門家</a:t>
                      </a:r>
                      <a:r>
                        <a:rPr kumimoji="1" lang="ja-JP" altLang="en-US" sz="1100" u="none" kern="1200" dirty="0" smtClean="0">
                          <a:solidFill>
                            <a:schemeClr val="dk1"/>
                          </a:solidFill>
                          <a:latin typeface="ＭＳ Ｐ明朝" pitchFamily="18" charset="-128"/>
                          <a:ea typeface="ＭＳ Ｐ明朝" pitchFamily="18" charset="-128"/>
                          <a:cs typeface="+mn-cs"/>
                        </a:rPr>
                        <a:t>を</a:t>
                      </a:r>
                      <a:r>
                        <a:rPr kumimoji="1" lang="ja-JP" altLang="ja-JP" sz="1100" u="none" kern="1200" dirty="0" smtClean="0">
                          <a:solidFill>
                            <a:schemeClr val="dk1"/>
                          </a:solidFill>
                          <a:latin typeface="ＭＳ Ｐ明朝" pitchFamily="18" charset="-128"/>
                          <a:ea typeface="ＭＳ Ｐ明朝" pitchFamily="18" charset="-128"/>
                          <a:cs typeface="+mn-cs"/>
                        </a:rPr>
                        <a:t>参画</a:t>
                      </a:r>
                      <a:r>
                        <a:rPr kumimoji="1" lang="ja-JP" altLang="en-US" sz="1100" u="none" kern="1200" dirty="0" smtClean="0">
                          <a:solidFill>
                            <a:schemeClr val="dk1"/>
                          </a:solidFill>
                          <a:latin typeface="ＭＳ Ｐ明朝" pitchFamily="18" charset="-128"/>
                          <a:ea typeface="ＭＳ Ｐ明朝" pitchFamily="18" charset="-128"/>
                          <a:cs typeface="+mn-cs"/>
                        </a:rPr>
                        <a:t>させ実効性のある人選とする。</a:t>
                      </a:r>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52745">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③　組織運営上の留意点</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全ての教職員が学校のいじめ対策の企画立案</a:t>
                      </a:r>
                      <a:r>
                        <a:rPr kumimoji="1" lang="ja-JP" altLang="en-US" sz="1100" u="none" kern="1200" dirty="0" smtClean="0">
                          <a:solidFill>
                            <a:schemeClr val="dk1"/>
                          </a:solidFill>
                          <a:latin typeface="ＭＳ Ｐ明朝" pitchFamily="18" charset="-128"/>
                          <a:ea typeface="ＭＳ Ｐ明朝" pitchFamily="18" charset="-128"/>
                          <a:cs typeface="+mn-cs"/>
                        </a:rPr>
                        <a:t>等を経験するなど、</a:t>
                      </a:r>
                      <a:r>
                        <a:rPr kumimoji="1" lang="ja-JP" altLang="ja-JP" sz="1100" u="none" kern="1200" dirty="0" smtClean="0">
                          <a:solidFill>
                            <a:schemeClr val="dk1"/>
                          </a:solidFill>
                          <a:latin typeface="ＭＳ Ｐ明朝" pitchFamily="18" charset="-128"/>
                          <a:ea typeface="ＭＳ Ｐ明朝" pitchFamily="18" charset="-128"/>
                          <a:cs typeface="+mn-cs"/>
                        </a:rPr>
                        <a:t>組織の構成を適宜工夫・改善</a:t>
                      </a:r>
                      <a:r>
                        <a:rPr kumimoji="1" lang="ja-JP" altLang="en-US" sz="1100" u="none" kern="1200" dirty="0" smtClean="0">
                          <a:solidFill>
                            <a:schemeClr val="dk1"/>
                          </a:solidFill>
                          <a:latin typeface="ＭＳ Ｐ明朝" pitchFamily="18" charset="-128"/>
                          <a:ea typeface="ＭＳ Ｐ明朝" pitchFamily="18" charset="-128"/>
                          <a:cs typeface="+mn-cs"/>
                        </a:rPr>
                        <a:t>できる柔軟な組織とすることが有効である。</a:t>
                      </a:r>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58073">
                <a:tc gridSpan="3">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（３）学校におけるいじめの防止等に関する措置</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r>
              <a:tr h="954872">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①　いじめの防止</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児童生徒が自主的にいじめの問題について考え、議論する</a:t>
                      </a:r>
                      <a:r>
                        <a:rPr kumimoji="1" lang="ja-JP" altLang="en-US" sz="1100" u="none" kern="1200" dirty="0" smtClean="0">
                          <a:solidFill>
                            <a:schemeClr val="dk1"/>
                          </a:solidFill>
                          <a:latin typeface="ＭＳ Ｐ明朝" pitchFamily="18" charset="-128"/>
                          <a:ea typeface="ＭＳ Ｐ明朝" pitchFamily="18" charset="-128"/>
                          <a:cs typeface="+mn-cs"/>
                        </a:rPr>
                        <a:t>など</a:t>
                      </a:r>
                      <a:r>
                        <a:rPr kumimoji="1" lang="ja-JP" altLang="ja-JP" sz="1100" u="none" kern="1200" dirty="0" smtClean="0">
                          <a:solidFill>
                            <a:schemeClr val="dk1"/>
                          </a:solidFill>
                          <a:latin typeface="ＭＳ Ｐ明朝" pitchFamily="18" charset="-128"/>
                          <a:ea typeface="ＭＳ Ｐ明朝" pitchFamily="18" charset="-128"/>
                          <a:cs typeface="+mn-cs"/>
                        </a:rPr>
                        <a:t>の活動</a:t>
                      </a:r>
                      <a:r>
                        <a:rPr kumimoji="1" lang="ja-JP" altLang="en-US" sz="1100" u="none" kern="1200" dirty="0" smtClean="0">
                          <a:solidFill>
                            <a:schemeClr val="dk1"/>
                          </a:solidFill>
                          <a:latin typeface="ＭＳ Ｐ明朝" pitchFamily="18" charset="-128"/>
                          <a:ea typeface="ＭＳ Ｐ明朝" pitchFamily="18" charset="-128"/>
                          <a:cs typeface="+mn-cs"/>
                        </a:rPr>
                        <a:t>に取り組む。</a:t>
                      </a:r>
                      <a:endParaRPr kumimoji="1" lang="en-US"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b="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人権を守ることの重要性やいじめの法律上の扱いを学ぶといった取組</a:t>
                      </a:r>
                      <a:r>
                        <a:rPr kumimoji="1" lang="ja-JP" altLang="en-US" sz="1100" u="none" kern="1200" dirty="0" smtClean="0">
                          <a:solidFill>
                            <a:schemeClr val="dk1"/>
                          </a:solidFill>
                          <a:latin typeface="ＭＳ Ｐ明朝" pitchFamily="18" charset="-128"/>
                          <a:ea typeface="ＭＳ Ｐ明朝" pitchFamily="18" charset="-128"/>
                          <a:cs typeface="+mn-cs"/>
                        </a:rPr>
                        <a:t>を実施する。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いじめを止めさせるための行動をとる</a:t>
                      </a:r>
                      <a:r>
                        <a:rPr kumimoji="1" lang="ja-JP" altLang="en-US" sz="1100" u="none" kern="1200" dirty="0" smtClean="0">
                          <a:solidFill>
                            <a:schemeClr val="dk1"/>
                          </a:solidFill>
                          <a:latin typeface="ＭＳ Ｐ明朝" pitchFamily="18" charset="-128"/>
                          <a:ea typeface="ＭＳ Ｐ明朝" pitchFamily="18" charset="-128"/>
                          <a:cs typeface="+mn-cs"/>
                        </a:rPr>
                        <a:t>ことの</a:t>
                      </a:r>
                      <a:r>
                        <a:rPr kumimoji="1" lang="ja-JP" altLang="ja-JP" sz="1100" u="none" kern="1200" dirty="0" smtClean="0">
                          <a:solidFill>
                            <a:schemeClr val="dk1"/>
                          </a:solidFill>
                          <a:latin typeface="ＭＳ Ｐ明朝" pitchFamily="18" charset="-128"/>
                          <a:ea typeface="ＭＳ Ｐ明朝" pitchFamily="18" charset="-128"/>
                          <a:cs typeface="+mn-cs"/>
                        </a:rPr>
                        <a:t>重要性</a:t>
                      </a:r>
                      <a:r>
                        <a:rPr kumimoji="1" lang="ja-JP" altLang="en-US" sz="1100" u="none" kern="1200" dirty="0" smtClean="0">
                          <a:solidFill>
                            <a:schemeClr val="dk1"/>
                          </a:solidFill>
                          <a:latin typeface="ＭＳ Ｐ明朝" pitchFamily="18" charset="-128"/>
                          <a:ea typeface="ＭＳ Ｐ明朝" pitchFamily="18" charset="-128"/>
                          <a:cs typeface="+mn-cs"/>
                        </a:rPr>
                        <a:t>について</a:t>
                      </a:r>
                      <a:r>
                        <a:rPr kumimoji="1" lang="ja-JP" altLang="ja-JP" sz="1100" u="none" kern="1200" dirty="0" smtClean="0">
                          <a:solidFill>
                            <a:schemeClr val="dk1"/>
                          </a:solidFill>
                          <a:latin typeface="ＭＳ Ｐ明朝" pitchFamily="18" charset="-128"/>
                          <a:ea typeface="ＭＳ Ｐ明朝" pitchFamily="18" charset="-128"/>
                          <a:cs typeface="+mn-cs"/>
                        </a:rPr>
                        <a:t>理解</a:t>
                      </a:r>
                      <a:r>
                        <a:rPr kumimoji="1" lang="ja-JP" altLang="en-US" sz="1100" u="none" kern="1200" dirty="0" smtClean="0">
                          <a:solidFill>
                            <a:schemeClr val="dk1"/>
                          </a:solidFill>
                          <a:latin typeface="ＭＳ Ｐ明朝" pitchFamily="18" charset="-128"/>
                          <a:ea typeface="ＭＳ Ｐ明朝" pitchFamily="18" charset="-128"/>
                          <a:cs typeface="+mn-cs"/>
                        </a:rPr>
                        <a:t>を図る取組を実施する。</a:t>
                      </a:r>
                      <a:endParaRPr kumimoji="1" lang="ja-JP"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特に配慮が必要な児童生徒</a:t>
                      </a: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発達障害を含む障害のある児童生徒</a:t>
                      </a: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外国人児童生徒等</a:t>
                      </a: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性同一</a:t>
                      </a:r>
                      <a:r>
                        <a:rPr kumimoji="1" lang="ja-JP" altLang="en-US" sz="1100" u="none" kern="1200" dirty="0" smtClean="0">
                          <a:solidFill>
                            <a:schemeClr val="dk1"/>
                          </a:solidFill>
                          <a:latin typeface="ＭＳ Ｐ明朝" pitchFamily="18" charset="-128"/>
                          <a:ea typeface="ＭＳ Ｐ明朝" pitchFamily="18" charset="-128"/>
                          <a:cs typeface="+mn-cs"/>
                        </a:rPr>
                        <a:t>性</a:t>
                      </a:r>
                      <a:r>
                        <a:rPr kumimoji="1" lang="ja-JP" altLang="ja-JP" sz="1100" u="none" kern="1200" dirty="0" smtClean="0">
                          <a:solidFill>
                            <a:schemeClr val="dk1"/>
                          </a:solidFill>
                          <a:latin typeface="ＭＳ Ｐ明朝" pitchFamily="18" charset="-128"/>
                          <a:ea typeface="ＭＳ Ｐ明朝" pitchFamily="18" charset="-128"/>
                          <a:cs typeface="+mn-cs"/>
                        </a:rPr>
                        <a:t>障害や性的指向・性自認</a:t>
                      </a:r>
                      <a:r>
                        <a:rPr kumimoji="1" lang="ja-JP" altLang="en-US" sz="1100" u="none" kern="1200" dirty="0" smtClean="0">
                          <a:solidFill>
                            <a:schemeClr val="dk1"/>
                          </a:solidFill>
                          <a:latin typeface="ＭＳ Ｐ明朝" pitchFamily="18" charset="-128"/>
                          <a:ea typeface="ＭＳ Ｐ明朝" pitchFamily="18" charset="-128"/>
                          <a:cs typeface="+mn-cs"/>
                        </a:rPr>
                        <a:t>等）に対して、</a:t>
                      </a:r>
                      <a:r>
                        <a:rPr kumimoji="1" lang="ja-JP" altLang="ja-JP" sz="1100" u="none" kern="1200" dirty="0" smtClean="0">
                          <a:solidFill>
                            <a:schemeClr val="dk1"/>
                          </a:solidFill>
                          <a:latin typeface="ＭＳ Ｐ明朝" pitchFamily="18" charset="-128"/>
                          <a:ea typeface="ＭＳ Ｐ明朝" pitchFamily="18" charset="-128"/>
                          <a:cs typeface="+mn-cs"/>
                        </a:rPr>
                        <a:t>当該児童生徒の特性を踏まえた適切な支援</a:t>
                      </a:r>
                      <a:r>
                        <a:rPr kumimoji="1" lang="ja-JP" altLang="en-US" sz="1100" u="none" kern="1200" dirty="0" smtClean="0">
                          <a:solidFill>
                            <a:schemeClr val="dk1"/>
                          </a:solidFill>
                          <a:latin typeface="ＭＳ Ｐ明朝" pitchFamily="18" charset="-128"/>
                          <a:ea typeface="ＭＳ Ｐ明朝" pitchFamily="18" charset="-128"/>
                          <a:cs typeface="+mn-cs"/>
                        </a:rPr>
                        <a:t>の実施と必要な指導を組織的に行う。</a:t>
                      </a:r>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en-US"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361648">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②　早期発見</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アンケート調査、個人面談の実施</a:t>
                      </a:r>
                      <a:r>
                        <a:rPr kumimoji="1" lang="ja-JP" altLang="en-US" sz="1100" u="none" kern="1200" dirty="0" smtClean="0">
                          <a:solidFill>
                            <a:schemeClr val="dk1"/>
                          </a:solidFill>
                          <a:latin typeface="ＭＳ Ｐ明朝" pitchFamily="18" charset="-128"/>
                          <a:ea typeface="ＭＳ Ｐ明朝" pitchFamily="18" charset="-128"/>
                          <a:cs typeface="+mn-cs"/>
                        </a:rPr>
                        <a:t>や</a:t>
                      </a:r>
                      <a:r>
                        <a:rPr kumimoji="1" lang="ja-JP" altLang="ja-JP" sz="1100" u="none" kern="1200" dirty="0" smtClean="0">
                          <a:solidFill>
                            <a:schemeClr val="dk1"/>
                          </a:solidFill>
                          <a:latin typeface="ＭＳ Ｐ明朝" pitchFamily="18" charset="-128"/>
                          <a:ea typeface="ＭＳ Ｐ明朝" pitchFamily="18" charset="-128"/>
                          <a:cs typeface="+mn-cs"/>
                        </a:rPr>
                        <a:t>、結果の検証及び組織的な対処方法</a:t>
                      </a:r>
                      <a:r>
                        <a:rPr kumimoji="1" lang="ja-JP" altLang="en-US" sz="1100" u="none" kern="1200" dirty="0" smtClean="0">
                          <a:solidFill>
                            <a:schemeClr val="dk1"/>
                          </a:solidFill>
                          <a:latin typeface="ＭＳ Ｐ明朝" pitchFamily="18" charset="-128"/>
                          <a:ea typeface="ＭＳ Ｐ明朝" pitchFamily="18" charset="-128"/>
                          <a:cs typeface="+mn-cs"/>
                        </a:rPr>
                        <a:t>について定めておく必要がある。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・児童生徒が自ら発信するＳＯＳや、いじめ情報の報告の重要性に対する教職員の理解が必要である。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・いじめ</a:t>
                      </a:r>
                      <a:r>
                        <a:rPr kumimoji="1" lang="ja-JP" altLang="ja-JP" sz="1100" u="none" kern="1200" dirty="0" smtClean="0">
                          <a:solidFill>
                            <a:schemeClr val="dk1"/>
                          </a:solidFill>
                          <a:latin typeface="ＭＳ Ｐ明朝" pitchFamily="18" charset="-128"/>
                          <a:ea typeface="ＭＳ Ｐ明朝" pitchFamily="18" charset="-128"/>
                          <a:cs typeface="+mn-cs"/>
                        </a:rPr>
                        <a:t>相談に対</a:t>
                      </a:r>
                      <a:r>
                        <a:rPr kumimoji="1" lang="ja-JP" altLang="en-US" sz="1100" u="none" kern="1200" dirty="0" smtClean="0">
                          <a:solidFill>
                            <a:schemeClr val="dk1"/>
                          </a:solidFill>
                          <a:latin typeface="ＭＳ Ｐ明朝" pitchFamily="18" charset="-128"/>
                          <a:ea typeface="ＭＳ Ｐ明朝" pitchFamily="18" charset="-128"/>
                          <a:cs typeface="+mn-cs"/>
                        </a:rPr>
                        <a:t>する</a:t>
                      </a:r>
                      <a:r>
                        <a:rPr kumimoji="1" lang="ja-JP" altLang="ja-JP" sz="1100" u="none" kern="1200" dirty="0" smtClean="0">
                          <a:solidFill>
                            <a:schemeClr val="dk1"/>
                          </a:solidFill>
                          <a:latin typeface="ＭＳ Ｐ明朝" pitchFamily="18" charset="-128"/>
                          <a:ea typeface="ＭＳ Ｐ明朝" pitchFamily="18" charset="-128"/>
                          <a:cs typeface="+mn-cs"/>
                        </a:rPr>
                        <a:t>教職員等</a:t>
                      </a:r>
                      <a:r>
                        <a:rPr kumimoji="1" lang="ja-JP" altLang="en-US" sz="1100" u="none" kern="1200" dirty="0" smtClean="0">
                          <a:solidFill>
                            <a:schemeClr val="dk1"/>
                          </a:solidFill>
                          <a:latin typeface="ＭＳ Ｐ明朝" pitchFamily="18" charset="-128"/>
                          <a:ea typeface="ＭＳ Ｐ明朝" pitchFamily="18" charset="-128"/>
                          <a:cs typeface="+mn-cs"/>
                        </a:rPr>
                        <a:t>の</a:t>
                      </a:r>
                      <a:r>
                        <a:rPr kumimoji="1" lang="ja-JP" altLang="ja-JP" sz="1100" u="none" kern="1200" dirty="0" smtClean="0">
                          <a:solidFill>
                            <a:schemeClr val="dk1"/>
                          </a:solidFill>
                          <a:latin typeface="ＭＳ Ｐ明朝" pitchFamily="18" charset="-128"/>
                          <a:ea typeface="ＭＳ Ｐ明朝" pitchFamily="18" charset="-128"/>
                          <a:cs typeface="+mn-cs"/>
                        </a:rPr>
                        <a:t>迅速</a:t>
                      </a:r>
                      <a:r>
                        <a:rPr kumimoji="1" lang="ja-JP" altLang="en-US" sz="1100" u="none" kern="1200" dirty="0" smtClean="0">
                          <a:solidFill>
                            <a:schemeClr val="dk1"/>
                          </a:solidFill>
                          <a:latin typeface="ＭＳ Ｐ明朝" pitchFamily="18" charset="-128"/>
                          <a:ea typeface="ＭＳ Ｐ明朝" pitchFamily="18" charset="-128"/>
                          <a:cs typeface="+mn-cs"/>
                        </a:rPr>
                        <a:t>な</a:t>
                      </a:r>
                      <a:r>
                        <a:rPr kumimoji="1" lang="ja-JP" altLang="ja-JP" sz="1100" u="none" kern="1200" dirty="0" smtClean="0">
                          <a:solidFill>
                            <a:schemeClr val="dk1"/>
                          </a:solidFill>
                          <a:latin typeface="ＭＳ Ｐ明朝" pitchFamily="18" charset="-128"/>
                          <a:ea typeface="ＭＳ Ｐ明朝" pitchFamily="18" charset="-128"/>
                          <a:cs typeface="+mn-cs"/>
                        </a:rPr>
                        <a:t>対応</a:t>
                      </a:r>
                      <a:r>
                        <a:rPr kumimoji="1" lang="ja-JP" altLang="en-US" sz="1100" u="none" kern="1200" dirty="0" smtClean="0">
                          <a:solidFill>
                            <a:schemeClr val="dk1"/>
                          </a:solidFill>
                          <a:latin typeface="ＭＳ Ｐ明朝" pitchFamily="18" charset="-128"/>
                          <a:ea typeface="ＭＳ Ｐ明朝" pitchFamily="18" charset="-128"/>
                          <a:cs typeface="+mn-cs"/>
                        </a:rPr>
                        <a:t>を</a:t>
                      </a:r>
                      <a:r>
                        <a:rPr kumimoji="1" lang="ja-JP" altLang="ja-JP" sz="1100" u="none" kern="1200" dirty="0" smtClean="0">
                          <a:solidFill>
                            <a:schemeClr val="dk1"/>
                          </a:solidFill>
                          <a:latin typeface="ＭＳ Ｐ明朝" pitchFamily="18" charset="-128"/>
                          <a:ea typeface="ＭＳ Ｐ明朝" pitchFamily="18" charset="-128"/>
                          <a:cs typeface="+mn-cs"/>
                        </a:rPr>
                        <a:t>徹底</a:t>
                      </a:r>
                      <a:r>
                        <a:rPr kumimoji="1" lang="ja-JP" altLang="en-US" sz="1100" u="none" kern="1200" dirty="0" smtClean="0">
                          <a:solidFill>
                            <a:schemeClr val="dk1"/>
                          </a:solidFill>
                          <a:latin typeface="ＭＳ Ｐ明朝" pitchFamily="18" charset="-128"/>
                          <a:ea typeface="ＭＳ Ｐ明朝" pitchFamily="18" charset="-128"/>
                          <a:cs typeface="+mn-cs"/>
                        </a:rPr>
                        <a:t>する。</a:t>
                      </a:r>
                      <a:endParaRPr kumimoji="1" lang="ja-JP"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ja-JP" sz="1100" u="none" kern="1200" dirty="0" smtClean="0">
                        <a:solidFill>
                          <a:schemeClr val="dk1"/>
                        </a:solidFill>
                        <a:latin typeface="ＭＳ Ｐ明朝" pitchFamily="18" charset="-128"/>
                        <a:ea typeface="ＭＳ Ｐ明朝" pitchFamily="18" charset="-128"/>
                        <a:cs typeface="+mn-cs"/>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877545">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③　いじめに対する措置</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・教職員は、他の業務に優先して、</a:t>
                      </a:r>
                      <a:r>
                        <a:rPr kumimoji="1" lang="ja-JP" altLang="ja-JP" sz="1100" u="none" kern="1200" dirty="0" smtClean="0">
                          <a:solidFill>
                            <a:schemeClr val="dk1"/>
                          </a:solidFill>
                          <a:latin typeface="ＭＳ Ｐ明朝" pitchFamily="18" charset="-128"/>
                          <a:ea typeface="ＭＳ Ｐ明朝" pitchFamily="18" charset="-128"/>
                          <a:cs typeface="+mn-cs"/>
                        </a:rPr>
                        <a:t>速やか</a:t>
                      </a:r>
                      <a:r>
                        <a:rPr kumimoji="1" lang="ja-JP" altLang="en-US" sz="1100" u="none" kern="1200" dirty="0" smtClean="0">
                          <a:solidFill>
                            <a:schemeClr val="dk1"/>
                          </a:solidFill>
                          <a:latin typeface="ＭＳ Ｐ明朝" pitchFamily="18" charset="-128"/>
                          <a:ea typeface="ＭＳ Ｐ明朝" pitchFamily="18" charset="-128"/>
                          <a:cs typeface="+mn-cs"/>
                        </a:rPr>
                        <a:t>に</a:t>
                      </a:r>
                      <a:r>
                        <a:rPr kumimoji="1" lang="ja-JP" altLang="ja-JP" sz="1100" u="none" kern="1200" dirty="0" smtClean="0">
                          <a:solidFill>
                            <a:schemeClr val="dk1"/>
                          </a:solidFill>
                          <a:latin typeface="ＭＳ Ｐ明朝" pitchFamily="18" charset="-128"/>
                          <a:ea typeface="ＭＳ Ｐ明朝" pitchFamily="18" charset="-128"/>
                          <a:cs typeface="+mn-cs"/>
                        </a:rPr>
                        <a:t>報告</a:t>
                      </a:r>
                      <a:r>
                        <a:rPr kumimoji="1" lang="ja-JP" altLang="en-US" sz="1100" u="none" kern="1200" dirty="0" smtClean="0">
                          <a:solidFill>
                            <a:schemeClr val="dk1"/>
                          </a:solidFill>
                          <a:latin typeface="ＭＳ Ｐ明朝" pitchFamily="18" charset="-128"/>
                          <a:ea typeface="ＭＳ Ｐ明朝" pitchFamily="18" charset="-128"/>
                          <a:cs typeface="+mn-cs"/>
                        </a:rPr>
                        <a:t>し、</a:t>
                      </a:r>
                      <a:r>
                        <a:rPr kumimoji="1" lang="ja-JP" altLang="ja-JP" sz="1100" u="none" kern="1200" dirty="0" smtClean="0">
                          <a:solidFill>
                            <a:schemeClr val="dk1"/>
                          </a:solidFill>
                          <a:latin typeface="ＭＳ Ｐ明朝" pitchFamily="18" charset="-128"/>
                          <a:ea typeface="ＭＳ Ｐ明朝" pitchFamily="18" charset="-128"/>
                          <a:cs typeface="+mn-cs"/>
                        </a:rPr>
                        <a:t>学校の組織的な対応</a:t>
                      </a:r>
                      <a:r>
                        <a:rPr kumimoji="1" lang="ja-JP" altLang="en-US" sz="1100" u="none" kern="1200" dirty="0" smtClean="0">
                          <a:solidFill>
                            <a:schemeClr val="dk1"/>
                          </a:solidFill>
                          <a:latin typeface="ＭＳ Ｐ明朝" pitchFamily="18" charset="-128"/>
                          <a:ea typeface="ＭＳ Ｐ明朝" pitchFamily="18" charset="-128"/>
                          <a:cs typeface="+mn-cs"/>
                        </a:rPr>
                        <a:t>につなげる必要がある。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報告を行わないことは、同項の規定に違反し得る。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・加害児童生徒に対し、教育的配慮のもと、毅然とした態度で指導し、組織的にいじめをやめさせる。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a:t>
                      </a:r>
                      <a:r>
                        <a:rPr kumimoji="1" lang="ja-JP" altLang="ja-JP" sz="1100" u="none" kern="1200" dirty="0" smtClean="0">
                          <a:solidFill>
                            <a:schemeClr val="dk1"/>
                          </a:solidFill>
                          <a:latin typeface="ＭＳ Ｐ明朝" pitchFamily="18" charset="-128"/>
                          <a:ea typeface="ＭＳ Ｐ明朝" pitchFamily="18" charset="-128"/>
                          <a:cs typeface="+mn-cs"/>
                        </a:rPr>
                        <a:t>いじめ</a:t>
                      </a:r>
                      <a:r>
                        <a:rPr kumimoji="1" lang="ja-JP" altLang="en-US" sz="1100" u="none" kern="1200" dirty="0" smtClean="0">
                          <a:solidFill>
                            <a:schemeClr val="dk1"/>
                          </a:solidFill>
                          <a:latin typeface="ＭＳ Ｐ明朝" pitchFamily="18" charset="-128"/>
                          <a:ea typeface="ＭＳ Ｐ明朝" pitchFamily="18" charset="-128"/>
                          <a:cs typeface="+mn-cs"/>
                        </a:rPr>
                        <a:t>が</a:t>
                      </a:r>
                      <a:r>
                        <a:rPr kumimoji="1" lang="ja-JP" altLang="ja-JP" sz="1100" u="none" kern="1200" dirty="0" smtClean="0">
                          <a:solidFill>
                            <a:schemeClr val="dk1"/>
                          </a:solidFill>
                          <a:latin typeface="ＭＳ Ｐ明朝" pitchFamily="18" charset="-128"/>
                          <a:ea typeface="ＭＳ Ｐ明朝" pitchFamily="18" charset="-128"/>
                          <a:cs typeface="+mn-cs"/>
                        </a:rPr>
                        <a:t>「解消している」</a:t>
                      </a:r>
                      <a:r>
                        <a:rPr kumimoji="1" lang="ja-JP" altLang="en-US" sz="1100" u="none" kern="1200" dirty="0" smtClean="0">
                          <a:solidFill>
                            <a:schemeClr val="dk1"/>
                          </a:solidFill>
                          <a:latin typeface="ＭＳ Ｐ明朝" pitchFamily="18" charset="-128"/>
                          <a:ea typeface="ＭＳ Ｐ明朝" pitchFamily="18" charset="-128"/>
                          <a:cs typeface="+mn-cs"/>
                        </a:rPr>
                        <a:t>とは、少なくとも次の</a:t>
                      </a:r>
                      <a:r>
                        <a:rPr kumimoji="1" lang="ja-JP" altLang="ja-JP" sz="1100" u="none" kern="1200" dirty="0" smtClean="0">
                          <a:solidFill>
                            <a:schemeClr val="dk1"/>
                          </a:solidFill>
                          <a:latin typeface="ＭＳ Ｐ明朝" pitchFamily="18" charset="-128"/>
                          <a:ea typeface="ＭＳ Ｐ明朝" pitchFamily="18" charset="-128"/>
                          <a:cs typeface="+mn-cs"/>
                        </a:rPr>
                        <a:t>２つの要件</a:t>
                      </a:r>
                      <a:r>
                        <a:rPr kumimoji="1" lang="ja-JP" altLang="en-US" sz="1100" u="none" kern="1200" dirty="0" smtClean="0">
                          <a:solidFill>
                            <a:schemeClr val="dk1"/>
                          </a:solidFill>
                          <a:latin typeface="ＭＳ Ｐ明朝" pitchFamily="18" charset="-128"/>
                          <a:ea typeface="ＭＳ Ｐ明朝" pitchFamily="18" charset="-128"/>
                          <a:cs typeface="+mn-cs"/>
                        </a:rPr>
                        <a:t>（ア．いじめに係る行為が止んでいること　イ．被害児童生徒が心身の苦痛を感じていないこと）が満たされている必要がある。</a:t>
                      </a:r>
                      <a:endParaRPr kumimoji="1" lang="en-US" altLang="ja-JP" sz="1100" u="none"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ＭＳ Ｐ明朝" pitchFamily="18" charset="-128"/>
                          <a:ea typeface="ＭＳ Ｐ明朝" pitchFamily="18" charset="-128"/>
                          <a:cs typeface="+mn-cs"/>
                        </a:rPr>
                        <a:t>・いじめの解消後にも、注意深い観察が必要である。</a:t>
                      </a:r>
                      <a:endParaRPr kumimoji="1" lang="ja-JP" altLang="ja-JP" sz="1100" u="none" kern="1200" dirty="0" smtClean="0">
                        <a:solidFill>
                          <a:schemeClr val="dk1"/>
                        </a:solidFill>
                        <a:latin typeface="ＭＳ Ｐ明朝" pitchFamily="18" charset="-128"/>
                        <a:ea typeface="ＭＳ Ｐ明朝" pitchFamily="18" charset="-128"/>
                        <a:cs typeface="+mn-cs"/>
                      </a:endParaRPr>
                    </a:p>
                    <a:p>
                      <a:r>
                        <a:rPr kumimoji="1" lang="ja-JP" altLang="en-US" sz="1100" dirty="0" smtClean="0">
                          <a:latin typeface="ＭＳ Ｐ明朝" pitchFamily="18" charset="-128"/>
                          <a:ea typeface="ＭＳ Ｐ明朝" pitchFamily="18" charset="-128"/>
                        </a:rPr>
                        <a:t>・心的外傷ストレス（ＰＴＳＤ）等のいじめの後遺症へのケアを行う。</a:t>
                      </a:r>
                      <a:endParaRPr kumimoji="1" lang="ja-JP" altLang="en-US" sz="1100" dirty="0">
                        <a:latin typeface="ＭＳ Ｐ明朝" pitchFamily="18" charset="-128"/>
                        <a:ea typeface="ＭＳ Ｐ明朝" pitchFamily="18"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100" dirty="0">
                        <a:latin typeface="ＭＳ Ｐ明朝" pitchFamily="18" charset="-128"/>
                        <a:ea typeface="ＭＳ Ｐ明朝" pitchFamily="18"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158552">
                <a:tc gridSpan="3">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４　　重大事態への対処</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r>
              <a:tr h="0">
                <a:tc gridSpan="3">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（１）学校の設置者又は学校による調査</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r>
              <a:tr h="659552">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n-ea"/>
                          <a:ea typeface="+mn-ea"/>
                        </a:rPr>
                        <a:t>①　重大事態の発生と調査</a:t>
                      </a:r>
                      <a:endParaRPr kumimoji="1" lang="en-US" altLang="ja-JP" sz="1100" b="0" dirty="0" smtClean="0">
                        <a:latin typeface="+mn-ea"/>
                        <a:ea typeface="+mn-ea"/>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n-ea"/>
                          <a:ea typeface="+mn-ea"/>
                        </a:rPr>
                        <a:t>ア　重大事態の意味について</a:t>
                      </a:r>
                      <a:endParaRPr kumimoji="1" lang="en-US" altLang="ja-JP" sz="1100" b="0" dirty="0" smtClean="0">
                        <a:latin typeface="+mn-ea"/>
                        <a:ea typeface="+mn-ea"/>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ja-JP" altLang="en-US" sz="1100" b="0" dirty="0" smtClean="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0" dirty="0" smtClean="0">
                          <a:latin typeface="ＭＳ Ｐ明朝" pitchFamily="18" charset="-128"/>
                          <a:ea typeface="ＭＳ Ｐ明朝" pitchFamily="18" charset="-128"/>
                        </a:rPr>
                        <a:t>・重大事態が発生した場合、その調査の在り方については、</a:t>
                      </a:r>
                      <a:r>
                        <a:rPr kumimoji="1" lang="ja-JP" altLang="ja-JP" sz="1100" b="0" kern="1200" dirty="0" smtClean="0">
                          <a:solidFill>
                            <a:schemeClr val="dk1"/>
                          </a:solidFill>
                          <a:latin typeface="ＭＳ Ｐ明朝" pitchFamily="18" charset="-128"/>
                          <a:ea typeface="ＭＳ Ｐ明朝" pitchFamily="18" charset="-128"/>
                          <a:cs typeface="+mn-cs"/>
                        </a:rPr>
                        <a:t>「いじめの重大事態の調査に関するガイドライン」（平成</a:t>
                      </a:r>
                      <a:r>
                        <a:rPr kumimoji="1" lang="en-US" altLang="ja-JP" sz="1100" b="0" kern="1200" dirty="0" smtClean="0">
                          <a:solidFill>
                            <a:schemeClr val="dk1"/>
                          </a:solidFill>
                          <a:latin typeface="ＭＳ Ｐ明朝" pitchFamily="18" charset="-128"/>
                          <a:ea typeface="ＭＳ Ｐ明朝" pitchFamily="18" charset="-128"/>
                          <a:cs typeface="+mn-cs"/>
                        </a:rPr>
                        <a:t>29</a:t>
                      </a:r>
                      <a:r>
                        <a:rPr kumimoji="1" lang="ja-JP" altLang="ja-JP" sz="1100" b="0" kern="1200" dirty="0" smtClean="0">
                          <a:solidFill>
                            <a:schemeClr val="dk1"/>
                          </a:solidFill>
                          <a:latin typeface="ＭＳ Ｐ明朝" pitchFamily="18" charset="-128"/>
                          <a:ea typeface="ＭＳ Ｐ明朝" pitchFamily="18" charset="-128"/>
                          <a:cs typeface="+mn-cs"/>
                        </a:rPr>
                        <a:t>年３月　文部科学省）</a:t>
                      </a:r>
                      <a:r>
                        <a:rPr kumimoji="1" lang="ja-JP" altLang="en-US" sz="1100" b="0" kern="1200" dirty="0" smtClean="0">
                          <a:solidFill>
                            <a:schemeClr val="dk1"/>
                          </a:solidFill>
                          <a:latin typeface="ＭＳ Ｐ明朝" pitchFamily="18" charset="-128"/>
                          <a:ea typeface="ＭＳ Ｐ明朝" pitchFamily="18" charset="-128"/>
                          <a:cs typeface="+mn-cs"/>
                        </a:rPr>
                        <a:t>に則って、適切に対処しなければならない。</a:t>
                      </a:r>
                      <a:endParaRPr kumimoji="1" lang="en-US" altLang="ja-JP" sz="1100" b="0" kern="1200" dirty="0" smtClean="0">
                        <a:solidFill>
                          <a:schemeClr val="dk1"/>
                        </a:solidFill>
                        <a:latin typeface="ＭＳ Ｐ明朝" pitchFamily="18" charset="-128"/>
                        <a:ea typeface="ＭＳ Ｐ明朝" pitchFamily="18" charset="-128"/>
                        <a:cs typeface="+mn-cs"/>
                      </a:endParaRPr>
                    </a:p>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0" dirty="0" smtClean="0">
                          <a:latin typeface="ＭＳ Ｐ明朝" pitchFamily="18" charset="-128"/>
                          <a:ea typeface="ＭＳ Ｐ明朝" pitchFamily="18" charset="-128"/>
                        </a:rPr>
                        <a:t>・児童生徒又は保護者からの申立ては、極めて重要な情報である可能性があるため、調査しないまま、重大事態ではないと断言できない。</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150569">
                <a:tc gridSpan="2">
                  <a:txBody>
                    <a:bodyPr/>
                    <a:lstStyle/>
                    <a:p>
                      <a:r>
                        <a:rPr kumimoji="1" lang="ja-JP" altLang="en-US" sz="1100" dirty="0" smtClean="0"/>
                        <a:t>イ　重大事態の報告</a:t>
                      </a:r>
                      <a:endParaRPr kumimoji="1" lang="en-US" altLang="ja-JP" sz="1100" dirty="0" smtClean="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0" dirty="0" smtClean="0">
                          <a:latin typeface="ＭＳ Ｐ明朝" pitchFamily="18" charset="-128"/>
                          <a:ea typeface="ＭＳ Ｐ明朝" pitchFamily="18" charset="-128"/>
                        </a:rPr>
                        <a:t>・主要な改定無し</a:t>
                      </a:r>
                      <a:endParaRPr kumimoji="1" lang="ja-JP" altLang="en-US" sz="11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0">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ウ　調査の趣旨及び調査主体について</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0" dirty="0" smtClean="0">
                          <a:latin typeface="ＭＳ Ｐ明朝" pitchFamily="18" charset="-128"/>
                          <a:ea typeface="ＭＳ Ｐ明朝" pitchFamily="18" charset="-128"/>
                        </a:rPr>
                        <a:t>・主要な改定無し</a:t>
                      </a:r>
                      <a:endParaRPr kumimoji="1" lang="ja-JP" altLang="en-US" sz="11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355153">
                <a:tc gridSpan="2">
                  <a:txBody>
                    <a:bodyPr/>
                    <a:lstStyle/>
                    <a:p>
                      <a:r>
                        <a:rPr kumimoji="1" lang="ja-JP" altLang="en-US" sz="1100" b="0" dirty="0" smtClean="0">
                          <a:latin typeface="+mn-ea"/>
                          <a:ea typeface="+mn-ea"/>
                        </a:rPr>
                        <a:t>エ　調査を行うための組織について</a:t>
                      </a:r>
                      <a:endParaRPr kumimoji="1" lang="en-US" altLang="ja-JP" sz="1100" b="0" dirty="0" smtClean="0">
                        <a:latin typeface="+mn-ea"/>
                        <a:ea typeface="+mn-ea"/>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lang="ja-JP" altLang="en-US" sz="1100" b="0" dirty="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ja-JP" altLang="en-US" sz="1100" b="0" dirty="0" smtClean="0">
                          <a:latin typeface="ＭＳ Ｐ明朝" pitchFamily="18" charset="-128"/>
                          <a:ea typeface="ＭＳ Ｐ明朝" pitchFamily="18" charset="-128"/>
                        </a:rPr>
                        <a:t>・重大事態が起きてから急遽調査を行う組織を立ち上げることは困難である。平時から設置されている教育委員会の附属機関や学校いじめ対策組織を母体として調査を行うことも考えられる。</a:t>
                      </a:r>
                      <a:endParaRPr lang="ja-JP" altLang="en-US" sz="1100" b="0" dirty="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13360">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n-ea"/>
                          <a:ea typeface="+mn-ea"/>
                        </a:rPr>
                        <a:t>オ　事実関係を明確にするための調査の実施</a:t>
                      </a:r>
                      <a:endParaRPr kumimoji="1" lang="en-US" altLang="ja-JP" sz="1100" b="0" dirty="0" smtClean="0">
                        <a:latin typeface="+mn-ea"/>
                        <a:ea typeface="+mn-ea"/>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lang="ja-JP" altLang="en-US" sz="1100" b="0" dirty="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ja-JP" altLang="en-US" sz="1100" b="0" dirty="0" smtClean="0">
                          <a:latin typeface="ＭＳ Ｐ明朝" pitchFamily="18" charset="-128"/>
                          <a:ea typeface="ＭＳ Ｐ明朝" pitchFamily="18" charset="-128"/>
                        </a:rPr>
                        <a:t>・主要な改定無し</a:t>
                      </a:r>
                      <a:endParaRPr lang="ja-JP" altLang="en-US" sz="1100" b="0" dirty="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14937">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n-ea"/>
                          <a:ea typeface="+mn-ea"/>
                        </a:rPr>
                        <a:t>カ　調査実施における</a:t>
                      </a:r>
                      <a:r>
                        <a:rPr kumimoji="1" lang="ja-JP" altLang="en-US" sz="1100" b="0" spc="-150" dirty="0" smtClean="0">
                          <a:latin typeface="+mn-ea"/>
                          <a:ea typeface="+mn-ea"/>
                        </a:rPr>
                        <a:t>その他</a:t>
                      </a:r>
                      <a:r>
                        <a:rPr kumimoji="1" lang="ja-JP" altLang="en-US" sz="1100" b="0" dirty="0" smtClean="0">
                          <a:latin typeface="+mn-ea"/>
                          <a:ea typeface="+mn-ea"/>
                        </a:rPr>
                        <a:t>の留意事項</a:t>
                      </a:r>
                      <a:endParaRPr kumimoji="1" lang="en-US" altLang="ja-JP" sz="1100" b="0" dirty="0" smtClean="0">
                        <a:latin typeface="+mn-ea"/>
                        <a:ea typeface="+mn-ea"/>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ja-JP" altLang="en-US" sz="1100" b="0" dirty="0" smtClean="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0" dirty="0" smtClean="0">
                          <a:latin typeface="ＭＳ Ｐ明朝" pitchFamily="18" charset="-128"/>
                          <a:ea typeface="ＭＳ Ｐ明朝" pitchFamily="18" charset="-128"/>
                        </a:rPr>
                        <a:t>・加害児童生徒に対し出席停止の措置を行った場合には、必要な措置を講じ、立ち直りを支援する。</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337200">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n-ea"/>
                          <a:ea typeface="+mn-ea"/>
                        </a:rPr>
                        <a:t>　②　調査結果の提供及び報告</a:t>
                      </a:r>
                      <a:endParaRPr kumimoji="1" lang="en-US" altLang="ja-JP" sz="1100" b="0" dirty="0" smtClean="0">
                        <a:latin typeface="+mn-ea"/>
                        <a:ea typeface="+mn-ea"/>
                      </a:endParaRPr>
                    </a:p>
                    <a:p>
                      <a:r>
                        <a:rPr kumimoji="1" lang="ja-JP" altLang="en-US" sz="1100" b="0" dirty="0" smtClean="0">
                          <a:latin typeface="+mn-ea"/>
                          <a:ea typeface="+mn-ea"/>
                        </a:rPr>
                        <a:t>　ア　いじめを受けた児童生徒等及びその保護者　</a:t>
                      </a:r>
                      <a:endParaRPr kumimoji="1" lang="en-US" altLang="ja-JP" sz="1100" b="0" dirty="0" smtClean="0">
                        <a:latin typeface="+mn-ea"/>
                        <a:ea typeface="+mn-ea"/>
                      </a:endParaRPr>
                    </a:p>
                    <a:p>
                      <a:r>
                        <a:rPr kumimoji="1" lang="ja-JP" altLang="en-US" sz="1100" b="0" dirty="0" smtClean="0">
                          <a:latin typeface="+mn-ea"/>
                          <a:ea typeface="+mn-ea"/>
                        </a:rPr>
                        <a:t>　　　に対する情報を適切に提供する責任</a:t>
                      </a:r>
                      <a:endParaRPr kumimoji="1" lang="en-US" altLang="ja-JP" sz="1100" b="0" dirty="0" smtClean="0">
                        <a:latin typeface="+mn-ea"/>
                        <a:ea typeface="+mn-ea"/>
                      </a:endParaRPr>
                    </a:p>
                  </a:txBody>
                  <a:tcPr marL="36000" marR="0" marT="36000" marB="360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lang="ja-JP" altLang="en-US" sz="1100" b="0" dirty="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ja-JP" altLang="en-US" sz="1100" b="0" dirty="0" smtClean="0">
                          <a:latin typeface="ＭＳ Ｐ明朝" pitchFamily="18" charset="-128"/>
                          <a:ea typeface="ＭＳ Ｐ明朝" pitchFamily="18" charset="-128"/>
                        </a:rPr>
                        <a:t>・主要な改定無し</a:t>
                      </a:r>
                      <a:endParaRPr lang="ja-JP" altLang="en-US" sz="1100" b="0" dirty="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122320">
                <a:tc gridSpan="2">
                  <a:txBody>
                    <a:bodyPr/>
                    <a:lstStyle/>
                    <a:p>
                      <a:r>
                        <a:rPr kumimoji="1" lang="ja-JP" altLang="en-US" sz="1100" b="0" dirty="0" smtClean="0">
                          <a:latin typeface="+mn-ea"/>
                          <a:ea typeface="+mn-ea"/>
                        </a:rPr>
                        <a:t>イ　調査結果の報告</a:t>
                      </a:r>
                      <a:endParaRPr kumimoji="1" lang="en-US" altLang="ja-JP" sz="1100" b="0" dirty="0" smtClean="0">
                        <a:latin typeface="+mn-ea"/>
                        <a:ea typeface="+mn-ea"/>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ja-JP" altLang="en-US" sz="1100" b="0" dirty="0" smtClean="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0" dirty="0" smtClean="0">
                          <a:latin typeface="ＭＳ Ｐ明朝" pitchFamily="18" charset="-128"/>
                          <a:ea typeface="ＭＳ Ｐ明朝" pitchFamily="18" charset="-128"/>
                        </a:rPr>
                        <a:t>・主要な改定無し</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151272">
                <a:tc gridSpan="3">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300" b="1" dirty="0" smtClean="0"/>
                        <a:t>（２）調査結果の報告を受けた知事による再調査及び措置</a:t>
                      </a:r>
                      <a:endParaRPr kumimoji="1" lang="en-US" altLang="ja-JP" sz="1300" b="1" dirty="0" smtClean="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r>
              <a:tr h="149744">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smtClean="0"/>
                        <a:t>①</a:t>
                      </a:r>
                      <a:r>
                        <a:rPr kumimoji="1" lang="ja-JP" altLang="en-US" sz="1100" b="0" dirty="0" smtClean="0"/>
                        <a:t>　再調査</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0" dirty="0" smtClean="0">
                          <a:latin typeface="ＭＳ Ｐ明朝" pitchFamily="18" charset="-128"/>
                          <a:ea typeface="ＭＳ Ｐ明朝" pitchFamily="18" charset="-128"/>
                        </a:rPr>
                        <a:t>・主要な改定無し</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163105">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dirty="0" smtClean="0"/>
                        <a:t>②　再調査の結果を踏まえた措置等</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95000"/>
                      </a:schemeClr>
                    </a:solidFill>
                  </a:tcPr>
                </a:tc>
                <a:tc h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0" dirty="0" smtClean="0">
                          <a:latin typeface="ＭＳ Ｐ明朝" pitchFamily="18" charset="-128"/>
                          <a:ea typeface="ＭＳ Ｐ明朝" pitchFamily="18" charset="-128"/>
                        </a:rPr>
                        <a:t>・主要な改定無し</a:t>
                      </a:r>
                      <a:endParaRPr kumimoji="1" lang="ja-JP" altLang="en-US" sz="1100" b="0" dirty="0" smtClean="0">
                        <a:latin typeface="ＭＳ Ｐ明朝" pitchFamily="18" charset="-128"/>
                        <a:ea typeface="ＭＳ Ｐ明朝"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95000"/>
                      </a:schemeClr>
                    </a:solidFill>
                  </a:tcPr>
                </a:tc>
              </a:tr>
            </a:tbl>
          </a:graphicData>
        </a:graphic>
      </p:graphicFrame>
      <p:sp>
        <p:nvSpPr>
          <p:cNvPr id="8" name="フッター プレースホルダ 7"/>
          <p:cNvSpPr>
            <a:spLocks noGrp="1"/>
          </p:cNvSpPr>
          <p:nvPr>
            <p:ph type="ftr" sz="quarter" idx="11"/>
          </p:nvPr>
        </p:nvSpPr>
        <p:spPr>
          <a:xfrm>
            <a:off x="3280410" y="12377464"/>
            <a:ext cx="3040380" cy="681567"/>
          </a:xfrm>
        </p:spPr>
        <p:txBody>
          <a:bodyPr/>
          <a:lstStyle/>
          <a:p>
            <a:r>
              <a:rPr kumimoji="1" lang="en-US" altLang="ja-JP" dirty="0" smtClean="0"/>
              <a:t>‐</a:t>
            </a:r>
            <a:r>
              <a:rPr kumimoji="1" lang="ja-JP" altLang="en-US" dirty="0" smtClean="0"/>
              <a:t>３</a:t>
            </a:r>
            <a:r>
              <a:rPr kumimoji="1" lang="en-US" altLang="ja-JP" dirty="0" smtClean="0"/>
              <a:t>‐</a:t>
            </a:r>
            <a:endParaRPr kumimoji="1" lang="ja-JP" altLang="en-US" dirty="0"/>
          </a:p>
        </p:txBody>
      </p:sp>
      <p:sp>
        <p:nvSpPr>
          <p:cNvPr id="9" name="テキスト ボックス 8"/>
          <p:cNvSpPr txBox="1"/>
          <p:nvPr/>
        </p:nvSpPr>
        <p:spPr>
          <a:xfrm>
            <a:off x="8402400" y="31069"/>
            <a:ext cx="1058400" cy="246221"/>
          </a:xfrm>
          <a:prstGeom prst="rect">
            <a:avLst/>
          </a:prstGeom>
          <a:solidFill>
            <a:schemeClr val="bg1">
              <a:alpha val="0"/>
            </a:schemeClr>
          </a:solidFill>
          <a:ln w="19050">
            <a:noFill/>
          </a:ln>
        </p:spPr>
        <p:txBody>
          <a:bodyPr vert="horz" wrap="square" lIns="0" tIns="0" rIns="0" bIns="0" rtlCol="0" anchor="ctr" anchorCtr="0">
            <a:spAutoFit/>
          </a:bodyPr>
          <a:lstStyle/>
          <a:p>
            <a:pPr algn="ctr"/>
            <a:r>
              <a:rPr lang="ja-JP" altLang="en-US" sz="1600" dirty="0" smtClean="0"/>
              <a:t>人権教育課</a:t>
            </a:r>
            <a:endParaRPr lang="en-US" altLang="ja-JP"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4421</TotalTime>
  <Words>2432</Words>
  <Application>Microsoft Office PowerPoint</Application>
  <PresentationFormat>A3 297x420 mm</PresentationFormat>
  <Paragraphs>222</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スライド 1</vt:lpstr>
      <vt:lpstr>スライド 2</vt:lpstr>
      <vt:lpstr>スライド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ioas_user</dc:creator>
  <cp:lastModifiedBy>357294</cp:lastModifiedBy>
  <cp:revision>442</cp:revision>
  <dcterms:created xsi:type="dcterms:W3CDTF">2016-10-14T11:09:03Z</dcterms:created>
  <dcterms:modified xsi:type="dcterms:W3CDTF">2017-11-06T02:39:35Z</dcterms:modified>
</cp:coreProperties>
</file>