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charts/chart2.xml" ContentType="application/vnd.openxmlformats-officedocument.drawingml.char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4" r:id="rId2"/>
    <p:sldMasterId id="2147483767" r:id="rId3"/>
    <p:sldMasterId id="2147483779" r:id="rId4"/>
    <p:sldMasterId id="2147483792" r:id="rId5"/>
    <p:sldMasterId id="2147483804" r:id="rId6"/>
    <p:sldMasterId id="2147483820" r:id="rId7"/>
  </p:sldMasterIdLst>
  <p:notesMasterIdLst>
    <p:notesMasterId r:id="rId69"/>
  </p:notesMasterIdLst>
  <p:handoutMasterIdLst>
    <p:handoutMasterId r:id="rId70"/>
  </p:handoutMasterIdLst>
  <p:sldIdLst>
    <p:sldId id="308" r:id="rId8"/>
    <p:sldId id="383" r:id="rId9"/>
    <p:sldId id="450" r:id="rId10"/>
    <p:sldId id="526" r:id="rId11"/>
    <p:sldId id="493" r:id="rId12"/>
    <p:sldId id="489" r:id="rId13"/>
    <p:sldId id="524" r:id="rId14"/>
    <p:sldId id="492" r:id="rId15"/>
    <p:sldId id="512" r:id="rId16"/>
    <p:sldId id="525" r:id="rId17"/>
    <p:sldId id="517" r:id="rId18"/>
    <p:sldId id="518" r:id="rId19"/>
    <p:sldId id="519" r:id="rId20"/>
    <p:sldId id="520" r:id="rId21"/>
    <p:sldId id="521" r:id="rId22"/>
    <p:sldId id="515" r:id="rId23"/>
    <p:sldId id="514" r:id="rId24"/>
    <p:sldId id="511" r:id="rId25"/>
    <p:sldId id="554" r:id="rId26"/>
    <p:sldId id="555" r:id="rId27"/>
    <p:sldId id="556" r:id="rId28"/>
    <p:sldId id="557" r:id="rId29"/>
    <p:sldId id="582" r:id="rId30"/>
    <p:sldId id="550" r:id="rId31"/>
    <p:sldId id="461" r:id="rId32"/>
    <p:sldId id="444" r:id="rId33"/>
    <p:sldId id="538" r:id="rId34"/>
    <p:sldId id="558" r:id="rId35"/>
    <p:sldId id="539" r:id="rId36"/>
    <p:sldId id="572" r:id="rId37"/>
    <p:sldId id="535" r:id="rId38"/>
    <p:sldId id="485" r:id="rId39"/>
    <p:sldId id="536" r:id="rId40"/>
    <p:sldId id="486" r:id="rId41"/>
    <p:sldId id="559" r:id="rId42"/>
    <p:sldId id="487" r:id="rId43"/>
    <p:sldId id="573" r:id="rId44"/>
    <p:sldId id="585" r:id="rId45"/>
    <p:sldId id="586" r:id="rId46"/>
    <p:sldId id="537" r:id="rId47"/>
    <p:sldId id="569" r:id="rId48"/>
    <p:sldId id="568" r:id="rId49"/>
    <p:sldId id="468" r:id="rId50"/>
    <p:sldId id="469" r:id="rId51"/>
    <p:sldId id="570" r:id="rId52"/>
    <p:sldId id="470" r:id="rId53"/>
    <p:sldId id="471" r:id="rId54"/>
    <p:sldId id="472" r:id="rId55"/>
    <p:sldId id="473" r:id="rId56"/>
    <p:sldId id="474" r:id="rId57"/>
    <p:sldId id="577" r:id="rId58"/>
    <p:sldId id="576" r:id="rId59"/>
    <p:sldId id="581" r:id="rId60"/>
    <p:sldId id="574" r:id="rId61"/>
    <p:sldId id="575" r:id="rId62"/>
    <p:sldId id="551" r:id="rId63"/>
    <p:sldId id="540" r:id="rId64"/>
    <p:sldId id="544" r:id="rId65"/>
    <p:sldId id="534" r:id="rId66"/>
    <p:sldId id="584" r:id="rId67"/>
    <p:sldId id="479" r:id="rId6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FF5050"/>
    <a:srgbClr val="CC99FF"/>
    <a:srgbClr val="FF99CC"/>
    <a:srgbClr val="FF99FF"/>
    <a:srgbClr val="FF66FF"/>
    <a:srgbClr val="FFFFCC"/>
    <a:srgbClr val="FFFFFF"/>
    <a:srgbClr val="FFCCFF"/>
    <a:srgbClr val="CC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8571" autoAdjust="0"/>
  </p:normalViewPr>
  <p:slideViewPr>
    <p:cSldViewPr>
      <p:cViewPr>
        <p:scale>
          <a:sx n="33" d="100"/>
          <a:sy n="33" d="100"/>
        </p:scale>
        <p:origin x="-1747" y="-2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5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nas2013\intra\310801\03_&#29983;&#24466;&#25351;&#23566;&#65288;&#25903;&#25588;&#12539;&#25512;&#36914;&#65289;\01_&#25903;&#25588;&#29677;\03_&#35519;&#26619;&#65288;&#22269;&#12539;&#30476;&#12539;&#12381;&#12398;&#20182;&#65289;\&#9734;&#21839;&#38988;&#34892;&#21205;&#35519;&#26619;\&#9734;&#65298;&#65304;&#24180;&#24230;&#21839;&#38988;&#34892;&#21205;&#35519;&#26619;\&#9317;&#20877;&#35519;&#26619;\&#8251;&#27010;&#35201;\&#12356;&#12376;&#12417;(&#36895;&#22577;&#20516;)&#93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ioas_user\Desktop\&#20462;&#27491;&#20013;&#12288;&#23398;&#26657;&#12398;&#21462;&#3206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as2013\intra\310801\03_&#29983;&#24466;&#25351;&#23566;&#65288;&#25903;&#25588;&#12539;&#25512;&#36914;&#65289;\01_&#25903;&#25588;&#29677;\03_&#35519;&#26619;&#65288;&#22269;&#12539;&#30476;&#12539;&#12381;&#12398;&#20182;&#65289;\&#9734;&#21839;&#38988;&#34892;&#21205;&#35519;&#26619;\&#9734;&#65298;&#65304;&#24180;&#24230;&#21839;&#38988;&#34892;&#21205;&#35519;&#26619;\&#9317;&#20877;&#35519;&#26619;\&#8251;&#27010;&#35201;\&#12356;&#12376;&#12417;(&#36895;&#22577;&#20516;)&#93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050" b="0"/>
            </a:pPr>
            <a:r>
              <a:rPr lang="ja-JP" altLang="en-US" sz="2800" b="0" dirty="0" smtClean="0"/>
              <a:t>校</a:t>
            </a:r>
            <a:r>
              <a:rPr lang="ja-JP" altLang="en-US" sz="2800" b="0" dirty="0"/>
              <a:t>種別認知件数の推移</a:t>
            </a:r>
          </a:p>
        </c:rich>
      </c:tx>
      <c:layout/>
    </c:title>
    <c:plotArea>
      <c:layout>
        <c:manualLayout>
          <c:layoutTarget val="inner"/>
          <c:xMode val="edge"/>
          <c:yMode val="edge"/>
          <c:x val="6.3259221404026914E-2"/>
          <c:y val="0.1316811749075073"/>
          <c:w val="0.77479093016255585"/>
          <c:h val="0.74946176479723281"/>
        </c:manualLayout>
      </c:layout>
      <c:lineChart>
        <c:grouping val="standard"/>
        <c:ser>
          <c:idx val="0"/>
          <c:order val="0"/>
          <c:tx>
            <c:strRef>
              <c:f>'2認知推移'!$A$31</c:f>
              <c:strCache>
                <c:ptCount val="1"/>
                <c:pt idx="0">
                  <c:v>小学校</c:v>
                </c:pt>
              </c:strCache>
            </c:strRef>
          </c:tx>
          <c:spPr>
            <a:ln w="57150">
              <a:solidFill>
                <a:srgbClr val="FF0000"/>
              </a:solidFill>
            </a:ln>
          </c:spPr>
          <c:marker>
            <c:symbol val="diamond"/>
            <c:size val="5"/>
            <c:spPr>
              <a:solidFill>
                <a:srgbClr val="FF0000"/>
              </a:solidFill>
              <a:ln w="57150">
                <a:solidFill>
                  <a:srgbClr val="FF0000"/>
                </a:solidFill>
              </a:ln>
            </c:spPr>
          </c:marker>
          <c:dLbls>
            <c:dLbl>
              <c:idx val="0"/>
              <c:layout>
                <c:manualLayout>
                  <c:x val="-4.2928607047975478E-2"/>
                  <c:y val="-1.5817431736001787E-2"/>
                </c:manualLayout>
              </c:layout>
              <c:spPr/>
              <c:txPr>
                <a:bodyPr/>
                <a:lstStyle/>
                <a:p>
                  <a:pPr>
                    <a:defRPr sz="1800"/>
                  </a:pPr>
                  <a:endParaRPr lang="ja-JP"/>
                </a:p>
              </c:txPr>
              <c:dLblPos val="r"/>
              <c:showVal val="1"/>
            </c:dLbl>
            <c:dLbl>
              <c:idx val="1"/>
              <c:layout>
                <c:manualLayout>
                  <c:x val="-4.8869626303587814E-2"/>
                  <c:y val="-2.4335862273801852E-2"/>
                </c:manualLayout>
              </c:layout>
              <c:spPr/>
              <c:txPr>
                <a:bodyPr/>
                <a:lstStyle/>
                <a:p>
                  <a:pPr>
                    <a:defRPr sz="1800"/>
                  </a:pPr>
                  <a:endParaRPr lang="ja-JP"/>
                </a:p>
              </c:txPr>
              <c:dLblPos val="r"/>
              <c:showVal val="1"/>
            </c:dLbl>
            <c:dLbl>
              <c:idx val="2"/>
              <c:layout>
                <c:manualLayout>
                  <c:x val="1.6755273382663377E-3"/>
                  <c:y val="3.1512740996914521E-3"/>
                </c:manualLayout>
              </c:layout>
              <c:spPr/>
              <c:txPr>
                <a:bodyPr/>
                <a:lstStyle/>
                <a:p>
                  <a:pPr>
                    <a:defRPr sz="1800"/>
                  </a:pPr>
                  <a:endParaRPr lang="ja-JP"/>
                </a:p>
              </c:txPr>
              <c:dLblPos val="r"/>
              <c:showVal val="1"/>
            </c:dLbl>
            <c:dLbl>
              <c:idx val="3"/>
              <c:layout>
                <c:manualLayout>
                  <c:x val="-1.7593065469291552E-2"/>
                  <c:y val="-3.1288965780602543E-2"/>
                </c:manualLayout>
              </c:layout>
              <c:spPr/>
              <c:txPr>
                <a:bodyPr/>
                <a:lstStyle/>
                <a:p>
                  <a:pPr>
                    <a:defRPr sz="1800"/>
                  </a:pPr>
                  <a:endParaRPr lang="ja-JP"/>
                </a:p>
              </c:txPr>
              <c:dLblPos val="r"/>
              <c:showVal val="1"/>
            </c:dLbl>
            <c:dLbl>
              <c:idx val="4"/>
              <c:layout>
                <c:manualLayout>
                  <c:x val="-1.954785052143523E-2"/>
                  <c:y val="-3.1288965780602543E-2"/>
                </c:manualLayout>
              </c:layout>
              <c:spPr/>
              <c:txPr>
                <a:bodyPr/>
                <a:lstStyle/>
                <a:p>
                  <a:pPr>
                    <a:defRPr sz="1800"/>
                  </a:pPr>
                  <a:endParaRPr lang="ja-JP"/>
                </a:p>
              </c:txPr>
              <c:dLblPos val="r"/>
              <c:showVal val="1"/>
            </c:dLbl>
            <c:spPr>
              <a:noFill/>
              <a:ln w="25400">
                <a:noFill/>
              </a:ln>
            </c:spPr>
            <c:txPr>
              <a:bodyPr/>
              <a:lstStyle/>
              <a:p>
                <a:pPr>
                  <a:defRPr sz="1800"/>
                </a:pPr>
                <a:endParaRPr lang="ja-JP"/>
              </a:p>
            </c:txPr>
            <c:showVal val="1"/>
          </c:dLbls>
          <c:cat>
            <c:strRef>
              <c:f>'2認知推移'!$B$30:$F$30</c:f>
              <c:strCache>
                <c:ptCount val="5"/>
                <c:pt idx="0">
                  <c:v>24年度</c:v>
                </c:pt>
                <c:pt idx="1">
                  <c:v>25年度</c:v>
                </c:pt>
                <c:pt idx="2">
                  <c:v>26年度</c:v>
                </c:pt>
                <c:pt idx="3">
                  <c:v>27年度</c:v>
                </c:pt>
                <c:pt idx="4">
                  <c:v>28年度</c:v>
                </c:pt>
              </c:strCache>
            </c:strRef>
          </c:cat>
          <c:val>
            <c:numRef>
              <c:f>'2認知推移'!$B$31:$F$31</c:f>
              <c:numCache>
                <c:formatCode>#,##0;[Red]\-#,##0</c:formatCode>
                <c:ptCount val="5"/>
                <c:pt idx="0">
                  <c:v>199</c:v>
                </c:pt>
                <c:pt idx="1">
                  <c:v>181</c:v>
                </c:pt>
                <c:pt idx="2">
                  <c:v>220</c:v>
                </c:pt>
                <c:pt idx="3">
                  <c:v>775</c:v>
                </c:pt>
                <c:pt idx="4">
                  <c:v>714</c:v>
                </c:pt>
              </c:numCache>
            </c:numRef>
          </c:val>
        </c:ser>
        <c:ser>
          <c:idx val="1"/>
          <c:order val="1"/>
          <c:tx>
            <c:strRef>
              <c:f>'2認知推移'!$A$32</c:f>
              <c:strCache>
                <c:ptCount val="1"/>
                <c:pt idx="0">
                  <c:v>中学校</c:v>
                </c:pt>
              </c:strCache>
            </c:strRef>
          </c:tx>
          <c:spPr>
            <a:ln w="57150"/>
          </c:spPr>
          <c:marker>
            <c:symbol val="square"/>
            <c:size val="5"/>
            <c:spPr>
              <a:ln w="57150"/>
            </c:spPr>
          </c:marker>
          <c:dLbls>
            <c:dLbl>
              <c:idx val="0"/>
              <c:layout>
                <c:manualLayout>
                  <c:x val="-5.4666879911699537E-2"/>
                  <c:y val="-8.864434527600806E-3"/>
                </c:manualLayout>
              </c:layout>
              <c:spPr/>
              <c:txPr>
                <a:bodyPr/>
                <a:lstStyle/>
                <a:p>
                  <a:pPr>
                    <a:defRPr sz="1800"/>
                  </a:pPr>
                  <a:endParaRPr lang="ja-JP"/>
                </a:p>
              </c:txPr>
              <c:dLblPos val="r"/>
              <c:showVal val="1"/>
            </c:dLbl>
            <c:dLbl>
              <c:idx val="1"/>
              <c:layout>
                <c:manualLayout>
                  <c:x val="-3.3231345886440139E-2"/>
                  <c:y val="-3.8242069287402702E-2"/>
                </c:manualLayout>
              </c:layout>
              <c:spPr/>
              <c:txPr>
                <a:bodyPr/>
                <a:lstStyle/>
                <a:p>
                  <a:pPr>
                    <a:defRPr sz="1800"/>
                  </a:pPr>
                  <a:endParaRPr lang="ja-JP"/>
                </a:p>
              </c:txPr>
              <c:dLblPos val="r"/>
              <c:showVal val="1"/>
            </c:dLbl>
            <c:dLbl>
              <c:idx val="2"/>
              <c:layout>
                <c:manualLayout>
                  <c:x val="-3.7140915990726879E-2"/>
                  <c:y val="-4.1718621040803851E-2"/>
                </c:manualLayout>
              </c:layout>
              <c:spPr/>
              <c:txPr>
                <a:bodyPr/>
                <a:lstStyle/>
                <a:p>
                  <a:pPr>
                    <a:defRPr sz="1800"/>
                  </a:pPr>
                  <a:endParaRPr lang="ja-JP"/>
                </a:p>
              </c:txPr>
              <c:dLblPos val="r"/>
              <c:showVal val="1"/>
            </c:dLbl>
            <c:dLbl>
              <c:idx val="3"/>
              <c:layout>
                <c:manualLayout>
                  <c:x val="-4.3005271147157104E-2"/>
                  <c:y val="-4.5195172794203146E-2"/>
                </c:manualLayout>
              </c:layout>
              <c:spPr/>
              <c:txPr>
                <a:bodyPr/>
                <a:lstStyle/>
                <a:p>
                  <a:pPr>
                    <a:defRPr sz="1800"/>
                  </a:pPr>
                  <a:endParaRPr lang="ja-JP"/>
                </a:p>
              </c:txPr>
              <c:dLblPos val="r"/>
              <c:showVal val="1"/>
            </c:dLbl>
            <c:dLbl>
              <c:idx val="4"/>
              <c:layout>
                <c:manualLayout>
                  <c:x val="-1.3683495365004674E-2"/>
                  <c:y val="-4.5195172794203146E-2"/>
                </c:manualLayout>
              </c:layout>
              <c:spPr/>
              <c:txPr>
                <a:bodyPr/>
                <a:lstStyle/>
                <a:p>
                  <a:pPr>
                    <a:defRPr sz="1800"/>
                  </a:pPr>
                  <a:endParaRPr lang="ja-JP"/>
                </a:p>
              </c:txPr>
              <c:dLblPos val="r"/>
              <c:showVal val="1"/>
            </c:dLbl>
            <c:spPr>
              <a:noFill/>
              <a:ln w="25400">
                <a:noFill/>
              </a:ln>
            </c:spPr>
            <c:txPr>
              <a:bodyPr/>
              <a:lstStyle/>
              <a:p>
                <a:pPr>
                  <a:defRPr sz="1800"/>
                </a:pPr>
                <a:endParaRPr lang="ja-JP"/>
              </a:p>
            </c:txPr>
            <c:showVal val="1"/>
          </c:dLbls>
          <c:cat>
            <c:strRef>
              <c:f>'2認知推移'!$B$30:$F$30</c:f>
              <c:strCache>
                <c:ptCount val="5"/>
                <c:pt idx="0">
                  <c:v>24年度</c:v>
                </c:pt>
                <c:pt idx="1">
                  <c:v>25年度</c:v>
                </c:pt>
                <c:pt idx="2">
                  <c:v>26年度</c:v>
                </c:pt>
                <c:pt idx="3">
                  <c:v>27年度</c:v>
                </c:pt>
                <c:pt idx="4">
                  <c:v>28年度</c:v>
                </c:pt>
              </c:strCache>
            </c:strRef>
          </c:cat>
          <c:val>
            <c:numRef>
              <c:f>'2認知推移'!$B$32:$F$32</c:f>
              <c:numCache>
                <c:formatCode>#,##0;[Red]\-#,##0</c:formatCode>
                <c:ptCount val="5"/>
                <c:pt idx="0">
                  <c:v>393</c:v>
                </c:pt>
                <c:pt idx="1">
                  <c:v>288</c:v>
                </c:pt>
                <c:pt idx="2">
                  <c:v>284</c:v>
                </c:pt>
                <c:pt idx="3">
                  <c:v>392</c:v>
                </c:pt>
                <c:pt idx="4">
                  <c:v>332</c:v>
                </c:pt>
              </c:numCache>
            </c:numRef>
          </c:val>
        </c:ser>
        <c:ser>
          <c:idx val="2"/>
          <c:order val="2"/>
          <c:tx>
            <c:strRef>
              <c:f>'2認知推移'!$A$33</c:f>
              <c:strCache>
                <c:ptCount val="1"/>
                <c:pt idx="0">
                  <c:v>高等学校</c:v>
                </c:pt>
              </c:strCache>
            </c:strRef>
          </c:tx>
          <c:spPr>
            <a:ln w="57150">
              <a:solidFill>
                <a:schemeClr val="tx1"/>
              </a:solidFill>
            </a:ln>
          </c:spPr>
          <c:marker>
            <c:symbol val="triangle"/>
            <c:size val="5"/>
            <c:spPr>
              <a:solidFill>
                <a:schemeClr val="tx1"/>
              </a:solidFill>
              <a:ln w="57150">
                <a:solidFill>
                  <a:schemeClr val="tx1"/>
                </a:solidFill>
              </a:ln>
            </c:spPr>
          </c:marker>
          <c:dLbls>
            <c:dLbl>
              <c:idx val="0"/>
              <c:layout>
                <c:manualLayout>
                  <c:x val="-2.247301759986715E-2"/>
                  <c:y val="-3.2886343752485697E-2"/>
                </c:manualLayout>
              </c:layout>
              <c:spPr/>
              <c:txPr>
                <a:bodyPr/>
                <a:lstStyle/>
                <a:p>
                  <a:pPr>
                    <a:defRPr sz="1800"/>
                  </a:pPr>
                  <a:endParaRPr lang="ja-JP"/>
                </a:p>
              </c:txPr>
              <c:dLblPos val="r"/>
              <c:showVal val="1"/>
            </c:dLbl>
            <c:dLbl>
              <c:idx val="1"/>
              <c:layout>
                <c:manualLayout>
                  <c:x val="-4.1232597534854393E-2"/>
                  <c:y val="-2.6247102045346304E-2"/>
                </c:manualLayout>
              </c:layout>
              <c:spPr/>
              <c:txPr>
                <a:bodyPr/>
                <a:lstStyle/>
                <a:p>
                  <a:pPr>
                    <a:defRPr sz="1800"/>
                  </a:pPr>
                  <a:endParaRPr lang="ja-JP"/>
                </a:p>
              </c:txPr>
              <c:dLblPos val="r"/>
              <c:showVal val="1"/>
            </c:dLbl>
            <c:dLbl>
              <c:idx val="2"/>
              <c:layout>
                <c:manualLayout>
                  <c:x val="-6.0259116503568154E-3"/>
                  <c:y val="3.7937599660378345E-2"/>
                </c:manualLayout>
              </c:layout>
              <c:spPr/>
              <c:txPr>
                <a:bodyPr/>
                <a:lstStyle/>
                <a:p>
                  <a:pPr>
                    <a:defRPr sz="1800"/>
                  </a:pPr>
                  <a:endParaRPr lang="ja-JP"/>
                </a:p>
              </c:txPr>
              <c:dLblPos val="r"/>
              <c:showVal val="1"/>
            </c:dLbl>
            <c:dLbl>
              <c:idx val="3"/>
              <c:layout>
                <c:manualLayout>
                  <c:x val="-2.5460095749906812E-2"/>
                  <c:y val="-4.6497100038633915E-2"/>
                </c:manualLayout>
              </c:layout>
              <c:spPr/>
              <c:txPr>
                <a:bodyPr/>
                <a:lstStyle/>
                <a:p>
                  <a:pPr>
                    <a:defRPr sz="1800"/>
                  </a:pPr>
                  <a:endParaRPr lang="ja-JP"/>
                </a:p>
              </c:txPr>
              <c:dLblPos val="r"/>
              <c:showVal val="1"/>
            </c:dLbl>
            <c:dLbl>
              <c:idx val="4"/>
              <c:layout>
                <c:manualLayout>
                  <c:x val="5.2326981211154172E-3"/>
                  <c:y val="1.5790613585889179E-2"/>
                </c:manualLayout>
              </c:layout>
              <c:spPr/>
              <c:txPr>
                <a:bodyPr/>
                <a:lstStyle/>
                <a:p>
                  <a:pPr>
                    <a:defRPr sz="1800"/>
                  </a:pPr>
                  <a:endParaRPr lang="ja-JP"/>
                </a:p>
              </c:txPr>
              <c:dLblPos val="r"/>
              <c:showVal val="1"/>
            </c:dLbl>
            <c:spPr>
              <a:noFill/>
              <a:ln w="25400">
                <a:noFill/>
              </a:ln>
            </c:spPr>
            <c:txPr>
              <a:bodyPr/>
              <a:lstStyle/>
              <a:p>
                <a:pPr>
                  <a:defRPr sz="1800"/>
                </a:pPr>
                <a:endParaRPr lang="ja-JP"/>
              </a:p>
            </c:txPr>
            <c:showVal val="1"/>
          </c:dLbls>
          <c:cat>
            <c:strRef>
              <c:f>'2認知推移'!$B$30:$F$30</c:f>
              <c:strCache>
                <c:ptCount val="5"/>
                <c:pt idx="0">
                  <c:v>24年度</c:v>
                </c:pt>
                <c:pt idx="1">
                  <c:v>25年度</c:v>
                </c:pt>
                <c:pt idx="2">
                  <c:v>26年度</c:v>
                </c:pt>
                <c:pt idx="3">
                  <c:v>27年度</c:v>
                </c:pt>
                <c:pt idx="4">
                  <c:v>28年度</c:v>
                </c:pt>
              </c:strCache>
            </c:strRef>
          </c:cat>
          <c:val>
            <c:numRef>
              <c:f>'2認知推移'!$B$33:$F$33</c:f>
              <c:numCache>
                <c:formatCode>#,##0;[Red]\-#,##0</c:formatCode>
                <c:ptCount val="5"/>
                <c:pt idx="0">
                  <c:v>54</c:v>
                </c:pt>
                <c:pt idx="1">
                  <c:v>32</c:v>
                </c:pt>
                <c:pt idx="2">
                  <c:v>161</c:v>
                </c:pt>
                <c:pt idx="3">
                  <c:v>144</c:v>
                </c:pt>
                <c:pt idx="4">
                  <c:v>267</c:v>
                </c:pt>
              </c:numCache>
            </c:numRef>
          </c:val>
        </c:ser>
        <c:ser>
          <c:idx val="3"/>
          <c:order val="3"/>
          <c:tx>
            <c:strRef>
              <c:f>'2認知推移'!$A$34</c:f>
              <c:strCache>
                <c:ptCount val="1"/>
                <c:pt idx="0">
                  <c:v>特別支援学校</c:v>
                </c:pt>
              </c:strCache>
            </c:strRef>
          </c:tx>
          <c:spPr>
            <a:ln w="57150"/>
          </c:spPr>
          <c:marker>
            <c:symbol val="x"/>
            <c:size val="7"/>
            <c:spPr>
              <a:ln w="57150"/>
            </c:spPr>
          </c:marker>
          <c:dLbls>
            <c:dLbl>
              <c:idx val="0"/>
              <c:layout>
                <c:manualLayout>
                  <c:x val="-4.2782207388684365E-2"/>
                  <c:y val="1.8866874443455209E-2"/>
                </c:manualLayout>
              </c:layout>
              <c:spPr/>
              <c:txPr>
                <a:bodyPr/>
                <a:lstStyle/>
                <a:p>
                  <a:pPr>
                    <a:defRPr sz="1800"/>
                  </a:pPr>
                  <a:endParaRPr lang="ja-JP"/>
                </a:p>
              </c:txPr>
              <c:dLblPos val="r"/>
              <c:showVal val="1"/>
            </c:dLbl>
            <c:dLbl>
              <c:idx val="1"/>
              <c:layout>
                <c:manualLayout>
                  <c:x val="-5.3681347704235887E-3"/>
                  <c:y val="2.2861702458117018E-2"/>
                </c:manualLayout>
              </c:layout>
              <c:spPr/>
              <c:txPr>
                <a:bodyPr/>
                <a:lstStyle/>
                <a:p>
                  <a:pPr>
                    <a:defRPr sz="1800"/>
                  </a:pPr>
                  <a:endParaRPr lang="ja-JP"/>
                </a:p>
              </c:txPr>
              <c:dLblPos val="r"/>
              <c:showVal val="1"/>
            </c:dLbl>
            <c:dLbl>
              <c:idx val="2"/>
              <c:layout>
                <c:manualLayout>
                  <c:x val="-4.2202411991833291E-2"/>
                  <c:y val="-2.9077533185611799E-2"/>
                </c:manualLayout>
              </c:layout>
              <c:spPr/>
              <c:txPr>
                <a:bodyPr/>
                <a:lstStyle/>
                <a:p>
                  <a:pPr>
                    <a:defRPr sz="1800"/>
                  </a:pPr>
                  <a:endParaRPr lang="ja-JP"/>
                </a:p>
              </c:txPr>
              <c:dLblPos val="r"/>
              <c:showVal val="1"/>
            </c:dLbl>
            <c:dLbl>
              <c:idx val="3"/>
              <c:layout>
                <c:manualLayout>
                  <c:x val="-5.8538304642645591E-3"/>
                  <c:y val="-3.224207376421153E-2"/>
                </c:manualLayout>
              </c:layout>
              <c:spPr/>
              <c:txPr>
                <a:bodyPr/>
                <a:lstStyle/>
                <a:p>
                  <a:pPr>
                    <a:defRPr sz="1800"/>
                  </a:pPr>
                  <a:endParaRPr lang="ja-JP"/>
                </a:p>
              </c:txPr>
              <c:dLblPos val="r"/>
              <c:showVal val="1"/>
            </c:dLbl>
            <c:dLbl>
              <c:idx val="4"/>
              <c:layout>
                <c:manualLayout>
                  <c:x val="-5.8547516726536134E-3"/>
                  <c:y val="-4.0860157263444413E-3"/>
                </c:manualLayout>
              </c:layout>
              <c:spPr/>
              <c:txPr>
                <a:bodyPr/>
                <a:lstStyle/>
                <a:p>
                  <a:pPr>
                    <a:defRPr sz="1800"/>
                  </a:pPr>
                  <a:endParaRPr lang="ja-JP"/>
                </a:p>
              </c:txPr>
              <c:dLblPos val="r"/>
              <c:showVal val="1"/>
            </c:dLbl>
            <c:spPr>
              <a:noFill/>
              <a:ln w="25400">
                <a:noFill/>
              </a:ln>
            </c:spPr>
            <c:txPr>
              <a:bodyPr/>
              <a:lstStyle/>
              <a:p>
                <a:pPr>
                  <a:defRPr sz="1800"/>
                </a:pPr>
                <a:endParaRPr lang="ja-JP"/>
              </a:p>
            </c:txPr>
            <c:showVal val="1"/>
          </c:dLbls>
          <c:cat>
            <c:strRef>
              <c:f>'2認知推移'!$B$30:$F$30</c:f>
              <c:strCache>
                <c:ptCount val="5"/>
                <c:pt idx="0">
                  <c:v>24年度</c:v>
                </c:pt>
                <c:pt idx="1">
                  <c:v>25年度</c:v>
                </c:pt>
                <c:pt idx="2">
                  <c:v>26年度</c:v>
                </c:pt>
                <c:pt idx="3">
                  <c:v>27年度</c:v>
                </c:pt>
                <c:pt idx="4">
                  <c:v>28年度</c:v>
                </c:pt>
              </c:strCache>
            </c:strRef>
          </c:cat>
          <c:val>
            <c:numRef>
              <c:f>'2認知推移'!$B$34:$F$34</c:f>
              <c:numCache>
                <c:formatCode>#,##0;[Red]\-#,##0</c:formatCode>
                <c:ptCount val="5"/>
                <c:pt idx="0">
                  <c:v>3</c:v>
                </c:pt>
                <c:pt idx="1">
                  <c:v>9</c:v>
                </c:pt>
                <c:pt idx="2">
                  <c:v>3</c:v>
                </c:pt>
                <c:pt idx="3">
                  <c:v>4</c:v>
                </c:pt>
                <c:pt idx="4">
                  <c:v>3</c:v>
                </c:pt>
              </c:numCache>
            </c:numRef>
          </c:val>
        </c:ser>
        <c:ser>
          <c:idx val="4"/>
          <c:order val="4"/>
          <c:tx>
            <c:strRef>
              <c:f>'2認知推移'!$A$35</c:f>
              <c:strCache>
                <c:ptCount val="1"/>
                <c:pt idx="0">
                  <c:v>合計</c:v>
                </c:pt>
              </c:strCache>
            </c:strRef>
          </c:tx>
          <c:spPr>
            <a:ln w="57150"/>
          </c:spPr>
          <c:marker>
            <c:symbol val="star"/>
            <c:size val="5"/>
            <c:spPr>
              <a:ln w="57150">
                <a:solidFill>
                  <a:schemeClr val="tx2">
                    <a:lumMod val="50000"/>
                  </a:schemeClr>
                </a:solidFill>
              </a:ln>
            </c:spPr>
          </c:marker>
          <c:dLbls>
            <c:dLbl>
              <c:idx val="0"/>
              <c:layout>
                <c:manualLayout>
                  <c:x val="-3.9095701042870329E-2"/>
                  <c:y val="-4.8671724547603434E-2"/>
                </c:manualLayout>
              </c:layout>
              <c:spPr/>
              <c:txPr>
                <a:bodyPr/>
                <a:lstStyle/>
                <a:p>
                  <a:pPr>
                    <a:defRPr sz="1800"/>
                  </a:pPr>
                  <a:endParaRPr lang="ja-JP"/>
                </a:p>
              </c:txPr>
              <c:dLblPos val="r"/>
              <c:showVal val="1"/>
            </c:dLbl>
            <c:dLbl>
              <c:idx val="1"/>
              <c:layout>
                <c:manualLayout>
                  <c:x val="-3.9095701042870329E-2"/>
                  <c:y val="-4.5195172794203146E-2"/>
                </c:manualLayout>
              </c:layout>
              <c:spPr/>
              <c:txPr>
                <a:bodyPr/>
                <a:lstStyle/>
                <a:p>
                  <a:pPr>
                    <a:defRPr sz="1800"/>
                  </a:pPr>
                  <a:endParaRPr lang="ja-JP"/>
                </a:p>
              </c:txPr>
              <c:dLblPos val="r"/>
              <c:showVal val="1"/>
            </c:dLbl>
            <c:dLbl>
              <c:idx val="2"/>
              <c:layout>
                <c:manualLayout>
                  <c:x val="-3.7140915990726879E-2"/>
                  <c:y val="-4.1718621040803934E-2"/>
                </c:manualLayout>
              </c:layout>
              <c:spPr/>
              <c:txPr>
                <a:bodyPr/>
                <a:lstStyle/>
                <a:p>
                  <a:pPr>
                    <a:defRPr sz="1800"/>
                  </a:pPr>
                  <a:endParaRPr lang="ja-JP"/>
                </a:p>
              </c:txPr>
              <c:dLblPos val="r"/>
              <c:showVal val="1"/>
            </c:dLbl>
            <c:dLbl>
              <c:idx val="3"/>
              <c:layout>
                <c:manualLayout>
                  <c:x val="-4.6914841251444094E-2"/>
                  <c:y val="-5.2148276301003722E-2"/>
                </c:manualLayout>
              </c:layout>
              <c:spPr/>
              <c:txPr>
                <a:bodyPr/>
                <a:lstStyle/>
                <a:p>
                  <a:pPr>
                    <a:defRPr sz="1800"/>
                  </a:pPr>
                  <a:endParaRPr lang="ja-JP"/>
                </a:p>
              </c:txPr>
              <c:dLblPos val="r"/>
              <c:showVal val="1"/>
            </c:dLbl>
            <c:spPr>
              <a:noFill/>
              <a:ln w="25400">
                <a:noFill/>
              </a:ln>
            </c:spPr>
            <c:txPr>
              <a:bodyPr/>
              <a:lstStyle/>
              <a:p>
                <a:pPr>
                  <a:defRPr sz="1800"/>
                </a:pPr>
                <a:endParaRPr lang="ja-JP"/>
              </a:p>
            </c:txPr>
            <c:showVal val="1"/>
          </c:dLbls>
          <c:cat>
            <c:strRef>
              <c:f>'2認知推移'!$B$30:$F$30</c:f>
              <c:strCache>
                <c:ptCount val="5"/>
                <c:pt idx="0">
                  <c:v>24年度</c:v>
                </c:pt>
                <c:pt idx="1">
                  <c:v>25年度</c:v>
                </c:pt>
                <c:pt idx="2">
                  <c:v>26年度</c:v>
                </c:pt>
                <c:pt idx="3">
                  <c:v>27年度</c:v>
                </c:pt>
                <c:pt idx="4">
                  <c:v>28年度</c:v>
                </c:pt>
              </c:strCache>
            </c:strRef>
          </c:cat>
          <c:val>
            <c:numRef>
              <c:f>'2認知推移'!$B$35:$F$35</c:f>
              <c:numCache>
                <c:formatCode>#,##0;[Red]\-#,##0</c:formatCode>
                <c:ptCount val="5"/>
                <c:pt idx="0">
                  <c:v>649</c:v>
                </c:pt>
                <c:pt idx="1">
                  <c:v>510</c:v>
                </c:pt>
                <c:pt idx="2">
                  <c:v>668</c:v>
                </c:pt>
                <c:pt idx="3">
                  <c:v>1315</c:v>
                </c:pt>
                <c:pt idx="4">
                  <c:v>1316</c:v>
                </c:pt>
              </c:numCache>
            </c:numRef>
          </c:val>
        </c:ser>
        <c:marker val="1"/>
        <c:axId val="162212480"/>
        <c:axId val="162222464"/>
      </c:lineChart>
      <c:catAx>
        <c:axId val="162212480"/>
        <c:scaling>
          <c:orientation val="minMax"/>
        </c:scaling>
        <c:axPos val="b"/>
        <c:numFmt formatCode="General" sourceLinked="1"/>
        <c:majorTickMark val="none"/>
        <c:tickLblPos val="nextTo"/>
        <c:txPr>
          <a:bodyPr/>
          <a:lstStyle/>
          <a:p>
            <a:pPr>
              <a:defRPr sz="2000"/>
            </a:pPr>
            <a:endParaRPr lang="ja-JP"/>
          </a:p>
        </c:txPr>
        <c:crossAx val="162222464"/>
        <c:crosses val="autoZero"/>
        <c:auto val="1"/>
        <c:lblAlgn val="ctr"/>
        <c:lblOffset val="100"/>
      </c:catAx>
      <c:valAx>
        <c:axId val="162222464"/>
        <c:scaling>
          <c:orientation val="minMax"/>
        </c:scaling>
        <c:axPos val="l"/>
        <c:majorGridlines/>
        <c:numFmt formatCode="#,##0;[Red]\-#,##0" sourceLinked="1"/>
        <c:majorTickMark val="none"/>
        <c:tickLblPos val="nextTo"/>
        <c:txPr>
          <a:bodyPr/>
          <a:lstStyle/>
          <a:p>
            <a:pPr>
              <a:defRPr sz="2000"/>
            </a:pPr>
            <a:endParaRPr lang="ja-JP"/>
          </a:p>
        </c:txPr>
        <c:crossAx val="162212480"/>
        <c:crosses val="autoZero"/>
        <c:crossBetween val="between"/>
      </c:valAx>
      <c:spPr>
        <a:ln>
          <a:solidFill>
            <a:schemeClr val="accent1"/>
          </a:solidFill>
        </a:ln>
      </c:spPr>
    </c:plotArea>
    <c:legend>
      <c:legendPos val="r"/>
      <c:layout>
        <c:manualLayout>
          <c:xMode val="edge"/>
          <c:yMode val="edge"/>
          <c:x val="0.8883488254391515"/>
          <c:y val="0.34343465805386841"/>
          <c:w val="0.11165117456085165"/>
          <c:h val="0.39735083114610875"/>
        </c:manualLayout>
      </c:layout>
      <c:txPr>
        <a:bodyPr/>
        <a:lstStyle/>
        <a:p>
          <a:pPr>
            <a:defRPr sz="1200"/>
          </a:pPr>
          <a:endParaRPr lang="ja-JP"/>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49560673102167957"/>
          <c:y val="8.1160889530793007E-2"/>
          <c:w val="0.50439326897832149"/>
          <c:h val="0.89814814814814903"/>
        </c:manualLayout>
      </c:layout>
      <c:barChart>
        <c:barDir val="bar"/>
        <c:grouping val="clustered"/>
        <c:ser>
          <c:idx val="0"/>
          <c:order val="0"/>
          <c:cat>
            <c:strRef>
              <c:f>Sheet2!$A$76:$A$86</c:f>
              <c:strCache>
                <c:ptCount val="10"/>
                <c:pt idx="0">
                  <c:v>未然防止や早期発見等に関する取組の実施</c:v>
                </c:pt>
                <c:pt idx="1">
                  <c:v>アンケートや個別面談等の結果の分析</c:v>
                </c:pt>
                <c:pt idx="2">
                  <c:v>児童生徒のいじめの疑いに関する情報の収集と記録、共有</c:v>
                </c:pt>
                <c:pt idx="3">
                  <c:v>いじめの疑いに係る情報があった時の指導や支援の体制・取組方針の決定</c:v>
                </c:pt>
                <c:pt idx="4">
                  <c:v>いじめの相談・通報の窓口</c:v>
                </c:pt>
                <c:pt idx="5">
                  <c:v>未然防止や早期発見等に関する年間計画や取組内容等の検討</c:v>
                </c:pt>
                <c:pt idx="6">
                  <c:v>校内研修等の企画立案・実施</c:v>
                </c:pt>
                <c:pt idx="7">
                  <c:v>基本方針や年間計画の検証・修正</c:v>
                </c:pt>
                <c:pt idx="8">
                  <c:v>いじめの対処がうまくいかなかったケースの検証</c:v>
                </c:pt>
                <c:pt idx="9">
                  <c:v>その他</c:v>
                </c:pt>
              </c:strCache>
            </c:strRef>
          </c:cat>
          <c:val>
            <c:numRef>
              <c:f>Sheet2!$B$76:$B$86</c:f>
              <c:numCache>
                <c:formatCode>General</c:formatCode>
                <c:ptCount val="11"/>
              </c:numCache>
            </c:numRef>
          </c:val>
        </c:ser>
        <c:ser>
          <c:idx val="1"/>
          <c:order val="1"/>
          <c:cat>
            <c:strRef>
              <c:f>Sheet2!$A$76:$A$86</c:f>
              <c:strCache>
                <c:ptCount val="10"/>
                <c:pt idx="0">
                  <c:v>未然防止や早期発見等に関する取組の実施</c:v>
                </c:pt>
                <c:pt idx="1">
                  <c:v>アンケートや個別面談等の結果の分析</c:v>
                </c:pt>
                <c:pt idx="2">
                  <c:v>児童生徒のいじめの疑いに関する情報の収集と記録、共有</c:v>
                </c:pt>
                <c:pt idx="3">
                  <c:v>いじめの疑いに係る情報があった時の指導や支援の体制・取組方針の決定</c:v>
                </c:pt>
                <c:pt idx="4">
                  <c:v>いじめの相談・通報の窓口</c:v>
                </c:pt>
                <c:pt idx="5">
                  <c:v>未然防止や早期発見等に関する年間計画や取組内容等の検討</c:v>
                </c:pt>
                <c:pt idx="6">
                  <c:v>校内研修等の企画立案・実施</c:v>
                </c:pt>
                <c:pt idx="7">
                  <c:v>基本方針や年間計画の検証・修正</c:v>
                </c:pt>
                <c:pt idx="8">
                  <c:v>いじめの対処がうまくいかなかったケースの検証</c:v>
                </c:pt>
                <c:pt idx="9">
                  <c:v>その他</c:v>
                </c:pt>
              </c:strCache>
            </c:strRef>
          </c:cat>
          <c:val>
            <c:numRef>
              <c:f>Sheet2!$C$76:$C$86</c:f>
              <c:numCache>
                <c:formatCode>General</c:formatCode>
                <c:ptCount val="11"/>
              </c:numCache>
            </c:numRef>
          </c:val>
        </c:ser>
        <c:ser>
          <c:idx val="2"/>
          <c:order val="2"/>
          <c:spPr>
            <a:solidFill>
              <a:srgbClr val="FF5050"/>
            </a:solidFill>
          </c:spPr>
          <c:dLbls>
            <c:txPr>
              <a:bodyPr/>
              <a:lstStyle/>
              <a:p>
                <a:pPr>
                  <a:defRPr sz="2000"/>
                </a:pPr>
                <a:endParaRPr lang="ja-JP"/>
              </a:p>
            </c:txPr>
            <c:showVal val="1"/>
          </c:dLbls>
          <c:cat>
            <c:strRef>
              <c:f>Sheet2!$A$76:$A$86</c:f>
              <c:strCache>
                <c:ptCount val="10"/>
                <c:pt idx="0">
                  <c:v>未然防止や早期発見等に関する取組の実施</c:v>
                </c:pt>
                <c:pt idx="1">
                  <c:v>アンケートや個別面談等の結果の分析</c:v>
                </c:pt>
                <c:pt idx="2">
                  <c:v>児童生徒のいじめの疑いに関する情報の収集と記録、共有</c:v>
                </c:pt>
                <c:pt idx="3">
                  <c:v>いじめの疑いに係る情報があった時の指導や支援の体制・取組方針の決定</c:v>
                </c:pt>
                <c:pt idx="4">
                  <c:v>いじめの相談・通報の窓口</c:v>
                </c:pt>
                <c:pt idx="5">
                  <c:v>未然防止や早期発見等に関する年間計画や取組内容等の検討</c:v>
                </c:pt>
                <c:pt idx="6">
                  <c:v>校内研修等の企画立案・実施</c:v>
                </c:pt>
                <c:pt idx="7">
                  <c:v>基本方針や年間計画の検証・修正</c:v>
                </c:pt>
                <c:pt idx="8">
                  <c:v>いじめの対処がうまくいかなかったケースの検証</c:v>
                </c:pt>
                <c:pt idx="9">
                  <c:v>その他</c:v>
                </c:pt>
              </c:strCache>
            </c:strRef>
          </c:cat>
          <c:val>
            <c:numRef>
              <c:f>Sheet2!$D$76:$D$86</c:f>
              <c:numCache>
                <c:formatCode>0.0_ </c:formatCode>
                <c:ptCount val="11"/>
                <c:pt idx="0">
                  <c:v>77.472527472527418</c:v>
                </c:pt>
                <c:pt idx="1">
                  <c:v>85.714285714285722</c:v>
                </c:pt>
                <c:pt idx="2">
                  <c:v>80.769230769231285</c:v>
                </c:pt>
                <c:pt idx="3">
                  <c:v>71.153846153845365</c:v>
                </c:pt>
                <c:pt idx="4">
                  <c:v>49.175824175824175</c:v>
                </c:pt>
                <c:pt idx="5">
                  <c:v>63.186813186813175</c:v>
                </c:pt>
                <c:pt idx="6">
                  <c:v>49.725274725274971</c:v>
                </c:pt>
                <c:pt idx="7">
                  <c:v>48.901098901098898</c:v>
                </c:pt>
                <c:pt idx="8">
                  <c:v>8.5164835164835768</c:v>
                </c:pt>
                <c:pt idx="9">
                  <c:v>0.2747252747252748</c:v>
                </c:pt>
              </c:numCache>
            </c:numRef>
          </c:val>
        </c:ser>
        <c:dLbls>
          <c:showVal val="1"/>
        </c:dLbls>
        <c:gapWidth val="35"/>
        <c:overlap val="100"/>
        <c:axId val="162811904"/>
        <c:axId val="162813440"/>
      </c:barChart>
      <c:catAx>
        <c:axId val="162811904"/>
        <c:scaling>
          <c:orientation val="maxMin"/>
        </c:scaling>
        <c:axPos val="l"/>
        <c:majorTickMark val="none"/>
        <c:tickLblPos val="nextTo"/>
        <c:txPr>
          <a:bodyPr/>
          <a:lstStyle/>
          <a:p>
            <a:pPr>
              <a:defRPr sz="1100"/>
            </a:pPr>
            <a:endParaRPr lang="ja-JP"/>
          </a:p>
        </c:txPr>
        <c:crossAx val="162813440"/>
        <c:crosses val="autoZero"/>
        <c:auto val="1"/>
        <c:lblAlgn val="ctr"/>
        <c:lblOffset val="100"/>
      </c:catAx>
      <c:valAx>
        <c:axId val="162813440"/>
        <c:scaling>
          <c:orientation val="minMax"/>
        </c:scaling>
        <c:delete val="1"/>
        <c:axPos val="t"/>
        <c:numFmt formatCode="General" sourceLinked="1"/>
        <c:tickLblPos val="none"/>
        <c:crossAx val="16281190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1050" b="0"/>
            </a:pPr>
            <a:r>
              <a:rPr lang="ja-JP" altLang="en-US" sz="1400" b="0" dirty="0" smtClean="0"/>
              <a:t>校</a:t>
            </a:r>
            <a:r>
              <a:rPr lang="ja-JP" altLang="en-US" sz="1400" b="0" dirty="0"/>
              <a:t>種別認知件数の推移</a:t>
            </a:r>
          </a:p>
        </c:rich>
      </c:tx>
      <c:layout>
        <c:manualLayout>
          <c:xMode val="edge"/>
          <c:yMode val="edge"/>
          <c:x val="0.34536011150276308"/>
          <c:y val="2.5195613185836494E-2"/>
        </c:manualLayout>
      </c:layout>
    </c:title>
    <c:plotArea>
      <c:layout>
        <c:manualLayout>
          <c:layoutTarget val="inner"/>
          <c:xMode val="edge"/>
          <c:yMode val="edge"/>
          <c:x val="6.3259221404026872E-2"/>
          <c:y val="0.13168117490750719"/>
          <c:w val="0.77479093016255862"/>
          <c:h val="0.74946176479723225"/>
        </c:manualLayout>
      </c:layout>
      <c:lineChart>
        <c:grouping val="standard"/>
        <c:ser>
          <c:idx val="0"/>
          <c:order val="0"/>
          <c:tx>
            <c:strRef>
              <c:f>'2認知推移'!$A$31</c:f>
              <c:strCache>
                <c:ptCount val="1"/>
                <c:pt idx="0">
                  <c:v>小学校</c:v>
                </c:pt>
              </c:strCache>
            </c:strRef>
          </c:tx>
          <c:spPr>
            <a:ln w="57150">
              <a:solidFill>
                <a:srgbClr val="FF0000"/>
              </a:solidFill>
            </a:ln>
          </c:spPr>
          <c:marker>
            <c:symbol val="diamond"/>
            <c:size val="5"/>
            <c:spPr>
              <a:solidFill>
                <a:srgbClr val="FF0000"/>
              </a:solidFill>
              <a:ln w="57150">
                <a:solidFill>
                  <a:srgbClr val="FF0000"/>
                </a:solidFill>
              </a:ln>
            </c:spPr>
          </c:marker>
          <c:cat>
            <c:strRef>
              <c:f>'2認知推移'!$B$30:$F$30</c:f>
              <c:strCache>
                <c:ptCount val="5"/>
                <c:pt idx="0">
                  <c:v>24年度</c:v>
                </c:pt>
                <c:pt idx="1">
                  <c:v>25年度</c:v>
                </c:pt>
                <c:pt idx="2">
                  <c:v>26年度</c:v>
                </c:pt>
                <c:pt idx="3">
                  <c:v>27年度</c:v>
                </c:pt>
                <c:pt idx="4">
                  <c:v>28年度</c:v>
                </c:pt>
              </c:strCache>
            </c:strRef>
          </c:cat>
          <c:val>
            <c:numRef>
              <c:f>'2認知推移'!$B$31:$F$31</c:f>
              <c:numCache>
                <c:formatCode>#,##0;[Red]\-#,##0</c:formatCode>
                <c:ptCount val="5"/>
                <c:pt idx="0">
                  <c:v>199</c:v>
                </c:pt>
                <c:pt idx="1">
                  <c:v>181</c:v>
                </c:pt>
                <c:pt idx="2">
                  <c:v>220</c:v>
                </c:pt>
                <c:pt idx="3">
                  <c:v>775</c:v>
                </c:pt>
                <c:pt idx="4">
                  <c:v>714</c:v>
                </c:pt>
              </c:numCache>
            </c:numRef>
          </c:val>
        </c:ser>
        <c:ser>
          <c:idx val="1"/>
          <c:order val="1"/>
          <c:tx>
            <c:strRef>
              <c:f>'2認知推移'!$A$32</c:f>
              <c:strCache>
                <c:ptCount val="1"/>
                <c:pt idx="0">
                  <c:v>中学校</c:v>
                </c:pt>
              </c:strCache>
            </c:strRef>
          </c:tx>
          <c:spPr>
            <a:ln w="57150"/>
          </c:spPr>
          <c:marker>
            <c:symbol val="square"/>
            <c:size val="5"/>
            <c:spPr>
              <a:ln w="57150"/>
            </c:spPr>
          </c:marker>
          <c:cat>
            <c:strRef>
              <c:f>'2認知推移'!$B$30:$F$30</c:f>
              <c:strCache>
                <c:ptCount val="5"/>
                <c:pt idx="0">
                  <c:v>24年度</c:v>
                </c:pt>
                <c:pt idx="1">
                  <c:v>25年度</c:v>
                </c:pt>
                <c:pt idx="2">
                  <c:v>26年度</c:v>
                </c:pt>
                <c:pt idx="3">
                  <c:v>27年度</c:v>
                </c:pt>
                <c:pt idx="4">
                  <c:v>28年度</c:v>
                </c:pt>
              </c:strCache>
            </c:strRef>
          </c:cat>
          <c:val>
            <c:numRef>
              <c:f>'2認知推移'!$B$32:$F$32</c:f>
              <c:numCache>
                <c:formatCode>#,##0;[Red]\-#,##0</c:formatCode>
                <c:ptCount val="5"/>
                <c:pt idx="0">
                  <c:v>393</c:v>
                </c:pt>
                <c:pt idx="1">
                  <c:v>288</c:v>
                </c:pt>
                <c:pt idx="2">
                  <c:v>284</c:v>
                </c:pt>
                <c:pt idx="3">
                  <c:v>392</c:v>
                </c:pt>
                <c:pt idx="4">
                  <c:v>332</c:v>
                </c:pt>
              </c:numCache>
            </c:numRef>
          </c:val>
        </c:ser>
        <c:ser>
          <c:idx val="2"/>
          <c:order val="2"/>
          <c:tx>
            <c:strRef>
              <c:f>'2認知推移'!$A$33</c:f>
              <c:strCache>
                <c:ptCount val="1"/>
                <c:pt idx="0">
                  <c:v>高等学校</c:v>
                </c:pt>
              </c:strCache>
            </c:strRef>
          </c:tx>
          <c:spPr>
            <a:ln w="57150">
              <a:solidFill>
                <a:schemeClr val="tx1"/>
              </a:solidFill>
            </a:ln>
          </c:spPr>
          <c:marker>
            <c:symbol val="triangle"/>
            <c:size val="5"/>
            <c:spPr>
              <a:solidFill>
                <a:schemeClr val="tx1"/>
              </a:solidFill>
              <a:ln w="57150">
                <a:solidFill>
                  <a:schemeClr val="tx1"/>
                </a:solidFill>
              </a:ln>
            </c:spPr>
          </c:marker>
          <c:cat>
            <c:strRef>
              <c:f>'2認知推移'!$B$30:$F$30</c:f>
              <c:strCache>
                <c:ptCount val="5"/>
                <c:pt idx="0">
                  <c:v>24年度</c:v>
                </c:pt>
                <c:pt idx="1">
                  <c:v>25年度</c:v>
                </c:pt>
                <c:pt idx="2">
                  <c:v>26年度</c:v>
                </c:pt>
                <c:pt idx="3">
                  <c:v>27年度</c:v>
                </c:pt>
                <c:pt idx="4">
                  <c:v>28年度</c:v>
                </c:pt>
              </c:strCache>
            </c:strRef>
          </c:cat>
          <c:val>
            <c:numRef>
              <c:f>'2認知推移'!$B$33:$F$33</c:f>
              <c:numCache>
                <c:formatCode>#,##0;[Red]\-#,##0</c:formatCode>
                <c:ptCount val="5"/>
                <c:pt idx="0">
                  <c:v>54</c:v>
                </c:pt>
                <c:pt idx="1">
                  <c:v>32</c:v>
                </c:pt>
                <c:pt idx="2">
                  <c:v>161</c:v>
                </c:pt>
                <c:pt idx="3">
                  <c:v>144</c:v>
                </c:pt>
                <c:pt idx="4">
                  <c:v>267</c:v>
                </c:pt>
              </c:numCache>
            </c:numRef>
          </c:val>
        </c:ser>
        <c:ser>
          <c:idx val="3"/>
          <c:order val="3"/>
          <c:tx>
            <c:strRef>
              <c:f>'2認知推移'!$A$34</c:f>
              <c:strCache>
                <c:ptCount val="1"/>
                <c:pt idx="0">
                  <c:v>特別支援学校</c:v>
                </c:pt>
              </c:strCache>
            </c:strRef>
          </c:tx>
          <c:spPr>
            <a:ln w="57150"/>
          </c:spPr>
          <c:marker>
            <c:symbol val="x"/>
            <c:size val="7"/>
            <c:spPr>
              <a:ln w="57150"/>
            </c:spPr>
          </c:marker>
          <c:cat>
            <c:strRef>
              <c:f>'2認知推移'!$B$30:$F$30</c:f>
              <c:strCache>
                <c:ptCount val="5"/>
                <c:pt idx="0">
                  <c:v>24年度</c:v>
                </c:pt>
                <c:pt idx="1">
                  <c:v>25年度</c:v>
                </c:pt>
                <c:pt idx="2">
                  <c:v>26年度</c:v>
                </c:pt>
                <c:pt idx="3">
                  <c:v>27年度</c:v>
                </c:pt>
                <c:pt idx="4">
                  <c:v>28年度</c:v>
                </c:pt>
              </c:strCache>
            </c:strRef>
          </c:cat>
          <c:val>
            <c:numRef>
              <c:f>'2認知推移'!$B$34:$F$34</c:f>
              <c:numCache>
                <c:formatCode>#,##0;[Red]\-#,##0</c:formatCode>
                <c:ptCount val="5"/>
                <c:pt idx="0">
                  <c:v>3</c:v>
                </c:pt>
                <c:pt idx="1">
                  <c:v>9</c:v>
                </c:pt>
                <c:pt idx="2">
                  <c:v>3</c:v>
                </c:pt>
                <c:pt idx="3">
                  <c:v>4</c:v>
                </c:pt>
                <c:pt idx="4">
                  <c:v>3</c:v>
                </c:pt>
              </c:numCache>
            </c:numRef>
          </c:val>
        </c:ser>
        <c:ser>
          <c:idx val="4"/>
          <c:order val="4"/>
          <c:tx>
            <c:strRef>
              <c:f>'2認知推移'!$A$35</c:f>
              <c:strCache>
                <c:ptCount val="1"/>
                <c:pt idx="0">
                  <c:v>合計</c:v>
                </c:pt>
              </c:strCache>
            </c:strRef>
          </c:tx>
          <c:spPr>
            <a:ln w="57150"/>
          </c:spPr>
          <c:marker>
            <c:symbol val="star"/>
            <c:size val="5"/>
            <c:spPr>
              <a:ln w="57150">
                <a:solidFill>
                  <a:schemeClr val="tx2">
                    <a:lumMod val="50000"/>
                  </a:schemeClr>
                </a:solidFill>
              </a:ln>
            </c:spPr>
          </c:marker>
          <c:cat>
            <c:strRef>
              <c:f>'2認知推移'!$B$30:$F$30</c:f>
              <c:strCache>
                <c:ptCount val="5"/>
                <c:pt idx="0">
                  <c:v>24年度</c:v>
                </c:pt>
                <c:pt idx="1">
                  <c:v>25年度</c:v>
                </c:pt>
                <c:pt idx="2">
                  <c:v>26年度</c:v>
                </c:pt>
                <c:pt idx="3">
                  <c:v>27年度</c:v>
                </c:pt>
                <c:pt idx="4">
                  <c:v>28年度</c:v>
                </c:pt>
              </c:strCache>
            </c:strRef>
          </c:cat>
          <c:val>
            <c:numRef>
              <c:f>'2認知推移'!$B$35:$F$35</c:f>
              <c:numCache>
                <c:formatCode>#,##0;[Red]\-#,##0</c:formatCode>
                <c:ptCount val="5"/>
                <c:pt idx="0">
                  <c:v>649</c:v>
                </c:pt>
                <c:pt idx="1">
                  <c:v>510</c:v>
                </c:pt>
                <c:pt idx="2">
                  <c:v>668</c:v>
                </c:pt>
                <c:pt idx="3">
                  <c:v>1315</c:v>
                </c:pt>
                <c:pt idx="4">
                  <c:v>1316</c:v>
                </c:pt>
              </c:numCache>
            </c:numRef>
          </c:val>
        </c:ser>
        <c:marker val="1"/>
        <c:axId val="163316480"/>
        <c:axId val="163317632"/>
      </c:lineChart>
      <c:catAx>
        <c:axId val="163316480"/>
        <c:scaling>
          <c:orientation val="minMax"/>
        </c:scaling>
        <c:axPos val="b"/>
        <c:numFmt formatCode="General" sourceLinked="1"/>
        <c:majorTickMark val="none"/>
        <c:tickLblPos val="nextTo"/>
        <c:txPr>
          <a:bodyPr/>
          <a:lstStyle/>
          <a:p>
            <a:pPr>
              <a:defRPr sz="1400"/>
            </a:pPr>
            <a:endParaRPr lang="ja-JP"/>
          </a:p>
        </c:txPr>
        <c:crossAx val="163317632"/>
        <c:crosses val="autoZero"/>
        <c:auto val="1"/>
        <c:lblAlgn val="ctr"/>
        <c:lblOffset val="100"/>
      </c:catAx>
      <c:valAx>
        <c:axId val="163317632"/>
        <c:scaling>
          <c:orientation val="minMax"/>
        </c:scaling>
        <c:axPos val="l"/>
        <c:majorGridlines/>
        <c:numFmt formatCode="#,##0;[Red]\-#,##0" sourceLinked="1"/>
        <c:majorTickMark val="none"/>
        <c:tickLblPos val="nextTo"/>
        <c:txPr>
          <a:bodyPr/>
          <a:lstStyle/>
          <a:p>
            <a:pPr>
              <a:defRPr sz="1400"/>
            </a:pPr>
            <a:endParaRPr lang="ja-JP"/>
          </a:p>
        </c:txPr>
        <c:crossAx val="163316480"/>
        <c:crosses val="autoZero"/>
        <c:crossBetween val="between"/>
      </c:valAx>
      <c:spPr>
        <a:ln>
          <a:solidFill>
            <a:schemeClr val="accent1"/>
          </a:solidFill>
        </a:ln>
      </c:spPr>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a:pPr>
            <a:r>
              <a:rPr lang="ja-JP" altLang="en-US" dirty="0" smtClean="0"/>
              <a:t>高知県の</a:t>
            </a:r>
            <a:r>
              <a:rPr lang="ja-JP" altLang="en-US" dirty="0"/>
              <a:t>状況</a:t>
            </a:r>
            <a:r>
              <a:rPr lang="ja-JP" altLang="en-US" dirty="0" smtClean="0"/>
              <a:t>（Ｈ２７）</a:t>
            </a:r>
            <a:endParaRPr lang="en-US" altLang="ja-JP" dirty="0" smtClean="0"/>
          </a:p>
          <a:p>
            <a:pPr>
              <a:defRPr/>
            </a:pPr>
            <a:r>
              <a:rPr lang="ja-JP" altLang="en-US" sz="1050" dirty="0" smtClean="0"/>
              <a:t>（公立）</a:t>
            </a:r>
            <a:endParaRPr lang="ja-JP" altLang="en-US" sz="1050" dirty="0"/>
          </a:p>
        </c:rich>
      </c:tx>
      <c:layout>
        <c:manualLayout>
          <c:xMode val="edge"/>
          <c:yMode val="edge"/>
          <c:x val="0.24437270127880517"/>
          <c:y val="3.8801244306188198E-2"/>
        </c:manualLayout>
      </c:layout>
    </c:title>
    <c:view3D>
      <c:rotX val="30"/>
      <c:perspective val="30"/>
    </c:view3D>
    <c:plotArea>
      <c:layout>
        <c:manualLayout>
          <c:layoutTarget val="inner"/>
          <c:xMode val="edge"/>
          <c:yMode val="edge"/>
          <c:x val="7.1782472512800732E-2"/>
          <c:y val="0.14007471392067505"/>
          <c:w val="0.80692788520573733"/>
          <c:h val="0.6147638688293896"/>
        </c:manualLayout>
      </c:layout>
      <c:pie3DChart>
        <c:varyColors val="1"/>
        <c:ser>
          <c:idx val="0"/>
          <c:order val="0"/>
          <c:explosion val="2"/>
          <c:dPt>
            <c:idx val="0"/>
            <c:explosion val="9"/>
          </c:dPt>
          <c:dLbls>
            <c:dLbl>
              <c:idx val="0"/>
              <c:layout>
                <c:manualLayout>
                  <c:x val="-0.23921403957065254"/>
                  <c:y val="-4.8102433062993034E-2"/>
                </c:manualLayout>
              </c:layout>
              <c:showCatName val="1"/>
              <c:showPercent val="1"/>
            </c:dLbl>
            <c:dLbl>
              <c:idx val="1"/>
              <c:layout>
                <c:manualLayout>
                  <c:x val="0.25928302712160978"/>
                  <c:y val="6.1639690871974344E-2"/>
                </c:manualLayout>
              </c:layout>
              <c:showCatName val="1"/>
              <c:showPercent val="1"/>
            </c:dLbl>
            <c:txPr>
              <a:bodyPr/>
              <a:lstStyle/>
              <a:p>
                <a:pPr>
                  <a:defRPr sz="1600">
                    <a:solidFill>
                      <a:schemeClr val="bg1"/>
                    </a:solidFill>
                  </a:defRPr>
                </a:pPr>
                <a:endParaRPr lang="ja-JP"/>
              </a:p>
            </c:txPr>
            <c:showCatName val="1"/>
            <c:showPercent val="1"/>
            <c:showLeaderLines val="1"/>
          </c:dLbls>
          <c:cat>
            <c:strRef>
              <c:f>Sheet1!$D$2:$E$2</c:f>
              <c:strCache>
                <c:ptCount val="2"/>
                <c:pt idx="0">
                  <c:v>認知した学校</c:v>
                </c:pt>
                <c:pt idx="1">
                  <c:v>認知していない学校</c:v>
                </c:pt>
              </c:strCache>
            </c:strRef>
          </c:cat>
          <c:val>
            <c:numRef>
              <c:f>Sheet1!$D$3:$E$3</c:f>
              <c:numCache>
                <c:formatCode>General</c:formatCode>
                <c:ptCount val="2"/>
                <c:pt idx="0">
                  <c:v>191</c:v>
                </c:pt>
                <c:pt idx="1">
                  <c:v>175</c:v>
                </c:pt>
              </c:numCache>
            </c:numRef>
          </c:val>
        </c:ser>
        <c:ser>
          <c:idx val="1"/>
          <c:order val="1"/>
          <c:explosion val="25"/>
          <c:dLbls>
            <c:showCatName val="1"/>
            <c:showPercent val="1"/>
            <c:showLeaderLines val="1"/>
          </c:dLbls>
          <c:cat>
            <c:strRef>
              <c:f>Sheet1!$D$2:$E$2</c:f>
              <c:strCache>
                <c:ptCount val="2"/>
                <c:pt idx="0">
                  <c:v>認知した学校</c:v>
                </c:pt>
                <c:pt idx="1">
                  <c:v>認知していない学校</c:v>
                </c:pt>
              </c:strCache>
            </c:strRef>
          </c:cat>
          <c:val>
            <c:numRef>
              <c:f>Sheet1!$D$4:$E$4</c:f>
              <c:numCache>
                <c:formatCode>0%</c:formatCode>
                <c:ptCount val="2"/>
                <c:pt idx="0">
                  <c:v>0.52185792349726756</c:v>
                </c:pt>
                <c:pt idx="1">
                  <c:v>0.47814207650273222</c:v>
                </c:pt>
              </c:numCache>
            </c:numRef>
          </c:val>
        </c:ser>
        <c:dLbls>
          <c:showCatName val="1"/>
          <c:showPercent val="1"/>
        </c:dLbls>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ja-JP"/>
  <c:chart>
    <c:title>
      <c:tx>
        <c:rich>
          <a:bodyPr/>
          <a:lstStyle/>
          <a:p>
            <a:pPr>
              <a:defRPr/>
            </a:pPr>
            <a:r>
              <a:rPr lang="ja-JP" altLang="en-US" dirty="0" smtClean="0"/>
              <a:t>高知県の</a:t>
            </a:r>
            <a:r>
              <a:rPr lang="ja-JP" altLang="en-US" dirty="0"/>
              <a:t>状況</a:t>
            </a:r>
            <a:r>
              <a:rPr lang="ja-JP" altLang="en-US" dirty="0" smtClean="0"/>
              <a:t>（Ｈ２８）</a:t>
            </a:r>
            <a:endParaRPr lang="en-US" altLang="ja-JP" dirty="0" smtClean="0"/>
          </a:p>
          <a:p>
            <a:pPr>
              <a:defRPr/>
            </a:pPr>
            <a:r>
              <a:rPr lang="ja-JP" altLang="en-US" sz="1050" dirty="0" smtClean="0"/>
              <a:t>（公立）</a:t>
            </a:r>
            <a:endParaRPr lang="ja-JP" altLang="en-US" sz="1050" dirty="0"/>
          </a:p>
        </c:rich>
      </c:tx>
      <c:layout>
        <c:manualLayout>
          <c:xMode val="edge"/>
          <c:yMode val="edge"/>
          <c:x val="0.22754781632450197"/>
          <c:y val="7.9580529699598847E-4"/>
        </c:manualLayout>
      </c:layout>
    </c:title>
    <c:view3D>
      <c:rotX val="30"/>
      <c:perspective val="30"/>
    </c:view3D>
    <c:plotArea>
      <c:layout>
        <c:manualLayout>
          <c:layoutTarget val="inner"/>
          <c:xMode val="edge"/>
          <c:yMode val="edge"/>
          <c:x val="8.7253463065507367E-2"/>
          <c:y val="0.13271200542934844"/>
          <c:w val="0.84405826253223371"/>
          <c:h val="0.6302880597807976"/>
        </c:manualLayout>
      </c:layout>
      <c:pie3DChart>
        <c:varyColors val="1"/>
        <c:ser>
          <c:idx val="0"/>
          <c:order val="0"/>
          <c:dPt>
            <c:idx val="0"/>
            <c:explosion val="11"/>
          </c:dPt>
          <c:dLbls>
            <c:dLbl>
              <c:idx val="0"/>
              <c:layout>
                <c:manualLayout>
                  <c:x val="-0.22606369760085138"/>
                  <c:y val="3.4039696072417094E-2"/>
                </c:manualLayout>
              </c:layout>
              <c:tx>
                <c:rich>
                  <a:bodyPr/>
                  <a:lstStyle/>
                  <a:p>
                    <a:r>
                      <a:rPr lang="ja-JP" altLang="en-US" sz="1800" dirty="0">
                        <a:solidFill>
                          <a:schemeClr val="bg1"/>
                        </a:solidFill>
                      </a:rPr>
                      <a:t>認</a:t>
                    </a:r>
                    <a:r>
                      <a:rPr lang="ja-JP" altLang="en-US" sz="1800" dirty="0"/>
                      <a:t>知した学校
</a:t>
                    </a:r>
                    <a:r>
                      <a:rPr lang="en-US" altLang="ja-JP" sz="1800" dirty="0"/>
                      <a:t>48%</a:t>
                    </a:r>
                    <a:endParaRPr lang="ja-JP" altLang="en-US" sz="1800" dirty="0"/>
                  </a:p>
                </c:rich>
              </c:tx>
              <c:showCatName val="1"/>
              <c:showPercent val="1"/>
            </c:dLbl>
            <c:dLbl>
              <c:idx val="1"/>
              <c:layout>
                <c:manualLayout>
                  <c:x val="0.29955711548619329"/>
                  <c:y val="-7.4899588451524723E-2"/>
                </c:manualLayout>
              </c:layout>
              <c:showCatName val="1"/>
              <c:showPercent val="1"/>
            </c:dLbl>
            <c:txPr>
              <a:bodyPr/>
              <a:lstStyle/>
              <a:p>
                <a:pPr>
                  <a:defRPr sz="1600">
                    <a:solidFill>
                      <a:schemeClr val="bg1"/>
                    </a:solidFill>
                  </a:defRPr>
                </a:pPr>
                <a:endParaRPr lang="ja-JP"/>
              </a:p>
            </c:txPr>
            <c:showCatName val="1"/>
            <c:showPercent val="1"/>
            <c:showLeaderLines val="1"/>
          </c:dLbls>
          <c:cat>
            <c:strRef>
              <c:f>Sheet1!$H$2:$I$2</c:f>
              <c:strCache>
                <c:ptCount val="2"/>
                <c:pt idx="0">
                  <c:v>認知した学校</c:v>
                </c:pt>
                <c:pt idx="1">
                  <c:v>認知していない学校</c:v>
                </c:pt>
              </c:strCache>
            </c:strRef>
          </c:cat>
          <c:val>
            <c:numRef>
              <c:f>Sheet1!$H$3:$I$3</c:f>
              <c:numCache>
                <c:formatCode>General</c:formatCode>
                <c:ptCount val="2"/>
                <c:pt idx="0">
                  <c:v>174</c:v>
                </c:pt>
                <c:pt idx="1">
                  <c:v>190</c:v>
                </c:pt>
              </c:numCache>
            </c:numRef>
          </c:val>
        </c:ser>
        <c:ser>
          <c:idx val="1"/>
          <c:order val="1"/>
          <c:explosion val="25"/>
          <c:dLbls>
            <c:showCatName val="1"/>
            <c:showPercent val="1"/>
            <c:showLeaderLines val="1"/>
          </c:dLbls>
          <c:cat>
            <c:strRef>
              <c:f>Sheet1!$H$2:$I$2</c:f>
              <c:strCache>
                <c:ptCount val="2"/>
                <c:pt idx="0">
                  <c:v>認知した学校</c:v>
                </c:pt>
                <c:pt idx="1">
                  <c:v>認知していない学校</c:v>
                </c:pt>
              </c:strCache>
            </c:strRef>
          </c:cat>
          <c:val>
            <c:numRef>
              <c:f>Sheet1!$H$4:$I$4</c:f>
              <c:numCache>
                <c:formatCode>0%</c:formatCode>
                <c:ptCount val="2"/>
                <c:pt idx="0">
                  <c:v>0.47802197802197832</c:v>
                </c:pt>
                <c:pt idx="1">
                  <c:v>0.52197802197802201</c:v>
                </c:pt>
              </c:numCache>
            </c:numRef>
          </c:val>
        </c:ser>
        <c:dLbls>
          <c:showCatName val="1"/>
          <c:showPercent val="1"/>
        </c:dLbls>
      </c:pie3DChart>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209F7-3226-441E-BD36-6FF2B84C7AAD}" type="doc">
      <dgm:prSet loTypeId="urn:microsoft.com/office/officeart/2005/8/layout/process2" loCatId="process" qsTypeId="urn:microsoft.com/office/officeart/2005/8/quickstyle/simple1" qsCatId="simple" csTypeId="urn:microsoft.com/office/officeart/2005/8/colors/accent0_1" csCatId="mainScheme" phldr="1"/>
      <dgm:spPr/>
    </dgm:pt>
    <dgm:pt modelId="{DC467972-612E-445A-981D-C92D5BC6E13C}">
      <dgm:prSet phldrT="[テキスト]"/>
      <dgm:spPr>
        <a:solidFill>
          <a:schemeClr val="lt1">
            <a:hueOff val="0"/>
            <a:satOff val="0"/>
            <a:lumOff val="0"/>
            <a:alpha val="0"/>
          </a:schemeClr>
        </a:solidFill>
        <a:ln>
          <a:noFill/>
        </a:ln>
      </dgm:spPr>
      <dgm:t>
        <a:bodyPr/>
        <a:lstStyle/>
        <a:p>
          <a:r>
            <a:rPr kumimoji="1" lang="ja-JP" altLang="en-US" dirty="0" smtClean="0"/>
            <a:t>例：アンケート調査等</a:t>
          </a:r>
          <a:endParaRPr kumimoji="1" lang="ja-JP" altLang="en-US" dirty="0"/>
        </a:p>
      </dgm:t>
    </dgm:pt>
    <dgm:pt modelId="{E2D052CC-33CD-4E79-8449-1833E1A3F813}" type="parTrans" cxnId="{E1824A5F-60AA-4B01-913C-054E2EDA5E07}">
      <dgm:prSet/>
      <dgm:spPr/>
      <dgm:t>
        <a:bodyPr/>
        <a:lstStyle/>
        <a:p>
          <a:endParaRPr kumimoji="1" lang="ja-JP" altLang="en-US"/>
        </a:p>
      </dgm:t>
    </dgm:pt>
    <dgm:pt modelId="{CA615A05-ECB7-43E1-A4F9-A698FFB2CDA7}" type="sibTrans" cxnId="{E1824A5F-60AA-4B01-913C-054E2EDA5E07}">
      <dgm:prSet/>
      <dgm:spPr>
        <a:noFill/>
      </dgm:spPr>
      <dgm:t>
        <a:bodyPr/>
        <a:lstStyle/>
        <a:p>
          <a:endParaRPr kumimoji="1" lang="ja-JP" altLang="en-US"/>
        </a:p>
      </dgm:t>
    </dgm:pt>
    <dgm:pt modelId="{A71F8040-94EF-479B-BEA5-87E0B5F33AB7}">
      <dgm:prSet phldrT="[テキスト]"/>
      <dgm:spPr/>
      <dgm:t>
        <a:bodyPr/>
        <a:lstStyle/>
        <a:p>
          <a:r>
            <a:rPr kumimoji="1" lang="ja-JP" altLang="en-US" dirty="0" smtClean="0"/>
            <a:t>マニュアル等を定めて徹底する必要</a:t>
          </a:r>
          <a:endParaRPr kumimoji="1" lang="ja-JP" altLang="en-US" dirty="0"/>
        </a:p>
      </dgm:t>
    </dgm:pt>
    <dgm:pt modelId="{EF1D0BEA-AD7F-44B4-B654-39403E5D360E}" type="parTrans" cxnId="{8DD27FAA-15A5-4A2F-8227-FCC687059248}">
      <dgm:prSet/>
      <dgm:spPr/>
      <dgm:t>
        <a:bodyPr/>
        <a:lstStyle/>
        <a:p>
          <a:endParaRPr kumimoji="1" lang="ja-JP" altLang="en-US"/>
        </a:p>
      </dgm:t>
    </dgm:pt>
    <dgm:pt modelId="{D105141F-0738-47B7-99A9-CC934C289446}" type="sibTrans" cxnId="{8DD27FAA-15A5-4A2F-8227-FCC687059248}">
      <dgm:prSet/>
      <dgm:spPr/>
      <dgm:t>
        <a:bodyPr/>
        <a:lstStyle/>
        <a:p>
          <a:endParaRPr kumimoji="1" lang="ja-JP" altLang="en-US"/>
        </a:p>
      </dgm:t>
    </dgm:pt>
    <dgm:pt modelId="{C7CBB965-FCEB-41D1-B22F-1E3089D15DF4}">
      <dgm:prSet phldrT="[テキスト]"/>
      <dgm:spPr/>
      <dgm:t>
        <a:bodyPr/>
        <a:lstStyle/>
        <a:p>
          <a:r>
            <a:rPr kumimoji="1" lang="ja-JP" altLang="en-US" dirty="0" smtClean="0"/>
            <a:t>調査等により事実関係の把握と判断</a:t>
          </a:r>
          <a:endParaRPr kumimoji="1" lang="ja-JP" altLang="en-US" dirty="0"/>
        </a:p>
      </dgm:t>
    </dgm:pt>
    <dgm:pt modelId="{406E9A57-9F01-40E0-835C-C024FFB2D7EB}" type="sibTrans" cxnId="{FE07BE01-DB9A-4154-83D7-7D8F36768467}">
      <dgm:prSet/>
      <dgm:spPr/>
      <dgm:t>
        <a:bodyPr/>
        <a:lstStyle/>
        <a:p>
          <a:endParaRPr kumimoji="1" lang="ja-JP" altLang="en-US"/>
        </a:p>
      </dgm:t>
    </dgm:pt>
    <dgm:pt modelId="{30197D3C-3CC9-407F-94DD-CB51B1192916}" type="parTrans" cxnId="{FE07BE01-DB9A-4154-83D7-7D8F36768467}">
      <dgm:prSet/>
      <dgm:spPr/>
      <dgm:t>
        <a:bodyPr/>
        <a:lstStyle/>
        <a:p>
          <a:endParaRPr kumimoji="1" lang="ja-JP" altLang="en-US"/>
        </a:p>
      </dgm:t>
    </dgm:pt>
    <dgm:pt modelId="{2AD9E813-5491-445C-AFF7-B61AEB95B088}">
      <dgm:prSet phldrT="[テキスト]"/>
      <dgm:spPr/>
      <dgm:t>
        <a:bodyPr/>
        <a:lstStyle/>
        <a:p>
          <a:r>
            <a:rPr kumimoji="1" lang="ja-JP" altLang="en-US" dirty="0" smtClean="0"/>
            <a:t>実際に行う際の対応</a:t>
          </a:r>
          <a:endParaRPr kumimoji="1" lang="ja-JP" altLang="en-US" dirty="0"/>
        </a:p>
      </dgm:t>
    </dgm:pt>
    <dgm:pt modelId="{C2921C28-ADE7-416F-8D63-476E14A61BCD}" type="sibTrans" cxnId="{E4317FDF-B8E8-4A3A-B411-5F56EC349ACF}">
      <dgm:prSet/>
      <dgm:spPr/>
      <dgm:t>
        <a:bodyPr/>
        <a:lstStyle/>
        <a:p>
          <a:endParaRPr kumimoji="1" lang="ja-JP" altLang="en-US"/>
        </a:p>
      </dgm:t>
    </dgm:pt>
    <dgm:pt modelId="{2108D649-6589-453E-9346-7C57C1349503}" type="parTrans" cxnId="{E4317FDF-B8E8-4A3A-B411-5F56EC349ACF}">
      <dgm:prSet/>
      <dgm:spPr/>
      <dgm:t>
        <a:bodyPr/>
        <a:lstStyle/>
        <a:p>
          <a:endParaRPr kumimoji="1" lang="ja-JP" altLang="en-US"/>
        </a:p>
      </dgm:t>
    </dgm:pt>
    <dgm:pt modelId="{4564BFED-2B83-4B02-B7D9-B22DDEDE6213}" type="pres">
      <dgm:prSet presAssocID="{8FD209F7-3226-441E-BD36-6FF2B84C7AAD}" presName="linearFlow" presStyleCnt="0">
        <dgm:presLayoutVars>
          <dgm:resizeHandles val="exact"/>
        </dgm:presLayoutVars>
      </dgm:prSet>
      <dgm:spPr/>
    </dgm:pt>
    <dgm:pt modelId="{2787D0DB-0A0F-4C59-ABDD-5BED564164A6}" type="pres">
      <dgm:prSet presAssocID="{DC467972-612E-445A-981D-C92D5BC6E13C}" presName="node" presStyleLbl="node1" presStyleIdx="0" presStyleCnt="4" custScaleX="116999" custScaleY="43256" custLinFactNeighborY="10972">
        <dgm:presLayoutVars>
          <dgm:bulletEnabled val="1"/>
        </dgm:presLayoutVars>
      </dgm:prSet>
      <dgm:spPr/>
      <dgm:t>
        <a:bodyPr/>
        <a:lstStyle/>
        <a:p>
          <a:endParaRPr kumimoji="1" lang="ja-JP" altLang="en-US"/>
        </a:p>
      </dgm:t>
    </dgm:pt>
    <dgm:pt modelId="{14839552-860D-4D56-B999-129CDA581339}" type="pres">
      <dgm:prSet presAssocID="{CA615A05-ECB7-43E1-A4F9-A698FFB2CDA7}" presName="sibTrans" presStyleLbl="sibTrans2D1" presStyleIdx="0" presStyleCnt="3" custLinFactNeighborY="8149"/>
      <dgm:spPr/>
      <dgm:t>
        <a:bodyPr/>
        <a:lstStyle/>
        <a:p>
          <a:endParaRPr kumimoji="1" lang="ja-JP" altLang="en-US"/>
        </a:p>
      </dgm:t>
    </dgm:pt>
    <dgm:pt modelId="{71A249A7-6F11-4EC2-A10D-9307DBD439FD}" type="pres">
      <dgm:prSet presAssocID="{CA615A05-ECB7-43E1-A4F9-A698FFB2CDA7}" presName="connectorText" presStyleLbl="sibTrans2D1" presStyleIdx="0" presStyleCnt="3"/>
      <dgm:spPr/>
      <dgm:t>
        <a:bodyPr/>
        <a:lstStyle/>
        <a:p>
          <a:endParaRPr kumimoji="1" lang="ja-JP" altLang="en-US"/>
        </a:p>
      </dgm:t>
    </dgm:pt>
    <dgm:pt modelId="{869EADE5-37D3-4A62-A4FE-95D27884438F}" type="pres">
      <dgm:prSet presAssocID="{A71F8040-94EF-479B-BEA5-87E0B5F33AB7}" presName="node" presStyleLbl="node1" presStyleIdx="1" presStyleCnt="4" custScaleX="116999" custScaleY="68730" custLinFactNeighborY="-87728">
        <dgm:presLayoutVars>
          <dgm:bulletEnabled val="1"/>
        </dgm:presLayoutVars>
      </dgm:prSet>
      <dgm:spPr/>
      <dgm:t>
        <a:bodyPr/>
        <a:lstStyle/>
        <a:p>
          <a:endParaRPr kumimoji="1" lang="ja-JP" altLang="en-US"/>
        </a:p>
      </dgm:t>
    </dgm:pt>
    <dgm:pt modelId="{E2A08BE3-9E0B-432F-AF43-337AB51BFDE0}" type="pres">
      <dgm:prSet presAssocID="{D105141F-0738-47B7-99A9-CC934C289446}" presName="sibTrans" presStyleLbl="sibTrans2D1" presStyleIdx="1" presStyleCnt="3"/>
      <dgm:spPr/>
      <dgm:t>
        <a:bodyPr/>
        <a:lstStyle/>
        <a:p>
          <a:endParaRPr kumimoji="1" lang="ja-JP" altLang="en-US"/>
        </a:p>
      </dgm:t>
    </dgm:pt>
    <dgm:pt modelId="{A424DDFF-CE51-4B22-964D-3560F50C8850}" type="pres">
      <dgm:prSet presAssocID="{D105141F-0738-47B7-99A9-CC934C289446}" presName="connectorText" presStyleLbl="sibTrans2D1" presStyleIdx="1" presStyleCnt="3"/>
      <dgm:spPr/>
      <dgm:t>
        <a:bodyPr/>
        <a:lstStyle/>
        <a:p>
          <a:endParaRPr kumimoji="1" lang="ja-JP" altLang="en-US"/>
        </a:p>
      </dgm:t>
    </dgm:pt>
    <dgm:pt modelId="{C0277F14-241C-4BF7-9612-930AD92D99B4}" type="pres">
      <dgm:prSet presAssocID="{C7CBB965-FCEB-41D1-B22F-1E3089D15DF4}" presName="node" presStyleLbl="node1" presStyleIdx="2" presStyleCnt="4" custScaleX="116999" custScaleY="70670" custLinFactNeighborY="-28822">
        <dgm:presLayoutVars>
          <dgm:bulletEnabled val="1"/>
        </dgm:presLayoutVars>
      </dgm:prSet>
      <dgm:spPr/>
      <dgm:t>
        <a:bodyPr/>
        <a:lstStyle/>
        <a:p>
          <a:endParaRPr kumimoji="1" lang="ja-JP" altLang="en-US"/>
        </a:p>
      </dgm:t>
    </dgm:pt>
    <dgm:pt modelId="{E148648C-2CF3-4651-895A-3EDED5F40EEE}" type="pres">
      <dgm:prSet presAssocID="{406E9A57-9F01-40E0-835C-C024FFB2D7EB}" presName="sibTrans" presStyleLbl="sibTrans2D1" presStyleIdx="2" presStyleCnt="3"/>
      <dgm:spPr/>
      <dgm:t>
        <a:bodyPr/>
        <a:lstStyle/>
        <a:p>
          <a:endParaRPr kumimoji="1" lang="ja-JP" altLang="en-US"/>
        </a:p>
      </dgm:t>
    </dgm:pt>
    <dgm:pt modelId="{C9ED517D-F241-4707-B41D-245CBD076D6B}" type="pres">
      <dgm:prSet presAssocID="{406E9A57-9F01-40E0-835C-C024FFB2D7EB}" presName="connectorText" presStyleLbl="sibTrans2D1" presStyleIdx="2" presStyleCnt="3"/>
      <dgm:spPr/>
      <dgm:t>
        <a:bodyPr/>
        <a:lstStyle/>
        <a:p>
          <a:endParaRPr kumimoji="1" lang="ja-JP" altLang="en-US"/>
        </a:p>
      </dgm:t>
    </dgm:pt>
    <dgm:pt modelId="{3D5F177B-14E7-49A8-BF01-E0C831B7FBD1}" type="pres">
      <dgm:prSet presAssocID="{2AD9E813-5491-445C-AFF7-B61AEB95B088}" presName="node" presStyleLbl="node1" presStyleIdx="3" presStyleCnt="4" custScaleX="116999" custScaleY="84447">
        <dgm:presLayoutVars>
          <dgm:bulletEnabled val="1"/>
        </dgm:presLayoutVars>
      </dgm:prSet>
      <dgm:spPr/>
      <dgm:t>
        <a:bodyPr/>
        <a:lstStyle/>
        <a:p>
          <a:endParaRPr kumimoji="1" lang="ja-JP" altLang="en-US"/>
        </a:p>
      </dgm:t>
    </dgm:pt>
  </dgm:ptLst>
  <dgm:cxnLst>
    <dgm:cxn modelId="{CFFB5DB3-BA0B-4C40-964A-04417C024C5E}" type="presOf" srcId="{A71F8040-94EF-479B-BEA5-87E0B5F33AB7}" destId="{869EADE5-37D3-4A62-A4FE-95D27884438F}" srcOrd="0" destOrd="0" presId="urn:microsoft.com/office/officeart/2005/8/layout/process2"/>
    <dgm:cxn modelId="{E1824A5F-60AA-4B01-913C-054E2EDA5E07}" srcId="{8FD209F7-3226-441E-BD36-6FF2B84C7AAD}" destId="{DC467972-612E-445A-981D-C92D5BC6E13C}" srcOrd="0" destOrd="0" parTransId="{E2D052CC-33CD-4E79-8449-1833E1A3F813}" sibTransId="{CA615A05-ECB7-43E1-A4F9-A698FFB2CDA7}"/>
    <dgm:cxn modelId="{C27336A0-DEC5-43DA-9F45-FDCAE8228F34}" type="presOf" srcId="{C7CBB965-FCEB-41D1-B22F-1E3089D15DF4}" destId="{C0277F14-241C-4BF7-9612-930AD92D99B4}" srcOrd="0" destOrd="0" presId="urn:microsoft.com/office/officeart/2005/8/layout/process2"/>
    <dgm:cxn modelId="{1296A36C-9E06-4A5B-AD3F-913973BFB812}" type="presOf" srcId="{406E9A57-9F01-40E0-835C-C024FFB2D7EB}" destId="{C9ED517D-F241-4707-B41D-245CBD076D6B}" srcOrd="1" destOrd="0" presId="urn:microsoft.com/office/officeart/2005/8/layout/process2"/>
    <dgm:cxn modelId="{8DD27FAA-15A5-4A2F-8227-FCC687059248}" srcId="{8FD209F7-3226-441E-BD36-6FF2B84C7AAD}" destId="{A71F8040-94EF-479B-BEA5-87E0B5F33AB7}" srcOrd="1" destOrd="0" parTransId="{EF1D0BEA-AD7F-44B4-B654-39403E5D360E}" sibTransId="{D105141F-0738-47B7-99A9-CC934C289446}"/>
    <dgm:cxn modelId="{5C554C9A-7C2C-4F5D-AFD1-B745846CC74B}" type="presOf" srcId="{D105141F-0738-47B7-99A9-CC934C289446}" destId="{E2A08BE3-9E0B-432F-AF43-337AB51BFDE0}" srcOrd="0" destOrd="0" presId="urn:microsoft.com/office/officeart/2005/8/layout/process2"/>
    <dgm:cxn modelId="{7E8B048A-E08F-4D97-9640-C40BAF438409}" type="presOf" srcId="{DC467972-612E-445A-981D-C92D5BC6E13C}" destId="{2787D0DB-0A0F-4C59-ABDD-5BED564164A6}" srcOrd="0" destOrd="0" presId="urn:microsoft.com/office/officeart/2005/8/layout/process2"/>
    <dgm:cxn modelId="{FE07BE01-DB9A-4154-83D7-7D8F36768467}" srcId="{8FD209F7-3226-441E-BD36-6FF2B84C7AAD}" destId="{C7CBB965-FCEB-41D1-B22F-1E3089D15DF4}" srcOrd="2" destOrd="0" parTransId="{30197D3C-3CC9-407F-94DD-CB51B1192916}" sibTransId="{406E9A57-9F01-40E0-835C-C024FFB2D7EB}"/>
    <dgm:cxn modelId="{737F51AD-85FF-48FF-8C14-2B837BE7F34A}" type="presOf" srcId="{2AD9E813-5491-445C-AFF7-B61AEB95B088}" destId="{3D5F177B-14E7-49A8-BF01-E0C831B7FBD1}" srcOrd="0" destOrd="0" presId="urn:microsoft.com/office/officeart/2005/8/layout/process2"/>
    <dgm:cxn modelId="{E0C0543B-8D49-4ED8-BB09-41AF62BE119D}" type="presOf" srcId="{D105141F-0738-47B7-99A9-CC934C289446}" destId="{A424DDFF-CE51-4B22-964D-3560F50C8850}" srcOrd="1" destOrd="0" presId="urn:microsoft.com/office/officeart/2005/8/layout/process2"/>
    <dgm:cxn modelId="{E9F23AB3-CC8A-408F-9AA3-AE0EF915F9F9}" type="presOf" srcId="{8FD209F7-3226-441E-BD36-6FF2B84C7AAD}" destId="{4564BFED-2B83-4B02-B7D9-B22DDEDE6213}" srcOrd="0" destOrd="0" presId="urn:microsoft.com/office/officeart/2005/8/layout/process2"/>
    <dgm:cxn modelId="{B0529025-89DF-4BA8-A9F9-50C59E66EB09}" type="presOf" srcId="{406E9A57-9F01-40E0-835C-C024FFB2D7EB}" destId="{E148648C-2CF3-4651-895A-3EDED5F40EEE}" srcOrd="0" destOrd="0" presId="urn:microsoft.com/office/officeart/2005/8/layout/process2"/>
    <dgm:cxn modelId="{6168CE54-FAFE-4249-A27B-9B3ABA0C5DE7}" type="presOf" srcId="{CA615A05-ECB7-43E1-A4F9-A698FFB2CDA7}" destId="{14839552-860D-4D56-B999-129CDA581339}" srcOrd="0" destOrd="0" presId="urn:microsoft.com/office/officeart/2005/8/layout/process2"/>
    <dgm:cxn modelId="{E4317FDF-B8E8-4A3A-B411-5F56EC349ACF}" srcId="{8FD209F7-3226-441E-BD36-6FF2B84C7AAD}" destId="{2AD9E813-5491-445C-AFF7-B61AEB95B088}" srcOrd="3" destOrd="0" parTransId="{2108D649-6589-453E-9346-7C57C1349503}" sibTransId="{C2921C28-ADE7-416F-8D63-476E14A61BCD}"/>
    <dgm:cxn modelId="{7A92F65D-DF08-431A-9489-C721D147DC82}" type="presOf" srcId="{CA615A05-ECB7-43E1-A4F9-A698FFB2CDA7}" destId="{71A249A7-6F11-4EC2-A10D-9307DBD439FD}" srcOrd="1" destOrd="0" presId="urn:microsoft.com/office/officeart/2005/8/layout/process2"/>
    <dgm:cxn modelId="{420C3962-3688-4541-B4FC-B9907C67789C}" type="presParOf" srcId="{4564BFED-2B83-4B02-B7D9-B22DDEDE6213}" destId="{2787D0DB-0A0F-4C59-ABDD-5BED564164A6}" srcOrd="0" destOrd="0" presId="urn:microsoft.com/office/officeart/2005/8/layout/process2"/>
    <dgm:cxn modelId="{F7D78F10-A840-41CC-B844-0664487821A0}" type="presParOf" srcId="{4564BFED-2B83-4B02-B7D9-B22DDEDE6213}" destId="{14839552-860D-4D56-B999-129CDA581339}" srcOrd="1" destOrd="0" presId="urn:microsoft.com/office/officeart/2005/8/layout/process2"/>
    <dgm:cxn modelId="{AB7DB569-ACE2-49A2-B2FA-94428A4ED2ED}" type="presParOf" srcId="{14839552-860D-4D56-B999-129CDA581339}" destId="{71A249A7-6F11-4EC2-A10D-9307DBD439FD}" srcOrd="0" destOrd="0" presId="urn:microsoft.com/office/officeart/2005/8/layout/process2"/>
    <dgm:cxn modelId="{1C5BE6BF-96B0-4AF1-876B-D983E39FCFC8}" type="presParOf" srcId="{4564BFED-2B83-4B02-B7D9-B22DDEDE6213}" destId="{869EADE5-37D3-4A62-A4FE-95D27884438F}" srcOrd="2" destOrd="0" presId="urn:microsoft.com/office/officeart/2005/8/layout/process2"/>
    <dgm:cxn modelId="{3AA7EC6D-36D6-49F1-B824-E868FCF09A43}" type="presParOf" srcId="{4564BFED-2B83-4B02-B7D9-B22DDEDE6213}" destId="{E2A08BE3-9E0B-432F-AF43-337AB51BFDE0}" srcOrd="3" destOrd="0" presId="urn:microsoft.com/office/officeart/2005/8/layout/process2"/>
    <dgm:cxn modelId="{15BB469A-E8B9-4A82-AB20-10AEE0565C05}" type="presParOf" srcId="{E2A08BE3-9E0B-432F-AF43-337AB51BFDE0}" destId="{A424DDFF-CE51-4B22-964D-3560F50C8850}" srcOrd="0" destOrd="0" presId="urn:microsoft.com/office/officeart/2005/8/layout/process2"/>
    <dgm:cxn modelId="{270FD556-88A3-4834-8141-9C8AE3040848}" type="presParOf" srcId="{4564BFED-2B83-4B02-B7D9-B22DDEDE6213}" destId="{C0277F14-241C-4BF7-9612-930AD92D99B4}" srcOrd="4" destOrd="0" presId="urn:microsoft.com/office/officeart/2005/8/layout/process2"/>
    <dgm:cxn modelId="{2E849F8B-7516-435B-88E8-51D16625642F}" type="presParOf" srcId="{4564BFED-2B83-4B02-B7D9-B22DDEDE6213}" destId="{E148648C-2CF3-4651-895A-3EDED5F40EEE}" srcOrd="5" destOrd="0" presId="urn:microsoft.com/office/officeart/2005/8/layout/process2"/>
    <dgm:cxn modelId="{4A9EE405-2053-4FF6-8BF7-4ACFBE77FBD2}" type="presParOf" srcId="{E148648C-2CF3-4651-895A-3EDED5F40EEE}" destId="{C9ED517D-F241-4707-B41D-245CBD076D6B}" srcOrd="0" destOrd="0" presId="urn:microsoft.com/office/officeart/2005/8/layout/process2"/>
    <dgm:cxn modelId="{42A5D926-A560-4BFC-8AAA-C9907E843F56}" type="presParOf" srcId="{4564BFED-2B83-4B02-B7D9-B22DDEDE6213}" destId="{3D5F177B-14E7-49A8-BF01-E0C831B7FBD1}"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87D0DB-0A0F-4C59-ABDD-5BED564164A6}">
      <dsp:nvSpPr>
        <dsp:cNvPr id="0" name=""/>
        <dsp:cNvSpPr/>
      </dsp:nvSpPr>
      <dsp:spPr>
        <a:xfrm>
          <a:off x="0" y="72010"/>
          <a:ext cx="2376264" cy="567534"/>
        </a:xfrm>
        <a:prstGeom prst="roundRect">
          <a:avLst>
            <a:gd name="adj" fmla="val 10000"/>
          </a:avLst>
        </a:prstGeom>
        <a:solidFill>
          <a:schemeClr val="lt1">
            <a:hueOff val="0"/>
            <a:satOff val="0"/>
            <a:lumOff val="0"/>
            <a:alpha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例：アンケート調査等</a:t>
          </a:r>
          <a:endParaRPr kumimoji="1" lang="ja-JP" altLang="en-US" sz="1800" kern="1200" dirty="0"/>
        </a:p>
      </dsp:txBody>
      <dsp:txXfrm>
        <a:off x="0" y="72010"/>
        <a:ext cx="2376264" cy="567534"/>
      </dsp:txXfrm>
    </dsp:sp>
    <dsp:sp modelId="{14839552-860D-4D56-B999-129CDA581339}">
      <dsp:nvSpPr>
        <dsp:cNvPr id="0" name=""/>
        <dsp:cNvSpPr/>
      </dsp:nvSpPr>
      <dsp:spPr>
        <a:xfrm rot="5400000">
          <a:off x="1184933" y="396714"/>
          <a:ext cx="6396" cy="590416"/>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rot="5400000">
        <a:off x="1184933" y="396714"/>
        <a:ext cx="6396" cy="590416"/>
      </dsp:txXfrm>
    </dsp:sp>
    <dsp:sp modelId="{869EADE5-37D3-4A62-A4FE-95D27884438F}">
      <dsp:nvSpPr>
        <dsp:cNvPr id="0" name=""/>
        <dsp:cNvSpPr/>
      </dsp:nvSpPr>
      <dsp:spPr>
        <a:xfrm>
          <a:off x="0" y="648073"/>
          <a:ext cx="2376264" cy="90176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マニュアル等を定めて徹底する必要</a:t>
          </a:r>
          <a:endParaRPr kumimoji="1" lang="ja-JP" altLang="en-US" sz="1800" kern="1200" dirty="0"/>
        </a:p>
      </dsp:txBody>
      <dsp:txXfrm>
        <a:off x="0" y="648073"/>
        <a:ext cx="2376264" cy="901762"/>
      </dsp:txXfrm>
    </dsp:sp>
    <dsp:sp modelId="{E2A08BE3-9E0B-432F-AF43-337AB51BFDE0}">
      <dsp:nvSpPr>
        <dsp:cNvPr id="0" name=""/>
        <dsp:cNvSpPr/>
      </dsp:nvSpPr>
      <dsp:spPr>
        <a:xfrm rot="5400000">
          <a:off x="797212" y="1775854"/>
          <a:ext cx="781839" cy="59041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kumimoji="1" lang="ja-JP" altLang="en-US" sz="1500" kern="1200"/>
        </a:p>
      </dsp:txBody>
      <dsp:txXfrm rot="5400000">
        <a:off x="797212" y="1775854"/>
        <a:ext cx="781839" cy="590416"/>
      </dsp:txXfrm>
    </dsp:sp>
    <dsp:sp modelId="{C0277F14-241C-4BF7-9612-930AD92D99B4}">
      <dsp:nvSpPr>
        <dsp:cNvPr id="0" name=""/>
        <dsp:cNvSpPr/>
      </dsp:nvSpPr>
      <dsp:spPr>
        <a:xfrm>
          <a:off x="0" y="2592288"/>
          <a:ext cx="2376264" cy="92721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調査等により事実関係の把握と判断</a:t>
          </a:r>
          <a:endParaRPr kumimoji="1" lang="ja-JP" altLang="en-US" sz="1800" kern="1200" dirty="0"/>
        </a:p>
      </dsp:txBody>
      <dsp:txXfrm>
        <a:off x="0" y="2592288"/>
        <a:ext cx="2376264" cy="927216"/>
      </dsp:txXfrm>
    </dsp:sp>
    <dsp:sp modelId="{E148648C-2CF3-4651-895A-3EDED5F40EEE}">
      <dsp:nvSpPr>
        <dsp:cNvPr id="0" name=""/>
        <dsp:cNvSpPr/>
      </dsp:nvSpPr>
      <dsp:spPr>
        <a:xfrm rot="5400000">
          <a:off x="871221" y="3646844"/>
          <a:ext cx="633821" cy="59041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kumimoji="1" lang="ja-JP" altLang="en-US" sz="1500" kern="1200"/>
        </a:p>
      </dsp:txBody>
      <dsp:txXfrm rot="5400000">
        <a:off x="871221" y="3646844"/>
        <a:ext cx="633821" cy="590416"/>
      </dsp:txXfrm>
    </dsp:sp>
    <dsp:sp modelId="{3D5F177B-14E7-49A8-BF01-E0C831B7FBD1}">
      <dsp:nvSpPr>
        <dsp:cNvPr id="0" name=""/>
        <dsp:cNvSpPr/>
      </dsp:nvSpPr>
      <dsp:spPr>
        <a:xfrm>
          <a:off x="0" y="4364600"/>
          <a:ext cx="2376264" cy="110797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実際に行う際の対応</a:t>
          </a:r>
          <a:endParaRPr kumimoji="1" lang="ja-JP" altLang="en-US" sz="1800" kern="1200" dirty="0"/>
        </a:p>
      </dsp:txBody>
      <dsp:txXfrm>
        <a:off x="0" y="4364600"/>
        <a:ext cx="2376264" cy="11079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C05AEBB2-F164-4BB2-8A3F-1325440C495D}" type="datetimeFigureOut">
              <a:rPr kumimoji="1" lang="ja-JP" altLang="en-US" smtClean="0"/>
              <a:pPr/>
              <a:t>2017/12/7</a:t>
            </a:fld>
            <a:endParaRPr kumimoji="1" lang="ja-JP" altLang="en-US" dirty="0"/>
          </a:p>
        </p:txBody>
      </p:sp>
      <p:sp>
        <p:nvSpPr>
          <p:cNvPr id="4" name="フッター プレースホル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9E37F9BA-1D8D-41C4-938D-75D4809049EB}"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399853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24E21941-5399-4861-A4FD-5E560B708F41}" type="datetimeFigureOut">
              <a:rPr kumimoji="1" lang="ja-JP" altLang="en-US" smtClean="0"/>
              <a:pPr/>
              <a:t>2017/12/7</a:t>
            </a:fld>
            <a:endParaRPr kumimoji="1" lang="ja-JP" altLang="en-US"/>
          </a:p>
        </p:txBody>
      </p:sp>
      <p:sp>
        <p:nvSpPr>
          <p:cNvPr id="4" name="スライド イメージ プレースホルダ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48DB9735-3920-4B7D-8602-9213614D0888}" type="slidenum">
              <a:rPr kumimoji="1" lang="ja-JP" altLang="en-US" smtClean="0"/>
              <a:pPr/>
              <a:t>&lt;#&gt;</a:t>
            </a:fld>
            <a:endParaRPr kumimoji="1" lang="ja-JP" altLang="en-US"/>
          </a:p>
        </p:txBody>
      </p:sp>
    </p:spTree>
    <p:extLst>
      <p:ext uri="{BB962C8B-B14F-4D97-AF65-F5344CB8AC3E}">
        <p14:creationId xmlns="" xmlns:p14="http://schemas.microsoft.com/office/powerpoint/2010/main" val="35735724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5F844CA3-8E5A-4E3E-991D-27F0B52B7B50}"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では、そのおよそ</a:t>
            </a:r>
            <a:r>
              <a:rPr kumimoji="1" lang="en-US" altLang="ja-JP" sz="1600" dirty="0" smtClean="0">
                <a:latin typeface="+mn-ea"/>
                <a:ea typeface="+mn-ea"/>
              </a:rPr>
              <a:t>3</a:t>
            </a:r>
            <a:r>
              <a:rPr kumimoji="1" lang="ja-JP" altLang="en-US" sz="1600" dirty="0" smtClean="0">
                <a:latin typeface="+mn-ea"/>
                <a:ea typeface="+mn-ea"/>
              </a:rPr>
              <a:t>年間の</a:t>
            </a:r>
            <a:r>
              <a:rPr kumimoji="1" lang="ja-JP" altLang="en-US" sz="1600" b="1" u="sng" dirty="0" smtClean="0">
                <a:latin typeface="+mn-ea"/>
                <a:ea typeface="+mn-ea"/>
              </a:rPr>
              <a:t>取組の課題</a:t>
            </a:r>
            <a:r>
              <a:rPr kumimoji="1" lang="ja-JP" altLang="en-US" sz="1600" dirty="0" smtClean="0">
                <a:latin typeface="+mn-ea"/>
                <a:ea typeface="+mn-ea"/>
              </a:rPr>
              <a:t>について確認したい。</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sz="1600" dirty="0" smtClean="0"/>
              <a:t>これから、スクリーンに映すのはある中学生が同級生にされたとみられる出来事である。</a:t>
            </a:r>
            <a:endParaRPr kumimoji="1" lang="en-US" altLang="ja-JP" sz="1600" dirty="0" smtClean="0"/>
          </a:p>
          <a:p>
            <a:r>
              <a:rPr kumimoji="1" lang="ja-JP" altLang="en-US" sz="1600" dirty="0" smtClean="0"/>
              <a:t>みなさんなら、</a:t>
            </a:r>
            <a:r>
              <a:rPr kumimoji="1" lang="ja-JP" altLang="en-US" sz="1600" b="1" u="sng" dirty="0" smtClean="0"/>
              <a:t>どこでいじめを疑うか</a:t>
            </a:r>
            <a:r>
              <a:rPr kumimoji="1" lang="ja-JP" altLang="en-US" sz="1600" dirty="0" smtClean="0"/>
              <a:t>考えながら、ご覧いただきたい。</a:t>
            </a:r>
            <a:endParaRPr kumimoji="1" lang="ja-JP" altLang="en-US" sz="1600" dirty="0"/>
          </a:p>
        </p:txBody>
      </p:sp>
      <p:sp>
        <p:nvSpPr>
          <p:cNvPr id="4" name="スライド番号プレースホルダ 3"/>
          <p:cNvSpPr>
            <a:spLocks noGrp="1"/>
          </p:cNvSpPr>
          <p:nvPr>
            <p:ph type="sldNum" sz="quarter" idx="10"/>
          </p:nvPr>
        </p:nvSpPr>
        <p:spPr/>
        <p:txBody>
          <a:bodyPr/>
          <a:lstStyle/>
          <a:p>
            <a:pPr>
              <a:defRPr/>
            </a:pPr>
            <a:fld id="{D5B46303-F28F-4A05-827E-44ED447E41CD}" type="slidenum">
              <a:rPr lang="ja-JP" altLang="en-US" smtClean="0"/>
              <a:pPr>
                <a:defRPr/>
              </a:pPr>
              <a:t>11</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en-US" altLang="ja-JP" sz="1600" dirty="0" smtClean="0"/>
              <a:t>【</a:t>
            </a:r>
            <a:r>
              <a:rPr kumimoji="1" lang="ja-JP" altLang="en-US" sz="1600" dirty="0" smtClean="0"/>
              <a:t>読む</a:t>
            </a:r>
            <a:r>
              <a:rPr kumimoji="1" lang="en-US" altLang="ja-JP" sz="1600" dirty="0" smtClean="0"/>
              <a:t>】</a:t>
            </a:r>
            <a:endParaRPr kumimoji="1" lang="ja-JP" altLang="en-US" sz="1600" dirty="0"/>
          </a:p>
        </p:txBody>
      </p:sp>
      <p:sp>
        <p:nvSpPr>
          <p:cNvPr id="4" name="スライド番号プレースホルダ 3"/>
          <p:cNvSpPr>
            <a:spLocks noGrp="1"/>
          </p:cNvSpPr>
          <p:nvPr>
            <p:ph type="sldNum" sz="quarter" idx="10"/>
          </p:nvPr>
        </p:nvSpPr>
        <p:spPr/>
        <p:txBody>
          <a:bodyPr/>
          <a:lstStyle/>
          <a:p>
            <a:pPr>
              <a:defRPr/>
            </a:pPr>
            <a:fld id="{D5B46303-F28F-4A05-827E-44ED447E41CD}" type="slidenum">
              <a:rPr lang="ja-JP" altLang="en-US" smtClean="0"/>
              <a:pPr>
                <a:defRPr/>
              </a:pPr>
              <a:t>12</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a:t>
            </a:r>
            <a:r>
              <a:rPr kumimoji="1" lang="ja-JP" altLang="en-US" sz="1600" dirty="0" smtClean="0"/>
              <a:t>読む</a:t>
            </a:r>
            <a:r>
              <a:rPr kumimoji="1" lang="en-US" altLang="ja-JP" sz="1600" dirty="0" smtClean="0"/>
              <a:t>】</a:t>
            </a:r>
            <a:endParaRPr kumimoji="1" lang="ja-JP" alt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皆さんは、どこでいじめを疑ったか。</a:t>
            </a:r>
            <a:endParaRPr kumimoji="1" lang="en-US" altLang="ja-JP" sz="1600" dirty="0" smtClean="0"/>
          </a:p>
        </p:txBody>
      </p:sp>
      <p:sp>
        <p:nvSpPr>
          <p:cNvPr id="4" name="スライド番号プレースホルダ 3"/>
          <p:cNvSpPr>
            <a:spLocks noGrp="1"/>
          </p:cNvSpPr>
          <p:nvPr>
            <p:ph type="sldNum" sz="quarter" idx="10"/>
          </p:nvPr>
        </p:nvSpPr>
        <p:spPr/>
        <p:txBody>
          <a:bodyPr/>
          <a:lstStyle/>
          <a:p>
            <a:pPr>
              <a:defRPr/>
            </a:pPr>
            <a:fld id="{D5B46303-F28F-4A05-827E-44ED447E41CD}" type="slidenum">
              <a:rPr lang="ja-JP" altLang="en-US" smtClean="0"/>
              <a:pPr>
                <a:defRPr/>
              </a:pPr>
              <a:t>13</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これは、平成</a:t>
            </a:r>
            <a:r>
              <a:rPr kumimoji="1" lang="en-US" altLang="ja-JP" sz="1600" dirty="0" smtClean="0">
                <a:latin typeface="+mn-ea"/>
                <a:ea typeface="+mn-ea"/>
              </a:rPr>
              <a:t>27</a:t>
            </a:r>
            <a:r>
              <a:rPr kumimoji="1" lang="ja-JP" altLang="en-US" sz="1600" dirty="0" smtClean="0">
                <a:latin typeface="+mn-ea"/>
                <a:ea typeface="+mn-ea"/>
              </a:rPr>
              <a:t>年に起きた</a:t>
            </a:r>
            <a:r>
              <a:rPr kumimoji="1" lang="ja-JP" altLang="en-US" sz="1600" b="1" u="sng" dirty="0" smtClean="0">
                <a:latin typeface="+mn-ea"/>
                <a:ea typeface="+mn-ea"/>
              </a:rPr>
              <a:t>岩手県矢巾町のいじめ事案</a:t>
            </a:r>
            <a:r>
              <a:rPr kumimoji="1" lang="ja-JP" altLang="en-US" sz="1600" dirty="0" smtClean="0">
                <a:latin typeface="+mn-ea"/>
                <a:ea typeface="+mn-ea"/>
              </a:rPr>
              <a:t>である。</a:t>
            </a:r>
            <a:endParaRPr kumimoji="1" lang="en-US" altLang="ja-JP" sz="1600" dirty="0" smtClean="0">
              <a:latin typeface="+mn-ea"/>
              <a:ea typeface="+mn-ea"/>
            </a:endParaRPr>
          </a:p>
          <a:p>
            <a:r>
              <a:rPr kumimoji="1" lang="ja-JP" altLang="en-US" sz="1600" dirty="0" smtClean="0">
                <a:latin typeface="+mn-ea"/>
                <a:ea typeface="+mn-ea"/>
              </a:rPr>
              <a:t>担任や学校は、この生徒からのＳＯＳを把握しながらも、命を救えなかった。</a:t>
            </a:r>
            <a:endParaRPr kumimoji="1" lang="en-US" altLang="ja-JP" sz="1600" dirty="0" smtClean="0">
              <a:latin typeface="+mn-ea"/>
              <a:ea typeface="+mn-ea"/>
            </a:endParaRPr>
          </a:p>
          <a:p>
            <a:r>
              <a:rPr kumimoji="1" lang="ja-JP" altLang="en-US" sz="1600" dirty="0" smtClean="0">
                <a:latin typeface="+mn-ea"/>
                <a:ea typeface="+mn-ea"/>
              </a:rPr>
              <a:t>こうした行為の積み重ねで、死を選ぶ子どもがいることを私たちは直視しなければならないと思う。</a:t>
            </a:r>
            <a:endParaRPr kumimoji="1" lang="en-US"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D5B46303-F28F-4A05-827E-44ED447E41CD}" type="slidenum">
              <a:rPr lang="ja-JP" altLang="en-US" smtClean="0"/>
              <a:pPr>
                <a:defRPr/>
              </a:pPr>
              <a:t>14</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pPr marL="0" marR="0" indent="0" algn="l" defTabSz="914331" rtl="0" eaLnBrk="1" fontAlgn="auto" latinLnBrk="0" hangingPunct="1">
              <a:lnSpc>
                <a:spcPct val="100000"/>
              </a:lnSpc>
              <a:spcBef>
                <a:spcPts val="0"/>
              </a:spcBef>
              <a:spcAft>
                <a:spcPts val="0"/>
              </a:spcAft>
              <a:buClrTx/>
              <a:buSzTx/>
              <a:buFontTx/>
              <a:buNone/>
              <a:tabLst/>
              <a:defRPr/>
            </a:pPr>
            <a:r>
              <a:rPr kumimoji="1" lang="ja-JP" altLang="en-US" sz="1600" dirty="0" smtClean="0"/>
              <a:t>この事案の発生は、平成</a:t>
            </a:r>
            <a:r>
              <a:rPr kumimoji="1" lang="en-US" altLang="ja-JP" sz="1600" dirty="0" smtClean="0"/>
              <a:t>27</a:t>
            </a:r>
            <a:r>
              <a:rPr kumimoji="1" lang="ja-JP" altLang="en-US" sz="1600" dirty="0" smtClean="0"/>
              <a:t>年である。つまり、法ができ基本方針が策定されたのちの事案である。</a:t>
            </a:r>
            <a:endParaRPr kumimoji="1" lang="en-US" altLang="ja-JP" sz="1600" dirty="0" smtClean="0"/>
          </a:p>
          <a:p>
            <a:pPr defTabSz="914331">
              <a:defRPr/>
            </a:pPr>
            <a:r>
              <a:rPr kumimoji="1" lang="ja-JP" altLang="en-US" sz="1600" dirty="0" smtClean="0"/>
              <a:t>当時の調査報告書によると、</a:t>
            </a:r>
            <a:r>
              <a:rPr kumimoji="1" lang="ja-JP" altLang="en-US" sz="1600" b="1" u="sng" dirty="0" smtClean="0"/>
              <a:t>学校はその都度対応してきた</a:t>
            </a:r>
            <a:r>
              <a:rPr kumimoji="1" lang="ja-JP" altLang="en-US" sz="1600" dirty="0" smtClean="0"/>
              <a:t>と認められている。</a:t>
            </a:r>
            <a:endParaRPr kumimoji="1" lang="en-US" altLang="ja-JP" sz="1600" dirty="0" smtClean="0"/>
          </a:p>
          <a:p>
            <a:pPr defTabSz="914331">
              <a:defRPr/>
            </a:pPr>
            <a:r>
              <a:rPr kumimoji="1" lang="ja-JP" altLang="en-US" sz="1600" dirty="0" smtClean="0"/>
              <a:t>しかし、それらは、</a:t>
            </a:r>
            <a:endParaRPr kumimoji="1" lang="en-US" altLang="ja-JP" sz="1600" dirty="0" smtClean="0"/>
          </a:p>
          <a:p>
            <a:pPr defTabSz="914331">
              <a:defRPr/>
            </a:pPr>
            <a:r>
              <a:rPr kumimoji="1" lang="ja-JP" altLang="en-US" sz="1600" b="1" u="sng" dirty="0" smtClean="0"/>
              <a:t>・個別対応</a:t>
            </a:r>
            <a:endParaRPr kumimoji="1" lang="en-US" altLang="ja-JP" sz="1600" b="1" u="sng" dirty="0" smtClean="0"/>
          </a:p>
          <a:p>
            <a:pPr defTabSz="914331">
              <a:defRPr/>
            </a:pPr>
            <a:r>
              <a:rPr kumimoji="1" lang="ja-JP" altLang="en-US" sz="1600" b="1" u="sng" dirty="0" smtClean="0"/>
              <a:t>・情報共有は不十分</a:t>
            </a:r>
            <a:endParaRPr kumimoji="1" lang="en-US" altLang="ja-JP" sz="1600" b="1" u="sng" dirty="0" smtClean="0"/>
          </a:p>
          <a:p>
            <a:pPr defTabSz="914331">
              <a:defRPr/>
            </a:pPr>
            <a:r>
              <a:rPr kumimoji="1" lang="ja-JP" altLang="en-US" sz="1600" b="1" u="sng" dirty="0" smtClean="0"/>
              <a:t>・学校として組織的対応は無かった</a:t>
            </a:r>
            <a:r>
              <a:rPr kumimoji="1" lang="ja-JP" altLang="en-US" sz="1600" dirty="0" smtClean="0"/>
              <a:t>。　</a:t>
            </a:r>
            <a:endParaRPr kumimoji="1" lang="en-US" altLang="ja-JP" sz="1600" dirty="0" smtClean="0"/>
          </a:p>
          <a:p>
            <a:pPr defTabSz="914331">
              <a:defRPr/>
            </a:pPr>
            <a:r>
              <a:rPr kumimoji="1" lang="ja-JP" altLang="en-US" sz="1600" dirty="0" smtClean="0"/>
              <a:t>と報告されている</a:t>
            </a:r>
            <a:endParaRPr kumimoji="1" lang="en-US" altLang="ja-JP" sz="1600" dirty="0" smtClean="0"/>
          </a:p>
          <a:p>
            <a:pPr defTabSz="914331">
              <a:defRPr/>
            </a:pPr>
            <a:r>
              <a:rPr kumimoji="1" lang="ja-JP" altLang="en-US" sz="1600" dirty="0" smtClean="0"/>
              <a:t>つまり、担当教員が一人で抱え込んでしまった。他の教職員も断片的には事実を把握していたが、それらは十分に情報共有がなされなかった。</a:t>
            </a:r>
            <a:endParaRPr kumimoji="1" lang="en-US" altLang="ja-JP" sz="1600" dirty="0" smtClean="0"/>
          </a:p>
          <a:p>
            <a:pPr defTabSz="914331">
              <a:defRPr/>
            </a:pPr>
            <a:r>
              <a:rPr kumimoji="1" lang="ja-JP" altLang="en-US" sz="1600" dirty="0" smtClean="0"/>
              <a:t>これらの行為１つ１つは、些細なことに思えるかもしれない。</a:t>
            </a:r>
            <a:endParaRPr kumimoji="1" lang="en-US" altLang="ja-JP" sz="1600" dirty="0" smtClean="0"/>
          </a:p>
          <a:p>
            <a:pPr defTabSz="914331">
              <a:defRPr/>
            </a:pPr>
            <a:r>
              <a:rPr kumimoji="1" lang="ja-JP" altLang="en-US" sz="1600" dirty="0" smtClean="0"/>
              <a:t>しかし、小さな小石がひとつずつコップに入っていけば、いつかそのコップの水があふれてしまうではないか。</a:t>
            </a:r>
          </a:p>
          <a:p>
            <a:r>
              <a:rPr kumimoji="1" lang="ja-JP" altLang="en-US" sz="1600" dirty="0" smtClean="0"/>
              <a:t>だから、いじめ被害については、決して過小評価せず、</a:t>
            </a:r>
            <a:r>
              <a:rPr kumimoji="1" lang="ja-JP" altLang="en-US" sz="1600" b="1" u="sng" dirty="0" smtClean="0"/>
              <a:t>学校として対応する必要があるということを改めて認識</a:t>
            </a:r>
            <a:r>
              <a:rPr kumimoji="1" lang="ja-JP" altLang="en-US" sz="1600" dirty="0" smtClean="0"/>
              <a:t>いただきたい。</a:t>
            </a:r>
            <a:endParaRPr kumimoji="1" lang="ja-JP" altLang="en-US" sz="1600" dirty="0"/>
          </a:p>
        </p:txBody>
      </p:sp>
      <p:sp>
        <p:nvSpPr>
          <p:cNvPr id="4" name="スライド番号プレースホルダ 3"/>
          <p:cNvSpPr>
            <a:spLocks noGrp="1"/>
          </p:cNvSpPr>
          <p:nvPr>
            <p:ph type="sldNum" sz="quarter" idx="10"/>
          </p:nvPr>
        </p:nvSpPr>
        <p:spPr/>
        <p:txBody>
          <a:bodyPr/>
          <a:lstStyle/>
          <a:p>
            <a:pPr>
              <a:defRPr/>
            </a:pPr>
            <a:fld id="{D5B46303-F28F-4A05-827E-44ED447E41CD}" type="slidenum">
              <a:rPr lang="ja-JP" altLang="en-US" smtClean="0"/>
              <a:pPr>
                <a:defRPr/>
              </a:pPr>
              <a:t>15</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p:cNvSpPr>
            <a:spLocks noGrp="1" noRot="1" noChangeAspect="1" noTextEdit="1"/>
          </p:cNvSpPr>
          <p:nvPr>
            <p:ph type="sldImg"/>
          </p:nvPr>
        </p:nvSpPr>
        <p:spPr bwMode="auto">
          <a:xfrm>
            <a:off x="920750" y="746125"/>
            <a:ext cx="4965700" cy="3725863"/>
          </a:xfrm>
          <a:noFill/>
          <a:ln>
            <a:solidFill>
              <a:srgbClr val="000000"/>
            </a:solidFill>
            <a:miter lim="800000"/>
            <a:headEnd/>
            <a:tailEnd/>
          </a:ln>
        </p:spPr>
      </p:sp>
      <p:sp>
        <p:nvSpPr>
          <p:cNvPr id="1136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なんとかして、このような</a:t>
            </a:r>
            <a:r>
              <a:rPr lang="ja-JP" altLang="en-US" sz="1600" b="0" u="none" dirty="0" smtClean="0">
                <a:latin typeface="+mn-ea"/>
                <a:ea typeface="+mn-ea"/>
              </a:rPr>
              <a:t>いじめを防がなければならない</a:t>
            </a:r>
            <a:r>
              <a:rPr lang="ja-JP" altLang="en-US" sz="1600" dirty="0" smtClean="0">
                <a:latin typeface="+mn-ea"/>
                <a:ea typeface="+mn-ea"/>
              </a:rPr>
              <a:t>ということは誰もが理解している。</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あらためて</a:t>
            </a:r>
            <a:r>
              <a:rPr lang="ja-JP" altLang="en-US" sz="1600" b="1" u="sng" dirty="0" smtClean="0">
                <a:latin typeface="+mn-ea"/>
                <a:ea typeface="+mn-ea"/>
              </a:rPr>
              <a:t>法律上のいじめの概念</a:t>
            </a:r>
            <a:r>
              <a:rPr lang="ja-JP" altLang="en-US" sz="1600" dirty="0" smtClean="0">
                <a:latin typeface="+mn-ea"/>
                <a:ea typeface="+mn-ea"/>
              </a:rPr>
              <a:t>を考えてみる。</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かつてのいじめの定義には、「力の差」や「継続性」などが「いじめ」の要件として挙げられていた。</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社会通念上のいじめの概念も同様である。</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ところが、現在の法律上のいじめの定義では、軽微なものも広く含まれる。</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ここに、</a:t>
            </a:r>
            <a:r>
              <a:rPr lang="ja-JP" altLang="en-US" sz="1600" b="1" u="sng" dirty="0" smtClean="0">
                <a:latin typeface="+mn-ea"/>
                <a:ea typeface="+mn-ea"/>
              </a:rPr>
              <a:t>大きなギャップ</a:t>
            </a:r>
            <a:r>
              <a:rPr lang="ja-JP" altLang="en-US" sz="1600" dirty="0" smtClean="0">
                <a:latin typeface="+mn-ea"/>
                <a:ea typeface="+mn-ea"/>
              </a:rPr>
              <a:t>があることを認識しておく必要がある。</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それは、誰もが重篤な事態と認識するような事案で</a:t>
            </a:r>
            <a:r>
              <a:rPr lang="ja-JP" altLang="en-US" sz="1600" b="1" u="sng" dirty="0" smtClean="0">
                <a:latin typeface="+mn-ea"/>
                <a:ea typeface="+mn-ea"/>
              </a:rPr>
              <a:t>認知されたいじめの行為のなかには、社会通念上のいじめの概念に収まりきらないものも含まれる</a:t>
            </a:r>
            <a:r>
              <a:rPr lang="ja-JP" altLang="en-US" sz="1600" dirty="0" smtClean="0">
                <a:latin typeface="+mn-ea"/>
                <a:ea typeface="+mn-ea"/>
              </a:rPr>
              <a:t>。</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つまり、これまでより、いじめの概念を広げ、そのような</a:t>
            </a:r>
            <a:r>
              <a:rPr lang="ja-JP" altLang="en-US" sz="1600" b="1" u="sng" dirty="0" smtClean="0">
                <a:latin typeface="+mn-ea"/>
                <a:ea typeface="+mn-ea"/>
              </a:rPr>
              <a:t>いじめ行為を初期の段階で認知</a:t>
            </a:r>
            <a:r>
              <a:rPr lang="ja-JP" altLang="en-US" sz="1600" dirty="0" smtClean="0">
                <a:latin typeface="+mn-ea"/>
                <a:ea typeface="+mn-ea"/>
              </a:rPr>
              <a:t>すること。</a:t>
            </a:r>
            <a:endParaRPr lang="en-US" altLang="ja-JP" sz="1600" dirty="0" smtClean="0">
              <a:latin typeface="+mn-ea"/>
              <a:ea typeface="+mn-ea"/>
            </a:endParaRPr>
          </a:p>
          <a:p>
            <a:r>
              <a:rPr lang="ja-JP" altLang="en-US" sz="1600" dirty="0" smtClean="0">
                <a:latin typeface="+mn-ea"/>
                <a:ea typeface="+mn-ea"/>
              </a:rPr>
              <a:t>これが現在の法律上の、広範ないじめの概念の目的である。</a:t>
            </a:r>
            <a:endParaRPr lang="en-US" altLang="ja-JP" sz="1600" dirty="0" smtClean="0">
              <a:latin typeface="+mn-ea"/>
              <a:ea typeface="+mn-ea"/>
            </a:endParaRPr>
          </a:p>
          <a:p>
            <a:endParaRPr lang="en-US" altLang="ja-JP" sz="1400" dirty="0" smtClean="0">
              <a:latin typeface="+mn-ea"/>
              <a:ea typeface="+mn-ea"/>
            </a:endParaRPr>
          </a:p>
        </p:txBody>
      </p:sp>
      <p:sp>
        <p:nvSpPr>
          <p:cNvPr id="113668" name="スライド番号プレースホルダ 3"/>
          <p:cNvSpPr>
            <a:spLocks noGrp="1"/>
          </p:cNvSpPr>
          <p:nvPr>
            <p:ph type="sldNum" sz="quarter" idx="5"/>
          </p:nvPr>
        </p:nvSpPr>
        <p:spPr bwMode="auto">
          <a:noFill/>
          <a:ln>
            <a:miter lim="800000"/>
            <a:headEnd/>
            <a:tailEnd/>
          </a:ln>
        </p:spPr>
        <p:txBody>
          <a:bodyPr/>
          <a:lstStyle/>
          <a:p>
            <a:fld id="{6CCABEB2-8816-4247-81F1-0DB70C1235E2}" type="slidenum">
              <a:rPr lang="ja-JP" altLang="en-US" smtClean="0">
                <a:solidFill>
                  <a:prstClr val="black"/>
                </a:solidFill>
              </a:rPr>
              <a:pPr/>
              <a:t>16</a:t>
            </a:fld>
            <a:endParaRPr lang="ja-JP" altLang="en-US"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80000"/>
              </a:lnSpc>
              <a:spcBef>
                <a:spcPct val="0"/>
              </a:spcBef>
              <a:spcAft>
                <a:spcPts val="0"/>
              </a:spcAft>
              <a:buClrTx/>
              <a:buSzTx/>
              <a:buFontTx/>
              <a:buNone/>
              <a:tabLst/>
              <a:defRPr/>
            </a:pPr>
            <a:r>
              <a:rPr kumimoji="1" lang="ja-JP" altLang="en-US" sz="1600" dirty="0" smtClean="0">
                <a:latin typeface="+mn-ea"/>
                <a:ea typeface="+mn-ea"/>
              </a:rPr>
              <a:t>そのことは、本年度、９月１５日に教育センター分館で行われた行政説明で、文部科学省児童生徒課長も次のようにおっしゃられた。</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これは、その時の画面である。</a:t>
            </a:r>
            <a:endParaRPr kumimoji="1" lang="en-US" altLang="ja-JP" sz="1600" dirty="0" smtClean="0">
              <a:latin typeface="+mn-ea"/>
              <a:ea typeface="+mn-ea"/>
            </a:endParaRPr>
          </a:p>
          <a:p>
            <a:pPr eaLnBrk="1" hangingPunct="1">
              <a:lnSpc>
                <a:spcPct val="80000"/>
              </a:lnSpc>
              <a:spcBef>
                <a:spcPct val="0"/>
              </a:spcBef>
              <a:defRPr/>
            </a:pP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a:t>
            </a:r>
            <a:r>
              <a:rPr kumimoji="1" lang="ja-JP" altLang="en-US" sz="1600" b="0" u="none" dirty="0" smtClean="0">
                <a:latin typeface="+mn-ea"/>
                <a:ea typeface="+mn-ea"/>
              </a:rPr>
              <a:t>いじめの認知が多い学校は解消に向けた取組のスタートラインに立っていると肯定的に評価。</a:t>
            </a:r>
            <a:endParaRPr kumimoji="1" lang="en-US" altLang="ja-JP" sz="1600" b="0" u="none" dirty="0" smtClean="0">
              <a:latin typeface="+mn-ea"/>
              <a:ea typeface="+mn-ea"/>
            </a:endParaRPr>
          </a:p>
          <a:p>
            <a:pPr eaLnBrk="1" hangingPunct="1">
              <a:lnSpc>
                <a:spcPct val="80000"/>
              </a:lnSpc>
              <a:spcBef>
                <a:spcPct val="0"/>
              </a:spcBef>
              <a:defRPr/>
            </a:pPr>
            <a:r>
              <a:rPr kumimoji="1" lang="ja-JP" altLang="en-US" sz="1600" b="0" u="none" dirty="0" smtClean="0">
                <a:latin typeface="+mn-ea"/>
                <a:ea typeface="+mn-ea"/>
              </a:rPr>
              <a:t>・併せて、国の問題行動等調査でも「いじめられた児童生徒の立場に立って認知する」と示されている</a:t>
            </a:r>
            <a:r>
              <a:rPr kumimoji="1" lang="ja-JP" altLang="en-US" sz="1600" dirty="0" smtClean="0">
                <a:latin typeface="+mn-ea"/>
                <a:ea typeface="+mn-ea"/>
              </a:rPr>
              <a:t>。</a:t>
            </a:r>
            <a:endParaRPr kumimoji="1" lang="en-US" altLang="ja-JP" sz="1600" dirty="0" smtClean="0">
              <a:latin typeface="+mn-ea"/>
              <a:ea typeface="+mn-ea"/>
            </a:endParaRPr>
          </a:p>
          <a:p>
            <a:pPr eaLnBrk="1" hangingPunct="1">
              <a:lnSpc>
                <a:spcPct val="80000"/>
              </a:lnSpc>
              <a:spcBef>
                <a:spcPct val="0"/>
              </a:spcBef>
              <a:defRPr/>
            </a:pP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つまり、</a:t>
            </a:r>
            <a:r>
              <a:rPr kumimoji="1" lang="ja-JP" altLang="en-US" sz="1600" b="1" u="sng" dirty="0" smtClean="0">
                <a:latin typeface="+mn-ea"/>
                <a:ea typeface="+mn-ea"/>
              </a:rPr>
              <a:t>とにかくまず認知</a:t>
            </a:r>
            <a:r>
              <a:rPr kumimoji="1" lang="ja-JP" altLang="en-US" sz="1600" dirty="0" smtClean="0">
                <a:latin typeface="+mn-ea"/>
                <a:ea typeface="+mn-ea"/>
              </a:rPr>
              <a:t>という方向性が示されて</a:t>
            </a:r>
            <a:r>
              <a:rPr kumimoji="1" lang="ja-JP" altLang="en-US" sz="1600" dirty="0" smtClean="0">
                <a:latin typeface="+mn-ea"/>
                <a:ea typeface="+mn-ea"/>
              </a:rPr>
              <a:t>いる。</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17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spcBef>
                <a:spcPct val="0"/>
              </a:spcBef>
              <a:defRPr/>
            </a:pPr>
            <a:r>
              <a:rPr kumimoji="1" lang="ja-JP" altLang="en-US" sz="1600" dirty="0" smtClean="0">
                <a:latin typeface="+mn-ea"/>
                <a:ea typeface="+mn-ea"/>
              </a:rPr>
              <a:t>国はこのような法律の施行状況を調査し、「いじめ防止対策協議会」において議論を進め、平成</a:t>
            </a:r>
            <a:r>
              <a:rPr kumimoji="1" lang="en-US" altLang="ja-JP" sz="1600" dirty="0" smtClean="0">
                <a:latin typeface="+mn-ea"/>
                <a:ea typeface="+mn-ea"/>
              </a:rPr>
              <a:t>28</a:t>
            </a:r>
            <a:r>
              <a:rPr kumimoji="1" lang="ja-JP" altLang="en-US" sz="1600" dirty="0" smtClean="0">
                <a:latin typeface="+mn-ea"/>
                <a:ea typeface="+mn-ea"/>
              </a:rPr>
              <a:t>年度にその</a:t>
            </a:r>
            <a:r>
              <a:rPr kumimoji="1" lang="ja-JP" altLang="en-US" sz="1600" b="1" u="sng" dirty="0" smtClean="0">
                <a:latin typeface="+mn-ea"/>
                <a:ea typeface="+mn-ea"/>
              </a:rPr>
              <a:t>議論のとりまとめ</a:t>
            </a:r>
            <a:r>
              <a:rPr kumimoji="1" lang="ja-JP" altLang="en-US" sz="1600" dirty="0" smtClean="0">
                <a:latin typeface="+mn-ea"/>
                <a:ea typeface="+mn-ea"/>
              </a:rPr>
              <a:t>を出した。</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a:t>
            </a:r>
            <a:r>
              <a:rPr kumimoji="1" lang="ja-JP" altLang="en-US" sz="1600" b="1" u="sng" dirty="0" smtClean="0">
                <a:latin typeface="+mn-ea"/>
                <a:ea typeface="+mn-ea"/>
              </a:rPr>
              <a:t>「いじめの認知」</a:t>
            </a:r>
            <a:r>
              <a:rPr kumimoji="1" lang="ja-JP" altLang="en-US" sz="1600" dirty="0" smtClean="0">
                <a:latin typeface="+mn-ea"/>
                <a:ea typeface="+mn-ea"/>
              </a:rPr>
              <a:t>については、不十分であり、定義の解釈にも差がある。</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・次に、基本方針についても、策定はされたがその周知は不十分で、見直しも行われていないケースがある。</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t>とされている。</a:t>
            </a:r>
            <a:endParaRPr kumimoji="1" lang="ja-JP" altLang="en-US" sz="1600" dirty="0"/>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18</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spcBef>
                <a:spcPct val="0"/>
              </a:spcBef>
              <a:defRPr/>
            </a:pPr>
            <a:r>
              <a:rPr kumimoji="1" lang="ja-JP" altLang="en-US" sz="1600" b="1" u="sng" dirty="0" smtClean="0"/>
              <a:t>学校いじめ対策組織</a:t>
            </a:r>
            <a:r>
              <a:rPr kumimoji="1" lang="ja-JP" altLang="en-US" sz="1600" dirty="0" smtClean="0"/>
              <a:t>に関しては、</a:t>
            </a:r>
            <a:endParaRPr kumimoji="1" lang="en-US" altLang="ja-JP" sz="1600" dirty="0" smtClean="0"/>
          </a:p>
          <a:p>
            <a:pPr eaLnBrk="1" hangingPunct="1">
              <a:lnSpc>
                <a:spcPct val="80000"/>
              </a:lnSpc>
              <a:spcBef>
                <a:spcPct val="0"/>
              </a:spcBef>
              <a:defRPr/>
            </a:pPr>
            <a:r>
              <a:rPr kumimoji="1" lang="ja-JP" altLang="en-US" sz="1600" dirty="0" smtClean="0"/>
              <a:t>・情報共有は行われたが、その対応や対策が不十分で中核組織になりえていない。</a:t>
            </a:r>
            <a:endParaRPr kumimoji="1" lang="en-US" altLang="ja-JP" sz="1600" dirty="0" smtClean="0"/>
          </a:p>
          <a:p>
            <a:pPr eaLnBrk="1" hangingPunct="1">
              <a:lnSpc>
                <a:spcPct val="80000"/>
              </a:lnSpc>
              <a:spcBef>
                <a:spcPct val="0"/>
              </a:spcBef>
              <a:defRPr/>
            </a:pPr>
            <a:r>
              <a:rPr kumimoji="1" lang="ja-JP" altLang="en-US" sz="1600" dirty="0" smtClean="0"/>
              <a:t>・組織や活動はあっても、子どもや保護者が知らない。</a:t>
            </a:r>
            <a:endParaRPr kumimoji="1" lang="en-US" altLang="ja-JP" sz="1600" dirty="0" smtClean="0"/>
          </a:p>
          <a:p>
            <a:pPr eaLnBrk="1" hangingPunct="1">
              <a:lnSpc>
                <a:spcPct val="80000"/>
              </a:lnSpc>
              <a:spcBef>
                <a:spcPct val="0"/>
              </a:spcBef>
              <a:defRPr/>
            </a:pPr>
            <a:r>
              <a:rPr kumimoji="1" lang="ja-JP" altLang="en-US" sz="1600" dirty="0" smtClean="0"/>
              <a:t>・組織の構成員が管理職や一部の固定された教職員だけになっていたり、ＳＣ等の外部専門家がいないケースもある。</a:t>
            </a:r>
            <a:endParaRPr kumimoji="1" lang="en-US" altLang="ja-JP" sz="1600" dirty="0" smtClean="0"/>
          </a:p>
          <a:p>
            <a:pPr eaLnBrk="1" hangingPunct="1">
              <a:lnSpc>
                <a:spcPct val="80000"/>
              </a:lnSpc>
              <a:spcBef>
                <a:spcPct val="0"/>
              </a:spcBef>
              <a:defRPr/>
            </a:pPr>
            <a:r>
              <a:rPr kumimoji="1" lang="ja-JP" altLang="en-US" sz="1600" dirty="0" smtClean="0"/>
              <a:t>等がしめされた。</a:t>
            </a:r>
            <a:endParaRPr kumimoji="1" lang="ja-JP" altLang="en-US" sz="1600" dirty="0"/>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b="1" u="sng" dirty="0" smtClean="0">
                <a:latin typeface="+mn-ea"/>
                <a:ea typeface="+mn-ea"/>
              </a:rPr>
              <a:t>説明内容</a:t>
            </a:r>
            <a:r>
              <a:rPr kumimoji="1" lang="ja-JP" altLang="en-US" sz="1600" dirty="0" smtClean="0">
                <a:latin typeface="+mn-ea"/>
                <a:ea typeface="+mn-ea"/>
              </a:rPr>
              <a:t>は、これまでの経過から、取組の課題、そして、それを反映した改定の概要、最後に改定・見直しのポイントについて説明する。</a:t>
            </a:r>
            <a:endParaRPr kumimoji="1" lang="en-US"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fld id="{48DB9735-3920-4B7D-8602-9213614D0888}"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spcBef>
                <a:spcPct val="0"/>
              </a:spcBef>
              <a:defRPr/>
            </a:pPr>
            <a:r>
              <a:rPr kumimoji="1" lang="ja-JP" altLang="en-US" sz="1600" b="1" u="sng" dirty="0" smtClean="0"/>
              <a:t>未然防止</a:t>
            </a:r>
            <a:r>
              <a:rPr kumimoji="1" lang="ja-JP" altLang="en-US" sz="1600" dirty="0" smtClean="0"/>
              <a:t>については、</a:t>
            </a:r>
            <a:endParaRPr kumimoji="1" lang="en-US" altLang="ja-JP" sz="1600" dirty="0" smtClean="0"/>
          </a:p>
          <a:p>
            <a:pPr eaLnBrk="1" hangingPunct="1">
              <a:lnSpc>
                <a:spcPct val="80000"/>
              </a:lnSpc>
              <a:spcBef>
                <a:spcPct val="0"/>
              </a:spcBef>
              <a:defRPr/>
            </a:pPr>
            <a:r>
              <a:rPr kumimoji="1" lang="ja-JP" altLang="en-US" sz="1600" dirty="0" smtClean="0"/>
              <a:t>・加害行為抑止に向けた新たな取組の必要性や、性同一性障害等をはじめとする配慮を要する児童生徒への対応等が指摘された。</a:t>
            </a:r>
            <a:endParaRPr kumimoji="1" lang="en-US" altLang="ja-JP" sz="1600" dirty="0" smtClean="0"/>
          </a:p>
          <a:p>
            <a:pPr eaLnBrk="1" hangingPunct="1">
              <a:lnSpc>
                <a:spcPct val="80000"/>
              </a:lnSpc>
              <a:spcBef>
                <a:spcPct val="0"/>
              </a:spcBef>
              <a:defRPr/>
            </a:pPr>
            <a:endParaRPr kumimoji="1" lang="en-US" altLang="ja-JP" sz="1600" dirty="0" smtClean="0"/>
          </a:p>
          <a:p>
            <a:pPr eaLnBrk="1" hangingPunct="1">
              <a:lnSpc>
                <a:spcPct val="80000"/>
              </a:lnSpc>
              <a:spcBef>
                <a:spcPct val="0"/>
              </a:spcBef>
              <a:defRPr/>
            </a:pPr>
            <a:r>
              <a:rPr kumimoji="1" lang="ja-JP" altLang="en-US" sz="1600" b="1" u="sng" dirty="0" smtClean="0"/>
              <a:t>早期発見</a:t>
            </a:r>
            <a:r>
              <a:rPr kumimoji="1" lang="ja-JP" altLang="en-US" sz="1600" dirty="0" smtClean="0"/>
              <a:t>では、</a:t>
            </a:r>
            <a:endParaRPr kumimoji="1" lang="en-US" altLang="ja-JP" sz="1600" dirty="0" smtClean="0"/>
          </a:p>
          <a:p>
            <a:pPr eaLnBrk="1" hangingPunct="1">
              <a:lnSpc>
                <a:spcPct val="80000"/>
              </a:lnSpc>
              <a:spcBef>
                <a:spcPct val="0"/>
              </a:spcBef>
              <a:defRPr/>
            </a:pPr>
            <a:r>
              <a:rPr kumimoji="1" lang="ja-JP" altLang="en-US" sz="1600" dirty="0" smtClean="0"/>
              <a:t>・児童</a:t>
            </a:r>
            <a:r>
              <a:rPr kumimoji="1" lang="ja-JP" altLang="en-US" sz="1600" dirty="0" smtClean="0"/>
              <a:t>生徒の発見情報</a:t>
            </a:r>
            <a:r>
              <a:rPr kumimoji="1" lang="ja-JP" altLang="en-US" sz="1600" dirty="0" smtClean="0"/>
              <a:t>の少なさや、相談の窓口であるはずのＳＣやＳＳＷに対する相談の少なさが指摘された。</a:t>
            </a:r>
            <a:endParaRPr kumimoji="1" lang="ja-JP" altLang="en-US" sz="1600" dirty="0"/>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20</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spcBef>
                <a:spcPct val="0"/>
              </a:spcBef>
              <a:defRPr/>
            </a:pPr>
            <a:r>
              <a:rPr kumimoji="1" lang="ja-JP" altLang="en-US" sz="1600" b="1" u="sng" dirty="0" smtClean="0"/>
              <a:t>いじめへの対処</a:t>
            </a:r>
            <a:r>
              <a:rPr kumimoji="1" lang="ja-JP" altLang="en-US" sz="1600" dirty="0" smtClean="0"/>
              <a:t>では、</a:t>
            </a:r>
            <a:endParaRPr kumimoji="1" lang="en-US" altLang="ja-JP" sz="1600" dirty="0" smtClean="0"/>
          </a:p>
          <a:p>
            <a:pPr eaLnBrk="1" hangingPunct="1">
              <a:lnSpc>
                <a:spcPct val="80000"/>
              </a:lnSpc>
              <a:spcBef>
                <a:spcPct val="0"/>
              </a:spcBef>
              <a:defRPr/>
            </a:pPr>
            <a:r>
              <a:rPr kumimoji="1" lang="ja-JP" altLang="en-US" sz="1600" dirty="0" smtClean="0"/>
              <a:t>・保護者との信頼関係の不足</a:t>
            </a:r>
            <a:endParaRPr kumimoji="1" lang="en-US" altLang="ja-JP" sz="1600" dirty="0" smtClean="0"/>
          </a:p>
          <a:p>
            <a:pPr eaLnBrk="1" hangingPunct="1">
              <a:lnSpc>
                <a:spcPct val="80000"/>
              </a:lnSpc>
              <a:spcBef>
                <a:spcPct val="0"/>
              </a:spcBef>
              <a:defRPr/>
            </a:pPr>
            <a:r>
              <a:rPr kumimoji="1" lang="ja-JP" altLang="en-US" sz="1600" dirty="0" smtClean="0"/>
              <a:t>・謝罪をもっていじめを解消としている事例など不適切な対応が指摘された。</a:t>
            </a:r>
            <a:endParaRPr kumimoji="1" lang="en-US" altLang="ja-JP" sz="1600" dirty="0" smtClean="0"/>
          </a:p>
          <a:p>
            <a:pPr eaLnBrk="1" hangingPunct="1">
              <a:lnSpc>
                <a:spcPct val="80000"/>
              </a:lnSpc>
              <a:spcBef>
                <a:spcPct val="0"/>
              </a:spcBef>
              <a:defRPr/>
            </a:pPr>
            <a:r>
              <a:rPr kumimoji="1" lang="ja-JP" altLang="en-US" sz="1600" dirty="0" smtClean="0"/>
              <a:t>・また、把握の難しさが指摘されるインターネットによるいじめへの対応も課題として挙げられた。</a:t>
            </a:r>
            <a:endParaRPr kumimoji="1" lang="ja-JP" altLang="en-US" sz="1600" dirty="0"/>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21</a:t>
            </a:fld>
            <a:endParaRPr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spcBef>
                <a:spcPct val="0"/>
              </a:spcBef>
              <a:defRPr/>
            </a:pPr>
            <a:r>
              <a:rPr kumimoji="1" lang="ja-JP" altLang="en-US" sz="1600" b="1" u="sng" dirty="0" smtClean="0">
                <a:latin typeface="+mn-ea"/>
                <a:ea typeface="+mn-ea"/>
              </a:rPr>
              <a:t>いじめの重大事態</a:t>
            </a:r>
            <a:r>
              <a:rPr kumimoji="1" lang="ja-JP" altLang="en-US" sz="1600" dirty="0" smtClean="0">
                <a:latin typeface="+mn-ea"/>
                <a:ea typeface="+mn-ea"/>
              </a:rPr>
              <a:t>への対応については、</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・重大事態の定義が不明確で、適切に対処されなかったこと。</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・児童生徒や保護者からの申し立てがあるにもかかわらず、重大事態として扱われず重篤な事案となったもの等、法に沿った対応が不十分なケースが報告されている。</a:t>
            </a:r>
            <a:endParaRPr kumimoji="1" lang="en-US" altLang="ja-JP" sz="1600" dirty="0" smtClean="0">
              <a:latin typeface="+mn-ea"/>
              <a:ea typeface="+mn-ea"/>
            </a:endParaRPr>
          </a:p>
          <a:p>
            <a:pPr eaLnBrk="1" hangingPunct="1">
              <a:lnSpc>
                <a:spcPct val="80000"/>
              </a:lnSpc>
              <a:spcBef>
                <a:spcPct val="0"/>
              </a:spcBef>
              <a:defRPr/>
            </a:pPr>
            <a:r>
              <a:rPr lang="ja-JP" altLang="en-US" sz="1600" dirty="0" smtClean="0">
                <a:latin typeface="+mn-ea"/>
                <a:ea typeface="+mn-ea"/>
              </a:rPr>
              <a:t>これら、国で検証された内容の多くは本県でも課題となるものである。</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22</a:t>
            </a:fld>
            <a:endParaRPr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16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z="1600" dirty="0" smtClean="0">
                <a:latin typeface="+mn-ea"/>
                <a:ea typeface="+mn-ea"/>
              </a:rPr>
              <a:t>これは</a:t>
            </a:r>
            <a:r>
              <a:rPr lang="ja-JP" altLang="en-US" sz="1600" b="1" u="sng" dirty="0" smtClean="0">
                <a:latin typeface="+mn-ea"/>
                <a:ea typeface="+mn-ea"/>
              </a:rPr>
              <a:t>過去</a:t>
            </a:r>
            <a:r>
              <a:rPr lang="en-US" altLang="ja-JP" sz="1600" b="1" u="sng" dirty="0" smtClean="0">
                <a:latin typeface="+mn-ea"/>
                <a:ea typeface="+mn-ea"/>
              </a:rPr>
              <a:t>5</a:t>
            </a:r>
            <a:r>
              <a:rPr lang="ja-JP" altLang="en-US" sz="1600" b="1" u="sng" dirty="0" smtClean="0">
                <a:latin typeface="+mn-ea"/>
                <a:ea typeface="+mn-ea"/>
              </a:rPr>
              <a:t>年間の本県のいじめ認知件数のデータ</a:t>
            </a:r>
            <a:r>
              <a:rPr lang="ja-JP" altLang="en-US" sz="1600" dirty="0" smtClean="0">
                <a:latin typeface="+mn-ea"/>
                <a:ea typeface="+mn-ea"/>
              </a:rPr>
              <a:t>である。</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600" kern="1200" dirty="0" smtClean="0">
                <a:solidFill>
                  <a:schemeClr val="tx1"/>
                </a:solidFill>
                <a:latin typeface="+mn-ea"/>
                <a:ea typeface="+mn-ea"/>
                <a:cs typeface="+mn-cs"/>
              </a:rPr>
              <a:t>本県では、いじめに関する校内研修や、全ての</a:t>
            </a:r>
            <a:r>
              <a:rPr kumimoji="1" lang="ja-JP" altLang="en-US" sz="1600" kern="1200" dirty="0" smtClean="0">
                <a:solidFill>
                  <a:schemeClr val="tx1"/>
                </a:solidFill>
                <a:latin typeface="+mn-ea"/>
                <a:ea typeface="+mn-ea"/>
                <a:cs typeface="+mn-cs"/>
              </a:rPr>
              <a:t>公立</a:t>
            </a:r>
            <a:r>
              <a:rPr kumimoji="1" lang="ja-JP" altLang="ja-JP" sz="1600" kern="1200" dirty="0" smtClean="0">
                <a:solidFill>
                  <a:schemeClr val="tx1"/>
                </a:solidFill>
                <a:latin typeface="+mn-ea"/>
                <a:ea typeface="+mn-ea"/>
                <a:cs typeface="+mn-cs"/>
              </a:rPr>
              <a:t>小・中学校・高等学校で「いじめアンケート」</a:t>
            </a:r>
            <a:r>
              <a:rPr kumimoji="1" lang="ja-JP" altLang="en-US" sz="1600" kern="1200" dirty="0" smtClean="0">
                <a:solidFill>
                  <a:schemeClr val="tx1"/>
                </a:solidFill>
                <a:latin typeface="+mn-ea"/>
                <a:ea typeface="+mn-ea"/>
                <a:cs typeface="+mn-cs"/>
              </a:rPr>
              <a:t>が実施され</a:t>
            </a:r>
            <a:r>
              <a:rPr kumimoji="1" lang="ja-JP" altLang="ja-JP" sz="1600" kern="1200" dirty="0" smtClean="0">
                <a:solidFill>
                  <a:schemeClr val="tx1"/>
                </a:solidFill>
                <a:latin typeface="+mn-ea"/>
                <a:ea typeface="+mn-ea"/>
                <a:cs typeface="+mn-cs"/>
              </a:rPr>
              <a:t>て</a:t>
            </a:r>
            <a:r>
              <a:rPr kumimoji="1" lang="ja-JP" altLang="en-US" sz="1600" kern="1200" dirty="0" smtClean="0">
                <a:solidFill>
                  <a:schemeClr val="tx1"/>
                </a:solidFill>
                <a:latin typeface="+mn-ea"/>
                <a:ea typeface="+mn-ea"/>
                <a:cs typeface="+mn-cs"/>
              </a:rPr>
              <a:t>いる。</a:t>
            </a:r>
            <a:r>
              <a:rPr kumimoji="1" lang="ja-JP" altLang="ja-JP" sz="1600" kern="1200" dirty="0" smtClean="0">
                <a:solidFill>
                  <a:schemeClr val="tx1"/>
                </a:solidFill>
                <a:latin typeface="+mn-ea"/>
                <a:ea typeface="+mn-ea"/>
                <a:cs typeface="+mn-cs"/>
              </a:rPr>
              <a:t>加えて教職員間の情報共有や、授業、学級活動等での児童生徒の観察等に組織的に取り組んでいる。このような取組を通して、教職員のいじめ問題に対する意識の高まりが、</a:t>
            </a:r>
            <a:r>
              <a:rPr kumimoji="1" lang="ja-JP" altLang="en-US" sz="1600" kern="1200" dirty="0" smtClean="0">
                <a:solidFill>
                  <a:schemeClr val="tx1"/>
                </a:solidFill>
                <a:latin typeface="+mn-ea"/>
                <a:ea typeface="+mn-ea"/>
                <a:cs typeface="+mn-cs"/>
              </a:rPr>
              <a:t>ここ</a:t>
            </a:r>
            <a:r>
              <a:rPr kumimoji="1" lang="en-US" altLang="ja-JP" sz="1600" kern="1200" dirty="0" smtClean="0">
                <a:solidFill>
                  <a:schemeClr val="tx1"/>
                </a:solidFill>
                <a:latin typeface="+mn-ea"/>
                <a:ea typeface="+mn-ea"/>
                <a:cs typeface="+mn-cs"/>
              </a:rPr>
              <a:t>2</a:t>
            </a:r>
            <a:r>
              <a:rPr kumimoji="1" lang="ja-JP" altLang="en-US" sz="1600" kern="1200" dirty="0" smtClean="0">
                <a:solidFill>
                  <a:schemeClr val="tx1"/>
                </a:solidFill>
                <a:latin typeface="+mn-ea"/>
                <a:ea typeface="+mn-ea"/>
                <a:cs typeface="+mn-cs"/>
              </a:rPr>
              <a:t>年間の</a:t>
            </a:r>
            <a:r>
              <a:rPr kumimoji="1" lang="ja-JP" altLang="ja-JP" sz="1600" kern="1200" dirty="0" smtClean="0">
                <a:solidFill>
                  <a:schemeClr val="tx1"/>
                </a:solidFill>
                <a:latin typeface="+mn-ea"/>
                <a:ea typeface="+mn-ea"/>
                <a:cs typeface="+mn-cs"/>
              </a:rPr>
              <a:t>いじめの認知件数の上昇につながっ</a:t>
            </a:r>
            <a:r>
              <a:rPr kumimoji="1" lang="ja-JP" altLang="en-US" sz="1600" kern="1200" dirty="0" smtClean="0">
                <a:solidFill>
                  <a:schemeClr val="tx1"/>
                </a:solidFill>
                <a:latin typeface="+mn-ea"/>
                <a:ea typeface="+mn-ea"/>
                <a:cs typeface="+mn-cs"/>
              </a:rPr>
              <a:t>たと考えられる。</a:t>
            </a:r>
            <a:endParaRPr kumimoji="1" lang="en-US" altLang="ja-JP" sz="1600" kern="1200" dirty="0" smtClean="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mn-ea"/>
                <a:ea typeface="+mn-ea"/>
                <a:cs typeface="+mn-cs"/>
              </a:rPr>
              <a:t>しかしながら、本年度小学校と中学校においては、前年比で下がっており、</a:t>
            </a:r>
            <a:r>
              <a:rPr kumimoji="1" lang="en-US" altLang="ja-JP" sz="1600" kern="1200" dirty="0" smtClean="0">
                <a:solidFill>
                  <a:schemeClr val="tx1"/>
                </a:solidFill>
                <a:latin typeface="+mn-ea"/>
                <a:ea typeface="+mn-ea"/>
                <a:cs typeface="+mn-cs"/>
              </a:rPr>
              <a:t>1000</a:t>
            </a:r>
            <a:r>
              <a:rPr kumimoji="1" lang="ja-JP" altLang="en-US" sz="1600" kern="1200" dirty="0" smtClean="0">
                <a:solidFill>
                  <a:schemeClr val="tx1"/>
                </a:solidFill>
                <a:latin typeface="+mn-ea"/>
                <a:ea typeface="+mn-ea"/>
                <a:cs typeface="+mn-cs"/>
              </a:rPr>
              <a:t>人当たりの認知件数も、全国を下回る数値であり課題がみられる。</a:t>
            </a:r>
            <a:endParaRPr kumimoji="1" lang="en-US" altLang="ja-JP" sz="1600" kern="1200" dirty="0" smtClean="0">
              <a:solidFill>
                <a:schemeClr val="tx1"/>
              </a:solidFill>
              <a:latin typeface="+mn-ea"/>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mn-ea"/>
                <a:ea typeface="+mn-ea"/>
                <a:cs typeface="+mn-cs"/>
              </a:rPr>
              <a:t>このことは、後のいじめの定義に関する例示の場面</a:t>
            </a:r>
            <a:r>
              <a:rPr kumimoji="1" lang="ja-JP" altLang="en-US" sz="1600" kern="1200" dirty="0" smtClean="0">
                <a:solidFill>
                  <a:schemeClr val="tx1"/>
                </a:solidFill>
                <a:latin typeface="+mn-ea"/>
                <a:ea typeface="+mn-ea"/>
                <a:cs typeface="+mn-cs"/>
              </a:rPr>
              <a:t>で、再度説明</a:t>
            </a:r>
            <a:r>
              <a:rPr kumimoji="1" lang="ja-JP" altLang="en-US" sz="1600" kern="1200" dirty="0" smtClean="0">
                <a:solidFill>
                  <a:schemeClr val="tx1"/>
                </a:solidFill>
                <a:latin typeface="+mn-ea"/>
                <a:ea typeface="+mn-ea"/>
                <a:cs typeface="+mn-cs"/>
              </a:rPr>
              <a:t>する。</a:t>
            </a:r>
            <a:endParaRPr kumimoji="1" lang="ja-JP" altLang="ja-JP" sz="1600" kern="1200" dirty="0" smtClean="0">
              <a:solidFill>
                <a:schemeClr val="tx1"/>
              </a:solidFill>
              <a:latin typeface="+mn-ea"/>
              <a:ea typeface="+mn-ea"/>
              <a:cs typeface="+mn-cs"/>
            </a:endParaRPr>
          </a:p>
        </p:txBody>
      </p:sp>
      <p:sp>
        <p:nvSpPr>
          <p:cNvPr id="111620" name="スライド番号プレースホルダ 3"/>
          <p:cNvSpPr>
            <a:spLocks noGrp="1"/>
          </p:cNvSpPr>
          <p:nvPr>
            <p:ph type="sldNum" sz="quarter" idx="5"/>
          </p:nvPr>
        </p:nvSpPr>
        <p:spPr bwMode="auto">
          <a:noFill/>
          <a:ln>
            <a:miter lim="800000"/>
            <a:headEnd/>
            <a:tailEnd/>
          </a:ln>
        </p:spPr>
        <p:txBody>
          <a:bodyPr/>
          <a:lstStyle/>
          <a:p>
            <a:fld id="{A469DCE6-9497-4B3F-97D8-6742E818D6FE}" type="slidenum">
              <a:rPr lang="ja-JP" altLang="en-US" smtClean="0">
                <a:solidFill>
                  <a:prstClr val="black"/>
                </a:solidFill>
                <a:latin typeface="Arial" pitchFamily="34" charset="0"/>
              </a:rPr>
              <a:pPr/>
              <a:t>23</a:t>
            </a:fld>
            <a:endParaRPr lang="ja-JP" altLang="en-US" smtClean="0">
              <a:solidFill>
                <a:prstClr val="black"/>
              </a:solidFill>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80000"/>
              </a:lnSpc>
              <a:spcBef>
                <a:spcPct val="0"/>
              </a:spcBef>
              <a:spcAft>
                <a:spcPts val="0"/>
              </a:spcAft>
              <a:buClrTx/>
              <a:buSzTx/>
              <a:buFontTx/>
              <a:buNone/>
              <a:tabLst/>
              <a:defRPr/>
            </a:pPr>
            <a:r>
              <a:rPr kumimoji="1" lang="ja-JP" altLang="en-US" sz="1600" dirty="0" smtClean="0">
                <a:latin typeface="+mn-ea"/>
                <a:ea typeface="+mn-ea"/>
              </a:rPr>
              <a:t>次にこれは、昨年度の本県の</a:t>
            </a:r>
            <a:r>
              <a:rPr kumimoji="1" lang="ja-JP" altLang="en-US" sz="1600" b="1" u="sng" dirty="0" smtClean="0">
                <a:latin typeface="+mn-ea"/>
                <a:ea typeface="+mn-ea"/>
              </a:rPr>
              <a:t>「</a:t>
            </a:r>
            <a:r>
              <a:rPr lang="ja-JP" altLang="en-US" sz="1600" b="1" u="sng" dirty="0" smtClean="0">
                <a:latin typeface="+mn-ea"/>
                <a:ea typeface="+mn-ea"/>
              </a:rPr>
              <a:t>学校におけるいじめ防止等の取組に係る調査」結果</a:t>
            </a:r>
            <a:r>
              <a:rPr lang="ja-JP" altLang="en-US" sz="1600" dirty="0" smtClean="0">
                <a:latin typeface="+mn-ea"/>
                <a:ea typeface="+mn-ea"/>
              </a:rPr>
              <a:t>の一部である。</a:t>
            </a:r>
            <a:endParaRPr lang="en-US" altLang="ja-JP" sz="1600" dirty="0" smtClean="0">
              <a:latin typeface="+mn-ea"/>
              <a:ea typeface="+mn-ea"/>
            </a:endParaRPr>
          </a:p>
          <a:p>
            <a:pPr marL="0" marR="0" indent="0" algn="l" defTabSz="914400" rtl="0" eaLnBrk="1" fontAlgn="auto" latinLnBrk="0" hangingPunct="1">
              <a:lnSpc>
                <a:spcPct val="80000"/>
              </a:lnSpc>
              <a:spcBef>
                <a:spcPct val="0"/>
              </a:spcBef>
              <a:spcAft>
                <a:spcPts val="0"/>
              </a:spcAft>
              <a:buClrTx/>
              <a:buSzTx/>
              <a:buFontTx/>
              <a:buNone/>
              <a:tabLst/>
              <a:defRPr/>
            </a:pPr>
            <a:r>
              <a:rPr lang="ja-JP" altLang="en-US" sz="1600" dirty="0" smtClean="0">
                <a:solidFill>
                  <a:schemeClr val="bg1"/>
                </a:solidFill>
                <a:latin typeface="+mn-ea"/>
                <a:ea typeface="+mn-ea"/>
              </a:rPr>
              <a:t>学校においては、未然防止の取組や情報の収集や共有、アンケートの分析等については、</a:t>
            </a:r>
            <a:r>
              <a:rPr lang="en-US" altLang="ja-JP" sz="1600" dirty="0" smtClean="0">
                <a:solidFill>
                  <a:schemeClr val="bg1"/>
                </a:solidFill>
                <a:latin typeface="+mn-ea"/>
                <a:ea typeface="+mn-ea"/>
              </a:rPr>
              <a:t>7</a:t>
            </a:r>
            <a:r>
              <a:rPr lang="ja-JP" altLang="en-US" sz="1600" dirty="0" smtClean="0">
                <a:solidFill>
                  <a:schemeClr val="bg1"/>
                </a:solidFill>
                <a:latin typeface="+mn-ea"/>
                <a:ea typeface="+mn-ea"/>
              </a:rPr>
              <a:t>割～</a:t>
            </a:r>
            <a:r>
              <a:rPr lang="en-US" altLang="ja-JP" sz="1600" dirty="0" smtClean="0">
                <a:solidFill>
                  <a:schemeClr val="bg1"/>
                </a:solidFill>
                <a:latin typeface="+mn-ea"/>
                <a:ea typeface="+mn-ea"/>
              </a:rPr>
              <a:t>8</a:t>
            </a:r>
            <a:r>
              <a:rPr lang="ja-JP" altLang="en-US" sz="1600" dirty="0" smtClean="0">
                <a:solidFill>
                  <a:schemeClr val="bg1"/>
                </a:solidFill>
                <a:latin typeface="+mn-ea"/>
                <a:ea typeface="+mn-ea"/>
              </a:rPr>
              <a:t>割の学校で行われている。</a:t>
            </a:r>
            <a:endParaRPr lang="en-US" altLang="ja-JP" sz="1600" dirty="0" smtClean="0">
              <a:solidFill>
                <a:schemeClr val="bg1"/>
              </a:solidFill>
              <a:latin typeface="+mn-ea"/>
              <a:ea typeface="+mn-ea"/>
            </a:endParaRPr>
          </a:p>
          <a:p>
            <a:pPr marL="0" marR="0" indent="0" algn="l" defTabSz="914400" rtl="0" eaLnBrk="1" fontAlgn="auto" latinLnBrk="0" hangingPunct="1">
              <a:lnSpc>
                <a:spcPct val="80000"/>
              </a:lnSpc>
              <a:spcBef>
                <a:spcPct val="0"/>
              </a:spcBef>
              <a:spcAft>
                <a:spcPts val="0"/>
              </a:spcAft>
              <a:buClrTx/>
              <a:buSzTx/>
              <a:buFontTx/>
              <a:buNone/>
              <a:tabLst/>
              <a:defRPr/>
            </a:pPr>
            <a:r>
              <a:rPr lang="ja-JP" altLang="en-US" sz="1600" dirty="0" smtClean="0">
                <a:solidFill>
                  <a:schemeClr val="bg1"/>
                </a:solidFill>
                <a:latin typeface="+mn-ea"/>
                <a:ea typeface="+mn-ea"/>
              </a:rPr>
              <a:t>しかし、その取組をＰＤＣＡサイクルに基づいて検証改善したり、相談窓口としての役割を果たしたりすることについては十分に行われているとは言えない。</a:t>
            </a:r>
            <a:endParaRPr lang="en-US" altLang="ja-JP" sz="1600" dirty="0" smtClean="0">
              <a:solidFill>
                <a:schemeClr val="bg1"/>
              </a:solidFill>
              <a:latin typeface="+mn-ea"/>
              <a:ea typeface="+mn-ea"/>
            </a:endParaRPr>
          </a:p>
          <a:p>
            <a:pPr marL="0" marR="0" indent="0" algn="l" defTabSz="914400" rtl="0" eaLnBrk="1" fontAlgn="auto" latinLnBrk="0" hangingPunct="1">
              <a:lnSpc>
                <a:spcPct val="80000"/>
              </a:lnSpc>
              <a:spcBef>
                <a:spcPct val="0"/>
              </a:spcBef>
              <a:spcAft>
                <a:spcPts val="0"/>
              </a:spcAft>
              <a:buClrTx/>
              <a:buSzTx/>
              <a:buFontTx/>
              <a:buNone/>
              <a:tabLst/>
              <a:defRPr/>
            </a:pPr>
            <a:r>
              <a:rPr lang="ja-JP" altLang="en-US" sz="1600" dirty="0" smtClean="0">
                <a:solidFill>
                  <a:schemeClr val="bg1"/>
                </a:solidFill>
                <a:latin typeface="+mn-ea"/>
                <a:ea typeface="+mn-ea"/>
              </a:rPr>
              <a:t>そして、対処がうまくいかなかったケースの検証については、ほぼその役割は果たせていない。</a:t>
            </a:r>
            <a:endParaRPr lang="en-US" altLang="ja-JP" sz="1600" dirty="0" smtClean="0">
              <a:solidFill>
                <a:schemeClr val="bg1"/>
              </a:solidFill>
              <a:latin typeface="+mn-ea"/>
              <a:ea typeface="+mn-ea"/>
            </a:endParaRPr>
          </a:p>
          <a:p>
            <a:pPr marL="0" marR="0" indent="0" algn="l" defTabSz="914400" rtl="0" eaLnBrk="1" fontAlgn="auto" latinLnBrk="0" hangingPunct="1">
              <a:lnSpc>
                <a:spcPct val="80000"/>
              </a:lnSpc>
              <a:spcBef>
                <a:spcPct val="0"/>
              </a:spcBef>
              <a:spcAft>
                <a:spcPts val="0"/>
              </a:spcAft>
              <a:buClrTx/>
              <a:buSzTx/>
              <a:buFontTx/>
              <a:buNone/>
              <a:tabLst/>
              <a:defRPr/>
            </a:pPr>
            <a:endParaRPr lang="en-US" altLang="ja-JP" sz="1600" dirty="0" smtClean="0">
              <a:solidFill>
                <a:schemeClr val="bg1"/>
              </a:solidFill>
              <a:latin typeface="+mn-ea"/>
              <a:ea typeface="+mn-ea"/>
            </a:endParaRPr>
          </a:p>
          <a:p>
            <a:pPr marL="0" marR="0" indent="0" algn="l" defTabSz="914400" rtl="0" eaLnBrk="1" fontAlgn="auto" latinLnBrk="0" hangingPunct="1">
              <a:lnSpc>
                <a:spcPct val="80000"/>
              </a:lnSpc>
              <a:spcBef>
                <a:spcPct val="0"/>
              </a:spcBef>
              <a:spcAft>
                <a:spcPts val="0"/>
              </a:spcAft>
              <a:buClrTx/>
              <a:buSzTx/>
              <a:buFontTx/>
              <a:buNone/>
              <a:tabLst/>
              <a:defRPr/>
            </a:pPr>
            <a:r>
              <a:rPr kumimoji="1" lang="ja-JP" altLang="en-US" sz="1600" dirty="0" smtClean="0">
                <a:solidFill>
                  <a:schemeClr val="bg1"/>
                </a:solidFill>
                <a:latin typeface="+mn-ea"/>
                <a:ea typeface="+mn-ea"/>
              </a:rPr>
              <a:t>また、他の質問項目では、基本方針の周知は行っているが、ホームページにアップしたのみであったり、ＳＣやＳＳＷ等の外部専門家が組織の構成員として含まれていないケースも見られた。</a:t>
            </a:r>
            <a:endParaRPr kumimoji="1" lang="en-US" altLang="ja-JP" sz="1600" dirty="0" smtClean="0">
              <a:solidFill>
                <a:schemeClr val="bg1"/>
              </a:solidFill>
              <a:latin typeface="+mn-ea"/>
              <a:ea typeface="+mn-ea"/>
            </a:endParaRPr>
          </a:p>
          <a:p>
            <a:pPr marL="0" marR="0" indent="0" algn="l" defTabSz="914400" rtl="0" eaLnBrk="1" fontAlgn="auto" latinLnBrk="0" hangingPunct="1">
              <a:lnSpc>
                <a:spcPct val="80000"/>
              </a:lnSpc>
              <a:spcBef>
                <a:spcPct val="0"/>
              </a:spcBef>
              <a:spcAft>
                <a:spcPts val="0"/>
              </a:spcAft>
              <a:buClrTx/>
              <a:buSzTx/>
              <a:buFontTx/>
              <a:buNone/>
              <a:tabLst/>
              <a:defRPr/>
            </a:pPr>
            <a:endParaRPr kumimoji="1" lang="en-US" altLang="ja-JP" sz="1600" dirty="0" smtClean="0">
              <a:solidFill>
                <a:schemeClr val="bg1"/>
              </a:solidFill>
              <a:latin typeface="+mn-ea"/>
              <a:ea typeface="+mn-ea"/>
            </a:endParaRPr>
          </a:p>
          <a:p>
            <a:pPr marL="0" marR="0" indent="0" algn="l" defTabSz="914400" rtl="0" eaLnBrk="1" fontAlgn="auto" latinLnBrk="0" hangingPunct="1">
              <a:lnSpc>
                <a:spcPct val="80000"/>
              </a:lnSpc>
              <a:spcBef>
                <a:spcPct val="0"/>
              </a:spcBef>
              <a:spcAft>
                <a:spcPts val="0"/>
              </a:spcAft>
              <a:buClrTx/>
              <a:buSzTx/>
              <a:buFontTx/>
              <a:buNone/>
              <a:tabLst/>
              <a:defRPr/>
            </a:pPr>
            <a:r>
              <a:rPr kumimoji="1" lang="ja-JP" altLang="en-US" sz="1600" dirty="0" smtClean="0">
                <a:solidFill>
                  <a:schemeClr val="bg1"/>
                </a:solidFill>
                <a:latin typeface="+mn-ea"/>
                <a:ea typeface="+mn-ea"/>
              </a:rPr>
              <a:t>したがって、これらの国や県の課題の検証・総括を踏まえたものが今回の改定内容に反映されている。</a:t>
            </a:r>
            <a:endParaRPr kumimoji="1" lang="en-US"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24</a:t>
            </a:fld>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sng" dirty="0" smtClean="0">
                <a:latin typeface="+mn-ea"/>
                <a:ea typeface="+mn-ea"/>
              </a:rPr>
              <a:t>資料１</a:t>
            </a:r>
            <a:r>
              <a:rPr kumimoji="1" lang="ja-JP" altLang="en-US" sz="1600" dirty="0" smtClean="0">
                <a:latin typeface="+mn-ea"/>
                <a:ea typeface="+mn-ea"/>
              </a:rPr>
              <a:t>を使って</a:t>
            </a:r>
            <a:r>
              <a:rPr kumimoji="1" lang="ja-JP" altLang="en-US" sz="1600" b="1" u="sng" dirty="0" smtClean="0">
                <a:latin typeface="+mn-ea"/>
                <a:ea typeface="+mn-ea"/>
              </a:rPr>
              <a:t>県の改定</a:t>
            </a:r>
            <a:r>
              <a:rPr kumimoji="1" lang="ja-JP" altLang="en-US" sz="1600" dirty="0" smtClean="0">
                <a:latin typeface="+mn-ea"/>
                <a:ea typeface="+mn-ea"/>
              </a:rPr>
              <a:t>について説明する。</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ここからの内容は、特に</a:t>
            </a:r>
            <a:r>
              <a:rPr kumimoji="1" lang="ja-JP" altLang="en-US" sz="1600" dirty="0" smtClean="0"/>
              <a:t>市町村の基本方針改定に参考にしていただきたい内容である。</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spcBef>
                <a:spcPct val="0"/>
              </a:spcBef>
              <a:defRPr/>
            </a:pPr>
            <a:r>
              <a:rPr kumimoji="1" lang="ja-JP" altLang="en-US" sz="1600" dirty="0" smtClean="0">
                <a:latin typeface="+mn-ea"/>
                <a:ea typeface="+mn-ea"/>
              </a:rPr>
              <a:t>県の基本方針は、このような</a:t>
            </a:r>
            <a:r>
              <a:rPr kumimoji="1" lang="ja-JP" altLang="en-US" sz="1600" b="1" u="sng" dirty="0" smtClean="0">
                <a:latin typeface="+mn-ea"/>
                <a:ea typeface="+mn-ea"/>
              </a:rPr>
              <a:t>方向性で改定</a:t>
            </a:r>
            <a:r>
              <a:rPr kumimoji="1" lang="ja-JP" altLang="en-US" sz="1600" dirty="0" smtClean="0">
                <a:latin typeface="+mn-ea"/>
                <a:ea typeface="+mn-ea"/>
              </a:rPr>
              <a:t>された。</a:t>
            </a:r>
            <a:r>
              <a:rPr kumimoji="1" lang="en-US" altLang="ja-JP" sz="1600" dirty="0" smtClean="0">
                <a:latin typeface="+mn-ea"/>
                <a:ea typeface="+mn-ea"/>
              </a:rPr>
              <a:t>【</a:t>
            </a:r>
            <a:r>
              <a:rPr kumimoji="1" lang="ja-JP" altLang="en-US" sz="1600" dirty="0" smtClean="0">
                <a:latin typeface="+mn-ea"/>
                <a:ea typeface="+mn-ea"/>
              </a:rPr>
              <a:t>読む</a:t>
            </a:r>
            <a:r>
              <a:rPr kumimoji="1" lang="en-US" altLang="ja-JP" sz="1600" dirty="0" smtClean="0">
                <a:latin typeface="+mn-ea"/>
                <a:ea typeface="+mn-ea"/>
              </a:rPr>
              <a:t>】</a:t>
            </a:r>
          </a:p>
          <a:p>
            <a:pPr eaLnBrk="1" hangingPunct="1">
              <a:lnSpc>
                <a:spcPct val="80000"/>
              </a:lnSpc>
              <a:spcBef>
                <a:spcPct val="0"/>
              </a:spcBef>
              <a:defRPr/>
            </a:pPr>
            <a:r>
              <a:rPr kumimoji="1" lang="ja-JP" altLang="en-US" sz="1600" dirty="0" smtClean="0">
                <a:latin typeface="+mn-ea"/>
                <a:ea typeface="+mn-ea"/>
              </a:rPr>
              <a:t>つまり、先ほどお話しした課題は①国の改定内容と、②県の取組の検証・総括した内容として書き加えられた。</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この検証や総括の役割を果たした組織は、「高知県いじめ問題対策連絡協議会」である。</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この会議では、いじめ防止等の取組をＰＤＣＡサイクルで検証するとともに、重点テーマである「相談支援体制の充実」や「ネット問題の解決」等を継続して協議している。</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本課のＨＰにこの連絡協議会の議事録</a:t>
            </a:r>
            <a:r>
              <a:rPr kumimoji="1" lang="ja-JP" altLang="en-US" sz="1600" dirty="0" smtClean="0">
                <a:latin typeface="+mn-ea"/>
                <a:ea typeface="+mn-ea"/>
              </a:rPr>
              <a:t>、配付資料</a:t>
            </a:r>
            <a:r>
              <a:rPr kumimoji="1" lang="ja-JP" altLang="en-US" sz="1600" dirty="0" smtClean="0">
                <a:latin typeface="+mn-ea"/>
                <a:ea typeface="+mn-ea"/>
              </a:rPr>
              <a:t>等を掲載しているので、市町村での組織運営について参考にしていただきたい。</a:t>
            </a:r>
            <a:endParaRPr kumimoji="1" lang="ja-JP" altLang="en-US" sz="1600" dirty="0"/>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26</a:t>
            </a:fld>
            <a:endParaRPr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spcBef>
                <a:spcPct val="0"/>
              </a:spcBef>
              <a:defRPr/>
            </a:pPr>
            <a:r>
              <a:rPr kumimoji="1" lang="ja-JP" altLang="en-US" sz="1600" b="1" u="sng" dirty="0" smtClean="0">
                <a:latin typeface="+mn-ea"/>
                <a:ea typeface="+mn-ea"/>
              </a:rPr>
              <a:t>県の改定概要</a:t>
            </a:r>
            <a:r>
              <a:rPr kumimoji="1" lang="ja-JP" altLang="en-US" sz="1600" dirty="0" smtClean="0">
                <a:latin typeface="+mn-ea"/>
                <a:ea typeface="+mn-ea"/>
              </a:rPr>
              <a:t>について資料１で説明する。</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県の基本方針の目次に沿った形で、改定概要を示している。</a:t>
            </a:r>
            <a:endParaRPr kumimoji="1" lang="en-US" altLang="ja-JP" sz="1600" dirty="0" smtClean="0">
              <a:latin typeface="+mn-ea"/>
              <a:ea typeface="+mn-ea"/>
            </a:endParaRPr>
          </a:p>
          <a:p>
            <a:pPr eaLnBrk="1" hangingPunct="1">
              <a:lnSpc>
                <a:spcPct val="80000"/>
              </a:lnSpc>
              <a:spcBef>
                <a:spcPct val="0"/>
              </a:spcBef>
              <a:defRPr/>
            </a:pPr>
            <a:r>
              <a:rPr kumimoji="1" lang="en-US" altLang="ja-JP" sz="1600" dirty="0" smtClean="0">
                <a:latin typeface="+mn-ea"/>
                <a:ea typeface="+mn-ea"/>
              </a:rPr>
              <a:t>1</a:t>
            </a:r>
            <a:r>
              <a:rPr kumimoji="1" lang="ja-JP" altLang="en-US" sz="1600" dirty="0" smtClean="0">
                <a:latin typeface="+mn-ea"/>
                <a:ea typeface="+mn-ea"/>
              </a:rPr>
              <a:t>ページ目の「３　改定の主なポイント」の表の、右列には「改定の概要として主要な部分を示している。ここに、先ほどの①である国の改定内容をほぼ含んでいる。</a:t>
            </a:r>
            <a:endParaRPr kumimoji="1" lang="en-US" altLang="ja-JP" sz="1600" dirty="0" smtClean="0">
              <a:latin typeface="+mn-ea"/>
              <a:ea typeface="+mn-ea"/>
            </a:endParaRPr>
          </a:p>
          <a:p>
            <a:pPr marL="0" marR="0" indent="0" algn="l" defTabSz="914400" rtl="0" eaLnBrk="1" fontAlgn="auto" latinLnBrk="0" hangingPunct="1">
              <a:lnSpc>
                <a:spcPct val="80000"/>
              </a:lnSpc>
              <a:spcBef>
                <a:spcPct val="0"/>
              </a:spcBef>
              <a:spcAft>
                <a:spcPts val="0"/>
              </a:spcAft>
              <a:buClrTx/>
              <a:buSzTx/>
              <a:buFontTx/>
              <a:buNone/>
              <a:tabLst/>
              <a:defRPr/>
            </a:pPr>
            <a:r>
              <a:rPr kumimoji="1" lang="ja-JP" altLang="en-US" sz="1600" dirty="0" smtClean="0">
                <a:latin typeface="+mn-ea"/>
                <a:ea typeface="+mn-ea"/>
              </a:rPr>
              <a:t>これらの部分は国の基本方針の様々な部分から引用して作成している。その表現の仕方や書き方は国と同じでなくても、改定された内容はほぼ網羅されている。</a:t>
            </a:r>
            <a:endParaRPr kumimoji="1" lang="en-US"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27</a:t>
            </a:fld>
            <a:endParaRPr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spcBef>
                <a:spcPct val="0"/>
              </a:spcBef>
              <a:defRPr/>
            </a:pPr>
            <a:r>
              <a:rPr kumimoji="1" lang="ja-JP" altLang="en-US" sz="1600" dirty="0" smtClean="0">
                <a:latin typeface="+mn-ea"/>
                <a:ea typeface="+mn-ea"/>
              </a:rPr>
              <a:t>次に、</a:t>
            </a:r>
            <a:r>
              <a:rPr kumimoji="1" lang="ja-JP" altLang="en-US" sz="1600" b="1" u="sng" dirty="0" smtClean="0">
                <a:latin typeface="+mn-ea"/>
                <a:ea typeface="+mn-ea"/>
              </a:rPr>
              <a:t>②県の取組の検証と総括</a:t>
            </a:r>
            <a:r>
              <a:rPr kumimoji="1" lang="ja-JP" altLang="en-US" sz="1600" dirty="0" smtClean="0">
                <a:latin typeface="+mn-ea"/>
                <a:ea typeface="+mn-ea"/>
              </a:rPr>
              <a:t>についてである。</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この内容は、同じく資料</a:t>
            </a:r>
            <a:r>
              <a:rPr kumimoji="1" lang="en-US" altLang="ja-JP" sz="1600" dirty="0" smtClean="0">
                <a:latin typeface="+mn-ea"/>
                <a:ea typeface="+mn-ea"/>
              </a:rPr>
              <a:t>1</a:t>
            </a:r>
            <a:r>
              <a:rPr kumimoji="1" lang="ja-JP" altLang="en-US" sz="1600" dirty="0" smtClean="0">
                <a:latin typeface="+mn-ea"/>
                <a:ea typeface="+mn-ea"/>
              </a:rPr>
              <a:t>の「改定の概要」の欄に下線で示している。</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・１Ｐの「はじめに」と、「高知県のいじめの現状」</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・また、２Ｐの「いじめ防止等のために県が実施する施策」</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である。</a:t>
            </a:r>
            <a:endParaRPr kumimoji="1" lang="en-US"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28</a:t>
            </a:fld>
            <a:endParaRPr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spcBef>
                <a:spcPct val="0"/>
              </a:spcBef>
              <a:defRPr/>
            </a:pPr>
            <a:r>
              <a:rPr kumimoji="1" lang="ja-JP" altLang="en-US" sz="1600" dirty="0" smtClean="0">
                <a:latin typeface="+mn-ea"/>
                <a:ea typeface="+mn-ea"/>
              </a:rPr>
              <a:t>その他に、今回の改定において重要なのは、</a:t>
            </a:r>
            <a:r>
              <a:rPr kumimoji="1" lang="ja-JP" altLang="en-US" sz="1600" b="1" u="sng" dirty="0" smtClean="0">
                <a:latin typeface="+mn-ea"/>
                <a:ea typeface="+mn-ea"/>
              </a:rPr>
              <a:t>国が重大事態に関するガイドライン</a:t>
            </a:r>
            <a:r>
              <a:rPr kumimoji="1" lang="ja-JP" altLang="en-US" sz="1600" dirty="0" smtClean="0">
                <a:latin typeface="+mn-ea"/>
                <a:ea typeface="+mn-ea"/>
              </a:rPr>
              <a:t>を出したことである。</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ここには「調査方針の説明」や「調査の実施」等、それぞれについて留意点が示されるとともに、例示がされている。</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したがって、重大事態の発生と調査の部分で、このガイドラインを参考として適切に対処することを明記した。</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また、改定した本基本方針に資料</a:t>
            </a:r>
            <a:r>
              <a:rPr kumimoji="1" lang="en-US" altLang="ja-JP" sz="1600" dirty="0" smtClean="0">
                <a:latin typeface="+mn-ea"/>
                <a:ea typeface="+mn-ea"/>
              </a:rPr>
              <a:t>3</a:t>
            </a:r>
            <a:r>
              <a:rPr kumimoji="1" lang="ja-JP" altLang="en-US" sz="1600" dirty="0" smtClean="0">
                <a:latin typeface="+mn-ea"/>
                <a:ea typeface="+mn-ea"/>
              </a:rPr>
              <a:t>の国のガイドラインを添付した。</a:t>
            </a:r>
            <a:endParaRPr kumimoji="1" lang="en-US"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b="1" u="sng" kern="1200" dirty="0" smtClean="0">
                <a:solidFill>
                  <a:schemeClr val="tx1"/>
                </a:solidFill>
                <a:latin typeface="+mn-lt"/>
                <a:ea typeface="+mn-ea"/>
                <a:cs typeface="+mn-cs"/>
              </a:rPr>
              <a:t>配付</a:t>
            </a:r>
            <a:r>
              <a:rPr kumimoji="1" lang="ja-JP" altLang="ja-JP" sz="1600" b="1" u="sng" kern="1200" dirty="0" smtClean="0">
                <a:solidFill>
                  <a:schemeClr val="tx1"/>
                </a:solidFill>
                <a:latin typeface="+mn-lt"/>
                <a:ea typeface="+mn-ea"/>
                <a:cs typeface="+mn-cs"/>
              </a:rPr>
              <a:t>資料</a:t>
            </a:r>
            <a:r>
              <a:rPr kumimoji="1" lang="ja-JP" altLang="en-US" sz="1600" kern="1200" dirty="0" smtClean="0">
                <a:solidFill>
                  <a:schemeClr val="tx1"/>
                </a:solidFill>
                <a:latin typeface="+mn-lt"/>
                <a:ea typeface="+mn-ea"/>
                <a:cs typeface="+mn-cs"/>
              </a:rPr>
              <a:t>は</a:t>
            </a:r>
            <a:r>
              <a:rPr kumimoji="1" lang="ja-JP" altLang="ja-JP" sz="1600" kern="1200" dirty="0" smtClean="0">
                <a:solidFill>
                  <a:schemeClr val="tx1"/>
                </a:solidFill>
                <a:latin typeface="+mn-lt"/>
                <a:ea typeface="+mn-ea"/>
                <a:cs typeface="+mn-cs"/>
              </a:rPr>
              <a:t>、</a:t>
            </a:r>
            <a:r>
              <a:rPr kumimoji="1" lang="ja-JP" altLang="en-US" sz="1600" kern="1200" dirty="0" smtClean="0">
                <a:solidFill>
                  <a:schemeClr val="tx1"/>
                </a:solidFill>
                <a:latin typeface="+mn-lt"/>
                <a:ea typeface="+mn-ea"/>
                <a:cs typeface="+mn-cs"/>
              </a:rPr>
              <a:t>スライドに示した７つ</a:t>
            </a:r>
            <a:r>
              <a:rPr kumimoji="1" lang="ja-JP" altLang="en-US" sz="1600" kern="1200" dirty="0" smtClean="0">
                <a:solidFill>
                  <a:schemeClr val="tx1"/>
                </a:solidFill>
                <a:latin typeface="+mn-lt"/>
                <a:ea typeface="+mn-ea"/>
                <a:cs typeface="+mn-cs"/>
              </a:rPr>
              <a:t>である。</a:t>
            </a:r>
            <a:endParaRPr kumimoji="1" lang="en-US" altLang="ja-JP" sz="1600" kern="1200" dirty="0" smtClean="0">
              <a:solidFill>
                <a:schemeClr val="tx1"/>
              </a:solidFill>
              <a:latin typeface="+mn-lt"/>
              <a:ea typeface="+mn-ea"/>
              <a:cs typeface="+mn-cs"/>
            </a:endParaRPr>
          </a:p>
          <a:p>
            <a:endParaRPr kumimoji="1" lang="en-US" altLang="ja-JP" sz="1600" kern="1200" dirty="0" smtClean="0">
              <a:solidFill>
                <a:schemeClr val="tx1"/>
              </a:solidFill>
              <a:latin typeface="+mn-lt"/>
              <a:ea typeface="+mn-ea"/>
              <a:cs typeface="+mn-cs"/>
            </a:endParaRPr>
          </a:p>
          <a:p>
            <a:r>
              <a:rPr kumimoji="1" lang="ja-JP" altLang="ja-JP" sz="1600" kern="1200" dirty="0" smtClean="0">
                <a:solidFill>
                  <a:schemeClr val="tx1"/>
                </a:solidFill>
                <a:latin typeface="+mn-lt"/>
                <a:ea typeface="+mn-ea"/>
                <a:cs typeface="+mn-cs"/>
              </a:rPr>
              <a:t>資料</a:t>
            </a:r>
            <a:r>
              <a:rPr kumimoji="1" lang="ja-JP" altLang="en-US" sz="1600" kern="1200" dirty="0" smtClean="0">
                <a:solidFill>
                  <a:schemeClr val="tx1"/>
                </a:solidFill>
                <a:latin typeface="+mn-lt"/>
                <a:ea typeface="+mn-ea"/>
                <a:cs typeface="+mn-cs"/>
              </a:rPr>
              <a:t>１は</a:t>
            </a:r>
            <a:r>
              <a:rPr kumimoji="1" lang="ja-JP" altLang="ja-JP" sz="1600" kern="1200" dirty="0" smtClean="0">
                <a:solidFill>
                  <a:schemeClr val="tx1"/>
                </a:solidFill>
                <a:latin typeface="+mn-lt"/>
                <a:ea typeface="+mn-ea"/>
                <a:cs typeface="+mn-cs"/>
              </a:rPr>
              <a:t>改定案の概要をまとめた</a:t>
            </a:r>
            <a:r>
              <a:rPr kumimoji="1" lang="ja-JP" altLang="en-US" sz="1600" kern="1200" dirty="0" smtClean="0">
                <a:solidFill>
                  <a:schemeClr val="tx1"/>
                </a:solidFill>
                <a:latin typeface="+mn-lt"/>
                <a:ea typeface="+mn-ea"/>
                <a:cs typeface="+mn-cs"/>
              </a:rPr>
              <a:t>もの</a:t>
            </a:r>
            <a:endParaRPr kumimoji="1" lang="en-US" altLang="ja-JP" sz="1600" kern="1200" dirty="0" smtClean="0">
              <a:solidFill>
                <a:schemeClr val="tx1"/>
              </a:solidFill>
              <a:latin typeface="+mn-lt"/>
              <a:ea typeface="+mn-ea"/>
              <a:cs typeface="+mn-cs"/>
            </a:endParaRPr>
          </a:p>
          <a:p>
            <a:r>
              <a:rPr kumimoji="1" lang="ja-JP" altLang="en-US" sz="1600" kern="1200" dirty="0" smtClean="0">
                <a:solidFill>
                  <a:schemeClr val="tx1"/>
                </a:solidFill>
                <a:latin typeface="+mn-lt"/>
                <a:ea typeface="+mn-ea"/>
                <a:cs typeface="+mn-cs"/>
              </a:rPr>
              <a:t>資料２は</a:t>
            </a:r>
            <a:r>
              <a:rPr kumimoji="1" lang="ja-JP" altLang="en-US" sz="1600" kern="1200" dirty="0" smtClean="0">
                <a:solidFill>
                  <a:schemeClr val="tx1"/>
                </a:solidFill>
                <a:latin typeface="+mn-lt"/>
                <a:ea typeface="+mn-ea"/>
                <a:cs typeface="+mn-cs"/>
              </a:rPr>
              <a:t>、基本方針の改定版</a:t>
            </a:r>
            <a:endParaRPr kumimoji="1" lang="en-US" altLang="ja-JP" sz="1600" kern="1200" dirty="0" smtClean="0">
              <a:solidFill>
                <a:schemeClr val="tx1"/>
              </a:solidFill>
              <a:latin typeface="+mn-lt"/>
              <a:ea typeface="+mn-ea"/>
              <a:cs typeface="+mn-cs"/>
            </a:endParaRPr>
          </a:p>
          <a:p>
            <a:r>
              <a:rPr kumimoji="1" lang="ja-JP" altLang="en-US" sz="1600" kern="1200" dirty="0" smtClean="0">
                <a:solidFill>
                  <a:schemeClr val="tx1"/>
                </a:solidFill>
                <a:latin typeface="+mn-lt"/>
                <a:ea typeface="+mn-ea"/>
                <a:cs typeface="+mn-cs"/>
              </a:rPr>
              <a:t>資料３は</a:t>
            </a:r>
            <a:r>
              <a:rPr kumimoji="1" lang="ja-JP" altLang="en-US" sz="1600" kern="1200" dirty="0" smtClean="0">
                <a:solidFill>
                  <a:schemeClr val="tx1"/>
                </a:solidFill>
                <a:latin typeface="+mn-lt"/>
                <a:ea typeface="+mn-ea"/>
                <a:cs typeface="+mn-cs"/>
              </a:rPr>
              <a:t>、国から出されたいじめの重大事態ガイドライン</a:t>
            </a:r>
            <a:endParaRPr kumimoji="1" lang="en-US" altLang="ja-JP" sz="1600" kern="1200" dirty="0" smtClean="0">
              <a:solidFill>
                <a:schemeClr val="tx1"/>
              </a:solidFill>
              <a:latin typeface="+mn-lt"/>
              <a:ea typeface="+mn-ea"/>
              <a:cs typeface="+mn-cs"/>
            </a:endParaRPr>
          </a:p>
          <a:p>
            <a:r>
              <a:rPr kumimoji="1" lang="ja-JP" altLang="en-US" sz="1600" kern="1200" dirty="0" smtClean="0">
                <a:solidFill>
                  <a:schemeClr val="tx1"/>
                </a:solidFill>
                <a:latin typeface="+mn-lt"/>
                <a:ea typeface="+mn-ea"/>
                <a:cs typeface="+mn-cs"/>
              </a:rPr>
              <a:t>資料４は</a:t>
            </a:r>
            <a:r>
              <a:rPr kumimoji="1" lang="ja-JP" altLang="en-US" sz="1600" kern="1200" dirty="0" smtClean="0">
                <a:solidFill>
                  <a:schemeClr val="tx1"/>
                </a:solidFill>
                <a:latin typeface="+mn-lt"/>
                <a:ea typeface="+mn-ea"/>
                <a:cs typeface="+mn-cs"/>
              </a:rPr>
              <a:t>、基本方針の改定箇所を赤字と下線で示したもの</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mn-lt"/>
                <a:ea typeface="+mn-ea"/>
                <a:cs typeface="+mn-cs"/>
              </a:rPr>
              <a:t>本日、配布したものは白黒ですが、カラー版は今回の改定箇所を、下線と赤字で示した資料となっている</a:t>
            </a:r>
            <a:endParaRPr kumimoji="1" lang="en-US" altLang="ja-JP" sz="1600" kern="1200" dirty="0" smtClean="0">
              <a:solidFill>
                <a:schemeClr val="tx1"/>
              </a:solidFill>
              <a:latin typeface="+mn-lt"/>
              <a:ea typeface="+mn-ea"/>
              <a:cs typeface="+mn-cs"/>
            </a:endParaRPr>
          </a:p>
          <a:p>
            <a:r>
              <a:rPr kumimoji="1" lang="ja-JP" altLang="en-US" sz="1600" kern="1200" dirty="0" smtClean="0">
                <a:solidFill>
                  <a:schemeClr val="tx1"/>
                </a:solidFill>
                <a:latin typeface="+mn-lt"/>
                <a:ea typeface="+mn-ea"/>
                <a:cs typeface="+mn-cs"/>
              </a:rPr>
              <a:t>資料５は</a:t>
            </a:r>
            <a:r>
              <a:rPr kumimoji="1" lang="ja-JP" altLang="en-US" sz="1600" kern="1200" dirty="0" smtClean="0">
                <a:solidFill>
                  <a:schemeClr val="tx1"/>
                </a:solidFill>
                <a:latin typeface="+mn-lt"/>
                <a:ea typeface="+mn-ea"/>
                <a:cs typeface="+mn-cs"/>
              </a:rPr>
              <a:t>、いじめの定義や認知に関する資料</a:t>
            </a:r>
            <a:endParaRPr kumimoji="1" lang="en-US" altLang="ja-JP" sz="1600" kern="1200" dirty="0" smtClean="0">
              <a:solidFill>
                <a:schemeClr val="tx1"/>
              </a:solidFill>
              <a:latin typeface="+mn-lt"/>
              <a:ea typeface="+mn-ea"/>
              <a:cs typeface="+mn-cs"/>
            </a:endParaRPr>
          </a:p>
          <a:p>
            <a:r>
              <a:rPr kumimoji="1" lang="ja-JP" altLang="en-US" sz="1600" kern="1200" dirty="0" smtClean="0">
                <a:solidFill>
                  <a:schemeClr val="tx1"/>
                </a:solidFill>
                <a:latin typeface="+mn-lt"/>
                <a:ea typeface="+mn-ea"/>
                <a:cs typeface="+mn-cs"/>
              </a:rPr>
              <a:t>最後に本日の説明のプレゼン資料</a:t>
            </a:r>
            <a:endParaRPr kumimoji="1" lang="en-US" altLang="ja-JP" sz="16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48DB9735-3920-4B7D-8602-9213614D0888}"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ここからは、</a:t>
            </a:r>
            <a:r>
              <a:rPr kumimoji="1" lang="ja-JP" altLang="en-US" sz="1600" b="1" u="sng" dirty="0" smtClean="0">
                <a:latin typeface="+mn-ea"/>
                <a:ea typeface="+mn-ea"/>
              </a:rPr>
              <a:t>資料４</a:t>
            </a:r>
            <a:r>
              <a:rPr kumimoji="1" lang="ja-JP" altLang="en-US" sz="1600" dirty="0" smtClean="0">
                <a:latin typeface="+mn-ea"/>
                <a:ea typeface="+mn-ea"/>
              </a:rPr>
              <a:t>を使い、県の改定箇所について、主要な部分を抜粋して説明する。</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600" dirty="0" smtClean="0"/>
              <a:t>「はじめに」には、県の基本方針の基本理念を示している。</a:t>
            </a:r>
            <a:endParaRPr kumimoji="1" lang="en-US" altLang="ja-JP" sz="1600" dirty="0" smtClean="0"/>
          </a:p>
          <a:p>
            <a:r>
              <a:rPr kumimoji="1" lang="ja-JP" altLang="en-US" sz="1600" dirty="0" smtClean="0"/>
              <a:t>このページでは、いじめの解消や関係改善のために、学校、保護者等の関係者が、ベクトルを同じくして見守り支えることについて加筆し、以降の改定箇所でその中身を示している。</a:t>
            </a:r>
            <a:endParaRPr kumimoji="1" lang="en-US" altLang="ja-JP" sz="1600" dirty="0" smtClean="0"/>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600" kern="1200" dirty="0" smtClean="0">
                <a:solidFill>
                  <a:schemeClr val="tx1"/>
                </a:solidFill>
                <a:latin typeface="+mn-lt"/>
                <a:ea typeface="+mn-ea"/>
                <a:cs typeface="+mn-cs"/>
              </a:rPr>
              <a:t>基本方針の目的では、ベクトルを同じくするために、本基本方針が国と学校の結節点となり、各学校の取組の基盤となることを記載した。</a:t>
            </a:r>
            <a:endParaRPr kumimoji="1" lang="en-US" altLang="ja-JP" sz="16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今回の県の改定は、今年</a:t>
            </a:r>
            <a:r>
              <a:rPr kumimoji="1" lang="en-US" altLang="ja-JP" sz="1600" dirty="0" smtClean="0"/>
              <a:t>3</a:t>
            </a:r>
            <a:r>
              <a:rPr kumimoji="1" lang="ja-JP" altLang="en-US" sz="1600" dirty="0" smtClean="0"/>
              <a:t>月の国の改定の内容を参酌している。●</a:t>
            </a:r>
            <a:endParaRPr kumimoji="1" lang="en-US" altLang="ja-JP" sz="1600" dirty="0" smtClean="0"/>
          </a:p>
          <a:p>
            <a:r>
              <a:rPr kumimoji="1" lang="ja-JP" altLang="en-US" sz="1600" dirty="0" smtClean="0"/>
              <a:t>●各市町村（学校組合）も、この国及び県の改定内容を参考としていただきたい。</a:t>
            </a:r>
            <a:endParaRPr kumimoji="1" lang="en-US" altLang="ja-JP" sz="1600" dirty="0" smtClean="0"/>
          </a:p>
          <a:p>
            <a:r>
              <a:rPr kumimoji="1" lang="ja-JP" altLang="en-US" sz="1600" dirty="0" smtClean="0"/>
              <a:t>●この地方公共団体の基本方針が、国と学校の結節点となり、さらに対象となる学校対して周知していくことで、その取組の基盤となることが今回の改定には示されている。</a:t>
            </a:r>
            <a:endParaRPr kumimoji="1" lang="en-US" altLang="ja-JP" sz="1600" dirty="0" smtClean="0"/>
          </a:p>
          <a:p>
            <a:r>
              <a:rPr kumimoji="1" lang="ja-JP" altLang="en-US" sz="1600" dirty="0" smtClean="0"/>
              <a:t>皆さんにはこのことを理解したうえで、今後の改定を進めていただきたい。</a:t>
            </a:r>
            <a:endParaRPr kumimoji="1" lang="en-US" altLang="ja-JP" sz="1600" dirty="0" smtClean="0"/>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33</a:t>
            </a:fld>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600" dirty="0" smtClean="0"/>
              <a:t>そこで、ベクトルを同じくするために問題となるのが、課題の部分でもお示ししたいじめの定義である。</a:t>
            </a:r>
            <a:endParaRPr kumimoji="1" lang="en-US" altLang="ja-JP" sz="1600" dirty="0" smtClean="0"/>
          </a:p>
          <a:p>
            <a:r>
              <a:rPr kumimoji="1" lang="ja-JP" altLang="en-US" sz="1600" dirty="0" smtClean="0"/>
              <a:t>本県においてもいじめの認知については、先ほどお話したような課題があり、いじめの定義の解釈に差があるのではないかと考えている。</a:t>
            </a:r>
            <a:endParaRPr kumimoji="1" lang="en-US" altLang="ja-JP" sz="1600" dirty="0" smtClean="0"/>
          </a:p>
          <a:p>
            <a:r>
              <a:rPr kumimoji="1" lang="ja-JP" altLang="en-US" sz="1600" dirty="0" smtClean="0"/>
              <a:t>したがって、この定義を改めて本文中に記載し、どの</a:t>
            </a:r>
            <a:r>
              <a:rPr kumimoji="1" lang="ja-JP" altLang="en-US" sz="1600" dirty="0" smtClean="0"/>
              <a:t>ような事案</a:t>
            </a:r>
            <a:r>
              <a:rPr kumimoji="1" lang="ja-JP" altLang="en-US" sz="1600" dirty="0" smtClean="0"/>
              <a:t>がいじめとして認知されるべきか例示することとした。</a:t>
            </a:r>
            <a:endParaRPr kumimoji="1" lang="en-US" altLang="ja-JP" sz="1600" dirty="0" smtClean="0"/>
          </a:p>
          <a:p>
            <a:endParaRPr kumimoji="1" lang="en-US" altLang="ja-JP" sz="1600" dirty="0" smtClean="0"/>
          </a:p>
          <a:p>
            <a:endParaRPr kumimoji="1" lang="ja-JP" altLang="en-US" sz="1600" dirty="0"/>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bwMode="auto">
          <a:xfrm>
            <a:off x="920750" y="746125"/>
            <a:ext cx="4965700" cy="3725863"/>
          </a:xfrm>
          <a:noFill/>
          <a:ln>
            <a:solidFill>
              <a:srgbClr val="000000"/>
            </a:solidFill>
            <a:miter lim="800000"/>
            <a:headEnd/>
            <a:tailEnd/>
          </a:ln>
        </p:spPr>
      </p:sp>
      <p:sp>
        <p:nvSpPr>
          <p:cNvPr id="1126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z="1600" dirty="0" smtClean="0">
                <a:latin typeface="+mn-ea"/>
                <a:ea typeface="+mn-ea"/>
              </a:rPr>
              <a:t>改めて、いじめの定義を確認する。</a:t>
            </a:r>
            <a:endParaRPr lang="en-US" altLang="ja-JP" sz="1600" dirty="0" smtClean="0">
              <a:latin typeface="+mn-ea"/>
              <a:ea typeface="+mn-ea"/>
            </a:endParaRPr>
          </a:p>
          <a:p>
            <a:r>
              <a:rPr lang="ja-JP" altLang="en-US" sz="1600" dirty="0" smtClean="0">
                <a:latin typeface="+mn-ea"/>
                <a:ea typeface="+mn-ea"/>
              </a:rPr>
              <a:t>いじめ防止対策推進法第</a:t>
            </a:r>
            <a:r>
              <a:rPr lang="en-US" altLang="ja-JP" sz="1600" dirty="0" smtClean="0">
                <a:latin typeface="+mn-ea"/>
                <a:ea typeface="+mn-ea"/>
              </a:rPr>
              <a:t>2</a:t>
            </a:r>
            <a:r>
              <a:rPr lang="ja-JP" altLang="en-US" sz="1600" dirty="0" smtClean="0">
                <a:latin typeface="+mn-ea"/>
                <a:ea typeface="+mn-ea"/>
              </a:rPr>
              <a:t>条示されている定義には、平成</a:t>
            </a:r>
            <a:r>
              <a:rPr lang="en-US" altLang="ja-JP" sz="1600" dirty="0" smtClean="0">
                <a:latin typeface="+mn-ea"/>
                <a:ea typeface="+mn-ea"/>
              </a:rPr>
              <a:t>17</a:t>
            </a:r>
            <a:r>
              <a:rPr lang="ja-JP" altLang="en-US" sz="1600" dirty="0" smtClean="0">
                <a:latin typeface="+mn-ea"/>
                <a:ea typeface="+mn-ea"/>
              </a:rPr>
              <a:t>年度以前の、「力の差」「継続的」「意図的」といった要素は含まれていない。</a:t>
            </a:r>
            <a:endParaRPr lang="en-US" altLang="ja-JP" sz="1600" dirty="0" smtClean="0">
              <a:latin typeface="+mn-ea"/>
              <a:ea typeface="+mn-ea"/>
            </a:endParaRPr>
          </a:p>
          <a:p>
            <a:r>
              <a:rPr lang="ja-JP" altLang="en-US" sz="1600" dirty="0" smtClean="0">
                <a:latin typeface="+mn-ea"/>
                <a:ea typeface="+mn-ea"/>
              </a:rPr>
              <a:t>広範ないじめの概念では、「一定の人間関係にあるもの」の、「心理的または物理的な影響を与える行為」によって、当該児童生徒が「心身の苦痛」を感じているものを指す。</a:t>
            </a:r>
            <a:endParaRPr lang="en-US" altLang="ja-JP" sz="1600" dirty="0" smtClean="0">
              <a:latin typeface="+mn-ea"/>
              <a:ea typeface="+mn-ea"/>
            </a:endParaRPr>
          </a:p>
        </p:txBody>
      </p:sp>
      <p:sp>
        <p:nvSpPr>
          <p:cNvPr id="112644" name="スライド番号プレースホルダ 3"/>
          <p:cNvSpPr>
            <a:spLocks noGrp="1"/>
          </p:cNvSpPr>
          <p:nvPr>
            <p:ph type="sldNum" sz="quarter" idx="5"/>
          </p:nvPr>
        </p:nvSpPr>
        <p:spPr bwMode="auto">
          <a:noFill/>
          <a:ln>
            <a:miter lim="800000"/>
            <a:headEnd/>
            <a:tailEnd/>
          </a:ln>
        </p:spPr>
        <p:txBody>
          <a:bodyPr/>
          <a:lstStyle/>
          <a:p>
            <a:fld id="{BCDC6485-A169-4A0F-B66F-6C7A9E8BE55C}" type="slidenum">
              <a:rPr lang="ja-JP" altLang="en-US" smtClean="0">
                <a:solidFill>
                  <a:srgbClr val="000000"/>
                </a:solidFill>
              </a:rPr>
              <a:pPr/>
              <a:t>35</a:t>
            </a:fld>
            <a:endParaRPr lang="ja-JP" altLang="en-US"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いじめの定義に関する例示では、次のようなものをあげている。</a:t>
            </a:r>
            <a:endParaRPr kumimoji="1" lang="en-US" altLang="ja-JP" sz="1600" dirty="0" smtClean="0">
              <a:latin typeface="+mn-ea"/>
              <a:ea typeface="+mn-ea"/>
            </a:endParaRPr>
          </a:p>
          <a:p>
            <a:r>
              <a:rPr kumimoji="1" lang="ja-JP" altLang="en-US" sz="1600" dirty="0" smtClean="0">
                <a:latin typeface="+mn-ea"/>
                <a:ea typeface="+mn-ea"/>
              </a:rPr>
              <a:t>まず、けんかやふざけ合いであっても、児童生徒の被害性に着目し、いじめか否かを判断するとしている。</a:t>
            </a:r>
            <a:endParaRPr kumimoji="1" lang="en-US" altLang="ja-JP" sz="1600" dirty="0" smtClean="0">
              <a:latin typeface="+mn-ea"/>
              <a:ea typeface="+mn-ea"/>
            </a:endParaRPr>
          </a:p>
          <a:p>
            <a:r>
              <a:rPr kumimoji="1" lang="ja-JP" altLang="en-US" sz="1600" dirty="0" smtClean="0">
                <a:latin typeface="+mn-ea"/>
                <a:ea typeface="+mn-ea"/>
              </a:rPr>
              <a:t>また、インターネット上のいじめなどで当該児童生徒がそのことを知らず、心身の苦痛を感じていない場合でも、加害児童生徒に対しては、法の趣旨を踏まえた適切な対応が必要であるとしている。</a:t>
            </a:r>
            <a:endParaRPr kumimoji="1" lang="en-US" altLang="ja-JP" sz="1600" dirty="0" smtClean="0">
              <a:latin typeface="+mn-ea"/>
              <a:ea typeface="+mn-ea"/>
            </a:endParaRPr>
          </a:p>
          <a:p>
            <a:r>
              <a:rPr kumimoji="1" lang="ja-JP" altLang="en-US" sz="1600" dirty="0" smtClean="0">
                <a:latin typeface="+mn-ea"/>
                <a:ea typeface="+mn-ea"/>
              </a:rPr>
              <a:t>つまりその行為について、いじめか否かの判断をし、該当すると判断された場合は、学校として組織的に対応する必要がある。</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536D068F-F71D-4228-9217-054FFBEDAA85}" type="slidenum">
              <a:rPr lang="ja-JP" altLang="en-US" smtClean="0">
                <a:solidFill>
                  <a:prstClr val="black"/>
                </a:solidFill>
              </a:rPr>
              <a:pPr/>
              <a:t>36</a:t>
            </a:fld>
            <a:endParaRPr lang="ja-JP"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また、このような例示も加えられた。</a:t>
            </a:r>
            <a:endParaRPr kumimoji="1" lang="en-US" altLang="ja-JP" sz="1600" dirty="0" smtClean="0">
              <a:latin typeface="+mn-ea"/>
              <a:ea typeface="+mn-ea"/>
            </a:endParaRPr>
          </a:p>
          <a:p>
            <a:r>
              <a:rPr kumimoji="1" lang="ja-JP" altLang="en-US" sz="1600" dirty="0" smtClean="0">
                <a:latin typeface="+mn-ea"/>
                <a:ea typeface="+mn-ea"/>
              </a:rPr>
              <a:t>・好意から行った言動が相手に苦痛を与えた場合</a:t>
            </a:r>
            <a:endParaRPr kumimoji="1" lang="en-US" altLang="ja-JP" sz="1600" dirty="0" smtClean="0">
              <a:latin typeface="+mn-ea"/>
              <a:ea typeface="+mn-ea"/>
            </a:endParaRPr>
          </a:p>
          <a:p>
            <a:r>
              <a:rPr kumimoji="1" lang="ja-JP" altLang="en-US" sz="1600" dirty="0" smtClean="0">
                <a:latin typeface="+mn-ea"/>
                <a:ea typeface="+mn-ea"/>
              </a:rPr>
              <a:t>・軽い言葉で相手を傷つけたが、すぐに謝罪し、教師が指導しなくても関係が改善された場合</a:t>
            </a:r>
            <a:endParaRPr kumimoji="1" lang="en-US" altLang="ja-JP" sz="1600" dirty="0" smtClean="0">
              <a:latin typeface="+mn-ea"/>
              <a:ea typeface="+mn-ea"/>
            </a:endParaRPr>
          </a:p>
          <a:p>
            <a:r>
              <a:rPr kumimoji="1" lang="ja-JP" altLang="en-US" sz="1600" dirty="0" smtClean="0">
                <a:latin typeface="+mn-ea"/>
                <a:ea typeface="+mn-ea"/>
              </a:rPr>
              <a:t>（資料５の２Ｐ）</a:t>
            </a:r>
            <a:endParaRPr kumimoji="1" lang="en-US" altLang="ja-JP" sz="1600" dirty="0" smtClean="0">
              <a:latin typeface="+mn-ea"/>
              <a:ea typeface="+mn-ea"/>
            </a:endParaRPr>
          </a:p>
          <a:p>
            <a:r>
              <a:rPr kumimoji="1" lang="ja-JP" altLang="en-US" sz="1600" dirty="0" smtClean="0">
                <a:latin typeface="+mn-ea"/>
                <a:ea typeface="+mn-ea"/>
              </a:rPr>
              <a:t>・好意で行った言動の例</a:t>
            </a:r>
            <a:endParaRPr kumimoji="1" lang="en-US" altLang="ja-JP" sz="1600" dirty="0" smtClean="0">
              <a:latin typeface="+mn-ea"/>
              <a:ea typeface="+mn-ea"/>
            </a:endParaRPr>
          </a:p>
          <a:p>
            <a:r>
              <a:rPr kumimoji="1" lang="ja-JP" altLang="en-US" sz="1600" dirty="0" smtClean="0">
                <a:latin typeface="+mn-ea"/>
                <a:ea typeface="+mn-ea"/>
              </a:rPr>
              <a:t>・軽い言葉で</a:t>
            </a:r>
            <a:r>
              <a:rPr kumimoji="1" lang="en-US" altLang="ja-JP" sz="1600" dirty="0" smtClean="0">
                <a:latin typeface="+mn-ea"/>
                <a:ea typeface="+mn-ea"/>
              </a:rPr>
              <a:t>…</a:t>
            </a:r>
            <a:r>
              <a:rPr kumimoji="1" lang="ja-JP" altLang="en-US" sz="1600" dirty="0" smtClean="0">
                <a:latin typeface="+mn-ea"/>
                <a:ea typeface="+mn-ea"/>
              </a:rPr>
              <a:t>の例（意図せず行った言動や衝動的に行った言動等）</a:t>
            </a:r>
            <a:endParaRPr kumimoji="1" lang="en-US" altLang="ja-JP" sz="1600" dirty="0" smtClean="0">
              <a:latin typeface="+mn-ea"/>
              <a:ea typeface="+mn-ea"/>
            </a:endParaRPr>
          </a:p>
          <a:p>
            <a:r>
              <a:rPr kumimoji="1" lang="ja-JP" altLang="en-US" sz="1600" dirty="0" smtClean="0">
                <a:latin typeface="+mn-ea"/>
                <a:ea typeface="+mn-ea"/>
              </a:rPr>
              <a:t>このような場合、その事実を教員が把握した時、何らかの生徒指導を行う必要がある</a:t>
            </a:r>
            <a:r>
              <a:rPr kumimoji="1" lang="ja-JP" altLang="en-US" sz="1600" dirty="0" smtClean="0">
                <a:latin typeface="+mn-ea"/>
                <a:ea typeface="+mn-ea"/>
              </a:rPr>
              <a:t>ということは誰</a:t>
            </a:r>
            <a:r>
              <a:rPr kumimoji="1" lang="ja-JP" altLang="en-US" sz="1600" dirty="0" smtClean="0">
                <a:latin typeface="+mn-ea"/>
                <a:ea typeface="+mn-ea"/>
              </a:rPr>
              <a:t>しも判断する。その際にあえて、その行為はいじめであると言わずに指導することも可能であるし、そのほうがより適切な場合も考えられる。</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しかし、一見そのような軽微ないじめが、</a:t>
            </a:r>
            <a:r>
              <a:rPr lang="ja-JP" altLang="en-US" sz="1600" dirty="0" smtClean="0">
                <a:latin typeface="+mn-ea"/>
                <a:ea typeface="+mn-ea"/>
              </a:rPr>
              <a:t>誰もが重篤な事態と認識するようないじめの一部</a:t>
            </a:r>
            <a:r>
              <a:rPr lang="ja-JP" altLang="en-US" sz="1600" dirty="0" smtClean="0">
                <a:latin typeface="+mn-ea"/>
                <a:ea typeface="+mn-ea"/>
              </a:rPr>
              <a:t>であることも考えられる。また、初期段階のいじめに適切</a:t>
            </a:r>
            <a:r>
              <a:rPr lang="ja-JP" altLang="en-US" sz="1600" dirty="0" smtClean="0">
                <a:latin typeface="+mn-ea"/>
                <a:ea typeface="+mn-ea"/>
              </a:rPr>
              <a:t>に対処</a:t>
            </a:r>
            <a:r>
              <a:rPr lang="ja-JP" altLang="en-US" sz="1600" dirty="0" smtClean="0">
                <a:latin typeface="+mn-ea"/>
                <a:ea typeface="+mn-ea"/>
              </a:rPr>
              <a:t>しなかったこと</a:t>
            </a:r>
            <a:r>
              <a:rPr lang="ja-JP" altLang="en-US" sz="1600" dirty="0" smtClean="0">
                <a:latin typeface="+mn-ea"/>
                <a:ea typeface="+mn-ea"/>
              </a:rPr>
              <a:t>に</a:t>
            </a:r>
            <a:r>
              <a:rPr lang="ja-JP" altLang="en-US" sz="1600" dirty="0" smtClean="0">
                <a:latin typeface="+mn-ea"/>
                <a:ea typeface="+mn-ea"/>
              </a:rPr>
              <a:t>より、その後</a:t>
            </a:r>
            <a:r>
              <a:rPr lang="ja-JP" altLang="en-US" sz="1600" dirty="0" smtClean="0">
                <a:latin typeface="+mn-ea"/>
                <a:ea typeface="+mn-ea"/>
              </a:rPr>
              <a:t>重篤な事態に</a:t>
            </a:r>
            <a:r>
              <a:rPr lang="ja-JP" altLang="en-US" sz="1600" dirty="0" smtClean="0">
                <a:latin typeface="+mn-ea"/>
                <a:ea typeface="+mn-ea"/>
              </a:rPr>
              <a:t>なる場合も考えられる。</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したがって、このような場合でも、法が定義するいじめに該当し、学校いじめ対策組織で情報共有することが必要であると例示した。</a:t>
            </a:r>
            <a:endParaRPr kumimoji="1" lang="en-US" altLang="ja-JP" sz="1600" dirty="0" smtClean="0">
              <a:latin typeface="+mn-ea"/>
              <a:ea typeface="+mn-ea"/>
            </a:endParaRPr>
          </a:p>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536D068F-F71D-4228-9217-054FFBEDAA85}" type="slidenum">
              <a:rPr lang="ja-JP" altLang="en-US" smtClean="0">
                <a:solidFill>
                  <a:prstClr val="black"/>
                </a:solidFill>
              </a:rPr>
              <a:pPr/>
              <a:t>37</a:t>
            </a:fld>
            <a:endParaRPr lang="ja-JP"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先ほど、高知県の公立学校のいじめの認知件数について説明した。</a:t>
            </a:r>
            <a:endParaRPr kumimoji="1" lang="en-US" altLang="ja-JP" sz="1600" dirty="0" smtClean="0">
              <a:latin typeface="+mn-ea"/>
              <a:ea typeface="+mn-ea"/>
            </a:endParaRPr>
          </a:p>
          <a:p>
            <a:r>
              <a:rPr kumimoji="1" lang="ja-JP" altLang="en-US" sz="1600" dirty="0" smtClean="0">
                <a:latin typeface="+mn-ea"/>
                <a:ea typeface="+mn-ea"/>
              </a:rPr>
              <a:t>これは同じ調査で、公立学校における</a:t>
            </a:r>
            <a:r>
              <a:rPr kumimoji="1" lang="ja-JP" altLang="en-US" sz="1600" b="1" u="sng" dirty="0" smtClean="0">
                <a:latin typeface="+mn-ea"/>
                <a:ea typeface="+mn-ea"/>
              </a:rPr>
              <a:t>いじめ認知件数が０で報告が上がってきた学校数</a:t>
            </a:r>
            <a:r>
              <a:rPr kumimoji="1" lang="ja-JP" altLang="en-US" sz="1600" dirty="0" smtClean="0">
                <a:latin typeface="+mn-ea"/>
                <a:ea typeface="+mn-ea"/>
              </a:rPr>
              <a:t>である。</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平成２７年度は１７５校。平成２８年度は１９０校。これらの学校は、一年間の間、いじめを認知しなかったことになる。</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この学校数は県内の約半数である。</a:t>
            </a:r>
          </a:p>
          <a:p>
            <a:endParaRPr kumimoji="1" lang="en-US"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fld id="{48DB9735-3920-4B7D-8602-9213614D0888}" type="slidenum">
              <a:rPr lang="ja-JP" altLang="en-US" smtClean="0">
                <a:solidFill>
                  <a:prstClr val="black"/>
                </a:solidFill>
              </a:rPr>
              <a:pPr/>
              <a:t>38</a:t>
            </a:fld>
            <a:endParaRPr lang="ja-JP"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・このグラフは同じ調査の平成２７年度の</a:t>
            </a:r>
            <a:r>
              <a:rPr kumimoji="1" lang="ja-JP" altLang="en-US" sz="1600" b="1" u="sng" dirty="0" smtClean="0"/>
              <a:t>国の状況</a:t>
            </a:r>
            <a:r>
              <a:rPr kumimoji="1" lang="ja-JP" altLang="en-US" sz="1600" dirty="0" smtClean="0"/>
              <a:t>である。いじめを認知していない学校は</a:t>
            </a:r>
            <a:r>
              <a:rPr kumimoji="1" lang="ja-JP" altLang="en-US" sz="1600" b="1" u="sng" dirty="0" smtClean="0"/>
              <a:t>３７．９％</a:t>
            </a:r>
            <a:r>
              <a:rPr kumimoji="1" lang="ja-JP" altLang="en-US" sz="1600" dirty="0" smtClean="0"/>
              <a:t>である。</a:t>
            </a:r>
            <a:endParaRPr kumimoji="1" lang="en-US" altLang="ja-JP" sz="1600" dirty="0" smtClean="0"/>
          </a:p>
          <a:p>
            <a:r>
              <a:rPr kumimoji="1" lang="ja-JP" altLang="en-US" sz="1600" dirty="0" smtClean="0"/>
              <a:t>この時、国はいじめ認知件数が０の学校が多いことに対して通知を出し、十分な対策が取られず放置されたいじめが潜在する場合もあるという</a:t>
            </a:r>
            <a:r>
              <a:rPr kumimoji="1" lang="ja-JP" altLang="en-US" sz="1600" b="1" u="sng" dirty="0" smtClean="0"/>
              <a:t>懸念を示している</a:t>
            </a:r>
            <a:r>
              <a:rPr kumimoji="1" lang="ja-JP" altLang="en-US" sz="1600" dirty="0" smtClean="0"/>
              <a:t>。</a:t>
            </a:r>
            <a:endParaRPr kumimoji="1" lang="en-US" altLang="ja-JP" sz="1600" dirty="0" smtClean="0"/>
          </a:p>
          <a:p>
            <a:r>
              <a:rPr kumimoji="1" lang="ja-JP" altLang="en-US" sz="1600" dirty="0" smtClean="0"/>
              <a:t>・これに対し、先ほど示したように</a:t>
            </a:r>
            <a:r>
              <a:rPr kumimoji="1" lang="ja-JP" altLang="en-US" sz="1600" b="1" u="sng" dirty="0" smtClean="0"/>
              <a:t>高知県の状況は４８％</a:t>
            </a:r>
            <a:r>
              <a:rPr kumimoji="1" lang="ja-JP" altLang="en-US" sz="1600" dirty="0" smtClean="0"/>
              <a:t>。高知県は全国よりもいじめを認知していない学校が</a:t>
            </a:r>
            <a:r>
              <a:rPr kumimoji="1" lang="ja-JP" altLang="en-US" sz="1600" b="1" u="sng" dirty="0" smtClean="0"/>
              <a:t>多い</a:t>
            </a:r>
            <a:r>
              <a:rPr kumimoji="1" lang="ja-JP" altLang="en-US" sz="1600" dirty="0" smtClean="0"/>
              <a:t>ということになる。</a:t>
            </a:r>
            <a:endParaRPr kumimoji="1" lang="en-US" altLang="ja-JP" sz="1600" dirty="0" smtClean="0"/>
          </a:p>
          <a:p>
            <a:r>
              <a:rPr kumimoji="1" lang="ja-JP" altLang="en-US" sz="1600" dirty="0" smtClean="0"/>
              <a:t>・さらに平成２８年度調査で、認知していない学校は</a:t>
            </a:r>
            <a:r>
              <a:rPr kumimoji="1" lang="ja-JP" altLang="en-US" sz="1600" b="1" dirty="0" smtClean="0"/>
              <a:t>増加傾向</a:t>
            </a:r>
            <a:r>
              <a:rPr kumimoji="1" lang="ja-JP" altLang="en-US" sz="1600" dirty="0" smtClean="0"/>
              <a:t>である。</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法に沿った対応では、いじめの定義で例示で示したような初期段階のものや軽微なものも含めて認知し、適切にいじめに対処することが求められている。</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国以上に法律に沿ったいじめの認識が不十分であることが懸念されるデータとなっている。</a:t>
            </a:r>
            <a:endParaRPr kumimoji="1" lang="en-US" altLang="ja-JP" sz="1600" dirty="0" smtClean="0"/>
          </a:p>
          <a:p>
            <a:endParaRPr kumimoji="1" lang="ja-JP" altLang="en-US" sz="1600" dirty="0"/>
          </a:p>
        </p:txBody>
      </p:sp>
      <p:sp>
        <p:nvSpPr>
          <p:cNvPr id="4" name="スライド番号プレースホルダ 3"/>
          <p:cNvSpPr>
            <a:spLocks noGrp="1"/>
          </p:cNvSpPr>
          <p:nvPr>
            <p:ph type="sldNum" sz="quarter" idx="10"/>
          </p:nvPr>
        </p:nvSpPr>
        <p:spPr/>
        <p:txBody>
          <a:bodyPr/>
          <a:lstStyle/>
          <a:p>
            <a:fld id="{48DB9735-3920-4B7D-8602-9213614D0888}" type="slidenum">
              <a:rPr lang="ja-JP" altLang="en-US" smtClean="0">
                <a:solidFill>
                  <a:prstClr val="black"/>
                </a:solidFill>
              </a:rPr>
              <a:pPr/>
              <a:t>39</a:t>
            </a:fld>
            <a:endParaRPr lang="ja-JP"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いじめ防止対策推進法、</a:t>
            </a:r>
            <a:r>
              <a:rPr kumimoji="1" lang="ja-JP" altLang="en-US" sz="1600" b="1" u="sng" dirty="0" smtClean="0"/>
              <a:t>策定後の経過</a:t>
            </a:r>
            <a:r>
              <a:rPr kumimoji="1" lang="ja-JP" altLang="en-US" sz="1600" dirty="0" smtClean="0"/>
              <a:t>について説明する。</a:t>
            </a:r>
            <a:endParaRPr kumimoji="1" lang="ja-JP" altLang="en-US" sz="1600" dirty="0"/>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defTabSz="1280160">
              <a:defRPr/>
            </a:pPr>
            <a:r>
              <a:rPr kumimoji="1" lang="ja-JP" altLang="en-US" sz="1600" dirty="0" smtClean="0">
                <a:latin typeface="+mn-ea"/>
                <a:ea typeface="+mn-ea"/>
              </a:rPr>
              <a:t>県の改定内容の説明に戻る。</a:t>
            </a:r>
            <a:endParaRPr kumimoji="1" lang="en-US" altLang="ja-JP" sz="1600" dirty="0" smtClean="0">
              <a:latin typeface="+mn-ea"/>
              <a:ea typeface="+mn-ea"/>
            </a:endParaRPr>
          </a:p>
          <a:p>
            <a:pPr defTabSz="1280160">
              <a:defRPr/>
            </a:pPr>
            <a:r>
              <a:rPr kumimoji="1" lang="ja-JP" altLang="en-US" sz="1600" b="1" u="sng" dirty="0" smtClean="0">
                <a:latin typeface="+mn-ea"/>
                <a:ea typeface="+mn-ea"/>
              </a:rPr>
              <a:t>基本方針の目標と取組の視点</a:t>
            </a:r>
            <a:r>
              <a:rPr kumimoji="1" lang="ja-JP" altLang="en-US" sz="1600" dirty="0" smtClean="0">
                <a:latin typeface="+mn-ea"/>
                <a:ea typeface="+mn-ea"/>
              </a:rPr>
              <a:t>では、被害児童生徒やいじめを知らせてくれた子どもを</a:t>
            </a:r>
            <a:r>
              <a:rPr kumimoji="1" lang="ja-JP" altLang="en-US" sz="1600" b="1" u="sng" dirty="0" smtClean="0">
                <a:latin typeface="+mn-ea"/>
                <a:ea typeface="+mn-ea"/>
              </a:rPr>
              <a:t>守り通す姿勢</a:t>
            </a:r>
            <a:r>
              <a:rPr kumimoji="1" lang="ja-JP" altLang="en-US" sz="1600" dirty="0" smtClean="0">
                <a:latin typeface="+mn-ea"/>
                <a:ea typeface="+mn-ea"/>
              </a:rPr>
              <a:t>を、私たち一人一人が示すと同時に、児童生徒の</a:t>
            </a:r>
            <a:r>
              <a:rPr kumimoji="1" lang="ja-JP" altLang="en-US" sz="1600" b="1" u="sng" dirty="0" smtClean="0">
                <a:latin typeface="+mn-ea"/>
                <a:ea typeface="+mn-ea"/>
              </a:rPr>
              <a:t>社会性の育成</a:t>
            </a:r>
            <a:r>
              <a:rPr kumimoji="1" lang="ja-JP" altLang="en-US" sz="1600" dirty="0" smtClean="0">
                <a:latin typeface="+mn-ea"/>
                <a:ea typeface="+mn-ea"/>
              </a:rPr>
              <a:t>の観点から、</a:t>
            </a:r>
            <a:r>
              <a:rPr lang="ja-JP" altLang="ja-JP" sz="1600" dirty="0" smtClean="0">
                <a:solidFill>
                  <a:schemeClr val="tx1"/>
                </a:solidFill>
                <a:latin typeface="+mn-ea"/>
                <a:ea typeface="+mn-ea"/>
              </a:rPr>
              <a:t>いじめの解消に向けた過程のなかで、子どもたちがいじめの加害、被害になることを恐れて、人と触れ合うことに</a:t>
            </a:r>
            <a:r>
              <a:rPr lang="ja-JP" altLang="ja-JP" sz="1600" dirty="0" smtClean="0">
                <a:solidFill>
                  <a:srgbClr val="FF0000"/>
                </a:solidFill>
                <a:latin typeface="+mn-ea"/>
                <a:ea typeface="+mn-ea"/>
              </a:rPr>
              <a:t>萎縮したり、躊躇したりするようなことがあってはならない</a:t>
            </a:r>
            <a:r>
              <a:rPr lang="ja-JP" altLang="en-US" sz="1600" dirty="0" smtClean="0">
                <a:solidFill>
                  <a:srgbClr val="FF0000"/>
                </a:solidFill>
                <a:latin typeface="+mn-ea"/>
                <a:ea typeface="+mn-ea"/>
              </a:rPr>
              <a:t>ということを明記した</a:t>
            </a:r>
            <a:r>
              <a:rPr lang="ja-JP" altLang="ja-JP" sz="1600" dirty="0" smtClean="0">
                <a:solidFill>
                  <a:srgbClr val="FF0000"/>
                </a:solidFill>
                <a:latin typeface="+mn-ea"/>
                <a:ea typeface="+mn-ea"/>
              </a:rPr>
              <a:t>。</a:t>
            </a:r>
            <a:endParaRPr kumimoji="1" lang="en-US" altLang="ja-JP" sz="1600" dirty="0" smtClean="0">
              <a:latin typeface="+mn-ea"/>
              <a:ea typeface="+mn-ea"/>
            </a:endParaRPr>
          </a:p>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516FEF33-B4FA-4D3B-9188-CE963FBE71AA}" type="slidenum">
              <a:rPr lang="ja-JP" altLang="en-US" smtClean="0">
                <a:solidFill>
                  <a:prstClr val="black"/>
                </a:solidFill>
              </a:rPr>
              <a:pPr/>
              <a:t>40</a:t>
            </a:fld>
            <a:endParaRPr lang="ja-JP"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600" b="0" dirty="0" smtClean="0">
                <a:latin typeface="+mn-ea"/>
                <a:ea typeface="+mn-ea"/>
              </a:rPr>
              <a:t>ここからは</a:t>
            </a:r>
            <a:r>
              <a:rPr kumimoji="1" lang="ja-JP" altLang="en-US" sz="1600" b="1" u="sng" dirty="0" smtClean="0">
                <a:latin typeface="+mn-ea"/>
                <a:ea typeface="+mn-ea"/>
              </a:rPr>
              <a:t>県全体の方向性や基本的施策</a:t>
            </a:r>
            <a:r>
              <a:rPr kumimoji="1" lang="ja-JP" altLang="en-US" sz="1600" b="0" dirty="0" smtClean="0">
                <a:latin typeface="+mn-ea"/>
                <a:ea typeface="+mn-ea"/>
              </a:rPr>
              <a:t>について、その取組の検証と総括に基づいて改定した。</a:t>
            </a:r>
            <a:endParaRPr kumimoji="1" lang="en-US" altLang="ja-JP" sz="1600" b="0" dirty="0" smtClean="0">
              <a:latin typeface="+mn-ea"/>
              <a:ea typeface="+mn-ea"/>
            </a:endParaRPr>
          </a:p>
          <a:p>
            <a:r>
              <a:rPr kumimoji="1" lang="ja-JP" altLang="en-US" sz="1600" b="0" dirty="0" smtClean="0">
                <a:latin typeface="+mn-ea"/>
                <a:ea typeface="+mn-ea"/>
              </a:rPr>
              <a:t>その中から、抜粋して要点を紹介する。</a:t>
            </a:r>
            <a:endParaRPr kumimoji="1" lang="en-US" altLang="ja-JP" sz="1600" b="0" dirty="0" smtClean="0">
              <a:latin typeface="+mn-ea"/>
              <a:ea typeface="+mn-ea"/>
            </a:endParaRPr>
          </a:p>
          <a:p>
            <a:r>
              <a:rPr kumimoji="1" lang="ja-JP" altLang="en-US" sz="1600" dirty="0" smtClean="0">
                <a:latin typeface="+mn-ea"/>
                <a:ea typeface="+mn-ea"/>
              </a:rPr>
              <a:t>まずいじめの問題を自分自身のことと捉え、考え議論することで、</a:t>
            </a:r>
            <a:r>
              <a:rPr kumimoji="1" lang="ja-JP" altLang="en-US" sz="1600" b="0" dirty="0" smtClean="0">
                <a:latin typeface="+mn-ea"/>
                <a:ea typeface="+mn-ea"/>
              </a:rPr>
              <a:t>児童生徒が主体的に、</a:t>
            </a:r>
            <a:r>
              <a:rPr kumimoji="1" lang="ja-JP" altLang="en-US" sz="1600" dirty="0" smtClean="0">
                <a:latin typeface="+mn-ea"/>
                <a:ea typeface="+mn-ea"/>
              </a:rPr>
              <a:t>いじめと正面から向き合うことを推進する。</a:t>
            </a:r>
            <a:endParaRPr kumimoji="1" lang="en-US" altLang="ja-JP" sz="1600" dirty="0" smtClean="0">
              <a:latin typeface="+mn-ea"/>
              <a:ea typeface="+mn-ea"/>
            </a:endParaRPr>
          </a:p>
          <a:p>
            <a:r>
              <a:rPr kumimoji="1" lang="en-US" altLang="ja-JP" sz="1600" dirty="0" smtClean="0">
                <a:latin typeface="+mn-ea"/>
                <a:ea typeface="+mn-ea"/>
              </a:rPr>
              <a:t>※</a:t>
            </a:r>
            <a:r>
              <a:rPr kumimoji="1" lang="ja-JP" altLang="en-US" sz="1600" dirty="0" smtClean="0">
                <a:latin typeface="+mn-ea"/>
                <a:ea typeface="+mn-ea"/>
              </a:rPr>
              <a:t>児童会・生徒会サミット</a:t>
            </a:r>
            <a:endParaRPr kumimoji="1" lang="en-US" altLang="ja-JP" sz="1600" dirty="0" smtClean="0">
              <a:latin typeface="+mn-ea"/>
              <a:ea typeface="+mn-ea"/>
            </a:endParaRPr>
          </a:p>
          <a:p>
            <a:r>
              <a:rPr kumimoji="1" lang="ja-JP" altLang="en-US" sz="1600" b="0" dirty="0" smtClean="0">
                <a:latin typeface="+mn-ea"/>
                <a:ea typeface="+mn-ea"/>
              </a:rPr>
              <a:t>次に、インターネット上のいじめを含むネット問題の解決に向け、情報モラル教育の充実や学校、家庭でのルールづくり等の取組を推進する。</a:t>
            </a:r>
            <a:endParaRPr kumimoji="1" lang="en-US" altLang="ja-JP" sz="1600" b="0" dirty="0" smtClean="0">
              <a:latin typeface="+mn-ea"/>
              <a:ea typeface="+mn-ea"/>
            </a:endParaRPr>
          </a:p>
          <a:p>
            <a:r>
              <a:rPr kumimoji="1" lang="en-US" altLang="ja-JP" sz="1600" b="0" dirty="0" smtClean="0">
                <a:latin typeface="+mn-ea"/>
                <a:ea typeface="+mn-ea"/>
              </a:rPr>
              <a:t>※</a:t>
            </a:r>
            <a:r>
              <a:rPr kumimoji="1" lang="ja-JP" altLang="en-US" sz="1600" b="0" dirty="0" smtClean="0">
                <a:latin typeface="+mn-ea"/>
                <a:ea typeface="+mn-ea"/>
              </a:rPr>
              <a:t>ＰＴＡ等での研修会、県青少年保護育成条例の改正（保護者の責務、学校を含む関係者の責務等）通知済み</a:t>
            </a:r>
            <a:endParaRPr kumimoji="1" lang="en-US" altLang="ja-JP" sz="1600" b="0" dirty="0" smtClean="0">
              <a:latin typeface="+mn-ea"/>
              <a:ea typeface="+mn-ea"/>
            </a:endParaRPr>
          </a:p>
          <a:p>
            <a:r>
              <a:rPr kumimoji="1" lang="ja-JP" altLang="en-US" sz="1600" b="0" dirty="0" smtClean="0">
                <a:latin typeface="+mn-ea"/>
                <a:ea typeface="+mn-ea"/>
              </a:rPr>
              <a:t>また、推進法の理解を図る内容や、ＳＣ・ＳＳＷを活用した教職員資質能力の向上を図る内容の校内研修を推進する。</a:t>
            </a:r>
            <a:endParaRPr kumimoji="1" lang="ja-JP" altLang="en-US" sz="1600" b="0" dirty="0">
              <a:latin typeface="+mn-ea"/>
              <a:ea typeface="+mn-ea"/>
            </a:endParaRPr>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600" b="0" dirty="0" smtClean="0">
                <a:latin typeface="+mn-ea"/>
                <a:ea typeface="+mn-ea"/>
              </a:rPr>
              <a:t>さらに、心の教育センターを中心とした</a:t>
            </a:r>
            <a:r>
              <a:rPr lang="ja-JP" altLang="ja-JP" sz="1600" dirty="0" smtClean="0">
                <a:solidFill>
                  <a:srgbClr val="FF0000"/>
                </a:solidFill>
                <a:latin typeface="+mn-ea"/>
                <a:ea typeface="+mn-ea"/>
              </a:rPr>
              <a:t>心の教育センターのワンストップ＆トータルな相談支援体制の充実</a:t>
            </a:r>
            <a:r>
              <a:rPr lang="ja-JP" altLang="en-US" sz="1600" dirty="0" smtClean="0">
                <a:solidFill>
                  <a:srgbClr val="FF0000"/>
                </a:solidFill>
                <a:latin typeface="+mn-ea"/>
                <a:ea typeface="+mn-ea"/>
              </a:rPr>
              <a:t>と</a:t>
            </a:r>
            <a:r>
              <a:rPr lang="ja-JP" altLang="ja-JP" sz="1600" dirty="0" smtClean="0">
                <a:solidFill>
                  <a:srgbClr val="FF0000"/>
                </a:solidFill>
                <a:latin typeface="+mn-ea"/>
                <a:ea typeface="+mn-ea"/>
              </a:rPr>
              <a:t>チーム学校による組織的な校内支援体制</a:t>
            </a:r>
            <a:r>
              <a:rPr lang="ja-JP" altLang="en-US" sz="1600" dirty="0" smtClean="0">
                <a:solidFill>
                  <a:srgbClr val="FF0000"/>
                </a:solidFill>
                <a:latin typeface="+mn-ea"/>
                <a:ea typeface="+mn-ea"/>
              </a:rPr>
              <a:t>を推進する。</a:t>
            </a:r>
            <a:endParaRPr lang="en-US" altLang="ja-JP" sz="1600" dirty="0" smtClean="0">
              <a:solidFill>
                <a:srgbClr val="FF0000"/>
              </a:solidFill>
              <a:latin typeface="+mn-ea"/>
              <a:ea typeface="+mn-ea"/>
            </a:endParaRPr>
          </a:p>
          <a:p>
            <a:r>
              <a:rPr kumimoji="1" lang="ja-JP" altLang="en-US" sz="1600" b="0" dirty="0" smtClean="0">
                <a:latin typeface="+mn-ea"/>
                <a:ea typeface="+mn-ea"/>
              </a:rPr>
              <a:t>また、いじめは学校だけの問題ではないことから、地域での子どもの見守り体制にも言及した。</a:t>
            </a:r>
            <a:endParaRPr kumimoji="1" lang="en-US" altLang="ja-JP" sz="1600" b="0" dirty="0" smtClean="0">
              <a:latin typeface="+mn-ea"/>
              <a:ea typeface="+mn-ea"/>
            </a:endParaRPr>
          </a:p>
          <a:p>
            <a:r>
              <a:rPr kumimoji="1" lang="ja-JP" altLang="en-US" sz="1600" b="0" dirty="0" smtClean="0">
                <a:latin typeface="+mn-ea"/>
                <a:ea typeface="+mn-ea"/>
              </a:rPr>
              <a:t>そして、学校での取組が検証され、改善された取組になるように、学校評価への位置づけについて、評価項目の例を含んで記載した。</a:t>
            </a:r>
            <a:endParaRPr kumimoji="1" lang="en-US" altLang="ja-JP" sz="1600" b="0" dirty="0" smtClean="0">
              <a:latin typeface="+mn-ea"/>
              <a:ea typeface="+mn-ea"/>
            </a:endParaRPr>
          </a:p>
          <a:p>
            <a:endParaRPr kumimoji="1" lang="ja-JP" altLang="en-US" sz="1600" b="0" dirty="0">
              <a:latin typeface="+mn-ea"/>
              <a:ea typeface="+mn-ea"/>
            </a:endParaRPr>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ここからは、</a:t>
            </a:r>
            <a:r>
              <a:rPr lang="ja-JP" altLang="en-US" sz="1600" b="1" u="sng" dirty="0" smtClean="0"/>
              <a:t>学校が実施する施策</a:t>
            </a:r>
            <a:r>
              <a:rPr lang="ja-JP" altLang="en-US" sz="1600" dirty="0" smtClean="0"/>
              <a:t>について書かれている。</a:t>
            </a:r>
            <a:endParaRPr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mn-lt"/>
                <a:ea typeface="+mn-ea"/>
                <a:cs typeface="+mn-cs"/>
              </a:rPr>
              <a:t>この部分の文章構成は、大きく</a:t>
            </a:r>
            <a:r>
              <a:rPr kumimoji="1" lang="en-US" altLang="ja-JP" sz="1600" kern="1200" dirty="0" smtClean="0">
                <a:solidFill>
                  <a:schemeClr val="tx1"/>
                </a:solidFill>
                <a:latin typeface="+mn-lt"/>
                <a:ea typeface="+mn-ea"/>
                <a:cs typeface="+mn-cs"/>
              </a:rPr>
              <a:t>3</a:t>
            </a:r>
            <a:r>
              <a:rPr kumimoji="1" lang="ja-JP" altLang="en-US" sz="1600" kern="1200" dirty="0" err="1" smtClean="0">
                <a:solidFill>
                  <a:schemeClr val="tx1"/>
                </a:solidFill>
                <a:latin typeface="+mn-lt"/>
                <a:ea typeface="+mn-ea"/>
                <a:cs typeface="+mn-cs"/>
              </a:rPr>
              <a:t>つの</a:t>
            </a:r>
            <a:r>
              <a:rPr kumimoji="1" lang="ja-JP" altLang="en-US" sz="1600" kern="1200" dirty="0" smtClean="0">
                <a:solidFill>
                  <a:schemeClr val="tx1"/>
                </a:solidFill>
                <a:latin typeface="+mn-lt"/>
                <a:ea typeface="+mn-ea"/>
                <a:cs typeface="+mn-cs"/>
              </a:rPr>
              <a:t>まとまりになっている。</a:t>
            </a:r>
            <a:endParaRPr kumimoji="1" lang="en-US" altLang="ja-JP" sz="1600" kern="1200" dirty="0" smtClean="0">
              <a:solidFill>
                <a:schemeClr val="tx1"/>
              </a:solidFill>
              <a:latin typeface="+mn-lt"/>
              <a:ea typeface="+mn-ea"/>
              <a:cs typeface="+mn-cs"/>
            </a:endParaRPr>
          </a:p>
          <a:p>
            <a:r>
              <a:rPr kumimoji="1" lang="ja-JP" altLang="en-US" sz="1600" kern="1200" dirty="0" smtClean="0">
                <a:solidFill>
                  <a:schemeClr val="tx1"/>
                </a:solidFill>
                <a:latin typeface="+mn-lt"/>
                <a:ea typeface="+mn-ea"/>
                <a:cs typeface="+mn-cs"/>
              </a:rPr>
              <a:t>まず、学校いじめ基本方針の策定では</a:t>
            </a:r>
            <a:r>
              <a:rPr kumimoji="1" lang="ja-JP" altLang="en-US" sz="1600" b="0" u="none" kern="1200" dirty="0" smtClean="0">
                <a:solidFill>
                  <a:schemeClr val="tx1"/>
                </a:solidFill>
                <a:latin typeface="+mn-lt"/>
                <a:ea typeface="+mn-ea"/>
                <a:cs typeface="+mn-cs"/>
              </a:rPr>
              <a:t>、</a:t>
            </a:r>
            <a:r>
              <a:rPr kumimoji="1" lang="ja-JP" altLang="en-US" sz="1600" b="1" u="sng" kern="1200" dirty="0" smtClean="0">
                <a:solidFill>
                  <a:schemeClr val="tx1"/>
                </a:solidFill>
                <a:latin typeface="+mn-lt"/>
                <a:ea typeface="+mn-ea"/>
                <a:cs typeface="+mn-cs"/>
              </a:rPr>
              <a:t>なぜ定めるのか、何を定めるのか</a:t>
            </a:r>
            <a:r>
              <a:rPr kumimoji="1" lang="ja-JP" altLang="en-US" sz="1600" kern="1200" dirty="0" smtClean="0">
                <a:solidFill>
                  <a:schemeClr val="tx1"/>
                </a:solidFill>
                <a:latin typeface="+mn-lt"/>
                <a:ea typeface="+mn-ea"/>
                <a:cs typeface="+mn-cs"/>
              </a:rPr>
              <a:t>を明らかにしている。</a:t>
            </a:r>
            <a:endParaRPr kumimoji="1" lang="en-US" altLang="ja-JP" sz="16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次に、学校におけるいじめの防止等の対策のための組織では、その内容について、</a:t>
            </a:r>
            <a:r>
              <a:rPr kumimoji="1" lang="ja-JP" altLang="en-US" sz="1600" b="1" i="0" u="sng" strike="noStrike" kern="1200" cap="none" spc="0" normalizeH="0" baseline="0" noProof="0" dirty="0" smtClean="0">
                <a:ln>
                  <a:noFill/>
                </a:ln>
                <a:solidFill>
                  <a:schemeClr val="tx1"/>
                </a:solidFill>
                <a:effectLst/>
                <a:uLnTx/>
                <a:uFillTx/>
                <a:latin typeface="+mn-lt"/>
                <a:ea typeface="+mn-ea"/>
                <a:cs typeface="+mn-cs"/>
              </a:rPr>
              <a:t>誰がどのような役割をもつのか</a:t>
            </a: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を示している。</a:t>
            </a:r>
            <a:endParaRPr kumimoji="1" lang="en-US" altLang="ja-JP"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そして、学校におけるいじめ防止等に関する措置では、その内容について組織として</a:t>
            </a:r>
            <a:r>
              <a:rPr kumimoji="1" lang="ja-JP" altLang="en-US" sz="1600" b="1" i="0" u="sng" strike="noStrike" kern="1200" cap="none" spc="0" normalizeH="0" baseline="0" noProof="0" dirty="0" smtClean="0">
                <a:ln>
                  <a:noFill/>
                </a:ln>
                <a:solidFill>
                  <a:schemeClr val="tx1"/>
                </a:solidFill>
                <a:effectLst/>
                <a:uLnTx/>
                <a:uFillTx/>
                <a:latin typeface="+mn-lt"/>
                <a:ea typeface="+mn-ea"/>
                <a:cs typeface="+mn-cs"/>
              </a:rPr>
              <a:t>どのような対応が必要か</a:t>
            </a: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を示している。</a:t>
            </a:r>
            <a:endParaRPr kumimoji="1" lang="en-US" altLang="ja-JP"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したがって、例で示しているようにアンケートについて繰り返し、それぞれの項に出てくるように見える。</a:t>
            </a:r>
            <a:endParaRPr kumimoji="1" lang="en-US" altLang="ja-JP"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schemeClr val="tx1"/>
                </a:solidFill>
                <a:effectLst/>
                <a:uLnTx/>
                <a:uFillTx/>
                <a:latin typeface="+mn-lt"/>
                <a:ea typeface="+mn-ea"/>
                <a:cs typeface="+mn-cs"/>
              </a:rPr>
              <a:t>それは、アンケート調査等について（１）では、マニュアルを定めて徹底する必要があり、（２）では、学校いじめ対策組織はそれをもちいて、事実関係の把握といじめか否かの判断をする役割をもっており、（３）では、実際にアンケート調査をする際には、児童生徒に対して、傍観者にならずいじめを止める行動の重要性を理解させることに留意すること等が書かれているというように読んでいただきたい。</a:t>
            </a:r>
            <a:endParaRPr kumimoji="1" lang="en-US" altLang="ja-JP"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endParaRPr kumimoji="1" lang="ja-JP" altLang="en-US" sz="1400" dirty="0"/>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600" dirty="0" smtClean="0"/>
              <a:t>したがって、今回の改定では、内容の部分に、</a:t>
            </a:r>
            <a:r>
              <a:rPr kumimoji="1" lang="ja-JP" altLang="en-US" sz="1600" b="1" u="sng" dirty="0" smtClean="0"/>
              <a:t>意義</a:t>
            </a:r>
            <a:r>
              <a:rPr kumimoji="1" lang="ja-JP" altLang="en-US" sz="1600" dirty="0" smtClean="0"/>
              <a:t>が書き込まれた。</a:t>
            </a:r>
            <a:endParaRPr kumimoji="1" lang="en-US" altLang="ja-JP" sz="1600" dirty="0" smtClean="0"/>
          </a:p>
          <a:p>
            <a:r>
              <a:rPr kumimoji="1" lang="ja-JP" altLang="en-US" sz="1600" dirty="0" smtClean="0"/>
              <a:t>そして、その</a:t>
            </a:r>
            <a:r>
              <a:rPr kumimoji="1" lang="ja-JP" altLang="en-US" sz="1600" b="1" u="sng" dirty="0" smtClean="0"/>
              <a:t>中核的な策定事項</a:t>
            </a:r>
            <a:r>
              <a:rPr kumimoji="1" lang="ja-JP" altLang="en-US" sz="1600" dirty="0" smtClean="0"/>
              <a:t>として、前回策定時の内容をより具体的にする形で、次のように記載</a:t>
            </a:r>
            <a:endParaRPr kumimoji="1" lang="en-US" altLang="ja-JP" sz="1600" dirty="0" smtClean="0"/>
          </a:p>
          <a:p>
            <a:pPr>
              <a:buNone/>
            </a:pPr>
            <a:r>
              <a:rPr lang="ja-JP" altLang="en-US" sz="1600" dirty="0" smtClean="0">
                <a:latin typeface="+mn-ea"/>
                <a:ea typeface="+mn-ea"/>
              </a:rPr>
              <a:t>・</a:t>
            </a:r>
            <a:r>
              <a:rPr lang="ja-JP" altLang="ja-JP" sz="1600" dirty="0" smtClean="0">
                <a:solidFill>
                  <a:srgbClr val="FF0000"/>
                </a:solidFill>
                <a:latin typeface="+mn-ea"/>
                <a:ea typeface="+mn-ea"/>
              </a:rPr>
              <a:t>学校教育活動全体を通じて</a:t>
            </a:r>
            <a:r>
              <a:rPr lang="ja-JP" altLang="ja-JP" sz="1600" dirty="0" smtClean="0">
                <a:latin typeface="+mn-ea"/>
                <a:ea typeface="+mn-ea"/>
              </a:rPr>
              <a:t>、いじめの防止</a:t>
            </a:r>
            <a:r>
              <a:rPr lang="ja-JP" altLang="en-US" sz="1600" dirty="0" smtClean="0">
                <a:latin typeface="+mn-ea"/>
                <a:ea typeface="+mn-ea"/>
              </a:rPr>
              <a:t>の</a:t>
            </a:r>
            <a:r>
              <a:rPr lang="ja-JP" altLang="ja-JP" sz="1600" dirty="0" smtClean="0">
                <a:latin typeface="+mn-ea"/>
                <a:ea typeface="+mn-ea"/>
              </a:rPr>
              <a:t>多様な</a:t>
            </a:r>
            <a:r>
              <a:rPr lang="ja-JP" altLang="ja-JP" sz="1600" dirty="0" smtClean="0">
                <a:solidFill>
                  <a:srgbClr val="FF0000"/>
                </a:solidFill>
                <a:latin typeface="+mn-ea"/>
                <a:ea typeface="+mn-ea"/>
              </a:rPr>
              <a:t>取組が体系的・計画的</a:t>
            </a:r>
            <a:r>
              <a:rPr lang="ja-JP" altLang="ja-JP" sz="1600" dirty="0" smtClean="0">
                <a:solidFill>
                  <a:schemeClr val="tx1"/>
                </a:solidFill>
                <a:latin typeface="+mn-ea"/>
                <a:ea typeface="+mn-ea"/>
              </a:rPr>
              <a:t>に行われる</a:t>
            </a:r>
            <a:r>
              <a:rPr lang="ja-JP" altLang="ja-JP" sz="1600" dirty="0" smtClean="0">
                <a:latin typeface="+mn-ea"/>
                <a:ea typeface="+mn-ea"/>
              </a:rPr>
              <a:t>よう、</a:t>
            </a:r>
            <a:r>
              <a:rPr lang="ja-JP" altLang="ja-JP" sz="1600" dirty="0" smtClean="0">
                <a:solidFill>
                  <a:srgbClr val="FF0000"/>
                </a:solidFill>
                <a:latin typeface="+mn-ea"/>
                <a:ea typeface="+mn-ea"/>
              </a:rPr>
              <a:t>取組の方針</a:t>
            </a:r>
            <a:r>
              <a:rPr lang="ja-JP" altLang="ja-JP" sz="1600" dirty="0" smtClean="0">
                <a:latin typeface="+mn-ea"/>
                <a:ea typeface="+mn-ea"/>
              </a:rPr>
              <a:t>を定め、その</a:t>
            </a:r>
            <a:r>
              <a:rPr lang="ja-JP" altLang="ja-JP" sz="1600" dirty="0" smtClean="0">
                <a:solidFill>
                  <a:srgbClr val="FF0000"/>
                </a:solidFill>
                <a:latin typeface="+mn-ea"/>
                <a:ea typeface="+mn-ea"/>
              </a:rPr>
              <a:t>具体的な指導内容のプログラム化</a:t>
            </a:r>
            <a:r>
              <a:rPr lang="ja-JP" altLang="ja-JP" sz="1600" dirty="0" smtClean="0">
                <a:latin typeface="+mn-ea"/>
                <a:ea typeface="+mn-ea"/>
              </a:rPr>
              <a:t>（「学校いじめ防止プログラム」の策定等）</a:t>
            </a:r>
            <a:r>
              <a:rPr lang="ja-JP" altLang="en-US" sz="1600" dirty="0" smtClean="0">
                <a:latin typeface="+mn-ea"/>
                <a:ea typeface="+mn-ea"/>
              </a:rPr>
              <a:t>を図る</a:t>
            </a:r>
            <a:r>
              <a:rPr lang="ja-JP" altLang="ja-JP" sz="1600" dirty="0" smtClean="0">
                <a:latin typeface="+mn-ea"/>
                <a:ea typeface="+mn-ea"/>
              </a:rPr>
              <a:t>必要</a:t>
            </a:r>
            <a:r>
              <a:rPr lang="ja-JP" altLang="en-US" sz="1600" dirty="0" smtClean="0">
                <a:latin typeface="+mn-ea"/>
                <a:ea typeface="+mn-ea"/>
              </a:rPr>
              <a:t>がある事</a:t>
            </a:r>
            <a:endParaRPr lang="en-US" altLang="ja-JP" sz="1600" dirty="0" smtClean="0">
              <a:latin typeface="+mn-ea"/>
              <a:ea typeface="+mn-ea"/>
            </a:endParaRPr>
          </a:p>
          <a:p>
            <a:pPr>
              <a:buNone/>
            </a:pPr>
            <a:r>
              <a:rPr lang="ja-JP" altLang="en-US" sz="1600" dirty="0" smtClean="0">
                <a:latin typeface="+mn-ea"/>
                <a:ea typeface="+mn-ea"/>
              </a:rPr>
              <a:t>・</a:t>
            </a:r>
            <a:r>
              <a:rPr lang="ja-JP" altLang="ja-JP" sz="1600" dirty="0" smtClean="0">
                <a:latin typeface="+mn-ea"/>
                <a:ea typeface="+mn-ea"/>
              </a:rPr>
              <a:t>アンケート、いじめの通報、情報共有、適切な対処等のあり方についての</a:t>
            </a:r>
            <a:r>
              <a:rPr lang="ja-JP" altLang="ja-JP" sz="1600" dirty="0" smtClean="0">
                <a:solidFill>
                  <a:srgbClr val="FF0000"/>
                </a:solidFill>
                <a:latin typeface="+mn-ea"/>
                <a:ea typeface="+mn-ea"/>
              </a:rPr>
              <a:t>マニュアルを定め</a:t>
            </a:r>
            <a:r>
              <a:rPr lang="ja-JP" altLang="ja-JP" sz="1600" dirty="0" smtClean="0">
                <a:latin typeface="+mn-ea"/>
                <a:ea typeface="+mn-ea"/>
              </a:rPr>
              <a:t>、それを徹底する具体的な取組</a:t>
            </a:r>
            <a:r>
              <a:rPr lang="ja-JP" altLang="en-US" sz="1600" dirty="0" smtClean="0">
                <a:latin typeface="+mn-ea"/>
                <a:ea typeface="+mn-ea"/>
              </a:rPr>
              <a:t>が</a:t>
            </a:r>
            <a:r>
              <a:rPr kumimoji="1" lang="ja-JP" altLang="en-US" sz="1600" dirty="0" smtClean="0">
                <a:latin typeface="+mn-ea"/>
                <a:ea typeface="+mn-ea"/>
              </a:rPr>
              <a:t>必要である事</a:t>
            </a:r>
            <a:endParaRPr kumimoji="1" lang="en-US" altLang="ja-JP" sz="1600" dirty="0" smtClean="0">
              <a:latin typeface="+mn-ea"/>
              <a:ea typeface="+mn-ea"/>
            </a:endParaRPr>
          </a:p>
          <a:p>
            <a:pPr>
              <a:buNone/>
            </a:pPr>
            <a:r>
              <a:rPr lang="ja-JP" altLang="en-US" sz="1600" dirty="0" smtClean="0">
                <a:latin typeface="+mn-ea"/>
                <a:ea typeface="+mn-ea"/>
              </a:rPr>
              <a:t>・それらの</a:t>
            </a:r>
            <a:r>
              <a:rPr lang="ja-JP" altLang="ja-JP" sz="1600" dirty="0" smtClean="0">
                <a:solidFill>
                  <a:srgbClr val="FF0000"/>
                </a:solidFill>
                <a:latin typeface="+mn-ea"/>
                <a:ea typeface="+mn-ea"/>
              </a:rPr>
              <a:t>行動計画</a:t>
            </a:r>
            <a:r>
              <a:rPr lang="ja-JP" altLang="ja-JP" sz="1600" dirty="0" smtClean="0">
                <a:latin typeface="+mn-ea"/>
                <a:ea typeface="+mn-ea"/>
              </a:rPr>
              <a:t>となるよう、校内研修の取組も含めた、当該組織の</a:t>
            </a:r>
            <a:r>
              <a:rPr lang="ja-JP" altLang="en-US" sz="1600" dirty="0" smtClean="0">
                <a:latin typeface="+mn-ea"/>
                <a:ea typeface="+mn-ea"/>
              </a:rPr>
              <a:t>年間を通した</a:t>
            </a:r>
            <a:r>
              <a:rPr lang="ja-JP" altLang="ja-JP" sz="1600" dirty="0" smtClean="0">
                <a:latin typeface="+mn-ea"/>
                <a:ea typeface="+mn-ea"/>
              </a:rPr>
              <a:t>活動が具体的に記載</a:t>
            </a:r>
            <a:r>
              <a:rPr lang="ja-JP" altLang="en-US" sz="1600" dirty="0" smtClean="0">
                <a:latin typeface="+mn-ea"/>
                <a:ea typeface="+mn-ea"/>
              </a:rPr>
              <a:t>される事</a:t>
            </a:r>
            <a:endParaRPr lang="en-US" altLang="ja-JP" sz="1600" dirty="0" smtClean="0">
              <a:latin typeface="+mn-ea"/>
              <a:ea typeface="+mn-ea"/>
            </a:endParaRPr>
          </a:p>
          <a:p>
            <a:pPr>
              <a:buNone/>
            </a:pPr>
            <a:r>
              <a:rPr kumimoji="1" lang="ja-JP" altLang="en-US" sz="1600" dirty="0" smtClean="0">
                <a:solidFill>
                  <a:schemeClr val="tx1"/>
                </a:solidFill>
                <a:latin typeface="+mn-ea"/>
                <a:ea typeface="+mn-ea"/>
              </a:rPr>
              <a:t>・</a:t>
            </a:r>
            <a:r>
              <a:rPr kumimoji="1" lang="ja-JP" altLang="en-US" sz="1600" dirty="0" smtClean="0">
                <a:solidFill>
                  <a:srgbClr val="FF0000"/>
                </a:solidFill>
                <a:latin typeface="+mn-ea"/>
                <a:ea typeface="+mn-ea"/>
              </a:rPr>
              <a:t>加害者に対する具体的対応の記載が望ましいこと</a:t>
            </a:r>
            <a:r>
              <a:rPr kumimoji="1" lang="ja-JP" altLang="en-US" sz="1600" dirty="0" smtClean="0">
                <a:solidFill>
                  <a:schemeClr val="tx1"/>
                </a:solidFill>
                <a:latin typeface="+mn-ea"/>
                <a:ea typeface="+mn-ea"/>
              </a:rPr>
              <a:t>　　等</a:t>
            </a:r>
            <a:endParaRPr kumimoji="1" lang="en-US" altLang="ja-JP" sz="1600" dirty="0" smtClean="0">
              <a:solidFill>
                <a:schemeClr val="tx1"/>
              </a:solidFill>
              <a:latin typeface="+mn-ea"/>
              <a:ea typeface="+mn-ea"/>
            </a:endParaRPr>
          </a:p>
          <a:p>
            <a:r>
              <a:rPr kumimoji="1" lang="ja-JP" altLang="en-US" sz="1600" dirty="0" smtClean="0"/>
              <a:t>・また、学校評価への位置づけなどについても改めて具体的に記載した。</a:t>
            </a:r>
            <a:endParaRPr kumimoji="1" lang="en-US" altLang="ja-JP" sz="1600" dirty="0" smtClean="0"/>
          </a:p>
          <a:p>
            <a:r>
              <a:rPr kumimoji="1" lang="ja-JP" altLang="en-US" sz="1600" dirty="0" smtClean="0"/>
              <a:t>これらに基づいた、学校いじめ基本方針の見直しについては、最後に改めて整理する。</a:t>
            </a:r>
            <a:endParaRPr kumimoji="1" lang="en-US" altLang="ja-JP" sz="1600" dirty="0" smtClean="0"/>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600" dirty="0" smtClean="0">
                <a:latin typeface="+mn-ea"/>
                <a:ea typeface="+mn-ea"/>
              </a:rPr>
              <a:t>さらに、策定の留意点として、見直しの段階から、保護者、地域住民に加え関係機関等も含んで、参画を得て、連携を図る</a:t>
            </a:r>
            <a:r>
              <a:rPr kumimoji="1" lang="ja-JP" altLang="en-US" sz="1600" dirty="0" smtClean="0">
                <a:latin typeface="+mn-ea"/>
                <a:ea typeface="+mn-ea"/>
              </a:rPr>
              <a:t>ことを記載</a:t>
            </a:r>
            <a:r>
              <a:rPr kumimoji="1" lang="ja-JP" altLang="en-US" sz="1600" dirty="0" smtClean="0">
                <a:latin typeface="+mn-ea"/>
                <a:ea typeface="+mn-ea"/>
              </a:rPr>
              <a:t>した。</a:t>
            </a:r>
            <a:endParaRPr kumimoji="1" lang="en-US" altLang="ja-JP" sz="1600" dirty="0" smtClean="0">
              <a:latin typeface="+mn-ea"/>
              <a:ea typeface="+mn-ea"/>
            </a:endParaRPr>
          </a:p>
          <a:p>
            <a:r>
              <a:rPr kumimoji="1" lang="ja-JP" altLang="en-US" sz="1600" dirty="0" smtClean="0">
                <a:latin typeface="+mn-ea"/>
                <a:ea typeface="+mn-ea"/>
              </a:rPr>
              <a:t>本基本方針の改定も、県民に対する意見公募（パブリックコメント）や関係機関との連絡協議会、県教育委員会、県議会総務委員会での報告等様々な意見を反映して改定された。</a:t>
            </a:r>
            <a:endParaRPr kumimoji="1" lang="en-US" altLang="ja-JP" sz="1600" dirty="0" smtClean="0">
              <a:latin typeface="+mn-ea"/>
              <a:ea typeface="+mn-ea"/>
            </a:endParaRPr>
          </a:p>
          <a:p>
            <a:r>
              <a:rPr kumimoji="1" lang="ja-JP" altLang="en-US" sz="1600" dirty="0" smtClean="0">
                <a:latin typeface="+mn-ea"/>
                <a:ea typeface="+mn-ea"/>
              </a:rPr>
              <a:t>また、その周知方法としては、ホームページへの記載以外でも行い、特に入学時や年度当初における、児童生徒、保護者、関係機関等への説明が明記された。これは、学校</a:t>
            </a:r>
            <a:r>
              <a:rPr kumimoji="1" lang="ja-JP" altLang="en-US" sz="1600" dirty="0" smtClean="0">
                <a:latin typeface="+mn-ea"/>
                <a:ea typeface="+mn-ea"/>
              </a:rPr>
              <a:t>のいじめ防止に関する取組について積極的に周知し、</a:t>
            </a:r>
            <a:r>
              <a:rPr kumimoji="1" lang="ja-JP" altLang="en-US" sz="1600" dirty="0" smtClean="0">
                <a:latin typeface="+mn-ea"/>
                <a:ea typeface="+mn-ea"/>
              </a:rPr>
              <a:t>その</a:t>
            </a:r>
            <a:r>
              <a:rPr kumimoji="1" lang="ja-JP" altLang="en-US" sz="1600" dirty="0" smtClean="0">
                <a:latin typeface="+mn-ea"/>
                <a:ea typeface="+mn-ea"/>
              </a:rPr>
              <a:t>基本方針や</a:t>
            </a:r>
            <a:r>
              <a:rPr kumimoji="1" lang="ja-JP" altLang="en-US" sz="1600" dirty="0" smtClean="0">
                <a:latin typeface="+mn-ea"/>
                <a:ea typeface="+mn-ea"/>
              </a:rPr>
              <a:t>組織、取組などの存在を認識してもらうためである。</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600" dirty="0" smtClean="0">
                <a:latin typeface="+mn-ea"/>
                <a:ea typeface="+mn-ea"/>
              </a:rPr>
              <a:t>次に、「</a:t>
            </a:r>
            <a:r>
              <a:rPr lang="ja-JP" altLang="ja-JP" sz="1600" b="0" dirty="0" smtClean="0">
                <a:latin typeface="+mn-ea"/>
                <a:ea typeface="+mn-ea"/>
              </a:rPr>
              <a:t>学校におけるいじめの防止等の対策のための組織</a:t>
            </a:r>
            <a:r>
              <a:rPr lang="ja-JP" altLang="en-US" sz="1600" b="0" dirty="0" smtClean="0">
                <a:latin typeface="+mn-ea"/>
                <a:ea typeface="+mn-ea"/>
              </a:rPr>
              <a:t>」については、組織を機能させるためにより具体的に、未然防止、早期発見・事案対処、</a:t>
            </a:r>
            <a:r>
              <a:rPr lang="ja-JP" altLang="en-US" sz="1600" b="1" u="sng" dirty="0" smtClean="0">
                <a:latin typeface="+mn-ea"/>
                <a:ea typeface="+mn-ea"/>
              </a:rPr>
              <a:t>学校いじめ基本方針に基づく各種取り組みの</a:t>
            </a:r>
            <a:r>
              <a:rPr lang="en-US" altLang="ja-JP" sz="1600" b="1" u="sng" dirty="0" smtClean="0">
                <a:latin typeface="+mn-ea"/>
                <a:ea typeface="+mn-ea"/>
              </a:rPr>
              <a:t>3</a:t>
            </a:r>
            <a:r>
              <a:rPr lang="ja-JP" altLang="en-US" sz="1600" b="1" u="sng" dirty="0" smtClean="0">
                <a:latin typeface="+mn-ea"/>
                <a:ea typeface="+mn-ea"/>
              </a:rPr>
              <a:t>項目に分けて整理</a:t>
            </a:r>
            <a:r>
              <a:rPr lang="ja-JP" altLang="en-US" sz="1600" b="0" dirty="0" smtClean="0">
                <a:latin typeface="+mn-ea"/>
                <a:ea typeface="+mn-ea"/>
              </a:rPr>
              <a:t>し、</a:t>
            </a:r>
            <a:r>
              <a:rPr lang="ja-JP" altLang="en-US" sz="1600" b="1" u="sng" dirty="0" smtClean="0">
                <a:latin typeface="+mn-ea"/>
                <a:ea typeface="+mn-ea"/>
              </a:rPr>
              <a:t>８つの役割</a:t>
            </a:r>
            <a:r>
              <a:rPr lang="ja-JP" altLang="en-US" sz="1600" b="0" dirty="0" smtClean="0">
                <a:latin typeface="+mn-ea"/>
                <a:ea typeface="+mn-ea"/>
              </a:rPr>
              <a:t>を明記した。</a:t>
            </a:r>
            <a:endParaRPr lang="en-US" altLang="ja-JP" sz="1600" b="0" dirty="0" smtClean="0">
              <a:latin typeface="+mn-ea"/>
              <a:ea typeface="+mn-ea"/>
            </a:endParaRPr>
          </a:p>
          <a:p>
            <a:r>
              <a:rPr lang="ja-JP" altLang="en-US" sz="1600" b="0" dirty="0" smtClean="0">
                <a:latin typeface="+mn-ea"/>
                <a:ea typeface="+mn-ea"/>
              </a:rPr>
              <a:t>特に、課題でも述べた相談通報を受け付ける窓口としての役割や、いじめであるか否かの判断を行う役割、またいじめに関する校内研修を企画実施する役割、そしてそれらの取組を</a:t>
            </a:r>
            <a:r>
              <a:rPr lang="en-US" altLang="ja-JP" sz="1600" b="0" dirty="0" smtClean="0">
                <a:latin typeface="+mn-ea"/>
                <a:ea typeface="+mn-ea"/>
              </a:rPr>
              <a:t>PDCA</a:t>
            </a:r>
            <a:r>
              <a:rPr lang="ja-JP" altLang="en-US" sz="1600" b="0" dirty="0" smtClean="0">
                <a:latin typeface="+mn-ea"/>
                <a:ea typeface="+mn-ea"/>
              </a:rPr>
              <a:t>サイクルに基づき見直しを行う役割等を意識していただき、この組織が学校のいじめ防止等の対策の中核となり、より実効的な取組となるようにお願いする。</a:t>
            </a:r>
            <a:endParaRPr lang="en-US" altLang="ja-JP" sz="1600" b="0" dirty="0" smtClean="0">
              <a:latin typeface="+mn-ea"/>
              <a:ea typeface="+mn-ea"/>
            </a:endParaRPr>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1" u="sng" dirty="0" smtClean="0">
                <a:latin typeface="+mn-ea"/>
                <a:ea typeface="+mn-ea"/>
              </a:rPr>
              <a:t>組織の構成員</a:t>
            </a:r>
            <a:r>
              <a:rPr kumimoji="1" lang="ja-JP" altLang="en-US" sz="1600" dirty="0" smtClean="0">
                <a:latin typeface="+mn-ea"/>
                <a:ea typeface="+mn-ea"/>
              </a:rPr>
              <a:t>については、学校の実情に応じて</a:t>
            </a:r>
            <a:r>
              <a:rPr kumimoji="1" lang="ja-JP" altLang="en-US" sz="1600" b="1" u="sng" dirty="0" smtClean="0">
                <a:latin typeface="+mn-ea"/>
                <a:ea typeface="+mn-ea"/>
              </a:rPr>
              <a:t>外部専門家等を</a:t>
            </a:r>
            <a:r>
              <a:rPr kumimoji="1" lang="ja-JP" altLang="en-US" sz="1600" dirty="0" smtClean="0">
                <a:latin typeface="+mn-ea"/>
                <a:ea typeface="+mn-ea"/>
              </a:rPr>
              <a:t>参画させるとしていたものを、</a:t>
            </a:r>
            <a:r>
              <a:rPr kumimoji="1" lang="ja-JP" altLang="en-US" sz="1600" b="1" u="sng" dirty="0" smtClean="0">
                <a:latin typeface="+mn-ea"/>
                <a:ea typeface="+mn-ea"/>
              </a:rPr>
              <a:t>可能な限り人選する</a:t>
            </a:r>
            <a:r>
              <a:rPr kumimoji="1" lang="ja-JP" altLang="en-US" sz="1600" dirty="0" smtClean="0">
                <a:latin typeface="+mn-ea"/>
                <a:ea typeface="+mn-ea"/>
              </a:rPr>
              <a:t>としている。本県の県立・市町村立学校の場合、</a:t>
            </a:r>
            <a:r>
              <a:rPr kumimoji="1" lang="en-US" altLang="ja-JP" sz="1600" dirty="0" smtClean="0">
                <a:latin typeface="+mn-ea"/>
                <a:ea typeface="+mn-ea"/>
              </a:rPr>
              <a:t>SC</a:t>
            </a:r>
            <a:r>
              <a:rPr kumimoji="1" lang="ja-JP" altLang="en-US" sz="1600" dirty="0" smtClean="0">
                <a:latin typeface="+mn-ea"/>
                <a:ea typeface="+mn-ea"/>
              </a:rPr>
              <a:t>・</a:t>
            </a:r>
            <a:r>
              <a:rPr kumimoji="1" lang="en-US" altLang="ja-JP" sz="1600" dirty="0" smtClean="0">
                <a:latin typeface="+mn-ea"/>
                <a:ea typeface="+mn-ea"/>
              </a:rPr>
              <a:t>SSW</a:t>
            </a:r>
            <a:r>
              <a:rPr kumimoji="1" lang="ja-JP" altLang="en-US" sz="1600" dirty="0" smtClean="0">
                <a:latin typeface="+mn-ea"/>
                <a:ea typeface="+mn-ea"/>
              </a:rPr>
              <a:t>は勤務形態の違いはあるが全校に配置済みである。全ての学校いじめ対策組織に</a:t>
            </a:r>
            <a:r>
              <a:rPr kumimoji="1" lang="ja-JP" altLang="en-US" sz="1600" dirty="0" smtClean="0">
                <a:latin typeface="+mn-ea"/>
                <a:ea typeface="+mn-ea"/>
              </a:rPr>
              <a:t>人選して</a:t>
            </a:r>
            <a:r>
              <a:rPr kumimoji="1" lang="ja-JP" altLang="en-US" sz="1600" dirty="0" smtClean="0">
                <a:latin typeface="+mn-ea"/>
                <a:ea typeface="+mn-ea"/>
              </a:rPr>
              <a:t>いただくようお願いする。</a:t>
            </a:r>
            <a:endParaRPr kumimoji="1" lang="en-US" altLang="ja-JP" sz="1600" dirty="0" smtClean="0">
              <a:latin typeface="+mn-ea"/>
              <a:ea typeface="+mn-ea"/>
            </a:endParaRPr>
          </a:p>
          <a:p>
            <a:r>
              <a:rPr kumimoji="1" lang="ja-JP" altLang="en-US" sz="1600" dirty="0" smtClean="0">
                <a:latin typeface="+mn-ea"/>
                <a:ea typeface="+mn-ea"/>
              </a:rPr>
              <a:t>また、</a:t>
            </a:r>
            <a:r>
              <a:rPr lang="ja-JP" altLang="en-US" sz="1600" u="none" dirty="0" smtClean="0">
                <a:solidFill>
                  <a:schemeClr val="bg1"/>
                </a:solidFill>
                <a:latin typeface="+mn-ea"/>
                <a:ea typeface="+mn-ea"/>
              </a:rPr>
              <a:t>運営上の留意点として、</a:t>
            </a:r>
            <a:endParaRPr lang="en-US" altLang="ja-JP" sz="1600" u="none" dirty="0" smtClean="0">
              <a:solidFill>
                <a:schemeClr val="bg1"/>
              </a:solidFill>
              <a:latin typeface="+mn-ea"/>
              <a:ea typeface="+mn-ea"/>
            </a:endParaRPr>
          </a:p>
          <a:p>
            <a:r>
              <a:rPr lang="ja-JP" altLang="en-US" sz="1600" u="none" dirty="0" smtClean="0">
                <a:solidFill>
                  <a:schemeClr val="bg1"/>
                </a:solidFill>
                <a:latin typeface="+mn-ea"/>
                <a:ea typeface="+mn-ea"/>
              </a:rPr>
              <a:t>日ごろから児童生徒に接する学級担任や教科担任の参画を含め、全ての教職員がこの組織の企画立案等を経験できるような、工夫改善を行い、柔軟な組織とすることで、学校としての組織的対応について全教職員のベクトルを同じくしていただきたい。</a:t>
            </a:r>
            <a:endParaRPr lang="en-US" altLang="ja-JP" sz="1600" u="none" dirty="0" smtClean="0">
              <a:solidFill>
                <a:schemeClr val="bg1"/>
              </a:solidFill>
              <a:latin typeface="+mn-ea"/>
              <a:ea typeface="+mn-ea"/>
            </a:endParaRPr>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600" dirty="0" smtClean="0">
                <a:latin typeface="+mn-ea"/>
                <a:ea typeface="+mn-ea"/>
              </a:rPr>
              <a:t>次に、</a:t>
            </a:r>
            <a:r>
              <a:rPr kumimoji="1" lang="ja-JP" altLang="en-US" sz="1600" b="1" u="sng" dirty="0" smtClean="0">
                <a:latin typeface="+mn-ea"/>
                <a:ea typeface="+mn-ea"/>
              </a:rPr>
              <a:t>「学校におけるいじめ防止等に関する措置」</a:t>
            </a:r>
            <a:r>
              <a:rPr kumimoji="1" lang="ja-JP" altLang="en-US" sz="1600" dirty="0" smtClean="0">
                <a:latin typeface="+mn-ea"/>
                <a:ea typeface="+mn-ea"/>
              </a:rPr>
              <a:t>についてである。</a:t>
            </a:r>
            <a:endParaRPr kumimoji="1" lang="en-US" altLang="ja-JP" sz="1600" dirty="0" smtClean="0">
              <a:latin typeface="+mn-ea"/>
              <a:ea typeface="+mn-ea"/>
            </a:endParaRPr>
          </a:p>
          <a:p>
            <a:r>
              <a:rPr kumimoji="1" lang="ja-JP" altLang="en-US" sz="1600" dirty="0" smtClean="0">
                <a:latin typeface="+mn-ea"/>
                <a:ea typeface="+mn-ea"/>
              </a:rPr>
              <a:t>①「</a:t>
            </a:r>
            <a:r>
              <a:rPr kumimoji="1" lang="ja-JP" altLang="en-US" sz="1600" b="1" u="sng" dirty="0" smtClean="0">
                <a:latin typeface="+mn-ea"/>
                <a:ea typeface="+mn-ea"/>
              </a:rPr>
              <a:t>いじめの防止</a:t>
            </a:r>
            <a:r>
              <a:rPr kumimoji="1" lang="ja-JP" altLang="en-US" sz="1600" dirty="0" smtClean="0">
                <a:latin typeface="+mn-ea"/>
                <a:ea typeface="+mn-ea"/>
              </a:rPr>
              <a:t>」の観点では、</a:t>
            </a:r>
            <a:endParaRPr kumimoji="1" lang="en-US" altLang="ja-JP" sz="1600" dirty="0" smtClean="0">
              <a:latin typeface="+mn-ea"/>
              <a:ea typeface="+mn-ea"/>
            </a:endParaRPr>
          </a:p>
          <a:p>
            <a:r>
              <a:rPr lang="ja-JP" altLang="en-US" sz="1600" dirty="0" smtClean="0">
                <a:latin typeface="+mn-ea"/>
                <a:ea typeface="+mn-ea"/>
              </a:rPr>
              <a:t>・</a:t>
            </a:r>
            <a:r>
              <a:rPr lang="ja-JP" altLang="ja-JP" sz="1600" dirty="0" smtClean="0">
                <a:latin typeface="+mn-ea"/>
                <a:ea typeface="+mn-ea"/>
              </a:rPr>
              <a:t>児童生徒</a:t>
            </a:r>
            <a:r>
              <a:rPr lang="ja-JP" altLang="en-US" sz="1600" dirty="0" smtClean="0">
                <a:latin typeface="+mn-ea"/>
                <a:ea typeface="+mn-ea"/>
              </a:rPr>
              <a:t>が自主的にいじめのことを考え議論する活動を推進することで、自分のこととしてとらえられるようにする。</a:t>
            </a:r>
            <a:endParaRPr lang="en-US" altLang="ja-JP" sz="1600" dirty="0" smtClean="0">
              <a:latin typeface="+mn-ea"/>
              <a:ea typeface="+mn-ea"/>
            </a:endParaRPr>
          </a:p>
          <a:p>
            <a:r>
              <a:rPr lang="ja-JP" altLang="en-US" sz="1600" dirty="0" smtClean="0">
                <a:latin typeface="+mn-ea"/>
                <a:ea typeface="+mn-ea"/>
              </a:rPr>
              <a:t>・加害行為の抑止に向けた取組を推進する。（警察の防犯教室、少年サポートセンターのいじめ防止教室。弁護士の活用等）</a:t>
            </a:r>
            <a:endParaRPr lang="en-US" altLang="ja-JP" sz="1600" dirty="0" smtClean="0">
              <a:latin typeface="+mn-ea"/>
              <a:ea typeface="+mn-ea"/>
            </a:endParaRPr>
          </a:p>
          <a:p>
            <a:r>
              <a:rPr lang="ja-JP" altLang="en-US" sz="1600" dirty="0" smtClean="0">
                <a:latin typeface="+mn-ea"/>
                <a:ea typeface="+mn-ea"/>
              </a:rPr>
              <a:t>・傍観者にならず、いじめを止めることの重要性を児童生徒に理解させ、いじめを許さない環境づくりを推進する。</a:t>
            </a:r>
            <a:endParaRPr lang="en-US" altLang="ja-JP" sz="1600" dirty="0" smtClean="0">
              <a:latin typeface="+mn-ea"/>
              <a:ea typeface="+mn-ea"/>
            </a:endParaRPr>
          </a:p>
          <a:p>
            <a:r>
              <a:rPr lang="ja-JP" altLang="en-US" sz="1600" dirty="0" smtClean="0">
                <a:latin typeface="+mn-ea"/>
                <a:ea typeface="+mn-ea"/>
              </a:rPr>
              <a:t>・また、特に配慮が必要な児童生徒として、発達障害等や外国人児童生徒等、性同一性障害等、被災児童生徒等を明記し、日常的な特性を踏まえた適切な支援、保護者との連携、周囲の児童生徒に対する必要な指導の必要性を明記した。</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600" dirty="0" smtClean="0">
                <a:latin typeface="+mn-ea"/>
                <a:ea typeface="+mn-ea"/>
              </a:rPr>
              <a:t>「</a:t>
            </a:r>
            <a:r>
              <a:rPr kumimoji="1" lang="ja-JP" altLang="en-US" sz="1600" b="1" u="sng" dirty="0" smtClean="0">
                <a:latin typeface="+mn-ea"/>
                <a:ea typeface="+mn-ea"/>
              </a:rPr>
              <a:t>早期発見</a:t>
            </a:r>
            <a:r>
              <a:rPr kumimoji="1" lang="ja-JP" altLang="en-US" sz="1600" dirty="0" smtClean="0">
                <a:latin typeface="+mn-ea"/>
                <a:ea typeface="+mn-ea"/>
              </a:rPr>
              <a:t>」の観点では、</a:t>
            </a:r>
            <a:endParaRPr kumimoji="1" lang="en-US" altLang="ja-JP" sz="1600" dirty="0" smtClean="0">
              <a:latin typeface="+mn-ea"/>
              <a:ea typeface="+mn-ea"/>
            </a:endParaRPr>
          </a:p>
          <a:p>
            <a:r>
              <a:rPr lang="ja-JP" altLang="en-US" sz="1600" dirty="0" smtClean="0">
                <a:latin typeface="+mn-ea"/>
                <a:ea typeface="+mn-ea"/>
              </a:rPr>
              <a:t>・アンケート調査や個人面談、その結果の検証や組織的対処等についてマニュアル等を定めておく必要性を明記した</a:t>
            </a:r>
            <a:endParaRPr lang="en-US" altLang="ja-JP" sz="1600" dirty="0" smtClean="0">
              <a:latin typeface="+mn-ea"/>
              <a:ea typeface="+mn-ea"/>
            </a:endParaRPr>
          </a:p>
          <a:p>
            <a:r>
              <a:rPr lang="ja-JP" altLang="en-US" sz="1600" dirty="0" smtClean="0">
                <a:latin typeface="+mn-ea"/>
                <a:ea typeface="+mn-ea"/>
              </a:rPr>
              <a:t>・児童生徒が自ら</a:t>
            </a:r>
            <a:r>
              <a:rPr lang="en-US" altLang="ja-JP" sz="1600" dirty="0" smtClean="0">
                <a:latin typeface="+mn-ea"/>
                <a:ea typeface="+mn-ea"/>
              </a:rPr>
              <a:t>SOS</a:t>
            </a:r>
            <a:r>
              <a:rPr lang="ja-JP" altLang="en-US" sz="1600" dirty="0" smtClean="0">
                <a:latin typeface="+mn-ea"/>
                <a:ea typeface="+mn-ea"/>
              </a:rPr>
              <a:t>を発することや、教員にいじめの情報を報告することは、多大な勇気を要していることを十分に理解し迅速に対処するとした。</a:t>
            </a:r>
            <a:endParaRPr lang="en-US" altLang="ja-JP" sz="1600" dirty="0" smtClean="0">
              <a:latin typeface="+mn-ea"/>
              <a:ea typeface="+mn-ea"/>
            </a:endParaRPr>
          </a:p>
          <a:p>
            <a:r>
              <a:rPr kumimoji="1" lang="ja-JP" altLang="en-US" sz="1600" dirty="0" smtClean="0">
                <a:latin typeface="+mn-ea"/>
                <a:ea typeface="+mn-ea"/>
              </a:rPr>
              <a:t>・そして、それらが実効的に行われるよう、教職員の資質向上を図る校内研修の実施を明記した。（県施策で説明）</a:t>
            </a:r>
            <a:endParaRPr kumimoji="1" lang="en-US" altLang="ja-JP" sz="1600" dirty="0" smtClean="0">
              <a:latin typeface="+mn-ea"/>
              <a:ea typeface="+mn-ea"/>
            </a:endParaRPr>
          </a:p>
          <a:p>
            <a:r>
              <a:rPr kumimoji="1" lang="ja-JP" altLang="en-US" sz="1600" dirty="0" smtClean="0">
                <a:latin typeface="+mn-ea"/>
                <a:ea typeface="+mn-ea"/>
              </a:rPr>
              <a:t>これを</a:t>
            </a:r>
            <a:r>
              <a:rPr kumimoji="1" lang="ja-JP" altLang="en-US" sz="1600" b="1" u="sng" dirty="0" smtClean="0">
                <a:latin typeface="+mn-ea"/>
                <a:ea typeface="+mn-ea"/>
              </a:rPr>
              <a:t>年間に複数回実施</a:t>
            </a:r>
            <a:r>
              <a:rPr kumimoji="1" lang="ja-JP" altLang="en-US" sz="1600" dirty="0" smtClean="0">
                <a:latin typeface="+mn-ea"/>
                <a:ea typeface="+mn-ea"/>
              </a:rPr>
              <a:t>いただきたい。</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AFC0C9D-6B3A-427B-91EA-BAD263136771}" type="slidenum">
              <a:rPr lang="en-US" altLang="ja-JP">
                <a:solidFill>
                  <a:prstClr val="black"/>
                </a:solidFill>
              </a:rPr>
              <a:pPr>
                <a:defRPr/>
              </a:pPr>
              <a:t>5</a:t>
            </a:fld>
            <a:endParaRPr lang="en-US" altLang="ja-JP">
              <a:solidFill>
                <a:prstClr val="black"/>
              </a:solidFill>
            </a:endParaRPr>
          </a:p>
        </p:txBody>
      </p:sp>
      <p:sp>
        <p:nvSpPr>
          <p:cNvPr id="115715" name="Rectangle 2"/>
          <p:cNvSpPr>
            <a:spLocks noGrp="1" noRot="1" noChangeAspect="1" noChangeArrowheads="1" noTextEdit="1"/>
          </p:cNvSpPr>
          <p:nvPr>
            <p:ph type="sldImg"/>
          </p:nvPr>
        </p:nvSpPr>
        <p:spPr bwMode="auto">
          <a:xfrm>
            <a:off x="919163" y="746125"/>
            <a:ext cx="4968875" cy="3727450"/>
          </a:xfrm>
          <a:noFill/>
          <a:ln>
            <a:solidFill>
              <a:srgbClr val="000000"/>
            </a:solidFill>
            <a:miter lim="800000"/>
            <a:headEnd/>
            <a:tailEnd/>
          </a:ln>
        </p:spPr>
      </p:sp>
      <p:sp>
        <p:nvSpPr>
          <p:cNvPr id="115716" name="Rectangle 3"/>
          <p:cNvSpPr>
            <a:spLocks noGrp="1" noChangeArrowheads="1"/>
          </p:cNvSpPr>
          <p:nvPr>
            <p:ph type="body" idx="1"/>
          </p:nvPr>
        </p:nvSpPr>
        <p:spPr bwMode="auto">
          <a:xfrm>
            <a:off x="929364" y="4534424"/>
            <a:ext cx="5021245" cy="4658432"/>
          </a:xfrm>
          <a:noFill/>
        </p:spPr>
        <p:txBody>
          <a:bodyPr wrap="square" numCol="1" anchor="t" anchorCtr="0" compatLnSpc="1">
            <a:prstTxWarp prst="textNoShape">
              <a:avLst/>
            </a:prstTxWarp>
          </a:bodyPr>
          <a:lstStyle/>
          <a:p>
            <a:r>
              <a:rPr lang="ja-JP" altLang="en-US" sz="1600" dirty="0" smtClean="0">
                <a:latin typeface="+mn-ea"/>
                <a:ea typeface="+mn-ea"/>
              </a:rPr>
              <a:t>平成２４年７月８日付けの高知新聞。</a:t>
            </a:r>
            <a:endParaRPr lang="en-US" altLang="ja-JP" sz="1600" dirty="0" smtClean="0">
              <a:latin typeface="+mn-ea"/>
              <a:ea typeface="+mn-ea"/>
            </a:endParaRPr>
          </a:p>
          <a:p>
            <a:r>
              <a:rPr lang="ja-JP" altLang="en-US" sz="1600" dirty="0" smtClean="0">
                <a:latin typeface="+mn-ea"/>
                <a:ea typeface="+mn-ea"/>
              </a:rPr>
              <a:t>滋賀県</a:t>
            </a:r>
            <a:r>
              <a:rPr lang="ja-JP" altLang="en-US" sz="1600" b="1" u="sng" dirty="0" smtClean="0">
                <a:latin typeface="+mn-ea"/>
                <a:ea typeface="+mn-ea"/>
              </a:rPr>
              <a:t>大津市のいじめ事案</a:t>
            </a:r>
            <a:r>
              <a:rPr lang="ja-JP" altLang="en-US" sz="1600" dirty="0" smtClean="0">
                <a:latin typeface="+mn-ea"/>
                <a:ea typeface="+mn-ea"/>
              </a:rPr>
              <a:t>。</a:t>
            </a:r>
            <a:endParaRPr lang="en-US" altLang="ja-JP" sz="1600" dirty="0" smtClean="0">
              <a:latin typeface="+mn-ea"/>
              <a:ea typeface="+mn-ea"/>
            </a:endParaRPr>
          </a:p>
          <a:p>
            <a:pPr>
              <a:spcBef>
                <a:spcPct val="0"/>
              </a:spcBef>
            </a:pPr>
            <a:r>
              <a:rPr lang="ja-JP" altLang="en-US" sz="1600" dirty="0" smtClean="0">
                <a:latin typeface="+mn-ea"/>
                <a:ea typeface="+mn-ea"/>
              </a:rPr>
              <a:t>この事案、教師が９月にプロレスごっこを注意した後、保護者や他の生徒からの相談がありながら、早期対応が図られず当該生徒が自殺に至ったものだった。</a:t>
            </a:r>
            <a:endParaRPr lang="en-US" altLang="ja-JP" sz="1600" dirty="0" smtClean="0">
              <a:latin typeface="+mn-ea"/>
              <a:ea typeface="+mn-ea"/>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600" dirty="0" smtClean="0">
                <a:latin typeface="+mn-ea"/>
                <a:ea typeface="+mn-ea"/>
              </a:rPr>
              <a:t>「</a:t>
            </a:r>
            <a:r>
              <a:rPr kumimoji="1" lang="ja-JP" altLang="en-US" sz="1600" b="1" u="sng" dirty="0" smtClean="0">
                <a:latin typeface="+mn-ea"/>
                <a:ea typeface="+mn-ea"/>
              </a:rPr>
              <a:t>いじめに対する措置</a:t>
            </a:r>
            <a:r>
              <a:rPr kumimoji="1" lang="ja-JP" altLang="en-US" sz="1600" dirty="0" smtClean="0">
                <a:latin typeface="+mn-ea"/>
                <a:ea typeface="+mn-ea"/>
              </a:rPr>
              <a:t>」の観点では、</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a:t>
            </a:r>
            <a:r>
              <a:rPr lang="ja-JP" altLang="ja-JP" sz="1600" dirty="0" smtClean="0">
                <a:latin typeface="+mn-ea"/>
                <a:ea typeface="+mn-ea"/>
              </a:rPr>
              <a:t>いじめの発見・通報を受けた場合には、</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他の業務に優先して行うこと。速やかに報告すること。そして</a:t>
            </a:r>
            <a:r>
              <a:rPr lang="ja-JP" altLang="ja-JP" sz="1600" dirty="0" smtClean="0">
                <a:latin typeface="+mn-ea"/>
                <a:ea typeface="+mn-ea"/>
              </a:rPr>
              <a:t>特定の教職員で抱え込まず、組織的に対応</a:t>
            </a:r>
            <a:r>
              <a:rPr lang="ja-JP" altLang="en-US" sz="1600" dirty="0" smtClean="0">
                <a:latin typeface="+mn-ea"/>
                <a:ea typeface="+mn-ea"/>
              </a:rPr>
              <a:t>につなげる。その報告を行わないことは、同項の規定に反することを記載。</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・加害児童生徒への支援や指導はここに盛り込んでいる。</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・また、</a:t>
            </a:r>
            <a:r>
              <a:rPr lang="ja-JP" altLang="en-US" sz="1600" b="1" u="sng" dirty="0" smtClean="0">
                <a:latin typeface="+mn-ea"/>
                <a:ea typeface="+mn-ea"/>
              </a:rPr>
              <a:t>いじめの解消</a:t>
            </a:r>
            <a:r>
              <a:rPr lang="ja-JP" altLang="en-US" sz="1600" dirty="0" smtClean="0">
                <a:latin typeface="+mn-ea"/>
                <a:ea typeface="+mn-ea"/>
              </a:rPr>
              <a:t>について、その要件を</a:t>
            </a:r>
            <a:r>
              <a:rPr lang="en-US" altLang="ja-JP" sz="1600" dirty="0" smtClean="0">
                <a:latin typeface="+mn-ea"/>
                <a:ea typeface="+mn-ea"/>
              </a:rPr>
              <a:t>2</a:t>
            </a:r>
            <a:r>
              <a:rPr lang="ja-JP" altLang="en-US" sz="1600" dirty="0" smtClean="0">
                <a:latin typeface="+mn-ea"/>
                <a:ea typeface="+mn-ea"/>
              </a:rPr>
              <a:t>つ盛り込んだ。</a:t>
            </a:r>
            <a:endParaRPr lang="en-US" altLang="ja-JP" sz="1600" dirty="0" smtClean="0">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50</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その要件がこの２つである。</a:t>
            </a:r>
            <a:endParaRPr kumimoji="1" lang="en-US" altLang="ja-JP" sz="1600" dirty="0" smtClean="0">
              <a:latin typeface="+mn-ea"/>
              <a:ea typeface="+mn-ea"/>
            </a:endParaRPr>
          </a:p>
          <a:p>
            <a:pPr>
              <a:buNone/>
            </a:pPr>
            <a:endParaRPr kumimoji="1" lang="en-US" altLang="ja-JP" sz="1600" dirty="0" smtClean="0">
              <a:latin typeface="+mn-ea"/>
              <a:ea typeface="+mn-ea"/>
            </a:endParaRPr>
          </a:p>
          <a:p>
            <a:pPr>
              <a:buNone/>
            </a:pPr>
            <a:r>
              <a:rPr kumimoji="1" lang="ja-JP" altLang="en-US" sz="1600" b="1" dirty="0" smtClean="0">
                <a:latin typeface="+mn-ea"/>
                <a:ea typeface="+mn-ea"/>
              </a:rPr>
              <a:t>・影響を与える</a:t>
            </a:r>
            <a:r>
              <a:rPr kumimoji="1" lang="ja-JP" altLang="en-US" sz="1600" b="1" dirty="0" smtClean="0">
                <a:solidFill>
                  <a:srgbClr val="FF0000"/>
                </a:solidFill>
                <a:latin typeface="+mn-ea"/>
                <a:ea typeface="+mn-ea"/>
              </a:rPr>
              <a:t>行為が止んでいる状態が</a:t>
            </a:r>
            <a:r>
              <a:rPr kumimoji="1" lang="ja-JP" altLang="en-US" sz="1600" b="1" u="sng" dirty="0" smtClean="0">
                <a:solidFill>
                  <a:srgbClr val="FF0000"/>
                </a:solidFill>
                <a:latin typeface="+mn-ea"/>
                <a:ea typeface="+mn-ea"/>
              </a:rPr>
              <a:t>相当の期間</a:t>
            </a:r>
            <a:r>
              <a:rPr kumimoji="1" lang="ja-JP" altLang="en-US" sz="1600" b="1" dirty="0" smtClean="0">
                <a:solidFill>
                  <a:srgbClr val="FF0000"/>
                </a:solidFill>
                <a:latin typeface="+mn-ea"/>
                <a:ea typeface="+mn-ea"/>
              </a:rPr>
              <a:t>継続</a:t>
            </a:r>
            <a:r>
              <a:rPr kumimoji="1" lang="ja-JP" altLang="en-US" sz="1600" b="1" dirty="0" smtClean="0">
                <a:latin typeface="+mn-ea"/>
                <a:ea typeface="+mn-ea"/>
              </a:rPr>
              <a:t>していること（相当の期間とは、少なくとも３カ月が目安である）</a:t>
            </a:r>
            <a:endParaRPr kumimoji="1" lang="en-US" altLang="ja-JP" sz="1600" b="1" dirty="0" smtClean="0">
              <a:latin typeface="+mn-ea"/>
              <a:ea typeface="+mn-ea"/>
            </a:endParaRPr>
          </a:p>
          <a:p>
            <a:pPr>
              <a:buNone/>
            </a:pPr>
            <a:r>
              <a:rPr kumimoji="1" lang="ja-JP" altLang="en-US" sz="1600" b="1" dirty="0" smtClean="0">
                <a:latin typeface="+mn-ea"/>
                <a:ea typeface="+mn-ea"/>
              </a:rPr>
              <a:t>・</a:t>
            </a:r>
            <a:r>
              <a:rPr lang="ja-JP" altLang="en-US" sz="1600" b="1" dirty="0" smtClean="0">
                <a:latin typeface="+mn-ea"/>
                <a:ea typeface="+mn-ea"/>
              </a:rPr>
              <a:t>被害児童生徒が</a:t>
            </a:r>
            <a:r>
              <a:rPr lang="ja-JP" altLang="en-US" sz="1600" b="1" dirty="0" smtClean="0">
                <a:solidFill>
                  <a:srgbClr val="FF0000"/>
                </a:solidFill>
                <a:latin typeface="+mn-ea"/>
                <a:ea typeface="+mn-ea"/>
              </a:rPr>
              <a:t>心身の苦痛を感じていないこと</a:t>
            </a:r>
            <a:endParaRPr lang="en-US" altLang="ja-JP" sz="1600" b="1" dirty="0" smtClean="0">
              <a:solidFill>
                <a:srgbClr val="FF000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solidFill>
                <a:srgbClr val="FF0000"/>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いじめは単に謝罪だけをもって解消ではない。</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再発やさらなるいじめ行為を誘発しないためにも、継続した観察が必要である。</a:t>
            </a:r>
            <a:endParaRPr kumimoji="1" lang="en-US" altLang="ja-JP" sz="1600" dirty="0" smtClean="0">
              <a:latin typeface="+mn-ea"/>
              <a:ea typeface="+mn-ea"/>
            </a:endParaRPr>
          </a:p>
          <a:p>
            <a:r>
              <a:rPr kumimoji="1" lang="ja-JP" altLang="en-US" sz="1600" dirty="0" smtClean="0">
                <a:latin typeface="+mn-ea"/>
                <a:ea typeface="+mn-ea"/>
              </a:rPr>
              <a:t>これに伴い、国の問題行動等調査の選択項目も変更されている。</a:t>
            </a:r>
            <a:endParaRPr kumimoji="1" lang="en-US" altLang="ja-JP" sz="1600" dirty="0" smtClean="0">
              <a:latin typeface="+mn-ea"/>
              <a:ea typeface="+mn-ea"/>
            </a:endParaRPr>
          </a:p>
          <a:p>
            <a:r>
              <a:rPr kumimoji="1" lang="ja-JP" altLang="en-US" sz="1600" dirty="0" smtClean="0">
                <a:latin typeface="+mn-ea"/>
                <a:ea typeface="+mn-ea"/>
              </a:rPr>
              <a:t>つまり、解消には、必ずその後の継続した観察が行われなければならないということ</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48DB9735-3920-4B7D-8602-9213614D0888}" type="slidenum">
              <a:rPr kumimoji="1" lang="ja-JP" altLang="en-US" smtClean="0"/>
              <a:pPr/>
              <a:t>51</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ここまでの学校の組織的対応を図式化するとこのようになる。</a:t>
            </a:r>
            <a:endParaRPr kumimoji="1" lang="en-US" altLang="ja-JP" sz="1600" dirty="0" smtClean="0">
              <a:latin typeface="+mn-ea"/>
              <a:ea typeface="+mn-ea"/>
            </a:endParaRPr>
          </a:p>
          <a:p>
            <a:r>
              <a:rPr kumimoji="1" lang="ja-JP" altLang="en-US" sz="1600" dirty="0" smtClean="0">
                <a:latin typeface="+mn-ea"/>
                <a:ea typeface="+mn-ea"/>
              </a:rPr>
              <a:t>ただし、これは基本的な流れであり、当然のことながら、どの段階</a:t>
            </a:r>
            <a:r>
              <a:rPr kumimoji="1" lang="ja-JP" altLang="en-US" sz="1600" dirty="0" smtClean="0">
                <a:latin typeface="+mn-ea"/>
                <a:ea typeface="+mn-ea"/>
              </a:rPr>
              <a:t>であって</a:t>
            </a:r>
            <a:r>
              <a:rPr kumimoji="1" lang="ja-JP" altLang="en-US" sz="1600" dirty="0" smtClean="0">
                <a:latin typeface="+mn-ea"/>
                <a:ea typeface="+mn-ea"/>
              </a:rPr>
              <a:t>も、即座に緊急的な対処が必要な場合も考えられる。</a:t>
            </a:r>
            <a:endParaRPr kumimoji="1" lang="en-US" altLang="ja-JP" sz="1600" dirty="0" smtClean="0">
              <a:latin typeface="+mn-ea"/>
              <a:ea typeface="+mn-ea"/>
            </a:endParaRPr>
          </a:p>
          <a:p>
            <a:r>
              <a:rPr kumimoji="1" lang="ja-JP" altLang="en-US" sz="1600" dirty="0" smtClean="0">
                <a:latin typeface="+mn-ea"/>
                <a:ea typeface="+mn-ea"/>
              </a:rPr>
              <a:t>また、解消されたとしてもその後の経過観察が重要であることは先ほど述べたとおりである。</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7D1CA71B-9889-4919-A045-CBA428CCC882}" type="slidenum">
              <a:rPr lang="ja-JP" altLang="en-US" smtClean="0">
                <a:solidFill>
                  <a:prstClr val="black"/>
                </a:solidFill>
              </a:rPr>
              <a:pPr/>
              <a:t>52</a:t>
            </a:fld>
            <a:endParaRPr lang="ja-JP" alt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6125"/>
            <a:ext cx="4968875" cy="3725863"/>
          </a:xfrm>
        </p:spPr>
      </p:sp>
      <p:sp>
        <p:nvSpPr>
          <p:cNvPr id="3" name="ノート プレースホルダ 2"/>
          <p:cNvSpPr>
            <a:spLocks noGrp="1"/>
          </p:cNvSpPr>
          <p:nvPr>
            <p:ph type="body" idx="1"/>
          </p:nvPr>
        </p:nvSpPr>
        <p:spPr/>
        <p:txBody>
          <a:bodyPr>
            <a:normAutofit fontScale="92500" lnSpcReduction="20000"/>
          </a:bodyPr>
          <a:lstStyle/>
          <a:p>
            <a:r>
              <a:rPr kumimoji="1" lang="ja-JP" altLang="en-US" sz="1600" kern="1200" dirty="0" smtClean="0">
                <a:solidFill>
                  <a:schemeClr val="tx1"/>
                </a:solidFill>
                <a:latin typeface="+mn-ea"/>
                <a:ea typeface="+mn-ea"/>
                <a:cs typeface="+mn-cs"/>
              </a:rPr>
              <a:t>次に</a:t>
            </a:r>
            <a:r>
              <a:rPr kumimoji="1" lang="ja-JP" altLang="en-US" sz="1600" b="1" u="sng" kern="1200" dirty="0" smtClean="0">
                <a:solidFill>
                  <a:schemeClr val="tx1"/>
                </a:solidFill>
                <a:latin typeface="+mn-ea"/>
                <a:ea typeface="+mn-ea"/>
                <a:cs typeface="+mn-cs"/>
              </a:rPr>
              <a:t>いじめの重大事態</a:t>
            </a:r>
            <a:r>
              <a:rPr kumimoji="1" lang="ja-JP" altLang="en-US" sz="1600" kern="1200" dirty="0" smtClean="0">
                <a:solidFill>
                  <a:schemeClr val="tx1"/>
                </a:solidFill>
                <a:latin typeface="+mn-ea"/>
                <a:ea typeface="+mn-ea"/>
                <a:cs typeface="+mn-cs"/>
              </a:rPr>
              <a:t>についてである。</a:t>
            </a:r>
            <a:endParaRPr kumimoji="1" lang="en-US" altLang="ja-JP" sz="1600" kern="1200" dirty="0" smtClean="0">
              <a:solidFill>
                <a:schemeClr val="tx1"/>
              </a:solidFill>
              <a:latin typeface="+mn-ea"/>
              <a:ea typeface="+mn-ea"/>
              <a:cs typeface="+mn-cs"/>
            </a:endParaRPr>
          </a:p>
          <a:p>
            <a:r>
              <a:rPr kumimoji="1" lang="ja-JP" altLang="en-US" sz="1600" kern="1200" dirty="0" smtClean="0">
                <a:solidFill>
                  <a:schemeClr val="tx1"/>
                </a:solidFill>
                <a:latin typeface="+mn-ea"/>
                <a:ea typeface="+mn-ea"/>
                <a:cs typeface="+mn-cs"/>
              </a:rPr>
              <a:t>重大事態の</a:t>
            </a:r>
            <a:r>
              <a:rPr kumimoji="1" lang="ja-JP" altLang="en-US" sz="1600" kern="1200" dirty="0" smtClean="0">
                <a:solidFill>
                  <a:schemeClr val="tx1"/>
                </a:solidFill>
                <a:latin typeface="+mn-ea"/>
                <a:ea typeface="+mn-ea"/>
                <a:cs typeface="+mn-cs"/>
              </a:rPr>
              <a:t>定義は、これまでと同様である。</a:t>
            </a:r>
            <a:endParaRPr kumimoji="1" lang="en-US" altLang="ja-JP" sz="1600" kern="1200" dirty="0" smtClean="0">
              <a:solidFill>
                <a:schemeClr val="tx1"/>
              </a:solidFill>
              <a:latin typeface="+mn-ea"/>
              <a:ea typeface="+mn-ea"/>
              <a:cs typeface="+mn-cs"/>
            </a:endParaRPr>
          </a:p>
          <a:p>
            <a:r>
              <a:rPr kumimoji="1" lang="ja-JP" altLang="en-US" sz="1600" kern="1200" dirty="0" smtClean="0">
                <a:solidFill>
                  <a:schemeClr val="tx1"/>
                </a:solidFill>
                <a:latin typeface="+mn-ea"/>
                <a:ea typeface="+mn-ea"/>
                <a:cs typeface="+mn-cs"/>
              </a:rPr>
              <a:t>１号事案としは</a:t>
            </a:r>
            <a:r>
              <a:rPr kumimoji="1" lang="ja-JP" altLang="ja-JP" sz="1600" kern="1200" dirty="0" smtClean="0">
                <a:solidFill>
                  <a:schemeClr val="tx1"/>
                </a:solidFill>
                <a:latin typeface="+mn-ea"/>
                <a:ea typeface="+mn-ea"/>
                <a:cs typeface="+mn-cs"/>
              </a:rPr>
              <a:t>「生命、心身又は財産について重大な被害</a:t>
            </a:r>
            <a:r>
              <a:rPr kumimoji="1" lang="ja-JP" altLang="en-US" sz="1600" kern="1200" dirty="0" smtClean="0">
                <a:solidFill>
                  <a:schemeClr val="tx1"/>
                </a:solidFill>
                <a:latin typeface="+mn-ea"/>
                <a:ea typeface="+mn-ea"/>
                <a:cs typeface="+mn-cs"/>
              </a:rPr>
              <a:t>が生じた疑い</a:t>
            </a:r>
            <a:r>
              <a:rPr kumimoji="1" lang="ja-JP" altLang="ja-JP" sz="1600" kern="1200" dirty="0" smtClean="0">
                <a:solidFill>
                  <a:schemeClr val="tx1"/>
                </a:solidFill>
                <a:latin typeface="+mn-ea"/>
                <a:ea typeface="+mn-ea"/>
                <a:cs typeface="+mn-cs"/>
              </a:rPr>
              <a:t>」</a:t>
            </a:r>
            <a:r>
              <a:rPr kumimoji="1" lang="ja-JP" altLang="en-US" sz="1600" kern="1200" dirty="0" smtClean="0">
                <a:solidFill>
                  <a:schemeClr val="tx1"/>
                </a:solidFill>
                <a:latin typeface="+mn-ea"/>
                <a:ea typeface="+mn-ea"/>
                <a:cs typeface="+mn-cs"/>
              </a:rPr>
              <a:t>がある</a:t>
            </a:r>
            <a:r>
              <a:rPr kumimoji="1" lang="ja-JP" altLang="ja-JP" sz="1600" kern="1200" dirty="0" smtClean="0">
                <a:solidFill>
                  <a:schemeClr val="tx1"/>
                </a:solidFill>
                <a:latin typeface="+mn-ea"/>
                <a:ea typeface="+mn-ea"/>
                <a:cs typeface="+mn-cs"/>
              </a:rPr>
              <a:t>場合 </a:t>
            </a:r>
          </a:p>
          <a:p>
            <a:r>
              <a:rPr kumimoji="1" lang="ja-JP" altLang="en-US" sz="1600" kern="1200" dirty="0" smtClean="0">
                <a:solidFill>
                  <a:schemeClr val="tx1"/>
                </a:solidFill>
                <a:latin typeface="+mn-ea"/>
                <a:ea typeface="+mn-ea"/>
                <a:cs typeface="+mn-cs"/>
              </a:rPr>
              <a:t>２号事案としては、相当の期間学校を欠席することを余儀なくされている疑いがある場合</a:t>
            </a:r>
            <a:endParaRPr kumimoji="1" lang="en-US" altLang="ja-JP" sz="1600" kern="1200" dirty="0" smtClean="0">
              <a:solidFill>
                <a:schemeClr val="tx1"/>
              </a:solidFill>
              <a:latin typeface="+mn-ea"/>
              <a:ea typeface="+mn-ea"/>
              <a:cs typeface="+mn-cs"/>
            </a:endParaRPr>
          </a:p>
          <a:p>
            <a:endParaRPr kumimoji="1" lang="ja-JP" altLang="ja-JP" sz="1600" kern="1200" dirty="0" smtClean="0">
              <a:solidFill>
                <a:schemeClr val="tx1"/>
              </a:solidFill>
              <a:latin typeface="+mn-ea"/>
              <a:ea typeface="+mn-ea"/>
              <a:cs typeface="+mn-cs"/>
            </a:endParaRPr>
          </a:p>
          <a:p>
            <a:r>
              <a:rPr kumimoji="1" lang="ja-JP" altLang="en-US" sz="1600" kern="1200" dirty="0" smtClean="0">
                <a:solidFill>
                  <a:schemeClr val="tx1"/>
                </a:solidFill>
                <a:latin typeface="+mn-ea"/>
                <a:ea typeface="+mn-ea"/>
                <a:cs typeface="+mn-cs"/>
              </a:rPr>
              <a:t>　</a:t>
            </a:r>
            <a:r>
              <a:rPr kumimoji="1" lang="ja-JP" altLang="ja-JP" sz="1600" kern="1200" dirty="0" smtClean="0">
                <a:solidFill>
                  <a:schemeClr val="tx1"/>
                </a:solidFill>
                <a:latin typeface="+mn-ea"/>
                <a:ea typeface="+mn-ea"/>
                <a:cs typeface="+mn-cs"/>
              </a:rPr>
              <a:t>これらの状況を把握した場合はもちろん、これらの目安にかかわらず</a:t>
            </a:r>
            <a:r>
              <a:rPr kumimoji="1" lang="ja-JP" altLang="en-US" sz="1600" kern="1200" dirty="0" smtClean="0">
                <a:solidFill>
                  <a:schemeClr val="tx1"/>
                </a:solidFill>
                <a:latin typeface="+mn-ea"/>
                <a:ea typeface="+mn-ea"/>
                <a:cs typeface="+mn-cs"/>
              </a:rPr>
              <a:t>、疑いが生じた段階で</a:t>
            </a:r>
            <a:r>
              <a:rPr kumimoji="1" lang="ja-JP" altLang="ja-JP" sz="1600" kern="1200" dirty="0" smtClean="0">
                <a:solidFill>
                  <a:schemeClr val="tx1"/>
                </a:solidFill>
                <a:latin typeface="+mn-ea"/>
                <a:ea typeface="+mn-ea"/>
                <a:cs typeface="+mn-cs"/>
              </a:rPr>
              <a:t>学校の設置者又は学校</a:t>
            </a:r>
            <a:r>
              <a:rPr kumimoji="1" lang="ja-JP" altLang="en-US" sz="1600" kern="1200" dirty="0" smtClean="0">
                <a:solidFill>
                  <a:schemeClr val="tx1"/>
                </a:solidFill>
                <a:latin typeface="+mn-ea"/>
                <a:ea typeface="+mn-ea"/>
                <a:cs typeface="+mn-cs"/>
              </a:rPr>
              <a:t>は</a:t>
            </a:r>
            <a:r>
              <a:rPr kumimoji="1" lang="ja-JP" altLang="ja-JP" sz="1600" kern="1200" dirty="0" smtClean="0">
                <a:solidFill>
                  <a:schemeClr val="tx1"/>
                </a:solidFill>
                <a:latin typeface="+mn-ea"/>
                <a:ea typeface="+mn-ea"/>
                <a:cs typeface="+mn-cs"/>
              </a:rPr>
              <a:t>、迅速に調査に着手することが必要</a:t>
            </a:r>
            <a:r>
              <a:rPr kumimoji="1" lang="ja-JP" altLang="ja-JP" sz="1600" kern="1200" dirty="0" smtClean="0">
                <a:solidFill>
                  <a:schemeClr val="tx1"/>
                </a:solidFill>
                <a:latin typeface="+mn-ea"/>
                <a:ea typeface="+mn-ea"/>
                <a:cs typeface="+mn-cs"/>
              </a:rPr>
              <a:t>で</a:t>
            </a:r>
            <a:r>
              <a:rPr kumimoji="1" lang="ja-JP" altLang="en-US" sz="1600" kern="1200" dirty="0" smtClean="0">
                <a:solidFill>
                  <a:schemeClr val="tx1"/>
                </a:solidFill>
                <a:latin typeface="+mn-ea"/>
                <a:ea typeface="+mn-ea"/>
                <a:cs typeface="+mn-cs"/>
              </a:rPr>
              <a:t>、</a:t>
            </a:r>
            <a:r>
              <a:rPr kumimoji="1" lang="ja-JP" altLang="ja-JP" sz="1600" kern="1200" dirty="0" smtClean="0">
                <a:solidFill>
                  <a:schemeClr val="tx1"/>
                </a:solidFill>
                <a:latin typeface="+mn-ea"/>
                <a:ea typeface="+mn-ea"/>
                <a:cs typeface="+mn-cs"/>
              </a:rPr>
              <a:t> </a:t>
            </a:r>
            <a:r>
              <a:rPr kumimoji="1" lang="ja-JP" altLang="en-US" sz="1600" kern="1200" dirty="0" smtClean="0">
                <a:solidFill>
                  <a:schemeClr val="tx1"/>
                </a:solidFill>
                <a:latin typeface="+mn-ea"/>
                <a:ea typeface="+mn-ea"/>
                <a:cs typeface="+mn-cs"/>
              </a:rPr>
              <a:t>このことは、国の重大事態のガイドラインに明記された。</a:t>
            </a:r>
            <a:endParaRPr kumimoji="1" lang="ja-JP" altLang="ja-JP" sz="1600" kern="1200" dirty="0" smtClean="0">
              <a:solidFill>
                <a:schemeClr val="tx1"/>
              </a:solidFill>
              <a:latin typeface="+mn-ea"/>
              <a:ea typeface="+mn-ea"/>
              <a:cs typeface="+mn-cs"/>
            </a:endParaRPr>
          </a:p>
        </p:txBody>
      </p:sp>
      <p:sp>
        <p:nvSpPr>
          <p:cNvPr id="4" name="スライド番号プレースホルダ 3"/>
          <p:cNvSpPr>
            <a:spLocks noGrp="1"/>
          </p:cNvSpPr>
          <p:nvPr>
            <p:ph type="sldNum" sz="quarter" idx="10"/>
          </p:nvPr>
        </p:nvSpPr>
        <p:spPr/>
        <p:txBody>
          <a:bodyPr/>
          <a:lstStyle/>
          <a:p>
            <a:fld id="{E9FD9459-103D-49CD-9853-BA7DAB3EB386}" type="slidenum">
              <a:rPr lang="ja-JP" altLang="en-US" smtClean="0">
                <a:solidFill>
                  <a:prstClr val="black"/>
                </a:solidFill>
              </a:rPr>
              <a:pPr/>
              <a:t>53</a:t>
            </a:fld>
            <a:endParaRPr lang="ja-JP" alt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defTabSz="1280160">
              <a:defRPr/>
            </a:pPr>
            <a:r>
              <a:rPr kumimoji="1" lang="ja-JP" altLang="en-US" sz="1600" kern="1200" dirty="0" smtClean="0">
                <a:solidFill>
                  <a:schemeClr val="tx1"/>
                </a:solidFill>
                <a:latin typeface="+mn-ea"/>
                <a:ea typeface="+mn-ea"/>
                <a:cs typeface="+mn-cs"/>
              </a:rPr>
              <a:t>したがって、</a:t>
            </a:r>
            <a:r>
              <a:rPr lang="ja-JP" altLang="en-US" sz="1600" dirty="0" smtClean="0">
                <a:latin typeface="+mn-ea"/>
                <a:ea typeface="+mn-ea"/>
              </a:rPr>
              <a:t>重大事態が発生した場合、その調査の在り方については、</a:t>
            </a:r>
            <a:r>
              <a:rPr lang="ja-JP" altLang="ja-JP" sz="1600" dirty="0" smtClean="0">
                <a:solidFill>
                  <a:srgbClr val="FF0000"/>
                </a:solidFill>
                <a:latin typeface="+mn-ea"/>
                <a:ea typeface="+mn-ea"/>
              </a:rPr>
              <a:t>「いじめの重大事態の調査に関するガイドライン」</a:t>
            </a:r>
            <a:r>
              <a:rPr lang="ja-JP" altLang="ja-JP" sz="1600" dirty="0" smtClean="0">
                <a:latin typeface="+mn-ea"/>
                <a:ea typeface="+mn-ea"/>
              </a:rPr>
              <a:t>（</a:t>
            </a:r>
            <a:r>
              <a:rPr lang="ja-JP" altLang="en-US" sz="1600" dirty="0" smtClean="0">
                <a:latin typeface="+mn-ea"/>
                <a:ea typeface="+mn-ea"/>
              </a:rPr>
              <a:t>資料３</a:t>
            </a:r>
            <a:r>
              <a:rPr lang="ja-JP" altLang="ja-JP" sz="1600" dirty="0" smtClean="0">
                <a:latin typeface="+mn-ea"/>
                <a:ea typeface="+mn-ea"/>
              </a:rPr>
              <a:t>）</a:t>
            </a:r>
            <a:r>
              <a:rPr lang="ja-JP" altLang="en-US" sz="1600" dirty="0" smtClean="0">
                <a:latin typeface="+mn-ea"/>
                <a:ea typeface="+mn-ea"/>
              </a:rPr>
              <a:t>を参考として、適切に対処しなければならないと改定した。</a:t>
            </a:r>
            <a:endParaRPr lang="en-US" altLang="ja-JP" sz="1600" dirty="0" smtClean="0">
              <a:latin typeface="+mn-ea"/>
              <a:ea typeface="+mn-ea"/>
            </a:endParaRPr>
          </a:p>
          <a:p>
            <a:pPr defTabSz="1280160">
              <a:defRPr/>
            </a:pPr>
            <a:r>
              <a:rPr lang="ja-JP" altLang="en-US" sz="1600" dirty="0" smtClean="0">
                <a:latin typeface="+mn-ea"/>
                <a:ea typeface="+mn-ea"/>
              </a:rPr>
              <a:t>資料３をご覧いただきたい。３Ｐの中段（重大事態の定義）にそのことが示されている。その他、重大事態についての発生報告や調査の詳細についての記載がある。１１Ｐの記録の保存に関して、他県の事例ではアンケートが破棄された事例が報告されている。内容を改めて確認いただきたい。</a:t>
            </a:r>
          </a:p>
          <a:p>
            <a:endParaRPr kumimoji="1" lang="en-US" altLang="ja-JP" sz="1600" kern="1200" dirty="0" smtClean="0">
              <a:solidFill>
                <a:schemeClr val="tx1"/>
              </a:solidFill>
              <a:latin typeface="+mn-ea"/>
              <a:ea typeface="+mn-ea"/>
              <a:cs typeface="+mn-cs"/>
            </a:endParaRPr>
          </a:p>
          <a:p>
            <a:r>
              <a:rPr kumimoji="1" lang="ja-JP" altLang="en-US" sz="1600" kern="1200" dirty="0" smtClean="0">
                <a:solidFill>
                  <a:schemeClr val="tx1"/>
                </a:solidFill>
                <a:latin typeface="+mn-ea"/>
                <a:ea typeface="+mn-ea"/>
                <a:cs typeface="+mn-cs"/>
              </a:rPr>
              <a:t>　</a:t>
            </a:r>
            <a:r>
              <a:rPr kumimoji="1" lang="ja-JP" altLang="ja-JP" sz="1600" kern="1200" dirty="0" smtClean="0">
                <a:solidFill>
                  <a:schemeClr val="tx1"/>
                </a:solidFill>
                <a:latin typeface="+mn-ea"/>
                <a:ea typeface="+mn-ea"/>
                <a:cs typeface="+mn-cs"/>
              </a:rPr>
              <a:t>また、児童生徒や保護者から「いじめられて重大事態に至った」という申し立てがあった時には、どのような場合であっても「重大事態が発生したもの」として報告・調査等にあたらなければな</a:t>
            </a:r>
            <a:r>
              <a:rPr kumimoji="1" lang="ja-JP" altLang="en-US" sz="1600" kern="1200" dirty="0" smtClean="0">
                <a:solidFill>
                  <a:schemeClr val="tx1"/>
                </a:solidFill>
                <a:latin typeface="+mn-ea"/>
                <a:ea typeface="+mn-ea"/>
                <a:cs typeface="+mn-cs"/>
              </a:rPr>
              <a:t>らないことを明記した。</a:t>
            </a:r>
            <a:endParaRPr kumimoji="1" lang="en-US" altLang="ja-JP" sz="1600" kern="1200" dirty="0" smtClean="0">
              <a:solidFill>
                <a:schemeClr val="tx1"/>
              </a:solidFill>
              <a:latin typeface="+mn-ea"/>
              <a:ea typeface="+mn-ea"/>
              <a:cs typeface="+mn-cs"/>
            </a:endParaRPr>
          </a:p>
          <a:p>
            <a:r>
              <a:rPr kumimoji="1" lang="ja-JP" altLang="en-US" sz="1600" kern="1200" dirty="0" smtClean="0">
                <a:solidFill>
                  <a:schemeClr val="tx1"/>
                </a:solidFill>
                <a:latin typeface="+mn-ea"/>
                <a:ea typeface="+mn-ea"/>
                <a:cs typeface="+mn-cs"/>
              </a:rPr>
              <a:t>重大事態が発生した場合には、学校は直ちに学校の設置者に報告する必要があり、学校の設置者は調査主体に関する判断等を行うものとされており、</a:t>
            </a:r>
            <a:r>
              <a:rPr kumimoji="1" lang="ja-JP" altLang="ja-JP" sz="1600" kern="1200" dirty="0" smtClean="0">
                <a:solidFill>
                  <a:schemeClr val="tx1"/>
                </a:solidFill>
                <a:latin typeface="+mn-ea"/>
                <a:ea typeface="+mn-ea"/>
                <a:cs typeface="+mn-cs"/>
              </a:rPr>
              <a:t>学校の考えで調査や報告がなされないということの無いように</a:t>
            </a:r>
            <a:r>
              <a:rPr kumimoji="1" lang="ja-JP" altLang="en-US" sz="1600" kern="1200" dirty="0" smtClean="0">
                <a:solidFill>
                  <a:schemeClr val="tx1"/>
                </a:solidFill>
                <a:latin typeface="+mn-ea"/>
                <a:ea typeface="+mn-ea"/>
                <a:cs typeface="+mn-cs"/>
              </a:rPr>
              <a:t>注意が必要である</a:t>
            </a:r>
            <a:r>
              <a:rPr kumimoji="1" lang="ja-JP" altLang="ja-JP" sz="1600" kern="1200" dirty="0" smtClean="0">
                <a:solidFill>
                  <a:schemeClr val="tx1"/>
                </a:solidFill>
                <a:latin typeface="+mn-ea"/>
                <a:ea typeface="+mn-ea"/>
                <a:cs typeface="+mn-cs"/>
              </a:rPr>
              <a:t>。</a:t>
            </a:r>
            <a:endParaRPr kumimoji="1" lang="ja-JP" altLang="en-US" sz="1600" dirty="0" smtClean="0">
              <a:latin typeface="+mn-ea"/>
              <a:ea typeface="+mn-ea"/>
            </a:endParaRPr>
          </a:p>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54</a:t>
            </a:fld>
            <a:endParaRPr kumimoji="1" lang="ja-JP"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また、これらの調査を行う組織を、重大事態発生後に立ち上げることは非常に困難である。</a:t>
            </a:r>
            <a:endParaRPr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したがって、平時から設置されている教育委員会の付属機関を調査を行うための組織としている。</a:t>
            </a:r>
            <a:endParaRPr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55</a:t>
            </a:fld>
            <a:endParaRPr kumimoji="1" lang="ja-JP"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市町村及び学校組合の基本方針改定と、学校の基本方針の点検・見直しのポイントについて説明する。</a:t>
            </a:r>
            <a:endParaRPr kumimoji="1" lang="ja-JP" altLang="en-US" sz="1600" dirty="0"/>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56</a:t>
            </a:fld>
            <a:endParaRPr kumimoji="1" lang="ja-JP"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spcBef>
                <a:spcPct val="0"/>
              </a:spcBef>
              <a:defRPr/>
            </a:pPr>
            <a:r>
              <a:rPr kumimoji="1" lang="ja-JP" altLang="en-US" sz="1600" dirty="0" smtClean="0">
                <a:latin typeface="+mn-ea"/>
                <a:ea typeface="+mn-ea"/>
              </a:rPr>
              <a:t>市町村が改定する際には、次の</a:t>
            </a:r>
            <a:r>
              <a:rPr kumimoji="1" lang="en-US" altLang="ja-JP" sz="1600" dirty="0" smtClean="0">
                <a:latin typeface="+mn-ea"/>
                <a:ea typeface="+mn-ea"/>
              </a:rPr>
              <a:t>3</a:t>
            </a:r>
            <a:r>
              <a:rPr kumimoji="1" lang="ja-JP" altLang="en-US" sz="1600" dirty="0" smtClean="0">
                <a:latin typeface="+mn-ea"/>
                <a:ea typeface="+mn-ea"/>
              </a:rPr>
              <a:t>点に留意していただきたい。</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まず、①国と県の改定内容を参酌すること。</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次に、②県が実施する取組の方向性や基本的な施策を参考とすること</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　これは、資料</a:t>
            </a:r>
            <a:r>
              <a:rPr kumimoji="1" lang="en-US" altLang="ja-JP" sz="1600" dirty="0" smtClean="0">
                <a:latin typeface="+mn-ea"/>
                <a:ea typeface="+mn-ea"/>
              </a:rPr>
              <a:t>1</a:t>
            </a:r>
            <a:r>
              <a:rPr kumimoji="1" lang="ja-JP" altLang="en-US" sz="1600" dirty="0" smtClean="0">
                <a:latin typeface="+mn-ea"/>
                <a:ea typeface="+mn-ea"/>
              </a:rPr>
              <a:t>の改定概要と資料</a:t>
            </a:r>
            <a:r>
              <a:rPr kumimoji="1" lang="en-US" altLang="ja-JP" sz="1600" dirty="0" smtClean="0">
                <a:latin typeface="+mn-ea"/>
                <a:ea typeface="+mn-ea"/>
              </a:rPr>
              <a:t>4</a:t>
            </a:r>
            <a:r>
              <a:rPr kumimoji="1" lang="ja-JP" altLang="en-US" sz="1600" dirty="0" smtClean="0">
                <a:latin typeface="+mn-ea"/>
                <a:ea typeface="+mn-ea"/>
              </a:rPr>
              <a:t>の赤字下線部に当たる）</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また、③市町村の取組の検証と総括を踏まえた内容を加味することを、書き込んでおくことが大切</a:t>
            </a:r>
            <a:r>
              <a:rPr kumimoji="1" lang="ja-JP" altLang="en-US" sz="1600" dirty="0" smtClean="0">
                <a:latin typeface="+mn-ea"/>
                <a:ea typeface="+mn-ea"/>
              </a:rPr>
              <a:t>である。</a:t>
            </a:r>
            <a:endParaRPr kumimoji="1" lang="en-US" altLang="ja-JP" sz="1600" dirty="0" smtClean="0">
              <a:latin typeface="+mn-ea"/>
              <a:ea typeface="+mn-ea"/>
            </a:endParaRPr>
          </a:p>
          <a:p>
            <a:pPr eaLnBrk="1" hangingPunct="1">
              <a:lnSpc>
                <a:spcPct val="80000"/>
              </a:lnSpc>
              <a:spcBef>
                <a:spcPct val="0"/>
              </a:spcBef>
              <a:defRPr/>
            </a:pP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そして、改定された基本方針は、管内の学校や保護者、地域住民、関係機関等に周知していくことが重要です。</a:t>
            </a:r>
            <a:endParaRPr kumimoji="1" lang="en-US" altLang="ja-JP" sz="1600" dirty="0" smtClean="0">
              <a:latin typeface="+mn-ea"/>
              <a:ea typeface="+mn-ea"/>
            </a:endParaRPr>
          </a:p>
          <a:p>
            <a:pPr eaLnBrk="1" hangingPunct="1">
              <a:lnSpc>
                <a:spcPct val="80000"/>
              </a:lnSpc>
              <a:spcBef>
                <a:spcPct val="0"/>
              </a:spcBef>
              <a:defRPr/>
            </a:pPr>
            <a:r>
              <a:rPr kumimoji="1" lang="ja-JP" altLang="en-US" sz="1600" dirty="0" smtClean="0">
                <a:latin typeface="+mn-ea"/>
                <a:ea typeface="+mn-ea"/>
              </a:rPr>
              <a:t>県の改定については、今回の説明会や、各教育事務所の指導事務担当者会、ホームページ等で現在、周知を行っているところである。</a:t>
            </a:r>
            <a:endParaRPr kumimoji="1" lang="en-US"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57</a:t>
            </a:fld>
            <a:endParaRPr lang="ja-JP"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・ポイント③の</a:t>
            </a:r>
            <a:r>
              <a:rPr kumimoji="1" lang="en-US" altLang="ja-JP" sz="1600" dirty="0" smtClean="0"/>
              <a:t>3</a:t>
            </a:r>
            <a:r>
              <a:rPr kumimoji="1" lang="ja-JP" altLang="en-US" sz="1600" dirty="0" smtClean="0"/>
              <a:t>年間の取組の検証と総括は、それぞれの市町村によって異なる。</a:t>
            </a:r>
            <a:endParaRPr kumimoji="1" lang="en-US" altLang="ja-JP" sz="1600" dirty="0" smtClean="0"/>
          </a:p>
          <a:p>
            <a:r>
              <a:rPr kumimoji="1" lang="ja-JP" altLang="en-US" sz="1600" dirty="0" smtClean="0"/>
              <a:t>・その取組については、現行の市町村の基本方針に書かれた内容を確認いただきたい。</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　例としては</a:t>
            </a:r>
            <a:r>
              <a:rPr kumimoji="1" lang="en-US" altLang="ja-JP" sz="1600" dirty="0" smtClean="0"/>
              <a:t>【</a:t>
            </a:r>
            <a:r>
              <a:rPr kumimoji="1" lang="ja-JP" altLang="en-US" sz="1600" dirty="0" smtClean="0"/>
              <a:t>読む</a:t>
            </a:r>
            <a:r>
              <a:rPr kumimoji="1" lang="en-US" altLang="ja-JP" sz="1600" dirty="0" smtClean="0"/>
              <a:t>】</a:t>
            </a:r>
            <a:endParaRPr kumimoji="1" lang="ja-JP" altLang="en-US" sz="1600" dirty="0" smtClean="0"/>
          </a:p>
          <a:p>
            <a:endParaRPr kumimoji="1" lang="en-US" altLang="ja-JP" sz="1600" dirty="0" smtClean="0"/>
          </a:p>
          <a:p>
            <a:r>
              <a:rPr kumimoji="1" lang="ja-JP" altLang="en-US" sz="1600" dirty="0" smtClean="0"/>
              <a:t>その検証と総括を踏まえた内容を盛り込んでいただきたい。</a:t>
            </a:r>
            <a:endParaRPr kumimoji="1" lang="en-US" altLang="ja-JP" sz="1600" dirty="0" smtClean="0"/>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58</a:t>
            </a:fld>
            <a:endParaRPr lang="ja-JP"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最後に学校の基本方針の見直しについて</a:t>
            </a:r>
            <a:r>
              <a:rPr kumimoji="1" lang="ja-JP" altLang="en-US" sz="1600" dirty="0" smtClean="0"/>
              <a:t>である。</a:t>
            </a:r>
            <a:endParaRPr kumimoji="1" lang="en-US" altLang="ja-JP" sz="1600" dirty="0" smtClean="0"/>
          </a:p>
          <a:p>
            <a:r>
              <a:rPr kumimoji="1" lang="ja-JP" altLang="en-US" sz="1600" dirty="0" smtClean="0"/>
              <a:t>学校の基本方針は、基本的には学校いじめ対策組織でＰＤＣＡサイクルに基づき点検・見直しが図られるべきもので、それは、各学校の基本方針にもほぼ盛り込まれているはずである。</a:t>
            </a:r>
            <a:endParaRPr kumimoji="1" lang="en-US" altLang="ja-JP" sz="1600" dirty="0" smtClean="0"/>
          </a:p>
          <a:p>
            <a:r>
              <a:rPr kumimoji="1" lang="ja-JP" altLang="en-US" sz="1600" dirty="0" smtClean="0"/>
              <a:t>その点検と見直しを、今後行う際に、今回改定された学校の設置者（国、県、市町村）の基本方針を参考とし、各学校の取組の基盤としていただきたい。</a:t>
            </a:r>
            <a:endParaRPr kumimoji="1" lang="en-US" altLang="ja-JP" sz="1600" dirty="0" smtClean="0"/>
          </a:p>
          <a:p>
            <a:r>
              <a:rPr kumimoji="1" lang="ja-JP" altLang="en-US" sz="1600" dirty="0" smtClean="0"/>
              <a:t>また、これらの見直しは、それぞれ年度内に完了していただきたい。</a:t>
            </a:r>
            <a:endParaRPr kumimoji="1" lang="en-US" altLang="ja-JP" sz="1600" dirty="0" smtClean="0"/>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59</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kern="1200" dirty="0" smtClean="0">
                <a:solidFill>
                  <a:schemeClr val="tx1"/>
                </a:solidFill>
                <a:latin typeface="+mn-ea"/>
                <a:ea typeface="+mn-ea"/>
                <a:cs typeface="+mn-cs"/>
              </a:rPr>
              <a:t>この事案が</a:t>
            </a:r>
            <a:r>
              <a:rPr lang="ja-JP" altLang="en-US" sz="1600" dirty="0" smtClean="0">
                <a:latin typeface="+mn-ea"/>
                <a:ea typeface="+mn-ea"/>
              </a:rPr>
              <a:t>発端となり、</a:t>
            </a:r>
            <a:r>
              <a:rPr lang="ja-JP" altLang="en-US" sz="1600" b="1" u="sng" dirty="0" smtClean="0">
                <a:latin typeface="+mn-ea"/>
                <a:ea typeface="+mn-ea"/>
              </a:rPr>
              <a:t>いじめ防止対策推進法</a:t>
            </a:r>
            <a:r>
              <a:rPr lang="ja-JP" altLang="en-US" sz="1600" b="1" u="sng" dirty="0" smtClean="0">
                <a:latin typeface="+mn-ea"/>
                <a:ea typeface="+mn-ea"/>
              </a:rPr>
              <a:t>は制定</a:t>
            </a:r>
            <a:r>
              <a:rPr lang="ja-JP" altLang="en-US" sz="1600" dirty="0" smtClean="0">
                <a:latin typeface="+mn-ea"/>
                <a:ea typeface="+mn-ea"/>
              </a:rPr>
              <a:t>される</a:t>
            </a:r>
            <a:r>
              <a:rPr lang="ja-JP" altLang="en-US" sz="1600" dirty="0" smtClean="0">
                <a:latin typeface="+mn-ea"/>
                <a:ea typeface="+mn-ea"/>
              </a:rPr>
              <a:t>ことになる。</a:t>
            </a:r>
            <a:endParaRPr lang="en-US" altLang="ja-JP" sz="1600" dirty="0" smtClean="0">
              <a:latin typeface="+mn-ea"/>
              <a:ea typeface="+mn-ea"/>
            </a:endParaRPr>
          </a:p>
          <a:p>
            <a:r>
              <a:rPr kumimoji="1" lang="ja-JP" altLang="en-US" sz="1600" b="1" u="sng" kern="1200" dirty="0" smtClean="0">
                <a:solidFill>
                  <a:schemeClr val="tx1"/>
                </a:solidFill>
                <a:latin typeface="+mn-ea"/>
                <a:ea typeface="+mn-ea"/>
                <a:cs typeface="+mn-cs"/>
              </a:rPr>
              <a:t>第</a:t>
            </a:r>
            <a:r>
              <a:rPr kumimoji="1" lang="en-US" altLang="ja-JP" sz="1600" b="1" u="sng" kern="1200" dirty="0" smtClean="0">
                <a:solidFill>
                  <a:schemeClr val="tx1"/>
                </a:solidFill>
                <a:latin typeface="+mn-ea"/>
                <a:ea typeface="+mn-ea"/>
                <a:cs typeface="+mn-cs"/>
              </a:rPr>
              <a:t>1</a:t>
            </a:r>
            <a:r>
              <a:rPr kumimoji="1" lang="ja-JP" altLang="en-US" sz="1600" b="1" u="sng" kern="1200" dirty="0" smtClean="0">
                <a:solidFill>
                  <a:schemeClr val="tx1"/>
                </a:solidFill>
                <a:latin typeface="+mn-ea"/>
                <a:ea typeface="+mn-ea"/>
                <a:cs typeface="+mn-cs"/>
              </a:rPr>
              <a:t>条</a:t>
            </a:r>
            <a:r>
              <a:rPr kumimoji="1" lang="ja-JP" altLang="en-US" sz="1600" kern="1200" dirty="0" smtClean="0">
                <a:solidFill>
                  <a:schemeClr val="tx1"/>
                </a:solidFill>
                <a:latin typeface="+mn-ea"/>
                <a:ea typeface="+mn-ea"/>
                <a:cs typeface="+mn-cs"/>
              </a:rPr>
              <a:t>には、</a:t>
            </a:r>
            <a:r>
              <a:rPr kumimoji="1" lang="ja-JP" altLang="ja-JP" sz="1600" kern="1200" dirty="0" smtClean="0">
                <a:solidFill>
                  <a:schemeClr val="tx1"/>
                </a:solidFill>
                <a:latin typeface="+mn-ea"/>
                <a:ea typeface="+mn-ea"/>
                <a:cs typeface="+mn-cs"/>
              </a:rPr>
              <a:t>いじめの防止等のための対策を</a:t>
            </a:r>
            <a:r>
              <a:rPr kumimoji="1" lang="ja-JP" altLang="ja-JP" sz="1600" b="0" kern="1200" dirty="0" smtClean="0">
                <a:solidFill>
                  <a:schemeClr val="tx1"/>
                </a:solidFill>
                <a:latin typeface="+mn-ea"/>
                <a:ea typeface="+mn-ea"/>
                <a:cs typeface="+mn-cs"/>
              </a:rPr>
              <a:t>「総合的」かつ「効果的」</a:t>
            </a:r>
            <a:r>
              <a:rPr kumimoji="1" lang="ja-JP" altLang="ja-JP" sz="1600" kern="1200" dirty="0" smtClean="0">
                <a:solidFill>
                  <a:schemeClr val="tx1"/>
                </a:solidFill>
                <a:latin typeface="+mn-ea"/>
                <a:ea typeface="+mn-ea"/>
                <a:cs typeface="+mn-cs"/>
              </a:rPr>
              <a:t>に推進すること</a:t>
            </a:r>
            <a:r>
              <a:rPr kumimoji="1" lang="ja-JP" altLang="en-US" sz="1600" kern="1200" dirty="0" smtClean="0">
                <a:solidFill>
                  <a:schemeClr val="tx1"/>
                </a:solidFill>
                <a:latin typeface="+mn-ea"/>
                <a:ea typeface="+mn-ea"/>
                <a:cs typeface="+mn-cs"/>
              </a:rPr>
              <a:t>が</a:t>
            </a:r>
            <a:r>
              <a:rPr kumimoji="1" lang="ja-JP" altLang="ja-JP" sz="1600" b="1" u="sng" kern="1200" dirty="0" smtClean="0">
                <a:solidFill>
                  <a:schemeClr val="tx1"/>
                </a:solidFill>
                <a:latin typeface="+mn-ea"/>
                <a:ea typeface="+mn-ea"/>
                <a:cs typeface="+mn-cs"/>
              </a:rPr>
              <a:t>目的</a:t>
            </a:r>
            <a:r>
              <a:rPr kumimoji="1" lang="ja-JP" altLang="en-US" sz="1600" kern="1200" dirty="0" smtClean="0">
                <a:solidFill>
                  <a:schemeClr val="tx1"/>
                </a:solidFill>
                <a:latin typeface="+mn-ea"/>
                <a:ea typeface="+mn-ea"/>
                <a:cs typeface="+mn-cs"/>
              </a:rPr>
              <a:t>であるとされている。</a:t>
            </a:r>
            <a:endParaRPr kumimoji="1" lang="en-US" altLang="ja-JP" sz="1600" kern="1200" dirty="0" smtClean="0">
              <a:solidFill>
                <a:schemeClr val="tx1"/>
              </a:solidFill>
              <a:latin typeface="+mn-ea"/>
              <a:ea typeface="+mn-ea"/>
              <a:cs typeface="+mn-cs"/>
            </a:endParaRPr>
          </a:p>
          <a:p>
            <a:r>
              <a:rPr kumimoji="1" lang="ja-JP" altLang="en-US" sz="1600" kern="1200" dirty="0" smtClean="0">
                <a:solidFill>
                  <a:schemeClr val="tx1"/>
                </a:solidFill>
                <a:latin typeface="+mn-ea"/>
                <a:ea typeface="+mn-ea"/>
                <a:cs typeface="+mn-cs"/>
              </a:rPr>
              <a:t>それ以降の条文には、国や地方公共団体、学校にはその責務があり、いじめの防止に対する基本理念や、基本的な方針等を定めることなどに関して記されている。</a:t>
            </a:r>
            <a:endParaRPr kumimoji="1" lang="en-US" altLang="ja-JP" sz="1600" kern="1200" dirty="0" smtClean="0">
              <a:solidFill>
                <a:schemeClr val="tx1"/>
              </a:solidFill>
              <a:latin typeface="+mn-ea"/>
              <a:ea typeface="+mn-ea"/>
              <a:cs typeface="+mn-cs"/>
            </a:endParaRPr>
          </a:p>
        </p:txBody>
      </p:sp>
      <p:sp>
        <p:nvSpPr>
          <p:cNvPr id="4" name="スライド番号プレースホルダ 3"/>
          <p:cNvSpPr>
            <a:spLocks noGrp="1"/>
          </p:cNvSpPr>
          <p:nvPr>
            <p:ph type="sldNum" sz="quarter" idx="10"/>
          </p:nvPr>
        </p:nvSpPr>
        <p:spPr/>
        <p:txBody>
          <a:bodyPr/>
          <a:lstStyle/>
          <a:p>
            <a:fld id="{E9FD9459-103D-49CD-9853-BA7DAB3EB386}" type="slidenum">
              <a:rPr lang="ja-JP" altLang="en-US" smtClean="0">
                <a:solidFill>
                  <a:prstClr val="black"/>
                </a:solidFill>
              </a:rPr>
              <a:pPr/>
              <a:t>6</a:t>
            </a:fld>
            <a:endParaRPr lang="ja-JP" altLang="en-US">
              <a:solidFill>
                <a:prstClr val="black"/>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・学校のいじめ防止基本方針を見直していく際には、学校いじめ対策組織が中心となる事が大切である。</a:t>
            </a:r>
            <a:endParaRPr kumimoji="1" lang="en-US" altLang="ja-JP" sz="1600" dirty="0" smtClean="0"/>
          </a:p>
          <a:p>
            <a:r>
              <a:rPr kumimoji="1" lang="ja-JP" altLang="en-US" sz="1600" dirty="0" smtClean="0"/>
              <a:t>・各学校におけるいじめ等の現状やそれに対する取組は、様々である。</a:t>
            </a:r>
            <a:endParaRPr kumimoji="1" lang="en-US" altLang="ja-JP" sz="1600" dirty="0" smtClean="0"/>
          </a:p>
          <a:p>
            <a:r>
              <a:rPr kumimoji="1" lang="ja-JP" altLang="en-US" sz="1600" dirty="0" smtClean="0"/>
              <a:t>・設置者の定める基本方針は、基本的な事項やその方向性に沿った取組の概要、学校が行う取組の支援等が記載されている。</a:t>
            </a:r>
            <a:endParaRPr kumimoji="1" lang="en-US" altLang="ja-JP" sz="1600" dirty="0" smtClean="0"/>
          </a:p>
          <a:p>
            <a:r>
              <a:rPr kumimoji="1" lang="ja-JP" altLang="en-US" sz="1600" dirty="0" smtClean="0"/>
              <a:t>・学校で定めるべき内容は、より実効性のあるものとなる事が必要である。</a:t>
            </a:r>
            <a:endParaRPr kumimoji="1" lang="en-US" altLang="ja-JP" sz="1600" dirty="0" smtClean="0"/>
          </a:p>
          <a:p>
            <a:r>
              <a:rPr kumimoji="1" lang="ja-JP" altLang="en-US" sz="1600" dirty="0" smtClean="0"/>
              <a:t>★つまり、学校の実情に合ったものとなっているのか</a:t>
            </a:r>
            <a:endParaRPr kumimoji="1" lang="en-US" altLang="ja-JP" sz="1600" dirty="0" smtClean="0"/>
          </a:p>
          <a:p>
            <a:r>
              <a:rPr kumimoji="1" lang="ja-JP" altLang="en-US" sz="1600" dirty="0" smtClean="0"/>
              <a:t>★学校の基本方針に、いじめ防止等の取組の５Ｗ１Ｈが示されているのか</a:t>
            </a:r>
            <a:endParaRPr kumimoji="1" lang="en-US" altLang="ja-JP" sz="1600" dirty="0" smtClean="0"/>
          </a:p>
          <a:p>
            <a:r>
              <a:rPr kumimoji="1" lang="ja-JP" altLang="en-US" sz="1600" dirty="0" smtClean="0"/>
              <a:t>左の枠内は、おおむね現行版に記載されている内容である。右は改定版の中に書き込まれたポイントの概要である。</a:t>
            </a:r>
            <a:endParaRPr kumimoji="1" lang="en-US" altLang="ja-JP" sz="1600" dirty="0" smtClean="0"/>
          </a:p>
          <a:p>
            <a:r>
              <a:rPr kumimoji="1" lang="ja-JP" altLang="en-US" sz="1600" dirty="0" smtClean="0"/>
              <a:t>ＰＤＣＡサイクルに基づく協議に、これらの観点を加え、より実効的な基本方針にしていただきたい。</a:t>
            </a:r>
            <a:endParaRPr kumimoji="1" lang="en-US" altLang="ja-JP" sz="1600" dirty="0" smtClean="0"/>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60</a:t>
            </a:fld>
            <a:endParaRPr lang="ja-JP"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よろしくお願いする。</a:t>
            </a:r>
            <a:endParaRPr kumimoji="1" lang="en-US" altLang="ja-JP" sz="1600" dirty="0" smtClean="0"/>
          </a:p>
          <a:p>
            <a:r>
              <a:rPr kumimoji="1" lang="ja-JP" altLang="en-US" sz="1600" dirty="0" smtClean="0"/>
              <a:t>ホームページには、ワード版、</a:t>
            </a:r>
            <a:r>
              <a:rPr kumimoji="1" lang="ja-JP" altLang="en-US" sz="1600" dirty="0" smtClean="0"/>
              <a:t>パワーポイント版</a:t>
            </a:r>
            <a:r>
              <a:rPr kumimoji="1" lang="ja-JP" altLang="en-US" sz="1600" dirty="0" smtClean="0"/>
              <a:t>でアップする。</a:t>
            </a:r>
            <a:endParaRPr kumimoji="1" lang="en-US" altLang="ja-JP" sz="1600" dirty="0" smtClean="0"/>
          </a:p>
          <a:p>
            <a:r>
              <a:rPr kumimoji="1" lang="ja-JP" altLang="en-US" sz="1600" dirty="0" smtClean="0"/>
              <a:t>市町村での周知、学校での校内研修等、それぞれの実態に合わせて、活用いただきたい。</a:t>
            </a:r>
            <a:endParaRPr kumimoji="1" lang="en-US" altLang="ja-JP" sz="1600" dirty="0" smtClean="0"/>
          </a:p>
          <a:p>
            <a:r>
              <a:rPr kumimoji="1" lang="ja-JP" altLang="en-US" sz="1600" dirty="0" smtClean="0"/>
              <a:t>以上で説明を終わる。</a:t>
            </a:r>
            <a:endParaRPr kumimoji="1" lang="ja-JP" altLang="en-US" sz="1600" dirty="0"/>
          </a:p>
        </p:txBody>
      </p:sp>
      <p:sp>
        <p:nvSpPr>
          <p:cNvPr id="4" name="スライド番号プレースホルダ 3"/>
          <p:cNvSpPr>
            <a:spLocks noGrp="1"/>
          </p:cNvSpPr>
          <p:nvPr>
            <p:ph type="sldNum" sz="quarter" idx="10"/>
          </p:nvPr>
        </p:nvSpPr>
        <p:spPr/>
        <p:txBody>
          <a:bodyPr/>
          <a:lstStyle/>
          <a:p>
            <a:fld id="{516FEF33-B4FA-4D3B-9188-CE963FBE71AA}" type="slidenum">
              <a:rPr kumimoji="1" lang="ja-JP" altLang="en-US" smtClean="0"/>
              <a:pPr/>
              <a:t>61</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bwMode="auto">
          <a:xfrm>
            <a:off x="920750" y="746125"/>
            <a:ext cx="4965700" cy="3725863"/>
          </a:xfrm>
          <a:noFill/>
          <a:ln>
            <a:solidFill>
              <a:srgbClr val="000000"/>
            </a:solidFill>
            <a:miter lim="800000"/>
            <a:headEnd/>
            <a:tailEnd/>
          </a:ln>
        </p:spPr>
      </p:sp>
      <p:sp>
        <p:nvSpPr>
          <p:cNvPr id="1126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z="1600" b="1" u="sng" dirty="0" smtClean="0"/>
              <a:t>第</a:t>
            </a:r>
            <a:r>
              <a:rPr lang="en-US" altLang="ja-JP" sz="1600" b="1" u="sng" dirty="0" smtClean="0"/>
              <a:t>2</a:t>
            </a:r>
            <a:r>
              <a:rPr lang="ja-JP" altLang="en-US" sz="1600" b="1" u="sng" dirty="0" smtClean="0"/>
              <a:t>条</a:t>
            </a:r>
            <a:r>
              <a:rPr lang="ja-JP" altLang="en-US" sz="1600" dirty="0" smtClean="0"/>
              <a:t>には、</a:t>
            </a:r>
            <a:r>
              <a:rPr lang="ja-JP" altLang="en-US" sz="1600" b="1" u="sng" dirty="0" smtClean="0"/>
              <a:t>いじめの定義</a:t>
            </a:r>
            <a:r>
              <a:rPr lang="ja-JP" altLang="en-US" sz="1600" dirty="0" smtClean="0"/>
              <a:t>が示されている。</a:t>
            </a:r>
            <a:endParaRPr lang="en-US" altLang="ja-JP" sz="1600" dirty="0" smtClean="0"/>
          </a:p>
          <a:p>
            <a:r>
              <a:rPr lang="en-US" altLang="ja-JP" sz="1600" dirty="0" smtClean="0"/>
              <a:t>【</a:t>
            </a:r>
            <a:r>
              <a:rPr lang="ja-JP" altLang="en-US" sz="1600" dirty="0" smtClean="0"/>
              <a:t>読む</a:t>
            </a:r>
            <a:r>
              <a:rPr lang="en-US" altLang="ja-JP" sz="1600" dirty="0" smtClean="0"/>
              <a:t>】</a:t>
            </a:r>
          </a:p>
          <a:p>
            <a:r>
              <a:rPr lang="ja-JP" altLang="en-US" sz="1600" dirty="0" smtClean="0"/>
              <a:t>平成</a:t>
            </a:r>
            <a:r>
              <a:rPr lang="en-US" altLang="ja-JP" sz="1600" dirty="0" smtClean="0"/>
              <a:t>17</a:t>
            </a:r>
            <a:r>
              <a:rPr lang="ja-JP" altLang="en-US" sz="1600" dirty="0" smtClean="0"/>
              <a:t>年度以前の定義では、「力の差」「継続的」「意図的」といった要素が含まれていた。</a:t>
            </a:r>
            <a:endParaRPr lang="en-US" altLang="ja-JP" sz="1600" dirty="0" smtClean="0"/>
          </a:p>
          <a:p>
            <a:r>
              <a:rPr lang="ja-JP" altLang="en-US" sz="1600" dirty="0" smtClean="0"/>
              <a:t>しかし、平成</a:t>
            </a:r>
            <a:r>
              <a:rPr lang="en-US" altLang="ja-JP" sz="1600" dirty="0" smtClean="0"/>
              <a:t>18</a:t>
            </a:r>
            <a:r>
              <a:rPr lang="ja-JP" altLang="en-US" sz="1600" dirty="0" smtClean="0"/>
              <a:t>年度以降の定義や、いじめ防止対策推進法の定義では、より広範な内容を含んだものがいじめの概念とされている。</a:t>
            </a:r>
          </a:p>
        </p:txBody>
      </p:sp>
      <p:sp>
        <p:nvSpPr>
          <p:cNvPr id="112644" name="スライド番号プレースホルダ 3"/>
          <p:cNvSpPr>
            <a:spLocks noGrp="1"/>
          </p:cNvSpPr>
          <p:nvPr>
            <p:ph type="sldNum" sz="quarter" idx="5"/>
          </p:nvPr>
        </p:nvSpPr>
        <p:spPr bwMode="auto">
          <a:noFill/>
          <a:ln>
            <a:miter lim="800000"/>
            <a:headEnd/>
            <a:tailEnd/>
          </a:ln>
        </p:spPr>
        <p:txBody>
          <a:bodyPr/>
          <a:lstStyle/>
          <a:p>
            <a:fld id="{BCDC6485-A169-4A0F-B66F-6C7A9E8BE55C}" type="slidenum">
              <a:rPr lang="ja-JP" altLang="en-US" smtClean="0">
                <a:solidFill>
                  <a:srgbClr val="000000"/>
                </a:solidFill>
              </a:rPr>
              <a:pPr/>
              <a:t>7</a:t>
            </a:fld>
            <a:endParaRPr lang="ja-JP"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また、１１条から１３条には、</a:t>
            </a:r>
            <a:r>
              <a:rPr kumimoji="1" lang="ja-JP" altLang="en-US" sz="1600" b="1" u="sng" dirty="0" smtClean="0">
                <a:latin typeface="+mn-ea"/>
                <a:ea typeface="+mn-ea"/>
              </a:rPr>
              <a:t>基本方針に関する内容</a:t>
            </a:r>
            <a:r>
              <a:rPr kumimoji="1" lang="ja-JP" altLang="en-US" sz="1600" dirty="0" smtClean="0">
                <a:latin typeface="+mn-ea"/>
                <a:ea typeface="+mn-ea"/>
              </a:rPr>
              <a:t>が定められている。</a:t>
            </a:r>
            <a:endParaRPr kumimoji="1" lang="en-US" altLang="ja-JP" sz="1600" dirty="0" smtClean="0">
              <a:latin typeface="+mn-ea"/>
              <a:ea typeface="+mn-ea"/>
            </a:endParaRPr>
          </a:p>
          <a:p>
            <a:r>
              <a:rPr kumimoji="1" lang="ja-JP" altLang="en-US" sz="1600" dirty="0" smtClean="0">
                <a:latin typeface="+mn-ea"/>
                <a:ea typeface="+mn-ea"/>
              </a:rPr>
              <a:t>平成２５年には国が定め、それを参酌して地方公共団体である県や市町村が基本方針を策定した。</a:t>
            </a:r>
            <a:endParaRPr kumimoji="1" lang="en-US" altLang="ja-JP" sz="1600" dirty="0" smtClean="0">
              <a:latin typeface="+mn-ea"/>
              <a:ea typeface="+mn-ea"/>
            </a:endParaRPr>
          </a:p>
          <a:p>
            <a:r>
              <a:rPr kumimoji="1" lang="ja-JP" altLang="en-US" sz="1600" dirty="0" smtClean="0">
                <a:latin typeface="+mn-ea"/>
                <a:ea typeface="+mn-ea"/>
              </a:rPr>
              <a:t>さらに、それらを基盤として、学校の基本方針が定められた。</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fld id="{48DB9735-3920-4B7D-8602-9213614D0888}"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lnSpc>
                <a:spcPct val="80000"/>
              </a:lnSpc>
              <a:spcBef>
                <a:spcPct val="0"/>
              </a:spcBef>
              <a:defRPr/>
            </a:pPr>
            <a:r>
              <a:rPr lang="ja-JP" altLang="en-US" sz="1600" dirty="0" smtClean="0">
                <a:latin typeface="+mn-ea"/>
                <a:ea typeface="+mn-ea"/>
              </a:rPr>
              <a:t>国や県、市町村、学校は、この法や</a:t>
            </a:r>
            <a:r>
              <a:rPr lang="ja-JP" altLang="en-US" sz="1600" b="1" u="sng" dirty="0" smtClean="0">
                <a:latin typeface="+mn-ea"/>
                <a:ea typeface="+mn-ea"/>
              </a:rPr>
              <a:t>基本方針に沿った取組をおよそ３年間実施</a:t>
            </a:r>
            <a:r>
              <a:rPr lang="ja-JP" altLang="en-US" sz="1600" dirty="0" smtClean="0">
                <a:latin typeface="+mn-ea"/>
                <a:ea typeface="+mn-ea"/>
              </a:rPr>
              <a:t>してきた。</a:t>
            </a:r>
            <a:endParaRPr lang="en-US" altLang="ja-JP" sz="1600" dirty="0" smtClean="0">
              <a:latin typeface="+mn-ea"/>
              <a:ea typeface="+mn-ea"/>
            </a:endParaRPr>
          </a:p>
          <a:p>
            <a:pPr eaLnBrk="1" hangingPunct="1">
              <a:lnSpc>
                <a:spcPct val="80000"/>
              </a:lnSpc>
              <a:spcBef>
                <a:spcPct val="0"/>
              </a:spcBef>
              <a:defRPr/>
            </a:pPr>
            <a:r>
              <a:rPr lang="ja-JP" altLang="ja-JP" sz="1600" dirty="0" smtClean="0">
                <a:latin typeface="+mn-ea"/>
                <a:ea typeface="+mn-ea"/>
              </a:rPr>
              <a:t>しかし、残念ながら</a:t>
            </a:r>
            <a:r>
              <a:rPr lang="ja-JP" altLang="en-US" sz="1600" dirty="0" smtClean="0">
                <a:latin typeface="+mn-ea"/>
                <a:ea typeface="+mn-ea"/>
              </a:rPr>
              <a:t>その間にも</a:t>
            </a:r>
            <a:r>
              <a:rPr lang="ja-JP" altLang="ja-JP" sz="1600" dirty="0" smtClean="0">
                <a:latin typeface="+mn-ea"/>
                <a:ea typeface="+mn-ea"/>
              </a:rPr>
              <a:t>、</a:t>
            </a:r>
            <a:r>
              <a:rPr lang="ja-JP" altLang="en-US" sz="1600" dirty="0" smtClean="0">
                <a:latin typeface="+mn-ea"/>
                <a:ea typeface="+mn-ea"/>
              </a:rPr>
              <a:t>いじめの防止に関する認識が不十分であったと思われる深刻な</a:t>
            </a:r>
            <a:r>
              <a:rPr lang="ja-JP" altLang="ja-JP" sz="1600" dirty="0" smtClean="0">
                <a:latin typeface="+mn-ea"/>
                <a:ea typeface="+mn-ea"/>
              </a:rPr>
              <a:t>いじめ</a:t>
            </a:r>
            <a:r>
              <a:rPr lang="ja-JP" altLang="en-US" sz="1600" dirty="0" smtClean="0">
                <a:latin typeface="+mn-ea"/>
                <a:ea typeface="+mn-ea"/>
              </a:rPr>
              <a:t>が後を絶たないことは、ご承知のとおりである。</a:t>
            </a:r>
            <a:endParaRPr lang="en-US" altLang="ja-JP" sz="1600" dirty="0" smtClean="0">
              <a:latin typeface="+mn-ea"/>
              <a:ea typeface="+mn-ea"/>
            </a:endParaRPr>
          </a:p>
          <a:p>
            <a:pPr eaLnBrk="1" hangingPunct="1">
              <a:lnSpc>
                <a:spcPct val="80000"/>
              </a:lnSpc>
              <a:spcBef>
                <a:spcPct val="0"/>
              </a:spcBef>
              <a:defRPr/>
            </a:pPr>
            <a:r>
              <a:rPr lang="ja-JP" altLang="en-US" sz="1600" dirty="0" smtClean="0">
                <a:latin typeface="+mn-ea"/>
                <a:ea typeface="+mn-ea"/>
              </a:rPr>
              <a:t>それらを踏まえ、国や県は</a:t>
            </a:r>
            <a:r>
              <a:rPr lang="en-US" altLang="ja-JP" sz="1600" dirty="0" smtClean="0">
                <a:latin typeface="+mn-ea"/>
                <a:ea typeface="+mn-ea"/>
              </a:rPr>
              <a:t>3</a:t>
            </a:r>
            <a:r>
              <a:rPr lang="ja-JP" altLang="en-US" sz="1600" dirty="0" smtClean="0">
                <a:latin typeface="+mn-ea"/>
                <a:ea typeface="+mn-ea"/>
              </a:rPr>
              <a:t>年間のそれぞれの</a:t>
            </a:r>
            <a:r>
              <a:rPr lang="ja-JP" altLang="en-US" sz="1600" b="1" u="sng" dirty="0" smtClean="0">
                <a:latin typeface="+mn-ea"/>
                <a:ea typeface="+mn-ea"/>
              </a:rPr>
              <a:t>取組を検証し、今回の改定</a:t>
            </a:r>
            <a:r>
              <a:rPr lang="ja-JP" altLang="en-US" sz="1600" b="0" u="none" dirty="0" smtClean="0">
                <a:latin typeface="+mn-ea"/>
                <a:ea typeface="+mn-ea"/>
              </a:rPr>
              <a:t>に至っている</a:t>
            </a:r>
            <a:r>
              <a:rPr lang="ja-JP" altLang="en-US" sz="1600" dirty="0" smtClean="0">
                <a:latin typeface="+mn-ea"/>
                <a:ea typeface="+mn-ea"/>
              </a:rPr>
              <a:t>。</a:t>
            </a:r>
            <a:endParaRPr lang="en-US" altLang="ja-JP" sz="1600" dirty="0" smtClean="0">
              <a:latin typeface="+mn-ea"/>
              <a:ea typeface="+mn-ea"/>
            </a:endParaRPr>
          </a:p>
          <a:p>
            <a:pPr eaLnBrk="1" hangingPunct="1">
              <a:lnSpc>
                <a:spcPct val="80000"/>
              </a:lnSpc>
              <a:spcBef>
                <a:spcPct val="0"/>
              </a:spcBef>
              <a:defRPr/>
            </a:pPr>
            <a:r>
              <a:rPr lang="ja-JP" altLang="en-US" sz="1600" dirty="0" smtClean="0">
                <a:latin typeface="+mn-ea"/>
                <a:ea typeface="+mn-ea"/>
              </a:rPr>
              <a:t>この</a:t>
            </a:r>
            <a:r>
              <a:rPr lang="en-US" altLang="ja-JP" sz="1600" dirty="0" smtClean="0">
                <a:latin typeface="+mn-ea"/>
                <a:ea typeface="+mn-ea"/>
              </a:rPr>
              <a:t>3</a:t>
            </a:r>
            <a:r>
              <a:rPr lang="ja-JP" altLang="en-US" sz="1600" dirty="0" smtClean="0">
                <a:latin typeface="+mn-ea"/>
                <a:ea typeface="+mn-ea"/>
              </a:rPr>
              <a:t>年という期間や、それぞれの取組内容は、国や県の基本方針に書き込まれているもので、県内の多くの市町村の基本方針にも明記されている。</a:t>
            </a:r>
            <a:endParaRPr lang="en-US" altLang="ja-JP" sz="1600" dirty="0" smtClean="0">
              <a:latin typeface="+mn-ea"/>
              <a:ea typeface="+mn-ea"/>
            </a:endParaRPr>
          </a:p>
          <a:p>
            <a:pPr eaLnBrk="1" hangingPunct="1">
              <a:lnSpc>
                <a:spcPct val="80000"/>
              </a:lnSpc>
              <a:spcBef>
                <a:spcPct val="0"/>
              </a:spcBef>
              <a:defRPr/>
            </a:pPr>
            <a:endParaRPr lang="en-US" altLang="ja-JP" sz="1600" dirty="0" smtClean="0">
              <a:latin typeface="+mn-ea"/>
              <a:ea typeface="+mn-ea"/>
            </a:endParaRPr>
          </a:p>
          <a:p>
            <a:pPr eaLnBrk="1" hangingPunct="1">
              <a:lnSpc>
                <a:spcPct val="80000"/>
              </a:lnSpc>
              <a:spcBef>
                <a:spcPct val="0"/>
              </a:spcBef>
              <a:defRPr/>
            </a:pPr>
            <a:r>
              <a:rPr lang="ja-JP" altLang="en-US" sz="1600" dirty="0" smtClean="0">
                <a:latin typeface="+mn-ea"/>
                <a:ea typeface="+mn-ea"/>
              </a:rPr>
              <a:t>そして、この図にあるように、今後必要となってくるのが、</a:t>
            </a:r>
            <a:r>
              <a:rPr lang="ja-JP" altLang="en-US" sz="1600" b="1" u="sng" dirty="0" smtClean="0">
                <a:latin typeface="+mn-ea"/>
                <a:ea typeface="+mn-ea"/>
              </a:rPr>
              <a:t>市町村（学校組合）の改定と学校の見直し</a:t>
            </a:r>
            <a:r>
              <a:rPr lang="ja-JP" altLang="en-US" sz="1600" dirty="0" smtClean="0">
                <a:latin typeface="+mn-ea"/>
                <a:ea typeface="+mn-ea"/>
              </a:rPr>
              <a:t>ということになります。</a:t>
            </a:r>
            <a:endParaRPr lang="ja-JP"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pPr>
              <a:defRPr/>
            </a:pPr>
            <a:fld id="{C55D858A-6C2A-4A94-BB26-79AB9694E61C}" type="slidenum">
              <a:rPr lang="ja-JP" altLang="en-US" smtClean="0"/>
              <a:pPr>
                <a:defRPr/>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213043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kumimoji="1" lang="ja-JP" altLang="en-US" smtClean="0"/>
              <a:pPr/>
              <a:t>2017/12/7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CD09746-55DB-4D05-AA60-8B4726064316}"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kumimoji="1" lang="ja-JP" altLang="en-US" smtClean="0"/>
              <a:pPr/>
              <a:t>2017/12/7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CD09746-55DB-4D05-AA60-8B4726064316}"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kumimoji="1" lang="ja-JP" altLang="en-US" smtClean="0"/>
              <a:pPr/>
              <a:t>2017/12/7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CD09746-55DB-4D05-AA60-8B4726064316}" type="slidenum">
              <a:rPr kumimoji="1" lang="ja-JP" altLang="en-US" smtClean="0"/>
              <a:pPr/>
              <a:t>&lt;#&gt;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8084" y="2188098"/>
            <a:ext cx="8127839" cy="1371524"/>
          </a:xfrm>
        </p:spPr>
        <p:txBody>
          <a:bodyPr>
            <a:noAutofit/>
          </a:bodyPr>
          <a:lstStyle>
            <a:lvl1pPr algn="l">
              <a:defRPr sz="4700" b="1">
                <a:solidFill>
                  <a:schemeClr val="bg1"/>
                </a:solidFill>
                <a:latin typeface="メイリオ" pitchFamily="50" charset="-128"/>
                <a:ea typeface="メイリオ" pitchFamily="50" charset="-128"/>
              </a:defRPr>
            </a:lvl1pPr>
          </a:lstStyle>
          <a:p>
            <a:r>
              <a:rPr kumimoji="1" lang="ja-JP" altLang="en-US" smtClean="0"/>
              <a:t>マスタ タイトルの書式設定</a:t>
            </a:r>
            <a:endParaRPr kumimoji="1" lang="ja-JP" altLang="en-US" dirty="0"/>
          </a:p>
        </p:txBody>
      </p:sp>
      <p:sp>
        <p:nvSpPr>
          <p:cNvPr id="3" name="サブタイトル 2"/>
          <p:cNvSpPr>
            <a:spLocks noGrp="1"/>
          </p:cNvSpPr>
          <p:nvPr>
            <p:ph type="subTitle" idx="1"/>
          </p:nvPr>
        </p:nvSpPr>
        <p:spPr>
          <a:xfrm>
            <a:off x="508084" y="3559621"/>
            <a:ext cx="8127839" cy="391864"/>
          </a:xfrm>
        </p:spPr>
        <p:txBody>
          <a:bodyPr>
            <a:noAutofit/>
          </a:bodyPr>
          <a:lstStyle>
            <a:lvl1pPr marL="0" indent="0" algn="l">
              <a:buNone/>
              <a:defRPr sz="2100">
                <a:solidFill>
                  <a:schemeClr val="accent4">
                    <a:lumMod val="40000"/>
                    <a:lumOff val="60000"/>
                  </a:schemeClr>
                </a:solidFill>
                <a:latin typeface="メイリオ" pitchFamily="50" charset="-128"/>
                <a:ea typeface="メイリオ" pitchFamily="50" charset="-128"/>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kumimoji="1" lang="ja-JP" altLang="en-US" smtClean="0"/>
              <a:t>マスタ サブタイトルの書式設定</a:t>
            </a:r>
            <a:endParaRPr kumimoji="1" lang="ja-JP" altLang="en-US" dirty="0"/>
          </a:p>
        </p:txBody>
      </p:sp>
      <p:sp>
        <p:nvSpPr>
          <p:cNvPr id="4" name="日付プレースホルダー 3"/>
          <p:cNvSpPr>
            <a:spLocks noGrp="1"/>
          </p:cNvSpPr>
          <p:nvPr>
            <p:ph type="dt" sz="half" idx="10"/>
          </p:nvPr>
        </p:nvSpPr>
        <p:spPr/>
        <p:txBody>
          <a:bodyPr/>
          <a:lstStyle>
            <a:lvl1pPr>
              <a:defRPr>
                <a:latin typeface="メイリオ" pitchFamily="50" charset="-128"/>
                <a:ea typeface="メイリオ" pitchFamily="50" charset="-128"/>
              </a:defRPr>
            </a:lvl1pPr>
          </a:lstStyle>
          <a:p>
            <a:fld id="{04931351-92F6-47B4-B6FA-08BBE8070DF3}"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atin typeface="メイリオ" pitchFamily="50" charset="-128"/>
                <a:ea typeface="メイリオ" pitchFamily="50" charset="-128"/>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atin typeface="メイリオ" pitchFamily="50" charset="-128"/>
                <a:ea typeface="メイリオ" pitchFamily="50" charset="-128"/>
              </a:defRPr>
            </a:lvl1pPr>
          </a:lstStyle>
          <a:p>
            <a:fld id="{6D002602-FC44-4815-B2EE-5DB60B3A541D}"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00608448"/>
      </p:ext>
    </p:extLst>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
        <p:nvSpPr>
          <p:cNvPr id="8"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2" name="図 2" descr="C:\Users\PD_Fukasawa\Desktop\Back-03.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flipH="1">
            <a:off x="3" y="0"/>
            <a:ext cx="9142643" cy="6856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1356428"/>
      </p:ext>
    </p:extLst>
  </p:cSld>
  <p:clrMapOvr>
    <a:masterClrMapping/>
  </p:clrMapOvr>
  <p:transition>
    <p:fade thruBlk="1"/>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
        <p:nvSpPr>
          <p:cNvPr id="8"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2" name="図 2" descr="C:\Users\PD_Fukasawa\Desktop\Back-03.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 xmlns:a14="http://schemas.microsoft.com/office/drawing/2010/main" val="0"/>
              </a:ext>
            </a:extLst>
          </a:blip>
          <a:srcRect l="27940"/>
          <a:stretch>
            <a:fillRect/>
          </a:stretch>
        </p:blipFill>
        <p:spPr bwMode="auto">
          <a:xfrm flipH="1">
            <a:off x="0" y="0"/>
            <a:ext cx="6588224" cy="685656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図 2" descr="C:\Users\PD_Fukasawa\Desktop\Back-03.png"/>
          <p:cNvPicPr>
            <a:picLocks noChangeAspect="1" noChangeArrowheads="1"/>
          </p:cNvPicPr>
          <p:nvPr userDrawn="1"/>
        </p:nvPicPr>
        <p:blipFill>
          <a:blip r:embed="rId2" cstate="print">
            <a:duotone>
              <a:schemeClr val="accent4">
                <a:shade val="45000"/>
                <a:satMod val="135000"/>
              </a:schemeClr>
              <a:prstClr val="white"/>
            </a:duotone>
            <a:extLst>
              <a:ext uri="{28A0092B-C50C-407E-A947-70E740481C1C}">
                <a14:useLocalDpi xmlns="" xmlns:a14="http://schemas.microsoft.com/office/drawing/2010/main" val="0"/>
              </a:ext>
            </a:extLst>
          </a:blip>
          <a:srcRect l="27801" r="44106"/>
          <a:stretch>
            <a:fillRect/>
          </a:stretch>
        </p:blipFill>
        <p:spPr bwMode="auto">
          <a:xfrm flipH="1">
            <a:off x="6575527" y="0"/>
            <a:ext cx="2568476" cy="6856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1356428"/>
      </p:ext>
    </p:extLst>
  </p:cSld>
  <p:clrMapOvr>
    <a:masterClrMapping/>
  </p:clrMapOvr>
  <p:transition>
    <p:fade thruBlk="1"/>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セクション見出し">
    <p:spTree>
      <p:nvGrpSpPr>
        <p:cNvPr id="1" name=""/>
        <p:cNvGrpSpPr/>
        <p:nvPr/>
      </p:nvGrpSpPr>
      <p:grpSpPr>
        <a:xfrm>
          <a:off x="0" y="0"/>
          <a:ext cx="0" cy="0"/>
          <a:chOff x="0" y="0"/>
          <a:chExt cx="0" cy="0"/>
        </a:xfrm>
      </p:grpSpPr>
      <p:sp>
        <p:nvSpPr>
          <p:cNvPr id="12" name="正方形/長方形 11"/>
          <p:cNvSpPr/>
          <p:nvPr/>
        </p:nvSpPr>
        <p:spPr>
          <a:xfrm>
            <a:off x="0" y="0"/>
            <a:ext cx="9144000" cy="6858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ja-JP" altLang="en-US">
              <a:solidFill>
                <a:prstClr val="white"/>
              </a:solidFill>
            </a:endParaRPr>
          </a:p>
        </p:txBody>
      </p:sp>
    </p:spTree>
    <p:extLst>
      <p:ext uri="{BB962C8B-B14F-4D97-AF65-F5344CB8AC3E}">
        <p14:creationId xmlns="" xmlns:p14="http://schemas.microsoft.com/office/powerpoint/2010/main" val="838322031"/>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ー 2"/>
          <p:cNvSpPr>
            <a:spLocks noGrp="1"/>
          </p:cNvSpPr>
          <p:nvPr>
            <p:ph sz="half" idx="1"/>
          </p:nvPr>
        </p:nvSpPr>
        <p:spPr>
          <a:xfrm>
            <a:off x="534988" y="1763713"/>
            <a:ext cx="4735512"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22904" y="1763713"/>
            <a:ext cx="4735513"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135EC0A-E9EE-4C41-8D68-426C0D664D57}"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62484255"/>
      </p:ext>
    </p:extLst>
  </p:cSld>
  <p:clrMapOvr>
    <a:masterClrMapping/>
  </p:clrMapOvr>
  <p:transition>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4639"/>
            <a:ext cx="8229600" cy="1143000"/>
          </a:xfrm>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ー 2"/>
          <p:cNvSpPr>
            <a:spLocks noGrp="1"/>
          </p:cNvSpPr>
          <p:nvPr>
            <p:ph type="body" idx="1"/>
          </p:nvPr>
        </p:nvSpPr>
        <p:spPr>
          <a:xfrm>
            <a:off x="457203" y="1535113"/>
            <a:ext cx="4040188"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kumimoji="1" lang="ja-JP" altLang="en-US" smtClean="0"/>
              <a:t>マスタ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kumimoji="1" lang="ja-JP" altLang="en-US" smtClean="0"/>
              <a:t>マスタ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35EC0A-E9EE-4C41-8D68-426C0D664D57}"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025083301"/>
      </p:ext>
    </p:extLst>
  </p:cSld>
  <p:clrMapOvr>
    <a:masterClrMapping/>
  </p:clrMapOvr>
  <p:transition>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ー 2"/>
          <p:cNvSpPr>
            <a:spLocks noGrp="1"/>
          </p:cNvSpPr>
          <p:nvPr>
            <p:ph type="dt" sz="half" idx="10"/>
          </p:nvPr>
        </p:nvSpPr>
        <p:spPr/>
        <p:txBody>
          <a:bodyPr/>
          <a:lstStyle/>
          <a:p>
            <a:fld id="{9135EC0A-E9EE-4C41-8D68-426C0D664D57}"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155993081"/>
      </p:ext>
    </p:extLst>
  </p:cSld>
  <p:clrMapOvr>
    <a:masterClrMapping/>
  </p:clrMapOvr>
  <p:transition>
    <p:fade thruBlk="1"/>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135EC0A-E9EE-4C41-8D68-426C0D664D57}"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47444645"/>
      </p:ext>
    </p:extLst>
  </p:cSld>
  <p:clrMapOvr>
    <a:masterClrMapping/>
  </p:clrMapOvr>
  <p:transition>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kumimoji="1" lang="ja-JP" altLang="en-US" smtClean="0"/>
              <a:pPr/>
              <a:t>2017/12/7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CD09746-55DB-4D05-AA60-8B4726064316}" type="slidenum">
              <a:rPr kumimoji="1" lang="ja-JP" altLang="en-US" smtClean="0"/>
              <a:pPr/>
              <a:t>&lt;#&gt;</a:t>
            </a:fld>
            <a:endParaRPr kumimoji="1"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ー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3" y="1435103"/>
            <a:ext cx="3008313"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kumimoji="1" lang="ja-JP" altLang="en-US" smtClean="0"/>
              <a:t>マスタ テキストの書式設定</a:t>
            </a:r>
          </a:p>
        </p:txBody>
      </p:sp>
      <p:sp>
        <p:nvSpPr>
          <p:cNvPr id="5" name="日付プレースホルダー 4"/>
          <p:cNvSpPr>
            <a:spLocks noGrp="1"/>
          </p:cNvSpPr>
          <p:nvPr>
            <p:ph type="dt" sz="half" idx="10"/>
          </p:nvPr>
        </p:nvSpPr>
        <p:spPr/>
        <p:txBody>
          <a:bodyPr/>
          <a:lstStyle/>
          <a:p>
            <a:fld id="{9135EC0A-E9EE-4C41-8D68-426C0D664D57}"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4167492102"/>
      </p:ext>
    </p:extLst>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kumimoji="1" lang="ja-JP" altLang="en-US" smtClean="0"/>
              <a:t>マスタ テキストの書式設定</a:t>
            </a:r>
          </a:p>
        </p:txBody>
      </p:sp>
      <p:sp>
        <p:nvSpPr>
          <p:cNvPr id="5" name="日付プレースホルダー 4"/>
          <p:cNvSpPr>
            <a:spLocks noGrp="1"/>
          </p:cNvSpPr>
          <p:nvPr>
            <p:ph type="dt" sz="half" idx="10"/>
          </p:nvPr>
        </p:nvSpPr>
        <p:spPr/>
        <p:txBody>
          <a:bodyPr/>
          <a:lstStyle/>
          <a:p>
            <a:fld id="{9135EC0A-E9EE-4C41-8D68-426C0D664D57}"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582734101"/>
      </p:ext>
    </p:extLst>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35EC0A-E9EE-4C41-8D68-426C0D664D57}"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1102708725"/>
      </p:ext>
    </p:extLst>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3351" y="303213"/>
            <a:ext cx="2405063" cy="6451600"/>
          </a:xfrm>
        </p:spPr>
        <p:txBody>
          <a:bodyPr vert="eaVert"/>
          <a:lstStyle/>
          <a:p>
            <a:r>
              <a:rPr kumimoji="1" lang="ja-JP" altLang="en-US" smtClean="0"/>
              <a:t>マスタ タイトルの書式設定</a:t>
            </a:r>
            <a:endParaRPr kumimoji="1" lang="ja-JP" altLang="en-US"/>
          </a:p>
        </p:txBody>
      </p:sp>
      <p:sp>
        <p:nvSpPr>
          <p:cNvPr id="3" name="縦書きテキスト プレースホルダー 2"/>
          <p:cNvSpPr>
            <a:spLocks noGrp="1"/>
          </p:cNvSpPr>
          <p:nvPr>
            <p:ph type="body" orient="vert" idx="1"/>
          </p:nvPr>
        </p:nvSpPr>
        <p:spPr>
          <a:xfrm>
            <a:off x="534988" y="303213"/>
            <a:ext cx="7065962" cy="6451600"/>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35EC0A-E9EE-4C41-8D68-426C0D664D57}"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3630370053"/>
      </p:ext>
    </p:extLst>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404813"/>
            <a:ext cx="7772400" cy="1296987"/>
          </a:xfrm>
        </p:spPr>
        <p:txBody>
          <a:bodyPr/>
          <a:lstStyle>
            <a:lvl1pPr>
              <a:defRPr sz="4800" b="1">
                <a:effectLst>
                  <a:outerShdw blurRad="38100" dist="38100" dir="2700000" algn="tl">
                    <a:srgbClr val="C0C0C0"/>
                  </a:outerShdw>
                </a:effectLst>
              </a:defRPr>
            </a:lvl1pPr>
          </a:lstStyle>
          <a:p>
            <a:r>
              <a:rPr lang="ja-JP" altLang="en-US" smtClean="0"/>
              <a:t>マスタ タイトルの書式設定</a:t>
            </a:r>
            <a:endParaRPr lang="zh-CN"/>
          </a:p>
        </p:txBody>
      </p:sp>
      <p:sp>
        <p:nvSpPr>
          <p:cNvPr id="2051" name="Rectangle 3"/>
          <p:cNvSpPr>
            <a:spLocks noGrp="1" noChangeArrowheads="1"/>
          </p:cNvSpPr>
          <p:nvPr>
            <p:ph type="subTitle" idx="1"/>
          </p:nvPr>
        </p:nvSpPr>
        <p:spPr>
          <a:xfrm>
            <a:off x="1403350" y="2133600"/>
            <a:ext cx="6400800" cy="1295400"/>
          </a:xfrm>
        </p:spPr>
        <p:txBody>
          <a:bodyPr anchor="ctr"/>
          <a:lstStyle>
            <a:lvl1pPr marL="0" indent="0" algn="ctr">
              <a:buFontTx/>
              <a:buNone/>
              <a:defRPr/>
            </a:lvl1pPr>
          </a:lstStyle>
          <a:p>
            <a:r>
              <a:rPr lang="ja-JP" altLang="en-US" smtClean="0"/>
              <a:t>マスタ サブタイトルの書式設定</a:t>
            </a:r>
            <a:endParaRPr lang="zh-CN"/>
          </a:p>
        </p:txBody>
      </p:sp>
      <p:sp>
        <p:nvSpPr>
          <p:cNvPr id="2052" name="Rectangle 4"/>
          <p:cNvSpPr>
            <a:spLocks noGrp="1" noChangeArrowheads="1"/>
          </p:cNvSpPr>
          <p:nvPr>
            <p:ph type="dt" sz="half" idx="2"/>
          </p:nvPr>
        </p:nvSpPr>
        <p:spPr/>
        <p:txBody>
          <a:bodyPr/>
          <a:lstStyle>
            <a:lvl1pPr>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2053" name="Rectangle 5"/>
          <p:cNvSpPr>
            <a:spLocks noGrp="1" noChangeArrowheads="1"/>
          </p:cNvSpPr>
          <p:nvPr>
            <p:ph type="ftr" sz="quarter" idx="3"/>
          </p:nvPr>
        </p:nvSpPr>
        <p:spPr/>
        <p:txBody>
          <a:bodyPr/>
          <a:lstStyle>
            <a:lvl1pPr>
              <a:defRPr/>
            </a:lvl1pPr>
          </a:lstStyle>
          <a:p>
            <a:endParaRPr lang="ja-JP" altLang="en-US">
              <a:solidFill>
                <a:srgbClr val="000000"/>
              </a:solidFill>
            </a:endParaRPr>
          </a:p>
        </p:txBody>
      </p:sp>
      <p:sp>
        <p:nvSpPr>
          <p:cNvPr id="2054" name="Rectangle 6"/>
          <p:cNvSpPr>
            <a:spLocks noGrp="1" noChangeArrowheads="1"/>
          </p:cNvSpPr>
          <p:nvPr>
            <p:ph type="sldNum" sz="quarter" idx="4"/>
          </p:nvPr>
        </p:nvSpPr>
        <p:spPr/>
        <p:txBody>
          <a:bodyPr/>
          <a:lstStyle>
            <a:lvl1pPr>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395288" y="1773238"/>
            <a:ext cx="4038600" cy="4465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586288" y="1773238"/>
            <a:ext cx="4038600" cy="44656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8" name="フッター プレースホルダ 7"/>
          <p:cNvSpPr>
            <a:spLocks noGrp="1"/>
          </p:cNvSpPr>
          <p:nvPr>
            <p:ph type="ftr" sz="quarter" idx="11"/>
          </p:nvPr>
        </p:nvSpPr>
        <p:spPr/>
        <p:txBody>
          <a:bodyPr/>
          <a:lstStyle>
            <a:lvl1pPr>
              <a:defRPr/>
            </a:lvl1pPr>
          </a:lstStyle>
          <a:p>
            <a:endParaRPr lang="ja-JP" altLang="en-US">
              <a:solidFill>
                <a:srgbClr val="000000"/>
              </a:solidFill>
            </a:endParaRPr>
          </a:p>
        </p:txBody>
      </p:sp>
      <p:sp>
        <p:nvSpPr>
          <p:cNvPr id="9" name="スライド番号プレースホルダ 8"/>
          <p:cNvSpPr>
            <a:spLocks noGrp="1"/>
          </p:cNvSpPr>
          <p:nvPr>
            <p:ph type="sldNum" sz="quarter" idx="12"/>
          </p:nvPr>
        </p:nvSpPr>
        <p:spPr/>
        <p:txBody>
          <a:bodyPr/>
          <a:lstStyle>
            <a:lvl1pPr>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4" name="フッター プレースホルダ 3"/>
          <p:cNvSpPr>
            <a:spLocks noGrp="1"/>
          </p:cNvSpPr>
          <p:nvPr>
            <p:ph type="ftr" sz="quarter" idx="11"/>
          </p:nvPr>
        </p:nvSpPr>
        <p:spPr/>
        <p:txBody>
          <a:bodyPr/>
          <a:lstStyle>
            <a:lvl1pPr>
              <a:defRPr/>
            </a:lvl1pPr>
          </a:lstStyle>
          <a:p>
            <a:endParaRPr lang="ja-JP" altLang="en-US">
              <a:solidFill>
                <a:srgbClr val="000000"/>
              </a:solidFill>
            </a:endParaRPr>
          </a:p>
        </p:txBody>
      </p:sp>
      <p:sp>
        <p:nvSpPr>
          <p:cNvPr id="5" name="スライド番号プレースホルダ 4"/>
          <p:cNvSpPr>
            <a:spLocks noGrp="1"/>
          </p:cNvSpPr>
          <p:nvPr>
            <p:ph type="sldNum" sz="quarter" idx="12"/>
          </p:nvPr>
        </p:nvSpPr>
        <p:spPr/>
        <p:txBody>
          <a:bodyPr/>
          <a:lstStyle>
            <a:lvl1pPr>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06"/>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A604451-A897-42EB-9126-A6088AFD279B}" type="datetimeFigureOut">
              <a:rPr kumimoji="1" lang="ja-JP" altLang="en-US" smtClean="0"/>
              <a:pPr/>
              <a:t>2017/12/7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CD09746-55DB-4D05-AA60-8B4726064316}" type="slidenum">
              <a:rPr kumimoji="1" lang="ja-JP" altLang="en-US" smtClean="0"/>
              <a:pPr/>
              <a:t>&lt;#&gt;</a:t>
            </a:fld>
            <a:endParaRPr kumimoji="1"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3" name="フッター プレースホルダ 2"/>
          <p:cNvSpPr>
            <a:spLocks noGrp="1"/>
          </p:cNvSpPr>
          <p:nvPr>
            <p:ph type="ftr" sz="quarter" idx="11"/>
          </p:nvPr>
        </p:nvSpPr>
        <p:spPr/>
        <p:txBody>
          <a:bodyPr/>
          <a:lstStyle>
            <a:lvl1pPr>
              <a:defRPr/>
            </a:lvl1pPr>
          </a:lstStyle>
          <a:p>
            <a:endParaRPr lang="ja-JP" altLang="en-US">
              <a:solidFill>
                <a:srgbClr val="000000"/>
              </a:solidFill>
            </a:endParaRPr>
          </a:p>
        </p:txBody>
      </p:sp>
      <p:sp>
        <p:nvSpPr>
          <p:cNvPr id="4" name="スライド番号プレースホルダ 3"/>
          <p:cNvSpPr>
            <a:spLocks noGrp="1"/>
          </p:cNvSpPr>
          <p:nvPr>
            <p:ph type="sldNum" sz="quarter" idx="12"/>
          </p:nvPr>
        </p:nvSpPr>
        <p:spPr/>
        <p:txBody>
          <a:bodyPr/>
          <a:lstStyle>
            <a:lvl1pPr>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6" name="フッター プレースホルダ 5"/>
          <p:cNvSpPr>
            <a:spLocks noGrp="1"/>
          </p:cNvSpPr>
          <p:nvPr>
            <p:ph type="ftr" sz="quarter" idx="11"/>
          </p:nvPr>
        </p:nvSpPr>
        <p:spPr/>
        <p:txBody>
          <a:bodyPr/>
          <a:lstStyle>
            <a:lvl1pPr>
              <a:defRPr/>
            </a:lvl1pPr>
          </a:lstStyle>
          <a:p>
            <a:endParaRPr lang="ja-JP" altLang="en-US">
              <a:solidFill>
                <a:srgbClr val="000000"/>
              </a:solidFill>
            </a:endParaRPr>
          </a:p>
        </p:txBody>
      </p:sp>
      <p:sp>
        <p:nvSpPr>
          <p:cNvPr id="7" name="スライド番号プレースホルダ 6"/>
          <p:cNvSpPr>
            <a:spLocks noGrp="1"/>
          </p:cNvSpPr>
          <p:nvPr>
            <p:ph type="sldNum" sz="quarter" idx="12"/>
          </p:nvPr>
        </p:nvSpPr>
        <p:spPr/>
        <p:txBody>
          <a:bodyPr/>
          <a:lstStyle>
            <a:lvl1pPr>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7013" y="406400"/>
            <a:ext cx="2058987" cy="583247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395288" y="406400"/>
            <a:ext cx="6029325" cy="583247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5" name="フッター プレースホルダ 4"/>
          <p:cNvSpPr>
            <a:spLocks noGrp="1"/>
          </p:cNvSpPr>
          <p:nvPr>
            <p:ph type="ftr" sz="quarter" idx="11"/>
          </p:nvPr>
        </p:nvSpPr>
        <p:spPr/>
        <p:txBody>
          <a:bodyPr/>
          <a:lstStyle>
            <a:lvl1pPr>
              <a:defRPr/>
            </a:lvl1pPr>
          </a:lstStyle>
          <a:p>
            <a:endParaRPr lang="ja-JP" altLang="en-US">
              <a:solidFill>
                <a:srgbClr val="000000"/>
              </a:solidFill>
            </a:endParaRPr>
          </a:p>
        </p:txBody>
      </p:sp>
      <p:sp>
        <p:nvSpPr>
          <p:cNvPr id="6" name="スライド番号プレースホルダ 5"/>
          <p:cNvSpPr>
            <a:spLocks noGrp="1"/>
          </p:cNvSpPr>
          <p:nvPr>
            <p:ph type="sldNum" sz="quarter" idx="12"/>
          </p:nvPr>
        </p:nvSpPr>
        <p:spPr/>
        <p:txBody>
          <a:bodyPr/>
          <a:lstStyle>
            <a:lvl1pPr>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213043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06"/>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A604451-A897-42EB-9126-A6088AFD279B}" type="datetimeFigureOut">
              <a:rPr kumimoji="1" lang="ja-JP" altLang="en-US" smtClean="0"/>
              <a:pPr/>
              <a:t>2017/12/7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CD09746-55DB-4D05-AA60-8B4726064316}" type="slidenum">
              <a:rPr kumimoji="1" lang="ja-JP" altLang="en-US" smtClean="0"/>
              <a:pPr/>
              <a:t>&lt;#&gt;</a:t>
            </a:fld>
            <a:endParaRPr kumimoji="1" lang="ja-JP"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
        <p:nvSpPr>
          <p:cNvPr id="8"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2" name="図 2" descr="C:\Users\PD_Fukasawa\Desktop\Back-03.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 xmlns:a14="http://schemas.microsoft.com/office/drawing/2010/main" val="0"/>
              </a:ext>
            </a:extLst>
          </a:blip>
          <a:srcRect l="27940"/>
          <a:stretch>
            <a:fillRect/>
          </a:stretch>
        </p:blipFill>
        <p:spPr bwMode="auto">
          <a:xfrm flipH="1">
            <a:off x="0" y="0"/>
            <a:ext cx="6588224" cy="685656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図 2" descr="C:\Users\PD_Fukasawa\Desktop\Back-03.png"/>
          <p:cNvPicPr>
            <a:picLocks noChangeAspect="1" noChangeArrowheads="1"/>
          </p:cNvPicPr>
          <p:nvPr userDrawn="1"/>
        </p:nvPicPr>
        <p:blipFill>
          <a:blip r:embed="rId2" cstate="print">
            <a:duotone>
              <a:schemeClr val="accent4">
                <a:shade val="45000"/>
                <a:satMod val="135000"/>
              </a:schemeClr>
              <a:prstClr val="white"/>
            </a:duotone>
            <a:extLst>
              <a:ext uri="{28A0092B-C50C-407E-A947-70E740481C1C}">
                <a14:useLocalDpi xmlns="" xmlns:a14="http://schemas.microsoft.com/office/drawing/2010/main" val="0"/>
              </a:ext>
            </a:extLst>
          </a:blip>
          <a:srcRect l="27801" r="44106"/>
          <a:stretch>
            <a:fillRect/>
          </a:stretch>
        </p:blipFill>
        <p:spPr bwMode="auto">
          <a:xfrm flipH="1">
            <a:off x="6575527" y="0"/>
            <a:ext cx="2568476" cy="6856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1356428"/>
      </p:ext>
    </p:extLst>
  </p:cSld>
  <p:clrMapOvr>
    <a:masterClrMapping/>
  </p:clrMapOvr>
  <p:transition>
    <p:fade thruBlk="1"/>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213043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06"/>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A604451-A897-42EB-9126-A6088AFD279B}" type="datetimeFigureOut">
              <a:rPr kumimoji="1" lang="ja-JP" altLang="en-US" smtClean="0"/>
              <a:pPr/>
              <a:t>2017/12/7</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ECD09746-55DB-4D05-AA60-8B4726064316}" type="slidenum">
              <a:rPr kumimoji="1" lang="ja-JP" altLang="en-US" smtClean="0"/>
              <a:pPr/>
              <a:t>&lt;#&gt;</a:t>
            </a:fld>
            <a:endParaRPr kumimoji="1" lang="ja-JP"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2130431"/>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F9D2C62-CA98-4484-8CB4-5AAA754CFCF5}"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10564AA-F273-40E9-988C-2F31A43A07D7}" type="slidenum">
              <a:rPr lang="ja-JP" altLang="en-US"/>
              <a:pPr>
                <a:defRPr/>
              </a:pPr>
              <a:t>&lt;#&gt;</a:t>
            </a:fld>
            <a:endParaRPr lang="ja-JP" altLang="en-US"/>
          </a:p>
        </p:txBody>
      </p:sp>
    </p:spTree>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FD4FA22-4BCA-4199-96E9-E2F4A43AF161}"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AC9D210-8846-4064-97AC-2433E8267A46}" type="slidenum">
              <a:rPr lang="ja-JP" altLang="en-US"/>
              <a:pPr>
                <a:defRPr/>
              </a:pPr>
              <a:t>&lt;#&gt;</a:t>
            </a:fld>
            <a:endParaRPr lang="ja-JP" altLang="en-US"/>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A604451-A897-42EB-9126-A6088AFD279B}" type="datetimeFigureOut">
              <a:rPr kumimoji="1" lang="ja-JP" altLang="en-US" smtClean="0"/>
              <a:pPr/>
              <a:t>2017/12/7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ECD09746-55DB-4D05-AA60-8B4726064316}" type="slidenum">
              <a:rPr kumimoji="1" lang="ja-JP" altLang="en-US" smtClean="0"/>
              <a:pPr/>
              <a:t>&lt;#&gt;</a:t>
            </a:fld>
            <a:endParaRPr kumimoji="1" lang="ja-JP"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06"/>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327F9E2-00E7-4FFE-A98F-4D961F763647}"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D1CC9A21-1CE1-4165-9D02-E6CFC29D81D7}" type="slidenum">
              <a:rPr lang="ja-JP" altLang="en-US"/>
              <a:pPr>
                <a:defRPr/>
              </a:pPr>
              <a:t>&lt;#&gt;</a:t>
            </a:fld>
            <a:endParaRPr lang="ja-JP" altLang="en-US"/>
          </a:p>
        </p:txBody>
      </p:sp>
    </p:spTree>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28C5896D-4B4D-42E9-B257-8B68E2F7D387}"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13E1484-7C1E-40BB-9326-24043CB5615B}" type="slidenum">
              <a:rPr lang="ja-JP" altLang="en-US"/>
              <a:pPr>
                <a:defRPr/>
              </a:pPr>
              <a:t>&lt;#&gt;</a:t>
            </a:fld>
            <a:endParaRPr lang="ja-JP" altLang="en-US"/>
          </a:p>
        </p:txBody>
      </p:sp>
    </p:spTree>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86B64D34-B18F-4B0E-8484-BB0CFC2E81E2}"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8C96C370-42F5-45A1-A495-6C53C3FABC63}" type="slidenum">
              <a:rPr lang="ja-JP" altLang="en-US"/>
              <a:pPr>
                <a:defRPr/>
              </a:pPr>
              <a:t>&lt;#&gt;</a:t>
            </a:fld>
            <a:endParaRPr lang="ja-JP" altLang="en-US"/>
          </a:p>
        </p:txBody>
      </p:sp>
    </p:spTree>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40890D72-B23B-4A3A-9504-503B318C07D0}"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146638E8-2FC2-4653-B131-A3E9EFC10CDC}" type="slidenum">
              <a:rPr lang="ja-JP" altLang="en-US"/>
              <a:pPr>
                <a:defRPr/>
              </a:pPr>
              <a:t>&lt;#&gt;</a:t>
            </a:fld>
            <a:endParaRPr lang="ja-JP" altLang="en-US"/>
          </a:p>
        </p:txBody>
      </p:sp>
    </p:spTree>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74B89F45-8228-431C-9C52-06C13A7992BE}"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A8D6FE18-B1E3-4643-93BF-43EDE7FE80FA}" type="slidenum">
              <a:rPr lang="ja-JP" altLang="en-US"/>
              <a:pPr>
                <a:defRPr/>
              </a:pPr>
              <a:t>&lt;#&gt;</a:t>
            </a:fld>
            <a:endParaRPr lang="ja-JP" altLang="en-US"/>
          </a:p>
        </p:txBody>
      </p:sp>
    </p:spTree>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791CDB6-63D3-4D9A-87A3-46A5F8FAA059}"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367C467D-64F9-407A-A5CB-5F79E5B5183C}" type="slidenum">
              <a:rPr lang="ja-JP" altLang="en-US"/>
              <a:pPr>
                <a:defRPr/>
              </a:pPr>
              <a:t>&lt;#&gt;</a:t>
            </a:fld>
            <a:endParaRPr lang="ja-JP" altLang="en-US"/>
          </a:p>
        </p:txBody>
      </p:sp>
    </p:spTree>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B3F13F9D-0842-40DF-9BDE-8CFAEA9A814A}"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E074740-2447-475A-A81C-808DAAB96DE1}" type="slidenum">
              <a:rPr lang="ja-JP" altLang="en-US"/>
              <a:pPr>
                <a:defRPr/>
              </a:pPr>
              <a:t>&lt;#&gt;</a:t>
            </a:fld>
            <a:endParaRPr lang="ja-JP" altLang="en-US"/>
          </a:p>
        </p:txBody>
      </p:sp>
    </p:spTree>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BEF59C6-8930-48AD-AE7B-D21C48A3B3A8}"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C5CCE930-87DC-412D-AA23-4AE50C6980F0}" type="slidenum">
              <a:rPr lang="ja-JP" altLang="en-US"/>
              <a:pPr>
                <a:defRPr/>
              </a:pPr>
              <a:t>&lt;#&gt;</a:t>
            </a:fld>
            <a:endParaRPr lang="ja-JP" altLang="en-US"/>
          </a:p>
        </p:txBody>
      </p:sp>
    </p:spTree>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44"/>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87D82D6-746C-42F9-A82E-580B5B4DB260}"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0DAAAFE-3D70-472D-8AE8-D380EDF77099}" type="slidenum">
              <a:rPr lang="ja-JP" altLang="en-US"/>
              <a:pPr>
                <a:defRPr/>
              </a:pPr>
              <a:t>&lt;#&gt;</a:t>
            </a:fld>
            <a:endParaRPr lang="ja-JP" altLang="en-US"/>
          </a:p>
        </p:txBody>
      </p:sp>
    </p:spTree>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ベース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Rectangle 4"/>
          <p:cNvSpPr>
            <a:spLocks noGrp="1" noChangeArrowheads="1"/>
          </p:cNvSpPr>
          <p:nvPr>
            <p:ph type="dt" sz="half" idx="10"/>
          </p:nvPr>
        </p:nvSpPr>
        <p:spPr/>
        <p:txBody>
          <a:bodyPr/>
          <a:lstStyle>
            <a:lvl1pPr>
              <a:defRPr/>
            </a:lvl1pPr>
          </a:lstStyle>
          <a:p>
            <a:pPr>
              <a:defRPr/>
            </a:pPr>
            <a:fld id="{A1562C3D-CC3A-4AA1-A428-540153EC4D4B}" type="datetime1">
              <a:rPr lang="ja-JP" altLang="en-US" smtClean="0">
                <a:solidFill>
                  <a:prstClr val="white">
                    <a:tint val="75000"/>
                  </a:prstClr>
                </a:solidFill>
              </a:rPr>
              <a:pPr>
                <a:defRPr/>
              </a:pPr>
              <a:t>2017/12/7</a:t>
            </a:fld>
            <a:endParaRPr lang="en-US" altLang="ja-JP">
              <a:solidFill>
                <a:prstClr val="white">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prstClr val="white">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70083C93-CE73-4EB8-A86B-28D880EB9D70}" type="slidenum">
              <a:rPr lang="en-US" altLang="ja-JP"/>
              <a:pPr>
                <a:defRPr/>
              </a:pPr>
              <a:t>&lt;#&gt;</a:t>
            </a:fld>
            <a:endParaRPr lang="en-US" altLang="ja-JP"/>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A604451-A897-42EB-9126-A6088AFD279B}" type="datetimeFigureOut">
              <a:rPr kumimoji="1" lang="ja-JP" altLang="en-US" smtClean="0"/>
              <a:pPr/>
              <a:t>2017/12/7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ECD09746-55DB-4D05-AA60-8B4726064316}" type="slidenum">
              <a:rPr kumimoji="1" lang="ja-JP" altLang="en-US" smtClean="0"/>
              <a:pPr/>
              <a:t>&lt;#&gt;</a:t>
            </a:fld>
            <a:endParaRPr kumimoji="1" lang="ja-JP"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EB19026-B65F-45DD-A764-6C61D78ED6F0}"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white">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360710F3-F9AF-40AB-8883-DD054D103378}" type="slidenum">
              <a:rPr lang="ja-JP" altLang="en-US"/>
              <a:pPr>
                <a:defRPr/>
              </a:pPr>
              <a:t>&lt;#&gt;</a:t>
            </a:fld>
            <a:endParaRPr lang="ja-JP"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dgm">
  <p:cSld name="タイトルと、図表または組織図">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304800"/>
            <a:ext cx="7772400" cy="1143000"/>
          </a:xfrm>
        </p:spPr>
        <p:txBody>
          <a:bodyPr/>
          <a:lstStyle/>
          <a:p>
            <a:r>
              <a:rPr lang="ja-JP" altLang="en-US" smtClean="0"/>
              <a:t>マスタ タイトルの書式設定</a:t>
            </a:r>
            <a:endParaRPr lang="ja-JP" altLang="en-US"/>
          </a:p>
        </p:txBody>
      </p:sp>
      <p:sp>
        <p:nvSpPr>
          <p:cNvPr id="3" name="SmartArt プレースホルダ 2"/>
          <p:cNvSpPr>
            <a:spLocks noGrp="1"/>
          </p:cNvSpPr>
          <p:nvPr>
            <p:ph type="dgm" idx="1"/>
          </p:nvPr>
        </p:nvSpPr>
        <p:spPr>
          <a:xfrm>
            <a:off x="838200" y="1905000"/>
            <a:ext cx="7772400" cy="4114800"/>
          </a:xfrm>
        </p:spPr>
        <p:txBody>
          <a:bodyPr/>
          <a:lstStyle/>
          <a:p>
            <a:pPr lvl="0"/>
            <a:endParaRPr lang="ja-JP" altLang="en-US" noProof="0" smtClean="0"/>
          </a:p>
        </p:txBody>
      </p:sp>
      <p:sp>
        <p:nvSpPr>
          <p:cNvPr id="4" name="Rectangle 65"/>
          <p:cNvSpPr>
            <a:spLocks noGrp="1" noChangeArrowheads="1"/>
          </p:cNvSpPr>
          <p:nvPr>
            <p:ph type="dt" sz="half" idx="10"/>
          </p:nvPr>
        </p:nvSpPr>
        <p:spPr>
          <a:ln/>
        </p:spPr>
        <p:txBody>
          <a:bodyPr/>
          <a:lstStyle>
            <a:lvl1pPr>
              <a:defRPr/>
            </a:lvl1pPr>
          </a:lstStyle>
          <a:p>
            <a:pPr>
              <a:defRPr/>
            </a:pPr>
            <a:fld id="{F28F3FBB-CBFA-48C4-BC3E-1E6D06DD7D59}" type="datetime1">
              <a:rPr lang="ja-JP" altLang="en-US" smtClean="0">
                <a:solidFill>
                  <a:prstClr val="white">
                    <a:tint val="75000"/>
                  </a:prstClr>
                </a:solidFill>
              </a:rPr>
              <a:pPr>
                <a:defRPr/>
              </a:pPr>
              <a:t>2017/12/7</a:t>
            </a:fld>
            <a:endParaRPr lang="en-US" altLang="ja-JP">
              <a:solidFill>
                <a:prstClr val="white">
                  <a:tint val="75000"/>
                </a:prstClr>
              </a:solidFill>
            </a:endParaRPr>
          </a:p>
        </p:txBody>
      </p:sp>
      <p:sp>
        <p:nvSpPr>
          <p:cNvPr id="5" name="Rectangle 66"/>
          <p:cNvSpPr>
            <a:spLocks noGrp="1" noChangeArrowheads="1"/>
          </p:cNvSpPr>
          <p:nvPr>
            <p:ph type="ftr" sz="quarter" idx="11"/>
          </p:nvPr>
        </p:nvSpPr>
        <p:spPr>
          <a:ln/>
        </p:spPr>
        <p:txBody>
          <a:bodyPr/>
          <a:lstStyle>
            <a:lvl1pPr>
              <a:defRPr/>
            </a:lvl1pPr>
          </a:lstStyle>
          <a:p>
            <a:pPr>
              <a:defRPr/>
            </a:pPr>
            <a:endParaRPr lang="en-US" altLang="ja-JP">
              <a:solidFill>
                <a:prstClr val="white">
                  <a:tint val="75000"/>
                </a:prstClr>
              </a:solidFill>
            </a:endParaRPr>
          </a:p>
        </p:txBody>
      </p:sp>
      <p:sp>
        <p:nvSpPr>
          <p:cNvPr id="6" name="Rectangle 67"/>
          <p:cNvSpPr>
            <a:spLocks noGrp="1" noChangeArrowheads="1"/>
          </p:cNvSpPr>
          <p:nvPr>
            <p:ph type="sldNum" sz="quarter" idx="12"/>
          </p:nvPr>
        </p:nvSpPr>
        <p:spPr>
          <a:ln/>
        </p:spPr>
        <p:txBody>
          <a:bodyPr/>
          <a:lstStyle>
            <a:lvl1pPr>
              <a:defRPr/>
            </a:lvl1pPr>
          </a:lstStyle>
          <a:p>
            <a:pPr>
              <a:defRPr/>
            </a:pPr>
            <a:fld id="{E14C32C8-6DCA-48BD-9181-F09A23A0988A}" type="slidenum">
              <a:rPr lang="en-US" altLang="ja-JP"/>
              <a:pPr>
                <a:defRPr/>
              </a:pPr>
              <a:t>&lt;#&gt;</a:t>
            </a:fld>
            <a:endParaRPr lang="en-US" altLang="ja-JP"/>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cSld name="1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04931351-92F6-47B4-B6FA-08BBE8070DF3}"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
        <p:nvSpPr>
          <p:cNvPr id="8" name="テキスト プレースホルダー 2"/>
          <p:cNvSpPr>
            <a:spLocks noGrp="1"/>
          </p:cNvSpPr>
          <p:nvPr>
            <p:ph idx="1"/>
          </p:nvPr>
        </p:nvSpPr>
        <p:spPr>
          <a:xfrm>
            <a:off x="446509" y="1600200"/>
            <a:ext cx="8250988" cy="4375914"/>
          </a:xfrm>
          <a:prstGeom prst="rect">
            <a:avLst/>
          </a:prstGeom>
        </p:spPr>
        <p:txBody>
          <a:bodyPr vert="horz" lIns="91424" tIns="45712" rIns="91424" bIns="45712"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9" name="タイトル プレースホルダー 1"/>
          <p:cNvSpPr>
            <a:spLocks noGrp="1"/>
          </p:cNvSpPr>
          <p:nvPr>
            <p:ph type="title"/>
          </p:nvPr>
        </p:nvSpPr>
        <p:spPr>
          <a:xfrm>
            <a:off x="457203" y="424711"/>
            <a:ext cx="8229600" cy="653106"/>
          </a:xfrm>
          <a:prstGeom prst="rect">
            <a:avLst/>
          </a:prstGeom>
        </p:spPr>
        <p:txBody>
          <a:bodyPr vert="horz" lIns="91424" tIns="45712" rIns="91424" bIns="45712" rtlCol="0" anchor="ctr">
            <a:noAutofit/>
          </a:bodyPr>
          <a:lstStyle>
            <a:lvl1pPr algn="l">
              <a:defRPr sz="3500" b="1"/>
            </a:lvl1pPr>
          </a:lstStyle>
          <a:p>
            <a:r>
              <a:rPr kumimoji="1" lang="ja-JP" altLang="en-US" smtClean="0"/>
              <a:t>マスタ タイトルの書式設定</a:t>
            </a:r>
            <a:endParaRPr kumimoji="1" lang="ja-JP" altLang="en-US" dirty="0"/>
          </a:p>
        </p:txBody>
      </p:sp>
      <p:pic>
        <p:nvPicPr>
          <p:cNvPr id="2" name="図 2" descr="C:\Users\PD_Fukasawa\Desktop\Back-03.png"/>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 xmlns:a14="http://schemas.microsoft.com/office/drawing/2010/main" val="0"/>
              </a:ext>
            </a:extLst>
          </a:blip>
          <a:srcRect l="27940"/>
          <a:stretch>
            <a:fillRect/>
          </a:stretch>
        </p:blipFill>
        <p:spPr bwMode="auto">
          <a:xfrm flipH="1">
            <a:off x="0" y="0"/>
            <a:ext cx="6588224" cy="685656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図 2" descr="C:\Users\PD_Fukasawa\Desktop\Back-03.png"/>
          <p:cNvPicPr>
            <a:picLocks noChangeAspect="1" noChangeArrowheads="1"/>
          </p:cNvPicPr>
          <p:nvPr userDrawn="1"/>
        </p:nvPicPr>
        <p:blipFill>
          <a:blip r:embed="rId2" cstate="print">
            <a:duotone>
              <a:schemeClr val="accent4">
                <a:shade val="45000"/>
                <a:satMod val="135000"/>
              </a:schemeClr>
              <a:prstClr val="white"/>
            </a:duotone>
            <a:extLst>
              <a:ext uri="{28A0092B-C50C-407E-A947-70E740481C1C}">
                <a14:useLocalDpi xmlns="" xmlns:a14="http://schemas.microsoft.com/office/drawing/2010/main" val="0"/>
              </a:ext>
            </a:extLst>
          </a:blip>
          <a:srcRect l="27801" r="44106"/>
          <a:stretch>
            <a:fillRect/>
          </a:stretch>
        </p:blipFill>
        <p:spPr bwMode="auto">
          <a:xfrm flipH="1">
            <a:off x="6575527" y="0"/>
            <a:ext cx="2568476" cy="68565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41356428"/>
      </p:ext>
    </p:extLst>
  </p:cSld>
  <p:clrMapOvr>
    <a:masterClrMapping/>
  </p:clrMapOvr>
  <p:transition>
    <p:fade thruBlk="1"/>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213043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3"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06"/>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3"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604451-A897-42EB-9126-A6088AFD279B}" type="datetimeFigureOut">
              <a:rPr kumimoji="1" lang="ja-JP" altLang="en-US" smtClean="0"/>
              <a:pPr/>
              <a:t>2017/12/7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CD09746-55DB-4D05-AA60-8B4726064316}" type="slidenum">
              <a:rPr kumimoji="1" lang="ja-JP" altLang="en-US" smtClean="0"/>
              <a:pPr/>
              <a:t>&lt;#&gt;</a:t>
            </a:fld>
            <a:endParaRPr kumimoji="1" lang="ja-JP"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3"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604451-A897-42EB-9126-A6088AFD279B}" type="datetimeFigureOut">
              <a:rPr kumimoji="1" lang="ja-JP" altLang="en-US" smtClean="0"/>
              <a:pPr/>
              <a:t>2017/12/7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CD09746-55DB-4D05-AA60-8B4726064316}" type="slidenum">
              <a:rPr kumimoji="1" lang="ja-JP" altLang="en-US" smtClean="0"/>
              <a:pPr/>
              <a:t>&lt;#&gt;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theme" Target="../theme/theme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3"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3" y="1600206"/>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04451-A897-42EB-9126-A6088AFD279B}" type="datetimeFigureOut">
              <a:rPr kumimoji="1" lang="ja-JP" altLang="en-US" smtClean="0"/>
              <a:pPr/>
              <a:t>2017/12/7</a:t>
            </a:fld>
            <a:endParaRPr kumimoji="1" lang="ja-JP" altLang="en-US" dirty="0"/>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09746-55DB-4D05-AA60-8B4726064316}"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図 2" descr="C:\Users\PD_Fukasawa\Desktop\Back-04.png"/>
          <p:cNvPicPr>
            <a:picLocks noChangeAspect="1" noChangeArrowheads="1"/>
          </p:cNvPicPr>
          <p:nvPr/>
        </p:nvPicPr>
        <p:blipFill rotWithShape="1">
          <a:blip r:embed="rId14" cstate="print">
            <a:duotone>
              <a:schemeClr val="accent4">
                <a:shade val="45000"/>
                <a:satMod val="135000"/>
              </a:schemeClr>
              <a:prstClr val="white"/>
            </a:duotone>
            <a:extLst>
              <a:ext uri="{28A0092B-C50C-407E-A947-70E740481C1C}">
                <a14:useLocalDpi xmlns="" xmlns:a14="http://schemas.microsoft.com/office/drawing/2010/main" val="0"/>
              </a:ext>
            </a:extLst>
          </a:blip>
          <a:srcRect r="1164"/>
          <a:stretch/>
        </p:blipFill>
        <p:spPr bwMode="auto">
          <a:xfrm flipH="1">
            <a:off x="-1" y="-13769"/>
            <a:ext cx="9142642" cy="685656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タイトル プレースホルダー 1"/>
          <p:cNvSpPr>
            <a:spLocks noGrp="1"/>
          </p:cNvSpPr>
          <p:nvPr>
            <p:ph type="title"/>
          </p:nvPr>
        </p:nvSpPr>
        <p:spPr>
          <a:xfrm>
            <a:off x="457203" y="274639"/>
            <a:ext cx="8229600" cy="1143000"/>
          </a:xfrm>
          <a:prstGeom prst="rect">
            <a:avLst/>
          </a:prstGeom>
        </p:spPr>
        <p:txBody>
          <a:bodyPr vert="horz" lIns="91424" tIns="45712" rIns="91424" bIns="45712"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3" y="1600206"/>
            <a:ext cx="8229600" cy="4525963"/>
          </a:xfrm>
          <a:prstGeom prst="rect">
            <a:avLst/>
          </a:prstGeom>
        </p:spPr>
        <p:txBody>
          <a:bodyPr vert="horz" lIns="91424" tIns="45712" rIns="91424" bIns="45712"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1" y="6356357"/>
            <a:ext cx="2133600" cy="365125"/>
          </a:xfrm>
          <a:prstGeom prst="rect">
            <a:avLst/>
          </a:prstGeom>
        </p:spPr>
        <p:txBody>
          <a:bodyPr vert="horz" lIns="91424" tIns="45712" rIns="91424" bIns="45712" rtlCol="0" anchor="ctr"/>
          <a:lstStyle>
            <a:lvl1pPr algn="l">
              <a:defRPr sz="1200">
                <a:solidFill>
                  <a:schemeClr val="tx1">
                    <a:tint val="75000"/>
                  </a:schemeClr>
                </a:solidFill>
                <a:latin typeface="メイリオ" pitchFamily="50" charset="-128"/>
                <a:ea typeface="メイリオ" pitchFamily="50" charset="-128"/>
              </a:defRPr>
            </a:lvl1pPr>
          </a:lstStyle>
          <a:p>
            <a:fld id="{9135EC0A-E9EE-4C41-8D68-426C0D664D57}" type="datetimeFigureOut">
              <a:rPr lang="ja-JP" altLang="en-US" smtClean="0">
                <a:solidFill>
                  <a:prstClr val="black">
                    <a:tint val="75000"/>
                  </a:prstClr>
                </a:solidFill>
              </a:rPr>
              <a:pPr/>
              <a:t>2017/12/7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1" y="6356357"/>
            <a:ext cx="2895600" cy="365125"/>
          </a:xfrm>
          <a:prstGeom prst="rect">
            <a:avLst/>
          </a:prstGeom>
        </p:spPr>
        <p:txBody>
          <a:bodyPr vert="horz" lIns="91424" tIns="45712" rIns="91424" bIns="45712" rtlCol="0" anchor="ctr"/>
          <a:lstStyle>
            <a:lvl1pPr algn="ctr">
              <a:defRPr sz="1200">
                <a:solidFill>
                  <a:schemeClr val="tx1">
                    <a:tint val="75000"/>
                  </a:schemeClr>
                </a:solidFill>
                <a:latin typeface="メイリオ" pitchFamily="50" charset="-128"/>
                <a:ea typeface="メイリオ" pitchFamily="50" charset="-128"/>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7"/>
            <a:ext cx="2133600" cy="365125"/>
          </a:xfrm>
          <a:prstGeom prst="rect">
            <a:avLst/>
          </a:prstGeom>
        </p:spPr>
        <p:txBody>
          <a:bodyPr vert="horz" lIns="91424" tIns="45712" rIns="91424" bIns="45712" rtlCol="0" anchor="ctr"/>
          <a:lstStyle>
            <a:lvl1pPr algn="r">
              <a:defRPr sz="1200">
                <a:solidFill>
                  <a:schemeClr val="tx1">
                    <a:tint val="75000"/>
                  </a:schemeClr>
                </a:solidFill>
                <a:latin typeface="メイリオ" pitchFamily="50" charset="-128"/>
                <a:ea typeface="メイリオ" pitchFamily="50" charset="-128"/>
              </a:defRPr>
            </a:lvl1pPr>
          </a:lstStyle>
          <a:p>
            <a:fld id="{4E1BA656-2F84-4DA0-AE18-13749AE773DB}" type="slidenum">
              <a:rPr lang="ja-JP" altLang="en-US" smtClean="0">
                <a:solidFill>
                  <a:prstClr val="black">
                    <a:tint val="75000"/>
                  </a:prstClr>
                </a:solidFill>
              </a:rPr>
              <a:pPr/>
              <a:t>&lt;#&gt;</a:t>
            </a:fld>
            <a:endParaRPr lang="ja-JP" altLang="en-US">
              <a:solidFill>
                <a:prstClr val="black">
                  <a:tint val="75000"/>
                </a:prstClr>
              </a:solidFill>
            </a:endParaRPr>
          </a:p>
        </p:txBody>
      </p:sp>
    </p:spTree>
    <p:extLst>
      <p:ext uri="{BB962C8B-B14F-4D97-AF65-F5344CB8AC3E}">
        <p14:creationId xmlns="" xmlns:p14="http://schemas.microsoft.com/office/powerpoint/2010/main" val="95665087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ransition>
    <p:fade thruBlk="1"/>
  </p:transition>
  <p:timing>
    <p:tnLst>
      <p:par>
        <p:cTn id="1" dur="indefinite" restart="never" nodeType="tmRoot"/>
      </p:par>
    </p:tnLst>
  </p:timing>
  <p:txStyles>
    <p:titleStyle>
      <a:lvl1pPr algn="ctr" defTabSz="914239" rtl="0" eaLnBrk="1" latinLnBrk="0" hangingPunct="1">
        <a:spcBef>
          <a:spcPct val="0"/>
        </a:spcBef>
        <a:buNone/>
        <a:defRPr kumimoji="1" sz="4400" kern="1200">
          <a:solidFill>
            <a:schemeClr val="tx1"/>
          </a:solidFill>
          <a:latin typeface="メイリオ" pitchFamily="50" charset="-128"/>
          <a:ea typeface="メイリオ" pitchFamily="50" charset="-128"/>
          <a:cs typeface="+mj-cs"/>
        </a:defRPr>
      </a:lvl1pPr>
    </p:titleStyle>
    <p:bodyStyle>
      <a:lvl1pPr marL="342839" indent="-342839" algn="l" defTabSz="914239" rtl="0" eaLnBrk="1" latinLnBrk="0" hangingPunct="1">
        <a:spcBef>
          <a:spcPct val="20000"/>
        </a:spcBef>
        <a:buFont typeface="Arial" pitchFamily="34" charset="0"/>
        <a:buChar char="•"/>
        <a:defRPr kumimoji="1" sz="3200" kern="1200">
          <a:solidFill>
            <a:schemeClr val="tx1"/>
          </a:solidFill>
          <a:latin typeface="メイリオ" pitchFamily="50" charset="-128"/>
          <a:ea typeface="メイリオ" pitchFamily="50" charset="-128"/>
          <a:cs typeface="+mn-cs"/>
        </a:defRPr>
      </a:lvl1pPr>
      <a:lvl2pPr marL="742819" indent="-285700" algn="l" defTabSz="914239" rtl="0" eaLnBrk="1" latinLnBrk="0" hangingPunct="1">
        <a:spcBef>
          <a:spcPct val="20000"/>
        </a:spcBef>
        <a:buFont typeface="Arial" pitchFamily="34" charset="0"/>
        <a:buChar char="–"/>
        <a:defRPr kumimoji="1" sz="2800" kern="1200">
          <a:solidFill>
            <a:schemeClr val="tx1"/>
          </a:solidFill>
          <a:latin typeface="メイリオ" pitchFamily="50" charset="-128"/>
          <a:ea typeface="メイリオ" pitchFamily="50" charset="-128"/>
          <a:cs typeface="+mn-cs"/>
        </a:defRPr>
      </a:lvl2pPr>
      <a:lvl3pPr marL="1142798" indent="-228560" algn="l" defTabSz="914239" rtl="0" eaLnBrk="1" latinLnBrk="0" hangingPunct="1">
        <a:spcBef>
          <a:spcPct val="20000"/>
        </a:spcBef>
        <a:buFont typeface="Arial" pitchFamily="34" charset="0"/>
        <a:buChar char="•"/>
        <a:defRPr kumimoji="1" sz="2400" kern="1200">
          <a:solidFill>
            <a:schemeClr val="tx1"/>
          </a:solidFill>
          <a:latin typeface="メイリオ" pitchFamily="50" charset="-128"/>
          <a:ea typeface="メイリオ" pitchFamily="50" charset="-128"/>
          <a:cs typeface="+mn-cs"/>
        </a:defRPr>
      </a:lvl3pPr>
      <a:lvl4pPr marL="1599918" indent="-228560" algn="l" defTabSz="914239" rtl="0" eaLnBrk="1" latinLnBrk="0" hangingPunct="1">
        <a:spcBef>
          <a:spcPct val="20000"/>
        </a:spcBef>
        <a:buFont typeface="Arial" pitchFamily="34" charset="0"/>
        <a:buChar char="–"/>
        <a:defRPr kumimoji="1" sz="2000" kern="1200">
          <a:solidFill>
            <a:schemeClr val="tx1"/>
          </a:solidFill>
          <a:latin typeface="メイリオ" pitchFamily="50" charset="-128"/>
          <a:ea typeface="メイリオ" pitchFamily="50" charset="-128"/>
          <a:cs typeface="+mn-cs"/>
        </a:defRPr>
      </a:lvl4pPr>
      <a:lvl5pPr marL="2057037" indent="-228560" algn="l" defTabSz="914239" rtl="0" eaLnBrk="1" latinLnBrk="0" hangingPunct="1">
        <a:spcBef>
          <a:spcPct val="20000"/>
        </a:spcBef>
        <a:buFont typeface="Arial" pitchFamily="34" charset="0"/>
        <a:buChar char="»"/>
        <a:defRPr kumimoji="1" sz="2000" kern="1200">
          <a:solidFill>
            <a:schemeClr val="tx1"/>
          </a:solidFill>
          <a:latin typeface="メイリオ" pitchFamily="50" charset="-128"/>
          <a:ea typeface="メイリオ" pitchFamily="50" charset="-128"/>
          <a:cs typeface="+mn-cs"/>
        </a:defRPr>
      </a:lvl5pPr>
      <a:lvl6pPr marL="2514156"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239" rtl="0" eaLnBrk="1" latinLnBrk="0" hangingPunct="1">
        <a:defRPr kumimoji="1" sz="1800" kern="1200">
          <a:solidFill>
            <a:schemeClr val="tx1"/>
          </a:solidFill>
          <a:latin typeface="+mn-lt"/>
          <a:ea typeface="+mn-ea"/>
          <a:cs typeface="+mn-cs"/>
        </a:defRPr>
      </a:lvl1pPr>
      <a:lvl2pPr marL="457119" algn="l" defTabSz="914239" rtl="0" eaLnBrk="1" latinLnBrk="0" hangingPunct="1">
        <a:defRPr kumimoji="1" sz="1800" kern="1200">
          <a:solidFill>
            <a:schemeClr val="tx1"/>
          </a:solidFill>
          <a:latin typeface="+mn-lt"/>
          <a:ea typeface="+mn-ea"/>
          <a:cs typeface="+mn-cs"/>
        </a:defRPr>
      </a:lvl2pPr>
      <a:lvl3pPr marL="914239" algn="l" defTabSz="914239" rtl="0" eaLnBrk="1" latinLnBrk="0" hangingPunct="1">
        <a:defRPr kumimoji="1" sz="1800" kern="1200">
          <a:solidFill>
            <a:schemeClr val="tx1"/>
          </a:solidFill>
          <a:latin typeface="+mn-lt"/>
          <a:ea typeface="+mn-ea"/>
          <a:cs typeface="+mn-cs"/>
        </a:defRPr>
      </a:lvl3pPr>
      <a:lvl4pPr marL="1371358" algn="l" defTabSz="914239" rtl="0" eaLnBrk="1" latinLnBrk="0" hangingPunct="1">
        <a:defRPr kumimoji="1" sz="1800" kern="1200">
          <a:solidFill>
            <a:schemeClr val="tx1"/>
          </a:solidFill>
          <a:latin typeface="+mn-lt"/>
          <a:ea typeface="+mn-ea"/>
          <a:cs typeface="+mn-cs"/>
        </a:defRPr>
      </a:lvl4pPr>
      <a:lvl5pPr marL="1828477" algn="l" defTabSz="914239" rtl="0" eaLnBrk="1" latinLnBrk="0" hangingPunct="1">
        <a:defRPr kumimoji="1" sz="1800" kern="1200">
          <a:solidFill>
            <a:schemeClr val="tx1"/>
          </a:solidFill>
          <a:latin typeface="+mn-lt"/>
          <a:ea typeface="+mn-ea"/>
          <a:cs typeface="+mn-cs"/>
        </a:defRPr>
      </a:lvl5pPr>
      <a:lvl6pPr marL="2285596" algn="l" defTabSz="914239" rtl="0" eaLnBrk="1" latinLnBrk="0" hangingPunct="1">
        <a:defRPr kumimoji="1" sz="1800" kern="1200">
          <a:solidFill>
            <a:schemeClr val="tx1"/>
          </a:solidFill>
          <a:latin typeface="+mn-lt"/>
          <a:ea typeface="+mn-ea"/>
          <a:cs typeface="+mn-cs"/>
        </a:defRPr>
      </a:lvl6pPr>
      <a:lvl7pPr marL="2742716" algn="l" defTabSz="914239" rtl="0" eaLnBrk="1" latinLnBrk="0" hangingPunct="1">
        <a:defRPr kumimoji="1" sz="1800" kern="1200">
          <a:solidFill>
            <a:schemeClr val="tx1"/>
          </a:solidFill>
          <a:latin typeface="+mn-lt"/>
          <a:ea typeface="+mn-ea"/>
          <a:cs typeface="+mn-cs"/>
        </a:defRPr>
      </a:lvl7pPr>
      <a:lvl8pPr marL="3199835" algn="l" defTabSz="914239" rtl="0" eaLnBrk="1" latinLnBrk="0" hangingPunct="1">
        <a:defRPr kumimoji="1" sz="1800" kern="1200">
          <a:solidFill>
            <a:schemeClr val="tx1"/>
          </a:solidFill>
          <a:latin typeface="+mn-lt"/>
          <a:ea typeface="+mn-ea"/>
          <a:cs typeface="+mn-cs"/>
        </a:defRPr>
      </a:lvl8pPr>
      <a:lvl9pPr marL="3656954" algn="l" defTabSz="914239"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406400"/>
            <a:ext cx="82296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smtClean="0"/>
              <a:t>マスタ　タイトルの書式設定</a:t>
            </a:r>
          </a:p>
        </p:txBody>
      </p:sp>
      <p:sp>
        <p:nvSpPr>
          <p:cNvPr id="1027" name="Rectangle 3"/>
          <p:cNvSpPr>
            <a:spLocks noGrp="1" noChangeArrowheads="1"/>
          </p:cNvSpPr>
          <p:nvPr>
            <p:ph type="body" idx="1"/>
          </p:nvPr>
        </p:nvSpPr>
        <p:spPr bwMode="auto">
          <a:xfrm>
            <a:off x="395288" y="1773238"/>
            <a:ext cx="8229600"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smtClean="0"/>
              <a:t>マスタ　テキストの書式設定</a:t>
            </a:r>
          </a:p>
          <a:p>
            <a:pPr lvl="1"/>
            <a:r>
              <a:rPr lang="zh-CN" smtClean="0"/>
              <a:t>第</a:t>
            </a:r>
            <a:r>
              <a:rPr lang="ja-JP" altLang="zh-CN" smtClean="0"/>
              <a:t>2</a:t>
            </a:r>
            <a:r>
              <a:rPr lang="zh-CN" smtClean="0"/>
              <a:t>レベル</a:t>
            </a:r>
          </a:p>
          <a:p>
            <a:pPr lvl="2"/>
            <a:r>
              <a:rPr lang="zh-CN" smtClean="0"/>
              <a:t>第</a:t>
            </a:r>
            <a:r>
              <a:rPr lang="ja-JP" altLang="zh-CN" smtClean="0"/>
              <a:t>3</a:t>
            </a:r>
            <a:r>
              <a:rPr lang="zh-CN" smtClean="0"/>
              <a:t>レベル</a:t>
            </a:r>
          </a:p>
          <a:p>
            <a:pPr lvl="3"/>
            <a:r>
              <a:rPr lang="zh-CN" smtClean="0"/>
              <a:t>第</a:t>
            </a:r>
            <a:r>
              <a:rPr lang="ja-JP" altLang="zh-CN" smtClean="0"/>
              <a:t>4</a:t>
            </a:r>
            <a:r>
              <a:rPr lang="zh-CN" smtClean="0"/>
              <a:t>レベル</a:t>
            </a:r>
          </a:p>
          <a:p>
            <a:pPr lvl="4"/>
            <a:r>
              <a:rPr lang="zh-CN" smtClean="0"/>
              <a:t>第</a:t>
            </a:r>
            <a:r>
              <a:rPr lang="ja-JP" altLang="zh-CN" smtClean="0"/>
              <a:t>5</a:t>
            </a:r>
            <a:r>
              <a:rPr lang="zh-CN"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fld id="{F22F4A72-FEF4-495C-9F7D-E030C715FFE6}" type="datetimeFigureOut">
              <a:rPr lang="ja-JP" altLang="en-US" smtClean="0">
                <a:solidFill>
                  <a:srgbClr val="000000"/>
                </a:solidFill>
              </a:rPr>
              <a:pPr/>
              <a:t>2017/12/7</a:t>
            </a:fld>
            <a:endParaRPr lang="ja-JP"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endParaRPr lang="ja-JP"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fld id="{6A33B6B1-7B62-4824-83B1-2BD6848452B8}" type="slidenum">
              <a:rPr lang="ja-JP" altLang="en-US" smtClean="0">
                <a:solidFill>
                  <a:srgbClr val="000000"/>
                </a:solidFill>
              </a:rPr>
              <a:pPr/>
              <a:t>&lt;#&gt;</a:t>
            </a:fld>
            <a:endParaRPr lang="ja-JP"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Arial" pitchFamily="34" charset="0"/>
          <a:ea typeface="ＭＳ Ｐゴシック" pitchFamily="50" charset="-128"/>
        </a:defRPr>
      </a:lvl2pPr>
      <a:lvl3pPr algn="ctr" rtl="0" eaLnBrk="1" fontAlgn="base" hangingPunct="1">
        <a:spcBef>
          <a:spcPct val="0"/>
        </a:spcBef>
        <a:spcAft>
          <a:spcPct val="0"/>
        </a:spcAft>
        <a:defRPr kumimoji="1" sz="4400">
          <a:solidFill>
            <a:schemeClr val="bg1"/>
          </a:solidFill>
          <a:latin typeface="Arial" pitchFamily="34" charset="0"/>
          <a:ea typeface="ＭＳ Ｐゴシック" pitchFamily="50" charset="-128"/>
        </a:defRPr>
      </a:lvl3pPr>
      <a:lvl4pPr algn="ctr" rtl="0" eaLnBrk="1" fontAlgn="base" hangingPunct="1">
        <a:spcBef>
          <a:spcPct val="0"/>
        </a:spcBef>
        <a:spcAft>
          <a:spcPct val="0"/>
        </a:spcAft>
        <a:defRPr kumimoji="1" sz="4400">
          <a:solidFill>
            <a:schemeClr val="bg1"/>
          </a:solidFill>
          <a:latin typeface="Arial" pitchFamily="34" charset="0"/>
          <a:ea typeface="ＭＳ Ｐゴシック" pitchFamily="50" charset="-128"/>
        </a:defRPr>
      </a:lvl4pPr>
      <a:lvl5pPr algn="ctr" rtl="0" eaLnBrk="1" fontAlgn="base" hangingPunct="1">
        <a:spcBef>
          <a:spcPct val="0"/>
        </a:spcBef>
        <a:spcAft>
          <a:spcPct val="0"/>
        </a:spcAft>
        <a:defRPr kumimoji="1" sz="4400">
          <a:solidFill>
            <a:schemeClr val="bg1"/>
          </a:solidFill>
          <a:latin typeface="Arial" pitchFamily="34" charset="0"/>
          <a:ea typeface="ＭＳ Ｐゴシック" pitchFamily="50" charset="-128"/>
        </a:defRPr>
      </a:lvl5pPr>
      <a:lvl6pPr marL="457200" algn="ctr" rtl="0" eaLnBrk="1" fontAlgn="base" hangingPunct="1">
        <a:spcBef>
          <a:spcPct val="0"/>
        </a:spcBef>
        <a:spcAft>
          <a:spcPct val="0"/>
        </a:spcAft>
        <a:defRPr kumimoji="1" sz="4400">
          <a:solidFill>
            <a:schemeClr val="bg1"/>
          </a:solidFill>
          <a:latin typeface="Arial" pitchFamily="34" charset="0"/>
          <a:ea typeface="ＭＳ Ｐゴシック" pitchFamily="50" charset="-128"/>
        </a:defRPr>
      </a:lvl6pPr>
      <a:lvl7pPr marL="914400" algn="ctr" rtl="0" eaLnBrk="1" fontAlgn="base" hangingPunct="1">
        <a:spcBef>
          <a:spcPct val="0"/>
        </a:spcBef>
        <a:spcAft>
          <a:spcPct val="0"/>
        </a:spcAft>
        <a:defRPr kumimoji="1" sz="4400">
          <a:solidFill>
            <a:schemeClr val="bg1"/>
          </a:solidFill>
          <a:latin typeface="Arial" pitchFamily="34" charset="0"/>
          <a:ea typeface="ＭＳ Ｐゴシック" pitchFamily="50" charset="-128"/>
        </a:defRPr>
      </a:lvl7pPr>
      <a:lvl8pPr marL="1371600" algn="ctr" rtl="0" eaLnBrk="1" fontAlgn="base" hangingPunct="1">
        <a:spcBef>
          <a:spcPct val="0"/>
        </a:spcBef>
        <a:spcAft>
          <a:spcPct val="0"/>
        </a:spcAft>
        <a:defRPr kumimoji="1" sz="4400">
          <a:solidFill>
            <a:schemeClr val="bg1"/>
          </a:solidFill>
          <a:latin typeface="Arial" pitchFamily="34" charset="0"/>
          <a:ea typeface="ＭＳ Ｐゴシック" pitchFamily="50" charset="-128"/>
        </a:defRPr>
      </a:lvl8pPr>
      <a:lvl9pPr marL="1828800" algn="ctr" rtl="0" eaLnBrk="1" fontAlgn="base" hangingPunct="1">
        <a:spcBef>
          <a:spcPct val="0"/>
        </a:spcBef>
        <a:spcAft>
          <a:spcPct val="0"/>
        </a:spcAft>
        <a:defRPr kumimoji="1" sz="4400">
          <a:solidFill>
            <a:schemeClr val="bg1"/>
          </a:solidFill>
          <a:latin typeface="Arial" pitchFamily="34" charset="0"/>
          <a:ea typeface="ＭＳ Ｐゴシック"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3"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3" y="1600206"/>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3"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3" y="1600206"/>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457203"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457203"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2CA0201-D8FF-4B91-AA30-E3C192D4C9BE}" type="datetime1">
              <a:rPr lang="ja-JP" altLang="en-US" smtClean="0">
                <a:solidFill>
                  <a:prstClr val="white">
                    <a:tint val="75000"/>
                  </a:prstClr>
                </a:solidFill>
              </a:rPr>
              <a:pPr>
                <a:defRPr/>
              </a:pPr>
              <a:t>2017/12/7</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6"/>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F8BF55E0-778E-47F0-B0EC-19F935B71BCE}" type="slidenum">
              <a:rPr lang="ja-JP" altLang="en-US"/>
              <a:pPr fontAlgn="base">
                <a:spcBef>
                  <a:spcPct val="0"/>
                </a:spcBef>
                <a:spcAft>
                  <a:spcPct val="0"/>
                </a:spcAft>
                <a:defRPr/>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Lst>
  <p:transition>
    <p:fade thruBlk="1"/>
  </p:transition>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3"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3" y="1600206"/>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04451-A897-42EB-9126-A6088AFD279B}" type="datetimeFigureOut">
              <a:rPr lang="ja-JP" altLang="en-US" smtClean="0">
                <a:solidFill>
                  <a:prstClr val="black">
                    <a:tint val="75000"/>
                  </a:prstClr>
                </a:solidFill>
              </a:rPr>
              <a:pPr/>
              <a:t>2017/12/7</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09746-55DB-4D05-AA60-8B4726064316}" type="slidenum">
              <a:rPr lang="ja-JP" altLang="en-US" smtClean="0">
                <a:solidFill>
                  <a:prstClr val="black">
                    <a:tint val="75000"/>
                  </a:prstClr>
                </a:solidFill>
              </a:rPr>
              <a:pPr/>
              <a:t>&lt;#&gt;</a:t>
            </a:fld>
            <a:endParaRPr lang="ja-JP" alt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4.bp.blogspot.com/-HxVEs4jlDoA/VRE5H_tapuI/AAAAAAAAsZU/XbAQgqFUQmg/s800/net_ijime_man.png"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9.xml"/><Relationship Id="rId1" Type="http://schemas.openxmlformats.org/officeDocument/2006/relationships/slideLayout" Target="../slideLayouts/slideLayout74.xml"/><Relationship Id="rId5" Type="http://schemas.openxmlformats.org/officeDocument/2006/relationships/image" Target="../media/image10.png"/><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テキスト ボックス 6"/>
          <p:cNvSpPr txBox="1"/>
          <p:nvPr/>
        </p:nvSpPr>
        <p:spPr>
          <a:xfrm>
            <a:off x="323528" y="620690"/>
            <a:ext cx="8424936" cy="3170099"/>
          </a:xfrm>
          <a:prstGeom prst="rect">
            <a:avLst/>
          </a:prstGeom>
          <a:solidFill>
            <a:schemeClr val="accent1">
              <a:lumMod val="50000"/>
            </a:schemeClr>
          </a:solidFill>
        </p:spPr>
        <p:txBody>
          <a:bodyPr wrap="square" rtlCol="0">
            <a:spAutoFit/>
          </a:bodyPr>
          <a:lstStyle/>
          <a:p>
            <a:endParaRPr lang="en-US" altLang="ja-JP" sz="2800" b="1" dirty="0" smtClean="0">
              <a:solidFill>
                <a:schemeClr val="bg1"/>
              </a:solidFill>
              <a:latin typeface="HGP創英ﾌﾟﾚｾﾞﾝｽEB" pitchFamily="18" charset="-128"/>
              <a:ea typeface="HGP創英ﾌﾟﾚｾﾞﾝｽEB" pitchFamily="18" charset="-128"/>
            </a:endParaRPr>
          </a:p>
          <a:p>
            <a:endParaRPr lang="en-US" altLang="ja-JP" sz="2800" b="1" dirty="0" smtClean="0">
              <a:solidFill>
                <a:schemeClr val="bg1"/>
              </a:solidFill>
              <a:latin typeface="HGP創英ﾌﾟﾚｾﾞﾝｽEB" pitchFamily="18" charset="-128"/>
              <a:ea typeface="HGP創英ﾌﾟﾚｾﾞﾝｽEB" pitchFamily="18" charset="-128"/>
            </a:endParaRPr>
          </a:p>
          <a:p>
            <a:r>
              <a:rPr lang="ja-JP" altLang="en-US" sz="4800" dirty="0" smtClean="0">
                <a:solidFill>
                  <a:schemeClr val="bg1"/>
                </a:solidFill>
                <a:latin typeface="HGP創英ﾌﾟﾚｾﾞﾝｽEB" pitchFamily="18" charset="-128"/>
                <a:ea typeface="HGP創英ﾌﾟﾚｾﾞﾝｽEB" pitchFamily="18" charset="-128"/>
              </a:rPr>
              <a:t>　高知県いじめ防止基本方針の</a:t>
            </a:r>
            <a:endParaRPr lang="en-US" altLang="ja-JP" sz="4800" dirty="0" smtClean="0">
              <a:solidFill>
                <a:schemeClr val="bg1"/>
              </a:solidFill>
              <a:latin typeface="HGP創英ﾌﾟﾚｾﾞﾝｽEB" pitchFamily="18" charset="-128"/>
              <a:ea typeface="HGP創英ﾌﾟﾚｾﾞﾝｽEB" pitchFamily="18" charset="-128"/>
            </a:endParaRPr>
          </a:p>
          <a:p>
            <a:r>
              <a:rPr lang="ja-JP" altLang="en-US" sz="4800" dirty="0" smtClean="0">
                <a:solidFill>
                  <a:schemeClr val="bg1"/>
                </a:solidFill>
                <a:latin typeface="HGP創英ﾌﾟﾚｾﾞﾝｽEB" pitchFamily="18" charset="-128"/>
                <a:ea typeface="HGP創英ﾌﾟﾚｾﾞﾝｽEB" pitchFamily="18" charset="-128"/>
              </a:rPr>
              <a:t>　改定について</a:t>
            </a:r>
            <a:endParaRPr lang="en-US" altLang="ja-JP" sz="4800" dirty="0" smtClean="0">
              <a:solidFill>
                <a:schemeClr val="bg1"/>
              </a:solidFill>
              <a:latin typeface="HGP創英ﾌﾟﾚｾﾞﾝｽEB" pitchFamily="18" charset="-128"/>
              <a:ea typeface="HGP創英ﾌﾟﾚｾﾞﾝｽEB" pitchFamily="18" charset="-128"/>
            </a:endParaRPr>
          </a:p>
          <a:p>
            <a:endParaRPr kumimoji="1" lang="ja-JP" altLang="en-US" sz="4800" b="1" dirty="0">
              <a:solidFill>
                <a:schemeClr val="bg1"/>
              </a:solidFill>
              <a:latin typeface="HGS創英ﾌﾟﾚｾﾞﾝｽEB" pitchFamily="18" charset="-128"/>
              <a:ea typeface="HGS創英ﾌﾟﾚｾﾞﾝｽEB" pitchFamily="18" charset="-128"/>
            </a:endParaRPr>
          </a:p>
        </p:txBody>
      </p:sp>
      <p:sp>
        <p:nvSpPr>
          <p:cNvPr id="8" name="テキスト ボックス 7"/>
          <p:cNvSpPr txBox="1"/>
          <p:nvPr/>
        </p:nvSpPr>
        <p:spPr>
          <a:xfrm>
            <a:off x="1835696" y="5517232"/>
            <a:ext cx="6949280" cy="584775"/>
          </a:xfrm>
          <a:prstGeom prst="rect">
            <a:avLst/>
          </a:prstGeom>
          <a:noFill/>
        </p:spPr>
        <p:txBody>
          <a:bodyPr wrap="square" rtlCol="0">
            <a:spAutoFit/>
          </a:bodyPr>
          <a:lstStyle/>
          <a:p>
            <a:r>
              <a:rPr lang="ja-JP" altLang="en-US" sz="3200" dirty="0" smtClean="0">
                <a:latin typeface="HGS創英ﾌﾟﾚｾﾞﾝｽEB" pitchFamily="18" charset="-128"/>
                <a:ea typeface="HGS創英ﾌﾟﾚｾﾞﾝｽEB" pitchFamily="18" charset="-128"/>
              </a:rPr>
              <a:t>高知県教育委員会事務局</a:t>
            </a:r>
            <a:r>
              <a:rPr kumimoji="1" lang="ja-JP" altLang="en-US" sz="3200" dirty="0" smtClean="0">
                <a:latin typeface="HGS創英ﾌﾟﾚｾﾞﾝｽEB" pitchFamily="18" charset="-128"/>
                <a:ea typeface="HGS創英ﾌﾟﾚｾﾞﾝｽEB" pitchFamily="18" charset="-128"/>
              </a:rPr>
              <a:t>人権教育課</a:t>
            </a:r>
            <a:r>
              <a:rPr kumimoji="1" lang="ja-JP" altLang="en-US" sz="3200" dirty="0" smtClean="0">
                <a:latin typeface="HG創英角ﾎﾟｯﾌﾟ体" pitchFamily="49" charset="-128"/>
                <a:ea typeface="HG創英角ﾎﾟｯﾌﾟ体" pitchFamily="49" charset="-128"/>
              </a:rPr>
              <a:t>　</a:t>
            </a:r>
            <a:r>
              <a:rPr kumimoji="1" lang="ja-JP" altLang="en-US" sz="2400" dirty="0" smtClean="0">
                <a:latin typeface="HG創英角ﾎﾟｯﾌﾟ体" pitchFamily="49" charset="-128"/>
                <a:ea typeface="HG創英角ﾎﾟｯﾌﾟ体" pitchFamily="49" charset="-128"/>
              </a:rPr>
              <a:t>　</a:t>
            </a:r>
            <a:endParaRPr lang="en-US" altLang="ja-JP" sz="2400" dirty="0" smtClean="0">
              <a:latin typeface="HG創英角ﾎﾟｯﾌﾟ体" pitchFamily="49" charset="-128"/>
              <a:ea typeface="HG創英角ﾎﾟｯﾌﾟ体" pitchFamily="49"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2492896"/>
            <a:ext cx="7772400" cy="1470025"/>
          </a:xfrm>
        </p:spPr>
        <p:txBody>
          <a:bodyPr/>
          <a:lstStyle/>
          <a:p>
            <a:r>
              <a:rPr kumimoji="1" lang="ja-JP" altLang="en-US" dirty="0" smtClean="0">
                <a:latin typeface="HGP創英ﾌﾟﾚｾﾞﾝｽEB" pitchFamily="18" charset="-128"/>
                <a:ea typeface="HGP創英ﾌﾟﾚｾﾞﾝｽEB" pitchFamily="18" charset="-128"/>
              </a:rPr>
              <a:t>これまでの取組の課題</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323528" y="3140968"/>
            <a:ext cx="8712968" cy="2123658"/>
          </a:xfrm>
          <a:prstGeom prst="rect">
            <a:avLst/>
          </a:prstGeom>
          <a:noFill/>
        </p:spPr>
        <p:txBody>
          <a:bodyPr wrap="square" rtlCol="0">
            <a:spAutoFit/>
          </a:bodyPr>
          <a:lstStyle/>
          <a:p>
            <a:pPr algn="ctr"/>
            <a:r>
              <a:rPr kumimoji="1" lang="ja-JP" altLang="en-US" sz="4400" dirty="0" smtClean="0"/>
              <a:t>ある男子中学生（Ａさん）が</a:t>
            </a:r>
            <a:endParaRPr kumimoji="1" lang="en-US" altLang="ja-JP" sz="4400" dirty="0" smtClean="0"/>
          </a:p>
          <a:p>
            <a:pPr algn="ctr"/>
            <a:r>
              <a:rPr kumimoji="1" lang="ja-JP" altLang="en-US" sz="4400" dirty="0" smtClean="0"/>
              <a:t>学校で同級生にされたとみられる</a:t>
            </a:r>
            <a:endParaRPr kumimoji="1" lang="en-US" altLang="ja-JP" sz="4400" dirty="0" smtClean="0"/>
          </a:p>
          <a:p>
            <a:pPr algn="ctr"/>
            <a:r>
              <a:rPr kumimoji="1" lang="ja-JP" altLang="en-US" sz="4400" dirty="0" smtClean="0"/>
              <a:t>出来事</a:t>
            </a:r>
            <a:endParaRPr kumimoji="1" lang="ja-JP" altLang="en-US" sz="4400" dirty="0"/>
          </a:p>
        </p:txBody>
      </p:sp>
      <p:sp>
        <p:nvSpPr>
          <p:cNvPr id="3" name="角丸四角形 2"/>
          <p:cNvSpPr/>
          <p:nvPr/>
        </p:nvSpPr>
        <p:spPr bwMode="auto">
          <a:xfrm>
            <a:off x="251520" y="1052736"/>
            <a:ext cx="8676456" cy="1440160"/>
          </a:xfrm>
          <a:prstGeom prst="roundRect">
            <a:avLst>
              <a:gd name="adj" fmla="val 0"/>
            </a:avLst>
          </a:prstGeom>
          <a:ln/>
        </p:spPr>
        <p:style>
          <a:lnRef idx="0">
            <a:schemeClr val="accent1"/>
          </a:lnRef>
          <a:fillRef idx="3">
            <a:schemeClr val="accent1"/>
          </a:fillRef>
          <a:effectRef idx="3">
            <a:schemeClr val="accent1"/>
          </a:effectRef>
          <a:fontRef idx="minor">
            <a:schemeClr val="lt1"/>
          </a:fontRef>
        </p:style>
        <p:txBody>
          <a:bodyPr lIns="216000" tIns="108000" rIns="216000" anchor="ctr"/>
          <a:lstStyle/>
          <a:p>
            <a:pPr algn="ctr">
              <a:defRPr/>
            </a:pPr>
            <a:r>
              <a:rPr lang="ja-JP" altLang="en-US" sz="3200" b="1" dirty="0" smtClean="0">
                <a:solidFill>
                  <a:schemeClr val="bg1"/>
                </a:solidFill>
                <a:latin typeface="メイリオ" pitchFamily="50" charset="-128"/>
                <a:ea typeface="メイリオ" pitchFamily="50" charset="-128"/>
                <a:cs typeface="メイリオ" pitchFamily="50" charset="-128"/>
              </a:rPr>
              <a:t>みなさんなら、どこでいじめを疑いますか？</a:t>
            </a:r>
            <a:endParaRPr lang="en-US" altLang="ja-JP" sz="3200" b="1" dirty="0" smtClean="0">
              <a:solidFill>
                <a:schemeClr val="bg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899592" y="692702"/>
            <a:ext cx="7488832" cy="5078313"/>
          </a:xfrm>
          <a:prstGeom prst="rect">
            <a:avLst/>
          </a:prstGeom>
          <a:noFill/>
        </p:spPr>
        <p:txBody>
          <a:bodyPr wrap="square" rtlCol="0">
            <a:spAutoFit/>
          </a:bodyPr>
          <a:lstStyle/>
          <a:p>
            <a:r>
              <a:rPr kumimoji="1" lang="ja-JP" altLang="en-US" sz="3600" dirty="0" smtClean="0"/>
              <a:t>①体育の時間に肩を押された。</a:t>
            </a:r>
            <a:endParaRPr kumimoji="1" lang="en-US" altLang="ja-JP" sz="3600" dirty="0" smtClean="0"/>
          </a:p>
          <a:p>
            <a:r>
              <a:rPr lang="ja-JP" altLang="en-US" sz="3600" dirty="0" smtClean="0"/>
              <a:t>②教科書を投げられた。</a:t>
            </a:r>
            <a:endParaRPr lang="en-US" altLang="ja-JP" sz="3600" dirty="0" smtClean="0"/>
          </a:p>
          <a:p>
            <a:r>
              <a:rPr lang="ja-JP" altLang="en-US" sz="3600" dirty="0" smtClean="0"/>
              <a:t>③走り幅跳びのまねをさせられた。</a:t>
            </a:r>
            <a:endParaRPr lang="en-US" altLang="ja-JP" sz="3600" dirty="0" smtClean="0"/>
          </a:p>
          <a:p>
            <a:r>
              <a:rPr lang="ja-JP" altLang="en-US" sz="3600" dirty="0" smtClean="0"/>
              <a:t>④首のあたりをつかまれ机に押しつけられた。</a:t>
            </a:r>
            <a:endParaRPr lang="en-US" altLang="ja-JP" sz="3600" dirty="0" smtClean="0"/>
          </a:p>
          <a:p>
            <a:r>
              <a:rPr kumimoji="1" lang="ja-JP" altLang="en-US" sz="3600" dirty="0" smtClean="0"/>
              <a:t>⑤</a:t>
            </a:r>
            <a:r>
              <a:rPr lang="ja-JP" altLang="en-US" sz="3600" dirty="0" smtClean="0"/>
              <a:t>も</a:t>
            </a:r>
            <a:r>
              <a:rPr kumimoji="1" lang="ja-JP" altLang="en-US" sz="3600" dirty="0" smtClean="0"/>
              <a:t>のまねをさせられた。</a:t>
            </a:r>
            <a:endParaRPr kumimoji="1" lang="en-US" altLang="ja-JP" sz="3600" dirty="0" smtClean="0"/>
          </a:p>
          <a:p>
            <a:r>
              <a:rPr lang="ja-JP" altLang="en-US" sz="3600" dirty="0" smtClean="0"/>
              <a:t>⑥消しゴムを投げられた。</a:t>
            </a:r>
            <a:endParaRPr lang="en-US" altLang="ja-JP" sz="3600" dirty="0" smtClean="0"/>
          </a:p>
          <a:p>
            <a:r>
              <a:rPr kumimoji="1" lang="ja-JP" altLang="en-US" sz="3600" dirty="0" smtClean="0"/>
              <a:t>⑦</a:t>
            </a:r>
            <a:r>
              <a:rPr lang="ja-JP" altLang="en-US" sz="3600" dirty="0" smtClean="0"/>
              <a:t>集会</a:t>
            </a:r>
            <a:r>
              <a:rPr kumimoji="1" lang="ja-JP" altLang="en-US" sz="3600" dirty="0" smtClean="0"/>
              <a:t>の際、隙間をなくされ列に入れないようにされた。</a:t>
            </a:r>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20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611560" y="848907"/>
            <a:ext cx="8064896" cy="4524315"/>
          </a:xfrm>
          <a:prstGeom prst="rect">
            <a:avLst/>
          </a:prstGeom>
          <a:noFill/>
        </p:spPr>
        <p:txBody>
          <a:bodyPr wrap="square" rtlCol="0">
            <a:spAutoFit/>
          </a:bodyPr>
          <a:lstStyle/>
          <a:p>
            <a:r>
              <a:rPr kumimoji="1" lang="ja-JP" altLang="en-US" sz="3600" dirty="0" smtClean="0"/>
              <a:t>⑧清掃時、ほうきをぶつけられたり、体当たりされたりした。</a:t>
            </a:r>
            <a:endParaRPr kumimoji="1" lang="en-US" altLang="ja-JP" sz="3600" dirty="0" smtClean="0"/>
          </a:p>
          <a:p>
            <a:r>
              <a:rPr lang="ja-JP" altLang="en-US" sz="3600" dirty="0" smtClean="0"/>
              <a:t>⑨ズボンを下げられそうになった。</a:t>
            </a:r>
            <a:endParaRPr lang="en-US" altLang="ja-JP" sz="3600" dirty="0" smtClean="0"/>
          </a:p>
          <a:p>
            <a:r>
              <a:rPr kumimoji="1" lang="ja-JP" altLang="en-US" sz="3600" dirty="0" smtClean="0"/>
              <a:t>⑩宿泊研修時に枕でたたき合った。</a:t>
            </a:r>
            <a:endParaRPr kumimoji="1" lang="en-US" altLang="ja-JP" sz="3600" dirty="0" smtClean="0"/>
          </a:p>
          <a:p>
            <a:r>
              <a:rPr lang="ja-JP" altLang="en-US" sz="3600" dirty="0" smtClean="0"/>
              <a:t>⑪バスケットボールの練習時、強いパスを投げられた。</a:t>
            </a:r>
            <a:endParaRPr lang="en-US" altLang="ja-JP" sz="3600" dirty="0" smtClean="0"/>
          </a:p>
          <a:p>
            <a:r>
              <a:rPr kumimoji="1" lang="ja-JP" altLang="en-US" sz="3600" dirty="0" smtClean="0"/>
              <a:t>（その他にも日常的に同級生との間で様々なトラブルがあったようだ。）</a:t>
            </a:r>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288032" y="476675"/>
            <a:ext cx="8748464" cy="954107"/>
          </a:xfrm>
          <a:prstGeom prst="rect">
            <a:avLst/>
          </a:prstGeom>
          <a:noFill/>
        </p:spPr>
        <p:txBody>
          <a:bodyPr wrap="square" rtlCol="0">
            <a:spAutoFit/>
          </a:bodyPr>
          <a:lstStyle/>
          <a:p>
            <a:r>
              <a:rPr kumimoji="1" lang="ja-JP" altLang="en-US" sz="2800" b="1" dirty="0" smtClean="0"/>
              <a:t>Ａさんは担任にＳＯＳを出すも届かず、自ら命を絶った。</a:t>
            </a:r>
            <a:r>
              <a:rPr kumimoji="1" lang="ja-JP" altLang="en-US" sz="2400" dirty="0" smtClean="0"/>
              <a:t>（平成２７年７月岩手県矢巾町）</a:t>
            </a:r>
            <a:r>
              <a:rPr kumimoji="1" lang="ja-JP" altLang="en-US" sz="2800" dirty="0" smtClean="0"/>
              <a:t>　</a:t>
            </a:r>
            <a:r>
              <a:rPr kumimoji="1" lang="ja-JP" altLang="en-US" dirty="0" smtClean="0"/>
              <a:t>注：全てがいじめと認定されたわけではない。</a:t>
            </a:r>
            <a:endParaRPr kumimoji="1" lang="ja-JP" altLang="en-US" dirty="0"/>
          </a:p>
        </p:txBody>
      </p:sp>
      <p:sp>
        <p:nvSpPr>
          <p:cNvPr id="7" name="下矢印 6"/>
          <p:cNvSpPr/>
          <p:nvPr/>
        </p:nvSpPr>
        <p:spPr>
          <a:xfrm>
            <a:off x="755576" y="1556792"/>
            <a:ext cx="1584176" cy="3672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51520" y="5499235"/>
            <a:ext cx="8748464" cy="954107"/>
          </a:xfrm>
          <a:prstGeom prst="rect">
            <a:avLst/>
          </a:prstGeom>
          <a:noFill/>
        </p:spPr>
        <p:txBody>
          <a:bodyPr wrap="square" rtlCol="0">
            <a:spAutoFit/>
          </a:bodyPr>
          <a:lstStyle/>
          <a:p>
            <a:r>
              <a:rPr kumimoji="1" lang="ja-JP" altLang="en-US" sz="2800" dirty="0" smtClean="0"/>
              <a:t>こうしたことの積み重ねで死を選ぶ子どもがいるという事実を直視しなければならない。</a:t>
            </a:r>
            <a:endParaRPr kumimoji="1" lang="ja-JP" altLang="en-US" sz="2800" dirty="0"/>
          </a:p>
        </p:txBody>
      </p:sp>
      <p:sp>
        <p:nvSpPr>
          <p:cNvPr id="6" name="正方形/長方形 5"/>
          <p:cNvSpPr/>
          <p:nvPr/>
        </p:nvSpPr>
        <p:spPr>
          <a:xfrm>
            <a:off x="2987824" y="1844824"/>
            <a:ext cx="4968552" cy="29523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smtClean="0"/>
              <a:t>画像削除</a:t>
            </a:r>
            <a:endParaRPr kumimoji="1" lang="ja-JP" alt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p:cNvSpPr txBox="1"/>
          <p:nvPr/>
        </p:nvSpPr>
        <p:spPr>
          <a:xfrm>
            <a:off x="216024" y="311166"/>
            <a:ext cx="8748464" cy="4385816"/>
          </a:xfrm>
          <a:prstGeom prst="rect">
            <a:avLst/>
          </a:prstGeom>
          <a:solidFill>
            <a:schemeClr val="tx2">
              <a:lumMod val="50000"/>
            </a:schemeClr>
          </a:solidFill>
          <a:ln>
            <a:solidFill>
              <a:schemeClr val="tx1"/>
            </a:solidFill>
          </a:ln>
        </p:spPr>
        <p:txBody>
          <a:bodyPr wrap="square" rtlCol="0">
            <a:spAutoFit/>
          </a:bodyPr>
          <a:lstStyle/>
          <a:p>
            <a:r>
              <a:rPr lang="en-US" altLang="ja-JP" sz="3600" dirty="0" smtClean="0">
                <a:solidFill>
                  <a:schemeClr val="bg1"/>
                </a:solidFill>
                <a:latin typeface="HGP創英角ｺﾞｼｯｸUB" pitchFamily="50" charset="-128"/>
                <a:ea typeface="HGP創英角ｺﾞｼｯｸUB" pitchFamily="50" charset="-128"/>
              </a:rPr>
              <a:t>【</a:t>
            </a:r>
            <a:r>
              <a:rPr lang="ja-JP" altLang="en-US" sz="3600" dirty="0" smtClean="0">
                <a:solidFill>
                  <a:schemeClr val="bg1"/>
                </a:solidFill>
                <a:latin typeface="HGP創英角ｺﾞｼｯｸUB" pitchFamily="50" charset="-128"/>
                <a:ea typeface="HGP創英角ｺﾞｼｯｸUB" pitchFamily="50" charset="-128"/>
              </a:rPr>
              <a:t>当該中学校の対応</a:t>
            </a:r>
            <a:r>
              <a:rPr lang="en-US" altLang="ja-JP" sz="3600" dirty="0" smtClean="0">
                <a:solidFill>
                  <a:schemeClr val="bg1"/>
                </a:solidFill>
                <a:latin typeface="HGP創英角ｺﾞｼｯｸUB" pitchFamily="50" charset="-128"/>
                <a:ea typeface="HGP創英角ｺﾞｼｯｸUB" pitchFamily="50" charset="-128"/>
              </a:rPr>
              <a:t>】</a:t>
            </a:r>
          </a:p>
          <a:p>
            <a:r>
              <a:rPr lang="ja-JP" altLang="en-US" sz="2000" dirty="0" smtClean="0">
                <a:solidFill>
                  <a:schemeClr val="bg1"/>
                </a:solidFill>
                <a:latin typeface="+mn-ea"/>
              </a:rPr>
              <a:t>・Ａの周辺で発ししたもめ事やトラブルには、その都度対応してきたと認められる。</a:t>
            </a:r>
            <a:endParaRPr lang="en-US" altLang="ja-JP" sz="2000" dirty="0" smtClean="0">
              <a:solidFill>
                <a:schemeClr val="bg1"/>
              </a:solidFill>
              <a:latin typeface="+mn-ea"/>
            </a:endParaRPr>
          </a:p>
          <a:p>
            <a:endParaRPr lang="en-US" altLang="ja-JP" sz="1100" dirty="0" smtClean="0">
              <a:solidFill>
                <a:schemeClr val="bg1"/>
              </a:solidFill>
              <a:latin typeface="+mn-ea"/>
            </a:endParaRPr>
          </a:p>
          <a:p>
            <a:r>
              <a:rPr lang="ja-JP" altLang="en-US" sz="3200" b="1" dirty="0" smtClean="0">
                <a:solidFill>
                  <a:schemeClr val="bg1"/>
                </a:solidFill>
                <a:latin typeface="+mn-ea"/>
              </a:rPr>
              <a:t>しかし、・・・</a:t>
            </a:r>
            <a:endParaRPr lang="en-US" altLang="ja-JP" sz="3200" b="1" dirty="0" smtClean="0">
              <a:solidFill>
                <a:schemeClr val="bg1"/>
              </a:solidFill>
              <a:latin typeface="+mn-ea"/>
            </a:endParaRPr>
          </a:p>
          <a:p>
            <a:r>
              <a:rPr lang="ja-JP" altLang="en-US" sz="2400" dirty="0" smtClean="0">
                <a:solidFill>
                  <a:schemeClr val="bg1"/>
                </a:solidFill>
                <a:latin typeface="+mn-ea"/>
              </a:rPr>
              <a:t>　・　Ａと担当教員の１対１の関係にとどまる対応</a:t>
            </a:r>
            <a:endParaRPr lang="en-US" altLang="ja-JP" sz="2400" dirty="0" smtClean="0">
              <a:solidFill>
                <a:schemeClr val="bg1"/>
              </a:solidFill>
              <a:latin typeface="+mn-ea"/>
            </a:endParaRPr>
          </a:p>
          <a:p>
            <a:r>
              <a:rPr lang="ja-JP" altLang="en-US" sz="2400" dirty="0" smtClean="0">
                <a:solidFill>
                  <a:schemeClr val="bg1"/>
                </a:solidFill>
                <a:latin typeface="+mn-ea"/>
              </a:rPr>
              <a:t>　・　教職員集団全体での情報共有は十分でなかった。</a:t>
            </a:r>
            <a:endParaRPr lang="en-US" altLang="ja-JP" sz="2400" dirty="0" smtClean="0">
              <a:solidFill>
                <a:schemeClr val="bg1"/>
              </a:solidFill>
              <a:latin typeface="+mn-ea"/>
            </a:endParaRPr>
          </a:p>
          <a:p>
            <a:r>
              <a:rPr lang="ja-JP" altLang="en-US" sz="2400" dirty="0" smtClean="0">
                <a:solidFill>
                  <a:schemeClr val="bg1"/>
                </a:solidFill>
                <a:latin typeface="+mn-ea"/>
              </a:rPr>
              <a:t>　・　学校としての対策は、極めて不十分</a:t>
            </a:r>
            <a:endParaRPr lang="en-US" altLang="ja-JP" sz="2400" dirty="0" smtClean="0">
              <a:solidFill>
                <a:schemeClr val="bg1"/>
              </a:solidFill>
              <a:latin typeface="+mn-ea"/>
            </a:endParaRPr>
          </a:p>
          <a:p>
            <a:r>
              <a:rPr lang="ja-JP" altLang="en-US" sz="2400" dirty="0" smtClean="0">
                <a:solidFill>
                  <a:schemeClr val="bg1"/>
                </a:solidFill>
                <a:latin typeface="+mn-ea"/>
              </a:rPr>
              <a:t>　・　「死」という言葉を１年時から使っていたにもかかわらず、踏み　</a:t>
            </a:r>
            <a:endParaRPr lang="en-US" altLang="ja-JP" sz="2400" dirty="0" smtClean="0">
              <a:solidFill>
                <a:schemeClr val="bg1"/>
              </a:solidFill>
              <a:latin typeface="+mn-ea"/>
            </a:endParaRPr>
          </a:p>
          <a:p>
            <a:r>
              <a:rPr lang="ja-JP" altLang="en-US" sz="2400" dirty="0" smtClean="0">
                <a:solidFill>
                  <a:schemeClr val="bg1"/>
                </a:solidFill>
                <a:latin typeface="+mn-ea"/>
              </a:rPr>
              <a:t>　　　込んだ介入をしなかった。</a:t>
            </a:r>
            <a:endParaRPr lang="en-US" altLang="ja-JP" sz="2400" dirty="0" smtClean="0">
              <a:solidFill>
                <a:schemeClr val="bg1"/>
              </a:solidFill>
              <a:latin typeface="+mn-ea"/>
            </a:endParaRPr>
          </a:p>
          <a:p>
            <a:r>
              <a:rPr lang="ja-JP" altLang="en-US" sz="2400" dirty="0" smtClean="0">
                <a:solidFill>
                  <a:schemeClr val="bg1"/>
                </a:solidFill>
                <a:latin typeface="+mn-ea"/>
              </a:rPr>
              <a:t>　・　保護者への情報提供を</a:t>
            </a:r>
            <a:r>
              <a:rPr lang="ja-JP" altLang="en-US" sz="2400" dirty="0" smtClean="0">
                <a:solidFill>
                  <a:schemeClr val="bg1"/>
                </a:solidFill>
                <a:latin typeface="+mn-ea"/>
              </a:rPr>
              <a:t>しなかった</a:t>
            </a:r>
            <a:endParaRPr lang="en-US" altLang="ja-JP" sz="2400" dirty="0" smtClean="0">
              <a:solidFill>
                <a:schemeClr val="bg1"/>
              </a:solidFill>
              <a:latin typeface="+mn-ea"/>
            </a:endParaRPr>
          </a:p>
          <a:p>
            <a:endParaRPr lang="en-US" altLang="ja-JP" sz="800" dirty="0" smtClean="0">
              <a:solidFill>
                <a:schemeClr val="bg1"/>
              </a:solidFill>
              <a:latin typeface="+mn-ea"/>
            </a:endParaRPr>
          </a:p>
          <a:p>
            <a:pPr algn="r"/>
            <a:r>
              <a:rPr lang="ja-JP" altLang="en-US" sz="2000" dirty="0" smtClean="0">
                <a:solidFill>
                  <a:schemeClr val="bg1"/>
                </a:solidFill>
                <a:latin typeface="+mn-ea"/>
              </a:rPr>
              <a:t>「調査報告書」より　矢巾町いじめ問題対策</a:t>
            </a:r>
            <a:r>
              <a:rPr lang="ja-JP" altLang="en-US" sz="2000" dirty="0" smtClean="0">
                <a:solidFill>
                  <a:schemeClr val="bg1"/>
                </a:solidFill>
                <a:latin typeface="+mn-ea"/>
              </a:rPr>
              <a:t>委員会</a:t>
            </a:r>
            <a:endParaRPr lang="en-US" altLang="ja-JP" sz="2000" dirty="0" smtClean="0">
              <a:solidFill>
                <a:schemeClr val="bg1"/>
              </a:solidFill>
              <a:latin typeface="+mn-ea"/>
            </a:endParaRPr>
          </a:p>
          <a:p>
            <a:pPr algn="r"/>
            <a:endParaRPr lang="en-US" altLang="ja-JP" sz="800" dirty="0" smtClean="0">
              <a:solidFill>
                <a:schemeClr val="bg1"/>
              </a:solidFill>
              <a:latin typeface="+mn-ea"/>
            </a:endParaRPr>
          </a:p>
        </p:txBody>
      </p:sp>
      <p:pic>
        <p:nvPicPr>
          <p:cNvPr id="5" name="Picture 2" descr="C:\Users\ioas_user\Desktop\str-img01[1].gif"/>
          <p:cNvPicPr>
            <a:picLocks noChangeAspect="1" noChangeArrowheads="1"/>
          </p:cNvPicPr>
          <p:nvPr/>
        </p:nvPicPr>
        <p:blipFill>
          <a:blip r:embed="rId3" cstate="print"/>
          <a:srcRect/>
          <a:stretch>
            <a:fillRect/>
          </a:stretch>
        </p:blipFill>
        <p:spPr bwMode="auto">
          <a:xfrm>
            <a:off x="4932040" y="4797152"/>
            <a:ext cx="3024336" cy="1779021"/>
          </a:xfrm>
          <a:prstGeom prst="rect">
            <a:avLst/>
          </a:prstGeom>
          <a:noFill/>
        </p:spPr>
      </p:pic>
      <p:sp>
        <p:nvSpPr>
          <p:cNvPr id="8" name="テキスト ボックス 7"/>
          <p:cNvSpPr txBox="1"/>
          <p:nvPr/>
        </p:nvSpPr>
        <p:spPr>
          <a:xfrm>
            <a:off x="539552" y="5157192"/>
            <a:ext cx="4680520" cy="954107"/>
          </a:xfrm>
          <a:prstGeom prst="rect">
            <a:avLst/>
          </a:prstGeom>
          <a:noFill/>
        </p:spPr>
        <p:txBody>
          <a:bodyPr wrap="square" rtlCol="0">
            <a:spAutoFit/>
          </a:bodyPr>
          <a:lstStyle/>
          <a:p>
            <a:r>
              <a:rPr lang="ja-JP" altLang="en-US" sz="2800" dirty="0" smtClean="0">
                <a:solidFill>
                  <a:srgbClr val="FF0000"/>
                </a:solidFill>
              </a:rPr>
              <a:t>何がきっかけで</a:t>
            </a:r>
            <a:r>
              <a:rPr kumimoji="1" lang="ja-JP" altLang="en-US" sz="2800" dirty="0" smtClean="0">
                <a:solidFill>
                  <a:srgbClr val="FF0000"/>
                </a:solidFill>
              </a:rPr>
              <a:t>コップの水があふれるのか、分からない。</a:t>
            </a:r>
            <a:endParaRPr kumimoji="1" lang="en-US" altLang="ja-JP" sz="2800" dirty="0" smtClean="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角丸四角形 4"/>
          <p:cNvSpPr/>
          <p:nvPr/>
        </p:nvSpPr>
        <p:spPr>
          <a:xfrm>
            <a:off x="468313" y="1125538"/>
            <a:ext cx="8280400" cy="5399087"/>
          </a:xfrm>
          <a:prstGeom prst="roundRect">
            <a:avLst>
              <a:gd name="adj" fmla="val 9382"/>
            </a:avLst>
          </a:prstGeom>
          <a:ln w="76200"/>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ja-JP" altLang="en-US">
              <a:solidFill>
                <a:prstClr val="black"/>
              </a:solidFill>
            </a:endParaRPr>
          </a:p>
        </p:txBody>
      </p:sp>
      <p:sp>
        <p:nvSpPr>
          <p:cNvPr id="6" name="テキスト ボックス 5"/>
          <p:cNvSpPr txBox="1">
            <a:spLocks noChangeArrowheads="1"/>
          </p:cNvSpPr>
          <p:nvPr/>
        </p:nvSpPr>
        <p:spPr bwMode="auto">
          <a:xfrm>
            <a:off x="2700338" y="1196975"/>
            <a:ext cx="4319587" cy="708025"/>
          </a:xfrm>
          <a:prstGeom prst="rect">
            <a:avLst/>
          </a:prstGeom>
          <a:noFill/>
          <a:ln w="9525">
            <a:noFill/>
            <a:miter lim="800000"/>
            <a:headEnd/>
            <a:tailEnd/>
          </a:ln>
        </p:spPr>
        <p:txBody>
          <a:bodyPr>
            <a:spAutoFit/>
          </a:bodyPr>
          <a:lstStyle/>
          <a:p>
            <a:r>
              <a:rPr lang="ja-JP" altLang="en-US" sz="4000" dirty="0">
                <a:solidFill>
                  <a:prstClr val="black"/>
                </a:solidFill>
                <a:latin typeface="HGP創英ﾌﾟﾚｾﾞﾝｽEB" pitchFamily="18" charset="-128"/>
                <a:ea typeface="HGP創英ﾌﾟﾚｾﾞﾝｽEB" pitchFamily="18" charset="-128"/>
              </a:rPr>
              <a:t>法律上のいじめ</a:t>
            </a:r>
          </a:p>
        </p:txBody>
      </p:sp>
      <p:sp>
        <p:nvSpPr>
          <p:cNvPr id="7" name="角丸四角形 6"/>
          <p:cNvSpPr/>
          <p:nvPr/>
        </p:nvSpPr>
        <p:spPr>
          <a:xfrm>
            <a:off x="1403350" y="1989138"/>
            <a:ext cx="6985000" cy="3024187"/>
          </a:xfrm>
          <a:prstGeom prst="roundRect">
            <a:avLst>
              <a:gd name="adj" fmla="val 10998"/>
            </a:avLst>
          </a:prstGeom>
          <a:ln w="5715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solidFill>
                <a:prstClr val="black"/>
              </a:solidFill>
            </a:endParaRPr>
          </a:p>
        </p:txBody>
      </p:sp>
      <p:sp>
        <p:nvSpPr>
          <p:cNvPr id="29701" name="テキスト ボックス 7"/>
          <p:cNvSpPr txBox="1">
            <a:spLocks noChangeArrowheads="1"/>
          </p:cNvSpPr>
          <p:nvPr/>
        </p:nvSpPr>
        <p:spPr bwMode="auto">
          <a:xfrm>
            <a:off x="1763713" y="2133600"/>
            <a:ext cx="6553200" cy="1814513"/>
          </a:xfrm>
          <a:prstGeom prst="rect">
            <a:avLst/>
          </a:prstGeom>
          <a:noFill/>
          <a:ln w="9525">
            <a:noFill/>
            <a:miter lim="800000"/>
            <a:headEnd/>
            <a:tailEnd/>
          </a:ln>
        </p:spPr>
        <p:txBody>
          <a:bodyPr>
            <a:spAutoFit/>
          </a:bodyPr>
          <a:lstStyle/>
          <a:p>
            <a:r>
              <a:rPr lang="ja-JP" altLang="en-US" sz="2800" dirty="0">
                <a:solidFill>
                  <a:prstClr val="black"/>
                </a:solidFill>
                <a:latin typeface="HGP創英ﾌﾟﾚｾﾞﾝｽEB" pitchFamily="18" charset="-128"/>
                <a:ea typeface="HGP創英ﾌﾟﾚｾﾞﾝｽEB" pitchFamily="18" charset="-128"/>
              </a:rPr>
              <a:t>社会通念上のいじめ</a:t>
            </a:r>
            <a:endParaRPr lang="en-US" altLang="ja-JP" sz="2800" dirty="0">
              <a:solidFill>
                <a:prstClr val="black"/>
              </a:solidFill>
              <a:latin typeface="HGP創英ﾌﾟﾚｾﾞﾝｽEB" pitchFamily="18" charset="-128"/>
              <a:ea typeface="HGP創英ﾌﾟﾚｾﾞﾝｽEB" pitchFamily="18" charset="-128"/>
            </a:endParaRPr>
          </a:p>
          <a:p>
            <a:r>
              <a:rPr lang="ja-JP" altLang="en-US" sz="2800" dirty="0">
                <a:solidFill>
                  <a:prstClr val="black"/>
                </a:solidFill>
                <a:latin typeface="HGP創英ﾌﾟﾚｾﾞﾝｽEB" pitchFamily="18" charset="-128"/>
                <a:ea typeface="HGP創英ﾌﾟﾚｾﾞﾝｽEB" pitchFamily="18" charset="-128"/>
              </a:rPr>
              <a:t>・「力の差」（強いものが弱いものに対して）</a:t>
            </a:r>
            <a:endParaRPr lang="en-US" altLang="ja-JP" sz="2800" dirty="0">
              <a:solidFill>
                <a:prstClr val="black"/>
              </a:solidFill>
              <a:latin typeface="HGP創英ﾌﾟﾚｾﾞﾝｽEB" pitchFamily="18" charset="-128"/>
              <a:ea typeface="HGP創英ﾌﾟﾚｾﾞﾝｽEB" pitchFamily="18" charset="-128"/>
            </a:endParaRPr>
          </a:p>
          <a:p>
            <a:r>
              <a:rPr lang="ja-JP" altLang="en-US" sz="2800" dirty="0">
                <a:solidFill>
                  <a:prstClr val="black"/>
                </a:solidFill>
                <a:latin typeface="HGP創英ﾌﾟﾚｾﾞﾝｽEB" pitchFamily="18" charset="-128"/>
                <a:ea typeface="HGP創英ﾌﾟﾚｾﾞﾝｽEB" pitchFamily="18" charset="-128"/>
              </a:rPr>
              <a:t>・「継続的」</a:t>
            </a:r>
            <a:endParaRPr lang="en-US" altLang="ja-JP" sz="2800" dirty="0">
              <a:solidFill>
                <a:prstClr val="black"/>
              </a:solidFill>
              <a:latin typeface="HGP創英ﾌﾟﾚｾﾞﾝｽEB" pitchFamily="18" charset="-128"/>
              <a:ea typeface="HGP創英ﾌﾟﾚｾﾞﾝｽEB" pitchFamily="18" charset="-128"/>
            </a:endParaRPr>
          </a:p>
          <a:p>
            <a:r>
              <a:rPr lang="ja-JP" altLang="en-US" sz="2800" dirty="0">
                <a:solidFill>
                  <a:prstClr val="black"/>
                </a:solidFill>
                <a:latin typeface="HGP創英ﾌﾟﾚｾﾞﾝｽEB" pitchFamily="18" charset="-128"/>
                <a:ea typeface="HGP創英ﾌﾟﾚｾﾞﾝｽEB" pitchFamily="18" charset="-128"/>
              </a:rPr>
              <a:t>・「意図的</a:t>
            </a:r>
            <a:r>
              <a:rPr lang="ja-JP" altLang="en-US" sz="2800" dirty="0" smtClean="0">
                <a:solidFill>
                  <a:prstClr val="black"/>
                </a:solidFill>
                <a:latin typeface="HGP創英ﾌﾟﾚｾﾞﾝｽEB" pitchFamily="18" charset="-128"/>
                <a:ea typeface="HGP創英ﾌﾟﾚｾﾞﾝｽEB" pitchFamily="18" charset="-128"/>
              </a:rPr>
              <a:t>」　など</a:t>
            </a:r>
            <a:endParaRPr lang="en-US" altLang="ja-JP" sz="2800" dirty="0">
              <a:solidFill>
                <a:prstClr val="black"/>
              </a:solidFill>
              <a:latin typeface="HGP創英ﾌﾟﾚｾﾞﾝｽEB" pitchFamily="18" charset="-128"/>
              <a:ea typeface="HGP創英ﾌﾟﾚｾﾞﾝｽEB" pitchFamily="18" charset="-128"/>
            </a:endParaRPr>
          </a:p>
        </p:txBody>
      </p:sp>
      <p:sp>
        <p:nvSpPr>
          <p:cNvPr id="9" name="角丸四角形 8"/>
          <p:cNvSpPr/>
          <p:nvPr/>
        </p:nvSpPr>
        <p:spPr>
          <a:xfrm>
            <a:off x="3851920" y="3933056"/>
            <a:ext cx="4176464" cy="158417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defRPr/>
            </a:pPr>
            <a:r>
              <a:rPr lang="ja-JP" altLang="en-US" sz="2400" dirty="0">
                <a:solidFill>
                  <a:prstClr val="white"/>
                </a:solidFill>
                <a:latin typeface="HGP創英ﾌﾟﾚｾﾞﾝｽEB" pitchFamily="18" charset="-128"/>
                <a:ea typeface="HGP創英ﾌﾟﾚｾﾞﾝｽEB" pitchFamily="18" charset="-128"/>
              </a:rPr>
              <a:t>誰もが重篤な事態と認識する</a:t>
            </a:r>
            <a:r>
              <a:rPr lang="ja-JP" altLang="en-US" sz="2400" dirty="0" err="1">
                <a:solidFill>
                  <a:prstClr val="white"/>
                </a:solidFill>
                <a:latin typeface="HGP創英ﾌﾟﾚｾﾞﾝｽEB" pitchFamily="18" charset="-128"/>
                <a:ea typeface="HGP創英ﾌﾟﾚｾﾞﾝｽEB" pitchFamily="18" charset="-128"/>
              </a:rPr>
              <a:t>で</a:t>
            </a:r>
            <a:r>
              <a:rPr lang="ja-JP" altLang="en-US" sz="2400" dirty="0">
                <a:solidFill>
                  <a:prstClr val="white"/>
                </a:solidFill>
                <a:latin typeface="HGP創英ﾌﾟﾚｾﾞﾝｽEB" pitchFamily="18" charset="-128"/>
                <a:ea typeface="HGP創英ﾌﾟﾚｾﾞﾝｽEB" pitchFamily="18" charset="-128"/>
              </a:rPr>
              <a:t>あろう深刻な事案</a:t>
            </a:r>
          </a:p>
        </p:txBody>
      </p:sp>
      <p:sp>
        <p:nvSpPr>
          <p:cNvPr id="10" name="上下矢印 9"/>
          <p:cNvSpPr/>
          <p:nvPr/>
        </p:nvSpPr>
        <p:spPr>
          <a:xfrm>
            <a:off x="1908175" y="5013325"/>
            <a:ext cx="863600" cy="1484313"/>
          </a:xfrm>
          <a:prstGeom prst="upDownArrow">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a:defRPr/>
            </a:pPr>
            <a:endParaRPr lang="ja-JP" altLang="en-US">
              <a:solidFill>
                <a:prstClr val="black"/>
              </a:solidFill>
            </a:endParaRPr>
          </a:p>
        </p:txBody>
      </p:sp>
      <p:sp>
        <p:nvSpPr>
          <p:cNvPr id="11" name="テキスト ボックス 10"/>
          <p:cNvSpPr txBox="1">
            <a:spLocks noChangeArrowheads="1"/>
          </p:cNvSpPr>
          <p:nvPr/>
        </p:nvSpPr>
        <p:spPr bwMode="auto">
          <a:xfrm>
            <a:off x="2536825" y="5589588"/>
            <a:ext cx="5761038" cy="461962"/>
          </a:xfrm>
          <a:prstGeom prst="rect">
            <a:avLst/>
          </a:prstGeom>
          <a:noFill/>
          <a:ln w="9525">
            <a:noFill/>
            <a:miter lim="800000"/>
            <a:headEnd/>
            <a:tailEnd/>
          </a:ln>
        </p:spPr>
        <p:txBody>
          <a:bodyPr>
            <a:spAutoFit/>
          </a:bodyPr>
          <a:lstStyle/>
          <a:p>
            <a:r>
              <a:rPr lang="ja-JP" altLang="en-US" sz="2400" b="1" dirty="0">
                <a:solidFill>
                  <a:prstClr val="black"/>
                </a:solidFill>
                <a:latin typeface="HGP創英ﾌﾟﾚｾﾞﾝｽEB" pitchFamily="18" charset="-128"/>
                <a:ea typeface="HGP創英ﾌﾟﾚｾﾞﾝｽEB" pitchFamily="18" charset="-128"/>
              </a:rPr>
              <a:t>このギャップをしっかり認識することが大切</a:t>
            </a:r>
          </a:p>
        </p:txBody>
      </p:sp>
      <p:sp>
        <p:nvSpPr>
          <p:cNvPr id="13" name="角丸四角形 12"/>
          <p:cNvSpPr/>
          <p:nvPr/>
        </p:nvSpPr>
        <p:spPr>
          <a:xfrm>
            <a:off x="0" y="0"/>
            <a:ext cx="9144000" cy="835585"/>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4000" dirty="0" smtClean="0">
                <a:solidFill>
                  <a:prstClr val="white"/>
                </a:solidFill>
                <a:latin typeface="HGP創英ﾌﾟﾚｾﾞﾝｽEB" pitchFamily="18" charset="-128"/>
                <a:ea typeface="HGP創英ﾌﾟﾚｾﾞﾝｽEB" pitchFamily="18" charset="-128"/>
              </a:rPr>
              <a:t>　　　　　　　　　　　</a:t>
            </a:r>
            <a:r>
              <a:rPr lang="ja-JP" altLang="en-US" sz="3600" dirty="0" smtClean="0">
                <a:solidFill>
                  <a:prstClr val="white"/>
                </a:solidFill>
                <a:latin typeface="HGP創英ﾌﾟﾚｾﾞﾝｽEB" pitchFamily="18" charset="-128"/>
                <a:ea typeface="HGP創英ﾌﾟﾚｾﾞﾝｽEB" pitchFamily="18" charset="-128"/>
              </a:rPr>
              <a:t>　いじめ</a:t>
            </a:r>
            <a:r>
              <a:rPr lang="ja-JP" altLang="en-US" sz="3600" dirty="0">
                <a:solidFill>
                  <a:prstClr val="white"/>
                </a:solidFill>
                <a:latin typeface="HGP創英ﾌﾟﾚｾﾞﾝｽEB" pitchFamily="18" charset="-128"/>
                <a:ea typeface="HGP創英ﾌﾟﾚｾﾞﾝｽEB" pitchFamily="18" charset="-128"/>
              </a:rPr>
              <a:t>の概念</a:t>
            </a:r>
          </a:p>
        </p:txBody>
      </p:sp>
      <p:sp>
        <p:nvSpPr>
          <p:cNvPr id="12" name="角丸四角形 11"/>
          <p:cNvSpPr/>
          <p:nvPr/>
        </p:nvSpPr>
        <p:spPr>
          <a:xfrm>
            <a:off x="0" y="-27384"/>
            <a:ext cx="9144000" cy="83558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600" dirty="0" smtClean="0">
                <a:solidFill>
                  <a:prstClr val="white"/>
                </a:solidFill>
                <a:latin typeface="HGP創英ﾌﾟﾚｾﾞﾝｽEB" pitchFamily="18" charset="-128"/>
                <a:ea typeface="HGP創英ﾌﾟﾚｾﾞﾝｽEB" pitchFamily="18" charset="-128"/>
              </a:rPr>
              <a:t>　　　　　　　　</a:t>
            </a:r>
            <a:r>
              <a:rPr lang="ja-JP" altLang="en-US" sz="1100" dirty="0" smtClean="0">
                <a:solidFill>
                  <a:prstClr val="white"/>
                </a:solidFill>
                <a:latin typeface="HGP創英ﾌﾟﾚｾﾞﾝｽEB" pitchFamily="18" charset="-128"/>
                <a:ea typeface="HGP創英ﾌﾟﾚｾﾞﾝｽEB" pitchFamily="18" charset="-128"/>
              </a:rPr>
              <a:t>　　　</a:t>
            </a:r>
            <a:r>
              <a:rPr lang="ja-JP" altLang="en-US" sz="3600" dirty="0" smtClean="0">
                <a:solidFill>
                  <a:srgbClr val="FFFF00"/>
                </a:solidFill>
                <a:latin typeface="HGP創英ﾌﾟﾚｾﾞﾝｽEB" pitchFamily="18" charset="-128"/>
                <a:ea typeface="HGP創英ﾌﾟﾚｾﾞﾝｽEB" pitchFamily="18" charset="-128"/>
              </a:rPr>
              <a:t>広範な</a:t>
            </a:r>
            <a:endParaRPr lang="ja-JP" altLang="en-US" sz="3600" dirty="0">
              <a:solidFill>
                <a:prstClr val="white"/>
              </a:solidFill>
              <a:latin typeface="HGP創英ﾌﾟﾚｾﾞﾝｽEB" pitchFamily="18" charset="-128"/>
              <a:ea typeface="HGP創英ﾌﾟﾚｾﾞﾝｽEB" pitchFamily="18"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pPr algn="ctr"/>
            <a:r>
              <a:rPr kumimoji="1" lang="ja-JP" altLang="en-US" sz="3600" dirty="0" smtClean="0">
                <a:solidFill>
                  <a:schemeClr val="bg1"/>
                </a:solidFill>
                <a:latin typeface="HGS創英ﾌﾟﾚｾﾞﾝｽEB" pitchFamily="18" charset="-128"/>
                <a:ea typeface="HGS創英ﾌﾟﾚｾﾞﾝｽEB" pitchFamily="18" charset="-128"/>
              </a:rPr>
              <a:t>とにかくまず「認知」</a:t>
            </a:r>
            <a:endParaRPr kumimoji="1" lang="ja-JP" altLang="en-US" sz="2400" dirty="0">
              <a:solidFill>
                <a:schemeClr val="bg1"/>
              </a:solidFill>
              <a:latin typeface="HGS創英ﾌﾟﾚｾﾞﾝｽEB" pitchFamily="18" charset="-128"/>
              <a:ea typeface="HGS創英ﾌﾟﾚｾﾞﾝｽEB" pitchFamily="18" charset="-128"/>
            </a:endParaRPr>
          </a:p>
        </p:txBody>
      </p:sp>
      <p:sp>
        <p:nvSpPr>
          <p:cNvPr id="11" name="テキスト ボックス 10"/>
          <p:cNvSpPr txBox="1"/>
          <p:nvPr/>
        </p:nvSpPr>
        <p:spPr>
          <a:xfrm>
            <a:off x="0" y="1412776"/>
            <a:ext cx="9036496" cy="1631216"/>
          </a:xfrm>
          <a:prstGeom prst="rect">
            <a:avLst/>
          </a:prstGeom>
          <a:noFill/>
        </p:spPr>
        <p:txBody>
          <a:bodyPr wrap="square" rtlCol="0">
            <a:spAutoFit/>
          </a:bodyPr>
          <a:lstStyle/>
          <a:p>
            <a:r>
              <a:rPr lang="ja-JP" altLang="en-US" sz="2400" dirty="0" smtClean="0">
                <a:latin typeface="HGP創英ﾌﾟﾚｾﾞﾝｽEB" pitchFamily="18" charset="-128"/>
                <a:ea typeface="HGP創英ﾌﾟﾚｾﾞﾝｽEB" pitchFamily="18" charset="-128"/>
              </a:rPr>
              <a:t>●平成２７年</a:t>
            </a:r>
            <a:r>
              <a:rPr lang="en-US" altLang="ja-JP" sz="2400" dirty="0" smtClean="0">
                <a:latin typeface="HGP創英ﾌﾟﾚｾﾞﾝｽEB" pitchFamily="18" charset="-128"/>
                <a:ea typeface="HGP創英ﾌﾟﾚｾﾞﾝｽEB" pitchFamily="18" charset="-128"/>
              </a:rPr>
              <a:t>8</a:t>
            </a:r>
            <a:r>
              <a:rPr lang="ja-JP" altLang="en-US" sz="2400" dirty="0" smtClean="0">
                <a:latin typeface="HGP創英ﾌﾟﾚｾﾞﾝｽEB" pitchFamily="18" charset="-128"/>
                <a:ea typeface="HGP創英ﾌﾟﾚｾﾞﾝｽEB" pitchFamily="18" charset="-128"/>
              </a:rPr>
              <a:t>月</a:t>
            </a:r>
            <a:r>
              <a:rPr lang="en-US" altLang="ja-JP" sz="2400" dirty="0" smtClean="0">
                <a:latin typeface="HGP創英ﾌﾟﾚｾﾞﾝｽEB" pitchFamily="18" charset="-128"/>
                <a:ea typeface="HGP創英ﾌﾟﾚｾﾞﾝｽEB" pitchFamily="18" charset="-128"/>
              </a:rPr>
              <a:t>17</a:t>
            </a:r>
            <a:r>
              <a:rPr lang="ja-JP" altLang="en-US" sz="2400" dirty="0" smtClean="0">
                <a:latin typeface="HGP創英ﾌﾟﾚｾﾞﾝｽEB" pitchFamily="18" charset="-128"/>
                <a:ea typeface="HGP創英ﾌﾟﾚｾﾞﾝｽEB" pitchFamily="18" charset="-128"/>
              </a:rPr>
              <a:t>日児童生徒課長通知</a:t>
            </a:r>
            <a:endParaRPr lang="en-US" altLang="ja-JP" sz="2400" dirty="0" smtClean="0">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　　文部科学省としては、</a:t>
            </a:r>
            <a:r>
              <a:rPr lang="ja-JP" altLang="en-US" sz="2400" dirty="0" smtClean="0">
                <a:solidFill>
                  <a:srgbClr val="FF0000"/>
                </a:solidFill>
                <a:latin typeface="HGP創英ﾌﾟﾚｾﾞﾝｽEB" pitchFamily="18" charset="-128"/>
                <a:ea typeface="HGP創英ﾌﾟﾚｾﾞﾝｽEB" pitchFamily="18" charset="-128"/>
              </a:rPr>
              <a:t>いじめの認知件数が多い学校</a:t>
            </a:r>
            <a:r>
              <a:rPr lang="ja-JP" altLang="en-US" sz="2400" dirty="0" smtClean="0">
                <a:latin typeface="HGP創英ﾌﾟﾚｾﾞﾝｽEB" pitchFamily="18" charset="-128"/>
                <a:ea typeface="HGP創英ﾌﾟﾚｾﾞﾝｽEB" pitchFamily="18" charset="-128"/>
              </a:rPr>
              <a:t>について、「いじ　</a:t>
            </a:r>
            <a:endParaRPr lang="en-US" altLang="ja-JP" sz="2400" dirty="0" smtClean="0">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　</a:t>
            </a:r>
            <a:r>
              <a:rPr lang="ja-JP" altLang="en-US" sz="2400" dirty="0" err="1" smtClean="0">
                <a:latin typeface="HGP創英ﾌﾟﾚｾﾞﾝｽEB" pitchFamily="18" charset="-128"/>
                <a:ea typeface="HGP創英ﾌﾟﾚｾﾞﾝｽEB" pitchFamily="18" charset="-128"/>
              </a:rPr>
              <a:t>めを</a:t>
            </a:r>
            <a:r>
              <a:rPr lang="ja-JP" altLang="en-US" sz="2400" dirty="0" smtClean="0">
                <a:latin typeface="HGP創英ﾌﾟﾚｾﾞﾝｽEB" pitchFamily="18" charset="-128"/>
                <a:ea typeface="HGP創英ﾌﾟﾚｾﾞﾝｽEB" pitchFamily="18" charset="-128"/>
              </a:rPr>
              <a:t>初期段階のものも含めて積極的に認知し、その</a:t>
            </a:r>
            <a:r>
              <a:rPr lang="ja-JP" altLang="en-US" sz="2400" dirty="0" smtClean="0">
                <a:solidFill>
                  <a:srgbClr val="FF0000"/>
                </a:solidFill>
                <a:latin typeface="HGP創英ﾌﾟﾚｾﾞﾝｽEB" pitchFamily="18" charset="-128"/>
                <a:ea typeface="HGP創英ﾌﾟﾚｾﾞﾝｽEB" pitchFamily="18" charset="-128"/>
              </a:rPr>
              <a:t>解消に向けた取組</a:t>
            </a:r>
            <a:endParaRPr lang="en-US" altLang="ja-JP" sz="2400" dirty="0" smtClean="0">
              <a:solidFill>
                <a:srgbClr val="FF0000"/>
              </a:solidFill>
              <a:latin typeface="HGP創英ﾌﾟﾚｾﾞﾝｽEB" pitchFamily="18" charset="-128"/>
              <a:ea typeface="HGP創英ﾌﾟﾚｾﾞﾝｽEB" pitchFamily="18" charset="-128"/>
            </a:endParaRPr>
          </a:p>
          <a:p>
            <a:r>
              <a:rPr lang="ja-JP" altLang="en-US" sz="2400" dirty="0" smtClean="0">
                <a:solidFill>
                  <a:srgbClr val="FF0000"/>
                </a:solidFill>
                <a:latin typeface="HGP創英ﾌﾟﾚｾﾞﾝｽEB" pitchFamily="18" charset="-128"/>
                <a:ea typeface="HGP創英ﾌﾟﾚｾﾞﾝｽEB" pitchFamily="18" charset="-128"/>
              </a:rPr>
              <a:t>　のスタートラインに立っている」</a:t>
            </a:r>
            <a:r>
              <a:rPr lang="ja-JP" altLang="en-US" sz="2400" dirty="0" smtClean="0">
                <a:latin typeface="HGP創英ﾌﾟﾚｾﾞﾝｽEB" pitchFamily="18" charset="-128"/>
                <a:ea typeface="HGP創英ﾌﾟﾚｾﾞﾝｽEB" pitchFamily="18" charset="-128"/>
              </a:rPr>
              <a:t>と極めて肯定的に評価する。　　　　</a:t>
            </a:r>
            <a:r>
              <a:rPr lang="ja-JP" altLang="en-US" sz="2800" dirty="0" smtClean="0">
                <a:latin typeface="HGP創英ﾌﾟﾚｾﾞﾝｽEB" pitchFamily="18" charset="-128"/>
                <a:ea typeface="HGP創英ﾌﾟﾚｾﾞﾝｽEB" pitchFamily="18" charset="-128"/>
              </a:rPr>
              <a:t>　　　　　　</a:t>
            </a:r>
            <a:endParaRPr lang="en-US" altLang="ja-JP" sz="2800" dirty="0" smtClean="0">
              <a:latin typeface="HGP創英ﾌﾟﾚｾﾞﾝｽEB" pitchFamily="18" charset="-128"/>
              <a:ea typeface="HGP創英ﾌﾟﾚｾﾞﾝｽEB" pitchFamily="18" charset="-128"/>
            </a:endParaRPr>
          </a:p>
        </p:txBody>
      </p:sp>
      <p:sp>
        <p:nvSpPr>
          <p:cNvPr id="9" name="テキスト ボックス 8"/>
          <p:cNvSpPr txBox="1"/>
          <p:nvPr/>
        </p:nvSpPr>
        <p:spPr>
          <a:xfrm>
            <a:off x="1850734" y="6309320"/>
            <a:ext cx="6897730" cy="338554"/>
          </a:xfrm>
          <a:prstGeom prst="rect">
            <a:avLst/>
          </a:prstGeom>
          <a:noFill/>
        </p:spPr>
        <p:txBody>
          <a:bodyPr wrap="square" rtlCol="0">
            <a:spAutoFit/>
          </a:bodyPr>
          <a:lstStyle/>
          <a:p>
            <a:r>
              <a:rPr kumimoji="1" lang="ja-JP" altLang="en-US" sz="1600" dirty="0" smtClean="0"/>
              <a:t>いじめ防止対策推進法に基づく対応について</a:t>
            </a:r>
            <a:r>
              <a:rPr kumimoji="1" lang="en-US" altLang="ja-JP" sz="1600" dirty="0" smtClean="0"/>
              <a:t>【</a:t>
            </a:r>
            <a:r>
              <a:rPr lang="en-US" altLang="ja-JP" sz="1600" dirty="0" smtClean="0"/>
              <a:t>H29.9.15</a:t>
            </a:r>
            <a:r>
              <a:rPr kumimoji="1" lang="ja-JP" altLang="en-US" sz="1600" dirty="0" smtClean="0"/>
              <a:t>　行政説明会（高知）</a:t>
            </a:r>
            <a:r>
              <a:rPr kumimoji="1" lang="en-US" altLang="ja-JP" sz="1600" dirty="0" smtClean="0"/>
              <a:t>】</a:t>
            </a:r>
            <a:endParaRPr kumimoji="1" lang="ja-JP" altLang="en-US" sz="1600" dirty="0"/>
          </a:p>
        </p:txBody>
      </p:sp>
      <p:sp>
        <p:nvSpPr>
          <p:cNvPr id="10" name="正方形/長方形 9"/>
          <p:cNvSpPr/>
          <p:nvPr/>
        </p:nvSpPr>
        <p:spPr>
          <a:xfrm>
            <a:off x="216024" y="692696"/>
            <a:ext cx="34198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latin typeface="HGP創英ﾌﾟﾚｾﾞﾝｽEB" pitchFamily="18" charset="-128"/>
                <a:ea typeface="HGP創英ﾌﾟﾚｾﾞﾝｽEB" pitchFamily="18" charset="-128"/>
              </a:rPr>
              <a:t>矢巾町事案を受けて</a:t>
            </a:r>
            <a:endParaRPr kumimoji="1" lang="ja-JP" altLang="en-US" sz="2800" dirty="0">
              <a:latin typeface="HGP創英ﾌﾟﾚｾﾞﾝｽEB" pitchFamily="18" charset="-128"/>
              <a:ea typeface="HGP創英ﾌﾟﾚｾﾞﾝｽEB" pitchFamily="18" charset="-128"/>
            </a:endParaRPr>
          </a:p>
        </p:txBody>
      </p:sp>
      <p:sp>
        <p:nvSpPr>
          <p:cNvPr id="12" name="テキスト ボックス 11"/>
          <p:cNvSpPr txBox="1"/>
          <p:nvPr/>
        </p:nvSpPr>
        <p:spPr>
          <a:xfrm>
            <a:off x="0" y="3147352"/>
            <a:ext cx="9144000" cy="3539430"/>
          </a:xfrm>
          <a:prstGeom prst="rect">
            <a:avLst/>
          </a:prstGeom>
          <a:noFill/>
        </p:spPr>
        <p:txBody>
          <a:bodyPr wrap="square" rtlCol="0">
            <a:spAutoFit/>
          </a:bodyPr>
          <a:lstStyle/>
          <a:p>
            <a:r>
              <a:rPr lang="ja-JP" altLang="en-US" sz="2400" dirty="0" smtClean="0">
                <a:latin typeface="HGP創英ﾌﾟﾚｾﾞﾝｽEB" pitchFamily="18" charset="-128"/>
                <a:ea typeface="HGP創英ﾌﾟﾚｾﾞﾝｽEB" pitchFamily="18" charset="-128"/>
              </a:rPr>
              <a:t>●「児童生徒の問題行動等調査の留意事項」</a:t>
            </a:r>
            <a:endParaRPr lang="en-US" altLang="ja-JP" sz="2400" dirty="0" smtClean="0">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　３　いじめの認知件数等の適切な把握について</a:t>
            </a:r>
            <a:endParaRPr lang="en-US" altLang="ja-JP" sz="2400" dirty="0" smtClean="0">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　・　いじめの認知に関しては・・・「自分より弱い者に対して一方的」「継続</a:t>
            </a:r>
            <a:endParaRPr lang="en-US" altLang="ja-JP" sz="2400" dirty="0" smtClean="0">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　　的」等過去のいじめの定義によって判断したり、いじめの定義を限定的</a:t>
            </a:r>
            <a:endParaRPr lang="en-US" altLang="ja-JP" sz="2400" dirty="0" smtClean="0">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　　に解釈したりすることなく、</a:t>
            </a:r>
            <a:r>
              <a:rPr lang="ja-JP" altLang="en-US" sz="2400" dirty="0" smtClean="0">
                <a:solidFill>
                  <a:srgbClr val="FF0000"/>
                </a:solidFill>
                <a:latin typeface="HGP創英ﾌﾟﾚｾﾞﾝｽEB" pitchFamily="18" charset="-128"/>
                <a:ea typeface="HGP創英ﾌﾟﾚｾﾞﾝｽEB" pitchFamily="18" charset="-128"/>
              </a:rPr>
              <a:t>いじめられた児童生徒の立場に立って</a:t>
            </a:r>
            <a:r>
              <a:rPr lang="ja-JP" altLang="en-US" sz="2400" dirty="0" smtClean="0">
                <a:latin typeface="HGP創英ﾌﾟﾚｾﾞﾝｽEB" pitchFamily="18" charset="-128"/>
                <a:ea typeface="HGP創英ﾌﾟﾚｾﾞﾝｽEB" pitchFamily="18" charset="-128"/>
              </a:rPr>
              <a:t>いじめ</a:t>
            </a:r>
            <a:endParaRPr lang="en-US" altLang="ja-JP" sz="2400" dirty="0" smtClean="0">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　　を積極的に</a:t>
            </a:r>
            <a:r>
              <a:rPr lang="ja-JP" altLang="en-US" sz="2400" dirty="0" smtClean="0">
                <a:solidFill>
                  <a:srgbClr val="FF0000"/>
                </a:solidFill>
                <a:latin typeface="HGP創英ﾌﾟﾚｾﾞﾝｽEB" pitchFamily="18" charset="-128"/>
                <a:ea typeface="HGP創英ﾌﾟﾚｾﾞﾝｽEB" pitchFamily="18" charset="-128"/>
              </a:rPr>
              <a:t>認知</a:t>
            </a:r>
            <a:r>
              <a:rPr lang="ja-JP" altLang="en-US" sz="2400" dirty="0" smtClean="0">
                <a:latin typeface="HGP創英ﾌﾟﾚｾﾞﾝｽEB" pitchFamily="18" charset="-128"/>
                <a:ea typeface="HGP創英ﾌﾟﾚｾﾞﾝｽEB" pitchFamily="18" charset="-128"/>
              </a:rPr>
              <a:t>する。</a:t>
            </a:r>
            <a:endParaRPr lang="en-US" altLang="ja-JP" sz="2400" dirty="0" smtClean="0">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　・　アンケート・・・直接「いじめ」という表現が用いられていなくても、児童　</a:t>
            </a:r>
            <a:endParaRPr lang="en-US" altLang="ja-JP" sz="2400" dirty="0" smtClean="0">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　　生徒が</a:t>
            </a:r>
            <a:r>
              <a:rPr lang="ja-JP" altLang="en-US" sz="2400" dirty="0" smtClean="0">
                <a:solidFill>
                  <a:srgbClr val="FF0000"/>
                </a:solidFill>
                <a:latin typeface="HGP創英ﾌﾟﾚｾﾞﾝｽEB" pitchFamily="18" charset="-128"/>
                <a:ea typeface="HGP創英ﾌﾟﾚｾﾞﾝｽEB" pitchFamily="18" charset="-128"/>
              </a:rPr>
              <a:t>「嫌な思い」「苦痛」を感じている場合、いじめとして認知</a:t>
            </a:r>
            <a:r>
              <a:rPr lang="ja-JP" altLang="en-US" sz="2400" dirty="0" smtClean="0">
                <a:latin typeface="HGP創英ﾌﾟﾚｾﾞﾝｽEB" pitchFamily="18" charset="-128"/>
                <a:ea typeface="HGP創英ﾌﾟﾚｾﾞﾝｽEB" pitchFamily="18" charset="-128"/>
              </a:rPr>
              <a:t>する。</a:t>
            </a:r>
            <a:r>
              <a:rPr lang="ja-JP" altLang="en-US" sz="2800" dirty="0" smtClean="0">
                <a:latin typeface="HGP創英ﾌﾟﾚｾﾞﾝｽEB" pitchFamily="18" charset="-128"/>
                <a:ea typeface="HGP創英ﾌﾟﾚｾﾞﾝｽEB" pitchFamily="18" charset="-128"/>
              </a:rPr>
              <a:t>　</a:t>
            </a:r>
            <a:endParaRPr lang="en-US" altLang="ja-JP" sz="2800" dirty="0" smtClean="0">
              <a:latin typeface="HGP創英ﾌﾟﾚｾﾞﾝｽEB" pitchFamily="18" charset="-128"/>
              <a:ea typeface="HGP創英ﾌﾟﾚｾﾞﾝｽEB" pitchFamily="18" charset="-128"/>
            </a:endParaRPr>
          </a:p>
          <a:p>
            <a:r>
              <a:rPr lang="ja-JP" altLang="en-US" sz="2800" dirty="0" smtClean="0">
                <a:latin typeface="HGP創英ﾌﾟﾚｾﾞﾝｽEB" pitchFamily="18" charset="-128"/>
                <a:ea typeface="HGP創英ﾌﾟﾚｾﾞﾝｽEB" pitchFamily="18" charset="-128"/>
              </a:rPr>
              <a:t>　　　　　　</a:t>
            </a:r>
            <a:endParaRPr lang="en-US" altLang="ja-JP" sz="2800" dirty="0" smtClean="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251520" y="4005064"/>
            <a:ext cx="37444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09329" y="1312302"/>
            <a:ext cx="3059832" cy="532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0"/>
            <a:ext cx="9144000" cy="1261884"/>
          </a:xfrm>
          <a:prstGeom prst="rect">
            <a:avLst/>
          </a:prstGeom>
          <a:solidFill>
            <a:schemeClr val="tx2">
              <a:lumMod val="50000"/>
            </a:schemeClr>
          </a:solidFill>
          <a:ln>
            <a:noFill/>
          </a:ln>
        </p:spPr>
        <p:txBody>
          <a:bodyPr wrap="square" rtlCol="0">
            <a:spAutoFit/>
          </a:bodyPr>
          <a:lstStyle/>
          <a:p>
            <a:r>
              <a:rPr kumimoji="1" lang="ja-JP" altLang="en-US" sz="3600" dirty="0" smtClean="0">
                <a:solidFill>
                  <a:schemeClr val="bg1"/>
                </a:solidFill>
                <a:latin typeface="HGS創英ﾌﾟﾚｾﾞﾝｽEB" pitchFamily="18" charset="-128"/>
                <a:ea typeface="HGS創英ﾌﾟﾚｾﾞﾝｽEB" pitchFamily="18" charset="-128"/>
              </a:rPr>
              <a:t>　これまでの取組の課題</a:t>
            </a:r>
            <a:r>
              <a:rPr lang="ja-JP" altLang="en-US" sz="3600" dirty="0" smtClean="0">
                <a:solidFill>
                  <a:schemeClr val="bg1"/>
                </a:solidFill>
                <a:latin typeface="HGS創英ﾌﾟﾚｾﾞﾝｽEB" pitchFamily="18" charset="-128"/>
                <a:ea typeface="HGS創英ﾌﾟﾚｾﾞﾝｽEB" pitchFamily="18" charset="-128"/>
              </a:rPr>
              <a:t>（国）</a:t>
            </a:r>
            <a:endParaRPr lang="en-US" altLang="ja-JP" sz="3600" dirty="0" smtClean="0">
              <a:solidFill>
                <a:schemeClr val="bg1"/>
              </a:solidFill>
              <a:latin typeface="HGS創英ﾌﾟﾚｾﾞﾝｽEB" pitchFamily="18" charset="-128"/>
              <a:ea typeface="HGS創英ﾌﾟﾚｾﾞﾝｽEB" pitchFamily="18" charset="-128"/>
            </a:endParaRPr>
          </a:p>
          <a:p>
            <a:r>
              <a:rPr lang="ja-JP" altLang="en-US" sz="2000" dirty="0" smtClean="0">
                <a:solidFill>
                  <a:schemeClr val="bg1"/>
                </a:solidFill>
                <a:latin typeface="HGP創英ﾌﾟﾚｾﾞﾝｽEB" pitchFamily="18" charset="-128"/>
                <a:ea typeface="HGP創英ﾌﾟﾚｾﾞﾝｽEB" pitchFamily="18" charset="-128"/>
              </a:rPr>
              <a:t>　　　　　　　「いじめ防止対策推進法の施行状況に関する議論のとりまとめ」</a:t>
            </a:r>
            <a:endParaRPr lang="en-US" altLang="ja-JP" sz="2000" dirty="0" smtClean="0">
              <a:solidFill>
                <a:schemeClr val="bg1"/>
              </a:solidFill>
              <a:latin typeface="HGP創英ﾌﾟﾚｾﾞﾝｽEB" pitchFamily="18" charset="-128"/>
              <a:ea typeface="HGP創英ﾌﾟﾚｾﾞﾝｽEB" pitchFamily="18" charset="-128"/>
            </a:endParaRPr>
          </a:p>
          <a:p>
            <a:pPr algn="r"/>
            <a:r>
              <a:rPr lang="en-US" altLang="ja-JP" sz="2000" dirty="0" smtClean="0">
                <a:solidFill>
                  <a:schemeClr val="bg1"/>
                </a:solidFill>
                <a:latin typeface="HGP創英ﾌﾟﾚｾﾞﾝｽEB" pitchFamily="18" charset="-128"/>
                <a:ea typeface="HGP創英ﾌﾟﾚｾﾞﾝｽEB" pitchFamily="18" charset="-128"/>
              </a:rPr>
              <a:t>H28.11.2</a:t>
            </a:r>
            <a:r>
              <a:rPr lang="ja-JP" altLang="en-US" sz="2000" dirty="0" smtClean="0">
                <a:solidFill>
                  <a:schemeClr val="bg1"/>
                </a:solidFill>
                <a:latin typeface="HGP創英ﾌﾟﾚｾﾞﾝｽEB" pitchFamily="18" charset="-128"/>
                <a:ea typeface="HGP創英ﾌﾟﾚｾﾞﾝｽEB" pitchFamily="18" charset="-128"/>
              </a:rPr>
              <a:t>　いじめ防止対策協議会</a:t>
            </a:r>
            <a:r>
              <a:rPr kumimoji="1" lang="ja-JP" altLang="en-US" sz="2000" dirty="0" smtClean="0">
                <a:solidFill>
                  <a:schemeClr val="bg1"/>
                </a:solidFill>
                <a:latin typeface="HGS創英ﾌﾟﾚｾﾞﾝｽEB" pitchFamily="18" charset="-128"/>
                <a:ea typeface="HGS創英ﾌﾟﾚｾﾞﾝｽEB" pitchFamily="18" charset="-128"/>
              </a:rPr>
              <a:t>　　</a:t>
            </a:r>
            <a:endParaRPr kumimoji="1" lang="ja-JP" altLang="en-US" sz="2000" dirty="0">
              <a:solidFill>
                <a:schemeClr val="bg1"/>
              </a:solidFill>
              <a:latin typeface="HGS創英ﾌﾟﾚｾﾞﾝｽEB" pitchFamily="18" charset="-128"/>
              <a:ea typeface="HGS創英ﾌﾟﾚｾﾞﾝｽEB" pitchFamily="18" charset="-128"/>
            </a:endParaRPr>
          </a:p>
        </p:txBody>
      </p:sp>
      <p:sp>
        <p:nvSpPr>
          <p:cNvPr id="11" name="テキスト ボックス 10"/>
          <p:cNvSpPr txBox="1"/>
          <p:nvPr/>
        </p:nvSpPr>
        <p:spPr>
          <a:xfrm>
            <a:off x="251520" y="1197536"/>
            <a:ext cx="8748464" cy="5616922"/>
          </a:xfrm>
          <a:prstGeom prst="rect">
            <a:avLst/>
          </a:prstGeom>
          <a:noFill/>
        </p:spPr>
        <p:txBody>
          <a:bodyPr wrap="square" rtlCol="0">
            <a:spAutoFit/>
          </a:bodyPr>
          <a:lstStyle/>
          <a:p>
            <a:pPr>
              <a:lnSpc>
                <a:spcPct val="150000"/>
              </a:lnSpc>
            </a:pPr>
            <a:r>
              <a:rPr lang="ja-JP" altLang="en-US" sz="2800" dirty="0" smtClean="0">
                <a:latin typeface="HGP創英ﾌﾟﾚｾﾞﾝｽEB" pitchFamily="18" charset="-128"/>
                <a:ea typeface="HGP創英ﾌﾟﾚｾﾞﾝｽEB" pitchFamily="18" charset="-128"/>
              </a:rPr>
              <a:t>１．いじめの認知</a:t>
            </a:r>
            <a:endParaRPr lang="en-US" altLang="ja-JP" sz="2800" dirty="0" smtClean="0">
              <a:latin typeface="HGP創英ﾌﾟﾚｾﾞﾝｽEB" pitchFamily="18" charset="-128"/>
              <a:ea typeface="HGP創英ﾌﾟﾚｾﾞﾝｽEB" pitchFamily="18" charset="-128"/>
            </a:endParaRPr>
          </a:p>
          <a:p>
            <a:pPr>
              <a:lnSpc>
                <a:spcPct val="150000"/>
              </a:lnSpc>
            </a:pPr>
            <a:r>
              <a:rPr lang="ja-JP" altLang="en-US" sz="2400" dirty="0" smtClean="0">
                <a:latin typeface="HGP創英ﾌﾟﾚｾﾞﾝｽEB" pitchFamily="18" charset="-128"/>
                <a:ea typeface="HGP創英ﾌﾟﾚｾﾞﾝｽEB" pitchFamily="18" charset="-128"/>
              </a:rPr>
              <a:t>　</a:t>
            </a:r>
            <a:r>
              <a:rPr lang="ja-JP" altLang="en-US" sz="2600" dirty="0" smtClean="0">
                <a:latin typeface="HGP創英ﾌﾟﾚｾﾞﾝｽEB" pitchFamily="18" charset="-128"/>
                <a:ea typeface="HGP創英ﾌﾟﾚｾﾞﾝｽEB" pitchFamily="18" charset="-128"/>
              </a:rPr>
              <a:t>○都道府県、学校間格差がある。</a:t>
            </a:r>
            <a:endParaRPr lang="en-US" altLang="ja-JP" sz="2600" dirty="0" smtClean="0">
              <a:latin typeface="HGP創英ﾌﾟﾚｾﾞﾝｽEB" pitchFamily="18" charset="-128"/>
              <a:ea typeface="HGP創英ﾌﾟﾚｾﾞﾝｽEB" pitchFamily="18" charset="-128"/>
            </a:endParaRPr>
          </a:p>
          <a:p>
            <a:pPr>
              <a:lnSpc>
                <a:spcPct val="150000"/>
              </a:lnSpc>
            </a:pPr>
            <a:r>
              <a:rPr lang="ja-JP" altLang="en-US" sz="2600" dirty="0" smtClean="0">
                <a:latin typeface="HGP創英ﾌﾟﾚｾﾞﾝｽEB" pitchFamily="18" charset="-128"/>
                <a:ea typeface="HGP創英ﾌﾟﾚｾﾞﾝｽEB" pitchFamily="18" charset="-128"/>
              </a:rPr>
              <a:t>　○法の趣旨を踏まえた対応がなされていないケースがある。</a:t>
            </a:r>
            <a:endParaRPr lang="en-US" altLang="ja-JP" sz="2600" dirty="0" smtClean="0">
              <a:latin typeface="HGP創英ﾌﾟﾚｾﾞﾝｽEB" pitchFamily="18" charset="-128"/>
              <a:ea typeface="HGP創英ﾌﾟﾚｾﾞﾝｽEB" pitchFamily="18" charset="-128"/>
            </a:endParaRPr>
          </a:p>
          <a:p>
            <a:pPr>
              <a:lnSpc>
                <a:spcPct val="150000"/>
              </a:lnSpc>
            </a:pPr>
            <a:r>
              <a:rPr lang="ja-JP" altLang="en-US" sz="2600" dirty="0" smtClean="0">
                <a:latin typeface="HGP創英ﾌﾟﾚｾﾞﾝｽEB" pitchFamily="18" charset="-128"/>
                <a:ea typeface="HGP創英ﾌﾟﾚｾﾞﾝｽEB" pitchFamily="18" charset="-128"/>
              </a:rPr>
              <a:t>　○学校、教職員のいじめの定義の解釈に差がある。　等　</a:t>
            </a:r>
            <a:endParaRPr lang="en-US" altLang="ja-JP" sz="2600" dirty="0" smtClean="0">
              <a:latin typeface="HGP創英ﾌﾟﾚｾﾞﾝｽEB" pitchFamily="18" charset="-128"/>
              <a:ea typeface="HGP創英ﾌﾟﾚｾﾞﾝｽEB" pitchFamily="18" charset="-128"/>
            </a:endParaRPr>
          </a:p>
          <a:p>
            <a:pPr>
              <a:lnSpc>
                <a:spcPct val="150000"/>
              </a:lnSpc>
            </a:pPr>
            <a:r>
              <a:rPr lang="ja-JP" altLang="en-US" sz="1400" dirty="0" smtClean="0">
                <a:latin typeface="HGP創英ﾌﾟﾚｾﾞﾝｽEB" pitchFamily="18" charset="-128"/>
                <a:ea typeface="HGP創英ﾌﾟﾚｾﾞﾝｽEB" pitchFamily="18" charset="-128"/>
              </a:rPr>
              <a:t>　　　　　　　　　　　　　　　　　　　　　　　　　　　　　　　　　　　　　　　　</a:t>
            </a:r>
            <a:endParaRPr lang="en-US" altLang="ja-JP" sz="1400" dirty="0" smtClean="0">
              <a:latin typeface="HGP創英ﾌﾟﾚｾﾞﾝｽEB" pitchFamily="18" charset="-128"/>
              <a:ea typeface="HGP創英ﾌﾟﾚｾﾞﾝｽEB" pitchFamily="18" charset="-128"/>
            </a:endParaRPr>
          </a:p>
          <a:p>
            <a:pPr>
              <a:lnSpc>
                <a:spcPct val="150000"/>
              </a:lnSpc>
            </a:pPr>
            <a:r>
              <a:rPr lang="ja-JP" altLang="en-US" sz="2800" dirty="0" smtClean="0">
                <a:latin typeface="HGP創英ﾌﾟﾚｾﾞﾝｽEB" pitchFamily="18" charset="-128"/>
                <a:ea typeface="HGP創英ﾌﾟﾚｾﾞﾝｽEB" pitchFamily="18" charset="-128"/>
              </a:rPr>
              <a:t>２．いじめ防止基本方針　</a:t>
            </a:r>
            <a:endParaRPr lang="en-US" altLang="ja-JP" sz="2800" dirty="0" smtClean="0">
              <a:latin typeface="HGP創英ﾌﾟﾚｾﾞﾝｽEB" pitchFamily="18" charset="-128"/>
              <a:ea typeface="HGP創英ﾌﾟﾚｾﾞﾝｽEB" pitchFamily="18" charset="-128"/>
            </a:endParaRPr>
          </a:p>
          <a:p>
            <a:pPr>
              <a:lnSpc>
                <a:spcPct val="150000"/>
              </a:lnSpc>
            </a:pPr>
            <a:r>
              <a:rPr lang="ja-JP" altLang="en-US" sz="2400" dirty="0" smtClean="0">
                <a:latin typeface="HGP創英ﾌﾟﾚｾﾞﾝｽEB" pitchFamily="18" charset="-128"/>
                <a:ea typeface="HGP創英ﾌﾟﾚｾﾞﾝｽEB" pitchFamily="18" charset="-128"/>
              </a:rPr>
              <a:t>　</a:t>
            </a:r>
            <a:r>
              <a:rPr lang="ja-JP" altLang="en-US" sz="2600" dirty="0" smtClean="0">
                <a:latin typeface="HGP創英ﾌﾟﾚｾﾞﾝｽEB" pitchFamily="18" charset="-128"/>
                <a:ea typeface="HGP創英ﾌﾟﾚｾﾞﾝｽEB" pitchFamily="18" charset="-128"/>
              </a:rPr>
              <a:t>○基本方針の周知不足により、対応が徹底されていない。</a:t>
            </a:r>
            <a:endParaRPr lang="en-US" altLang="ja-JP" sz="2600" dirty="0" smtClean="0">
              <a:latin typeface="HGP創英ﾌﾟﾚｾﾞﾝｽEB" pitchFamily="18" charset="-128"/>
              <a:ea typeface="HGP創英ﾌﾟﾚｾﾞﾝｽEB" pitchFamily="18" charset="-128"/>
            </a:endParaRPr>
          </a:p>
          <a:p>
            <a:pPr>
              <a:lnSpc>
                <a:spcPct val="150000"/>
              </a:lnSpc>
            </a:pPr>
            <a:r>
              <a:rPr lang="ja-JP" altLang="en-US" sz="2600" dirty="0" smtClean="0">
                <a:latin typeface="HGP創英ﾌﾟﾚｾﾞﾝｽEB" pitchFamily="18" charset="-128"/>
                <a:ea typeface="HGP創英ﾌﾟﾚｾﾞﾝｽEB" pitchFamily="18" charset="-128"/>
              </a:rPr>
              <a:t>　○学校基本方針が策定されたまま、見直しが行われていない。　　　　　　　　　　　　　</a:t>
            </a:r>
            <a:endParaRPr lang="en-US" altLang="ja-JP" sz="2600" dirty="0" smtClean="0">
              <a:latin typeface="HGP創英ﾌﾟﾚｾﾞﾝｽEB" pitchFamily="18" charset="-128"/>
              <a:ea typeface="HGP創英ﾌﾟﾚｾﾞﾝｽEB" pitchFamily="18" charset="-128"/>
            </a:endParaRPr>
          </a:p>
          <a:p>
            <a:pPr>
              <a:lnSpc>
                <a:spcPct val="150000"/>
              </a:lnSpc>
            </a:pPr>
            <a:r>
              <a:rPr lang="ja-JP" altLang="en-US" sz="2600" dirty="0" smtClean="0">
                <a:latin typeface="HGP創英ﾌﾟﾚｾﾞﾝｽEB" pitchFamily="18" charset="-128"/>
                <a:ea typeface="HGP創英ﾌﾟﾚｾﾞﾝｽEB" pitchFamily="18" charset="-128"/>
              </a:rPr>
              <a:t>　　　　　　　　　　　　　　　　　　　　　　　　　　　　　　　　　　　　等　</a:t>
            </a:r>
            <a:endParaRPr lang="en-US" altLang="ja-JP" sz="2600" dirty="0" smtClean="0">
              <a:latin typeface="HGP創英ﾌﾟﾚｾﾞﾝｽEB" pitchFamily="18" charset="-128"/>
              <a:ea typeface="HGP創英ﾌﾟﾚｾﾞﾝｽEB" pitchFamily="18" charset="-128"/>
            </a:endParaRPr>
          </a:p>
          <a:p>
            <a:endParaRPr lang="en-US" altLang="ja-JP" sz="2000" dirty="0" smtClean="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251520" y="1312302"/>
            <a:ext cx="5400600" cy="532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r>
              <a:rPr kumimoji="1" lang="ja-JP" altLang="en-US" sz="3600" dirty="0" smtClean="0">
                <a:solidFill>
                  <a:schemeClr val="bg1"/>
                </a:solidFill>
                <a:latin typeface="HGS創英ﾌﾟﾚｾﾞﾝｽEB" pitchFamily="18" charset="-128"/>
                <a:ea typeface="HGS創英ﾌﾟﾚｾﾞﾝｽEB" pitchFamily="18" charset="-128"/>
              </a:rPr>
              <a:t>　これまでの取組の課題（国）　</a:t>
            </a:r>
            <a:r>
              <a:rPr kumimoji="1" lang="ja-JP" altLang="en-US" sz="2400" dirty="0" smtClean="0">
                <a:solidFill>
                  <a:schemeClr val="bg1"/>
                </a:solidFill>
                <a:latin typeface="HGS創英ﾌﾟﾚｾﾞﾝｽEB" pitchFamily="18" charset="-128"/>
                <a:ea typeface="HGS創英ﾌﾟﾚｾﾞﾝｽEB" pitchFamily="18" charset="-128"/>
              </a:rPr>
              <a:t>　</a:t>
            </a:r>
            <a:endParaRPr kumimoji="1" lang="ja-JP" altLang="en-US" sz="2400" dirty="0">
              <a:solidFill>
                <a:schemeClr val="bg1"/>
              </a:solidFill>
              <a:latin typeface="HGS創英ﾌﾟﾚｾﾞﾝｽEB" pitchFamily="18" charset="-128"/>
              <a:ea typeface="HGS創英ﾌﾟﾚｾﾞﾝｽEB" pitchFamily="18" charset="-128"/>
            </a:endParaRPr>
          </a:p>
        </p:txBody>
      </p:sp>
      <p:sp>
        <p:nvSpPr>
          <p:cNvPr id="11" name="テキスト ボックス 10"/>
          <p:cNvSpPr txBox="1"/>
          <p:nvPr/>
        </p:nvSpPr>
        <p:spPr>
          <a:xfrm>
            <a:off x="323528" y="1174370"/>
            <a:ext cx="8424936" cy="5311711"/>
          </a:xfrm>
          <a:prstGeom prst="rect">
            <a:avLst/>
          </a:prstGeom>
          <a:noFill/>
        </p:spPr>
        <p:txBody>
          <a:bodyPr wrap="square" rtlCol="0">
            <a:spAutoFit/>
          </a:bodyPr>
          <a:lstStyle/>
          <a:p>
            <a:pPr algn="r"/>
            <a:endParaRPr lang="en-US" altLang="ja-JP" sz="1000" dirty="0" smtClean="0">
              <a:latin typeface="HGP創英ﾌﾟﾚｾﾞﾝｽEB" pitchFamily="18" charset="-128"/>
              <a:ea typeface="HGP創英ﾌﾟﾚｾﾞﾝｽEB" pitchFamily="18" charset="-128"/>
            </a:endParaRPr>
          </a:p>
          <a:p>
            <a:pPr>
              <a:lnSpc>
                <a:spcPts val="3500"/>
              </a:lnSpc>
            </a:pPr>
            <a:r>
              <a:rPr lang="ja-JP" altLang="en-US" sz="2800" dirty="0" smtClean="0">
                <a:latin typeface="HGP創英ﾌﾟﾚｾﾞﾝｽEB" pitchFamily="18" charset="-128"/>
                <a:ea typeface="HGP創英ﾌﾟﾚｾﾞﾝｽEB" pitchFamily="18" charset="-128"/>
              </a:rPr>
              <a:t>３．学校いじめ対策組織・情報共有</a:t>
            </a:r>
            <a:endParaRPr lang="en-US" altLang="ja-JP" sz="2800" dirty="0" smtClean="0">
              <a:latin typeface="HGP創英ﾌﾟﾚｾﾞﾝｽEB" pitchFamily="18" charset="-128"/>
              <a:ea typeface="HGP創英ﾌﾟﾚｾﾞﾝｽEB" pitchFamily="18" charset="-128"/>
            </a:endParaRPr>
          </a:p>
          <a:p>
            <a:pPr>
              <a:lnSpc>
                <a:spcPts val="1000"/>
              </a:lnSpc>
            </a:pPr>
            <a:endParaRPr lang="en-US" altLang="ja-JP" sz="1000" dirty="0" smtClean="0">
              <a:latin typeface="HGP創英ﾌﾟﾚｾﾞﾝｽEB" pitchFamily="18" charset="-128"/>
              <a:ea typeface="HGP創英ﾌﾟﾚｾﾞﾝｽEB" pitchFamily="18" charset="-128"/>
            </a:endParaRPr>
          </a:p>
          <a:p>
            <a:pPr>
              <a:lnSpc>
                <a:spcPts val="3500"/>
              </a:lnSpc>
            </a:pPr>
            <a:r>
              <a:rPr lang="ja-JP" altLang="en-US" sz="2800" dirty="0" smtClean="0">
                <a:latin typeface="HGP創英ﾌﾟﾚｾﾞﾝｽEB" pitchFamily="18" charset="-128"/>
                <a:ea typeface="HGP創英ﾌﾟﾚｾﾞﾝｽEB" pitchFamily="18" charset="-128"/>
              </a:rPr>
              <a:t>　</a:t>
            </a:r>
            <a:r>
              <a:rPr lang="ja-JP" altLang="en-US" sz="2600" dirty="0" smtClean="0">
                <a:latin typeface="HGP創英ﾌﾟﾚｾﾞﾝｽEB" pitchFamily="18" charset="-128"/>
                <a:ea typeface="HGP創英ﾌﾟﾚｾﾞﾝｽEB" pitchFamily="18" charset="-128"/>
              </a:rPr>
              <a:t>○単なる情報共有の場となってしまい、対策の中核組織に</a:t>
            </a:r>
            <a:endParaRPr lang="en-US" altLang="ja-JP" sz="2600" dirty="0" smtClean="0">
              <a:latin typeface="HGP創英ﾌﾟﾚｾﾞﾝｽEB" pitchFamily="18" charset="-128"/>
              <a:ea typeface="HGP創英ﾌﾟﾚｾﾞﾝｽEB" pitchFamily="18" charset="-128"/>
            </a:endParaRPr>
          </a:p>
          <a:p>
            <a:pPr>
              <a:lnSpc>
                <a:spcPts val="3500"/>
              </a:lnSpc>
            </a:pPr>
            <a:r>
              <a:rPr lang="ja-JP" altLang="en-US" sz="2600" dirty="0" smtClean="0">
                <a:latin typeface="HGP創英ﾌﾟﾚｾﾞﾝｽEB" pitchFamily="18" charset="-128"/>
                <a:ea typeface="HGP創英ﾌﾟﾚｾﾞﾝｽEB" pitchFamily="18" charset="-128"/>
              </a:rPr>
              <a:t>　　なりえていない。</a:t>
            </a:r>
            <a:endParaRPr lang="en-US" altLang="ja-JP" sz="2600" dirty="0" smtClean="0">
              <a:latin typeface="HGP創英ﾌﾟﾚｾﾞﾝｽEB" pitchFamily="18" charset="-128"/>
              <a:ea typeface="HGP創英ﾌﾟﾚｾﾞﾝｽEB" pitchFamily="18" charset="-128"/>
            </a:endParaRPr>
          </a:p>
          <a:p>
            <a:pPr>
              <a:lnSpc>
                <a:spcPts val="3500"/>
              </a:lnSpc>
            </a:pPr>
            <a:r>
              <a:rPr lang="ja-JP" altLang="en-US" sz="2600" dirty="0" smtClean="0">
                <a:latin typeface="HGP創英ﾌﾟﾚｾﾞﾝｽEB" pitchFamily="18" charset="-128"/>
                <a:ea typeface="HGP創英ﾌﾟﾚｾﾞﾝｽEB" pitchFamily="18" charset="-128"/>
              </a:rPr>
              <a:t>　○存在や活動が、児童生徒、保護者等に十分認識されて　　</a:t>
            </a:r>
            <a:endParaRPr lang="en-US" altLang="ja-JP" sz="2600" dirty="0" smtClean="0">
              <a:latin typeface="HGP創英ﾌﾟﾚｾﾞﾝｽEB" pitchFamily="18" charset="-128"/>
              <a:ea typeface="HGP創英ﾌﾟﾚｾﾞﾝｽEB" pitchFamily="18" charset="-128"/>
            </a:endParaRPr>
          </a:p>
          <a:p>
            <a:pPr>
              <a:lnSpc>
                <a:spcPts val="3500"/>
              </a:lnSpc>
            </a:pPr>
            <a:r>
              <a:rPr lang="ja-JP" altLang="en-US" sz="2600" dirty="0" smtClean="0">
                <a:latin typeface="HGP創英ﾌﾟﾚｾﾞﾝｽEB" pitchFamily="18" charset="-128"/>
                <a:ea typeface="HGP創英ﾌﾟﾚｾﾞﾝｽEB" pitchFamily="18" charset="-128"/>
              </a:rPr>
              <a:t>　　いない。</a:t>
            </a:r>
            <a:endParaRPr lang="en-US" altLang="ja-JP" sz="2600" dirty="0" smtClean="0">
              <a:latin typeface="HGP創英ﾌﾟﾚｾﾞﾝｽEB" pitchFamily="18" charset="-128"/>
              <a:ea typeface="HGP創英ﾌﾟﾚｾﾞﾝｽEB" pitchFamily="18" charset="-128"/>
            </a:endParaRPr>
          </a:p>
          <a:p>
            <a:pPr>
              <a:lnSpc>
                <a:spcPts val="3500"/>
              </a:lnSpc>
            </a:pPr>
            <a:r>
              <a:rPr lang="ja-JP" altLang="en-US" sz="2600" dirty="0" smtClean="0">
                <a:latin typeface="HGP創英ﾌﾟﾚｾﾞﾝｽEB" pitchFamily="18" charset="-128"/>
                <a:ea typeface="HGP創英ﾌﾟﾚｾﾞﾝｽEB" pitchFamily="18" charset="-128"/>
              </a:rPr>
              <a:t>　○構成員に、外部専門家がいないケースがある。</a:t>
            </a:r>
            <a:endParaRPr lang="en-US" altLang="ja-JP" sz="2600" dirty="0" smtClean="0">
              <a:latin typeface="HGP創英ﾌﾟﾚｾﾞﾝｽEB" pitchFamily="18" charset="-128"/>
              <a:ea typeface="HGP創英ﾌﾟﾚｾﾞﾝｽEB" pitchFamily="18" charset="-128"/>
            </a:endParaRPr>
          </a:p>
          <a:p>
            <a:pPr>
              <a:lnSpc>
                <a:spcPts val="3500"/>
              </a:lnSpc>
            </a:pPr>
            <a:r>
              <a:rPr lang="ja-JP" altLang="en-US" sz="2600" dirty="0" smtClean="0">
                <a:latin typeface="HGP創英ﾌﾟﾚｾﾞﾝｽEB" pitchFamily="18" charset="-128"/>
                <a:ea typeface="HGP創英ﾌﾟﾚｾﾞﾝｽEB" pitchFamily="18" charset="-128"/>
              </a:rPr>
              <a:t>　○学級担任や教科担任の組織への参加が不十分。</a:t>
            </a:r>
            <a:endParaRPr lang="en-US" altLang="ja-JP" sz="2600" dirty="0" smtClean="0">
              <a:latin typeface="HGP創英ﾌﾟﾚｾﾞﾝｽEB" pitchFamily="18" charset="-128"/>
              <a:ea typeface="HGP創英ﾌﾟﾚｾﾞﾝｽEB" pitchFamily="18" charset="-128"/>
            </a:endParaRPr>
          </a:p>
          <a:p>
            <a:pPr>
              <a:lnSpc>
                <a:spcPts val="3500"/>
              </a:lnSpc>
            </a:pPr>
            <a:r>
              <a:rPr lang="ja-JP" altLang="en-US" sz="2600" dirty="0" smtClean="0">
                <a:latin typeface="HGP創英ﾌﾟﾚｾﾞﾝｽEB" pitchFamily="18" charset="-128"/>
                <a:ea typeface="HGP創英ﾌﾟﾚｾﾞﾝｽEB" pitchFamily="18" charset="-128"/>
              </a:rPr>
              <a:t>　○担任教員がいじめを抱え込み、対策組織での情報共有</a:t>
            </a:r>
            <a:endParaRPr lang="en-US" altLang="ja-JP" sz="2600" dirty="0" smtClean="0">
              <a:latin typeface="HGP創英ﾌﾟﾚｾﾞﾝｽEB" pitchFamily="18" charset="-128"/>
              <a:ea typeface="HGP創英ﾌﾟﾚｾﾞﾝｽEB" pitchFamily="18" charset="-128"/>
            </a:endParaRPr>
          </a:p>
          <a:p>
            <a:pPr>
              <a:lnSpc>
                <a:spcPts val="3500"/>
              </a:lnSpc>
            </a:pPr>
            <a:r>
              <a:rPr lang="ja-JP" altLang="en-US" sz="2600" dirty="0" smtClean="0">
                <a:latin typeface="HGP創英ﾌﾟﾚｾﾞﾝｽEB" pitchFamily="18" charset="-128"/>
                <a:ea typeface="HGP創英ﾌﾟﾚｾﾞﾝｽEB" pitchFamily="18" charset="-128"/>
              </a:rPr>
              <a:t>　　がなされず、重大な結果を招いた事案がある。</a:t>
            </a:r>
            <a:endParaRPr lang="en-US" altLang="ja-JP" sz="2600" dirty="0" smtClean="0">
              <a:latin typeface="HGP創英ﾌﾟﾚｾﾞﾝｽEB" pitchFamily="18" charset="-128"/>
              <a:ea typeface="HGP創英ﾌﾟﾚｾﾞﾝｽEB" pitchFamily="18" charset="-128"/>
            </a:endParaRPr>
          </a:p>
          <a:p>
            <a:pPr>
              <a:lnSpc>
                <a:spcPts val="3500"/>
              </a:lnSpc>
            </a:pPr>
            <a:r>
              <a:rPr lang="ja-JP" altLang="en-US" sz="2600" dirty="0" smtClean="0">
                <a:latin typeface="HGP創英ﾌﾟﾚｾﾞﾝｽEB" pitchFamily="18" charset="-128"/>
                <a:ea typeface="HGP創英ﾌﾟﾚｾﾞﾝｽEB" pitchFamily="18" charset="-128"/>
              </a:rPr>
              <a:t>　○情報共有すべき事柄や、その方法が定められていない学</a:t>
            </a:r>
            <a:endParaRPr lang="en-US" altLang="ja-JP" sz="2600" dirty="0" smtClean="0">
              <a:latin typeface="HGP創英ﾌﾟﾚｾﾞﾝｽEB" pitchFamily="18" charset="-128"/>
              <a:ea typeface="HGP創英ﾌﾟﾚｾﾞﾝｽEB" pitchFamily="18" charset="-128"/>
            </a:endParaRPr>
          </a:p>
          <a:p>
            <a:pPr>
              <a:lnSpc>
                <a:spcPts val="3500"/>
              </a:lnSpc>
            </a:pPr>
            <a:r>
              <a:rPr lang="ja-JP" altLang="en-US" sz="2600" dirty="0" smtClean="0">
                <a:latin typeface="HGP創英ﾌﾟﾚｾﾞﾝｽEB" pitchFamily="18" charset="-128"/>
                <a:ea typeface="HGP創英ﾌﾟﾚｾﾞﾝｽEB" pitchFamily="18" charset="-128"/>
              </a:rPr>
              <a:t>　　校がある。　　　　　　　　　　　　　　　　　　　　　　　　　　等</a:t>
            </a:r>
            <a:endParaRPr lang="en-US" altLang="ja-JP" sz="2600" dirty="0" smtClean="0">
              <a:latin typeface="HGP創英ﾌﾟﾚｾﾞﾝｽEB" pitchFamily="18" charset="-128"/>
              <a:ea typeface="HGP創英ﾌﾟﾚｾﾞﾝｽEB" pitchFamily="18" charset="-128"/>
            </a:endParaRPr>
          </a:p>
        </p:txBody>
      </p:sp>
      <p:sp>
        <p:nvSpPr>
          <p:cNvPr id="5" name="テキスト ボックス 4"/>
          <p:cNvSpPr txBox="1"/>
          <p:nvPr/>
        </p:nvSpPr>
        <p:spPr>
          <a:xfrm>
            <a:off x="0" y="0"/>
            <a:ext cx="9144000" cy="1261884"/>
          </a:xfrm>
          <a:prstGeom prst="rect">
            <a:avLst/>
          </a:prstGeom>
          <a:solidFill>
            <a:schemeClr val="tx2">
              <a:lumMod val="50000"/>
            </a:schemeClr>
          </a:solidFill>
          <a:ln>
            <a:noFill/>
          </a:ln>
        </p:spPr>
        <p:txBody>
          <a:bodyPr wrap="square" rtlCol="0">
            <a:spAutoFit/>
          </a:bodyPr>
          <a:lstStyle/>
          <a:p>
            <a:r>
              <a:rPr kumimoji="1" lang="ja-JP" altLang="en-US" sz="3600" dirty="0" smtClean="0">
                <a:solidFill>
                  <a:schemeClr val="bg1"/>
                </a:solidFill>
                <a:latin typeface="HGS創英ﾌﾟﾚｾﾞﾝｽEB" pitchFamily="18" charset="-128"/>
                <a:ea typeface="HGS創英ﾌﾟﾚｾﾞﾝｽEB" pitchFamily="18" charset="-128"/>
              </a:rPr>
              <a:t>　これまでの取組の課題</a:t>
            </a:r>
            <a:r>
              <a:rPr lang="ja-JP" altLang="en-US" sz="3600" dirty="0" smtClean="0">
                <a:solidFill>
                  <a:schemeClr val="bg1"/>
                </a:solidFill>
                <a:latin typeface="HGS創英ﾌﾟﾚｾﾞﾝｽEB" pitchFamily="18" charset="-128"/>
                <a:ea typeface="HGS創英ﾌﾟﾚｾﾞﾝｽEB" pitchFamily="18" charset="-128"/>
              </a:rPr>
              <a:t>（国）</a:t>
            </a:r>
            <a:endParaRPr lang="en-US" altLang="ja-JP" sz="3600" dirty="0" smtClean="0">
              <a:solidFill>
                <a:schemeClr val="bg1"/>
              </a:solidFill>
              <a:latin typeface="HGS創英ﾌﾟﾚｾﾞﾝｽEB" pitchFamily="18" charset="-128"/>
              <a:ea typeface="HGS創英ﾌﾟﾚｾﾞﾝｽEB" pitchFamily="18" charset="-128"/>
            </a:endParaRPr>
          </a:p>
          <a:p>
            <a:r>
              <a:rPr lang="ja-JP" altLang="en-US" sz="2000" dirty="0" smtClean="0">
                <a:solidFill>
                  <a:schemeClr val="bg1"/>
                </a:solidFill>
                <a:latin typeface="HGP創英ﾌﾟﾚｾﾞﾝｽEB" pitchFamily="18" charset="-128"/>
                <a:ea typeface="HGP創英ﾌﾟﾚｾﾞﾝｽEB" pitchFamily="18" charset="-128"/>
              </a:rPr>
              <a:t>　　　　　　　「いじめ防止対策推進法の施行状況に関する議論のとりまとめ」</a:t>
            </a:r>
            <a:endParaRPr lang="en-US" altLang="ja-JP" sz="2000" dirty="0" smtClean="0">
              <a:solidFill>
                <a:schemeClr val="bg1"/>
              </a:solidFill>
              <a:latin typeface="HGP創英ﾌﾟﾚｾﾞﾝｽEB" pitchFamily="18" charset="-128"/>
              <a:ea typeface="HGP創英ﾌﾟﾚｾﾞﾝｽEB" pitchFamily="18" charset="-128"/>
            </a:endParaRPr>
          </a:p>
          <a:p>
            <a:pPr algn="r"/>
            <a:r>
              <a:rPr lang="en-US" altLang="ja-JP" sz="2000" dirty="0" smtClean="0">
                <a:solidFill>
                  <a:schemeClr val="bg1"/>
                </a:solidFill>
                <a:latin typeface="HGP創英ﾌﾟﾚｾﾞﾝｽEB" pitchFamily="18" charset="-128"/>
                <a:ea typeface="HGP創英ﾌﾟﾚｾﾞﾝｽEB" pitchFamily="18" charset="-128"/>
              </a:rPr>
              <a:t>H28.11.2</a:t>
            </a:r>
            <a:r>
              <a:rPr lang="ja-JP" altLang="en-US" sz="2000" dirty="0" smtClean="0">
                <a:solidFill>
                  <a:schemeClr val="bg1"/>
                </a:solidFill>
                <a:latin typeface="HGP創英ﾌﾟﾚｾﾞﾝｽEB" pitchFamily="18" charset="-128"/>
                <a:ea typeface="HGP創英ﾌﾟﾚｾﾞﾝｽEB" pitchFamily="18" charset="-128"/>
              </a:rPr>
              <a:t>　いじめ防止対策協議会</a:t>
            </a:r>
            <a:r>
              <a:rPr kumimoji="1" lang="ja-JP" altLang="en-US" sz="2000" dirty="0" smtClean="0">
                <a:solidFill>
                  <a:schemeClr val="bg1"/>
                </a:solidFill>
                <a:latin typeface="HGS創英ﾌﾟﾚｾﾞﾝｽEB" pitchFamily="18" charset="-128"/>
                <a:ea typeface="HGS創英ﾌﾟﾚｾﾞﾝｽEB" pitchFamily="18" charset="-128"/>
              </a:rPr>
              <a:t>　　</a:t>
            </a:r>
            <a:endParaRPr kumimoji="1" lang="ja-JP" altLang="en-US" sz="2000" dirty="0">
              <a:solidFill>
                <a:schemeClr val="bg1"/>
              </a:solidFill>
              <a:latin typeface="HGS創英ﾌﾟﾚｾﾞﾝｽEB" pitchFamily="18" charset="-128"/>
              <a:ea typeface="HGS創英ﾌﾟﾚｾﾞﾝｽEB" pitchFamily="18"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92696"/>
          </a:xfrm>
          <a:solidFill>
            <a:schemeClr val="tx2">
              <a:lumMod val="50000"/>
            </a:schemeClr>
          </a:solidFill>
        </p:spPr>
        <p:txBody>
          <a:bodyPr>
            <a:normAutofit fontScale="90000"/>
          </a:bodyPr>
          <a:lstStyle/>
          <a:p>
            <a:r>
              <a:rPr kumimoji="1" lang="ja-JP" altLang="en-US" dirty="0" smtClean="0">
                <a:solidFill>
                  <a:schemeClr val="bg1"/>
                </a:solidFill>
                <a:latin typeface="HGP創英ﾌﾟﾚｾﾞﾝｽEB" pitchFamily="18" charset="-128"/>
                <a:ea typeface="HGP創英ﾌﾟﾚｾﾞﾝｽEB" pitchFamily="18" charset="-128"/>
              </a:rPr>
              <a:t>本日の説明内容</a:t>
            </a:r>
            <a:endParaRPr kumimoji="1" lang="ja-JP" altLang="en-US" dirty="0">
              <a:solidFill>
                <a:schemeClr val="bg1"/>
              </a:solidFill>
              <a:latin typeface="HGP創英ﾌﾟﾚｾﾞﾝｽEB" pitchFamily="18" charset="-128"/>
              <a:ea typeface="HGP創英ﾌﾟﾚｾﾞﾝｽEB" pitchFamily="18" charset="-128"/>
            </a:endParaRPr>
          </a:p>
        </p:txBody>
      </p:sp>
      <p:sp>
        <p:nvSpPr>
          <p:cNvPr id="3" name="コンテンツ プレースホルダ 2"/>
          <p:cNvSpPr>
            <a:spLocks noGrp="1"/>
          </p:cNvSpPr>
          <p:nvPr>
            <p:ph idx="1"/>
          </p:nvPr>
        </p:nvSpPr>
        <p:spPr>
          <a:xfrm>
            <a:off x="467544" y="980728"/>
            <a:ext cx="8496944" cy="5877271"/>
          </a:xfrm>
        </p:spPr>
        <p:txBody>
          <a:bodyPr>
            <a:normAutofit fontScale="92500" lnSpcReduction="10000"/>
          </a:bodyPr>
          <a:lstStyle/>
          <a:p>
            <a:pPr>
              <a:buNone/>
            </a:pPr>
            <a:r>
              <a:rPr lang="ja-JP" altLang="en-US" sz="4000" dirty="0" smtClean="0">
                <a:latin typeface="HGP創英ﾌﾟﾚｾﾞﾝｽEB" pitchFamily="18" charset="-128"/>
                <a:ea typeface="HGP創英ﾌﾟﾚｾﾞﾝｽEB" pitchFamily="18" charset="-128"/>
              </a:rPr>
              <a:t>１．</a:t>
            </a:r>
            <a:r>
              <a:rPr kumimoji="1" lang="ja-JP" altLang="en-US" sz="4000" dirty="0" smtClean="0">
                <a:latin typeface="HGP創英ﾌﾟﾚｾﾞﾝｽEB" pitchFamily="18" charset="-128"/>
                <a:ea typeface="HGP創英ﾌﾟﾚｾﾞﾝｽEB" pitchFamily="18" charset="-128"/>
              </a:rPr>
              <a:t>いじめ防止</a:t>
            </a:r>
            <a:r>
              <a:rPr lang="ja-JP" altLang="en-US" sz="4000" dirty="0" smtClean="0">
                <a:latin typeface="HGP創英ﾌﾟﾚｾﾞﾝｽEB" pitchFamily="18" charset="-128"/>
                <a:ea typeface="HGP創英ﾌﾟﾚｾﾞﾝｽEB" pitchFamily="18" charset="-128"/>
              </a:rPr>
              <a:t>対策推進法の策定と</a:t>
            </a:r>
            <a:endParaRPr lang="en-US" altLang="ja-JP" sz="4000" dirty="0" smtClean="0">
              <a:latin typeface="HGP創英ﾌﾟﾚｾﾞﾝｽEB" pitchFamily="18" charset="-128"/>
              <a:ea typeface="HGP創英ﾌﾟﾚｾﾞﾝｽEB" pitchFamily="18" charset="-128"/>
            </a:endParaRPr>
          </a:p>
          <a:p>
            <a:pPr>
              <a:buNone/>
            </a:pPr>
            <a:r>
              <a:rPr lang="ja-JP" altLang="en-US" sz="4000" dirty="0" smtClean="0">
                <a:latin typeface="HGP創英ﾌﾟﾚｾﾞﾝｽEB" pitchFamily="18" charset="-128"/>
                <a:ea typeface="HGP創英ﾌﾟﾚｾﾞﾝｽEB" pitchFamily="18" charset="-128"/>
              </a:rPr>
              <a:t>　　その後の経過</a:t>
            </a:r>
            <a:endParaRPr kumimoji="1" lang="en-US" altLang="ja-JP" sz="4000" dirty="0" smtClean="0">
              <a:latin typeface="HGP創英ﾌﾟﾚｾﾞﾝｽEB" pitchFamily="18" charset="-128"/>
              <a:ea typeface="HGP創英ﾌﾟﾚｾﾞﾝｽEB" pitchFamily="18" charset="-128"/>
            </a:endParaRPr>
          </a:p>
          <a:p>
            <a:pPr>
              <a:buNone/>
            </a:pPr>
            <a:endParaRPr kumimoji="1" lang="en-US" altLang="ja-JP" sz="4000" dirty="0" smtClean="0">
              <a:latin typeface="HGP創英ﾌﾟﾚｾﾞﾝｽEB" pitchFamily="18" charset="-128"/>
              <a:ea typeface="HGP創英ﾌﾟﾚｾﾞﾝｽEB" pitchFamily="18" charset="-128"/>
            </a:endParaRPr>
          </a:p>
          <a:p>
            <a:pPr>
              <a:buNone/>
            </a:pPr>
            <a:r>
              <a:rPr lang="ja-JP" altLang="en-US" sz="4000" dirty="0" smtClean="0">
                <a:latin typeface="HGP創英ﾌﾟﾚｾﾞﾝｽEB" pitchFamily="18" charset="-128"/>
                <a:ea typeface="HGP創英ﾌﾟﾚｾﾞﾝｽEB" pitchFamily="18" charset="-128"/>
              </a:rPr>
              <a:t>２．これまでの取組の課題</a:t>
            </a:r>
            <a:endParaRPr kumimoji="1" lang="en-US" altLang="ja-JP" sz="4000" dirty="0" smtClean="0">
              <a:latin typeface="HGP創英ﾌﾟﾚｾﾞﾝｽEB" pitchFamily="18" charset="-128"/>
              <a:ea typeface="HGP創英ﾌﾟﾚｾﾞﾝｽEB" pitchFamily="18" charset="-128"/>
            </a:endParaRPr>
          </a:p>
          <a:p>
            <a:pPr>
              <a:buNone/>
            </a:pPr>
            <a:endParaRPr lang="en-US" altLang="ja-JP" sz="4000" dirty="0" smtClean="0">
              <a:latin typeface="HGP創英ﾌﾟﾚｾﾞﾝｽEB" pitchFamily="18" charset="-128"/>
              <a:ea typeface="HGP創英ﾌﾟﾚｾﾞﾝｽEB" pitchFamily="18" charset="-128"/>
            </a:endParaRPr>
          </a:p>
          <a:p>
            <a:pPr>
              <a:buNone/>
            </a:pPr>
            <a:r>
              <a:rPr kumimoji="1" lang="ja-JP" altLang="en-US" sz="4000" dirty="0" smtClean="0">
                <a:latin typeface="HGP創英ﾌﾟﾚｾﾞﾝｽEB" pitchFamily="18" charset="-128"/>
                <a:ea typeface="HGP創英ﾌﾟﾚｾﾞﾝｽEB" pitchFamily="18" charset="-128"/>
              </a:rPr>
              <a:t>３．高知県いじめ防止基本方針の改定概要</a:t>
            </a:r>
            <a:endParaRPr kumimoji="1" lang="en-US" altLang="ja-JP" sz="4000" dirty="0" smtClean="0">
              <a:latin typeface="HGP創英ﾌﾟﾚｾﾞﾝｽEB" pitchFamily="18" charset="-128"/>
              <a:ea typeface="HGP創英ﾌﾟﾚｾﾞﾝｽEB" pitchFamily="18" charset="-128"/>
            </a:endParaRPr>
          </a:p>
          <a:p>
            <a:pPr>
              <a:buNone/>
            </a:pPr>
            <a:endParaRPr lang="en-US" altLang="ja-JP" sz="4000" dirty="0" smtClean="0">
              <a:latin typeface="HGP創英ﾌﾟﾚｾﾞﾝｽEB" pitchFamily="18" charset="-128"/>
              <a:ea typeface="HGP創英ﾌﾟﾚｾﾞﾝｽEB" pitchFamily="18" charset="-128"/>
            </a:endParaRPr>
          </a:p>
          <a:p>
            <a:pPr>
              <a:buNone/>
            </a:pPr>
            <a:r>
              <a:rPr kumimoji="1" lang="ja-JP" altLang="en-US" sz="4000" dirty="0" smtClean="0">
                <a:latin typeface="HGP創英ﾌﾟﾚｾﾞﾝｽEB" pitchFamily="18" charset="-128"/>
                <a:ea typeface="HGP創英ﾌﾟﾚｾﾞﾝｽEB" pitchFamily="18" charset="-128"/>
              </a:rPr>
              <a:t>４．市町村（学校組合）の改定・</a:t>
            </a:r>
            <a:endParaRPr kumimoji="1" lang="en-US" altLang="ja-JP" sz="4000" dirty="0" smtClean="0">
              <a:latin typeface="HGP創英ﾌﾟﾚｾﾞﾝｽEB" pitchFamily="18" charset="-128"/>
              <a:ea typeface="HGP創英ﾌﾟﾚｾﾞﾝｽEB" pitchFamily="18" charset="-128"/>
            </a:endParaRPr>
          </a:p>
          <a:p>
            <a:pPr>
              <a:buNone/>
            </a:pPr>
            <a:r>
              <a:rPr lang="ja-JP" altLang="en-US" sz="4000" dirty="0" smtClean="0">
                <a:latin typeface="HGP創英ﾌﾟﾚｾﾞﾝｽEB" pitchFamily="18" charset="-128"/>
                <a:ea typeface="HGP創英ﾌﾟﾚｾﾞﾝｽEB" pitchFamily="18" charset="-128"/>
              </a:rPr>
              <a:t>　　　　　　　</a:t>
            </a:r>
            <a:r>
              <a:rPr kumimoji="1" lang="ja-JP" altLang="en-US" sz="4000" dirty="0" smtClean="0">
                <a:latin typeface="HGP創英ﾌﾟﾚｾﾞﾝｽEB" pitchFamily="18" charset="-128"/>
                <a:ea typeface="HGP創英ﾌﾟﾚｾﾞﾝｽEB" pitchFamily="18" charset="-128"/>
              </a:rPr>
              <a:t>学校の点検、見直しのポイント</a:t>
            </a:r>
            <a:endParaRPr kumimoji="1" lang="en-US" altLang="ja-JP" sz="4000" dirty="0" smtClean="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251520" y="1340768"/>
            <a:ext cx="374441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r>
              <a:rPr kumimoji="1" lang="ja-JP" altLang="en-US" sz="3600" dirty="0" smtClean="0">
                <a:solidFill>
                  <a:schemeClr val="bg1"/>
                </a:solidFill>
                <a:latin typeface="HGS創英ﾌﾟﾚｾﾞﾝｽEB" pitchFamily="18" charset="-128"/>
                <a:ea typeface="HGS創英ﾌﾟﾚｾﾞﾝｽEB" pitchFamily="18" charset="-128"/>
              </a:rPr>
              <a:t>　これまでの取組の課題　</a:t>
            </a:r>
            <a:r>
              <a:rPr kumimoji="1" lang="ja-JP" altLang="en-US" sz="2400" dirty="0" smtClean="0">
                <a:solidFill>
                  <a:schemeClr val="bg1"/>
                </a:solidFill>
                <a:latin typeface="HGS創英ﾌﾟﾚｾﾞﾝｽEB" pitchFamily="18" charset="-128"/>
                <a:ea typeface="HGS創英ﾌﾟﾚｾﾞﾝｽEB" pitchFamily="18" charset="-128"/>
              </a:rPr>
              <a:t>　</a:t>
            </a:r>
            <a:endParaRPr kumimoji="1" lang="ja-JP" altLang="en-US" sz="2400" dirty="0">
              <a:solidFill>
                <a:schemeClr val="bg1"/>
              </a:solidFill>
              <a:latin typeface="HGS創英ﾌﾟﾚｾﾞﾝｽEB" pitchFamily="18" charset="-128"/>
              <a:ea typeface="HGS創英ﾌﾟﾚｾﾞﾝｽEB" pitchFamily="18" charset="-128"/>
            </a:endParaRPr>
          </a:p>
        </p:txBody>
      </p:sp>
      <p:sp>
        <p:nvSpPr>
          <p:cNvPr id="11" name="テキスト ボックス 10"/>
          <p:cNvSpPr txBox="1"/>
          <p:nvPr/>
        </p:nvSpPr>
        <p:spPr>
          <a:xfrm>
            <a:off x="216024" y="1324307"/>
            <a:ext cx="8748464" cy="5345053"/>
          </a:xfrm>
          <a:prstGeom prst="rect">
            <a:avLst/>
          </a:prstGeom>
          <a:noFill/>
        </p:spPr>
        <p:txBody>
          <a:bodyPr wrap="square" rtlCol="0">
            <a:spAutoFit/>
          </a:bodyPr>
          <a:lstStyle/>
          <a:p>
            <a:r>
              <a:rPr lang="ja-JP" altLang="en-US" sz="2800" dirty="0" smtClean="0">
                <a:latin typeface="HGP創英ﾌﾟﾚｾﾞﾝｽEB" pitchFamily="18" charset="-128"/>
                <a:ea typeface="HGP創英ﾌﾟﾚｾﾞﾝｽEB" pitchFamily="18" charset="-128"/>
              </a:rPr>
              <a:t>４．未然防止、早期発見</a:t>
            </a:r>
            <a:endParaRPr lang="en-US" altLang="ja-JP" sz="2800" dirty="0" smtClean="0">
              <a:latin typeface="HGP創英ﾌﾟﾚｾﾞﾝｽEB" pitchFamily="18" charset="-128"/>
              <a:ea typeface="HGP創英ﾌﾟﾚｾﾞﾝｽEB" pitchFamily="18" charset="-128"/>
            </a:endParaRPr>
          </a:p>
          <a:p>
            <a:pPr>
              <a:lnSpc>
                <a:spcPts val="1600"/>
              </a:lnSpc>
            </a:pP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＜未然防止＞</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○道徳教育や体験活動、人権教育に加え、加害行為抑　　</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止に向けた新たな取組が必要である。</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○性同一性障害や性的指向・性自認に関する理解不足</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から生じるいじめに対する取組が必要である。</a:t>
            </a:r>
            <a:endParaRPr lang="en-US" altLang="ja-JP" sz="2800" dirty="0" smtClean="0">
              <a:latin typeface="HGP創英ﾌﾟﾚｾﾞﾝｽEB" pitchFamily="18" charset="-128"/>
              <a:ea typeface="HGP創英ﾌﾟﾚｾﾞﾝｽEB" pitchFamily="18" charset="-128"/>
            </a:endParaRPr>
          </a:p>
          <a:p>
            <a:pPr algn="r">
              <a:lnSpc>
                <a:spcPts val="3600"/>
              </a:lnSpc>
            </a:pPr>
            <a:r>
              <a:rPr lang="ja-JP" altLang="en-US" sz="2800" dirty="0" smtClean="0">
                <a:latin typeface="HGP創英ﾌﾟﾚｾﾞﾝｽEB" pitchFamily="18" charset="-128"/>
                <a:ea typeface="HGP創英ﾌﾟﾚｾﾞﾝｽEB" pitchFamily="18" charset="-128"/>
              </a:rPr>
              <a:t>等</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＜早期発見＞</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○児童生徒からの情報による発見が少ない。</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a:t>
            </a:r>
            <a:r>
              <a:rPr lang="en-US" altLang="ja-JP" sz="2800" dirty="0" smtClean="0">
                <a:latin typeface="HGP創英ﾌﾟﾚｾﾞﾝｽEB" pitchFamily="18" charset="-128"/>
                <a:ea typeface="HGP創英ﾌﾟﾚｾﾞﾝｽEB" pitchFamily="18" charset="-128"/>
              </a:rPr>
              <a:t>SC</a:t>
            </a:r>
            <a:r>
              <a:rPr lang="ja-JP" altLang="en-US" sz="2800" dirty="0" err="1" smtClean="0">
                <a:latin typeface="HGP創英ﾌﾟﾚｾﾞﾝｽEB" pitchFamily="18" charset="-128"/>
                <a:ea typeface="HGP創英ﾌﾟﾚｾﾞﾝｽEB" pitchFamily="18" charset="-128"/>
              </a:rPr>
              <a:t>、</a:t>
            </a:r>
            <a:r>
              <a:rPr lang="en-US" altLang="ja-JP" sz="2800" dirty="0" smtClean="0">
                <a:latin typeface="HGP創英ﾌﾟﾚｾﾞﾝｽEB" pitchFamily="18" charset="-128"/>
                <a:ea typeface="HGP創英ﾌﾟﾚｾﾞﾝｽEB" pitchFamily="18" charset="-128"/>
              </a:rPr>
              <a:t>SSW</a:t>
            </a:r>
            <a:r>
              <a:rPr lang="ja-JP" altLang="en-US" sz="2800" dirty="0" smtClean="0">
                <a:latin typeface="HGP創英ﾌﾟﾚｾﾞﾝｽEB" pitchFamily="18" charset="-128"/>
                <a:ea typeface="HGP創英ﾌﾟﾚｾﾞﾝｽEB" pitchFamily="18" charset="-128"/>
              </a:rPr>
              <a:t>等の相談員に対する相談が少ない。</a:t>
            </a:r>
            <a:endParaRPr lang="en-US" altLang="ja-JP" sz="2800" dirty="0" smtClean="0">
              <a:latin typeface="HGP創英ﾌﾟﾚｾﾞﾝｽEB" pitchFamily="18" charset="-128"/>
              <a:ea typeface="HGP創英ﾌﾟﾚｾﾞﾝｽEB" pitchFamily="18" charset="-128"/>
            </a:endParaRPr>
          </a:p>
          <a:p>
            <a:pPr algn="r">
              <a:lnSpc>
                <a:spcPts val="3600"/>
              </a:lnSpc>
            </a:pPr>
            <a:r>
              <a:rPr lang="ja-JP" altLang="en-US" sz="2800" dirty="0" smtClean="0">
                <a:latin typeface="HGP創英ﾌﾟﾚｾﾞﾝｽEB" pitchFamily="18" charset="-128"/>
                <a:ea typeface="HGP創英ﾌﾟﾚｾﾞﾝｽEB" pitchFamily="18" charset="-128"/>
              </a:rPr>
              <a:t>等　　　　　　　　　　　</a:t>
            </a:r>
            <a:endParaRPr lang="en-US" altLang="ja-JP" sz="2800" dirty="0" smtClean="0">
              <a:latin typeface="HGP創英ﾌﾟﾚｾﾞﾝｽEB" pitchFamily="18" charset="-128"/>
              <a:ea typeface="HGP創英ﾌﾟﾚｾﾞﾝｽEB" pitchFamily="18" charset="-128"/>
            </a:endParaRPr>
          </a:p>
        </p:txBody>
      </p:sp>
      <p:sp>
        <p:nvSpPr>
          <p:cNvPr id="5" name="テキスト ボックス 4"/>
          <p:cNvSpPr txBox="1"/>
          <p:nvPr/>
        </p:nvSpPr>
        <p:spPr>
          <a:xfrm>
            <a:off x="0" y="0"/>
            <a:ext cx="9144000" cy="1261884"/>
          </a:xfrm>
          <a:prstGeom prst="rect">
            <a:avLst/>
          </a:prstGeom>
          <a:solidFill>
            <a:schemeClr val="tx2">
              <a:lumMod val="50000"/>
            </a:schemeClr>
          </a:solidFill>
          <a:ln>
            <a:noFill/>
          </a:ln>
        </p:spPr>
        <p:txBody>
          <a:bodyPr wrap="square" rtlCol="0">
            <a:spAutoFit/>
          </a:bodyPr>
          <a:lstStyle/>
          <a:p>
            <a:r>
              <a:rPr kumimoji="1" lang="ja-JP" altLang="en-US" sz="3600" dirty="0" smtClean="0">
                <a:solidFill>
                  <a:schemeClr val="bg1"/>
                </a:solidFill>
                <a:latin typeface="HGS創英ﾌﾟﾚｾﾞﾝｽEB" pitchFamily="18" charset="-128"/>
                <a:ea typeface="HGS創英ﾌﾟﾚｾﾞﾝｽEB" pitchFamily="18" charset="-128"/>
              </a:rPr>
              <a:t>　これまでの取組の課題</a:t>
            </a:r>
            <a:r>
              <a:rPr lang="ja-JP" altLang="en-US" sz="3600" dirty="0" smtClean="0">
                <a:solidFill>
                  <a:schemeClr val="bg1"/>
                </a:solidFill>
                <a:latin typeface="HGS創英ﾌﾟﾚｾﾞﾝｽEB" pitchFamily="18" charset="-128"/>
                <a:ea typeface="HGS創英ﾌﾟﾚｾﾞﾝｽEB" pitchFamily="18" charset="-128"/>
              </a:rPr>
              <a:t>（国）</a:t>
            </a:r>
            <a:endParaRPr lang="en-US" altLang="ja-JP" sz="3600" dirty="0" smtClean="0">
              <a:solidFill>
                <a:schemeClr val="bg1"/>
              </a:solidFill>
              <a:latin typeface="HGS創英ﾌﾟﾚｾﾞﾝｽEB" pitchFamily="18" charset="-128"/>
              <a:ea typeface="HGS創英ﾌﾟﾚｾﾞﾝｽEB" pitchFamily="18" charset="-128"/>
            </a:endParaRPr>
          </a:p>
          <a:p>
            <a:r>
              <a:rPr lang="ja-JP" altLang="en-US" sz="2000" dirty="0" smtClean="0">
                <a:solidFill>
                  <a:schemeClr val="bg1"/>
                </a:solidFill>
                <a:latin typeface="HGP創英ﾌﾟﾚｾﾞﾝｽEB" pitchFamily="18" charset="-128"/>
                <a:ea typeface="HGP創英ﾌﾟﾚｾﾞﾝｽEB" pitchFamily="18" charset="-128"/>
              </a:rPr>
              <a:t>　　　　　　　「いじめ防止対策推進法の施行状況に関する議論のとりまとめ」</a:t>
            </a:r>
            <a:endParaRPr lang="en-US" altLang="ja-JP" sz="2000" dirty="0" smtClean="0">
              <a:solidFill>
                <a:schemeClr val="bg1"/>
              </a:solidFill>
              <a:latin typeface="HGP創英ﾌﾟﾚｾﾞﾝｽEB" pitchFamily="18" charset="-128"/>
              <a:ea typeface="HGP創英ﾌﾟﾚｾﾞﾝｽEB" pitchFamily="18" charset="-128"/>
            </a:endParaRPr>
          </a:p>
          <a:p>
            <a:pPr algn="r"/>
            <a:r>
              <a:rPr lang="en-US" altLang="ja-JP" sz="2000" dirty="0" smtClean="0">
                <a:solidFill>
                  <a:schemeClr val="bg1"/>
                </a:solidFill>
                <a:latin typeface="HGP創英ﾌﾟﾚｾﾞﾝｽEB" pitchFamily="18" charset="-128"/>
                <a:ea typeface="HGP創英ﾌﾟﾚｾﾞﾝｽEB" pitchFamily="18" charset="-128"/>
              </a:rPr>
              <a:t>H28.11.2</a:t>
            </a:r>
            <a:r>
              <a:rPr lang="ja-JP" altLang="en-US" sz="2000" dirty="0" smtClean="0">
                <a:solidFill>
                  <a:schemeClr val="bg1"/>
                </a:solidFill>
                <a:latin typeface="HGP創英ﾌﾟﾚｾﾞﾝｽEB" pitchFamily="18" charset="-128"/>
                <a:ea typeface="HGP創英ﾌﾟﾚｾﾞﾝｽEB" pitchFamily="18" charset="-128"/>
              </a:rPr>
              <a:t>　いじめ防止対策協議会</a:t>
            </a:r>
            <a:r>
              <a:rPr kumimoji="1" lang="ja-JP" altLang="en-US" sz="2000" dirty="0" smtClean="0">
                <a:solidFill>
                  <a:schemeClr val="bg1"/>
                </a:solidFill>
                <a:latin typeface="HGS創英ﾌﾟﾚｾﾞﾝｽEB" pitchFamily="18" charset="-128"/>
                <a:ea typeface="HGS創英ﾌﾟﾚｾﾞﾝｽEB" pitchFamily="18" charset="-128"/>
              </a:rPr>
              <a:t>　　</a:t>
            </a:r>
            <a:endParaRPr kumimoji="1" lang="ja-JP" altLang="en-US" sz="2000" dirty="0">
              <a:solidFill>
                <a:schemeClr val="bg1"/>
              </a:solidFill>
              <a:latin typeface="HGS創英ﾌﾟﾚｾﾞﾝｽEB" pitchFamily="18" charset="-128"/>
              <a:ea typeface="HGS創英ﾌﾟﾚｾﾞﾝｽEB" pitchFamily="18"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107504" y="1412776"/>
            <a:ext cx="32403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r>
              <a:rPr kumimoji="1" lang="ja-JP" altLang="en-US" sz="3600" dirty="0" smtClean="0">
                <a:solidFill>
                  <a:schemeClr val="bg1"/>
                </a:solidFill>
                <a:latin typeface="HGS創英ﾌﾟﾚｾﾞﾝｽEB" pitchFamily="18" charset="-128"/>
                <a:ea typeface="HGS創英ﾌﾟﾚｾﾞﾝｽEB" pitchFamily="18" charset="-128"/>
              </a:rPr>
              <a:t>　これまでの取組の課題　</a:t>
            </a:r>
            <a:r>
              <a:rPr kumimoji="1" lang="ja-JP" altLang="en-US" sz="2400" dirty="0" smtClean="0">
                <a:solidFill>
                  <a:schemeClr val="bg1"/>
                </a:solidFill>
                <a:latin typeface="HGS創英ﾌﾟﾚｾﾞﾝｽEB" pitchFamily="18" charset="-128"/>
                <a:ea typeface="HGS創英ﾌﾟﾚｾﾞﾝｽEB" pitchFamily="18" charset="-128"/>
              </a:rPr>
              <a:t>　</a:t>
            </a:r>
            <a:endParaRPr kumimoji="1" lang="ja-JP" altLang="en-US" sz="2400" dirty="0">
              <a:solidFill>
                <a:schemeClr val="bg1"/>
              </a:solidFill>
              <a:latin typeface="HGS創英ﾌﾟﾚｾﾞﾝｽEB" pitchFamily="18" charset="-128"/>
              <a:ea typeface="HGS創英ﾌﾟﾚｾﾞﾝｽEB" pitchFamily="18" charset="-128"/>
            </a:endParaRPr>
          </a:p>
        </p:txBody>
      </p:sp>
      <p:sp>
        <p:nvSpPr>
          <p:cNvPr id="11" name="テキスト ボックス 10"/>
          <p:cNvSpPr txBox="1"/>
          <p:nvPr/>
        </p:nvSpPr>
        <p:spPr>
          <a:xfrm>
            <a:off x="216024" y="1405220"/>
            <a:ext cx="8748464" cy="5268109"/>
          </a:xfrm>
          <a:prstGeom prst="rect">
            <a:avLst/>
          </a:prstGeom>
          <a:noFill/>
        </p:spPr>
        <p:txBody>
          <a:bodyPr wrap="square" rtlCol="0">
            <a:spAutoFit/>
          </a:bodyPr>
          <a:lstStyle/>
          <a:p>
            <a:r>
              <a:rPr lang="ja-JP" altLang="en-US" sz="2800" dirty="0" smtClean="0">
                <a:latin typeface="HGP創英ﾌﾟﾚｾﾞﾝｽEB" pitchFamily="18" charset="-128"/>
                <a:ea typeface="HGP創英ﾌﾟﾚｾﾞﾝｽEB" pitchFamily="18" charset="-128"/>
              </a:rPr>
              <a:t>５．いじめへの対処</a:t>
            </a:r>
            <a:endParaRPr lang="en-US" altLang="ja-JP" sz="2800" dirty="0" smtClean="0">
              <a:latin typeface="HGP創英ﾌﾟﾚｾﾞﾝｽEB" pitchFamily="18" charset="-128"/>
              <a:ea typeface="HGP創英ﾌﾟﾚｾﾞﾝｽEB" pitchFamily="18" charset="-128"/>
            </a:endParaRPr>
          </a:p>
          <a:p>
            <a:pPr>
              <a:lnSpc>
                <a:spcPts val="1000"/>
              </a:lnSpc>
            </a:pP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○保護者との信頼関係を築けず、支援や指導が円滑に進</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まない。</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○謝罪をもって解消とし、支援や見守りを終了しているケー</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スがある。</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○「解消している」が９割で、「一定の解消が図られたが継</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続支援中」（９．１％）、「解消に向けて取組中」（１．９％）</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が少数となっている。</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○インターネットによるいじめへの対処について、学校や教</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育委員会が十分に対応できていないケースがある。</a:t>
            </a:r>
            <a:endParaRPr lang="en-US" altLang="ja-JP" sz="2800" dirty="0" smtClean="0">
              <a:latin typeface="HGP創英ﾌﾟﾚｾﾞﾝｽEB" pitchFamily="18" charset="-128"/>
              <a:ea typeface="HGP創英ﾌﾟﾚｾﾞﾝｽEB" pitchFamily="18" charset="-128"/>
            </a:endParaRPr>
          </a:p>
          <a:p>
            <a:pPr algn="r">
              <a:lnSpc>
                <a:spcPts val="3600"/>
              </a:lnSpc>
            </a:pPr>
            <a:r>
              <a:rPr lang="ja-JP" altLang="en-US" sz="2800" dirty="0" smtClean="0">
                <a:latin typeface="HGP創英ﾌﾟﾚｾﾞﾝｽEB" pitchFamily="18" charset="-128"/>
                <a:ea typeface="HGP創英ﾌﾟﾚｾﾞﾝｽEB" pitchFamily="18" charset="-128"/>
              </a:rPr>
              <a:t>等　　　　　　　　</a:t>
            </a:r>
            <a:endParaRPr lang="en-US" altLang="ja-JP" sz="2800" dirty="0" smtClean="0">
              <a:latin typeface="HGP創英ﾌﾟﾚｾﾞﾝｽEB" pitchFamily="18" charset="-128"/>
              <a:ea typeface="HGP創英ﾌﾟﾚｾﾞﾝｽEB" pitchFamily="18" charset="-128"/>
            </a:endParaRPr>
          </a:p>
        </p:txBody>
      </p:sp>
      <p:sp>
        <p:nvSpPr>
          <p:cNvPr id="5" name="テキスト ボックス 4"/>
          <p:cNvSpPr txBox="1"/>
          <p:nvPr/>
        </p:nvSpPr>
        <p:spPr>
          <a:xfrm>
            <a:off x="0" y="0"/>
            <a:ext cx="9144000" cy="1261884"/>
          </a:xfrm>
          <a:prstGeom prst="rect">
            <a:avLst/>
          </a:prstGeom>
          <a:solidFill>
            <a:schemeClr val="tx2">
              <a:lumMod val="50000"/>
            </a:schemeClr>
          </a:solidFill>
          <a:ln>
            <a:noFill/>
          </a:ln>
        </p:spPr>
        <p:txBody>
          <a:bodyPr wrap="square" rtlCol="0">
            <a:spAutoFit/>
          </a:bodyPr>
          <a:lstStyle/>
          <a:p>
            <a:r>
              <a:rPr kumimoji="1" lang="ja-JP" altLang="en-US" sz="3600" dirty="0" smtClean="0">
                <a:solidFill>
                  <a:schemeClr val="bg1"/>
                </a:solidFill>
                <a:latin typeface="HGS創英ﾌﾟﾚｾﾞﾝｽEB" pitchFamily="18" charset="-128"/>
                <a:ea typeface="HGS創英ﾌﾟﾚｾﾞﾝｽEB" pitchFamily="18" charset="-128"/>
              </a:rPr>
              <a:t>　これまでの取組の課題</a:t>
            </a:r>
            <a:r>
              <a:rPr lang="ja-JP" altLang="en-US" sz="3600" dirty="0" smtClean="0">
                <a:solidFill>
                  <a:schemeClr val="bg1"/>
                </a:solidFill>
                <a:latin typeface="HGS創英ﾌﾟﾚｾﾞﾝｽEB" pitchFamily="18" charset="-128"/>
                <a:ea typeface="HGS創英ﾌﾟﾚｾﾞﾝｽEB" pitchFamily="18" charset="-128"/>
              </a:rPr>
              <a:t>（国）</a:t>
            </a:r>
            <a:endParaRPr lang="en-US" altLang="ja-JP" sz="3600" dirty="0" smtClean="0">
              <a:solidFill>
                <a:schemeClr val="bg1"/>
              </a:solidFill>
              <a:latin typeface="HGS創英ﾌﾟﾚｾﾞﾝｽEB" pitchFamily="18" charset="-128"/>
              <a:ea typeface="HGS創英ﾌﾟﾚｾﾞﾝｽEB" pitchFamily="18" charset="-128"/>
            </a:endParaRPr>
          </a:p>
          <a:p>
            <a:r>
              <a:rPr lang="ja-JP" altLang="en-US" sz="2000" dirty="0" smtClean="0">
                <a:solidFill>
                  <a:schemeClr val="bg1"/>
                </a:solidFill>
                <a:latin typeface="HGP創英ﾌﾟﾚｾﾞﾝｽEB" pitchFamily="18" charset="-128"/>
                <a:ea typeface="HGP創英ﾌﾟﾚｾﾞﾝｽEB" pitchFamily="18" charset="-128"/>
              </a:rPr>
              <a:t>　　　　　　　「いじめ防止対策推進法の施行状況に関する議論のとりまとめ」</a:t>
            </a:r>
            <a:endParaRPr lang="en-US" altLang="ja-JP" sz="2000" dirty="0" smtClean="0">
              <a:solidFill>
                <a:schemeClr val="bg1"/>
              </a:solidFill>
              <a:latin typeface="HGP創英ﾌﾟﾚｾﾞﾝｽEB" pitchFamily="18" charset="-128"/>
              <a:ea typeface="HGP創英ﾌﾟﾚｾﾞﾝｽEB" pitchFamily="18" charset="-128"/>
            </a:endParaRPr>
          </a:p>
          <a:p>
            <a:pPr algn="r"/>
            <a:r>
              <a:rPr lang="en-US" altLang="ja-JP" sz="2000" dirty="0" smtClean="0">
                <a:solidFill>
                  <a:schemeClr val="bg1"/>
                </a:solidFill>
                <a:latin typeface="HGP創英ﾌﾟﾚｾﾞﾝｽEB" pitchFamily="18" charset="-128"/>
                <a:ea typeface="HGP創英ﾌﾟﾚｾﾞﾝｽEB" pitchFamily="18" charset="-128"/>
              </a:rPr>
              <a:t>H28.11.2</a:t>
            </a:r>
            <a:r>
              <a:rPr lang="ja-JP" altLang="en-US" sz="2000" dirty="0" smtClean="0">
                <a:solidFill>
                  <a:schemeClr val="bg1"/>
                </a:solidFill>
                <a:latin typeface="HGP創英ﾌﾟﾚｾﾞﾝｽEB" pitchFamily="18" charset="-128"/>
                <a:ea typeface="HGP創英ﾌﾟﾚｾﾞﾝｽEB" pitchFamily="18" charset="-128"/>
              </a:rPr>
              <a:t>　いじめ防止対策協議会</a:t>
            </a:r>
            <a:r>
              <a:rPr kumimoji="1" lang="ja-JP" altLang="en-US" sz="2000" dirty="0" smtClean="0">
                <a:solidFill>
                  <a:schemeClr val="bg1"/>
                </a:solidFill>
                <a:latin typeface="HGS創英ﾌﾟﾚｾﾞﾝｽEB" pitchFamily="18" charset="-128"/>
                <a:ea typeface="HGS創英ﾌﾟﾚｾﾞﾝｽEB" pitchFamily="18" charset="-128"/>
              </a:rPr>
              <a:t>　　</a:t>
            </a:r>
            <a:endParaRPr kumimoji="1" lang="ja-JP" altLang="en-US" sz="2000" dirty="0">
              <a:solidFill>
                <a:schemeClr val="bg1"/>
              </a:solidFill>
              <a:latin typeface="HGS創英ﾌﾟﾚｾﾞﾝｽEB" pitchFamily="18" charset="-128"/>
              <a:ea typeface="HGS創英ﾌﾟﾚｾﾞﾝｽEB" pitchFamily="18"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角丸四角形 5"/>
          <p:cNvSpPr/>
          <p:nvPr/>
        </p:nvSpPr>
        <p:spPr>
          <a:xfrm>
            <a:off x="179512" y="1412776"/>
            <a:ext cx="345638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r>
              <a:rPr kumimoji="1" lang="ja-JP" altLang="en-US" sz="3600" dirty="0" smtClean="0">
                <a:solidFill>
                  <a:schemeClr val="bg1"/>
                </a:solidFill>
                <a:latin typeface="HGS創英ﾌﾟﾚｾﾞﾝｽEB" pitchFamily="18" charset="-128"/>
                <a:ea typeface="HGS創英ﾌﾟﾚｾﾞﾝｽEB" pitchFamily="18" charset="-128"/>
              </a:rPr>
              <a:t>　これまでの取組の課題　</a:t>
            </a:r>
            <a:r>
              <a:rPr kumimoji="1" lang="ja-JP" altLang="en-US" sz="2400" dirty="0" smtClean="0">
                <a:solidFill>
                  <a:schemeClr val="bg1"/>
                </a:solidFill>
                <a:latin typeface="HGS創英ﾌﾟﾚｾﾞﾝｽEB" pitchFamily="18" charset="-128"/>
                <a:ea typeface="HGS創英ﾌﾟﾚｾﾞﾝｽEB" pitchFamily="18" charset="-128"/>
              </a:rPr>
              <a:t>　</a:t>
            </a:r>
            <a:endParaRPr kumimoji="1" lang="ja-JP" altLang="en-US" sz="2400" dirty="0">
              <a:solidFill>
                <a:schemeClr val="bg1"/>
              </a:solidFill>
              <a:latin typeface="HGS創英ﾌﾟﾚｾﾞﾝｽEB" pitchFamily="18" charset="-128"/>
              <a:ea typeface="HGS創英ﾌﾟﾚｾﾞﾝｽEB" pitchFamily="18" charset="-128"/>
            </a:endParaRPr>
          </a:p>
        </p:txBody>
      </p:sp>
      <p:sp>
        <p:nvSpPr>
          <p:cNvPr id="11" name="テキスト ボックス 10"/>
          <p:cNvSpPr txBox="1"/>
          <p:nvPr/>
        </p:nvSpPr>
        <p:spPr>
          <a:xfrm>
            <a:off x="179512" y="1412776"/>
            <a:ext cx="8748464" cy="5109091"/>
          </a:xfrm>
          <a:prstGeom prst="rect">
            <a:avLst/>
          </a:prstGeom>
          <a:noFill/>
        </p:spPr>
        <p:txBody>
          <a:bodyPr wrap="square" rtlCol="0">
            <a:spAutoFit/>
          </a:bodyPr>
          <a:lstStyle/>
          <a:p>
            <a:r>
              <a:rPr lang="ja-JP" altLang="en-US" sz="2800" dirty="0" smtClean="0">
                <a:latin typeface="HGP創英ﾌﾟﾚｾﾞﾝｽEB" pitchFamily="18" charset="-128"/>
                <a:ea typeface="HGP創英ﾌﾟﾚｾﾞﾝｽEB" pitchFamily="18" charset="-128"/>
              </a:rPr>
              <a:t>６．重大事態への対応</a:t>
            </a:r>
            <a:endParaRPr lang="en-US" altLang="ja-JP" sz="2800" dirty="0" smtClean="0">
              <a:latin typeface="HGP創英ﾌﾟﾚｾﾞﾝｽEB" pitchFamily="18" charset="-128"/>
              <a:ea typeface="HGP創英ﾌﾟﾚｾﾞﾝｽEB" pitchFamily="18" charset="-128"/>
            </a:endParaRPr>
          </a:p>
          <a:p>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○重大事態の定義が不明確で、重大事態として扱われな　　</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いケースがある。</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○国公私立学校を通じて、申し立てたにも関わらず重大事</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態として扱われないケースがある。</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○事前に第三者調査委員会が設置されておらず、対応が</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困難になるケースがある。</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○重大事態の被害者及び保護者の意向が反映されずに調</a:t>
            </a:r>
            <a:endParaRPr lang="en-US" altLang="ja-JP" sz="2800" dirty="0" smtClean="0">
              <a:latin typeface="HGP創英ﾌﾟﾚｾﾞﾝｽEB" pitchFamily="18" charset="-128"/>
              <a:ea typeface="HGP創英ﾌﾟﾚｾﾞﾝｽEB" pitchFamily="18" charset="-128"/>
            </a:endParaRPr>
          </a:p>
          <a:p>
            <a:pPr>
              <a:lnSpc>
                <a:spcPts val="3600"/>
              </a:lnSpc>
            </a:pPr>
            <a:r>
              <a:rPr lang="ja-JP" altLang="en-US" sz="2800" dirty="0" smtClean="0">
                <a:latin typeface="HGP創英ﾌﾟﾚｾﾞﾝｽEB" pitchFamily="18" charset="-128"/>
                <a:ea typeface="HGP創英ﾌﾟﾚｾﾞﾝｽEB" pitchFamily="18" charset="-128"/>
              </a:rPr>
              <a:t>　査が進められる等のケースがある。</a:t>
            </a:r>
            <a:endParaRPr lang="en-US" altLang="ja-JP" sz="2800" dirty="0" smtClean="0">
              <a:latin typeface="HGP創英ﾌﾟﾚｾﾞﾝｽEB" pitchFamily="18" charset="-128"/>
              <a:ea typeface="HGP創英ﾌﾟﾚｾﾞﾝｽEB" pitchFamily="18" charset="-128"/>
            </a:endParaRPr>
          </a:p>
          <a:p>
            <a:pPr algn="r">
              <a:lnSpc>
                <a:spcPts val="3600"/>
              </a:lnSpc>
            </a:pPr>
            <a:r>
              <a:rPr lang="ja-JP" altLang="en-US" sz="2800" dirty="0" smtClean="0">
                <a:latin typeface="HGP創英ﾌﾟﾚｾﾞﾝｽEB" pitchFamily="18" charset="-128"/>
                <a:ea typeface="HGP創英ﾌﾟﾚｾﾞﾝｽEB" pitchFamily="18" charset="-128"/>
              </a:rPr>
              <a:t>等　　　　　　　　　　　　</a:t>
            </a:r>
            <a:endParaRPr lang="en-US" altLang="ja-JP" sz="2800" dirty="0" smtClean="0">
              <a:latin typeface="HGP創英ﾌﾟﾚｾﾞﾝｽEB" pitchFamily="18" charset="-128"/>
              <a:ea typeface="HGP創英ﾌﾟﾚｾﾞﾝｽEB" pitchFamily="18" charset="-128"/>
            </a:endParaRPr>
          </a:p>
        </p:txBody>
      </p:sp>
      <p:sp>
        <p:nvSpPr>
          <p:cNvPr id="5" name="テキスト ボックス 4"/>
          <p:cNvSpPr txBox="1"/>
          <p:nvPr/>
        </p:nvSpPr>
        <p:spPr>
          <a:xfrm>
            <a:off x="0" y="0"/>
            <a:ext cx="9144000" cy="1261884"/>
          </a:xfrm>
          <a:prstGeom prst="rect">
            <a:avLst/>
          </a:prstGeom>
          <a:solidFill>
            <a:schemeClr val="tx2">
              <a:lumMod val="50000"/>
            </a:schemeClr>
          </a:solidFill>
          <a:ln>
            <a:noFill/>
          </a:ln>
        </p:spPr>
        <p:txBody>
          <a:bodyPr wrap="square" rtlCol="0">
            <a:spAutoFit/>
          </a:bodyPr>
          <a:lstStyle/>
          <a:p>
            <a:r>
              <a:rPr kumimoji="1" lang="ja-JP" altLang="en-US" sz="3600" dirty="0" smtClean="0">
                <a:solidFill>
                  <a:schemeClr val="bg1"/>
                </a:solidFill>
                <a:latin typeface="HGS創英ﾌﾟﾚｾﾞﾝｽEB" pitchFamily="18" charset="-128"/>
                <a:ea typeface="HGS創英ﾌﾟﾚｾﾞﾝｽEB" pitchFamily="18" charset="-128"/>
              </a:rPr>
              <a:t>　これまでの取組の課題</a:t>
            </a:r>
            <a:r>
              <a:rPr lang="ja-JP" altLang="en-US" sz="3600" dirty="0" smtClean="0">
                <a:solidFill>
                  <a:schemeClr val="bg1"/>
                </a:solidFill>
                <a:latin typeface="HGS創英ﾌﾟﾚｾﾞﾝｽEB" pitchFamily="18" charset="-128"/>
                <a:ea typeface="HGS創英ﾌﾟﾚｾﾞﾝｽEB" pitchFamily="18" charset="-128"/>
              </a:rPr>
              <a:t>（国）</a:t>
            </a:r>
            <a:endParaRPr lang="en-US" altLang="ja-JP" sz="3600" dirty="0" smtClean="0">
              <a:solidFill>
                <a:schemeClr val="bg1"/>
              </a:solidFill>
              <a:latin typeface="HGS創英ﾌﾟﾚｾﾞﾝｽEB" pitchFamily="18" charset="-128"/>
              <a:ea typeface="HGS創英ﾌﾟﾚｾﾞﾝｽEB" pitchFamily="18" charset="-128"/>
            </a:endParaRPr>
          </a:p>
          <a:p>
            <a:r>
              <a:rPr lang="ja-JP" altLang="en-US" sz="2000" dirty="0" smtClean="0">
                <a:solidFill>
                  <a:schemeClr val="bg1"/>
                </a:solidFill>
                <a:latin typeface="HGP創英ﾌﾟﾚｾﾞﾝｽEB" pitchFamily="18" charset="-128"/>
                <a:ea typeface="HGP創英ﾌﾟﾚｾﾞﾝｽEB" pitchFamily="18" charset="-128"/>
              </a:rPr>
              <a:t>　　　　　　　「いじめ防止対策推進法の施行状況に関する議論のとりまとめ」</a:t>
            </a:r>
            <a:endParaRPr lang="en-US" altLang="ja-JP" sz="2000" dirty="0" smtClean="0">
              <a:solidFill>
                <a:schemeClr val="bg1"/>
              </a:solidFill>
              <a:latin typeface="HGP創英ﾌﾟﾚｾﾞﾝｽEB" pitchFamily="18" charset="-128"/>
              <a:ea typeface="HGP創英ﾌﾟﾚｾﾞﾝｽEB" pitchFamily="18" charset="-128"/>
            </a:endParaRPr>
          </a:p>
          <a:p>
            <a:pPr algn="r"/>
            <a:r>
              <a:rPr lang="en-US" altLang="ja-JP" sz="2000" dirty="0" smtClean="0">
                <a:solidFill>
                  <a:schemeClr val="bg1"/>
                </a:solidFill>
                <a:latin typeface="HGP創英ﾌﾟﾚｾﾞﾝｽEB" pitchFamily="18" charset="-128"/>
                <a:ea typeface="HGP創英ﾌﾟﾚｾﾞﾝｽEB" pitchFamily="18" charset="-128"/>
              </a:rPr>
              <a:t>H28.11.2</a:t>
            </a:r>
            <a:r>
              <a:rPr lang="ja-JP" altLang="en-US" sz="2000" dirty="0" smtClean="0">
                <a:solidFill>
                  <a:schemeClr val="bg1"/>
                </a:solidFill>
                <a:latin typeface="HGP創英ﾌﾟﾚｾﾞﾝｽEB" pitchFamily="18" charset="-128"/>
                <a:ea typeface="HGP創英ﾌﾟﾚｾﾞﾝｽEB" pitchFamily="18" charset="-128"/>
              </a:rPr>
              <a:t>　いじめ防止対策協議会</a:t>
            </a:r>
            <a:r>
              <a:rPr kumimoji="1" lang="ja-JP" altLang="en-US" sz="2000" dirty="0" smtClean="0">
                <a:solidFill>
                  <a:schemeClr val="bg1"/>
                </a:solidFill>
                <a:latin typeface="HGS創英ﾌﾟﾚｾﾞﾝｽEB" pitchFamily="18" charset="-128"/>
                <a:ea typeface="HGS創英ﾌﾟﾚｾﾞﾝｽEB" pitchFamily="18" charset="-128"/>
              </a:rPr>
              <a:t>　　</a:t>
            </a:r>
            <a:endParaRPr kumimoji="1" lang="ja-JP" altLang="en-US" sz="2000" dirty="0">
              <a:solidFill>
                <a:schemeClr val="bg1"/>
              </a:solidFill>
              <a:latin typeface="HGS創英ﾌﾟﾚｾﾞﾝｽEB" pitchFamily="18" charset="-128"/>
              <a:ea typeface="HGS創英ﾌﾟﾚｾﾞﾝｽEB" pitchFamily="18"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5835650" y="3429000"/>
            <a:ext cx="2657475" cy="1511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3200" b="1" dirty="0">
              <a:solidFill>
                <a:srgbClr val="FF0000"/>
              </a:solidFill>
            </a:endParaRPr>
          </a:p>
        </p:txBody>
      </p:sp>
      <p:sp>
        <p:nvSpPr>
          <p:cNvPr id="23" name="角丸四角形 22"/>
          <p:cNvSpPr/>
          <p:nvPr/>
        </p:nvSpPr>
        <p:spPr>
          <a:xfrm>
            <a:off x="0" y="0"/>
            <a:ext cx="9143999" cy="692696"/>
          </a:xfrm>
          <a:prstGeom prst="roundRect">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a:solidFill>
                  <a:prstClr val="white"/>
                </a:solidFill>
                <a:latin typeface="HGP創英ﾌﾟﾚｾﾞﾝｽEB" pitchFamily="18" charset="-128"/>
                <a:ea typeface="HGP創英ﾌﾟﾚｾﾞﾝｽEB" pitchFamily="18" charset="-128"/>
              </a:rPr>
              <a:t>いじめの認知件数（高知県）の推移</a:t>
            </a:r>
          </a:p>
        </p:txBody>
      </p:sp>
      <p:sp>
        <p:nvSpPr>
          <p:cNvPr id="26630" name="テキスト ボックス 8"/>
          <p:cNvSpPr txBox="1">
            <a:spLocks noChangeArrowheads="1"/>
          </p:cNvSpPr>
          <p:nvPr/>
        </p:nvSpPr>
        <p:spPr bwMode="auto">
          <a:xfrm>
            <a:off x="1763688" y="6309320"/>
            <a:ext cx="7200900" cy="307975"/>
          </a:xfrm>
          <a:prstGeom prst="rect">
            <a:avLst/>
          </a:prstGeom>
          <a:noFill/>
          <a:ln w="9525">
            <a:noFill/>
            <a:miter lim="800000"/>
            <a:headEnd/>
            <a:tailEnd/>
          </a:ln>
        </p:spPr>
        <p:txBody>
          <a:bodyPr>
            <a:spAutoFit/>
          </a:bodyPr>
          <a:lstStyle/>
          <a:p>
            <a:pPr algn="r"/>
            <a:r>
              <a:rPr lang="ja-JP" altLang="en-US" sz="1400" dirty="0" smtClean="0">
                <a:solidFill>
                  <a:prstClr val="black"/>
                </a:solidFill>
              </a:rPr>
              <a:t>平成２４～２８年度</a:t>
            </a:r>
            <a:r>
              <a:rPr lang="ja-JP" altLang="en-US" sz="1400" dirty="0">
                <a:solidFill>
                  <a:prstClr val="black"/>
                </a:solidFill>
              </a:rPr>
              <a:t>「児童生徒の問題行動等生徒指導上の諸問題に関する調査」</a:t>
            </a:r>
          </a:p>
        </p:txBody>
      </p:sp>
      <p:sp>
        <p:nvSpPr>
          <p:cNvPr id="8" name="正方形/長方形 7"/>
          <p:cNvSpPr/>
          <p:nvPr/>
        </p:nvSpPr>
        <p:spPr>
          <a:xfrm>
            <a:off x="2916238" y="1341438"/>
            <a:ext cx="3311525" cy="503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prstClr val="black"/>
              </a:solidFill>
            </a:endParaRPr>
          </a:p>
        </p:txBody>
      </p:sp>
      <p:sp>
        <p:nvSpPr>
          <p:cNvPr id="9" name="正方形/長方形 8"/>
          <p:cNvSpPr/>
          <p:nvPr/>
        </p:nvSpPr>
        <p:spPr>
          <a:xfrm>
            <a:off x="827584" y="764704"/>
            <a:ext cx="698477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spcBef>
                <a:spcPct val="20000"/>
              </a:spcBef>
              <a:defRPr/>
            </a:pPr>
            <a:r>
              <a:rPr lang="en-US" altLang="ja-JP" sz="2400" b="1" dirty="0" smtClean="0">
                <a:solidFill>
                  <a:srgbClr val="FF0000"/>
                </a:solidFill>
                <a:latin typeface="HG丸ｺﾞｼｯｸM-PRO" pitchFamily="50" charset="-128"/>
                <a:ea typeface="HG丸ｺﾞｼｯｸM-PRO" pitchFamily="50" charset="-128"/>
              </a:rPr>
              <a:t>※</a:t>
            </a:r>
            <a:r>
              <a:rPr lang="ja-JP" altLang="en-US" sz="2400" b="1" dirty="0" smtClean="0">
                <a:solidFill>
                  <a:srgbClr val="FF0000"/>
                </a:solidFill>
                <a:latin typeface="HG丸ｺﾞｼｯｸM-PRO" pitchFamily="50" charset="-128"/>
                <a:ea typeface="HG丸ｺﾞｼｯｸM-PRO" pitchFamily="50" charset="-128"/>
              </a:rPr>
              <a:t>初期段階のものも含めて積極的に認知する</a:t>
            </a:r>
            <a:endParaRPr lang="en-US" altLang="ja-JP" sz="2400" b="1" dirty="0" smtClean="0">
              <a:solidFill>
                <a:srgbClr val="FF0000"/>
              </a:solidFill>
              <a:latin typeface="HG丸ｺﾞｼｯｸM-PRO" pitchFamily="50" charset="-128"/>
              <a:ea typeface="HG丸ｺﾞｼｯｸM-PRO" pitchFamily="50" charset="-128"/>
            </a:endParaRPr>
          </a:p>
        </p:txBody>
      </p:sp>
      <p:graphicFrame>
        <p:nvGraphicFramePr>
          <p:cNvPr id="10" name="グラフ 9"/>
          <p:cNvGraphicFramePr>
            <a:graphicFrameLocks/>
          </p:cNvGraphicFramePr>
          <p:nvPr/>
        </p:nvGraphicFramePr>
        <p:xfrm>
          <a:off x="467544" y="1196752"/>
          <a:ext cx="8424936" cy="50405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pPr algn="ctr"/>
            <a:r>
              <a:rPr lang="ja-JP" altLang="en-US" sz="3600" dirty="0" smtClean="0">
                <a:solidFill>
                  <a:schemeClr val="bg1"/>
                </a:solidFill>
                <a:latin typeface="HGS創英ﾌﾟﾚｾﾞﾝｽEB" pitchFamily="18" charset="-128"/>
                <a:ea typeface="HGS創英ﾌﾟﾚｾﾞﾝｽEB" pitchFamily="18" charset="-128"/>
              </a:rPr>
              <a:t>高知県</a:t>
            </a:r>
            <a:r>
              <a:rPr kumimoji="1" lang="ja-JP" altLang="en-US" sz="3600" dirty="0" smtClean="0">
                <a:solidFill>
                  <a:schemeClr val="bg1"/>
                </a:solidFill>
                <a:latin typeface="HGS創英ﾌﾟﾚｾﾞﾝｽEB" pitchFamily="18" charset="-128"/>
                <a:ea typeface="HGS創英ﾌﾟﾚｾﾞﾝｽEB" pitchFamily="18" charset="-128"/>
              </a:rPr>
              <a:t>の取組の課題　</a:t>
            </a:r>
            <a:r>
              <a:rPr kumimoji="1" lang="ja-JP" altLang="en-US" sz="2400" dirty="0" smtClean="0">
                <a:solidFill>
                  <a:schemeClr val="bg1"/>
                </a:solidFill>
                <a:latin typeface="HGS創英ﾌﾟﾚｾﾞﾝｽEB" pitchFamily="18" charset="-128"/>
                <a:ea typeface="HGS創英ﾌﾟﾚｾﾞﾝｽEB" pitchFamily="18" charset="-128"/>
              </a:rPr>
              <a:t>　</a:t>
            </a:r>
            <a:endParaRPr kumimoji="1" lang="ja-JP" altLang="en-US" sz="2400" dirty="0">
              <a:solidFill>
                <a:schemeClr val="bg1"/>
              </a:solidFill>
              <a:latin typeface="HGS創英ﾌﾟﾚｾﾞﾝｽEB" pitchFamily="18" charset="-128"/>
              <a:ea typeface="HGS創英ﾌﾟﾚｾﾞﾝｽEB" pitchFamily="18" charset="-128"/>
            </a:endParaRPr>
          </a:p>
        </p:txBody>
      </p:sp>
      <p:sp>
        <p:nvSpPr>
          <p:cNvPr id="11" name="テキスト ボックス 10"/>
          <p:cNvSpPr txBox="1"/>
          <p:nvPr/>
        </p:nvSpPr>
        <p:spPr>
          <a:xfrm>
            <a:off x="0" y="692696"/>
            <a:ext cx="9144000" cy="523220"/>
          </a:xfrm>
          <a:prstGeom prst="rect">
            <a:avLst/>
          </a:prstGeom>
          <a:noFill/>
        </p:spPr>
        <p:txBody>
          <a:bodyPr wrap="square" rtlCol="0">
            <a:spAutoFit/>
          </a:bodyPr>
          <a:lstStyle/>
          <a:p>
            <a:endParaRPr lang="en-US" altLang="ja-JP" sz="2800" dirty="0" smtClean="0">
              <a:latin typeface="HGP創英ﾌﾟﾚｾﾞﾝｽEB" pitchFamily="18" charset="-128"/>
              <a:ea typeface="HGP創英ﾌﾟﾚｾﾞﾝｽEB" pitchFamily="18" charset="-128"/>
            </a:endParaRPr>
          </a:p>
        </p:txBody>
      </p:sp>
      <p:graphicFrame>
        <p:nvGraphicFramePr>
          <p:cNvPr id="7" name="グラフ 6"/>
          <p:cNvGraphicFramePr/>
          <p:nvPr/>
        </p:nvGraphicFramePr>
        <p:xfrm>
          <a:off x="179512" y="1340768"/>
          <a:ext cx="8748464"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179512" y="776898"/>
            <a:ext cx="8783960" cy="707886"/>
          </a:xfrm>
          <a:prstGeom prst="rect">
            <a:avLst/>
          </a:prstGeom>
          <a:noFill/>
        </p:spPr>
        <p:txBody>
          <a:bodyPr wrap="square" rtlCol="0">
            <a:spAutoFit/>
          </a:bodyPr>
          <a:lstStyle/>
          <a:p>
            <a:r>
              <a:rPr lang="ja-JP" altLang="en-US" sz="2000" b="1" dirty="0" smtClean="0"/>
              <a:t>Ｑ　実施した会議の役割について当てはまる内容をお答えください。（本年度に開催を予定している会議の役割も含み、当てはまるものをすべて回答ください）</a:t>
            </a:r>
            <a:endParaRPr kumimoji="1" lang="ja-JP" altLang="en-US" sz="2000" b="1" dirty="0"/>
          </a:p>
        </p:txBody>
      </p:sp>
      <p:sp>
        <p:nvSpPr>
          <p:cNvPr id="6" name="テキスト ボックス 5"/>
          <p:cNvSpPr txBox="1"/>
          <p:nvPr/>
        </p:nvSpPr>
        <p:spPr>
          <a:xfrm>
            <a:off x="0" y="5277981"/>
            <a:ext cx="9144000" cy="1200329"/>
          </a:xfrm>
          <a:prstGeom prst="rect">
            <a:avLst/>
          </a:prstGeom>
          <a:solidFill>
            <a:schemeClr val="tx2">
              <a:lumMod val="50000"/>
            </a:schemeClr>
          </a:solidFill>
          <a:ln/>
        </p:spPr>
        <p:style>
          <a:lnRef idx="2">
            <a:schemeClr val="accent1"/>
          </a:lnRef>
          <a:fillRef idx="1">
            <a:schemeClr val="lt1"/>
          </a:fillRef>
          <a:effectRef idx="0">
            <a:schemeClr val="accent1"/>
          </a:effectRef>
          <a:fontRef idx="minor">
            <a:schemeClr val="dk1"/>
          </a:fontRef>
        </p:style>
        <p:txBody>
          <a:bodyPr wrap="square" lIns="90000" rIns="36000" rtlCol="0" anchor="ctr" anchorCtr="0">
            <a:spAutoFit/>
          </a:bodyPr>
          <a:lstStyle/>
          <a:p>
            <a:r>
              <a:rPr lang="en-US" altLang="ja-JP" sz="2400" dirty="0" smtClean="0">
                <a:solidFill>
                  <a:schemeClr val="bg1"/>
                </a:solidFill>
                <a:latin typeface="HGP創英角ｺﾞｼｯｸUB" pitchFamily="50" charset="-128"/>
                <a:ea typeface="HGP創英角ｺﾞｼｯｸUB" pitchFamily="50" charset="-128"/>
              </a:rPr>
              <a:t>※</a:t>
            </a:r>
            <a:r>
              <a:rPr lang="ja-JP" altLang="en-US" sz="2400" dirty="0" smtClean="0">
                <a:solidFill>
                  <a:schemeClr val="bg1"/>
                </a:solidFill>
                <a:latin typeface="HGP創英角ｺﾞｼｯｸUB" pitchFamily="50" charset="-128"/>
                <a:ea typeface="HGP創英角ｺﾞｼｯｸUB" pitchFamily="50" charset="-128"/>
              </a:rPr>
              <a:t>学校におけるいじめ防止等の取組は、未然防止や情報収集や共有、分析等においては多くの学校で行われているが、その取組のＰＤＣＡサイクルに基づく検証改善については十分に行われているとは言えない。</a:t>
            </a:r>
            <a:endParaRPr lang="en-US" altLang="ja-JP" sz="2400" dirty="0" smtClean="0">
              <a:solidFill>
                <a:schemeClr val="bg1"/>
              </a:solidFill>
              <a:latin typeface="HGP創英角ｺﾞｼｯｸUB" pitchFamily="50" charset="-128"/>
              <a:ea typeface="HGP創英角ｺﾞｼｯｸUB" pitchFamily="50" charset="-128"/>
            </a:endParaRPr>
          </a:p>
        </p:txBody>
      </p:sp>
      <p:sp>
        <p:nvSpPr>
          <p:cNvPr id="9" name="正方形/長方形 8"/>
          <p:cNvSpPr/>
          <p:nvPr/>
        </p:nvSpPr>
        <p:spPr>
          <a:xfrm>
            <a:off x="3635896" y="6488668"/>
            <a:ext cx="6192688" cy="307777"/>
          </a:xfrm>
          <a:prstGeom prst="rect">
            <a:avLst/>
          </a:prstGeom>
        </p:spPr>
        <p:txBody>
          <a:bodyPr wrap="square">
            <a:spAutoFit/>
          </a:bodyPr>
          <a:lstStyle/>
          <a:p>
            <a:r>
              <a:rPr lang="ja-JP" altLang="en-US" sz="1400" dirty="0" smtClean="0"/>
              <a:t>平成２８年度　学校におけるいじめ防止等の取組に係る調査</a:t>
            </a:r>
            <a:endParaRPr lang="ja-JP" altLang="en-US" sz="1400" dirty="0"/>
          </a:p>
        </p:txBody>
      </p:sp>
      <p:sp>
        <p:nvSpPr>
          <p:cNvPr id="10" name="角丸四角形 9"/>
          <p:cNvSpPr/>
          <p:nvPr/>
        </p:nvSpPr>
        <p:spPr>
          <a:xfrm>
            <a:off x="179512" y="1700808"/>
            <a:ext cx="8712968" cy="13681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12" name="角丸四角形 11"/>
          <p:cNvSpPr/>
          <p:nvPr/>
        </p:nvSpPr>
        <p:spPr>
          <a:xfrm>
            <a:off x="179512" y="3140968"/>
            <a:ext cx="8712968" cy="1728192"/>
          </a:xfrm>
          <a:prstGeom prst="roundRect">
            <a:avLst/>
          </a:prstGeom>
          <a:solidFill>
            <a:schemeClr val="lt1">
              <a:alpha val="0"/>
            </a:schemeClr>
          </a:solidFill>
          <a:ln/>
        </p:spPr>
        <p:style>
          <a:lnRef idx="2">
            <a:schemeClr val="accent1"/>
          </a:lnRef>
          <a:fillRef idx="1">
            <a:schemeClr val="lt1"/>
          </a:fillRef>
          <a:effectRef idx="0">
            <a:schemeClr val="accent1"/>
          </a:effectRef>
          <a:fontRef idx="minor">
            <a:schemeClr val="dk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1124745"/>
            <a:ext cx="7772400" cy="2952328"/>
          </a:xfrm>
        </p:spPr>
        <p:txBody>
          <a:bodyPr>
            <a:normAutofit/>
          </a:bodyPr>
          <a:lstStyle/>
          <a:p>
            <a:r>
              <a:rPr kumimoji="1" lang="ja-JP" altLang="en-US" dirty="0" smtClean="0">
                <a:latin typeface="HGP創英ﾌﾟﾚｾﾞﾝｽEB" pitchFamily="18" charset="-128"/>
                <a:ea typeface="HGP創英ﾌﾟﾚｾﾞﾝｽEB" pitchFamily="18" charset="-128"/>
              </a:rPr>
              <a:t>高知県いじめ防止基本方針の</a:t>
            </a:r>
            <a:r>
              <a:rPr kumimoji="1" lang="en-US" altLang="ja-JP" dirty="0" smtClean="0">
                <a:latin typeface="HGP創英ﾌﾟﾚｾﾞﾝｽEB" pitchFamily="18" charset="-128"/>
                <a:ea typeface="HGP創英ﾌﾟﾚｾﾞﾝｽEB" pitchFamily="18" charset="-128"/>
              </a:rPr>
              <a:t/>
            </a:r>
            <a:br>
              <a:rPr kumimoji="1" lang="en-US" altLang="ja-JP" dirty="0" smtClean="0">
                <a:latin typeface="HGP創英ﾌﾟﾚｾﾞﾝｽEB" pitchFamily="18" charset="-128"/>
                <a:ea typeface="HGP創英ﾌﾟﾚｾﾞﾝｽEB" pitchFamily="18" charset="-128"/>
              </a:rPr>
            </a:br>
            <a:r>
              <a:rPr kumimoji="1" lang="ja-JP" altLang="en-US" dirty="0" smtClean="0">
                <a:latin typeface="HGP創英ﾌﾟﾚｾﾞﾝｽEB" pitchFamily="18" charset="-128"/>
                <a:ea typeface="HGP創英ﾌﾟﾚｾﾞﾝｽEB" pitchFamily="18" charset="-128"/>
              </a:rPr>
              <a:t>改定概要</a:t>
            </a:r>
            <a:r>
              <a:rPr kumimoji="1" lang="en-US" altLang="ja-JP" dirty="0" smtClean="0">
                <a:latin typeface="HGP創英ﾌﾟﾚｾﾞﾝｽEB" pitchFamily="18" charset="-128"/>
                <a:ea typeface="HGP創英ﾌﾟﾚｾﾞﾝｽEB" pitchFamily="18" charset="-128"/>
              </a:rPr>
              <a:t/>
            </a:r>
            <a:br>
              <a:rPr kumimoji="1" lang="en-US" altLang="ja-JP" dirty="0" smtClean="0">
                <a:latin typeface="HGP創英ﾌﾟﾚｾﾞﾝｽEB" pitchFamily="18" charset="-128"/>
                <a:ea typeface="HGP創英ﾌﾟﾚｾﾞﾝｽEB" pitchFamily="18" charset="-128"/>
              </a:rPr>
            </a:br>
            <a:r>
              <a:rPr kumimoji="1" lang="en-US" altLang="ja-JP" dirty="0" smtClean="0">
                <a:latin typeface="HGP創英ﾌﾟﾚｾﾞﾝｽEB" pitchFamily="18" charset="-128"/>
                <a:ea typeface="HGP創英ﾌﾟﾚｾﾞﾝｽEB" pitchFamily="18" charset="-128"/>
              </a:rPr>
              <a:t/>
            </a:r>
            <a:br>
              <a:rPr kumimoji="1" lang="en-US" altLang="ja-JP" dirty="0" smtClean="0">
                <a:latin typeface="HGP創英ﾌﾟﾚｾﾞﾝｽEB" pitchFamily="18" charset="-128"/>
                <a:ea typeface="HGP創英ﾌﾟﾚｾﾞﾝｽEB" pitchFamily="18" charset="-128"/>
              </a:rPr>
            </a:br>
            <a:r>
              <a:rPr lang="ja-JP" altLang="en-US" dirty="0" smtClean="0">
                <a:latin typeface="HGP創英ﾌﾟﾚｾﾞﾝｽEB" pitchFamily="18" charset="-128"/>
                <a:ea typeface="HGP創英ﾌﾟﾚｾﾞﾝｽEB" pitchFamily="18" charset="-128"/>
              </a:rPr>
              <a:t>＜資料１＞</a:t>
            </a:r>
            <a:endParaRPr kumimoji="1" lang="ja-JP" altLang="en-US" dirty="0"/>
          </a:p>
        </p:txBody>
      </p:sp>
      <p:pic>
        <p:nvPicPr>
          <p:cNvPr id="4" name="図 3" descr="hyosatsulogo.jpg"/>
          <p:cNvPicPr>
            <a:picLocks noChangeAspect="1"/>
          </p:cNvPicPr>
          <p:nvPr/>
        </p:nvPicPr>
        <p:blipFill>
          <a:blip r:embed="rId3" cstate="print"/>
          <a:stretch>
            <a:fillRect/>
          </a:stretch>
        </p:blipFill>
        <p:spPr>
          <a:xfrm rot="761213">
            <a:off x="6905600" y="4370020"/>
            <a:ext cx="1133686" cy="198884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pPr algn="ctr"/>
            <a:r>
              <a:rPr kumimoji="1" lang="ja-JP" altLang="en-US" sz="3600" dirty="0" smtClean="0">
                <a:solidFill>
                  <a:schemeClr val="bg1"/>
                </a:solidFill>
                <a:latin typeface="HGS創英ﾌﾟﾚｾﾞﾝｽEB" pitchFamily="18" charset="-128"/>
                <a:ea typeface="HGS創英ﾌﾟﾚｾﾞﾝｽEB" pitchFamily="18" charset="-128"/>
              </a:rPr>
              <a:t>高知県いじめ防止基本方針の改定</a:t>
            </a:r>
            <a:endParaRPr kumimoji="1" lang="ja-JP" altLang="en-US" sz="3600" dirty="0">
              <a:solidFill>
                <a:schemeClr val="bg1"/>
              </a:solidFill>
              <a:latin typeface="HGS創英ﾌﾟﾚｾﾞﾝｽEB" pitchFamily="18" charset="-128"/>
              <a:ea typeface="HGS創英ﾌﾟﾚｾﾞﾝｽEB" pitchFamily="18" charset="-128"/>
            </a:endParaRPr>
          </a:p>
        </p:txBody>
      </p:sp>
      <p:sp>
        <p:nvSpPr>
          <p:cNvPr id="8" name="角丸四角形 7"/>
          <p:cNvSpPr/>
          <p:nvPr/>
        </p:nvSpPr>
        <p:spPr>
          <a:xfrm>
            <a:off x="107504" y="836712"/>
            <a:ext cx="8856984" cy="259228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3200" dirty="0" smtClean="0">
                <a:solidFill>
                  <a:schemeClr val="bg1"/>
                </a:solidFill>
                <a:latin typeface="HGS創英ﾌﾟﾚｾﾞﾝｽEB" pitchFamily="18" charset="-128"/>
                <a:ea typeface="HGS創英ﾌﾟﾚｾﾞﾝｽEB" pitchFamily="18" charset="-128"/>
              </a:rPr>
              <a:t>　</a:t>
            </a:r>
            <a:r>
              <a:rPr lang="ja-JP" altLang="en-US" sz="3200" dirty="0" smtClean="0">
                <a:solidFill>
                  <a:schemeClr val="tx1"/>
                </a:solidFill>
                <a:latin typeface="HGS創英ﾌﾟﾚｾﾞﾝｽEB" pitchFamily="18" charset="-128"/>
                <a:ea typeface="HGS創英ﾌﾟﾚｾﾞﾝｽEB" pitchFamily="18" charset="-128"/>
              </a:rPr>
              <a:t>国が改定した基本方針を</a:t>
            </a:r>
            <a:r>
              <a:rPr lang="ja-JP" altLang="en-US" sz="3200" u="sng" dirty="0" smtClean="0">
                <a:solidFill>
                  <a:srgbClr val="FF0000"/>
                </a:solidFill>
                <a:latin typeface="HGS創英ﾌﾟﾚｾﾞﾝｽEB" pitchFamily="18" charset="-128"/>
                <a:ea typeface="HGS創英ﾌﾟﾚｾﾞﾝｽEB" pitchFamily="18" charset="-128"/>
              </a:rPr>
              <a:t>参酌</a:t>
            </a:r>
            <a:r>
              <a:rPr lang="ja-JP" altLang="en-US" sz="3200" dirty="0" smtClean="0">
                <a:solidFill>
                  <a:schemeClr val="tx1"/>
                </a:solidFill>
                <a:latin typeface="HGS創英ﾌﾟﾚｾﾞﾝｽEB" pitchFamily="18" charset="-128"/>
                <a:ea typeface="HGS創英ﾌﾟﾚｾﾞﾝｽEB" pitchFamily="18" charset="-128"/>
              </a:rPr>
              <a:t>するとともに、これまでの高知県のいじめ防止対策の</a:t>
            </a:r>
            <a:r>
              <a:rPr lang="ja-JP" altLang="en-US" sz="3200" u="sng" dirty="0" smtClean="0">
                <a:solidFill>
                  <a:srgbClr val="FF0000"/>
                </a:solidFill>
                <a:latin typeface="HGS創英ﾌﾟﾚｾﾞﾝｽEB" pitchFamily="18" charset="-128"/>
                <a:ea typeface="HGS創英ﾌﾟﾚｾﾞﾝｽEB" pitchFamily="18" charset="-128"/>
              </a:rPr>
              <a:t>検証と総括</a:t>
            </a:r>
            <a:r>
              <a:rPr lang="ja-JP" altLang="en-US" sz="3200" dirty="0" smtClean="0">
                <a:solidFill>
                  <a:schemeClr val="tx1"/>
                </a:solidFill>
                <a:latin typeface="HGS創英ﾌﾟﾚｾﾞﾝｽEB" pitchFamily="18" charset="-128"/>
                <a:ea typeface="HGS創英ﾌﾟﾚｾﾞﾝｽEB" pitchFamily="18" charset="-128"/>
              </a:rPr>
              <a:t>を踏まえたうえで、いじめの防止等のために</a:t>
            </a:r>
            <a:r>
              <a:rPr lang="ja-JP" altLang="en-US" sz="3200" u="sng" dirty="0" smtClean="0">
                <a:solidFill>
                  <a:srgbClr val="FF0000"/>
                </a:solidFill>
                <a:latin typeface="HGS創英ﾌﾟﾚｾﾞﾝｽEB" pitchFamily="18" charset="-128"/>
                <a:ea typeface="HGS創英ﾌﾟﾚｾﾞﾝｽEB" pitchFamily="18" charset="-128"/>
              </a:rPr>
              <a:t>県が実施する取組・施策</a:t>
            </a:r>
            <a:r>
              <a:rPr lang="ja-JP" altLang="en-US" sz="3200" dirty="0" smtClean="0">
                <a:solidFill>
                  <a:schemeClr val="tx1"/>
                </a:solidFill>
                <a:latin typeface="HGS創英ﾌﾟﾚｾﾞﾝｽEB" pitchFamily="18" charset="-128"/>
                <a:ea typeface="HGS創英ﾌﾟﾚｾﾞﾝｽEB" pitchFamily="18" charset="-128"/>
              </a:rPr>
              <a:t>を示す。</a:t>
            </a:r>
            <a:endParaRPr kumimoji="1" lang="ja-JP" altLang="en-US" sz="3200" dirty="0">
              <a:solidFill>
                <a:schemeClr val="tx1"/>
              </a:solidFill>
              <a:latin typeface="HGS創英ﾌﾟﾚｾﾞﾝｽEB" pitchFamily="18" charset="-128"/>
              <a:ea typeface="HGS創英ﾌﾟﾚｾﾞﾝｽEB" pitchFamily="18" charset="-128"/>
            </a:endParaRPr>
          </a:p>
        </p:txBody>
      </p:sp>
      <p:sp>
        <p:nvSpPr>
          <p:cNvPr id="6" name="角丸四角形 5"/>
          <p:cNvSpPr/>
          <p:nvPr/>
        </p:nvSpPr>
        <p:spPr>
          <a:xfrm>
            <a:off x="827584" y="3501008"/>
            <a:ext cx="792087" cy="3024336"/>
          </a:xfrm>
          <a:prstGeom prst="round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buNone/>
            </a:pPr>
            <a:r>
              <a:rPr lang="ja-JP" altLang="en-US" sz="2400" dirty="0" smtClean="0">
                <a:solidFill>
                  <a:sysClr val="windowText" lastClr="000000"/>
                </a:solidFill>
                <a:latin typeface="HGS創英ﾌﾟﾚｾﾞﾝｽEB" pitchFamily="18" charset="-128"/>
                <a:ea typeface="HGS創英ﾌﾟﾚｾﾞﾝｽEB" pitchFamily="18" charset="-128"/>
              </a:rPr>
              <a:t>◆国の基本方針</a:t>
            </a:r>
            <a:endParaRPr lang="en-US" altLang="ja-JP" sz="2400" dirty="0" smtClean="0">
              <a:solidFill>
                <a:sysClr val="windowText" lastClr="000000"/>
              </a:solidFill>
              <a:latin typeface="HGS創英ﾌﾟﾚｾﾞﾝｽEB" pitchFamily="18" charset="-128"/>
              <a:ea typeface="HGS創英ﾌﾟﾚｾﾞﾝｽEB" pitchFamily="18" charset="-128"/>
            </a:endParaRPr>
          </a:p>
          <a:p>
            <a:pPr>
              <a:buNone/>
            </a:pPr>
            <a:r>
              <a:rPr lang="ja-JP" altLang="en-US" sz="2400" dirty="0" smtClean="0">
                <a:solidFill>
                  <a:sysClr val="windowText" lastClr="000000"/>
                </a:solidFill>
                <a:latin typeface="HGS創英ﾌﾟﾚｾﾞﾝｽEB" pitchFamily="18" charset="-128"/>
                <a:ea typeface="HGS創英ﾌﾟﾚｾﾞﾝｽEB" pitchFamily="18" charset="-128"/>
              </a:rPr>
              <a:t>　　　　（改定版）</a:t>
            </a:r>
            <a:r>
              <a:rPr lang="ja-JP" altLang="en-US" sz="2400" dirty="0">
                <a:solidFill>
                  <a:schemeClr val="bg1"/>
                </a:solidFill>
                <a:latin typeface="HGS創英ﾌﾟﾚｾﾞﾝｽEB" pitchFamily="18" charset="-128"/>
                <a:ea typeface="HGS創英ﾌﾟﾚｾﾞﾝｽEB" pitchFamily="18" charset="-128"/>
              </a:rPr>
              <a:t>　</a:t>
            </a:r>
            <a:r>
              <a:rPr lang="ja-JP" altLang="en-US" sz="2400" dirty="0">
                <a:solidFill>
                  <a:schemeClr val="bg1"/>
                </a:solidFill>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7" name="右矢印 6"/>
          <p:cNvSpPr/>
          <p:nvPr/>
        </p:nvSpPr>
        <p:spPr>
          <a:xfrm>
            <a:off x="2051720" y="3789040"/>
            <a:ext cx="4968552" cy="576064"/>
          </a:xfrm>
          <a:prstGeom prst="rightArrow">
            <a:avLst>
              <a:gd name="adj1" fmla="val 100000"/>
              <a:gd name="adj2" fmla="val 56754"/>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2800" dirty="0" smtClean="0">
                <a:effectLst/>
              </a:rPr>
              <a:t>①　国の改定内容を</a:t>
            </a:r>
            <a:r>
              <a:rPr kumimoji="1" lang="ja-JP" altLang="en-US" sz="2800" dirty="0" smtClean="0">
                <a:solidFill>
                  <a:srgbClr val="FF0000"/>
                </a:solidFill>
                <a:effectLst/>
              </a:rPr>
              <a:t>参酌</a:t>
            </a:r>
            <a:endParaRPr kumimoji="1" lang="ja-JP" altLang="en-US" sz="2800" dirty="0">
              <a:solidFill>
                <a:srgbClr val="FF0000"/>
              </a:solidFill>
              <a:effectLst/>
            </a:endParaRPr>
          </a:p>
        </p:txBody>
      </p:sp>
      <p:sp>
        <p:nvSpPr>
          <p:cNvPr id="9" name="角丸四角形 8"/>
          <p:cNvSpPr/>
          <p:nvPr/>
        </p:nvSpPr>
        <p:spPr>
          <a:xfrm>
            <a:off x="7380312" y="3501008"/>
            <a:ext cx="792087" cy="3024336"/>
          </a:xfrm>
          <a:prstGeom prst="roundRect">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buNone/>
            </a:pPr>
            <a:r>
              <a:rPr lang="ja-JP" altLang="en-US" sz="2400" dirty="0" smtClean="0">
                <a:solidFill>
                  <a:sysClr val="windowText" lastClr="000000"/>
                </a:solidFill>
                <a:latin typeface="HGS創英ﾌﾟﾚｾﾞﾝｽEB" pitchFamily="18" charset="-128"/>
                <a:ea typeface="HGS創英ﾌﾟﾚｾﾞﾝｽEB" pitchFamily="18" charset="-128"/>
              </a:rPr>
              <a:t>◆県の基本方針</a:t>
            </a:r>
            <a:endParaRPr lang="en-US" altLang="ja-JP" sz="2400" dirty="0" smtClean="0">
              <a:solidFill>
                <a:sysClr val="windowText" lastClr="000000"/>
              </a:solidFill>
              <a:latin typeface="HGS創英ﾌﾟﾚｾﾞﾝｽEB" pitchFamily="18" charset="-128"/>
              <a:ea typeface="HGS創英ﾌﾟﾚｾﾞﾝｽEB" pitchFamily="18" charset="-128"/>
            </a:endParaRPr>
          </a:p>
          <a:p>
            <a:pPr>
              <a:buNone/>
            </a:pPr>
            <a:r>
              <a:rPr lang="ja-JP" altLang="en-US" sz="2400" dirty="0" smtClean="0">
                <a:solidFill>
                  <a:sysClr val="windowText" lastClr="000000"/>
                </a:solidFill>
                <a:latin typeface="HGS創英ﾌﾟﾚｾﾞﾝｽEB" pitchFamily="18" charset="-128"/>
                <a:ea typeface="HGS創英ﾌﾟﾚｾﾞﾝｽEB" pitchFamily="18" charset="-128"/>
              </a:rPr>
              <a:t>　　　　（改定版）</a:t>
            </a:r>
            <a:r>
              <a:rPr lang="ja-JP" altLang="en-US" sz="2400" dirty="0">
                <a:solidFill>
                  <a:schemeClr val="bg1"/>
                </a:solidFill>
                <a:latin typeface="HGS創英ﾌﾟﾚｾﾞﾝｽEB" pitchFamily="18" charset="-128"/>
                <a:ea typeface="HGS創英ﾌﾟﾚｾﾞﾝｽEB" pitchFamily="18" charset="-128"/>
              </a:rPr>
              <a:t>　</a:t>
            </a:r>
            <a:r>
              <a:rPr lang="ja-JP" altLang="en-US" sz="2400" dirty="0">
                <a:solidFill>
                  <a:schemeClr val="bg1"/>
                </a:solidFill>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10" name="右矢印 9"/>
          <p:cNvSpPr/>
          <p:nvPr/>
        </p:nvSpPr>
        <p:spPr>
          <a:xfrm>
            <a:off x="2051720" y="4725144"/>
            <a:ext cx="5040560" cy="1440160"/>
          </a:xfrm>
          <a:prstGeom prst="rightArrow">
            <a:avLst>
              <a:gd name="adj1" fmla="val 100000"/>
              <a:gd name="adj2" fmla="val 50000"/>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smtClean="0"/>
              <a:t>②　県の</a:t>
            </a:r>
            <a:r>
              <a:rPr kumimoji="1" lang="ja-JP" altLang="en-US" sz="2800" dirty="0" smtClean="0"/>
              <a:t>取組の</a:t>
            </a:r>
            <a:r>
              <a:rPr kumimoji="1" lang="ja-JP" altLang="en-US" sz="2800" dirty="0" smtClean="0">
                <a:solidFill>
                  <a:srgbClr val="FF0000"/>
                </a:solidFill>
              </a:rPr>
              <a:t>検証と総括</a:t>
            </a:r>
            <a:endParaRPr kumimoji="1" lang="en-US" altLang="ja-JP" sz="2800" dirty="0" smtClean="0">
              <a:solidFill>
                <a:srgbClr val="FF0000"/>
              </a:solidFill>
            </a:endParaRPr>
          </a:p>
          <a:p>
            <a:pPr algn="ctr"/>
            <a:r>
              <a:rPr lang="ja-JP" altLang="en-US" sz="2000" dirty="0" smtClean="0"/>
              <a:t>　　高知県いじめ問題対策連絡協議会</a:t>
            </a:r>
            <a:endParaRPr lang="en-US" altLang="ja-JP" sz="2000" dirty="0" smtClean="0"/>
          </a:p>
          <a:p>
            <a:pPr algn="ctr"/>
            <a:r>
              <a:rPr lang="ja-JP" altLang="en-US" sz="2800" dirty="0" smtClean="0">
                <a:solidFill>
                  <a:schemeClr val="tx1"/>
                </a:solidFill>
              </a:rPr>
              <a:t>（ＰＤＣＡ）</a:t>
            </a:r>
            <a:endParaRPr kumimoji="1" lang="en-US" altLang="ja-JP" sz="2800" dirty="0" smtClean="0">
              <a:solidFill>
                <a:srgbClr val="FF0000"/>
              </a:solidFill>
            </a:endParaRPr>
          </a:p>
        </p:txBody>
      </p:sp>
      <p:sp>
        <p:nvSpPr>
          <p:cNvPr id="14" name="テキスト ボックス 13"/>
          <p:cNvSpPr txBox="1"/>
          <p:nvPr/>
        </p:nvSpPr>
        <p:spPr>
          <a:xfrm>
            <a:off x="2915816" y="663079"/>
            <a:ext cx="2952328" cy="4616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algn="ctr"/>
            <a:r>
              <a:rPr kumimoji="1" lang="ja-JP" altLang="en-US" sz="2400" dirty="0" smtClean="0"/>
              <a:t>県の見直しの方向性</a:t>
            </a:r>
            <a:endParaRPr kumimoji="1" lang="ja-JP" alt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pPr algn="ctr"/>
            <a:r>
              <a:rPr lang="ja-JP" altLang="en-US" sz="3600" dirty="0" smtClean="0">
                <a:solidFill>
                  <a:schemeClr val="bg1"/>
                </a:solidFill>
                <a:latin typeface="HGS創英ﾌﾟﾚｾﾞﾝｽEB" pitchFamily="18" charset="-128"/>
                <a:ea typeface="HGS創英ﾌﾟﾚｾﾞﾝｽEB" pitchFamily="18" charset="-128"/>
              </a:rPr>
              <a:t>県の</a:t>
            </a:r>
            <a:r>
              <a:rPr kumimoji="1" lang="ja-JP" altLang="en-US" sz="3600" dirty="0" smtClean="0">
                <a:solidFill>
                  <a:schemeClr val="bg1"/>
                </a:solidFill>
                <a:latin typeface="HGS創英ﾌﾟﾚｾﾞﾝｽEB" pitchFamily="18" charset="-128"/>
                <a:ea typeface="HGS創英ﾌﾟﾚｾﾞﾝｽEB" pitchFamily="18" charset="-128"/>
              </a:rPr>
              <a:t>改定概要</a:t>
            </a:r>
            <a:r>
              <a:rPr lang="ja-JP" altLang="en-US" sz="3600" dirty="0" smtClean="0">
                <a:solidFill>
                  <a:schemeClr val="bg1"/>
                </a:solidFill>
                <a:latin typeface="HGP創英ﾌﾟﾚｾﾞﾝｽEB" pitchFamily="18" charset="-128"/>
                <a:ea typeface="HGP創英ﾌﾟﾚｾﾞﾝｽEB" pitchFamily="18" charset="-128"/>
              </a:rPr>
              <a:t>＜資料１＞</a:t>
            </a:r>
            <a:endParaRPr kumimoji="1" lang="ja-JP" altLang="en-US" sz="3600" dirty="0">
              <a:solidFill>
                <a:schemeClr val="bg1"/>
              </a:solidFill>
              <a:latin typeface="HGS創英ﾌﾟﾚｾﾞﾝｽEB" pitchFamily="18" charset="-128"/>
              <a:ea typeface="HGS創英ﾌﾟﾚｾﾞﾝｽEB" pitchFamily="18" charset="-128"/>
            </a:endParaRPr>
          </a:p>
        </p:txBody>
      </p:sp>
      <p:sp>
        <p:nvSpPr>
          <p:cNvPr id="11" name="テキスト ボックス 10"/>
          <p:cNvSpPr txBox="1"/>
          <p:nvPr/>
        </p:nvSpPr>
        <p:spPr>
          <a:xfrm>
            <a:off x="827584" y="1628800"/>
            <a:ext cx="7704856"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smtClean="0">
                <a:latin typeface="HGP創英ﾌﾟﾚｾﾞﾝｽEB" pitchFamily="18" charset="-128"/>
                <a:ea typeface="HGP創英ﾌﾟﾚｾﾞﾝｽEB" pitchFamily="18" charset="-128"/>
              </a:rPr>
              <a:t>　</a:t>
            </a:r>
            <a:r>
              <a:rPr kumimoji="1" lang="ja-JP" altLang="en-US" sz="2800" dirty="0" smtClean="0">
                <a:latin typeface="HGP創英ﾌﾟﾚｾﾞﾝｽEB" pitchFamily="18" charset="-128"/>
                <a:ea typeface="HGP創英ﾌﾟﾚｾﾞﾝｽEB" pitchFamily="18" charset="-128"/>
              </a:rPr>
              <a:t>⇒　資料</a:t>
            </a:r>
            <a:r>
              <a:rPr kumimoji="1" lang="en-US" altLang="ja-JP" sz="2800" dirty="0" smtClean="0">
                <a:latin typeface="HGP創英ﾌﾟﾚｾﾞﾝｽEB" pitchFamily="18" charset="-128"/>
                <a:ea typeface="HGP創英ﾌﾟﾚｾﾞﾝｽEB" pitchFamily="18" charset="-128"/>
              </a:rPr>
              <a:t>1</a:t>
            </a:r>
            <a:r>
              <a:rPr kumimoji="1" lang="ja-JP" altLang="en-US" sz="2800" dirty="0" smtClean="0">
                <a:latin typeface="HGP創英ﾌﾟﾚｾﾞﾝｽEB" pitchFamily="18" charset="-128"/>
                <a:ea typeface="HGP創英ﾌﾟﾚｾﾞﾝｽEB" pitchFamily="18" charset="-128"/>
              </a:rPr>
              <a:t>　Ｐ１～Ｐ３　「改定の概要」の欄</a:t>
            </a:r>
            <a:endParaRPr kumimoji="1" lang="en-US" altLang="ja-JP" sz="2800" dirty="0" smtClean="0">
              <a:latin typeface="HGP創英ﾌﾟﾚｾﾞﾝｽEB" pitchFamily="18" charset="-128"/>
              <a:ea typeface="HGP創英ﾌﾟﾚｾﾞﾝｽEB" pitchFamily="18" charset="-128"/>
            </a:endParaRPr>
          </a:p>
        </p:txBody>
      </p:sp>
      <p:pic>
        <p:nvPicPr>
          <p:cNvPr id="7" name="Picture 3"/>
          <p:cNvPicPr>
            <a:picLocks noChangeAspect="1" noChangeArrowheads="1"/>
          </p:cNvPicPr>
          <p:nvPr/>
        </p:nvPicPr>
        <p:blipFill>
          <a:blip r:embed="rId3" cstate="print"/>
          <a:srcRect l="27762" t="37418" r="8161" b="13368"/>
          <a:stretch>
            <a:fillRect/>
          </a:stretch>
        </p:blipFill>
        <p:spPr bwMode="auto">
          <a:xfrm>
            <a:off x="35496" y="2420888"/>
            <a:ext cx="9004954" cy="3888432"/>
          </a:xfrm>
          <a:prstGeom prst="rect">
            <a:avLst/>
          </a:prstGeom>
          <a:noFill/>
          <a:ln w="9525">
            <a:noFill/>
            <a:miter lim="800000"/>
            <a:headEnd/>
            <a:tailEnd/>
          </a:ln>
        </p:spPr>
      </p:pic>
      <p:sp>
        <p:nvSpPr>
          <p:cNvPr id="8" name="角丸四角形 7"/>
          <p:cNvSpPr/>
          <p:nvPr/>
        </p:nvSpPr>
        <p:spPr>
          <a:xfrm>
            <a:off x="2555776" y="3627771"/>
            <a:ext cx="6444208" cy="504056"/>
          </a:xfrm>
          <a:prstGeom prst="roundRect">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角丸四角形 8"/>
          <p:cNvSpPr/>
          <p:nvPr/>
        </p:nvSpPr>
        <p:spPr>
          <a:xfrm>
            <a:off x="2555776" y="4203835"/>
            <a:ext cx="6444208" cy="1152128"/>
          </a:xfrm>
          <a:prstGeom prst="roundRect">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右矢印 9"/>
          <p:cNvSpPr/>
          <p:nvPr/>
        </p:nvSpPr>
        <p:spPr>
          <a:xfrm>
            <a:off x="323528" y="764704"/>
            <a:ext cx="5760640" cy="576064"/>
          </a:xfrm>
          <a:prstGeom prst="rightArrow">
            <a:avLst>
              <a:gd name="adj1" fmla="val 100000"/>
              <a:gd name="adj2" fmla="val 56754"/>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3600" dirty="0" smtClean="0">
                <a:effectLst/>
                <a:latin typeface="HGP創英ﾌﾟﾚｾﾞﾝｽEB" pitchFamily="18" charset="-128"/>
                <a:ea typeface="HGP創英ﾌﾟﾚｾﾞﾝｽEB" pitchFamily="18" charset="-128"/>
              </a:rPr>
              <a:t>①　国の改定内容を</a:t>
            </a:r>
            <a:r>
              <a:rPr kumimoji="1" lang="ja-JP" altLang="en-US" sz="3600" dirty="0" smtClean="0">
                <a:solidFill>
                  <a:srgbClr val="FF0000"/>
                </a:solidFill>
                <a:effectLst/>
                <a:latin typeface="HGP創英ﾌﾟﾚｾﾞﾝｽEB" pitchFamily="18" charset="-128"/>
                <a:ea typeface="HGP創英ﾌﾟﾚｾﾞﾝｽEB" pitchFamily="18" charset="-128"/>
              </a:rPr>
              <a:t>参酌</a:t>
            </a:r>
            <a:endParaRPr kumimoji="1" lang="ja-JP" altLang="en-US" sz="3600" dirty="0">
              <a:solidFill>
                <a:srgbClr val="FF0000"/>
              </a:solidFill>
              <a:effectLst/>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par>
                                <p:cTn id="10" presetID="53"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テキスト ボックス 11"/>
          <p:cNvSpPr txBox="1"/>
          <p:nvPr/>
        </p:nvSpPr>
        <p:spPr>
          <a:xfrm>
            <a:off x="1979712" y="2204864"/>
            <a:ext cx="6768752" cy="83099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400" dirty="0" smtClean="0">
                <a:latin typeface="HGP創英ﾌﾟﾚｾﾞﾝｽEB" pitchFamily="18" charset="-128"/>
                <a:ea typeface="HGP創英ﾌﾟﾚｾﾞﾝｽEB" pitchFamily="18" charset="-128"/>
              </a:rPr>
              <a:t>１Ｐ　「はじめに」、</a:t>
            </a:r>
            <a:r>
              <a:rPr kumimoji="1" lang="ja-JP" altLang="en-US" sz="2400" dirty="0" smtClean="0">
                <a:latin typeface="HGP創英ﾌﾟﾚｾﾞﾝｽEB" pitchFamily="18" charset="-128"/>
                <a:ea typeface="HGP創英ﾌﾟﾚｾﾞﾝｽEB" pitchFamily="18" charset="-128"/>
              </a:rPr>
              <a:t>「高知県のいじめの現状」</a:t>
            </a:r>
            <a:endParaRPr kumimoji="1" lang="en-US" altLang="ja-JP" sz="2400" dirty="0" smtClean="0">
              <a:latin typeface="HGP創英ﾌﾟﾚｾﾞﾝｽEB" pitchFamily="18" charset="-128"/>
              <a:ea typeface="HGP創英ﾌﾟﾚｾﾞﾝｽEB" pitchFamily="18" charset="-128"/>
            </a:endParaRPr>
          </a:p>
          <a:p>
            <a:r>
              <a:rPr lang="ja-JP" altLang="en-US" sz="2400" u="sng" dirty="0" smtClean="0">
                <a:latin typeface="HGP創英ﾌﾟﾚｾﾞﾝｽEB" pitchFamily="18" charset="-128"/>
                <a:ea typeface="HGP創英ﾌﾟﾚｾﾞﾝｽEB" pitchFamily="18" charset="-128"/>
              </a:rPr>
              <a:t>２Ｐ　「いじめの防止等のために県が実施する施策」</a:t>
            </a:r>
            <a:endParaRPr kumimoji="1" lang="ja-JP" altLang="en-US" sz="2400" u="sng" dirty="0">
              <a:latin typeface="HGP創英ﾌﾟﾚｾﾞﾝｽEB" pitchFamily="18" charset="-128"/>
              <a:ea typeface="HGP創英ﾌﾟﾚｾﾞﾝｽEB" pitchFamily="18" charset="-128"/>
            </a:endParaRPr>
          </a:p>
        </p:txBody>
      </p:sp>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pPr algn="ctr"/>
            <a:r>
              <a:rPr lang="ja-JP" altLang="en-US" sz="3600" dirty="0" smtClean="0">
                <a:solidFill>
                  <a:schemeClr val="bg1"/>
                </a:solidFill>
                <a:latin typeface="HGS創英ﾌﾟﾚｾﾞﾝｽEB" pitchFamily="18" charset="-128"/>
                <a:ea typeface="HGS創英ﾌﾟﾚｾﾞﾝｽEB" pitchFamily="18" charset="-128"/>
              </a:rPr>
              <a:t>県の</a:t>
            </a:r>
            <a:r>
              <a:rPr kumimoji="1" lang="ja-JP" altLang="en-US" sz="3600" dirty="0" smtClean="0">
                <a:solidFill>
                  <a:schemeClr val="bg1"/>
                </a:solidFill>
                <a:latin typeface="HGS創英ﾌﾟﾚｾﾞﾝｽEB" pitchFamily="18" charset="-128"/>
                <a:ea typeface="HGS創英ﾌﾟﾚｾﾞﾝｽEB" pitchFamily="18" charset="-128"/>
              </a:rPr>
              <a:t>改定概要＜資料１＞</a:t>
            </a:r>
            <a:endParaRPr kumimoji="1" lang="ja-JP" altLang="en-US" sz="3600" dirty="0">
              <a:solidFill>
                <a:schemeClr val="bg1"/>
              </a:solidFill>
              <a:latin typeface="HGS創英ﾌﾟﾚｾﾞﾝｽEB" pitchFamily="18" charset="-128"/>
              <a:ea typeface="HGS創英ﾌﾟﾚｾﾞﾝｽEB" pitchFamily="18" charset="-128"/>
            </a:endParaRPr>
          </a:p>
        </p:txBody>
      </p:sp>
      <p:pic>
        <p:nvPicPr>
          <p:cNvPr id="7" name="Picture 2"/>
          <p:cNvPicPr>
            <a:picLocks noChangeAspect="1" noChangeArrowheads="1"/>
          </p:cNvPicPr>
          <p:nvPr/>
        </p:nvPicPr>
        <p:blipFill>
          <a:blip r:embed="rId3" cstate="print"/>
          <a:srcRect l="26263" t="36481" r="6002" b="17839"/>
          <a:stretch>
            <a:fillRect/>
          </a:stretch>
        </p:blipFill>
        <p:spPr bwMode="auto">
          <a:xfrm>
            <a:off x="0" y="3212976"/>
            <a:ext cx="9144000" cy="3168352"/>
          </a:xfrm>
          <a:prstGeom prst="rect">
            <a:avLst/>
          </a:prstGeom>
          <a:noFill/>
          <a:ln w="9525">
            <a:noFill/>
            <a:miter lim="800000"/>
            <a:headEnd/>
            <a:tailEnd/>
          </a:ln>
        </p:spPr>
      </p:pic>
      <p:sp>
        <p:nvSpPr>
          <p:cNvPr id="8" name="角丸四角形 7"/>
          <p:cNvSpPr/>
          <p:nvPr/>
        </p:nvSpPr>
        <p:spPr>
          <a:xfrm>
            <a:off x="2875975" y="4869160"/>
            <a:ext cx="6192688" cy="1440160"/>
          </a:xfrm>
          <a:prstGeom prst="roundRect">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右矢印 8"/>
          <p:cNvSpPr/>
          <p:nvPr/>
        </p:nvSpPr>
        <p:spPr>
          <a:xfrm>
            <a:off x="323528" y="764704"/>
            <a:ext cx="7128792" cy="864096"/>
          </a:xfrm>
          <a:prstGeom prst="rightArrow">
            <a:avLst>
              <a:gd name="adj1" fmla="val 100000"/>
              <a:gd name="adj2" fmla="val 50000"/>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3600" dirty="0" smtClean="0">
                <a:latin typeface="HGP創英ﾌﾟﾚｾﾞﾝｽEB" pitchFamily="18" charset="-128"/>
                <a:ea typeface="HGP創英ﾌﾟﾚｾﾞﾝｽEB" pitchFamily="18" charset="-128"/>
              </a:rPr>
              <a:t>②　県の</a:t>
            </a:r>
            <a:r>
              <a:rPr kumimoji="1" lang="ja-JP" altLang="en-US" sz="3600" dirty="0" smtClean="0">
                <a:latin typeface="HGP創英ﾌﾟﾚｾﾞﾝｽEB" pitchFamily="18" charset="-128"/>
                <a:ea typeface="HGP創英ﾌﾟﾚｾﾞﾝｽEB" pitchFamily="18" charset="-128"/>
              </a:rPr>
              <a:t>取組の</a:t>
            </a:r>
            <a:r>
              <a:rPr kumimoji="1" lang="ja-JP" altLang="en-US" sz="3600" dirty="0" smtClean="0">
                <a:solidFill>
                  <a:srgbClr val="FF0000"/>
                </a:solidFill>
                <a:latin typeface="HGP創英ﾌﾟﾚｾﾞﾝｽEB" pitchFamily="18" charset="-128"/>
                <a:ea typeface="HGP創英ﾌﾟﾚｾﾞﾝｽEB" pitchFamily="18" charset="-128"/>
              </a:rPr>
              <a:t>検証と総括</a:t>
            </a:r>
            <a:r>
              <a:rPr lang="ja-JP" altLang="en-US" sz="3600" dirty="0" smtClean="0">
                <a:latin typeface="HGP創英ﾌﾟﾚｾﾞﾝｽEB" pitchFamily="18" charset="-128"/>
                <a:ea typeface="HGP創英ﾌﾟﾚｾﾞﾝｽEB" pitchFamily="18" charset="-128"/>
              </a:rPr>
              <a:t>　　</a:t>
            </a:r>
            <a:endParaRPr lang="en-US" altLang="ja-JP" sz="3600" dirty="0" smtClean="0">
              <a:latin typeface="HGP創英ﾌﾟﾚｾﾞﾝｽEB" pitchFamily="18" charset="-128"/>
              <a:ea typeface="HGP創英ﾌﾟﾚｾﾞﾝｽEB" pitchFamily="18" charset="-128"/>
            </a:endParaRPr>
          </a:p>
          <a:p>
            <a:r>
              <a:rPr lang="ja-JP" altLang="en-US" sz="2000" dirty="0" smtClean="0">
                <a:latin typeface="HGP創英ﾌﾟﾚｾﾞﾝｽEB" pitchFamily="18" charset="-128"/>
                <a:ea typeface="HGP創英ﾌﾟﾚｾﾞﾝｽEB" pitchFamily="18" charset="-128"/>
              </a:rPr>
              <a:t>　　　　　　　　　　高知県いじめ問題対策連絡協議会</a:t>
            </a:r>
            <a:r>
              <a:rPr lang="ja-JP" altLang="en-US" sz="2000" dirty="0" smtClean="0">
                <a:solidFill>
                  <a:schemeClr val="tx1"/>
                </a:solidFill>
                <a:latin typeface="HGP創英ﾌﾟﾚｾﾞﾝｽEB" pitchFamily="18" charset="-128"/>
                <a:ea typeface="HGP創英ﾌﾟﾚｾﾞﾝｽEB" pitchFamily="18" charset="-128"/>
              </a:rPr>
              <a:t>（ＰＤＣＡ）</a:t>
            </a:r>
            <a:endParaRPr kumimoji="1" lang="en-US" altLang="ja-JP" sz="2000" dirty="0" smtClean="0">
              <a:solidFill>
                <a:srgbClr val="FF0000"/>
              </a:solidFill>
              <a:latin typeface="HGP創英ﾌﾟﾚｾﾞﾝｽEB" pitchFamily="18" charset="-128"/>
              <a:ea typeface="HGP創英ﾌﾟﾚｾﾞﾝｽEB" pitchFamily="18" charset="-128"/>
            </a:endParaRPr>
          </a:p>
        </p:txBody>
      </p:sp>
      <p:sp>
        <p:nvSpPr>
          <p:cNvPr id="13" name="テキスト ボックス 12"/>
          <p:cNvSpPr txBox="1"/>
          <p:nvPr/>
        </p:nvSpPr>
        <p:spPr>
          <a:xfrm>
            <a:off x="899592" y="1700808"/>
            <a:ext cx="7704856"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smtClean="0">
                <a:latin typeface="HGP創英ﾌﾟﾚｾﾞﾝｽEB" pitchFamily="18" charset="-128"/>
                <a:ea typeface="HGP創英ﾌﾟﾚｾﾞﾝｽEB" pitchFamily="18" charset="-128"/>
              </a:rPr>
              <a:t>　</a:t>
            </a:r>
            <a:r>
              <a:rPr kumimoji="1" lang="ja-JP" altLang="en-US" sz="2800" dirty="0" smtClean="0">
                <a:latin typeface="HGP創英ﾌﾟﾚｾﾞﾝｽEB" pitchFamily="18" charset="-128"/>
                <a:ea typeface="HGP創英ﾌﾟﾚｾﾞﾝｽEB" pitchFamily="18" charset="-128"/>
              </a:rPr>
              <a:t>⇒　資料</a:t>
            </a:r>
            <a:r>
              <a:rPr kumimoji="1" lang="en-US" altLang="ja-JP" sz="2800" dirty="0" smtClean="0">
                <a:latin typeface="HGP創英ﾌﾟﾚｾﾞﾝｽEB" pitchFamily="18" charset="-128"/>
                <a:ea typeface="HGP創英ﾌﾟﾚｾﾞﾝｽEB" pitchFamily="18" charset="-128"/>
              </a:rPr>
              <a:t>1</a:t>
            </a:r>
            <a:r>
              <a:rPr kumimoji="1" lang="ja-JP" altLang="en-US" sz="2800" dirty="0" smtClean="0">
                <a:latin typeface="HGP創英ﾌﾟﾚｾﾞﾝｽEB" pitchFamily="18" charset="-128"/>
                <a:ea typeface="HGP創英ﾌﾟﾚｾﾞﾝｽEB" pitchFamily="18" charset="-128"/>
              </a:rPr>
              <a:t>　「改定の概要」欄の</a:t>
            </a:r>
            <a:r>
              <a:rPr kumimoji="1" lang="ja-JP" altLang="en-US" sz="2800" u="sng" dirty="0" smtClean="0">
                <a:solidFill>
                  <a:srgbClr val="FF0000"/>
                </a:solidFill>
                <a:latin typeface="HGP創英ﾌﾟﾚｾﾞﾝｽEB" pitchFamily="18" charset="-128"/>
                <a:ea typeface="HGP創英ﾌﾟﾚｾﾞﾝｽEB" pitchFamily="18" charset="-128"/>
              </a:rPr>
              <a:t>下線箇所</a:t>
            </a:r>
            <a:endParaRPr kumimoji="1" lang="en-US" altLang="ja-JP" sz="2800" u="sng" dirty="0" smtClean="0">
              <a:solidFill>
                <a:srgbClr val="FF0000"/>
              </a:solidFill>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pPr algn="ctr"/>
            <a:r>
              <a:rPr kumimoji="1" lang="ja-JP" altLang="en-US" sz="3600" dirty="0" smtClean="0">
                <a:solidFill>
                  <a:schemeClr val="bg1"/>
                </a:solidFill>
                <a:latin typeface="HGS創英ﾌﾟﾚｾﾞﾝｽEB" pitchFamily="18" charset="-128"/>
                <a:ea typeface="HGS創英ﾌﾟﾚｾﾞﾝｽEB" pitchFamily="18" charset="-128"/>
              </a:rPr>
              <a:t>県の改定概要＜資料１・資料３＞</a:t>
            </a:r>
            <a:endParaRPr kumimoji="1" lang="ja-JP" altLang="en-US" sz="3600" dirty="0">
              <a:solidFill>
                <a:schemeClr val="bg1"/>
              </a:solidFill>
              <a:latin typeface="HGS創英ﾌﾟﾚｾﾞﾝｽEB" pitchFamily="18" charset="-128"/>
              <a:ea typeface="HGS創英ﾌﾟﾚｾﾞﾝｽEB" pitchFamily="18" charset="-128"/>
            </a:endParaRPr>
          </a:p>
        </p:txBody>
      </p:sp>
      <p:sp>
        <p:nvSpPr>
          <p:cNvPr id="11" name="テキスト ボックス 10"/>
          <p:cNvSpPr txBox="1"/>
          <p:nvPr/>
        </p:nvSpPr>
        <p:spPr>
          <a:xfrm>
            <a:off x="251520" y="620688"/>
            <a:ext cx="8676456" cy="646331"/>
          </a:xfrm>
          <a:prstGeom prst="rect">
            <a:avLst/>
          </a:prstGeom>
          <a:noFill/>
        </p:spPr>
        <p:txBody>
          <a:bodyPr wrap="square" rtlCol="0">
            <a:spAutoFit/>
          </a:bodyPr>
          <a:lstStyle/>
          <a:p>
            <a:r>
              <a:rPr lang="ja-JP" altLang="en-US" sz="3600" dirty="0" smtClean="0">
                <a:latin typeface="HGP創英ﾌﾟﾚｾﾞﾝｽEB" pitchFamily="18" charset="-128"/>
                <a:ea typeface="HGP創英ﾌﾟﾚｾﾞﾝｽEB" pitchFamily="18" charset="-128"/>
              </a:rPr>
              <a:t>いじめの重大事態について　　　</a:t>
            </a:r>
            <a:endParaRPr kumimoji="1" lang="en-US" altLang="ja-JP" sz="3600" dirty="0" smtClean="0">
              <a:latin typeface="HGP創英ﾌﾟﾚｾﾞﾝｽEB" pitchFamily="18" charset="-128"/>
              <a:ea typeface="HGP創英ﾌﾟﾚｾﾞﾝｽEB" pitchFamily="18" charset="-128"/>
            </a:endParaRPr>
          </a:p>
        </p:txBody>
      </p:sp>
      <p:pic>
        <p:nvPicPr>
          <p:cNvPr id="1026" name="Picture 2"/>
          <p:cNvPicPr>
            <a:picLocks noChangeAspect="1" noChangeArrowheads="1"/>
          </p:cNvPicPr>
          <p:nvPr/>
        </p:nvPicPr>
        <p:blipFill>
          <a:blip r:embed="rId3" cstate="print"/>
          <a:srcRect l="30429" t="36581" r="10983" b="34150"/>
          <a:stretch>
            <a:fillRect/>
          </a:stretch>
        </p:blipFill>
        <p:spPr bwMode="auto">
          <a:xfrm>
            <a:off x="107504" y="2132856"/>
            <a:ext cx="8892480" cy="2448272"/>
          </a:xfrm>
          <a:prstGeom prst="rect">
            <a:avLst/>
          </a:prstGeom>
          <a:noFill/>
          <a:ln w="9525">
            <a:noFill/>
            <a:miter lim="800000"/>
            <a:headEnd/>
            <a:tailEnd/>
          </a:ln>
        </p:spPr>
      </p:pic>
      <p:sp>
        <p:nvSpPr>
          <p:cNvPr id="8" name="テキスト ボックス 7"/>
          <p:cNvSpPr txBox="1"/>
          <p:nvPr/>
        </p:nvSpPr>
        <p:spPr>
          <a:xfrm>
            <a:off x="827584" y="1196752"/>
            <a:ext cx="7704856"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2400" dirty="0" smtClean="0">
                <a:latin typeface="HGP創英ﾌﾟﾚｾﾞﾝｽEB" pitchFamily="18" charset="-128"/>
                <a:ea typeface="HGP創英ﾌﾟﾚｾﾞﾝｽEB" pitchFamily="18" charset="-128"/>
              </a:rPr>
              <a:t>　</a:t>
            </a:r>
            <a:r>
              <a:rPr kumimoji="1" lang="ja-JP" altLang="en-US" sz="2800" dirty="0" smtClean="0">
                <a:latin typeface="HGP創英ﾌﾟﾚｾﾞﾝｽEB" pitchFamily="18" charset="-128"/>
                <a:ea typeface="HGP創英ﾌﾟﾚｾﾞﾝｽEB" pitchFamily="18" charset="-128"/>
              </a:rPr>
              <a:t>⇒　資料</a:t>
            </a:r>
            <a:r>
              <a:rPr kumimoji="1" lang="en-US" altLang="ja-JP" sz="2800" dirty="0" smtClean="0">
                <a:latin typeface="HGP創英ﾌﾟﾚｾﾞﾝｽEB" pitchFamily="18" charset="-128"/>
                <a:ea typeface="HGP創英ﾌﾟﾚｾﾞﾝｽEB" pitchFamily="18" charset="-128"/>
              </a:rPr>
              <a:t>1</a:t>
            </a:r>
            <a:r>
              <a:rPr kumimoji="1" lang="ja-JP" altLang="en-US" sz="2800" dirty="0" smtClean="0">
                <a:latin typeface="HGP創英ﾌﾟﾚｾﾞﾝｽEB" pitchFamily="18" charset="-128"/>
                <a:ea typeface="HGP創英ﾌﾟﾚｾﾞﾝｽEB" pitchFamily="18" charset="-128"/>
              </a:rPr>
              <a:t>　Ｐ３　「改定の概要」の欄</a:t>
            </a:r>
            <a:endParaRPr kumimoji="1" lang="en-US" altLang="ja-JP" sz="2800" dirty="0" smtClean="0">
              <a:latin typeface="HGP創英ﾌﾟﾚｾﾞﾝｽEB" pitchFamily="18" charset="-128"/>
              <a:ea typeface="HGP創英ﾌﾟﾚｾﾞﾝｽEB" pitchFamily="18" charset="-128"/>
            </a:endParaRPr>
          </a:p>
          <a:p>
            <a:r>
              <a:rPr lang="ja-JP" altLang="en-US" sz="2800" dirty="0" smtClean="0">
                <a:latin typeface="HGP創英ﾌﾟﾚｾﾞﾝｽEB" pitchFamily="18" charset="-128"/>
                <a:ea typeface="HGP創英ﾌﾟﾚｾﾞﾝｽEB" pitchFamily="18" charset="-128"/>
              </a:rPr>
              <a:t>　　　　　　　　①　重大事態の発生と調査</a:t>
            </a:r>
            <a:endParaRPr kumimoji="1" lang="en-US" altLang="ja-JP" sz="2800" dirty="0" smtClean="0">
              <a:latin typeface="HGP創英ﾌﾟﾚｾﾞﾝｽEB" pitchFamily="18" charset="-128"/>
              <a:ea typeface="HGP創英ﾌﾟﾚｾﾞﾝｽEB" pitchFamily="18" charset="-128"/>
            </a:endParaRPr>
          </a:p>
        </p:txBody>
      </p:sp>
      <p:sp>
        <p:nvSpPr>
          <p:cNvPr id="9" name="角丸四角形 8"/>
          <p:cNvSpPr/>
          <p:nvPr/>
        </p:nvSpPr>
        <p:spPr>
          <a:xfrm>
            <a:off x="2843808" y="2708920"/>
            <a:ext cx="6192688" cy="360040"/>
          </a:xfrm>
          <a:prstGeom prst="roundRect">
            <a:avLst/>
          </a:prstGeom>
          <a:solidFill>
            <a:schemeClr val="lt1">
              <a:alpha val="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 name="テキスト ボックス 4"/>
          <p:cNvSpPr txBox="1"/>
          <p:nvPr/>
        </p:nvSpPr>
        <p:spPr>
          <a:xfrm>
            <a:off x="611560" y="4801215"/>
            <a:ext cx="8136904"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800" dirty="0" smtClean="0">
                <a:latin typeface="HGP創英ﾌﾟﾚｾﾞﾝｽEB" pitchFamily="18" charset="-128"/>
                <a:ea typeface="HGP創英ﾌﾟﾚｾﾞﾝｽEB" pitchFamily="18" charset="-128"/>
              </a:rPr>
              <a:t>・ガイドラインを参考として適切に対処することを明記</a:t>
            </a:r>
            <a:r>
              <a:rPr kumimoji="1" lang="ja-JP" altLang="en-US" sz="3600" dirty="0" smtClean="0">
                <a:latin typeface="HGP創英ﾌﾟﾚｾﾞﾝｽEB" pitchFamily="18" charset="-128"/>
                <a:ea typeface="HGP創英ﾌﾟﾚｾﾞﾝｽEB" pitchFamily="18" charset="-128"/>
              </a:rPr>
              <a:t>　</a:t>
            </a:r>
            <a:endParaRPr kumimoji="1" lang="en-US" altLang="ja-JP" sz="3600" dirty="0" smtClean="0">
              <a:latin typeface="HGP創英ﾌﾟﾚｾﾞﾝｽEB" pitchFamily="18" charset="-128"/>
              <a:ea typeface="HGP創英ﾌﾟﾚｾﾞﾝｽEB" pitchFamily="18" charset="-128"/>
            </a:endParaRPr>
          </a:p>
          <a:p>
            <a:r>
              <a:rPr lang="ja-JP" altLang="en-US" sz="2800" dirty="0" smtClean="0">
                <a:latin typeface="HGP創英ﾌﾟﾚｾﾞﾝｽEB" pitchFamily="18" charset="-128"/>
                <a:ea typeface="HGP創英ﾌﾟﾚｾﾞﾝｽEB" pitchFamily="18" charset="-128"/>
              </a:rPr>
              <a:t>・国の「いじめの重大事態の調査に関するガイドライン」</a:t>
            </a:r>
            <a:endParaRPr lang="en-US" altLang="ja-JP" sz="2800" dirty="0" smtClean="0">
              <a:latin typeface="HGP創英ﾌﾟﾚｾﾞﾝｽEB" pitchFamily="18" charset="-128"/>
              <a:ea typeface="HGP創英ﾌﾟﾚｾﾞﾝｽEB" pitchFamily="18" charset="-128"/>
            </a:endParaRPr>
          </a:p>
          <a:p>
            <a:r>
              <a:rPr lang="ja-JP" altLang="en-US" sz="2800" dirty="0" smtClean="0">
                <a:latin typeface="HGP創英ﾌﾟﾚｾﾞﾝｽEB" pitchFamily="18" charset="-128"/>
                <a:ea typeface="HGP創英ﾌﾟﾚｾﾞﾝｽEB" pitchFamily="18" charset="-128"/>
              </a:rPr>
              <a:t>　</a:t>
            </a:r>
            <a:r>
              <a:rPr lang="en-US" altLang="ja-JP" sz="2800" dirty="0" smtClean="0">
                <a:latin typeface="HGP創英ﾌﾟﾚｾﾞﾝｽEB" pitchFamily="18" charset="-128"/>
                <a:ea typeface="HGP創英ﾌﾟﾚｾﾞﾝｽEB" pitchFamily="18" charset="-128"/>
              </a:rPr>
              <a:t>(</a:t>
            </a:r>
            <a:r>
              <a:rPr lang="ja-JP" altLang="en-US" sz="2800" dirty="0" smtClean="0">
                <a:latin typeface="HGP創英ﾌﾟﾚｾﾞﾝｽEB" pitchFamily="18" charset="-128"/>
                <a:ea typeface="HGP創英ﾌﾟﾚｾﾞﾝｽEB" pitchFamily="18" charset="-128"/>
              </a:rPr>
              <a:t>資料</a:t>
            </a:r>
            <a:r>
              <a:rPr lang="en-US" altLang="ja-JP" sz="2800" dirty="0" smtClean="0">
                <a:latin typeface="HGP創英ﾌﾟﾚｾﾞﾝｽEB" pitchFamily="18" charset="-128"/>
                <a:ea typeface="HGP創英ﾌﾟﾚｾﾞﾝｽEB" pitchFamily="18" charset="-128"/>
              </a:rPr>
              <a:t>3)</a:t>
            </a:r>
            <a:r>
              <a:rPr lang="ja-JP" altLang="en-US" sz="2800" dirty="0" smtClean="0">
                <a:latin typeface="HGP創英ﾌﾟﾚｾﾞﾝｽEB" pitchFamily="18" charset="-128"/>
                <a:ea typeface="HGP創英ﾌﾟﾚｾﾞﾝｽEB" pitchFamily="18" charset="-128"/>
              </a:rPr>
              <a:t>を添付　</a:t>
            </a:r>
            <a:r>
              <a:rPr kumimoji="1" lang="ja-JP" altLang="en-US" sz="3600" dirty="0" smtClean="0">
                <a:latin typeface="HGP創英ﾌﾟﾚｾﾞﾝｽEB" pitchFamily="18" charset="-128"/>
                <a:ea typeface="HGP創英ﾌﾟﾚｾﾞﾝｽEB" pitchFamily="18" charset="-128"/>
              </a:rPr>
              <a:t>　　　　　　　　</a:t>
            </a:r>
            <a:r>
              <a:rPr lang="ja-JP" altLang="en-US" sz="3600" dirty="0" smtClean="0">
                <a:latin typeface="HGP創英ﾌﾟﾚｾﾞﾝｽEB" pitchFamily="18" charset="-128"/>
                <a:ea typeface="HGP創英ﾌﾟﾚｾﾞﾝｽEB" pitchFamily="18" charset="-128"/>
              </a:rPr>
              <a:t>　　　　　　　</a:t>
            </a:r>
            <a:endParaRPr kumimoji="1" lang="en-US" altLang="ja-JP" sz="3600" dirty="0" smtClean="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92696"/>
          </a:xfrm>
          <a:solidFill>
            <a:schemeClr val="tx2">
              <a:lumMod val="50000"/>
            </a:schemeClr>
          </a:solidFill>
        </p:spPr>
        <p:txBody>
          <a:bodyPr>
            <a:normAutofit fontScale="90000"/>
          </a:bodyPr>
          <a:lstStyle/>
          <a:p>
            <a:r>
              <a:rPr kumimoji="1" lang="ja-JP" altLang="en-US" dirty="0" smtClean="0">
                <a:solidFill>
                  <a:schemeClr val="bg1"/>
                </a:solidFill>
                <a:latin typeface="HGP創英ﾌﾟﾚｾﾞﾝｽEB" pitchFamily="18" charset="-128"/>
                <a:ea typeface="HGP創英ﾌﾟﾚｾﾞﾝｽEB" pitchFamily="18" charset="-128"/>
              </a:rPr>
              <a:t>配　付</a:t>
            </a:r>
            <a:r>
              <a:rPr kumimoji="1" lang="ja-JP" altLang="en-US" dirty="0" smtClean="0">
                <a:solidFill>
                  <a:schemeClr val="bg1"/>
                </a:solidFill>
                <a:latin typeface="HGP創英ﾌﾟﾚｾﾞﾝｽEB" pitchFamily="18" charset="-128"/>
                <a:ea typeface="HGP創英ﾌﾟﾚｾﾞﾝｽEB" pitchFamily="18" charset="-128"/>
              </a:rPr>
              <a:t>　資　料</a:t>
            </a:r>
            <a:endParaRPr kumimoji="1" lang="ja-JP" altLang="en-US" dirty="0">
              <a:solidFill>
                <a:schemeClr val="bg1"/>
              </a:solidFill>
              <a:latin typeface="HGP創英ﾌﾟﾚｾﾞﾝｽEB" pitchFamily="18" charset="-128"/>
              <a:ea typeface="HGP創英ﾌﾟﾚｾﾞﾝｽEB" pitchFamily="18" charset="-128"/>
            </a:endParaRPr>
          </a:p>
        </p:txBody>
      </p:sp>
      <p:sp>
        <p:nvSpPr>
          <p:cNvPr id="3" name="コンテンツ プレースホルダ 2"/>
          <p:cNvSpPr>
            <a:spLocks noGrp="1"/>
          </p:cNvSpPr>
          <p:nvPr>
            <p:ph idx="1"/>
          </p:nvPr>
        </p:nvSpPr>
        <p:spPr>
          <a:xfrm>
            <a:off x="395536" y="1052736"/>
            <a:ext cx="8496944" cy="5616624"/>
          </a:xfrm>
        </p:spPr>
        <p:txBody>
          <a:bodyPr>
            <a:normAutofit fontScale="70000" lnSpcReduction="20000"/>
          </a:bodyPr>
          <a:lstStyle/>
          <a:p>
            <a:pPr>
              <a:buNone/>
            </a:pPr>
            <a:r>
              <a:rPr lang="ja-JP" altLang="en-US" sz="4000" dirty="0" smtClean="0">
                <a:latin typeface="HGP創英ﾌﾟﾚｾﾞﾝｽEB" pitchFamily="18" charset="-128"/>
                <a:ea typeface="HGP創英ﾌﾟﾚｾﾞﾝｽEB" pitchFamily="18" charset="-128"/>
              </a:rPr>
              <a:t>・開催要項</a:t>
            </a:r>
            <a:endParaRPr lang="en-US" altLang="ja-JP" sz="4000" dirty="0" smtClean="0">
              <a:latin typeface="HGP創英ﾌﾟﾚｾﾞﾝｽEB" pitchFamily="18" charset="-128"/>
              <a:ea typeface="HGP創英ﾌﾟﾚｾﾞﾝｽEB" pitchFamily="18" charset="-128"/>
            </a:endParaRPr>
          </a:p>
          <a:p>
            <a:pPr>
              <a:buNone/>
            </a:pPr>
            <a:endParaRPr lang="en-US" altLang="ja-JP" sz="1700" dirty="0" smtClean="0">
              <a:latin typeface="HGP創英ﾌﾟﾚｾﾞﾝｽEB" pitchFamily="18" charset="-128"/>
              <a:ea typeface="HGP創英ﾌﾟﾚｾﾞﾝｽEB" pitchFamily="18" charset="-128"/>
            </a:endParaRPr>
          </a:p>
          <a:p>
            <a:pPr>
              <a:buNone/>
            </a:pPr>
            <a:r>
              <a:rPr lang="ja-JP" altLang="en-US" sz="4000" dirty="0" smtClean="0">
                <a:latin typeface="HGP創英ﾌﾟﾚｾﾞﾝｽEB" pitchFamily="18" charset="-128"/>
                <a:ea typeface="HGP創英ﾌﾟﾚｾﾞﾝｽEB" pitchFamily="18" charset="-128"/>
              </a:rPr>
              <a:t>・</a:t>
            </a:r>
            <a:r>
              <a:rPr kumimoji="1" lang="ja-JP" altLang="en-US" sz="4000" dirty="0" smtClean="0">
                <a:latin typeface="HGP創英ﾌﾟﾚｾﾞﾝｽEB" pitchFamily="18" charset="-128"/>
                <a:ea typeface="HGP創英ﾌﾟﾚｾﾞﾝｽEB" pitchFamily="18" charset="-128"/>
              </a:rPr>
              <a:t>資料１</a:t>
            </a:r>
            <a:r>
              <a:rPr kumimoji="1" lang="ja-JP" altLang="en-US" sz="4000" dirty="0" smtClean="0">
                <a:latin typeface="HGP創英ﾌﾟﾚｾﾞﾝｽEB" pitchFamily="18" charset="-128"/>
                <a:ea typeface="HGP創英ﾌﾟﾚｾﾞﾝｽEB" pitchFamily="18" charset="-128"/>
              </a:rPr>
              <a:t>　高知県いじめ防止基本方針の改定について</a:t>
            </a:r>
            <a:endParaRPr kumimoji="1" lang="en-US" altLang="ja-JP" sz="4000" dirty="0" smtClean="0">
              <a:latin typeface="HGP創英ﾌﾟﾚｾﾞﾝｽEB" pitchFamily="18" charset="-128"/>
              <a:ea typeface="HGP創英ﾌﾟﾚｾﾞﾝｽEB" pitchFamily="18" charset="-128"/>
            </a:endParaRPr>
          </a:p>
          <a:p>
            <a:pPr>
              <a:buNone/>
            </a:pPr>
            <a:endParaRPr lang="en-US" altLang="ja-JP" sz="1700" dirty="0" smtClean="0">
              <a:latin typeface="HGP創英ﾌﾟﾚｾﾞﾝｽEB" pitchFamily="18" charset="-128"/>
              <a:ea typeface="HGP創英ﾌﾟﾚｾﾞﾝｽEB" pitchFamily="18" charset="-128"/>
            </a:endParaRPr>
          </a:p>
          <a:p>
            <a:pPr>
              <a:buNone/>
            </a:pPr>
            <a:r>
              <a:rPr kumimoji="1" lang="ja-JP" altLang="en-US" sz="4000" dirty="0" smtClean="0">
                <a:latin typeface="HGP創英ﾌﾟﾚｾﾞﾝｽEB" pitchFamily="18" charset="-128"/>
                <a:ea typeface="HGP創英ﾌﾟﾚｾﾞﾝｽEB" pitchFamily="18" charset="-128"/>
              </a:rPr>
              <a:t>・資料２　</a:t>
            </a:r>
            <a:r>
              <a:rPr lang="ja-JP" altLang="en-US" sz="4000" dirty="0" smtClean="0">
                <a:latin typeface="HGP創英ﾌﾟﾚｾﾞﾝｽEB" pitchFamily="18" charset="-128"/>
                <a:ea typeface="HGP創英ﾌﾟﾚｾﾞﾝｽEB" pitchFamily="18" charset="-128"/>
              </a:rPr>
              <a:t>高知県いじめ防止基本方針</a:t>
            </a:r>
            <a:r>
              <a:rPr kumimoji="1" lang="ja-JP" altLang="en-US" sz="4000" dirty="0" smtClean="0">
                <a:latin typeface="HGP創英ﾌﾟﾚｾﾞﾝｽEB" pitchFamily="18" charset="-128"/>
                <a:ea typeface="HGP創英ﾌﾟﾚｾﾞﾝｽEB" pitchFamily="18" charset="-128"/>
              </a:rPr>
              <a:t>　　</a:t>
            </a:r>
            <a:endParaRPr kumimoji="1" lang="en-US" altLang="ja-JP" sz="4000" dirty="0" smtClean="0">
              <a:latin typeface="HGP創英ﾌﾟﾚｾﾞﾝｽEB" pitchFamily="18" charset="-128"/>
              <a:ea typeface="HGP創英ﾌﾟﾚｾﾞﾝｽEB" pitchFamily="18" charset="-128"/>
            </a:endParaRPr>
          </a:p>
          <a:p>
            <a:pPr>
              <a:buNone/>
            </a:pPr>
            <a:r>
              <a:rPr lang="ja-JP" altLang="en-US" sz="4000" dirty="0" smtClean="0">
                <a:latin typeface="HGP創英ﾌﾟﾚｾﾞﾝｽEB" pitchFamily="18" charset="-128"/>
                <a:ea typeface="HGP創英ﾌﾟﾚｾﾞﾝｽEB" pitchFamily="18" charset="-128"/>
              </a:rPr>
              <a:t>　　　　　　　　　　　　　　　　　　　　　</a:t>
            </a:r>
            <a:r>
              <a:rPr kumimoji="1" lang="ja-JP" altLang="en-US" sz="4000" dirty="0" smtClean="0">
                <a:latin typeface="HGP創英ﾌﾟﾚｾﾞﾝｽEB" pitchFamily="18" charset="-128"/>
                <a:ea typeface="HGP創英ﾌﾟﾚｾﾞﾝｽEB" pitchFamily="18" charset="-128"/>
              </a:rPr>
              <a:t>（平成</a:t>
            </a:r>
            <a:r>
              <a:rPr kumimoji="1" lang="en-US" altLang="ja-JP" sz="4000" dirty="0" smtClean="0">
                <a:latin typeface="HGP創英ﾌﾟﾚｾﾞﾝｽEB" pitchFamily="18" charset="-128"/>
                <a:ea typeface="HGP創英ﾌﾟﾚｾﾞﾝｽEB" pitchFamily="18" charset="-128"/>
              </a:rPr>
              <a:t>29</a:t>
            </a:r>
            <a:r>
              <a:rPr kumimoji="1" lang="ja-JP" altLang="en-US" sz="4000" dirty="0" smtClean="0">
                <a:latin typeface="HGP創英ﾌﾟﾚｾﾞﾝｽEB" pitchFamily="18" charset="-128"/>
                <a:ea typeface="HGP創英ﾌﾟﾚｾﾞﾝｽEB" pitchFamily="18" charset="-128"/>
              </a:rPr>
              <a:t>年</a:t>
            </a:r>
            <a:r>
              <a:rPr kumimoji="1" lang="en-US" altLang="ja-JP" sz="4000" dirty="0" smtClean="0">
                <a:latin typeface="HGP創英ﾌﾟﾚｾﾞﾝｽEB" pitchFamily="18" charset="-128"/>
                <a:ea typeface="HGP創英ﾌﾟﾚｾﾞﾝｽEB" pitchFamily="18" charset="-128"/>
              </a:rPr>
              <a:t>10</a:t>
            </a:r>
            <a:r>
              <a:rPr kumimoji="1" lang="ja-JP" altLang="en-US" sz="4000" dirty="0" smtClean="0">
                <a:latin typeface="HGP創英ﾌﾟﾚｾﾞﾝｽEB" pitchFamily="18" charset="-128"/>
                <a:ea typeface="HGP創英ﾌﾟﾚｾﾞﾝｽEB" pitchFamily="18" charset="-128"/>
              </a:rPr>
              <a:t>月改定）</a:t>
            </a:r>
            <a:endParaRPr kumimoji="1" lang="en-US" altLang="ja-JP" sz="4000" dirty="0" smtClean="0">
              <a:latin typeface="HGP創英ﾌﾟﾚｾﾞﾝｽEB" pitchFamily="18" charset="-128"/>
              <a:ea typeface="HGP創英ﾌﾟﾚｾﾞﾝｽEB" pitchFamily="18" charset="-128"/>
            </a:endParaRPr>
          </a:p>
          <a:p>
            <a:pPr>
              <a:buNone/>
            </a:pPr>
            <a:endParaRPr kumimoji="1" lang="en-US" altLang="ja-JP" sz="1500" dirty="0" smtClean="0">
              <a:latin typeface="HGP創英ﾌﾟﾚｾﾞﾝｽEB" pitchFamily="18" charset="-128"/>
              <a:ea typeface="HGP創英ﾌﾟﾚｾﾞﾝｽEB" pitchFamily="18" charset="-128"/>
            </a:endParaRPr>
          </a:p>
          <a:p>
            <a:pPr>
              <a:buNone/>
            </a:pPr>
            <a:r>
              <a:rPr lang="ja-JP" altLang="en-US" sz="4000" dirty="0" smtClean="0">
                <a:latin typeface="HGP創英ﾌﾟﾚｾﾞﾝｽEB" pitchFamily="18" charset="-128"/>
                <a:ea typeface="HGP創英ﾌﾟﾚｾﾞﾝｽEB" pitchFamily="18" charset="-128"/>
              </a:rPr>
              <a:t>・資料３　いじめの重大事態の調査に関するガイドライン</a:t>
            </a:r>
            <a:endParaRPr lang="en-US" altLang="ja-JP" sz="4000" dirty="0" smtClean="0">
              <a:latin typeface="HGP創英ﾌﾟﾚｾﾞﾝｽEB" pitchFamily="18" charset="-128"/>
              <a:ea typeface="HGP創英ﾌﾟﾚｾﾞﾝｽEB" pitchFamily="18" charset="-128"/>
            </a:endParaRPr>
          </a:p>
          <a:p>
            <a:pPr>
              <a:buNone/>
            </a:pPr>
            <a:r>
              <a:rPr lang="ja-JP" altLang="en-US" sz="4000" dirty="0" smtClean="0">
                <a:latin typeface="HGP創英ﾌﾟﾚｾﾞﾝｽEB" pitchFamily="18" charset="-128"/>
                <a:ea typeface="HGP創英ﾌﾟﾚｾﾞﾝｽEB" pitchFamily="18" charset="-128"/>
              </a:rPr>
              <a:t>　　</a:t>
            </a:r>
            <a:endParaRPr lang="en-US" altLang="ja-JP" sz="4000" dirty="0" smtClean="0">
              <a:latin typeface="HGP創英ﾌﾟﾚｾﾞﾝｽEB" pitchFamily="18" charset="-128"/>
              <a:ea typeface="HGP創英ﾌﾟﾚｾﾞﾝｽEB" pitchFamily="18" charset="-128"/>
            </a:endParaRPr>
          </a:p>
          <a:p>
            <a:pPr>
              <a:buNone/>
            </a:pPr>
            <a:r>
              <a:rPr kumimoji="1" lang="ja-JP" altLang="en-US" sz="4000" dirty="0" smtClean="0">
                <a:latin typeface="HGP創英ﾌﾟﾚｾﾞﾝｽEB" pitchFamily="18" charset="-128"/>
                <a:ea typeface="HGP創英ﾌﾟﾚｾﾞﾝｽEB" pitchFamily="18" charset="-128"/>
              </a:rPr>
              <a:t>・資料４　高知県いじめ防止基本方針</a:t>
            </a:r>
            <a:r>
              <a:rPr lang="ja-JP" altLang="en-US" sz="4000" dirty="0" smtClean="0">
                <a:latin typeface="HGP創英ﾌﾟﾚｾﾞﾝｽEB" pitchFamily="18" charset="-128"/>
                <a:ea typeface="HGP創英ﾌﾟﾚｾﾞﾝｽEB" pitchFamily="18" charset="-128"/>
              </a:rPr>
              <a:t>（改定箇所赤字版）</a:t>
            </a:r>
            <a:endParaRPr lang="en-US" altLang="ja-JP" sz="4000" dirty="0" smtClean="0">
              <a:latin typeface="HGP創英ﾌﾟﾚｾﾞﾝｽEB" pitchFamily="18" charset="-128"/>
              <a:ea typeface="HGP創英ﾌﾟﾚｾﾞﾝｽEB" pitchFamily="18" charset="-128"/>
            </a:endParaRPr>
          </a:p>
          <a:p>
            <a:pPr>
              <a:buNone/>
            </a:pPr>
            <a:endParaRPr lang="en-US" altLang="ja-JP" sz="3400" dirty="0" smtClean="0">
              <a:latin typeface="HGP創英ﾌﾟﾚｾﾞﾝｽEB" pitchFamily="18" charset="-128"/>
              <a:ea typeface="HGP創英ﾌﾟﾚｾﾞﾝｽEB" pitchFamily="18" charset="-128"/>
            </a:endParaRPr>
          </a:p>
          <a:p>
            <a:pPr>
              <a:buNone/>
            </a:pPr>
            <a:r>
              <a:rPr lang="ja-JP" altLang="en-US" sz="4000" dirty="0" smtClean="0">
                <a:latin typeface="HGP創英ﾌﾟﾚｾﾞﾝｽEB" pitchFamily="18" charset="-128"/>
                <a:ea typeface="HGP創英ﾌﾟﾚｾﾞﾝｽEB" pitchFamily="18" charset="-128"/>
              </a:rPr>
              <a:t>・資料５　高知県高等学校地区別生徒指導主事会</a:t>
            </a:r>
            <a:endParaRPr lang="en-US" altLang="ja-JP" sz="4000" dirty="0" smtClean="0">
              <a:latin typeface="HGP創英ﾌﾟﾚｾﾞﾝｽEB" pitchFamily="18" charset="-128"/>
              <a:ea typeface="HGP創英ﾌﾟﾚｾﾞﾝｽEB" pitchFamily="18" charset="-128"/>
            </a:endParaRPr>
          </a:p>
          <a:p>
            <a:pPr>
              <a:buNone/>
            </a:pPr>
            <a:r>
              <a:rPr lang="ja-JP" altLang="en-US" sz="4000" dirty="0" smtClean="0">
                <a:latin typeface="HGP創英ﾌﾟﾚｾﾞﾝｽEB" pitchFamily="18" charset="-128"/>
                <a:ea typeface="HGP創英ﾌﾟﾚｾﾞﾝｽEB" pitchFamily="18" charset="-128"/>
              </a:rPr>
              <a:t>　　　　　                                             </a:t>
            </a:r>
            <a:r>
              <a:rPr lang="en-US" altLang="ja-JP" sz="4000" dirty="0" smtClean="0">
                <a:latin typeface="HGP創英ﾌﾟﾚｾﾞﾝｽEB" pitchFamily="18" charset="-128"/>
                <a:ea typeface="HGP創英ﾌﾟﾚｾﾞﾝｽEB" pitchFamily="18" charset="-128"/>
              </a:rPr>
              <a:t>【</a:t>
            </a:r>
            <a:r>
              <a:rPr lang="ja-JP" altLang="en-US" sz="4000" dirty="0" smtClean="0">
                <a:latin typeface="HGP創英ﾌﾟﾚｾﾞﾝｽEB" pitchFamily="18" charset="-128"/>
                <a:ea typeface="HGP創英ﾌﾟﾚｾﾞﾝｽEB" pitchFamily="18" charset="-128"/>
              </a:rPr>
              <a:t>参考資料</a:t>
            </a:r>
            <a:r>
              <a:rPr lang="en-US" altLang="ja-JP" sz="4000" dirty="0" smtClean="0">
                <a:latin typeface="HGP創英ﾌﾟﾚｾﾞﾝｽEB" pitchFamily="18" charset="-128"/>
                <a:ea typeface="HGP創英ﾌﾟﾚｾﾞﾝｽEB" pitchFamily="18" charset="-128"/>
              </a:rPr>
              <a:t>】</a:t>
            </a:r>
          </a:p>
          <a:p>
            <a:pPr>
              <a:buNone/>
            </a:pPr>
            <a:endParaRPr lang="en-US" altLang="ja-JP" sz="1500" dirty="0" smtClean="0">
              <a:latin typeface="HGP創英ﾌﾟﾚｾﾞﾝｽEB" pitchFamily="18" charset="-128"/>
              <a:ea typeface="HGP創英ﾌﾟﾚｾﾞﾝｽEB" pitchFamily="18" charset="-128"/>
            </a:endParaRPr>
          </a:p>
          <a:p>
            <a:pPr>
              <a:buNone/>
            </a:pPr>
            <a:r>
              <a:rPr lang="ja-JP" altLang="en-US" sz="4000" dirty="0" smtClean="0">
                <a:latin typeface="HGP創英ﾌﾟﾚｾﾞﾝｽEB" pitchFamily="18" charset="-128"/>
                <a:ea typeface="HGP創英ﾌﾟﾚｾﾞﾝｽEB" pitchFamily="18" charset="-128"/>
              </a:rPr>
              <a:t>・パワーポイント資料</a:t>
            </a:r>
            <a:endParaRPr lang="en-US" altLang="ja-JP" sz="4000" dirty="0" smtClean="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908720"/>
            <a:ext cx="7772400" cy="3672407"/>
          </a:xfrm>
        </p:spPr>
        <p:txBody>
          <a:bodyPr>
            <a:normAutofit/>
          </a:bodyPr>
          <a:lstStyle/>
          <a:p>
            <a:r>
              <a:rPr kumimoji="1" lang="ja-JP" altLang="en-US" dirty="0" smtClean="0">
                <a:latin typeface="HGP創英ﾌﾟﾚｾﾞﾝｽEB" pitchFamily="18" charset="-128"/>
                <a:ea typeface="HGP創英ﾌﾟﾚｾﾞﾝｽEB" pitchFamily="18" charset="-128"/>
              </a:rPr>
              <a:t>高知県いじめ防止基本方針の</a:t>
            </a:r>
            <a:r>
              <a:rPr kumimoji="1" lang="en-US" altLang="ja-JP" dirty="0" smtClean="0">
                <a:latin typeface="HGP創英ﾌﾟﾚｾﾞﾝｽEB" pitchFamily="18" charset="-128"/>
                <a:ea typeface="HGP創英ﾌﾟﾚｾﾞﾝｽEB" pitchFamily="18" charset="-128"/>
              </a:rPr>
              <a:t/>
            </a:r>
            <a:br>
              <a:rPr kumimoji="1" lang="en-US" altLang="ja-JP" dirty="0" smtClean="0">
                <a:latin typeface="HGP創英ﾌﾟﾚｾﾞﾝｽEB" pitchFamily="18" charset="-128"/>
                <a:ea typeface="HGP創英ﾌﾟﾚｾﾞﾝｽEB" pitchFamily="18" charset="-128"/>
              </a:rPr>
            </a:br>
            <a:r>
              <a:rPr kumimoji="1" lang="ja-JP" altLang="en-US" dirty="0" smtClean="0">
                <a:latin typeface="HGP創英ﾌﾟﾚｾﾞﾝｽEB" pitchFamily="18" charset="-128"/>
                <a:ea typeface="HGP創英ﾌﾟﾚｾﾞﾝｽEB" pitchFamily="18" charset="-128"/>
              </a:rPr>
              <a:t>改定概要</a:t>
            </a:r>
            <a:r>
              <a:rPr kumimoji="1" lang="en-US" altLang="ja-JP" dirty="0" smtClean="0">
                <a:latin typeface="HGP創英ﾌﾟﾚｾﾞﾝｽEB" pitchFamily="18" charset="-128"/>
                <a:ea typeface="HGP創英ﾌﾟﾚｾﾞﾝｽEB" pitchFamily="18" charset="-128"/>
              </a:rPr>
              <a:t/>
            </a:r>
            <a:br>
              <a:rPr kumimoji="1" lang="en-US" altLang="ja-JP" dirty="0" smtClean="0">
                <a:latin typeface="HGP創英ﾌﾟﾚｾﾞﾝｽEB" pitchFamily="18" charset="-128"/>
                <a:ea typeface="HGP創英ﾌﾟﾚｾﾞﾝｽEB" pitchFamily="18" charset="-128"/>
              </a:rPr>
            </a:br>
            <a:r>
              <a:rPr kumimoji="1" lang="en-US" altLang="ja-JP" dirty="0" smtClean="0">
                <a:latin typeface="HGP創英ﾌﾟﾚｾﾞﾝｽEB" pitchFamily="18" charset="-128"/>
                <a:ea typeface="HGP創英ﾌﾟﾚｾﾞﾝｽEB" pitchFamily="18" charset="-128"/>
              </a:rPr>
              <a:t/>
            </a:r>
            <a:br>
              <a:rPr kumimoji="1" lang="en-US" altLang="ja-JP" dirty="0" smtClean="0">
                <a:latin typeface="HGP創英ﾌﾟﾚｾﾞﾝｽEB" pitchFamily="18" charset="-128"/>
                <a:ea typeface="HGP創英ﾌﾟﾚｾﾞﾝｽEB" pitchFamily="18" charset="-128"/>
              </a:rPr>
            </a:br>
            <a:r>
              <a:rPr lang="ja-JP" altLang="en-US" dirty="0" smtClean="0">
                <a:latin typeface="HGP創英ﾌﾟﾚｾﾞﾝｽEB" pitchFamily="18" charset="-128"/>
                <a:ea typeface="HGP創英ﾌﾟﾚｾﾞﾝｽEB" pitchFamily="18" charset="-128"/>
              </a:rPr>
              <a:t>＜資料４＞</a:t>
            </a:r>
            <a:r>
              <a:rPr lang="en-US" altLang="ja-JP" dirty="0" smtClean="0">
                <a:latin typeface="HGP創英ﾌﾟﾚｾﾞﾝｽEB" pitchFamily="18" charset="-128"/>
                <a:ea typeface="HGP創英ﾌﾟﾚｾﾞﾝｽEB" pitchFamily="18" charset="-128"/>
              </a:rPr>
              <a:t/>
            </a:r>
            <a:br>
              <a:rPr lang="en-US" altLang="ja-JP" dirty="0" smtClean="0">
                <a:latin typeface="HGP創英ﾌﾟﾚｾﾞﾝｽEB" pitchFamily="18" charset="-128"/>
                <a:ea typeface="HGP創英ﾌﾟﾚｾﾞﾝｽEB" pitchFamily="18" charset="-128"/>
              </a:rPr>
            </a:br>
            <a:r>
              <a:rPr lang="ja-JP" altLang="en-US" sz="3200" dirty="0" smtClean="0">
                <a:latin typeface="HGP創英ﾌﾟﾚｾﾞﾝｽEB" pitchFamily="18" charset="-128"/>
                <a:ea typeface="HGP創英ﾌﾟﾚｾﾞﾝｽEB" pitchFamily="18" charset="-128"/>
              </a:rPr>
              <a:t>改定箇所を</a:t>
            </a:r>
            <a:r>
              <a:rPr lang="ja-JP" altLang="en-US" sz="3200" u="sng" dirty="0" smtClean="0">
                <a:solidFill>
                  <a:srgbClr val="FF0000"/>
                </a:solidFill>
                <a:latin typeface="HGP創英ﾌﾟﾚｾﾞﾝｽEB" pitchFamily="18" charset="-128"/>
                <a:ea typeface="HGP創英ﾌﾟﾚｾﾞﾝｽEB" pitchFamily="18" charset="-128"/>
              </a:rPr>
              <a:t>下線</a:t>
            </a:r>
            <a:r>
              <a:rPr lang="ja-JP" altLang="en-US" sz="3200" dirty="0" smtClean="0">
                <a:latin typeface="HGP創英ﾌﾟﾚｾﾞﾝｽEB" pitchFamily="18" charset="-128"/>
                <a:ea typeface="HGP創英ﾌﾟﾚｾﾞﾝｽEB" pitchFamily="18" charset="-128"/>
              </a:rPr>
              <a:t>と</a:t>
            </a:r>
            <a:r>
              <a:rPr lang="ja-JP" altLang="en-US" sz="3200" dirty="0" smtClean="0">
                <a:solidFill>
                  <a:srgbClr val="FF0000"/>
                </a:solidFill>
                <a:latin typeface="HGP創英ﾌﾟﾚｾﾞﾝｽEB" pitchFamily="18" charset="-128"/>
                <a:ea typeface="HGP創英ﾌﾟﾚｾﾞﾝｽEB" pitchFamily="18" charset="-128"/>
              </a:rPr>
              <a:t>赤字</a:t>
            </a:r>
            <a:r>
              <a:rPr lang="ja-JP" altLang="en-US" sz="3200" dirty="0" smtClean="0">
                <a:latin typeface="HGP創英ﾌﾟﾚｾﾞﾝｽEB" pitchFamily="18" charset="-128"/>
                <a:ea typeface="HGP創英ﾌﾟﾚｾﾞﾝｽEB" pitchFamily="18" charset="-128"/>
              </a:rPr>
              <a:t>で表記</a:t>
            </a:r>
            <a:endParaRPr kumimoji="1" lang="ja-JP" altLang="en-US" sz="3200" dirty="0"/>
          </a:p>
        </p:txBody>
      </p:sp>
      <p:pic>
        <p:nvPicPr>
          <p:cNvPr id="4" name="図 3" descr="hyosatsulogo.jpg"/>
          <p:cNvPicPr>
            <a:picLocks noChangeAspect="1"/>
          </p:cNvPicPr>
          <p:nvPr/>
        </p:nvPicPr>
        <p:blipFill>
          <a:blip r:embed="rId3" cstate="print"/>
          <a:stretch>
            <a:fillRect/>
          </a:stretch>
        </p:blipFill>
        <p:spPr>
          <a:xfrm rot="761213">
            <a:off x="6905600" y="4370020"/>
            <a:ext cx="1133686" cy="198884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rmAutofit/>
          </a:bodyPr>
          <a:lstStyle/>
          <a:p>
            <a:r>
              <a:rPr kumimoji="1" lang="ja-JP" altLang="en-US" sz="3600" dirty="0" smtClean="0">
                <a:latin typeface="HGP創英ﾌﾟﾚｾﾞﾝｽEB" pitchFamily="18" charset="-128"/>
                <a:ea typeface="HGP創英ﾌﾟﾚｾﾞﾝｽEB" pitchFamily="18" charset="-128"/>
              </a:rPr>
              <a:t>はじめに</a:t>
            </a:r>
            <a:endParaRPr kumimoji="1" lang="ja-JP" altLang="en-US" sz="3600" dirty="0">
              <a:latin typeface="HGP創英ﾌﾟﾚｾﾞﾝｽEB" pitchFamily="18" charset="-128"/>
              <a:ea typeface="HGP創英ﾌﾟﾚｾﾞﾝｽEB" pitchFamily="18" charset="-128"/>
            </a:endParaRPr>
          </a:p>
        </p:txBody>
      </p:sp>
      <p:sp>
        <p:nvSpPr>
          <p:cNvPr id="6" name="角丸四角形 5"/>
          <p:cNvSpPr/>
          <p:nvPr/>
        </p:nvSpPr>
        <p:spPr>
          <a:xfrm>
            <a:off x="323528" y="3356992"/>
            <a:ext cx="8568952" cy="2880320"/>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ja-JP" altLang="en-US" sz="4800" dirty="0" smtClean="0">
                <a:latin typeface="HGP創英ﾌﾟﾚｾﾞﾝｽEB" pitchFamily="18" charset="-128"/>
                <a:ea typeface="HGP創英ﾌﾟﾚｾﾞﾝｽEB" pitchFamily="18" charset="-128"/>
              </a:rPr>
              <a:t>　　</a:t>
            </a:r>
            <a:r>
              <a:rPr lang="ja-JP" altLang="en-US" sz="4000" dirty="0" smtClean="0">
                <a:latin typeface="HGP創英ﾌﾟﾚｾﾞﾝｽEB" pitchFamily="18" charset="-128"/>
                <a:ea typeface="HGP創英ﾌﾟﾚｾﾞﾝｽEB" pitchFamily="18" charset="-128"/>
              </a:rPr>
              <a:t>学校、保護者、地域住民等は、</a:t>
            </a:r>
            <a:r>
              <a:rPr lang="ja-JP" altLang="en-US" sz="4000" spc="-150" dirty="0" smtClean="0">
                <a:latin typeface="HGP創英ﾌﾟﾚｾﾞﾝｽEB" pitchFamily="18" charset="-128"/>
                <a:ea typeface="HGP創英ﾌﾟﾚｾﾞﾝｽEB" pitchFamily="18" charset="-128"/>
              </a:rPr>
              <a:t>いじ　</a:t>
            </a:r>
            <a:endParaRPr lang="en-US" altLang="ja-JP" sz="4000" spc="-150" dirty="0" smtClean="0">
              <a:latin typeface="HGP創英ﾌﾟﾚｾﾞﾝｽEB" pitchFamily="18" charset="-128"/>
              <a:ea typeface="HGP創英ﾌﾟﾚｾﾞﾝｽEB" pitchFamily="18" charset="-128"/>
            </a:endParaRPr>
          </a:p>
          <a:p>
            <a:pPr>
              <a:lnSpc>
                <a:spcPct val="150000"/>
              </a:lnSpc>
            </a:pPr>
            <a:r>
              <a:rPr lang="ja-JP" altLang="en-US" sz="4000" spc="-150" dirty="0" smtClean="0">
                <a:latin typeface="HGP創英ﾌﾟﾚｾﾞﾝｽEB" pitchFamily="18" charset="-128"/>
                <a:ea typeface="HGP創英ﾌﾟﾚｾﾞﾝｽEB" pitchFamily="18" charset="-128"/>
              </a:rPr>
              <a:t>　め</a:t>
            </a:r>
            <a:r>
              <a:rPr lang="ja-JP" altLang="en-US" sz="4000" dirty="0" smtClean="0">
                <a:latin typeface="HGP創英ﾌﾟﾚｾﾞﾝｽEB" pitchFamily="18" charset="-128"/>
                <a:ea typeface="HGP創英ﾌﾟﾚｾﾞﾝｽEB" pitchFamily="18" charset="-128"/>
              </a:rPr>
              <a:t>解消や関係改善の過程を</a:t>
            </a:r>
            <a:r>
              <a:rPr lang="ja-JP" altLang="en-US" sz="4000" dirty="0" smtClean="0">
                <a:solidFill>
                  <a:srgbClr val="FF0000"/>
                </a:solidFill>
                <a:latin typeface="HGP創英ﾌﾟﾚｾﾞﾝｽEB" pitchFamily="18" charset="-128"/>
                <a:ea typeface="HGP創英ﾌﾟﾚｾﾞﾝｽEB" pitchFamily="18" charset="-128"/>
              </a:rPr>
              <a:t>ベクトル　</a:t>
            </a:r>
            <a:endParaRPr lang="en-US" altLang="ja-JP" sz="4000" dirty="0" smtClean="0">
              <a:solidFill>
                <a:srgbClr val="FF0000"/>
              </a:solidFill>
              <a:latin typeface="HGP創英ﾌﾟﾚｾﾞﾝｽEB" pitchFamily="18" charset="-128"/>
              <a:ea typeface="HGP創英ﾌﾟﾚｾﾞﾝｽEB" pitchFamily="18" charset="-128"/>
            </a:endParaRPr>
          </a:p>
          <a:p>
            <a:pPr>
              <a:lnSpc>
                <a:spcPct val="150000"/>
              </a:lnSpc>
            </a:pPr>
            <a:r>
              <a:rPr lang="ja-JP" altLang="en-US" sz="4000" dirty="0" smtClean="0">
                <a:solidFill>
                  <a:srgbClr val="FF0000"/>
                </a:solidFill>
                <a:latin typeface="HGP創英ﾌﾟﾚｾﾞﾝｽEB" pitchFamily="18" charset="-128"/>
                <a:ea typeface="HGP創英ﾌﾟﾚｾﾞﾝｽEB" pitchFamily="18" charset="-128"/>
              </a:rPr>
              <a:t>　を</a:t>
            </a:r>
            <a:r>
              <a:rPr lang="ja-JP" altLang="en-US" sz="4000" spc="-150" dirty="0" smtClean="0">
                <a:solidFill>
                  <a:srgbClr val="FF0000"/>
                </a:solidFill>
                <a:latin typeface="HGP創英ﾌﾟﾚｾﾞﾝｽEB" pitchFamily="18" charset="-128"/>
                <a:ea typeface="HGP創英ﾌﾟﾚｾﾞﾝｽEB" pitchFamily="18" charset="-128"/>
              </a:rPr>
              <a:t>同じくして</a:t>
            </a:r>
            <a:r>
              <a:rPr lang="ja-JP" altLang="en-US" sz="4000" dirty="0" smtClean="0">
                <a:solidFill>
                  <a:srgbClr val="FF0000"/>
                </a:solidFill>
                <a:latin typeface="HGP創英ﾌﾟﾚｾﾞﾝｽEB" pitchFamily="18" charset="-128"/>
                <a:ea typeface="HGP創英ﾌﾟﾚｾﾞﾝｽEB" pitchFamily="18" charset="-128"/>
              </a:rPr>
              <a:t>見守り</a:t>
            </a:r>
            <a:r>
              <a:rPr lang="ja-JP" altLang="en-US" sz="4000" dirty="0" smtClean="0">
                <a:latin typeface="HGP創英ﾌﾟﾚｾﾞﾝｽEB" pitchFamily="18" charset="-128"/>
                <a:ea typeface="HGP創英ﾌﾟﾚｾﾞﾝｽEB" pitchFamily="18" charset="-128"/>
              </a:rPr>
              <a:t>支える。</a:t>
            </a:r>
            <a:endParaRPr lang="ja-JP" altLang="en-US" sz="4000" dirty="0">
              <a:latin typeface="HGP創英ﾌﾟﾚｾﾞﾝｽEB" pitchFamily="18" charset="-128"/>
              <a:ea typeface="HGP創英ﾌﾟﾚｾﾞﾝｽEB" pitchFamily="18" charset="-128"/>
            </a:endParaRPr>
          </a:p>
        </p:txBody>
      </p:sp>
      <p:sp>
        <p:nvSpPr>
          <p:cNvPr id="7" name="角丸四角形 6"/>
          <p:cNvSpPr/>
          <p:nvPr/>
        </p:nvSpPr>
        <p:spPr>
          <a:xfrm>
            <a:off x="8172400" y="72008"/>
            <a:ext cx="864096" cy="404664"/>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Ｐ１</a:t>
            </a:r>
            <a:endParaRPr kumimoji="1" lang="ja-JP" altLang="en-US" sz="1600" dirty="0">
              <a:solidFill>
                <a:schemeClr val="tx1"/>
              </a:solidFill>
            </a:endParaRPr>
          </a:p>
        </p:txBody>
      </p:sp>
      <p:sp>
        <p:nvSpPr>
          <p:cNvPr id="9" name="テキスト ボックス 8"/>
          <p:cNvSpPr txBox="1"/>
          <p:nvPr/>
        </p:nvSpPr>
        <p:spPr>
          <a:xfrm>
            <a:off x="755576" y="1340768"/>
            <a:ext cx="7704856" cy="138499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800" dirty="0" smtClean="0"/>
              <a:t>　</a:t>
            </a:r>
            <a:r>
              <a:rPr kumimoji="1" lang="ja-JP" altLang="en-US" sz="2800" dirty="0" smtClean="0"/>
              <a:t>関係者の認識やとらえ方の違いから、いじめの解消に向けた取り組みが迅速に進まない事案が見受けられる</a:t>
            </a:r>
            <a:endParaRPr kumimoji="1" lang="ja-JP" altLang="en-US" sz="4000" dirty="0"/>
          </a:p>
        </p:txBody>
      </p:sp>
      <p:sp>
        <p:nvSpPr>
          <p:cNvPr id="8" name="下矢印 7"/>
          <p:cNvSpPr/>
          <p:nvPr/>
        </p:nvSpPr>
        <p:spPr>
          <a:xfrm>
            <a:off x="4211960" y="2636912"/>
            <a:ext cx="792088" cy="28803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rmAutofit/>
          </a:bodyPr>
          <a:lstStyle/>
          <a:p>
            <a:r>
              <a:rPr lang="ja-JP" altLang="en-US" sz="3600" dirty="0" smtClean="0">
                <a:latin typeface="HGP創英ﾌﾟﾚｾﾞﾝｽEB" pitchFamily="18" charset="-128"/>
                <a:ea typeface="HGP創英ﾌﾟﾚｾﾞﾝｽEB" pitchFamily="18" charset="-128"/>
              </a:rPr>
              <a:t>基本方針の目的</a:t>
            </a:r>
            <a:endParaRPr kumimoji="1" lang="ja-JP" altLang="en-US" sz="3600" dirty="0">
              <a:latin typeface="HGP創英ﾌﾟﾚｾﾞﾝｽEB" pitchFamily="18" charset="-128"/>
              <a:ea typeface="HGP創英ﾌﾟﾚｾﾞﾝｽEB" pitchFamily="18" charset="-128"/>
            </a:endParaRPr>
          </a:p>
        </p:txBody>
      </p:sp>
      <p:sp>
        <p:nvSpPr>
          <p:cNvPr id="6" name="角丸四角形 5"/>
          <p:cNvSpPr/>
          <p:nvPr/>
        </p:nvSpPr>
        <p:spPr>
          <a:xfrm>
            <a:off x="323528" y="3086213"/>
            <a:ext cx="8568952" cy="3024336"/>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ja-JP" altLang="en-US" sz="4000" dirty="0" smtClean="0">
                <a:latin typeface="HGP創英ﾌﾟﾚｾﾞﾝｽEB" pitchFamily="18" charset="-128"/>
                <a:ea typeface="HGP創英ﾌﾟﾚｾﾞﾝｽEB" pitchFamily="18" charset="-128"/>
              </a:rPr>
              <a:t>　本基本方針が</a:t>
            </a:r>
            <a:r>
              <a:rPr lang="ja-JP" altLang="ja-JP" sz="4000" dirty="0" smtClean="0">
                <a:latin typeface="HGP創英ﾌﾟﾚｾﾞﾝｽEB" pitchFamily="18" charset="-128"/>
                <a:ea typeface="HGP創英ﾌﾟﾚｾﾞﾝｽEB" pitchFamily="18" charset="-128"/>
              </a:rPr>
              <a:t>国の基本方針と学校いじめ基本方針の</a:t>
            </a:r>
            <a:r>
              <a:rPr lang="ja-JP" altLang="ja-JP" sz="4000" dirty="0" smtClean="0">
                <a:solidFill>
                  <a:srgbClr val="FF0000"/>
                </a:solidFill>
                <a:latin typeface="HGP創英ﾌﾟﾚｾﾞﾝｽEB" pitchFamily="18" charset="-128"/>
                <a:ea typeface="HGP創英ﾌﾟﾚｾﾞﾝｽEB" pitchFamily="18" charset="-128"/>
              </a:rPr>
              <a:t>結節点</a:t>
            </a:r>
            <a:r>
              <a:rPr lang="ja-JP" altLang="en-US" sz="4000" dirty="0" smtClean="0">
                <a:latin typeface="HGP創英ﾌﾟﾚｾﾞﾝｽEB" pitchFamily="18" charset="-128"/>
                <a:ea typeface="HGP創英ﾌﾟﾚｾﾞﾝｽEB" pitchFamily="18" charset="-128"/>
              </a:rPr>
              <a:t>であり、</a:t>
            </a:r>
            <a:r>
              <a:rPr lang="ja-JP" altLang="ja-JP" sz="4000" dirty="0" smtClean="0">
                <a:latin typeface="HGP創英ﾌﾟﾚｾﾞﾝｽEB" pitchFamily="18" charset="-128"/>
                <a:ea typeface="HGP創英ﾌﾟﾚｾﾞﾝｽEB" pitchFamily="18" charset="-128"/>
              </a:rPr>
              <a:t>各学校のいじめの防止等の取組の</a:t>
            </a:r>
            <a:r>
              <a:rPr lang="ja-JP" altLang="ja-JP" sz="4000" dirty="0" smtClean="0">
                <a:solidFill>
                  <a:srgbClr val="FF0000"/>
                </a:solidFill>
                <a:latin typeface="HGP創英ﾌﾟﾚｾﾞﾝｽEB" pitchFamily="18" charset="-128"/>
                <a:ea typeface="HGP創英ﾌﾟﾚｾﾞﾝｽEB" pitchFamily="18" charset="-128"/>
              </a:rPr>
              <a:t>基盤</a:t>
            </a:r>
            <a:r>
              <a:rPr lang="ja-JP" altLang="en-US" sz="4000" dirty="0" smtClean="0">
                <a:latin typeface="HGP創英ﾌﾟﾚｾﾞﾝｽEB" pitchFamily="18" charset="-128"/>
                <a:ea typeface="HGP創英ﾌﾟﾚｾﾞﾝｽEB" pitchFamily="18" charset="-128"/>
              </a:rPr>
              <a:t>となる。</a:t>
            </a:r>
            <a:endParaRPr lang="ja-JP" altLang="en-US" sz="4000" dirty="0">
              <a:latin typeface="HGP創英ﾌﾟﾚｾﾞﾝｽEB" pitchFamily="18" charset="-128"/>
              <a:ea typeface="HGP創英ﾌﾟﾚｾﾞﾝｽEB" pitchFamily="18" charset="-128"/>
            </a:endParaRPr>
          </a:p>
        </p:txBody>
      </p:sp>
      <p:sp>
        <p:nvSpPr>
          <p:cNvPr id="7" name="角丸四角形 6"/>
          <p:cNvSpPr/>
          <p:nvPr/>
        </p:nvSpPr>
        <p:spPr>
          <a:xfrm>
            <a:off x="8172400" y="72008"/>
            <a:ext cx="864096" cy="404664"/>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Ｐ２</a:t>
            </a:r>
            <a:endParaRPr kumimoji="1" lang="ja-JP" altLang="en-US" sz="1600" dirty="0">
              <a:solidFill>
                <a:schemeClr val="tx1"/>
              </a:solidFill>
            </a:endParaRPr>
          </a:p>
        </p:txBody>
      </p:sp>
      <p:sp>
        <p:nvSpPr>
          <p:cNvPr id="10" name="テキスト ボックス 9"/>
          <p:cNvSpPr txBox="1"/>
          <p:nvPr/>
        </p:nvSpPr>
        <p:spPr>
          <a:xfrm>
            <a:off x="683568" y="1556792"/>
            <a:ext cx="7704856" cy="95410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800" dirty="0" smtClean="0"/>
              <a:t>　基本方針が</a:t>
            </a:r>
            <a:r>
              <a:rPr kumimoji="1" lang="ja-JP" altLang="en-US" sz="2800" dirty="0" smtClean="0"/>
              <a:t>策定されているが、教職員・児童生徒・地域住民等に十分認識や理解がされていない</a:t>
            </a:r>
            <a:endParaRPr kumimoji="1" lang="en-US" altLang="ja-JP" sz="2800" dirty="0" smtClean="0"/>
          </a:p>
        </p:txBody>
      </p:sp>
      <p:sp>
        <p:nvSpPr>
          <p:cNvPr id="8" name="下矢印 7"/>
          <p:cNvSpPr/>
          <p:nvPr/>
        </p:nvSpPr>
        <p:spPr>
          <a:xfrm>
            <a:off x="4283968" y="2708920"/>
            <a:ext cx="792088" cy="288032"/>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角丸四角形 14"/>
          <p:cNvSpPr/>
          <p:nvPr/>
        </p:nvSpPr>
        <p:spPr>
          <a:xfrm>
            <a:off x="323528" y="2060848"/>
            <a:ext cx="8568952" cy="2736304"/>
          </a:xfrm>
          <a:prstGeom prst="roundRect">
            <a:avLst/>
          </a:prstGeom>
          <a:solidFill>
            <a:srgbClr val="CCFFCC"/>
          </a:solidFill>
          <a:ln w="57150">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4" name="下矢印 13"/>
          <p:cNvSpPr/>
          <p:nvPr/>
        </p:nvSpPr>
        <p:spPr>
          <a:xfrm>
            <a:off x="4499992" y="1772816"/>
            <a:ext cx="576064" cy="360040"/>
          </a:xfrm>
          <a:prstGeom prst="downArrow">
            <a:avLst>
              <a:gd name="adj1" fmla="val 50000"/>
              <a:gd name="adj2" fmla="val 58494"/>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角丸四角形 4"/>
          <p:cNvSpPr/>
          <p:nvPr/>
        </p:nvSpPr>
        <p:spPr>
          <a:xfrm>
            <a:off x="1628060" y="764704"/>
            <a:ext cx="6976388"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buNone/>
            </a:pPr>
            <a:r>
              <a:rPr lang="ja-JP" altLang="en-US" sz="2000" dirty="0" smtClean="0">
                <a:solidFill>
                  <a:sysClr val="windowText" lastClr="000000"/>
                </a:solidFill>
                <a:latin typeface="+mn-ea"/>
              </a:rPr>
              <a:t>◆「いじめ</a:t>
            </a:r>
            <a:r>
              <a:rPr lang="ja-JP" altLang="en-US" sz="2000" dirty="0">
                <a:solidFill>
                  <a:sysClr val="windowText" lastClr="000000"/>
                </a:solidFill>
                <a:latin typeface="+mn-ea"/>
              </a:rPr>
              <a:t>防止等のための基本</a:t>
            </a:r>
            <a:r>
              <a:rPr lang="ja-JP" altLang="en-US" sz="2000" dirty="0" smtClean="0">
                <a:solidFill>
                  <a:sysClr val="windowText" lastClr="000000"/>
                </a:solidFill>
                <a:latin typeface="+mn-ea"/>
              </a:rPr>
              <a:t>方針」の改定及び「いじめの重大事態の調査に関するガイドライン」の策定について（通知）</a:t>
            </a:r>
            <a:r>
              <a:rPr lang="ja-JP" altLang="en-US" dirty="0" smtClean="0">
                <a:solidFill>
                  <a:sysClr val="windowText" lastClr="000000"/>
                </a:solidFill>
                <a:latin typeface="+mn-ea"/>
              </a:rPr>
              <a:t>　（</a:t>
            </a:r>
            <a:r>
              <a:rPr lang="en-US" altLang="ja-JP" dirty="0" smtClean="0">
                <a:solidFill>
                  <a:sysClr val="windowText" lastClr="000000"/>
                </a:solidFill>
                <a:latin typeface="+mn-ea"/>
              </a:rPr>
              <a:t>28</a:t>
            </a:r>
            <a:r>
              <a:rPr lang="ja-JP" altLang="en-US" dirty="0" smtClean="0">
                <a:solidFill>
                  <a:sysClr val="windowText" lastClr="000000"/>
                </a:solidFill>
                <a:latin typeface="+mn-ea"/>
              </a:rPr>
              <a:t>文科初第</a:t>
            </a:r>
            <a:r>
              <a:rPr lang="en-US" altLang="ja-JP" dirty="0" smtClean="0">
                <a:solidFill>
                  <a:sysClr val="windowText" lastClr="000000"/>
                </a:solidFill>
                <a:latin typeface="+mn-ea"/>
              </a:rPr>
              <a:t>1648</a:t>
            </a:r>
            <a:r>
              <a:rPr lang="ja-JP" altLang="en-US" dirty="0" smtClean="0">
                <a:solidFill>
                  <a:sysClr val="windowText" lastClr="000000"/>
                </a:solidFill>
                <a:latin typeface="+mn-ea"/>
              </a:rPr>
              <a:t>号　平成</a:t>
            </a:r>
            <a:r>
              <a:rPr lang="en-US" altLang="ja-JP" dirty="0" smtClean="0">
                <a:solidFill>
                  <a:sysClr val="windowText" lastClr="000000"/>
                </a:solidFill>
                <a:latin typeface="+mn-ea"/>
              </a:rPr>
              <a:t>29</a:t>
            </a:r>
            <a:r>
              <a:rPr lang="ja-JP" altLang="en-US" dirty="0" smtClean="0">
                <a:solidFill>
                  <a:sysClr val="windowText" lastClr="000000"/>
                </a:solidFill>
                <a:latin typeface="+mn-ea"/>
              </a:rPr>
              <a:t>年</a:t>
            </a:r>
            <a:r>
              <a:rPr lang="en-US" altLang="ja-JP" dirty="0" smtClean="0">
                <a:solidFill>
                  <a:sysClr val="windowText" lastClr="000000"/>
                </a:solidFill>
                <a:latin typeface="+mn-ea"/>
              </a:rPr>
              <a:t>3</a:t>
            </a:r>
            <a:r>
              <a:rPr lang="ja-JP" altLang="en-US" dirty="0" smtClean="0">
                <a:solidFill>
                  <a:sysClr val="windowText" lastClr="000000"/>
                </a:solidFill>
                <a:latin typeface="+mn-ea"/>
              </a:rPr>
              <a:t>月</a:t>
            </a:r>
            <a:r>
              <a:rPr lang="en-US" altLang="ja-JP" dirty="0" smtClean="0">
                <a:solidFill>
                  <a:sysClr val="windowText" lastClr="000000"/>
                </a:solidFill>
                <a:latin typeface="+mn-ea"/>
              </a:rPr>
              <a:t>16</a:t>
            </a:r>
            <a:r>
              <a:rPr lang="ja-JP" altLang="en-US" dirty="0" smtClean="0">
                <a:solidFill>
                  <a:sysClr val="windowText" lastClr="000000"/>
                </a:solidFill>
                <a:latin typeface="+mn-ea"/>
              </a:rPr>
              <a:t>日）</a:t>
            </a:r>
            <a:r>
              <a:rPr lang="ja-JP" altLang="en-US" dirty="0">
                <a:solidFill>
                  <a:schemeClr val="bg1"/>
                </a:solidFill>
                <a:latin typeface="+mn-ea"/>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4" name="タイトル 1"/>
          <p:cNvSpPr txBox="1">
            <a:spLocks/>
          </p:cNvSpPr>
          <p:nvPr/>
        </p:nvSpPr>
        <p:spPr>
          <a:xfrm>
            <a:off x="0" y="0"/>
            <a:ext cx="9144000" cy="620688"/>
          </a:xfrm>
          <a:prstGeom prst="rect">
            <a:avLst/>
          </a:prstGeom>
          <a:solidFill>
            <a:schemeClr val="tx2">
              <a:lumMod val="5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chemeClr val="bg1"/>
                </a:solidFill>
                <a:effectLst/>
                <a:uLnTx/>
                <a:uFillTx/>
                <a:latin typeface="HGP創英角ｺﾞｼｯｸUB" pitchFamily="50" charset="-128"/>
                <a:ea typeface="HGP創英角ｺﾞｼｯｸUB" pitchFamily="50" charset="-128"/>
                <a:cs typeface="+mj-cs"/>
              </a:rPr>
              <a:t>国・地方公共団体・学校の基本方針</a:t>
            </a:r>
            <a:endParaRPr kumimoji="1" lang="ja-JP" altLang="en-US" sz="4000" b="0" i="0" u="none" strike="noStrike" kern="1200" cap="none" spc="0" normalizeH="0" baseline="0" noProof="0" dirty="0">
              <a:ln>
                <a:noFill/>
              </a:ln>
              <a:solidFill>
                <a:schemeClr val="bg1"/>
              </a:solidFill>
              <a:effectLst/>
              <a:uLnTx/>
              <a:uFillTx/>
              <a:latin typeface="HGP創英角ｺﾞｼｯｸUB" pitchFamily="50" charset="-128"/>
              <a:ea typeface="HGP創英角ｺﾞｼｯｸUB" pitchFamily="50" charset="-128"/>
              <a:cs typeface="+mj-cs"/>
            </a:endParaRPr>
          </a:p>
        </p:txBody>
      </p:sp>
      <p:sp>
        <p:nvSpPr>
          <p:cNvPr id="9" name="角丸四角形 8"/>
          <p:cNvSpPr/>
          <p:nvPr/>
        </p:nvSpPr>
        <p:spPr>
          <a:xfrm>
            <a:off x="251520" y="5805264"/>
            <a:ext cx="8496944" cy="7200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defRPr/>
            </a:pPr>
            <a:r>
              <a:rPr lang="ja-JP" altLang="en-US" sz="2800" u="sng" dirty="0" smtClean="0">
                <a:solidFill>
                  <a:schemeClr val="tx1"/>
                </a:solidFill>
                <a:latin typeface="+mn-ea"/>
              </a:rPr>
              <a:t>◆学校いじめ防止基本方針の見直しに反映</a:t>
            </a:r>
            <a:r>
              <a:rPr lang="ja-JP" altLang="en-US" sz="2400" dirty="0" smtClean="0">
                <a:solidFill>
                  <a:schemeClr val="tx1"/>
                </a:solidFill>
                <a:latin typeface="HGS創英ﾌﾟﾚｾﾞﾝｽEB" pitchFamily="18" charset="-128"/>
                <a:ea typeface="HGS創英ﾌﾟﾚｾﾞﾝｽEB" pitchFamily="18" charset="-128"/>
              </a:rPr>
              <a:t>　　</a:t>
            </a:r>
            <a:r>
              <a:rPr lang="ja-JP" altLang="en-US" sz="2800" dirty="0" smtClean="0">
                <a:solidFill>
                  <a:schemeClr val="tx1"/>
                </a:solidFill>
                <a:latin typeface="HGS創英ﾌﾟﾚｾﾞﾝｽEB" pitchFamily="18" charset="-128"/>
                <a:ea typeface="HGS創英ﾌﾟﾚｾﾞﾝｽEB" pitchFamily="18" charset="-128"/>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10" name="円/楕円 9"/>
          <p:cNvSpPr/>
          <p:nvPr/>
        </p:nvSpPr>
        <p:spPr>
          <a:xfrm>
            <a:off x="539552" y="764704"/>
            <a:ext cx="1008112"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latin typeface="+mn-ea"/>
              </a:rPr>
              <a:t>国</a:t>
            </a:r>
            <a:endParaRPr kumimoji="1" lang="ja-JP" altLang="en-US" sz="2800" dirty="0">
              <a:latin typeface="+mn-ea"/>
            </a:endParaRPr>
          </a:p>
        </p:txBody>
      </p:sp>
      <p:sp>
        <p:nvSpPr>
          <p:cNvPr id="11" name="円/楕円 10"/>
          <p:cNvSpPr/>
          <p:nvPr/>
        </p:nvSpPr>
        <p:spPr>
          <a:xfrm>
            <a:off x="323528" y="1844824"/>
            <a:ext cx="3528392" cy="57606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800" dirty="0" smtClean="0">
                <a:latin typeface="+mn-ea"/>
              </a:rPr>
              <a:t>地方公共団体</a:t>
            </a:r>
            <a:endParaRPr kumimoji="1" lang="ja-JP" altLang="en-US" sz="2800" dirty="0">
              <a:latin typeface="+mn-ea"/>
            </a:endParaRPr>
          </a:p>
        </p:txBody>
      </p:sp>
      <p:sp>
        <p:nvSpPr>
          <p:cNvPr id="13" name="円/楕円 12"/>
          <p:cNvSpPr/>
          <p:nvPr/>
        </p:nvSpPr>
        <p:spPr>
          <a:xfrm>
            <a:off x="464116" y="5085184"/>
            <a:ext cx="2232248"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solidFill>
                  <a:schemeClr val="tx1"/>
                </a:solidFill>
                <a:latin typeface="+mn-ea"/>
              </a:rPr>
              <a:t>県立学校</a:t>
            </a:r>
            <a:endParaRPr kumimoji="1" lang="en-US" altLang="ja-JP" dirty="0" smtClean="0">
              <a:solidFill>
                <a:schemeClr val="tx1"/>
              </a:solidFill>
              <a:latin typeface="+mn-ea"/>
            </a:endParaRPr>
          </a:p>
          <a:p>
            <a:pPr algn="ctr"/>
            <a:r>
              <a:rPr lang="ja-JP" altLang="en-US" dirty="0" smtClean="0">
                <a:solidFill>
                  <a:schemeClr val="tx1"/>
                </a:solidFill>
                <a:latin typeface="+mn-ea"/>
              </a:rPr>
              <a:t>（私立学校）</a:t>
            </a:r>
            <a:endParaRPr kumimoji="1" lang="ja-JP" altLang="en-US" dirty="0">
              <a:solidFill>
                <a:schemeClr val="tx1"/>
              </a:solidFill>
              <a:latin typeface="+mn-ea"/>
            </a:endParaRPr>
          </a:p>
        </p:txBody>
      </p:sp>
      <p:cxnSp>
        <p:nvCxnSpPr>
          <p:cNvPr id="20" name="直線矢印コネクタ 19"/>
          <p:cNvCxnSpPr/>
          <p:nvPr/>
        </p:nvCxnSpPr>
        <p:spPr>
          <a:xfrm>
            <a:off x="4860032" y="3573016"/>
            <a:ext cx="0" cy="504056"/>
          </a:xfrm>
          <a:prstGeom prst="straightConnector1">
            <a:avLst/>
          </a:prstGeom>
          <a:ln w="38100">
            <a:solidFill>
              <a:srgbClr val="0099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719064" y="2381979"/>
            <a:ext cx="8424936" cy="830997"/>
          </a:xfrm>
          <a:prstGeom prst="rect">
            <a:avLst/>
          </a:prstGeom>
          <a:noFill/>
        </p:spPr>
        <p:txBody>
          <a:bodyPr wrap="square" rtlCol="0">
            <a:spAutoFit/>
          </a:bodyPr>
          <a:lstStyle/>
          <a:p>
            <a:r>
              <a:rPr kumimoji="1" lang="ja-JP" altLang="en-US" sz="2400" dirty="0" smtClean="0">
                <a:latin typeface="+mn-ea"/>
              </a:rPr>
              <a:t>・地方いじめ防止基本方針は、国と学校の基本方針の</a:t>
            </a:r>
            <a:r>
              <a:rPr kumimoji="1" lang="ja-JP" altLang="en-US" sz="2400" b="1" u="sng" dirty="0" smtClean="0">
                <a:solidFill>
                  <a:srgbClr val="FF0000"/>
                </a:solidFill>
                <a:latin typeface="+mn-ea"/>
              </a:rPr>
              <a:t>結節点</a:t>
            </a:r>
            <a:endParaRPr kumimoji="1" lang="en-US" altLang="ja-JP" sz="2400" b="1" u="sng" dirty="0" smtClean="0">
              <a:solidFill>
                <a:srgbClr val="FF0000"/>
              </a:solidFill>
              <a:latin typeface="+mn-ea"/>
            </a:endParaRPr>
          </a:p>
          <a:p>
            <a:r>
              <a:rPr kumimoji="1" lang="ja-JP" altLang="en-US" sz="2400" dirty="0" smtClean="0">
                <a:latin typeface="+mn-ea"/>
              </a:rPr>
              <a:t>・各学校のいじめ防止等の取組の</a:t>
            </a:r>
            <a:r>
              <a:rPr kumimoji="1" lang="ja-JP" altLang="en-US" sz="2400" b="1" u="sng" dirty="0" smtClean="0">
                <a:solidFill>
                  <a:srgbClr val="FF0000"/>
                </a:solidFill>
                <a:latin typeface="+mn-ea"/>
              </a:rPr>
              <a:t>基盤</a:t>
            </a:r>
            <a:endParaRPr kumimoji="1" lang="ja-JP" altLang="en-US" sz="2400" b="1" u="sng" dirty="0">
              <a:solidFill>
                <a:srgbClr val="FF0000"/>
              </a:solidFill>
              <a:latin typeface="+mn-ea"/>
            </a:endParaRPr>
          </a:p>
        </p:txBody>
      </p:sp>
      <p:sp>
        <p:nvSpPr>
          <p:cNvPr id="23" name="下矢印 22"/>
          <p:cNvSpPr/>
          <p:nvPr/>
        </p:nvSpPr>
        <p:spPr>
          <a:xfrm>
            <a:off x="1331640" y="3789040"/>
            <a:ext cx="432048" cy="1296144"/>
          </a:xfrm>
          <a:prstGeom prst="downArrow">
            <a:avLst>
              <a:gd name="adj1" fmla="val 50000"/>
              <a:gd name="adj2" fmla="val 58494"/>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円/楕円 24"/>
          <p:cNvSpPr/>
          <p:nvPr/>
        </p:nvSpPr>
        <p:spPr>
          <a:xfrm>
            <a:off x="3707904" y="5085184"/>
            <a:ext cx="2592288" cy="6480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600" dirty="0" smtClean="0">
                <a:solidFill>
                  <a:schemeClr val="tx1"/>
                </a:solidFill>
                <a:latin typeface="+mn-ea"/>
              </a:rPr>
              <a:t>市町村</a:t>
            </a:r>
            <a:endParaRPr kumimoji="1" lang="en-US" altLang="ja-JP" sz="1600" dirty="0" smtClean="0">
              <a:solidFill>
                <a:schemeClr val="tx1"/>
              </a:solidFill>
              <a:latin typeface="+mn-ea"/>
            </a:endParaRPr>
          </a:p>
          <a:p>
            <a:pPr algn="ctr"/>
            <a:r>
              <a:rPr kumimoji="1" lang="ja-JP" altLang="en-US" sz="1600" dirty="0" smtClean="0">
                <a:solidFill>
                  <a:schemeClr val="tx1"/>
                </a:solidFill>
                <a:latin typeface="+mn-ea"/>
              </a:rPr>
              <a:t>（学校組合）立学校</a:t>
            </a:r>
            <a:endParaRPr kumimoji="1" lang="ja-JP" altLang="en-US" sz="1600" dirty="0">
              <a:solidFill>
                <a:schemeClr val="tx1"/>
              </a:solidFill>
              <a:latin typeface="+mn-ea"/>
            </a:endParaRPr>
          </a:p>
        </p:txBody>
      </p:sp>
      <p:sp>
        <p:nvSpPr>
          <p:cNvPr id="21" name="下矢印 20"/>
          <p:cNvSpPr/>
          <p:nvPr/>
        </p:nvSpPr>
        <p:spPr>
          <a:xfrm>
            <a:off x="4716016" y="4437112"/>
            <a:ext cx="360040" cy="648072"/>
          </a:xfrm>
          <a:prstGeom prst="downArrow">
            <a:avLst>
              <a:gd name="adj1" fmla="val 50000"/>
              <a:gd name="adj2" fmla="val 58494"/>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4" name="角丸四角形 23"/>
          <p:cNvSpPr/>
          <p:nvPr/>
        </p:nvSpPr>
        <p:spPr>
          <a:xfrm>
            <a:off x="827584" y="3216404"/>
            <a:ext cx="7704856"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None/>
              <a:defRPr/>
            </a:pPr>
            <a:r>
              <a:rPr lang="ja-JP" altLang="en-US" sz="2800" dirty="0" smtClean="0">
                <a:solidFill>
                  <a:sysClr val="windowText" lastClr="000000"/>
                </a:solidFill>
                <a:latin typeface="+mn-ea"/>
              </a:rPr>
              <a:t>県のいじめ防止基本方針の改定</a:t>
            </a:r>
            <a:r>
              <a:rPr lang="ja-JP" altLang="en-US" dirty="0">
                <a:solidFill>
                  <a:schemeClr val="bg1"/>
                </a:solidFill>
                <a:latin typeface="+mn-ea"/>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26" name="角丸四角形 25"/>
          <p:cNvSpPr/>
          <p:nvPr/>
        </p:nvSpPr>
        <p:spPr>
          <a:xfrm>
            <a:off x="2771800" y="4077072"/>
            <a:ext cx="5688632" cy="50405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None/>
              <a:defRPr/>
            </a:pPr>
            <a:r>
              <a:rPr lang="ja-JP" altLang="en-US" sz="2000" dirty="0" smtClean="0">
                <a:solidFill>
                  <a:sysClr val="windowText" lastClr="000000"/>
                </a:solidFill>
                <a:latin typeface="+mn-ea"/>
              </a:rPr>
              <a:t>市町村（学校組合）のいじめ防止基本方針の改定</a:t>
            </a:r>
            <a:r>
              <a:rPr lang="ja-JP" altLang="en-US" dirty="0">
                <a:solidFill>
                  <a:schemeClr val="bg1"/>
                </a:solidFill>
                <a:latin typeface="+mn-ea"/>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27" name="円/楕円 26"/>
          <p:cNvSpPr/>
          <p:nvPr/>
        </p:nvSpPr>
        <p:spPr>
          <a:xfrm>
            <a:off x="6876256" y="5153764"/>
            <a:ext cx="1520552" cy="57606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smtClean="0">
                <a:solidFill>
                  <a:schemeClr val="tx1"/>
                </a:solidFill>
                <a:latin typeface="+mn-ea"/>
              </a:rPr>
              <a:t>国立</a:t>
            </a:r>
            <a:endParaRPr kumimoji="1" lang="ja-JP" altLang="en-US" sz="2400" dirty="0">
              <a:solidFill>
                <a:schemeClr val="tx1"/>
              </a:solidFill>
              <a:latin typeface="+mn-ea"/>
            </a:endParaRPr>
          </a:p>
        </p:txBody>
      </p:sp>
      <p:sp>
        <p:nvSpPr>
          <p:cNvPr id="28" name="下矢印 27"/>
          <p:cNvSpPr/>
          <p:nvPr/>
        </p:nvSpPr>
        <p:spPr>
          <a:xfrm>
            <a:off x="7452320" y="4842872"/>
            <a:ext cx="288032" cy="288032"/>
          </a:xfrm>
          <a:prstGeom prst="downArrow">
            <a:avLst>
              <a:gd name="adj1" fmla="val 50000"/>
              <a:gd name="adj2" fmla="val 58494"/>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xmlns="" val="349202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13" grpId="0" animBg="1"/>
      <p:bldP spid="22" grpId="0"/>
      <p:bldP spid="23" grpId="0" animBg="1"/>
      <p:bldP spid="25" grpId="0" animBg="1"/>
      <p:bldP spid="21" grpId="0" animBg="1"/>
      <p:bldP spid="26" grpId="0" animBg="1"/>
      <p:bldP spid="27" grpId="0" animBg="1"/>
      <p:bldP spid="28"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rmAutofit/>
          </a:bodyPr>
          <a:lstStyle/>
          <a:p>
            <a:r>
              <a:rPr kumimoji="1" lang="ja-JP" altLang="en-US" sz="3600" dirty="0" smtClean="0">
                <a:latin typeface="HGP創英ﾌﾟﾚｾﾞﾝｽEB" pitchFamily="18" charset="-128"/>
                <a:ea typeface="HGP創英ﾌﾟﾚｾﾞﾝｽEB" pitchFamily="18" charset="-128"/>
              </a:rPr>
              <a:t>いじめの定義</a:t>
            </a:r>
            <a:endParaRPr kumimoji="1" lang="ja-JP" altLang="en-US" sz="3600" dirty="0">
              <a:latin typeface="HGP創英ﾌﾟﾚｾﾞﾝｽEB" pitchFamily="18" charset="-128"/>
              <a:ea typeface="HGP創英ﾌﾟﾚｾﾞﾝｽEB" pitchFamily="18" charset="-128"/>
            </a:endParaRPr>
          </a:p>
        </p:txBody>
      </p:sp>
      <p:sp>
        <p:nvSpPr>
          <p:cNvPr id="6" name="角丸四角形 5"/>
          <p:cNvSpPr/>
          <p:nvPr/>
        </p:nvSpPr>
        <p:spPr>
          <a:xfrm>
            <a:off x="334332" y="3501008"/>
            <a:ext cx="8532440" cy="2808312"/>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ct val="150000"/>
              </a:lnSpc>
            </a:pPr>
            <a:r>
              <a:rPr lang="ja-JP" altLang="en-US" sz="3800" dirty="0" smtClean="0">
                <a:latin typeface="HGP創英ﾌﾟﾚｾﾞﾝｽEB" pitchFamily="18" charset="-128"/>
                <a:ea typeface="HGP創英ﾌﾟﾚｾﾞﾝｽEB" pitchFamily="18" charset="-128"/>
              </a:rPr>
              <a:t>・欄外の記載から、本文への記載に変更。</a:t>
            </a:r>
            <a:endParaRPr lang="en-US" altLang="ja-JP" sz="3800" dirty="0" smtClean="0">
              <a:latin typeface="HGP創英ﾌﾟﾚｾﾞﾝｽEB" pitchFamily="18" charset="-128"/>
              <a:ea typeface="HGP創英ﾌﾟﾚｾﾞﾝｽEB" pitchFamily="18" charset="-128"/>
            </a:endParaRPr>
          </a:p>
          <a:p>
            <a:pPr>
              <a:lnSpc>
                <a:spcPct val="150000"/>
              </a:lnSpc>
            </a:pPr>
            <a:endParaRPr lang="en-US" altLang="ja-JP" sz="800" dirty="0" smtClean="0">
              <a:latin typeface="HGP創英ﾌﾟﾚｾﾞﾝｽEB" pitchFamily="18" charset="-128"/>
              <a:ea typeface="HGP創英ﾌﾟﾚｾﾞﾝｽEB" pitchFamily="18" charset="-128"/>
            </a:endParaRPr>
          </a:p>
          <a:p>
            <a:pPr>
              <a:lnSpc>
                <a:spcPct val="150000"/>
              </a:lnSpc>
            </a:pPr>
            <a:r>
              <a:rPr lang="ja-JP" altLang="en-US" sz="3800" dirty="0" smtClean="0">
                <a:latin typeface="HGP創英ﾌﾟﾚｾﾞﾝｽEB" pitchFamily="18" charset="-128"/>
                <a:ea typeface="HGP創英ﾌﾟﾚｾﾞﾝｽEB" pitchFamily="18" charset="-128"/>
              </a:rPr>
              <a:t>・広範ないじめの定義について</a:t>
            </a:r>
            <a:r>
              <a:rPr lang="ja-JP" altLang="en-US" sz="3800" dirty="0" smtClean="0">
                <a:solidFill>
                  <a:srgbClr val="FF0000"/>
                </a:solidFill>
                <a:latin typeface="HGP創英ﾌﾟﾚｾﾞﾝｽEB" pitchFamily="18" charset="-128"/>
                <a:ea typeface="HGP創英ﾌﾟﾚｾﾞﾝｽEB" pitchFamily="18" charset="-128"/>
              </a:rPr>
              <a:t>例示</a:t>
            </a:r>
            <a:r>
              <a:rPr lang="ja-JP" altLang="en-US" sz="3800" dirty="0" smtClean="0">
                <a:latin typeface="HGP創英ﾌﾟﾚｾﾞﾝｽEB" pitchFamily="18" charset="-128"/>
                <a:ea typeface="HGP創英ﾌﾟﾚｾﾞﾝｽEB" pitchFamily="18" charset="-128"/>
              </a:rPr>
              <a:t>。</a:t>
            </a:r>
            <a:endParaRPr kumimoji="1" lang="ja-JP" altLang="en-US" sz="3800" b="1" dirty="0">
              <a:solidFill>
                <a:schemeClr val="bg1"/>
              </a:solidFill>
            </a:endParaRPr>
          </a:p>
        </p:txBody>
      </p:sp>
      <p:sp>
        <p:nvSpPr>
          <p:cNvPr id="7" name="角丸四角形 6"/>
          <p:cNvSpPr/>
          <p:nvPr/>
        </p:nvSpPr>
        <p:spPr>
          <a:xfrm>
            <a:off x="8028384" y="72008"/>
            <a:ext cx="1008112" cy="404664"/>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Ｐ２～</a:t>
            </a:r>
            <a:r>
              <a:rPr lang="ja-JP" altLang="en-US" sz="1600" dirty="0" smtClean="0">
                <a:solidFill>
                  <a:schemeClr val="tx1"/>
                </a:solidFill>
              </a:rPr>
              <a:t>３</a:t>
            </a:r>
            <a:endParaRPr kumimoji="1" lang="ja-JP" altLang="en-US" sz="1600" dirty="0">
              <a:solidFill>
                <a:schemeClr val="tx1"/>
              </a:solidFill>
            </a:endParaRPr>
          </a:p>
        </p:txBody>
      </p:sp>
      <p:sp>
        <p:nvSpPr>
          <p:cNvPr id="9" name="テキスト ボックス 8"/>
          <p:cNvSpPr txBox="1"/>
          <p:nvPr/>
        </p:nvSpPr>
        <p:spPr>
          <a:xfrm>
            <a:off x="1907704" y="1323925"/>
            <a:ext cx="5832648" cy="138499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800" dirty="0" smtClean="0"/>
              <a:t>いじめの定義の解釈に差がある</a:t>
            </a:r>
            <a:endParaRPr lang="en-US" altLang="ja-JP" sz="2800" dirty="0" smtClean="0"/>
          </a:p>
          <a:p>
            <a:r>
              <a:rPr lang="ja-JP" altLang="en-US" sz="2800" dirty="0" smtClean="0"/>
              <a:t>いじめの認知に学校間格差がある　</a:t>
            </a:r>
            <a:endParaRPr lang="en-US" altLang="ja-JP" sz="2800" dirty="0" smtClean="0"/>
          </a:p>
          <a:p>
            <a:r>
              <a:rPr kumimoji="1" lang="ja-JP" altLang="en-US" sz="2800" dirty="0" smtClean="0"/>
              <a:t>いじめの定義の明確化</a:t>
            </a:r>
            <a:endParaRPr kumimoji="1" lang="ja-JP" altLang="en-US" sz="4000" dirty="0"/>
          </a:p>
        </p:txBody>
      </p:sp>
      <p:sp>
        <p:nvSpPr>
          <p:cNvPr id="8" name="下矢印 7"/>
          <p:cNvSpPr/>
          <p:nvPr/>
        </p:nvSpPr>
        <p:spPr>
          <a:xfrm>
            <a:off x="4211960" y="2780928"/>
            <a:ext cx="792088" cy="43204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角丸四角形 16"/>
          <p:cNvSpPr/>
          <p:nvPr/>
        </p:nvSpPr>
        <p:spPr>
          <a:xfrm>
            <a:off x="395536" y="2420888"/>
            <a:ext cx="8424936" cy="40324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9" name="乗算記号 8"/>
          <p:cNvSpPr/>
          <p:nvPr/>
        </p:nvSpPr>
        <p:spPr>
          <a:xfrm>
            <a:off x="3779565" y="836098"/>
            <a:ext cx="1512888" cy="1512888"/>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乗算記号 9"/>
          <p:cNvSpPr/>
          <p:nvPr/>
        </p:nvSpPr>
        <p:spPr>
          <a:xfrm>
            <a:off x="6083821" y="837239"/>
            <a:ext cx="1512888" cy="1511300"/>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 name="乗算記号 7"/>
          <p:cNvSpPr/>
          <p:nvPr/>
        </p:nvSpPr>
        <p:spPr>
          <a:xfrm>
            <a:off x="1475309" y="764704"/>
            <a:ext cx="1512888" cy="1511300"/>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5" name="テキスト ボックス 4"/>
          <p:cNvSpPr txBox="1"/>
          <p:nvPr/>
        </p:nvSpPr>
        <p:spPr>
          <a:xfrm>
            <a:off x="1043608" y="1124403"/>
            <a:ext cx="2376264" cy="646331"/>
          </a:xfrm>
          <a:prstGeom prst="rect">
            <a:avLst/>
          </a:prstGeom>
          <a:noFill/>
        </p:spPr>
        <p:txBody>
          <a:bodyPr>
            <a:spAutoFit/>
          </a:bodyPr>
          <a:lstStyle/>
          <a:p>
            <a:pPr algn="ctr">
              <a:defRPr/>
            </a:pPr>
            <a:r>
              <a:rPr lang="ja-JP" altLang="en-US" sz="3600" dirty="0">
                <a:solidFill>
                  <a:prstClr val="black"/>
                </a:solidFill>
                <a:effectLst>
                  <a:glow rad="101600">
                    <a:srgbClr val="B9CA1A">
                      <a:satMod val="175000"/>
                      <a:alpha val="40000"/>
                    </a:srgbClr>
                  </a:glow>
                </a:effectLst>
                <a:latin typeface="HGP創英角ｺﾞｼｯｸUB" pitchFamily="50" charset="-128"/>
                <a:ea typeface="HGP創英角ｺﾞｼｯｸUB" pitchFamily="50" charset="-128"/>
              </a:rPr>
              <a:t>力の差</a:t>
            </a:r>
          </a:p>
        </p:txBody>
      </p:sp>
      <p:sp>
        <p:nvSpPr>
          <p:cNvPr id="6" name="テキスト ボックス 5"/>
          <p:cNvSpPr txBox="1"/>
          <p:nvPr/>
        </p:nvSpPr>
        <p:spPr>
          <a:xfrm>
            <a:off x="3347864" y="1196417"/>
            <a:ext cx="2376264" cy="646331"/>
          </a:xfrm>
          <a:prstGeom prst="rect">
            <a:avLst/>
          </a:prstGeom>
          <a:noFill/>
        </p:spPr>
        <p:txBody>
          <a:bodyPr>
            <a:spAutoFit/>
          </a:bodyPr>
          <a:lstStyle/>
          <a:p>
            <a:pPr algn="ctr">
              <a:defRPr/>
            </a:pPr>
            <a:r>
              <a:rPr lang="ja-JP" altLang="en-US" sz="3600" dirty="0">
                <a:solidFill>
                  <a:prstClr val="black"/>
                </a:solidFill>
                <a:effectLst>
                  <a:glow rad="101600">
                    <a:srgbClr val="B9CA1A">
                      <a:satMod val="175000"/>
                      <a:alpha val="40000"/>
                    </a:srgbClr>
                  </a:glow>
                </a:effectLst>
                <a:latin typeface="HGP創英角ｺﾞｼｯｸUB" pitchFamily="50" charset="-128"/>
                <a:ea typeface="HGP創英角ｺﾞｼｯｸUB" pitchFamily="50" charset="-128"/>
              </a:rPr>
              <a:t>継続的</a:t>
            </a:r>
          </a:p>
        </p:txBody>
      </p:sp>
      <p:sp>
        <p:nvSpPr>
          <p:cNvPr id="7" name="テキスト ボックス 6"/>
          <p:cNvSpPr txBox="1"/>
          <p:nvPr/>
        </p:nvSpPr>
        <p:spPr>
          <a:xfrm>
            <a:off x="5652120" y="1197161"/>
            <a:ext cx="2376264" cy="646331"/>
          </a:xfrm>
          <a:prstGeom prst="rect">
            <a:avLst/>
          </a:prstGeom>
          <a:noFill/>
        </p:spPr>
        <p:txBody>
          <a:bodyPr>
            <a:spAutoFit/>
          </a:bodyPr>
          <a:lstStyle/>
          <a:p>
            <a:pPr algn="ctr">
              <a:defRPr/>
            </a:pPr>
            <a:r>
              <a:rPr lang="ja-JP" altLang="en-US" sz="3600" dirty="0">
                <a:solidFill>
                  <a:prstClr val="black"/>
                </a:solidFill>
                <a:effectLst>
                  <a:glow rad="101600">
                    <a:srgbClr val="B9CA1A">
                      <a:satMod val="175000"/>
                      <a:alpha val="40000"/>
                    </a:srgbClr>
                  </a:glow>
                </a:effectLst>
                <a:latin typeface="HGP創英角ｺﾞｼｯｸUB" pitchFamily="50" charset="-128"/>
                <a:ea typeface="HGP創英角ｺﾞｼｯｸUB" pitchFamily="50" charset="-128"/>
              </a:rPr>
              <a:t>意図的</a:t>
            </a:r>
          </a:p>
        </p:txBody>
      </p:sp>
      <p:sp>
        <p:nvSpPr>
          <p:cNvPr id="11" name="テキスト ボックス 10"/>
          <p:cNvSpPr txBox="1"/>
          <p:nvPr/>
        </p:nvSpPr>
        <p:spPr>
          <a:xfrm>
            <a:off x="1619721" y="2132856"/>
            <a:ext cx="5616575" cy="779462"/>
          </a:xfrm>
          <a:prstGeom prst="roundRect">
            <a:avLst>
              <a:gd name="adj" fmla="val 50000"/>
            </a:avLst>
          </a:prstGeom>
          <a:solidFill>
            <a:srgbClr val="FFFF00"/>
          </a:solidFill>
          <a:effectLst>
            <a:outerShdw blurRad="50800" dist="38100" dir="2700000" algn="tl" rotWithShape="0">
              <a:prstClr val="black">
                <a:alpha val="40000"/>
              </a:prstClr>
            </a:outerShdw>
          </a:effectLst>
        </p:spPr>
        <p:txBody>
          <a:bodyPr tIns="0" bIns="0" anchor="ctr">
            <a:spAutoFit/>
          </a:bodyPr>
          <a:lstStyle/>
          <a:p>
            <a:pPr algn="ctr">
              <a:defRPr/>
            </a:pPr>
            <a:r>
              <a:rPr lang="ja-JP" altLang="en-US" sz="3600" dirty="0">
                <a:solidFill>
                  <a:prstClr val="black"/>
                </a:solidFill>
                <a:latin typeface="HGP創英角ｺﾞｼｯｸUB" pitchFamily="50" charset="-128"/>
                <a:ea typeface="HGP創英角ｺﾞｼｯｸUB" pitchFamily="50" charset="-128"/>
              </a:rPr>
              <a:t>広範ないじめ概念</a:t>
            </a:r>
          </a:p>
        </p:txBody>
      </p:sp>
      <p:sp>
        <p:nvSpPr>
          <p:cNvPr id="12" name="角丸四角形 11"/>
          <p:cNvSpPr/>
          <p:nvPr/>
        </p:nvSpPr>
        <p:spPr>
          <a:xfrm>
            <a:off x="0" y="0"/>
            <a:ext cx="9144000" cy="864096"/>
          </a:xfrm>
          <a:prstGeom prst="roundRect">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dirty="0">
                <a:solidFill>
                  <a:prstClr val="white"/>
                </a:solidFill>
                <a:latin typeface="HGP創英角ｺﾞｼｯｸUB" pitchFamily="50" charset="-128"/>
                <a:ea typeface="HGP創英角ｺﾞｼｯｸUB" pitchFamily="50" charset="-128"/>
              </a:rPr>
              <a:t>いじめの定義</a:t>
            </a:r>
            <a:r>
              <a:rPr lang="ja-JP" altLang="en-US" sz="3600" dirty="0">
                <a:solidFill>
                  <a:prstClr val="white"/>
                </a:solidFill>
                <a:latin typeface="HGP創英角ｺﾞｼｯｸUB" pitchFamily="50" charset="-128"/>
                <a:ea typeface="HGP創英角ｺﾞｼｯｸUB" pitchFamily="50" charset="-128"/>
              </a:rPr>
              <a:t>　　</a:t>
            </a:r>
            <a:r>
              <a:rPr lang="ja-JP" altLang="en-US" sz="2800" dirty="0">
                <a:solidFill>
                  <a:prstClr val="white"/>
                </a:solidFill>
                <a:latin typeface="HGP創英角ｺﾞｼｯｸUB" pitchFamily="50" charset="-128"/>
                <a:ea typeface="HGP創英角ｺﾞｼｯｸUB" pitchFamily="50" charset="-128"/>
              </a:rPr>
              <a:t>いじめ防止対策推進法 第</a:t>
            </a:r>
            <a:r>
              <a:rPr lang="en-US" altLang="ja-JP" sz="2800" dirty="0">
                <a:solidFill>
                  <a:prstClr val="white"/>
                </a:solidFill>
                <a:latin typeface="HGP創英角ｺﾞｼｯｸUB" pitchFamily="50" charset="-128"/>
                <a:ea typeface="HGP創英角ｺﾞｼｯｸUB" pitchFamily="50" charset="-128"/>
              </a:rPr>
              <a:t>2</a:t>
            </a:r>
            <a:r>
              <a:rPr lang="ja-JP" altLang="en-US" sz="2800" dirty="0">
                <a:solidFill>
                  <a:prstClr val="white"/>
                </a:solidFill>
                <a:latin typeface="HGP創英角ｺﾞｼｯｸUB" pitchFamily="50" charset="-128"/>
                <a:ea typeface="HGP創英角ｺﾞｼｯｸUB" pitchFamily="50" charset="-128"/>
              </a:rPr>
              <a:t>条</a:t>
            </a:r>
          </a:p>
        </p:txBody>
      </p:sp>
      <p:sp>
        <p:nvSpPr>
          <p:cNvPr id="14" name="正方形/長方形 13"/>
          <p:cNvSpPr/>
          <p:nvPr/>
        </p:nvSpPr>
        <p:spPr>
          <a:xfrm>
            <a:off x="2595840" y="3212976"/>
            <a:ext cx="3416320"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sz="3600" dirty="0" smtClean="0">
                <a:solidFill>
                  <a:srgbClr val="FF0000"/>
                </a:solidFill>
                <a:latin typeface="+mn-ea"/>
              </a:rPr>
              <a:t>一定の人的関係</a:t>
            </a:r>
            <a:endParaRPr lang="ja-JP" altLang="en-US" sz="3600" dirty="0"/>
          </a:p>
        </p:txBody>
      </p:sp>
      <p:sp>
        <p:nvSpPr>
          <p:cNvPr id="15" name="正方形/長方形 14"/>
          <p:cNvSpPr/>
          <p:nvPr/>
        </p:nvSpPr>
        <p:spPr>
          <a:xfrm>
            <a:off x="647075" y="4222829"/>
            <a:ext cx="7813357"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sz="3600" dirty="0" smtClean="0">
                <a:solidFill>
                  <a:srgbClr val="FF0000"/>
                </a:solidFill>
                <a:latin typeface="+mn-ea"/>
              </a:rPr>
              <a:t>心理的又は物理的な影響を与える行為</a:t>
            </a:r>
            <a:endParaRPr lang="ja-JP" altLang="en-US" sz="3600" dirty="0"/>
          </a:p>
        </p:txBody>
      </p:sp>
      <p:sp>
        <p:nvSpPr>
          <p:cNvPr id="16" name="正方形/長方形 15"/>
          <p:cNvSpPr/>
          <p:nvPr/>
        </p:nvSpPr>
        <p:spPr>
          <a:xfrm>
            <a:off x="3059832" y="5301208"/>
            <a:ext cx="2492990"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ja-JP" altLang="en-US" sz="3600" dirty="0" smtClean="0">
                <a:solidFill>
                  <a:srgbClr val="FF0000"/>
                </a:solidFill>
                <a:latin typeface="+mn-ea"/>
              </a:rPr>
              <a:t>心身の苦痛</a:t>
            </a:r>
            <a:endParaRPr lang="ja-JP" altLang="en-US" sz="360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角丸四角形 3"/>
          <p:cNvSpPr/>
          <p:nvPr/>
        </p:nvSpPr>
        <p:spPr>
          <a:xfrm>
            <a:off x="0" y="0"/>
            <a:ext cx="9144000" cy="764704"/>
          </a:xfrm>
          <a:prstGeom prst="roundRect">
            <a:avLst>
              <a:gd name="adj" fmla="val 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4000" dirty="0" smtClean="0">
                <a:solidFill>
                  <a:prstClr val="white"/>
                </a:solidFill>
                <a:latin typeface="HGP創英角ｺﾞｼｯｸUB" pitchFamily="50" charset="-128"/>
                <a:ea typeface="HGP創英角ｺﾞｼｯｸUB" pitchFamily="50" charset="-128"/>
              </a:rPr>
              <a:t>いじめ</a:t>
            </a:r>
            <a:r>
              <a:rPr lang="ja-JP" altLang="en-US" sz="4000" dirty="0">
                <a:solidFill>
                  <a:prstClr val="white"/>
                </a:solidFill>
                <a:latin typeface="HGP創英角ｺﾞｼｯｸUB" pitchFamily="50" charset="-128"/>
                <a:ea typeface="HGP創英角ｺﾞｼｯｸUB" pitchFamily="50" charset="-128"/>
              </a:rPr>
              <a:t>の</a:t>
            </a:r>
            <a:r>
              <a:rPr lang="ja-JP" altLang="en-US" sz="4000" dirty="0" smtClean="0">
                <a:solidFill>
                  <a:prstClr val="white"/>
                </a:solidFill>
                <a:latin typeface="HGP創英角ｺﾞｼｯｸUB" pitchFamily="50" charset="-128"/>
                <a:ea typeface="HGP創英角ｺﾞｼｯｸUB" pitchFamily="50" charset="-128"/>
              </a:rPr>
              <a:t>定義に関する例示</a:t>
            </a:r>
            <a:r>
              <a:rPr lang="ja-JP" altLang="en-US" sz="3200" dirty="0">
                <a:solidFill>
                  <a:prstClr val="white"/>
                </a:solidFill>
                <a:latin typeface="HGP創英角ｺﾞｼｯｸUB" pitchFamily="50" charset="-128"/>
                <a:ea typeface="HGP創英角ｺﾞｼｯｸUB" pitchFamily="50" charset="-128"/>
              </a:rPr>
              <a:t>　</a:t>
            </a:r>
            <a:endParaRPr lang="ja-JP" altLang="en-US" sz="2000" dirty="0">
              <a:solidFill>
                <a:prstClr val="white"/>
              </a:solidFill>
              <a:latin typeface="HGPｺﾞｼｯｸM" pitchFamily="50" charset="-128"/>
              <a:ea typeface="HGPｺﾞｼｯｸM" pitchFamily="50" charset="-128"/>
            </a:endParaRPr>
          </a:p>
        </p:txBody>
      </p:sp>
      <p:sp>
        <p:nvSpPr>
          <p:cNvPr id="3" name="テキスト ボックス 2"/>
          <p:cNvSpPr txBox="1"/>
          <p:nvPr/>
        </p:nvSpPr>
        <p:spPr>
          <a:xfrm>
            <a:off x="323529" y="908720"/>
            <a:ext cx="8820471" cy="2215991"/>
          </a:xfrm>
          <a:prstGeom prst="rect">
            <a:avLst/>
          </a:prstGeom>
          <a:noFill/>
        </p:spPr>
        <p:txBody>
          <a:bodyPr wrap="square" rtlCol="0">
            <a:spAutoFit/>
          </a:bodyPr>
          <a:lstStyle/>
          <a:p>
            <a:pPr>
              <a:lnSpc>
                <a:spcPts val="4400"/>
              </a:lnSpc>
            </a:pPr>
            <a:r>
              <a:rPr lang="ja-JP" altLang="en-US" sz="2800" dirty="0" smtClean="0">
                <a:solidFill>
                  <a:prstClr val="black"/>
                </a:solidFill>
                <a:latin typeface="+mn-ea"/>
              </a:rPr>
              <a:t>・けんかやふざけあいであっても、（略）児童生徒が感じる被害性に着目して、いじめに該当するか否かを判断する。　</a:t>
            </a:r>
            <a:endParaRPr lang="en-US" altLang="ja-JP" sz="2800" dirty="0" smtClean="0">
              <a:solidFill>
                <a:prstClr val="black"/>
              </a:solidFill>
              <a:latin typeface="+mn-ea"/>
            </a:endParaRPr>
          </a:p>
          <a:p>
            <a:endParaRPr lang="en-US" altLang="ja-JP" sz="2800" dirty="0" smtClean="0">
              <a:solidFill>
                <a:prstClr val="black"/>
              </a:solidFill>
              <a:latin typeface="+mn-ea"/>
            </a:endParaRPr>
          </a:p>
          <a:p>
            <a:pPr>
              <a:lnSpc>
                <a:spcPts val="4400"/>
              </a:lnSpc>
            </a:pPr>
            <a:r>
              <a:rPr lang="ja-JP" altLang="en-US" sz="2800" dirty="0" smtClean="0">
                <a:solidFill>
                  <a:prstClr val="black"/>
                </a:solidFill>
                <a:latin typeface="HGP創英ﾌﾟﾚｾﾞﾝｽEB" panose="02020800000000000000" pitchFamily="18" charset="-128"/>
                <a:ea typeface="HGP創英ﾌﾟﾚｾﾞﾝｽEB" panose="02020800000000000000" pitchFamily="18" charset="-128"/>
              </a:rPr>
              <a:t>　　</a:t>
            </a:r>
            <a:endParaRPr lang="en-US" altLang="ja-JP" sz="2800" dirty="0" smtClean="0">
              <a:solidFill>
                <a:prstClr val="black"/>
              </a:solidFill>
              <a:latin typeface="HG丸ｺﾞｼｯｸM-PRO" pitchFamily="50" charset="-128"/>
              <a:ea typeface="HG丸ｺﾞｼｯｸM-PRO" pitchFamily="50" charset="-128"/>
            </a:endParaRPr>
          </a:p>
        </p:txBody>
      </p:sp>
      <p:cxnSp>
        <p:nvCxnSpPr>
          <p:cNvPr id="6" name="直線コネクタ 5"/>
          <p:cNvCxnSpPr/>
          <p:nvPr/>
        </p:nvCxnSpPr>
        <p:spPr>
          <a:xfrm>
            <a:off x="591311" y="1430029"/>
            <a:ext cx="32403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375287" y="2006093"/>
            <a:ext cx="1368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471631" y="2009089"/>
            <a:ext cx="47525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95536" y="2636912"/>
            <a:ext cx="8388423" cy="2913618"/>
          </a:xfrm>
          <a:prstGeom prst="rect">
            <a:avLst/>
          </a:prstGeom>
          <a:noFill/>
        </p:spPr>
        <p:txBody>
          <a:bodyPr wrap="square" rtlCol="0">
            <a:spAutoFit/>
          </a:bodyPr>
          <a:lstStyle/>
          <a:p>
            <a:pPr>
              <a:lnSpc>
                <a:spcPts val="4400"/>
              </a:lnSpc>
            </a:pPr>
            <a:r>
              <a:rPr lang="ja-JP" altLang="en-US" sz="2800" dirty="0" smtClean="0">
                <a:solidFill>
                  <a:prstClr val="black"/>
                </a:solidFill>
                <a:latin typeface="+mn-ea"/>
              </a:rPr>
              <a:t>・（インターネット上で悪口を書かれたことを、当該児童生徒が知らずにいる場合など）行為の対象となる児童生徒本人が心身の苦痛を感じていない場合であっても、加害行為を行った児童生徒に</a:t>
            </a:r>
            <a:r>
              <a:rPr lang="en-US" altLang="ja-JP" sz="2800" dirty="0" smtClean="0">
                <a:solidFill>
                  <a:prstClr val="black"/>
                </a:solidFill>
                <a:latin typeface="+mn-ea"/>
              </a:rPr>
              <a:t>(</a:t>
            </a:r>
            <a:r>
              <a:rPr lang="ja-JP" altLang="en-US" sz="2800" dirty="0" smtClean="0">
                <a:solidFill>
                  <a:prstClr val="black"/>
                </a:solidFill>
                <a:latin typeface="+mn-ea"/>
              </a:rPr>
              <a:t>略）法の趣旨を踏まえた適切な対応が必要である。</a:t>
            </a:r>
            <a:endParaRPr lang="en-US" altLang="ja-JP" sz="2800" dirty="0" smtClean="0">
              <a:solidFill>
                <a:prstClr val="black"/>
              </a:solidFill>
              <a:latin typeface="+mn-ea"/>
            </a:endParaRPr>
          </a:p>
        </p:txBody>
      </p:sp>
      <p:pic>
        <p:nvPicPr>
          <p:cNvPr id="42" name="Picture 6" descr="ネットいじめのイラスト（男性）">
            <a:hlinkClick r:id="rId3"/>
          </p:cNvPr>
          <p:cNvPicPr>
            <a:picLocks noChangeAspect="1" noChangeArrowheads="1"/>
          </p:cNvPicPr>
          <p:nvPr/>
        </p:nvPicPr>
        <p:blipFill>
          <a:blip r:embed="rId4" cstate="email"/>
          <a:srcRect/>
          <a:stretch>
            <a:fillRect/>
          </a:stretch>
        </p:blipFill>
        <p:spPr bwMode="auto">
          <a:xfrm>
            <a:off x="6804248" y="4941168"/>
            <a:ext cx="1836591" cy="1708030"/>
          </a:xfrm>
          <a:prstGeom prst="rect">
            <a:avLst/>
          </a:prstGeom>
          <a:noFill/>
        </p:spPr>
      </p:pic>
      <p:cxnSp>
        <p:nvCxnSpPr>
          <p:cNvPr id="43" name="直線コネクタ 42"/>
          <p:cNvCxnSpPr/>
          <p:nvPr/>
        </p:nvCxnSpPr>
        <p:spPr>
          <a:xfrm>
            <a:off x="1259632" y="4293096"/>
            <a:ext cx="5040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652120" y="4869160"/>
            <a:ext cx="30243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092280" y="3140968"/>
            <a:ext cx="14401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67544" y="5445224"/>
            <a:ext cx="2880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67544" y="3717032"/>
            <a:ext cx="19442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strips(upRight)">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strips(upRigh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strips(upRigh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strips(upRigh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strips(upRight)">
                                      <p:cBhvr>
                                        <p:cTn id="4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角丸四角形 3"/>
          <p:cNvSpPr/>
          <p:nvPr/>
        </p:nvSpPr>
        <p:spPr>
          <a:xfrm>
            <a:off x="0" y="0"/>
            <a:ext cx="9144000" cy="764704"/>
          </a:xfrm>
          <a:prstGeom prst="roundRect">
            <a:avLst>
              <a:gd name="adj" fmla="val 0"/>
            </a:avLst>
          </a:prstGeom>
          <a:solidFill>
            <a:schemeClr val="bg2">
              <a:lumMod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sz="3600" dirty="0" smtClean="0">
                <a:solidFill>
                  <a:prstClr val="white"/>
                </a:solidFill>
                <a:latin typeface="HGP創英角ｺﾞｼｯｸUB" pitchFamily="50" charset="-128"/>
                <a:ea typeface="HGP創英角ｺﾞｼｯｸUB" pitchFamily="50" charset="-128"/>
              </a:rPr>
              <a:t>いじめ</a:t>
            </a:r>
            <a:r>
              <a:rPr lang="ja-JP" altLang="en-US" sz="3600" dirty="0">
                <a:solidFill>
                  <a:prstClr val="white"/>
                </a:solidFill>
                <a:latin typeface="HGP創英角ｺﾞｼｯｸUB" pitchFamily="50" charset="-128"/>
                <a:ea typeface="HGP創英角ｺﾞｼｯｸUB" pitchFamily="50" charset="-128"/>
              </a:rPr>
              <a:t>の</a:t>
            </a:r>
            <a:r>
              <a:rPr lang="ja-JP" altLang="en-US" sz="3600" dirty="0" smtClean="0">
                <a:solidFill>
                  <a:prstClr val="white"/>
                </a:solidFill>
                <a:latin typeface="HGP創英角ｺﾞｼｯｸUB" pitchFamily="50" charset="-128"/>
                <a:ea typeface="HGP創英角ｺﾞｼｯｸUB" pitchFamily="50" charset="-128"/>
              </a:rPr>
              <a:t>定義に関する例示</a:t>
            </a:r>
            <a:endParaRPr lang="ja-JP" altLang="en-US" sz="2000" dirty="0">
              <a:solidFill>
                <a:prstClr val="white"/>
              </a:solidFill>
              <a:latin typeface="HGPｺﾞｼｯｸM" pitchFamily="50" charset="-128"/>
              <a:ea typeface="HGPｺﾞｼｯｸM" pitchFamily="50" charset="-128"/>
            </a:endParaRPr>
          </a:p>
        </p:txBody>
      </p:sp>
      <p:sp>
        <p:nvSpPr>
          <p:cNvPr id="3" name="テキスト ボックス 2"/>
          <p:cNvSpPr txBox="1"/>
          <p:nvPr/>
        </p:nvSpPr>
        <p:spPr>
          <a:xfrm>
            <a:off x="323529" y="1124744"/>
            <a:ext cx="8820471" cy="4606389"/>
          </a:xfrm>
          <a:prstGeom prst="rect">
            <a:avLst/>
          </a:prstGeom>
          <a:noFill/>
        </p:spPr>
        <p:txBody>
          <a:bodyPr wrap="square" rtlCol="0">
            <a:spAutoFit/>
          </a:bodyPr>
          <a:lstStyle/>
          <a:p>
            <a:pPr>
              <a:lnSpc>
                <a:spcPts val="4400"/>
              </a:lnSpc>
            </a:pPr>
            <a:r>
              <a:rPr lang="ja-JP" altLang="en-US" sz="2800" dirty="0" smtClean="0">
                <a:solidFill>
                  <a:prstClr val="black"/>
                </a:solidFill>
                <a:latin typeface="+mn-ea"/>
              </a:rPr>
              <a:t>・好意から行った行為が意図せずに相手側の児童生徒の心身に苦痛を感じさせてしまったような場合、軽い言葉で相手を傷つけたが、すぐに加害者が謝罪し教員の指導によらずして良好な関係を築くようなことができた場合等においては（略）いじめという言葉を使わず指導することも可能</a:t>
            </a:r>
            <a:r>
              <a:rPr lang="en-US" altLang="ja-JP" sz="2800" dirty="0" smtClean="0">
                <a:solidFill>
                  <a:prstClr val="black"/>
                </a:solidFill>
                <a:latin typeface="+mn-ea"/>
              </a:rPr>
              <a:t>(</a:t>
            </a:r>
            <a:r>
              <a:rPr lang="ja-JP" altLang="en-US" sz="2800" dirty="0" smtClean="0">
                <a:solidFill>
                  <a:prstClr val="black"/>
                </a:solidFill>
                <a:latin typeface="+mn-ea"/>
              </a:rPr>
              <a:t>略）。しかし、これらの場合であっても法が定義するいじめに該当する。</a:t>
            </a:r>
            <a:endParaRPr lang="en-US" altLang="ja-JP" sz="2800" dirty="0" smtClean="0">
              <a:solidFill>
                <a:prstClr val="black"/>
              </a:solidFill>
              <a:latin typeface="+mn-ea"/>
            </a:endParaRPr>
          </a:p>
          <a:p>
            <a:pPr>
              <a:lnSpc>
                <a:spcPts val="4400"/>
              </a:lnSpc>
            </a:pPr>
            <a:r>
              <a:rPr lang="ja-JP" altLang="en-US" sz="2800" dirty="0" smtClean="0">
                <a:solidFill>
                  <a:prstClr val="black"/>
                </a:solidFill>
                <a:latin typeface="HGP創英ﾌﾟﾚｾﾞﾝｽEB" panose="02020800000000000000" pitchFamily="18" charset="-128"/>
                <a:ea typeface="HGP創英ﾌﾟﾚｾﾞﾝｽEB" panose="02020800000000000000" pitchFamily="18" charset="-128"/>
              </a:rPr>
              <a:t>　　</a:t>
            </a:r>
            <a:endParaRPr lang="en-US" altLang="ja-JP" sz="2800" dirty="0" smtClean="0">
              <a:solidFill>
                <a:prstClr val="black"/>
              </a:solidFill>
              <a:latin typeface="HG丸ｺﾞｼｯｸM-PRO" pitchFamily="50" charset="-128"/>
              <a:ea typeface="HG丸ｺﾞｼｯｸM-PRO" pitchFamily="50" charset="-128"/>
            </a:endParaRPr>
          </a:p>
        </p:txBody>
      </p:sp>
      <p:cxnSp>
        <p:nvCxnSpPr>
          <p:cNvPr id="11" name="直線コネクタ 10"/>
          <p:cNvCxnSpPr/>
          <p:nvPr/>
        </p:nvCxnSpPr>
        <p:spPr>
          <a:xfrm>
            <a:off x="611560" y="1628800"/>
            <a:ext cx="31683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403648" y="2204864"/>
            <a:ext cx="8640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95536" y="2780928"/>
            <a:ext cx="2664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339752" y="3861048"/>
            <a:ext cx="6480720" cy="0"/>
          </a:xfrm>
          <a:prstGeom prst="line">
            <a:avLst/>
          </a:prstGeom>
          <a:ln w="381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907704" y="3356992"/>
            <a:ext cx="27363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95536" y="5013176"/>
            <a:ext cx="1008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012160" y="4509120"/>
            <a:ext cx="2880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3" name="Picture 2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07704" y="5013176"/>
            <a:ext cx="1080120" cy="1394857"/>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角丸四角形吹き出し 23"/>
          <p:cNvSpPr/>
          <p:nvPr/>
        </p:nvSpPr>
        <p:spPr>
          <a:xfrm flipH="1">
            <a:off x="3491880" y="4653136"/>
            <a:ext cx="3384376" cy="1728192"/>
          </a:xfrm>
          <a:prstGeom prst="wedgeRoundRectCallout">
            <a:avLst>
              <a:gd name="adj1" fmla="val 63451"/>
              <a:gd name="adj2" fmla="val -20012"/>
              <a:gd name="adj3" fmla="val 16667"/>
            </a:avLst>
          </a:prstGeom>
          <a:solidFill>
            <a:schemeClr val="lt1">
              <a:alpha val="0"/>
            </a:schemeClr>
          </a:solidFill>
        </p:spPr>
        <p:style>
          <a:lnRef idx="2">
            <a:schemeClr val="dk1"/>
          </a:lnRef>
          <a:fillRef idx="1">
            <a:schemeClr val="lt1"/>
          </a:fillRef>
          <a:effectRef idx="0">
            <a:schemeClr val="dk1"/>
          </a:effectRef>
          <a:fontRef idx="minor">
            <a:schemeClr val="dk1"/>
          </a:fontRef>
        </p:style>
        <p:txBody>
          <a:bodyPr rtlCol="0" anchor="ctr"/>
          <a:lstStyle/>
          <a:p>
            <a:pPr>
              <a:lnSpc>
                <a:spcPct val="150000"/>
              </a:lnSpc>
            </a:pPr>
            <a:r>
              <a:rPr lang="ja-JP" altLang="en-US" dirty="0" smtClean="0">
                <a:solidFill>
                  <a:prstClr val="black"/>
                </a:solidFill>
                <a:latin typeface="HG丸ｺﾞｼｯｸM-PRO" pitchFamily="50" charset="-128"/>
                <a:ea typeface="HG丸ｺﾞｼｯｸM-PRO" pitchFamily="50" charset="-128"/>
              </a:rPr>
              <a:t>・けんかやふざけあいでも</a:t>
            </a:r>
            <a:r>
              <a:rPr lang="en-US" altLang="ja-JP" dirty="0" smtClean="0">
                <a:solidFill>
                  <a:prstClr val="black"/>
                </a:solidFill>
                <a:latin typeface="HG丸ｺﾞｼｯｸM-PRO" pitchFamily="50" charset="-128"/>
                <a:ea typeface="HG丸ｺﾞｼｯｸM-PRO" pitchFamily="50" charset="-128"/>
              </a:rPr>
              <a:t>…</a:t>
            </a:r>
          </a:p>
          <a:p>
            <a:pPr>
              <a:lnSpc>
                <a:spcPct val="150000"/>
              </a:lnSpc>
            </a:pPr>
            <a:r>
              <a:rPr lang="ja-JP" altLang="en-US" dirty="0" smtClean="0">
                <a:solidFill>
                  <a:prstClr val="black"/>
                </a:solidFill>
                <a:latin typeface="HG丸ｺﾞｼｯｸM-PRO" pitchFamily="50" charset="-128"/>
                <a:ea typeface="HG丸ｺﾞｼｯｸM-PRO" pitchFamily="50" charset="-128"/>
              </a:rPr>
              <a:t>・親切のつもりが</a:t>
            </a:r>
            <a:r>
              <a:rPr lang="en-US" altLang="ja-JP" dirty="0" smtClean="0">
                <a:solidFill>
                  <a:prstClr val="black"/>
                </a:solidFill>
                <a:latin typeface="HG丸ｺﾞｼｯｸM-PRO" pitchFamily="50" charset="-128"/>
                <a:ea typeface="HG丸ｺﾞｼｯｸM-PRO" pitchFamily="50" charset="-128"/>
              </a:rPr>
              <a:t>…</a:t>
            </a:r>
            <a:r>
              <a:rPr lang="ja-JP" altLang="en-US" dirty="0" smtClean="0">
                <a:solidFill>
                  <a:prstClr val="black"/>
                </a:solidFill>
                <a:latin typeface="HG丸ｺﾞｼｯｸM-PRO" pitchFamily="50" charset="-128"/>
                <a:ea typeface="HG丸ｺﾞｼｯｸM-PRO" pitchFamily="50" charset="-128"/>
              </a:rPr>
              <a:t>　　</a:t>
            </a:r>
            <a:endParaRPr lang="en-US" altLang="ja-JP" dirty="0" smtClean="0">
              <a:solidFill>
                <a:prstClr val="black"/>
              </a:solidFill>
              <a:latin typeface="HG丸ｺﾞｼｯｸM-PRO" pitchFamily="50" charset="-128"/>
              <a:ea typeface="HG丸ｺﾞｼｯｸM-PRO" pitchFamily="50" charset="-128"/>
            </a:endParaRPr>
          </a:p>
          <a:p>
            <a:pPr>
              <a:lnSpc>
                <a:spcPct val="150000"/>
              </a:lnSpc>
            </a:pPr>
            <a:r>
              <a:rPr lang="ja-JP" altLang="en-US" dirty="0" smtClean="0">
                <a:solidFill>
                  <a:prstClr val="black"/>
                </a:solidFill>
                <a:latin typeface="HG丸ｺﾞｼｯｸM-PRO" pitchFamily="50" charset="-128"/>
                <a:ea typeface="HG丸ｺﾞｼｯｸM-PRO" pitchFamily="50" charset="-128"/>
              </a:rPr>
              <a:t>・悪気はなかった</a:t>
            </a:r>
            <a:r>
              <a:rPr lang="en-US" altLang="ja-JP" dirty="0" smtClean="0">
                <a:solidFill>
                  <a:prstClr val="black"/>
                </a:solidFill>
                <a:latin typeface="HG丸ｺﾞｼｯｸM-PRO" pitchFamily="50" charset="-128"/>
                <a:ea typeface="HG丸ｺﾞｼｯｸM-PRO" pitchFamily="50" charset="-128"/>
              </a:rPr>
              <a:t>…</a:t>
            </a:r>
          </a:p>
          <a:p>
            <a:pPr>
              <a:lnSpc>
                <a:spcPct val="150000"/>
              </a:lnSpc>
            </a:pPr>
            <a:r>
              <a:rPr lang="ja-JP" altLang="en-US" dirty="0" smtClean="0">
                <a:solidFill>
                  <a:prstClr val="black"/>
                </a:solidFill>
                <a:latin typeface="HG丸ｺﾞｼｯｸM-PRO" pitchFamily="50" charset="-128"/>
                <a:ea typeface="HG丸ｺﾞｼｯｸM-PRO" pitchFamily="50" charset="-128"/>
              </a:rPr>
              <a:t>・つい、カッとなって</a:t>
            </a:r>
            <a:r>
              <a:rPr lang="en-US" altLang="ja-JP" dirty="0" smtClean="0">
                <a:solidFill>
                  <a:prstClr val="black"/>
                </a:solidFill>
                <a:latin typeface="HG丸ｺﾞｼｯｸM-PRO" pitchFamily="50" charset="-128"/>
                <a:ea typeface="HG丸ｺﾞｼｯｸM-PRO" pitchFamily="50" charset="-128"/>
              </a:rPr>
              <a:t>…</a:t>
            </a:r>
            <a:endParaRPr lang="ja-JP" altLang="en-US" dirty="0">
              <a:solidFill>
                <a:prstClr val="black"/>
              </a:solidFill>
            </a:endParaRPr>
          </a:p>
        </p:txBody>
      </p:sp>
      <p:sp>
        <p:nvSpPr>
          <p:cNvPr id="13" name="角丸四角形 12"/>
          <p:cNvSpPr/>
          <p:nvPr/>
        </p:nvSpPr>
        <p:spPr>
          <a:xfrm>
            <a:off x="6516216" y="5229200"/>
            <a:ext cx="2051720" cy="10527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u="sng" dirty="0" smtClean="0">
                <a:solidFill>
                  <a:schemeClr val="tx1"/>
                </a:solidFill>
              </a:rPr>
              <a:t>資料５</a:t>
            </a:r>
            <a:endParaRPr kumimoji="1" lang="ja-JP" altLang="en-US" sz="2800" u="sng" dirty="0">
              <a:solidFill>
                <a:schemeClr val="tx1"/>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Righ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upRigh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Righ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strips(upRigh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upRigh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strips(upRigh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0"/>
            <a:ext cx="9143999" cy="692696"/>
          </a:xfrm>
          <a:prstGeom prst="roundRect">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a:solidFill>
                  <a:prstClr val="white"/>
                </a:solidFill>
                <a:latin typeface="HGP創英ﾌﾟﾚｾﾞﾝｽEB" pitchFamily="18" charset="-128"/>
                <a:ea typeface="HGP創英ﾌﾟﾚｾﾞﾝｽEB" pitchFamily="18" charset="-128"/>
              </a:rPr>
              <a:t>いじめの認知</a:t>
            </a:r>
            <a:r>
              <a:rPr lang="ja-JP" altLang="en-US" sz="3600" dirty="0" smtClean="0">
                <a:solidFill>
                  <a:prstClr val="white"/>
                </a:solidFill>
                <a:latin typeface="HGP創英ﾌﾟﾚｾﾞﾝｽEB" pitchFamily="18" charset="-128"/>
                <a:ea typeface="HGP創英ﾌﾟﾚｾﾞﾝｽEB" pitchFamily="18" charset="-128"/>
              </a:rPr>
              <a:t>件数が０の学校数</a:t>
            </a:r>
            <a:r>
              <a:rPr lang="ja-JP" altLang="en-US" sz="2800" dirty="0" smtClean="0">
                <a:solidFill>
                  <a:prstClr val="white"/>
                </a:solidFill>
                <a:latin typeface="HGP創英ﾌﾟﾚｾﾞﾝｽEB" pitchFamily="18" charset="-128"/>
                <a:ea typeface="HGP創英ﾌﾟﾚｾﾞﾝｽEB" pitchFamily="18" charset="-128"/>
              </a:rPr>
              <a:t>（高知県公立学校）</a:t>
            </a:r>
            <a:endParaRPr lang="ja-JP" altLang="en-US" sz="2800" dirty="0">
              <a:solidFill>
                <a:prstClr val="white"/>
              </a:solidFill>
              <a:latin typeface="HGP創英ﾌﾟﾚｾﾞﾝｽEB" pitchFamily="18" charset="-128"/>
              <a:ea typeface="HGP創英ﾌﾟﾚｾﾞﾝｽEB" pitchFamily="18" charset="-128"/>
            </a:endParaRPr>
          </a:p>
        </p:txBody>
      </p:sp>
      <p:sp>
        <p:nvSpPr>
          <p:cNvPr id="5" name="テキスト ボックス 4"/>
          <p:cNvSpPr txBox="1"/>
          <p:nvPr/>
        </p:nvSpPr>
        <p:spPr>
          <a:xfrm>
            <a:off x="3994920" y="1700808"/>
            <a:ext cx="4897560" cy="163121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500" dirty="0" smtClean="0">
                <a:solidFill>
                  <a:prstClr val="black"/>
                </a:solidFill>
              </a:rPr>
              <a:t>　小　１０２／１９６　　　１０５／１９４</a:t>
            </a:r>
            <a:endParaRPr lang="en-US" altLang="ja-JP" sz="2500" dirty="0" smtClean="0">
              <a:solidFill>
                <a:prstClr val="black"/>
              </a:solidFill>
            </a:endParaRPr>
          </a:p>
          <a:p>
            <a:r>
              <a:rPr lang="ja-JP" altLang="en-US" sz="2500" dirty="0" smtClean="0">
                <a:solidFill>
                  <a:prstClr val="black"/>
                </a:solidFill>
              </a:rPr>
              <a:t>　中　　４３／１０７　　　　５２／１０７</a:t>
            </a:r>
            <a:endParaRPr lang="en-US" altLang="ja-JP" sz="2500" dirty="0" smtClean="0">
              <a:solidFill>
                <a:prstClr val="black"/>
              </a:solidFill>
            </a:endParaRPr>
          </a:p>
          <a:p>
            <a:r>
              <a:rPr lang="ja-JP" altLang="en-US" sz="2500" dirty="0" smtClean="0">
                <a:solidFill>
                  <a:prstClr val="black"/>
                </a:solidFill>
              </a:rPr>
              <a:t>　高　　１９／　４９　　　　２２／　４９</a:t>
            </a:r>
            <a:endParaRPr lang="en-US" altLang="ja-JP" sz="2500" dirty="0" smtClean="0">
              <a:solidFill>
                <a:prstClr val="black"/>
              </a:solidFill>
            </a:endParaRPr>
          </a:p>
          <a:p>
            <a:r>
              <a:rPr lang="ja-JP" altLang="en-US" sz="2500" dirty="0" smtClean="0">
                <a:solidFill>
                  <a:prstClr val="black"/>
                </a:solidFill>
              </a:rPr>
              <a:t>　特　　１１／　１４　　　　１１／　１４</a:t>
            </a:r>
            <a:endParaRPr lang="en-US" altLang="ja-JP" sz="2500" dirty="0" smtClean="0">
              <a:solidFill>
                <a:prstClr val="black"/>
              </a:solidFill>
            </a:endParaRPr>
          </a:p>
        </p:txBody>
      </p:sp>
      <p:sp>
        <p:nvSpPr>
          <p:cNvPr id="6" name="テキスト ボックス 8"/>
          <p:cNvSpPr txBox="1">
            <a:spLocks noChangeArrowheads="1"/>
          </p:cNvSpPr>
          <p:nvPr/>
        </p:nvSpPr>
        <p:spPr bwMode="auto">
          <a:xfrm>
            <a:off x="1763688" y="6309320"/>
            <a:ext cx="7200900" cy="307975"/>
          </a:xfrm>
          <a:prstGeom prst="rect">
            <a:avLst/>
          </a:prstGeom>
          <a:noFill/>
          <a:ln w="9525">
            <a:noFill/>
            <a:miter lim="800000"/>
            <a:headEnd/>
            <a:tailEnd/>
          </a:ln>
        </p:spPr>
        <p:txBody>
          <a:bodyPr>
            <a:spAutoFit/>
          </a:bodyPr>
          <a:lstStyle/>
          <a:p>
            <a:pPr algn="r"/>
            <a:r>
              <a:rPr lang="ja-JP" altLang="en-US" sz="1400" dirty="0" smtClean="0">
                <a:solidFill>
                  <a:prstClr val="black"/>
                </a:solidFill>
              </a:rPr>
              <a:t>平成２７～２８年度</a:t>
            </a:r>
            <a:r>
              <a:rPr lang="ja-JP" altLang="en-US" sz="1400" dirty="0">
                <a:solidFill>
                  <a:prstClr val="black"/>
                </a:solidFill>
              </a:rPr>
              <a:t>「児童生徒の問題行動等生徒指導上の諸問題に関する調査」</a:t>
            </a:r>
          </a:p>
        </p:txBody>
      </p:sp>
      <p:sp>
        <p:nvSpPr>
          <p:cNvPr id="14" name="角丸四角形 13"/>
          <p:cNvSpPr/>
          <p:nvPr/>
        </p:nvSpPr>
        <p:spPr>
          <a:xfrm>
            <a:off x="4644008" y="1052736"/>
            <a:ext cx="172819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4000" dirty="0" smtClean="0">
                <a:solidFill>
                  <a:prstClr val="black"/>
                </a:solidFill>
              </a:rPr>
              <a:t>H27</a:t>
            </a:r>
            <a:endParaRPr lang="ja-JP" altLang="en-US" sz="4000" dirty="0">
              <a:solidFill>
                <a:prstClr val="black"/>
              </a:solidFill>
            </a:endParaRPr>
          </a:p>
        </p:txBody>
      </p:sp>
      <p:sp>
        <p:nvSpPr>
          <p:cNvPr id="15" name="角丸四角形 14"/>
          <p:cNvSpPr/>
          <p:nvPr/>
        </p:nvSpPr>
        <p:spPr>
          <a:xfrm>
            <a:off x="6948264" y="1027028"/>
            <a:ext cx="172819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4000" dirty="0" smtClean="0">
                <a:solidFill>
                  <a:prstClr val="black"/>
                </a:solidFill>
              </a:rPr>
              <a:t>H28</a:t>
            </a:r>
            <a:endParaRPr lang="ja-JP" altLang="en-US" sz="4000" dirty="0">
              <a:solidFill>
                <a:prstClr val="black"/>
              </a:solidFill>
            </a:endParaRPr>
          </a:p>
        </p:txBody>
      </p:sp>
      <p:grpSp>
        <p:nvGrpSpPr>
          <p:cNvPr id="2" name="グループ化 16"/>
          <p:cNvGrpSpPr/>
          <p:nvPr/>
        </p:nvGrpSpPr>
        <p:grpSpPr>
          <a:xfrm>
            <a:off x="395536" y="3645024"/>
            <a:ext cx="8503104" cy="2376264"/>
            <a:chOff x="397650" y="3645024"/>
            <a:chExt cx="8752691" cy="2376264"/>
          </a:xfrm>
        </p:grpSpPr>
        <p:sp>
          <p:nvSpPr>
            <p:cNvPr id="9" name="テキスト ボックス 8"/>
            <p:cNvSpPr txBox="1"/>
            <p:nvPr/>
          </p:nvSpPr>
          <p:spPr>
            <a:xfrm>
              <a:off x="545893" y="3645024"/>
              <a:ext cx="8604448" cy="1200329"/>
            </a:xfrm>
            <a:prstGeom prst="rect">
              <a:avLst/>
            </a:prstGeom>
            <a:solidFill>
              <a:srgbClr val="FF0000"/>
            </a:solidFill>
          </p:spPr>
          <p:txBody>
            <a:bodyPr wrap="square" rtlCol="0">
              <a:spAutoFit/>
            </a:bodyPr>
            <a:lstStyle/>
            <a:p>
              <a:r>
                <a:rPr lang="ja-JP" altLang="en-US" sz="3600" b="1" spc="-300" dirty="0" smtClean="0">
                  <a:solidFill>
                    <a:prstClr val="white"/>
                  </a:solidFill>
                </a:rPr>
                <a:t>小・中・高・特</a:t>
              </a:r>
              <a:r>
                <a:rPr lang="ja-JP" altLang="en-US" sz="3600" b="1" dirty="0" smtClean="0">
                  <a:solidFill>
                    <a:prstClr val="white"/>
                  </a:solidFill>
                </a:rPr>
                <a:t>　　１７５／３６６　　１９０／３６４</a:t>
              </a:r>
              <a:endParaRPr lang="en-US" altLang="ja-JP" sz="3600" b="1" dirty="0" smtClean="0">
                <a:solidFill>
                  <a:prstClr val="white"/>
                </a:solidFill>
              </a:endParaRPr>
            </a:p>
            <a:p>
              <a:r>
                <a:rPr lang="ja-JP" altLang="en-US" sz="3600" b="1" dirty="0" smtClean="0">
                  <a:solidFill>
                    <a:prstClr val="white"/>
                  </a:solidFill>
                </a:rPr>
                <a:t>　　　　　　　　　　　　　　</a:t>
              </a:r>
              <a:r>
                <a:rPr lang="ja-JP" altLang="en-US" sz="3600" b="1" dirty="0" smtClean="0">
                  <a:solidFill>
                    <a:prstClr val="white"/>
                  </a:solidFill>
                  <a:latin typeface="HGP創英角ｺﾞｼｯｸUB" pitchFamily="50" charset="-128"/>
                  <a:ea typeface="HGP創英角ｺﾞｼｯｸUB" pitchFamily="50" charset="-128"/>
                </a:rPr>
                <a:t>４８％　</a:t>
              </a:r>
              <a:r>
                <a:rPr lang="ja-JP" altLang="en-US" sz="3600" b="1" dirty="0" smtClean="0">
                  <a:solidFill>
                    <a:prstClr val="white"/>
                  </a:solidFill>
                </a:rPr>
                <a:t>　　　</a:t>
              </a:r>
              <a:r>
                <a:rPr lang="ja-JP" altLang="en-US" sz="3600" b="1" dirty="0" smtClean="0">
                  <a:solidFill>
                    <a:prstClr val="white"/>
                  </a:solidFill>
                  <a:latin typeface="HGP創英角ｺﾞｼｯｸUB" pitchFamily="50" charset="-128"/>
                  <a:ea typeface="HGP創英角ｺﾞｼｯｸUB" pitchFamily="50" charset="-128"/>
                </a:rPr>
                <a:t>５２％</a:t>
              </a:r>
              <a:endParaRPr lang="en-US" altLang="ja-JP" sz="3600" b="1" dirty="0" smtClean="0">
                <a:solidFill>
                  <a:prstClr val="white"/>
                </a:solidFill>
                <a:latin typeface="HGP創英角ｺﾞｼｯｸUB" pitchFamily="50" charset="-128"/>
                <a:ea typeface="HGP創英角ｺﾞｼｯｸUB" pitchFamily="50" charset="-128"/>
              </a:endParaRPr>
            </a:p>
          </p:txBody>
        </p:sp>
        <p:sp>
          <p:nvSpPr>
            <p:cNvPr id="16" name="角丸四角形 15"/>
            <p:cNvSpPr/>
            <p:nvPr/>
          </p:nvSpPr>
          <p:spPr>
            <a:xfrm>
              <a:off x="397650" y="5085184"/>
              <a:ext cx="8746351" cy="9361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2800" dirty="0" smtClean="0">
                  <a:solidFill>
                    <a:prstClr val="black"/>
                  </a:solidFill>
                </a:rPr>
                <a:t>・県内の約半数の学校では、いじめを認知していない。</a:t>
              </a:r>
              <a:endParaRPr lang="en-US" altLang="ja-JP" sz="2800" dirty="0" smtClean="0">
                <a:solidFill>
                  <a:prstClr val="black"/>
                </a:solidFill>
              </a:endParaRPr>
            </a:p>
          </p:txBody>
        </p:sp>
      </p:grpSp>
      <p:graphicFrame>
        <p:nvGraphicFramePr>
          <p:cNvPr id="10" name="グラフ 9"/>
          <p:cNvGraphicFramePr>
            <a:graphicFrameLocks/>
          </p:cNvGraphicFramePr>
          <p:nvPr/>
        </p:nvGraphicFramePr>
        <p:xfrm>
          <a:off x="179512" y="692696"/>
          <a:ext cx="3960440" cy="27363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 y="0"/>
            <a:ext cx="9143999" cy="692696"/>
          </a:xfrm>
          <a:prstGeom prst="roundRect">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dirty="0">
                <a:solidFill>
                  <a:prstClr val="white"/>
                </a:solidFill>
                <a:latin typeface="HGP創英ﾌﾟﾚｾﾞﾝｽEB" pitchFamily="18" charset="-128"/>
                <a:ea typeface="HGP創英ﾌﾟﾚｾﾞﾝｽEB" pitchFamily="18" charset="-128"/>
              </a:rPr>
              <a:t>いじめの</a:t>
            </a:r>
            <a:r>
              <a:rPr lang="ja-JP" altLang="en-US" sz="3600" dirty="0" smtClean="0">
                <a:solidFill>
                  <a:prstClr val="white"/>
                </a:solidFill>
                <a:latin typeface="HGP創英ﾌﾟﾚｾﾞﾝｽEB" pitchFamily="18" charset="-128"/>
                <a:ea typeface="HGP創英ﾌﾟﾚｾﾞﾝｽEB" pitchFamily="18" charset="-128"/>
              </a:rPr>
              <a:t>認知の状況の比較</a:t>
            </a:r>
            <a:endParaRPr lang="ja-JP" altLang="en-US" sz="2800" dirty="0">
              <a:solidFill>
                <a:prstClr val="white"/>
              </a:solidFill>
              <a:latin typeface="HGP創英ﾌﾟﾚｾﾞﾝｽEB" pitchFamily="18" charset="-128"/>
              <a:ea typeface="HGP創英ﾌﾟﾚｾﾞﾝｽEB" pitchFamily="18" charset="-128"/>
            </a:endParaRPr>
          </a:p>
        </p:txBody>
      </p:sp>
      <p:sp>
        <p:nvSpPr>
          <p:cNvPr id="6" name="テキスト ボックス 8"/>
          <p:cNvSpPr txBox="1">
            <a:spLocks noChangeArrowheads="1"/>
          </p:cNvSpPr>
          <p:nvPr/>
        </p:nvSpPr>
        <p:spPr bwMode="auto">
          <a:xfrm>
            <a:off x="1763688" y="6309320"/>
            <a:ext cx="7200900" cy="307975"/>
          </a:xfrm>
          <a:prstGeom prst="rect">
            <a:avLst/>
          </a:prstGeom>
          <a:noFill/>
          <a:ln w="9525">
            <a:noFill/>
            <a:miter lim="800000"/>
            <a:headEnd/>
            <a:tailEnd/>
          </a:ln>
        </p:spPr>
        <p:txBody>
          <a:bodyPr>
            <a:spAutoFit/>
          </a:bodyPr>
          <a:lstStyle/>
          <a:p>
            <a:pPr algn="r"/>
            <a:r>
              <a:rPr lang="ja-JP" altLang="en-US" sz="1400" dirty="0" smtClean="0">
                <a:solidFill>
                  <a:prstClr val="black"/>
                </a:solidFill>
              </a:rPr>
              <a:t>平成２７～２８年度</a:t>
            </a:r>
            <a:r>
              <a:rPr lang="ja-JP" altLang="en-US" sz="1400" dirty="0">
                <a:solidFill>
                  <a:prstClr val="black"/>
                </a:solidFill>
              </a:rPr>
              <a:t>「児童生徒の問題行動等生徒指導上の諸問題に関する調査」</a:t>
            </a:r>
          </a:p>
        </p:txBody>
      </p:sp>
      <p:graphicFrame>
        <p:nvGraphicFramePr>
          <p:cNvPr id="8" name="グラフ 7"/>
          <p:cNvGraphicFramePr/>
          <p:nvPr/>
        </p:nvGraphicFramePr>
        <p:xfrm>
          <a:off x="395536" y="620688"/>
          <a:ext cx="4104456"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グラフ 9"/>
          <p:cNvGraphicFramePr/>
          <p:nvPr/>
        </p:nvGraphicFramePr>
        <p:xfrm>
          <a:off x="4644008" y="764704"/>
          <a:ext cx="4104456" cy="3312368"/>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グループ化 12"/>
          <p:cNvGrpSpPr/>
          <p:nvPr/>
        </p:nvGrpSpPr>
        <p:grpSpPr>
          <a:xfrm>
            <a:off x="323528" y="3573016"/>
            <a:ext cx="3835626" cy="2448272"/>
            <a:chOff x="323528" y="3573016"/>
            <a:chExt cx="3835626" cy="2448272"/>
          </a:xfrm>
        </p:grpSpPr>
        <p:pic>
          <p:nvPicPr>
            <p:cNvPr id="1026" name="Picture 2"/>
            <p:cNvPicPr>
              <a:picLocks noChangeAspect="1" noChangeArrowheads="1"/>
            </p:cNvPicPr>
            <p:nvPr/>
          </p:nvPicPr>
          <p:blipFill>
            <a:blip r:embed="rId5" cstate="print"/>
            <a:srcRect l="30637" t="31795" r="40719" b="35686"/>
            <a:stretch>
              <a:fillRect/>
            </a:stretch>
          </p:blipFill>
          <p:spPr bwMode="auto">
            <a:xfrm>
              <a:off x="323528" y="3573016"/>
              <a:ext cx="3835626" cy="2448272"/>
            </a:xfrm>
            <a:prstGeom prst="rect">
              <a:avLst/>
            </a:prstGeom>
            <a:noFill/>
            <a:ln w="9525">
              <a:solidFill>
                <a:schemeClr val="tx1"/>
              </a:solidFill>
              <a:miter lim="800000"/>
              <a:headEnd/>
              <a:tailEnd/>
            </a:ln>
          </p:spPr>
        </p:pic>
        <p:sp>
          <p:nvSpPr>
            <p:cNvPr id="12" name="正方形/長方形 11"/>
            <p:cNvSpPr/>
            <p:nvPr/>
          </p:nvSpPr>
          <p:spPr>
            <a:xfrm>
              <a:off x="683568" y="5646008"/>
              <a:ext cx="576064"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11" name="テキスト ボックス 10"/>
          <p:cNvSpPr txBox="1"/>
          <p:nvPr/>
        </p:nvSpPr>
        <p:spPr>
          <a:xfrm>
            <a:off x="1331640" y="3429000"/>
            <a:ext cx="208823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b="1" dirty="0" smtClean="0">
                <a:solidFill>
                  <a:prstClr val="black"/>
                </a:solidFill>
              </a:rPr>
              <a:t>全国の状況（Ｈ２７）</a:t>
            </a:r>
            <a:endParaRPr lang="en-US" altLang="ja-JP" b="1" dirty="0" smtClean="0">
              <a:solidFill>
                <a:prstClr val="black"/>
              </a:solidFill>
            </a:endParaRPr>
          </a:p>
          <a:p>
            <a:pPr algn="ctr"/>
            <a:r>
              <a:rPr lang="ja-JP" altLang="en-US" sz="1050" b="1" dirty="0" smtClean="0">
                <a:solidFill>
                  <a:prstClr val="black"/>
                </a:solidFill>
              </a:rPr>
              <a:t>（国公私立）</a:t>
            </a:r>
            <a:r>
              <a:rPr lang="ja-JP" altLang="en-US" b="1" dirty="0" smtClean="0">
                <a:solidFill>
                  <a:prstClr val="black"/>
                </a:solidFill>
              </a:rPr>
              <a:t>　</a:t>
            </a:r>
            <a:endParaRPr lang="ja-JP" altLang="en-US" b="1" dirty="0">
              <a:solidFill>
                <a:prstClr val="black"/>
              </a:solidFill>
            </a:endParaRPr>
          </a:p>
        </p:txBody>
      </p:sp>
      <p:sp>
        <p:nvSpPr>
          <p:cNvPr id="16" name="角丸四角形 15"/>
          <p:cNvSpPr/>
          <p:nvPr/>
        </p:nvSpPr>
        <p:spPr>
          <a:xfrm>
            <a:off x="4248472" y="3356992"/>
            <a:ext cx="4788024" cy="2880320"/>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prstClr val="white"/>
                </a:solidFill>
              </a:rPr>
              <a:t>・対策が取られず放置されたいじめが潜在する場合もあるという懸念。</a:t>
            </a:r>
            <a:r>
              <a:rPr lang="ja-JP" altLang="en-US" dirty="0" smtClean="0">
                <a:solidFill>
                  <a:prstClr val="white"/>
                </a:solidFill>
              </a:rPr>
              <a:t>（Ｈ２８．１２．１文部科学省）</a:t>
            </a:r>
            <a:endParaRPr lang="en-US" altLang="ja-JP" dirty="0" smtClean="0">
              <a:solidFill>
                <a:prstClr val="white"/>
              </a:solidFill>
            </a:endParaRPr>
          </a:p>
          <a:p>
            <a:endParaRPr lang="en-US" altLang="ja-JP" dirty="0" smtClean="0">
              <a:solidFill>
                <a:prstClr val="white"/>
              </a:solidFill>
            </a:endParaRPr>
          </a:p>
          <a:p>
            <a:r>
              <a:rPr lang="ja-JP" altLang="en-US" sz="2400" dirty="0" smtClean="0">
                <a:solidFill>
                  <a:prstClr val="white"/>
                </a:solidFill>
              </a:rPr>
              <a:t>・高知県は全国よりも、いじめを認知していない学校が多い。</a:t>
            </a:r>
            <a:endParaRPr lang="en-US" altLang="ja-JP" sz="2400" dirty="0" smtClean="0">
              <a:solidFill>
                <a:prstClr val="white"/>
              </a:solidFill>
            </a:endParaRPr>
          </a:p>
          <a:p>
            <a:endParaRPr lang="en-US" altLang="ja-JP" sz="1050" dirty="0" smtClean="0">
              <a:solidFill>
                <a:prstClr val="white"/>
              </a:solidFill>
            </a:endParaRPr>
          </a:p>
          <a:p>
            <a:r>
              <a:rPr lang="ja-JP" altLang="en-US" sz="2400" dirty="0" smtClean="0">
                <a:solidFill>
                  <a:prstClr val="white"/>
                </a:solidFill>
              </a:rPr>
              <a:t>・認知</a:t>
            </a:r>
            <a:r>
              <a:rPr lang="ja-JP" altLang="en-US" sz="2400" spc="-300" dirty="0" smtClean="0">
                <a:solidFill>
                  <a:prstClr val="white"/>
                </a:solidFill>
              </a:rPr>
              <a:t>していない</a:t>
            </a:r>
            <a:r>
              <a:rPr lang="ja-JP" altLang="en-US" sz="2400" dirty="0" smtClean="0">
                <a:solidFill>
                  <a:prstClr val="white"/>
                </a:solidFill>
              </a:rPr>
              <a:t>学校は増加傾向。</a:t>
            </a:r>
            <a:endParaRPr lang="ja-JP" altLang="en-US" sz="2400" dirty="0">
              <a:solidFill>
                <a:prstClr val="white"/>
              </a:solidFill>
            </a:endParaRPr>
          </a:p>
        </p:txBody>
      </p:sp>
      <p:sp>
        <p:nvSpPr>
          <p:cNvPr id="17" name="右矢印 16"/>
          <p:cNvSpPr/>
          <p:nvPr/>
        </p:nvSpPr>
        <p:spPr>
          <a:xfrm>
            <a:off x="4211960" y="1916832"/>
            <a:ext cx="792088"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left)">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xEl>
                                              <p:pRg st="4" end="4"/>
                                            </p:txEl>
                                          </p:spTgt>
                                        </p:tgtEl>
                                        <p:attrNameLst>
                                          <p:attrName>style.visibility</p:attrName>
                                        </p:attrNameLst>
                                      </p:cBhvr>
                                      <p:to>
                                        <p:strVal val="visible"/>
                                      </p:to>
                                    </p:set>
                                    <p:animEffect transition="in" filter="wipe(left)">
                                      <p:cBhvr>
                                        <p:cTn id="30"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3" y="2535039"/>
            <a:ext cx="7772400" cy="1470025"/>
          </a:xfrm>
        </p:spPr>
        <p:txBody>
          <a:bodyPr>
            <a:normAutofit/>
          </a:bodyPr>
          <a:lstStyle/>
          <a:p>
            <a:r>
              <a:rPr lang="ja-JP" altLang="en-US" dirty="0" smtClean="0">
                <a:latin typeface="HGP創英ﾌﾟﾚｾﾞﾝｽEB" pitchFamily="18" charset="-128"/>
                <a:ea typeface="HGP創英ﾌﾟﾚｾﾞﾝｽEB" pitchFamily="18" charset="-128"/>
              </a:rPr>
              <a:t>いじめ防止対策推進法の策定と</a:t>
            </a:r>
            <a:r>
              <a:rPr lang="en-US" altLang="ja-JP" dirty="0" smtClean="0">
                <a:latin typeface="HGP創英ﾌﾟﾚｾﾞﾝｽEB" pitchFamily="18" charset="-128"/>
                <a:ea typeface="HGP創英ﾌﾟﾚｾﾞﾝｽEB" pitchFamily="18" charset="-128"/>
              </a:rPr>
              <a:t/>
            </a:r>
            <a:br>
              <a:rPr lang="en-US" altLang="ja-JP" dirty="0" smtClean="0">
                <a:latin typeface="HGP創英ﾌﾟﾚｾﾞﾝｽEB" pitchFamily="18" charset="-128"/>
                <a:ea typeface="HGP創英ﾌﾟﾚｾﾞﾝｽEB" pitchFamily="18" charset="-128"/>
              </a:rPr>
            </a:br>
            <a:r>
              <a:rPr lang="ja-JP" altLang="en-US" dirty="0" smtClean="0">
                <a:latin typeface="HGP創英ﾌﾟﾚｾﾞﾝｽEB" pitchFamily="18" charset="-128"/>
                <a:ea typeface="HGP創英ﾌﾟﾚｾﾞﾝｽEB" pitchFamily="18" charset="-128"/>
              </a:rPr>
              <a:t>その後の経過</a:t>
            </a:r>
            <a:endParaRPr kumimoji="1"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rmAutofit/>
          </a:bodyPr>
          <a:lstStyle/>
          <a:p>
            <a:r>
              <a:rPr lang="ja-JP" altLang="en-US" sz="3600" dirty="0" smtClean="0">
                <a:latin typeface="HGP創英ﾌﾟﾚｾﾞﾝｽEB" pitchFamily="18" charset="-128"/>
                <a:ea typeface="HGP創英ﾌﾟﾚｾﾞﾝｽEB" pitchFamily="18" charset="-128"/>
              </a:rPr>
              <a:t>基本方針の目標と取組の視点</a:t>
            </a:r>
            <a:endParaRPr kumimoji="1" lang="ja-JP" altLang="en-US" sz="3600" dirty="0">
              <a:latin typeface="HGP創英ﾌﾟﾚｾﾞﾝｽEB" pitchFamily="18" charset="-128"/>
              <a:ea typeface="HGP創英ﾌﾟﾚｾﾞﾝｽEB" pitchFamily="18" charset="-128"/>
            </a:endParaRPr>
          </a:p>
        </p:txBody>
      </p:sp>
      <p:sp>
        <p:nvSpPr>
          <p:cNvPr id="6" name="角丸四角形 5"/>
          <p:cNvSpPr/>
          <p:nvPr/>
        </p:nvSpPr>
        <p:spPr>
          <a:xfrm>
            <a:off x="323528" y="1844824"/>
            <a:ext cx="8568952" cy="1584176"/>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defTabSz="1280160">
              <a:defRPr/>
            </a:pPr>
            <a:r>
              <a:rPr lang="ja-JP" altLang="en-US" sz="3200" dirty="0" smtClean="0">
                <a:solidFill>
                  <a:schemeClr val="tx1"/>
                </a:solidFill>
                <a:latin typeface="HGP創英ﾌﾟﾚｾﾞﾝｽEB" pitchFamily="18" charset="-128"/>
                <a:ea typeface="HGP創英ﾌﾟﾚｾﾞﾝｽEB" pitchFamily="18" charset="-128"/>
              </a:rPr>
              <a:t>・</a:t>
            </a:r>
            <a:r>
              <a:rPr lang="ja-JP" altLang="ja-JP" sz="3200" dirty="0" smtClean="0">
                <a:solidFill>
                  <a:schemeClr val="tx1"/>
                </a:solidFill>
                <a:latin typeface="HGP創英ﾌﾟﾚｾﾞﾝｽEB" pitchFamily="18" charset="-128"/>
                <a:ea typeface="HGP創英ﾌﾟﾚｾﾞﾝｽEB" pitchFamily="18" charset="-128"/>
              </a:rPr>
              <a:t>被害を訴えてきた子どもやいじめを知らせてくれた</a:t>
            </a:r>
            <a:r>
              <a:rPr lang="ja-JP" altLang="en-US" sz="3200" dirty="0" smtClean="0">
                <a:solidFill>
                  <a:schemeClr val="tx1"/>
                </a:solidFill>
                <a:latin typeface="HGP創英ﾌﾟﾚｾﾞﾝｽEB" pitchFamily="18" charset="-128"/>
                <a:ea typeface="HGP創英ﾌﾟﾚｾﾞﾝｽEB" pitchFamily="18" charset="-128"/>
              </a:rPr>
              <a:t>　</a:t>
            </a:r>
            <a:endParaRPr lang="en-US" altLang="ja-JP" sz="3200" dirty="0" smtClean="0">
              <a:solidFill>
                <a:schemeClr val="tx1"/>
              </a:solidFill>
              <a:latin typeface="HGP創英ﾌﾟﾚｾﾞﾝｽEB" pitchFamily="18" charset="-128"/>
              <a:ea typeface="HGP創英ﾌﾟﾚｾﾞﾝｽEB" pitchFamily="18" charset="-128"/>
            </a:endParaRPr>
          </a:p>
          <a:p>
            <a:pPr defTabSz="1280160">
              <a:defRPr/>
            </a:pPr>
            <a:r>
              <a:rPr lang="ja-JP" altLang="en-US" sz="3200" dirty="0" smtClean="0">
                <a:solidFill>
                  <a:schemeClr val="tx1"/>
                </a:solidFill>
                <a:latin typeface="HGP創英ﾌﾟﾚｾﾞﾝｽEB" pitchFamily="18" charset="-128"/>
                <a:ea typeface="HGP創英ﾌﾟﾚｾﾞﾝｽEB" pitchFamily="18" charset="-128"/>
              </a:rPr>
              <a:t>　</a:t>
            </a:r>
            <a:r>
              <a:rPr lang="ja-JP" altLang="ja-JP" sz="3200" dirty="0" smtClean="0">
                <a:solidFill>
                  <a:schemeClr val="tx1"/>
                </a:solidFill>
                <a:latin typeface="HGP創英ﾌﾟﾚｾﾞﾝｽEB" pitchFamily="18" charset="-128"/>
                <a:ea typeface="HGP創英ﾌﾟﾚｾﾞﾝｽEB" pitchFamily="18" charset="-128"/>
              </a:rPr>
              <a:t>子どもを、しっかり</a:t>
            </a:r>
            <a:r>
              <a:rPr lang="ja-JP" altLang="ja-JP" sz="3200" dirty="0" smtClean="0">
                <a:solidFill>
                  <a:srgbClr val="FF0000"/>
                </a:solidFill>
                <a:latin typeface="HGP創英ﾌﾟﾚｾﾞﾝｽEB" pitchFamily="18" charset="-128"/>
                <a:ea typeface="HGP創英ﾌﾟﾚｾﾞﾝｽEB" pitchFamily="18" charset="-128"/>
              </a:rPr>
              <a:t>守り通す姿勢</a:t>
            </a:r>
            <a:r>
              <a:rPr lang="ja-JP" altLang="ja-JP" sz="3200" dirty="0" smtClean="0">
                <a:solidFill>
                  <a:schemeClr val="tx1"/>
                </a:solidFill>
                <a:latin typeface="HGP創英ﾌﾟﾚｾﾞﾝｽEB" pitchFamily="18" charset="-128"/>
                <a:ea typeface="HGP創英ﾌﾟﾚｾﾞﾝｽEB" pitchFamily="18" charset="-128"/>
              </a:rPr>
              <a:t>を示</a:t>
            </a:r>
            <a:r>
              <a:rPr lang="ja-JP" altLang="en-US" sz="3200" dirty="0" smtClean="0">
                <a:solidFill>
                  <a:schemeClr val="tx1"/>
                </a:solidFill>
                <a:latin typeface="HGP創英ﾌﾟﾚｾﾞﾝｽEB" pitchFamily="18" charset="-128"/>
                <a:ea typeface="HGP創英ﾌﾟﾚｾﾞﾝｽEB" pitchFamily="18" charset="-128"/>
              </a:rPr>
              <a:t>す。</a:t>
            </a:r>
            <a:endParaRPr lang="en-US" altLang="ja-JP" sz="3200" dirty="0" smtClean="0">
              <a:solidFill>
                <a:schemeClr val="tx1"/>
              </a:solidFill>
              <a:latin typeface="HGP創英ﾌﾟﾚｾﾞﾝｽEB" pitchFamily="18" charset="-128"/>
              <a:ea typeface="HGP創英ﾌﾟﾚｾﾞﾝｽEB" pitchFamily="18" charset="-128"/>
            </a:endParaRPr>
          </a:p>
        </p:txBody>
      </p:sp>
      <p:sp>
        <p:nvSpPr>
          <p:cNvPr id="7" name="角丸四角形 6"/>
          <p:cNvSpPr/>
          <p:nvPr/>
        </p:nvSpPr>
        <p:spPr>
          <a:xfrm>
            <a:off x="8028384" y="72008"/>
            <a:ext cx="1008112" cy="404664"/>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rPr>
              <a:t>Ｐ３～４</a:t>
            </a:r>
            <a:endParaRPr lang="ja-JP" altLang="en-US" sz="1600" dirty="0">
              <a:solidFill>
                <a:prstClr val="black"/>
              </a:solidFill>
            </a:endParaRPr>
          </a:p>
        </p:txBody>
      </p:sp>
      <p:sp>
        <p:nvSpPr>
          <p:cNvPr id="5" name="角丸四角形 4"/>
          <p:cNvSpPr/>
          <p:nvPr/>
        </p:nvSpPr>
        <p:spPr>
          <a:xfrm>
            <a:off x="323528" y="4509120"/>
            <a:ext cx="8568952" cy="2024608"/>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defTabSz="1280160">
              <a:defRPr/>
            </a:pPr>
            <a:r>
              <a:rPr lang="ja-JP" altLang="en-US" sz="3200" dirty="0" smtClean="0">
                <a:solidFill>
                  <a:schemeClr val="tx1"/>
                </a:solidFill>
                <a:latin typeface="HGP創英ﾌﾟﾚｾﾞﾝｽEB" pitchFamily="18" charset="-128"/>
                <a:ea typeface="HGP創英ﾌﾟﾚｾﾞﾝｽEB" pitchFamily="18" charset="-128"/>
              </a:rPr>
              <a:t>・</a:t>
            </a:r>
            <a:r>
              <a:rPr lang="ja-JP" altLang="ja-JP" sz="3200" dirty="0" smtClean="0">
                <a:solidFill>
                  <a:schemeClr val="tx1"/>
                </a:solidFill>
                <a:latin typeface="HGP創英ﾌﾟﾚｾﾞﾝｽEB" pitchFamily="18" charset="-128"/>
                <a:ea typeface="HGP創英ﾌﾟﾚｾﾞﾝｽEB" pitchFamily="18" charset="-128"/>
              </a:rPr>
              <a:t>いじめの解消に向けた過程のなかで、子どもたち</a:t>
            </a:r>
            <a:endParaRPr lang="en-US" altLang="ja-JP" sz="3200" dirty="0" smtClean="0">
              <a:solidFill>
                <a:schemeClr val="tx1"/>
              </a:solidFill>
              <a:latin typeface="HGP創英ﾌﾟﾚｾﾞﾝｽEB" pitchFamily="18" charset="-128"/>
              <a:ea typeface="HGP創英ﾌﾟﾚｾﾞﾝｽEB" pitchFamily="18" charset="-128"/>
            </a:endParaRPr>
          </a:p>
          <a:p>
            <a:pPr defTabSz="1280160">
              <a:defRPr/>
            </a:pPr>
            <a:r>
              <a:rPr lang="ja-JP" altLang="en-US" sz="3200" dirty="0" smtClean="0">
                <a:solidFill>
                  <a:schemeClr val="tx1"/>
                </a:solidFill>
                <a:latin typeface="HGP創英ﾌﾟﾚｾﾞﾝｽEB" pitchFamily="18" charset="-128"/>
                <a:ea typeface="HGP創英ﾌﾟﾚｾﾞﾝｽEB" pitchFamily="18" charset="-128"/>
              </a:rPr>
              <a:t>　</a:t>
            </a:r>
            <a:r>
              <a:rPr lang="ja-JP" altLang="ja-JP" sz="3200" dirty="0" smtClean="0">
                <a:solidFill>
                  <a:schemeClr val="tx1"/>
                </a:solidFill>
                <a:latin typeface="HGP創英ﾌﾟﾚｾﾞﾝｽEB" pitchFamily="18" charset="-128"/>
                <a:ea typeface="HGP創英ﾌﾟﾚｾﾞﾝｽEB" pitchFamily="18" charset="-128"/>
              </a:rPr>
              <a:t>がいじめの加害、被害になることを恐れて、人と</a:t>
            </a:r>
            <a:endParaRPr lang="en-US" altLang="ja-JP" sz="3200" dirty="0" smtClean="0">
              <a:solidFill>
                <a:schemeClr val="tx1"/>
              </a:solidFill>
              <a:latin typeface="HGP創英ﾌﾟﾚｾﾞﾝｽEB" pitchFamily="18" charset="-128"/>
              <a:ea typeface="HGP創英ﾌﾟﾚｾﾞﾝｽEB" pitchFamily="18" charset="-128"/>
            </a:endParaRPr>
          </a:p>
          <a:p>
            <a:pPr defTabSz="1280160">
              <a:defRPr/>
            </a:pPr>
            <a:r>
              <a:rPr lang="ja-JP" altLang="en-US" sz="3200" dirty="0" smtClean="0">
                <a:solidFill>
                  <a:schemeClr val="tx1"/>
                </a:solidFill>
                <a:latin typeface="HGP創英ﾌﾟﾚｾﾞﾝｽEB" pitchFamily="18" charset="-128"/>
                <a:ea typeface="HGP創英ﾌﾟﾚｾﾞﾝｽEB" pitchFamily="18" charset="-128"/>
              </a:rPr>
              <a:t>　</a:t>
            </a:r>
            <a:r>
              <a:rPr lang="ja-JP" altLang="ja-JP" sz="3200" dirty="0" smtClean="0">
                <a:solidFill>
                  <a:schemeClr val="tx1"/>
                </a:solidFill>
                <a:latin typeface="HGP創英ﾌﾟﾚｾﾞﾝｽEB" pitchFamily="18" charset="-128"/>
                <a:ea typeface="HGP創英ﾌﾟﾚｾﾞﾝｽEB" pitchFamily="18" charset="-128"/>
              </a:rPr>
              <a:t>触れ合うことに</a:t>
            </a:r>
            <a:r>
              <a:rPr lang="ja-JP" altLang="ja-JP" sz="3200" dirty="0" smtClean="0">
                <a:solidFill>
                  <a:srgbClr val="FF0000"/>
                </a:solidFill>
                <a:latin typeface="HGP創英ﾌﾟﾚｾﾞﾝｽEB" pitchFamily="18" charset="-128"/>
                <a:ea typeface="HGP創英ﾌﾟﾚｾﾞﾝｽEB" pitchFamily="18" charset="-128"/>
              </a:rPr>
              <a:t>萎縮したり、躊躇したりするような</a:t>
            </a:r>
            <a:r>
              <a:rPr lang="ja-JP" altLang="ja-JP" sz="3200" dirty="0" err="1" smtClean="0">
                <a:solidFill>
                  <a:srgbClr val="FF0000"/>
                </a:solidFill>
                <a:latin typeface="HGP創英ﾌﾟﾚｾﾞﾝｽEB" pitchFamily="18" charset="-128"/>
                <a:ea typeface="HGP創英ﾌﾟﾚｾﾞﾝｽEB" pitchFamily="18" charset="-128"/>
              </a:rPr>
              <a:t>こ</a:t>
            </a:r>
            <a:endParaRPr lang="en-US" altLang="ja-JP" sz="3200" dirty="0" smtClean="0">
              <a:solidFill>
                <a:srgbClr val="FF0000"/>
              </a:solidFill>
              <a:latin typeface="HGP創英ﾌﾟﾚｾﾞﾝｽEB" pitchFamily="18" charset="-128"/>
              <a:ea typeface="HGP創英ﾌﾟﾚｾﾞﾝｽEB" pitchFamily="18" charset="-128"/>
            </a:endParaRPr>
          </a:p>
          <a:p>
            <a:pPr defTabSz="1280160">
              <a:defRPr/>
            </a:pPr>
            <a:r>
              <a:rPr lang="ja-JP" altLang="en-US" sz="3200" dirty="0" smtClean="0">
                <a:solidFill>
                  <a:srgbClr val="FF0000"/>
                </a:solidFill>
                <a:latin typeface="HGP創英ﾌﾟﾚｾﾞﾝｽEB" pitchFamily="18" charset="-128"/>
                <a:ea typeface="HGP創英ﾌﾟﾚｾﾞﾝｽEB" pitchFamily="18" charset="-128"/>
              </a:rPr>
              <a:t>　</a:t>
            </a:r>
            <a:r>
              <a:rPr lang="ja-JP" altLang="ja-JP" sz="3200" dirty="0" err="1" smtClean="0">
                <a:solidFill>
                  <a:srgbClr val="FF0000"/>
                </a:solidFill>
                <a:latin typeface="HGP創英ﾌﾟﾚｾﾞﾝｽEB" pitchFamily="18" charset="-128"/>
                <a:ea typeface="HGP創英ﾌﾟﾚｾﾞﾝｽEB" pitchFamily="18" charset="-128"/>
              </a:rPr>
              <a:t>とが</a:t>
            </a:r>
            <a:r>
              <a:rPr lang="ja-JP" altLang="ja-JP" sz="3200" dirty="0" smtClean="0">
                <a:solidFill>
                  <a:srgbClr val="FF0000"/>
                </a:solidFill>
                <a:latin typeface="HGP創英ﾌﾟﾚｾﾞﾝｽEB" pitchFamily="18" charset="-128"/>
                <a:ea typeface="HGP創英ﾌﾟﾚｾﾞﾝｽEB" pitchFamily="18" charset="-128"/>
              </a:rPr>
              <a:t>あってはならない。</a:t>
            </a:r>
            <a:endParaRPr lang="ja-JP" altLang="en-US" sz="3200" dirty="0">
              <a:solidFill>
                <a:srgbClr val="FF0000"/>
              </a:solidFill>
              <a:latin typeface="HGP創英ﾌﾟﾚｾﾞﾝｽEB" pitchFamily="18" charset="-128"/>
              <a:ea typeface="HGP創英ﾌﾟﾚｾﾞﾝｽEB" pitchFamily="18" charset="-128"/>
            </a:endParaRPr>
          </a:p>
        </p:txBody>
      </p:sp>
      <p:sp>
        <p:nvSpPr>
          <p:cNvPr id="8" name="テキスト ボックス 7"/>
          <p:cNvSpPr txBox="1"/>
          <p:nvPr/>
        </p:nvSpPr>
        <p:spPr>
          <a:xfrm>
            <a:off x="755576" y="1196752"/>
            <a:ext cx="7704856" cy="523220"/>
          </a:xfrm>
          <a:prstGeom prst="rect">
            <a:avLst/>
          </a:prstGeom>
          <a:noFill/>
        </p:spPr>
        <p:txBody>
          <a:bodyPr wrap="square" rtlCol="0">
            <a:spAutoFit/>
          </a:bodyPr>
          <a:lstStyle/>
          <a:p>
            <a:r>
              <a:rPr kumimoji="1" lang="ja-JP" altLang="en-US" sz="2800" dirty="0" smtClean="0">
                <a:latin typeface="HGP創英ﾌﾟﾚｾﾞﾝｽEB" pitchFamily="18" charset="-128"/>
                <a:ea typeface="HGP創英ﾌﾟﾚｾﾞﾝｽEB" pitchFamily="18" charset="-128"/>
              </a:rPr>
              <a:t>いじめ問題への対応の姿勢　⇒</a:t>
            </a:r>
            <a:endParaRPr kumimoji="1" lang="ja-JP" altLang="en-US" sz="4000" dirty="0">
              <a:latin typeface="HGP創英ﾌﾟﾚｾﾞﾝｽEB" pitchFamily="18" charset="-128"/>
              <a:ea typeface="HGP創英ﾌﾟﾚｾﾞﾝｽEB" pitchFamily="18" charset="-128"/>
            </a:endParaRPr>
          </a:p>
        </p:txBody>
      </p:sp>
      <p:sp>
        <p:nvSpPr>
          <p:cNvPr id="9" name="テキスト ボックス 8"/>
          <p:cNvSpPr txBox="1"/>
          <p:nvPr/>
        </p:nvSpPr>
        <p:spPr>
          <a:xfrm>
            <a:off x="827584" y="3789040"/>
            <a:ext cx="7704856" cy="707886"/>
          </a:xfrm>
          <a:prstGeom prst="rect">
            <a:avLst/>
          </a:prstGeom>
          <a:noFill/>
        </p:spPr>
        <p:txBody>
          <a:bodyPr wrap="square" rtlCol="0">
            <a:spAutoFit/>
          </a:bodyPr>
          <a:lstStyle/>
          <a:p>
            <a:r>
              <a:rPr lang="ja-JP" altLang="en-US" sz="2800" dirty="0" smtClean="0">
                <a:latin typeface="HGP創英ﾌﾟﾚｾﾞﾝｽEB" pitchFamily="18" charset="-128"/>
                <a:ea typeface="HGP創英ﾌﾟﾚｾﾞﾝｽEB" pitchFamily="18" charset="-128"/>
              </a:rPr>
              <a:t>社会性の育成の観点　⇒</a:t>
            </a:r>
            <a:r>
              <a:rPr kumimoji="1" lang="ja-JP" altLang="en-US" sz="4000" dirty="0" smtClean="0">
                <a:latin typeface="HGP創英ﾌﾟﾚｾﾞﾝｽEB" pitchFamily="18" charset="-128"/>
                <a:ea typeface="HGP創英ﾌﾟﾚｾﾞﾝｽEB" pitchFamily="18" charset="-128"/>
              </a:rPr>
              <a:t>　　</a:t>
            </a:r>
            <a:endParaRPr kumimoji="1" lang="ja-JP" altLang="en-US" sz="4000" dirty="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Autofit/>
          </a:bodyPr>
          <a:lstStyle/>
          <a:p>
            <a:r>
              <a:rPr kumimoji="1" lang="ja-JP" altLang="en-US" sz="3600" dirty="0" smtClean="0">
                <a:latin typeface="HGP創英ﾌﾟﾚｾﾞﾝｽEB" pitchFamily="18" charset="-128"/>
                <a:ea typeface="HGP創英ﾌﾟﾚｾﾞﾝｽEB" pitchFamily="18" charset="-128"/>
              </a:rPr>
              <a:t>いじめの防止等のために県が実施する施策</a:t>
            </a:r>
            <a:endParaRPr kumimoji="1" lang="ja-JP" altLang="en-US" sz="3600" dirty="0">
              <a:latin typeface="HGP創英ﾌﾟﾚｾﾞﾝｽEB" pitchFamily="18" charset="-128"/>
              <a:ea typeface="HGP創英ﾌﾟﾚｾﾞﾝｽEB" pitchFamily="18" charset="-128"/>
            </a:endParaRPr>
          </a:p>
        </p:txBody>
      </p:sp>
      <p:sp>
        <p:nvSpPr>
          <p:cNvPr id="6" name="角丸四角形 5"/>
          <p:cNvSpPr/>
          <p:nvPr/>
        </p:nvSpPr>
        <p:spPr>
          <a:xfrm>
            <a:off x="7740352" y="72008"/>
            <a:ext cx="1296144" cy="33265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Ｐ９～１１</a:t>
            </a:r>
            <a:endParaRPr kumimoji="1" lang="ja-JP" altLang="en-US" sz="1600" dirty="0">
              <a:solidFill>
                <a:schemeClr val="tx1"/>
              </a:solidFill>
            </a:endParaRPr>
          </a:p>
        </p:txBody>
      </p:sp>
      <p:sp>
        <p:nvSpPr>
          <p:cNvPr id="8" name="テキスト ボックス 7"/>
          <p:cNvSpPr txBox="1"/>
          <p:nvPr/>
        </p:nvSpPr>
        <p:spPr>
          <a:xfrm>
            <a:off x="467544" y="1268760"/>
            <a:ext cx="8676456" cy="2123658"/>
          </a:xfrm>
          <a:prstGeom prst="rect">
            <a:avLst/>
          </a:prstGeom>
          <a:noFill/>
        </p:spPr>
        <p:txBody>
          <a:bodyPr wrap="square" rtlCol="0">
            <a:spAutoFit/>
          </a:bodyPr>
          <a:lstStyle/>
          <a:p>
            <a:r>
              <a:rPr lang="ja-JP" altLang="en-US" sz="2800" dirty="0" smtClean="0">
                <a:latin typeface="HGP創英ﾌﾟﾚｾﾞﾝｽEB" pitchFamily="18" charset="-128"/>
                <a:ea typeface="HGP創英ﾌﾟﾚｾﾞﾝｽEB" pitchFamily="18" charset="-128"/>
              </a:rPr>
              <a:t>県全体としての方向性や基本的施策</a:t>
            </a:r>
            <a:r>
              <a:rPr lang="en-US" altLang="ja-JP" sz="2800" dirty="0" smtClean="0">
                <a:latin typeface="HGP創英ﾌﾟﾚｾﾞﾝｽEB" pitchFamily="18" charset="-128"/>
                <a:ea typeface="HGP創英ﾌﾟﾚｾﾞﾝｽEB" pitchFamily="18" charset="-128"/>
              </a:rPr>
              <a:t>(</a:t>
            </a:r>
            <a:r>
              <a:rPr lang="ja-JP" altLang="en-US" sz="2800" dirty="0" smtClean="0">
                <a:latin typeface="HGP創英ﾌﾟﾚｾﾞﾝｽEB" pitchFamily="18" charset="-128"/>
                <a:ea typeface="HGP創英ﾌﾟﾚｾﾞﾝｽEB" pitchFamily="18" charset="-128"/>
              </a:rPr>
              <a:t>抜粋</a:t>
            </a:r>
            <a:r>
              <a:rPr lang="en-US" altLang="ja-JP" sz="2800" dirty="0" smtClean="0">
                <a:latin typeface="HGP創英ﾌﾟﾚｾﾞﾝｽEB" pitchFamily="18" charset="-128"/>
                <a:ea typeface="HGP創英ﾌﾟﾚｾﾞﾝｽEB" pitchFamily="18" charset="-128"/>
              </a:rPr>
              <a:t>)</a:t>
            </a:r>
            <a:endParaRPr kumimoji="1" lang="en-US" altLang="ja-JP" sz="280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a:t>
            </a:r>
            <a:endParaRPr lang="en-US" altLang="ja-JP" sz="2400" dirty="0" smtClean="0">
              <a:latin typeface="HGP創英ﾌﾟﾚｾﾞﾝｽEB" pitchFamily="18" charset="-128"/>
              <a:ea typeface="HGP創英ﾌﾟﾚｾﾞﾝｽEB" pitchFamily="18" charset="-128"/>
            </a:endParaRPr>
          </a:p>
          <a:p>
            <a:r>
              <a:rPr lang="ja-JP" altLang="en-US" sz="3200" dirty="0" smtClean="0">
                <a:latin typeface="HGP創英ﾌﾟﾚｾﾞﾝｽEB" pitchFamily="18" charset="-128"/>
                <a:ea typeface="HGP創英ﾌﾟﾚｾﾞﾝｽEB" pitchFamily="18" charset="-128"/>
              </a:rPr>
              <a:t>　　　　　</a:t>
            </a:r>
            <a:r>
              <a:rPr kumimoji="1" lang="ja-JP" altLang="en-US" sz="3200" dirty="0" smtClean="0">
                <a:latin typeface="HGP創英ﾌﾟﾚｾﾞﾝｽEB" pitchFamily="18" charset="-128"/>
                <a:ea typeface="HGP創英ﾌﾟﾚｾﾞﾝｽEB" pitchFamily="18" charset="-128"/>
              </a:rPr>
              <a:t>　</a:t>
            </a:r>
            <a:endParaRPr kumimoji="1" lang="en-US" altLang="ja-JP" sz="3200" dirty="0" smtClean="0">
              <a:latin typeface="HGP創英ﾌﾟﾚｾﾞﾝｽEB" pitchFamily="18" charset="-128"/>
              <a:ea typeface="HGP創英ﾌﾟﾚｾﾞﾝｽEB" pitchFamily="18" charset="-128"/>
            </a:endParaRPr>
          </a:p>
          <a:p>
            <a:r>
              <a:rPr lang="ja-JP" altLang="en-US" sz="3200" dirty="0" smtClean="0">
                <a:latin typeface="HGP創英ﾌﾟﾚｾﾞﾝｽEB" pitchFamily="18" charset="-128"/>
                <a:ea typeface="HGP創英ﾌﾟﾚｾﾞﾝｽEB" pitchFamily="18" charset="-128"/>
              </a:rPr>
              <a:t>　　　　　</a:t>
            </a:r>
            <a:r>
              <a:rPr lang="ja-JP" altLang="en-US" sz="3600" dirty="0" smtClean="0">
                <a:latin typeface="HGP創英ﾌﾟﾚｾﾞﾝｽEB" pitchFamily="18" charset="-128"/>
                <a:ea typeface="HGP創英ﾌﾟﾚｾﾞﾝｽEB" pitchFamily="18" charset="-128"/>
              </a:rPr>
              <a:t>　　　　　　</a:t>
            </a:r>
            <a:endParaRPr kumimoji="1" lang="en-US" altLang="ja-JP" sz="3600" dirty="0" smtClean="0">
              <a:latin typeface="HGP創英ﾌﾟﾚｾﾞﾝｽEB" pitchFamily="18" charset="-128"/>
              <a:ea typeface="HGP創英ﾌﾟﾚｾﾞﾝｽEB" pitchFamily="18" charset="-128"/>
            </a:endParaRPr>
          </a:p>
        </p:txBody>
      </p:sp>
      <p:sp>
        <p:nvSpPr>
          <p:cNvPr id="11" name="テキスト ボックス 10"/>
          <p:cNvSpPr txBox="1"/>
          <p:nvPr/>
        </p:nvSpPr>
        <p:spPr>
          <a:xfrm>
            <a:off x="683568" y="2060848"/>
            <a:ext cx="8136904" cy="46089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3200" dirty="0" smtClean="0">
                <a:latin typeface="HGP創英ﾌﾟﾚｾﾞﾝｽEB" pitchFamily="18" charset="-128"/>
                <a:ea typeface="HGP創英ﾌﾟﾚｾﾞﾝｽEB" pitchFamily="18" charset="-128"/>
              </a:rPr>
              <a:t>　・自尊感情や豊かな感性を育む教育の推進</a:t>
            </a:r>
            <a:endParaRPr kumimoji="1" lang="en-US" altLang="ja-JP" sz="3200" dirty="0" smtClean="0">
              <a:latin typeface="HGP創英ﾌﾟﾚｾﾞﾝｽEB" pitchFamily="18" charset="-128"/>
              <a:ea typeface="HGP創英ﾌﾟﾚｾﾞﾝｽEB" pitchFamily="18" charset="-128"/>
            </a:endParaRPr>
          </a:p>
          <a:p>
            <a:r>
              <a:rPr lang="ja-JP" altLang="en-US" sz="3200" dirty="0" smtClean="0">
                <a:latin typeface="HGP創英ﾌﾟﾚｾﾞﾝｽEB" pitchFamily="18" charset="-128"/>
                <a:ea typeface="HGP創英ﾌﾟﾚｾﾞﾝｽEB" pitchFamily="18" charset="-128"/>
              </a:rPr>
              <a:t>　</a:t>
            </a:r>
            <a:r>
              <a:rPr kumimoji="1" lang="ja-JP" altLang="en-US" sz="3200" dirty="0" smtClean="0">
                <a:latin typeface="HGP創英ﾌﾟﾚｾﾞﾝｽEB" pitchFamily="18" charset="-128"/>
                <a:ea typeface="HGP創英ﾌﾟﾚｾﾞﾝｽEB" pitchFamily="18" charset="-128"/>
              </a:rPr>
              <a:t>・児童生徒の主体的な活動の推進</a:t>
            </a:r>
            <a:endParaRPr kumimoji="1" lang="en-US" altLang="ja-JP" sz="3200" dirty="0" smtClean="0">
              <a:latin typeface="HGP創英ﾌﾟﾚｾﾞﾝｽEB" pitchFamily="18" charset="-128"/>
              <a:ea typeface="HGP創英ﾌﾟﾚｾﾞﾝｽEB" pitchFamily="18" charset="-128"/>
            </a:endParaRPr>
          </a:p>
          <a:p>
            <a:r>
              <a:rPr lang="ja-JP" altLang="en-US" sz="3200" dirty="0" smtClean="0">
                <a:latin typeface="HGP創英ﾌﾟﾚｾﾞﾝｽEB" pitchFamily="18" charset="-128"/>
                <a:ea typeface="HGP創英ﾌﾟﾚｾﾞﾝｽEB" pitchFamily="18" charset="-128"/>
              </a:rPr>
              <a:t>　　　</a:t>
            </a:r>
            <a:r>
              <a:rPr lang="ja-JP" altLang="en-US" sz="2800" dirty="0" smtClean="0">
                <a:solidFill>
                  <a:srgbClr val="FF0000"/>
                </a:solidFill>
                <a:latin typeface="HGP創英ﾌﾟﾚｾﾞﾝｽEB" pitchFamily="18" charset="-128"/>
                <a:ea typeface="HGP創英ﾌﾟﾚｾﾞﾝｽEB" pitchFamily="18" charset="-128"/>
              </a:rPr>
              <a:t>⇒　自分のこととして捉え、考え、議論</a:t>
            </a:r>
            <a:endParaRPr kumimoji="1" lang="en-US" altLang="ja-JP" sz="2800" dirty="0" smtClean="0">
              <a:solidFill>
                <a:srgbClr val="FF0000"/>
              </a:solidFill>
              <a:latin typeface="HGP創英ﾌﾟﾚｾﾞﾝｽEB" pitchFamily="18" charset="-128"/>
              <a:ea typeface="HGP創英ﾌﾟﾚｾﾞﾝｽEB" pitchFamily="18" charset="-128"/>
            </a:endParaRPr>
          </a:p>
          <a:p>
            <a:endParaRPr kumimoji="1" lang="en-US" altLang="ja-JP" sz="105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a:t>
            </a:r>
            <a:r>
              <a:rPr lang="ja-JP" altLang="en-US" sz="3200" dirty="0" smtClean="0">
                <a:latin typeface="HGP創英ﾌﾟﾚｾﾞﾝｽEB" pitchFamily="18" charset="-128"/>
                <a:ea typeface="HGP創英ﾌﾟﾚｾﾞﾝｽEB" pitchFamily="18" charset="-128"/>
              </a:rPr>
              <a:t>・ネット問題の解決に向けた取組</a:t>
            </a:r>
            <a:endParaRPr lang="en-US" altLang="ja-JP" sz="320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a:t>
            </a:r>
            <a:r>
              <a:rPr lang="ja-JP" altLang="en-US" sz="2800" dirty="0" smtClean="0">
                <a:solidFill>
                  <a:srgbClr val="FF0000"/>
                </a:solidFill>
                <a:latin typeface="HGP創英ﾌﾟﾚｾﾞﾝｽEB" pitchFamily="18" charset="-128"/>
                <a:ea typeface="HGP創英ﾌﾟﾚｾﾞﾝｽEB" pitchFamily="18" charset="-128"/>
              </a:rPr>
              <a:t>⇒　情報モラル教育の充実、ルールづくり</a:t>
            </a:r>
            <a:endParaRPr lang="en-US" altLang="ja-JP" sz="2800" dirty="0" smtClean="0">
              <a:solidFill>
                <a:srgbClr val="FF0000"/>
              </a:solidFill>
              <a:latin typeface="HGP創英ﾌﾟﾚｾﾞﾝｽEB" pitchFamily="18" charset="-128"/>
              <a:ea typeface="HGP創英ﾌﾟﾚｾﾞﾝｽEB" pitchFamily="18" charset="-128"/>
            </a:endParaRPr>
          </a:p>
          <a:p>
            <a:endParaRPr lang="en-US" altLang="ja-JP" sz="110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a:t>
            </a:r>
            <a:r>
              <a:rPr lang="ja-JP" altLang="en-US" sz="3200" dirty="0" smtClean="0">
                <a:latin typeface="HGP創英ﾌﾟﾚｾﾞﾝｽEB" pitchFamily="18" charset="-128"/>
                <a:ea typeface="HGP創英ﾌﾟﾚｾﾞﾝｽEB" pitchFamily="18" charset="-128"/>
              </a:rPr>
              <a:t>・校内研修の実施の促進</a:t>
            </a:r>
            <a:endParaRPr lang="en-US" altLang="ja-JP" sz="3200" dirty="0" smtClean="0">
              <a:latin typeface="HGP創英ﾌﾟﾚｾﾞﾝｽEB" pitchFamily="18" charset="-128"/>
              <a:ea typeface="HGP創英ﾌﾟﾚｾﾞﾝｽEB" pitchFamily="18" charset="-128"/>
            </a:endParaRPr>
          </a:p>
          <a:p>
            <a:r>
              <a:rPr lang="ja-JP" altLang="en-US" sz="2800" dirty="0" smtClean="0">
                <a:latin typeface="HGP創英ﾌﾟﾚｾﾞﾝｽEB" pitchFamily="18" charset="-128"/>
                <a:ea typeface="HGP創英ﾌﾟﾚｾﾞﾝｽEB" pitchFamily="18" charset="-128"/>
              </a:rPr>
              <a:t>　　　　</a:t>
            </a:r>
            <a:r>
              <a:rPr kumimoji="1" lang="ja-JP" altLang="en-US" sz="2800" dirty="0" smtClean="0">
                <a:solidFill>
                  <a:srgbClr val="FF0000"/>
                </a:solidFill>
                <a:latin typeface="HGP創英ﾌﾟﾚｾﾞﾝｽEB" pitchFamily="18" charset="-128"/>
                <a:ea typeface="HGP創英ﾌﾟﾚｾﾞﾝｽEB" pitchFamily="18" charset="-128"/>
              </a:rPr>
              <a:t>⇒　</a:t>
            </a:r>
            <a:r>
              <a:rPr lang="ja-JP" altLang="ja-JP" sz="2800" dirty="0" smtClean="0">
                <a:solidFill>
                  <a:srgbClr val="FF0000"/>
                </a:solidFill>
                <a:latin typeface="HGP創英ﾌﾟﾚｾﾞﾝｽEB" pitchFamily="18" charset="-128"/>
                <a:ea typeface="HGP創英ﾌﾟﾚｾﾞﾝｽEB" pitchFamily="18" charset="-128"/>
              </a:rPr>
              <a:t>年に複数回</a:t>
            </a:r>
            <a:r>
              <a:rPr lang="ja-JP" altLang="en-US" sz="2800" dirty="0" smtClean="0">
                <a:solidFill>
                  <a:srgbClr val="FF0000"/>
                </a:solidFill>
                <a:latin typeface="HGP創英ﾌﾟﾚｾﾞﾝｽEB" pitchFamily="18" charset="-128"/>
                <a:ea typeface="HGP創英ﾌﾟﾚｾﾞﾝｽEB" pitchFamily="18" charset="-128"/>
              </a:rPr>
              <a:t>の</a:t>
            </a:r>
            <a:r>
              <a:rPr lang="ja-JP" altLang="ja-JP" sz="2800" dirty="0" smtClean="0">
                <a:solidFill>
                  <a:srgbClr val="FF0000"/>
                </a:solidFill>
                <a:latin typeface="HGP創英ﾌﾟﾚｾﾞﾝｽEB" pitchFamily="18" charset="-128"/>
                <a:ea typeface="HGP創英ﾌﾟﾚｾﾞﾝｽEB" pitchFamily="18" charset="-128"/>
              </a:rPr>
              <a:t>研修</a:t>
            </a:r>
            <a:r>
              <a:rPr lang="ja-JP" altLang="en-US" sz="2800" dirty="0" smtClean="0">
                <a:solidFill>
                  <a:srgbClr val="FF0000"/>
                </a:solidFill>
                <a:latin typeface="HGP創英ﾌﾟﾚｾﾞﾝｽEB" pitchFamily="18" charset="-128"/>
                <a:ea typeface="HGP創英ﾌﾟﾚｾﾞﾝｽEB" pitchFamily="18" charset="-128"/>
              </a:rPr>
              <a:t>を</a:t>
            </a:r>
            <a:r>
              <a:rPr lang="ja-JP" altLang="ja-JP" sz="2800" dirty="0" smtClean="0">
                <a:solidFill>
                  <a:srgbClr val="FF0000"/>
                </a:solidFill>
                <a:latin typeface="HGP創英ﾌﾟﾚｾﾞﾝｽEB" pitchFamily="18" charset="-128"/>
                <a:ea typeface="HGP創英ﾌﾟﾚｾﾞﾝｽEB" pitchFamily="18" charset="-128"/>
              </a:rPr>
              <a:t>実施</a:t>
            </a:r>
            <a:endParaRPr lang="en-US" altLang="ja-JP" sz="2800" dirty="0" smtClean="0">
              <a:solidFill>
                <a:srgbClr val="FF0000"/>
              </a:solidFill>
              <a:latin typeface="HGP創英ﾌﾟﾚｾﾞﾝｽEB" pitchFamily="18" charset="-128"/>
              <a:ea typeface="HGP創英ﾌﾟﾚｾﾞﾝｽEB" pitchFamily="18" charset="-128"/>
            </a:endParaRPr>
          </a:p>
          <a:p>
            <a:r>
              <a:rPr lang="ja-JP" altLang="en-US" sz="2800" dirty="0" smtClean="0">
                <a:solidFill>
                  <a:srgbClr val="FF0000"/>
                </a:solidFill>
                <a:latin typeface="HGP創英ﾌﾟﾚｾﾞﾝｽEB" pitchFamily="18" charset="-128"/>
                <a:ea typeface="HGP創英ﾌﾟﾚｾﾞﾝｽEB" pitchFamily="18" charset="-128"/>
              </a:rPr>
              <a:t>　　　　　　ＳＣ・ＳＳＷを活用した校内研修</a:t>
            </a:r>
            <a:r>
              <a:rPr lang="ja-JP" altLang="en-US" sz="4000" dirty="0" smtClean="0">
                <a:latin typeface="HGP創英ﾌﾟﾚｾﾞﾝｽEB" pitchFamily="18" charset="-128"/>
                <a:ea typeface="HGP創英ﾌﾟﾚｾﾞﾝｽEB" pitchFamily="18" charset="-128"/>
              </a:rPr>
              <a:t>　　　</a:t>
            </a:r>
            <a:endParaRPr kumimoji="1" lang="en-US" altLang="ja-JP" sz="4000" dirty="0" smtClean="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rmAutofit/>
          </a:bodyPr>
          <a:lstStyle/>
          <a:p>
            <a:r>
              <a:rPr kumimoji="1" lang="ja-JP" altLang="en-US" sz="3600" dirty="0" smtClean="0">
                <a:latin typeface="HGP創英ﾌﾟﾚｾﾞﾝｽEB" pitchFamily="18" charset="-128"/>
                <a:ea typeface="HGP創英ﾌﾟﾚｾﾞﾝｽEB" pitchFamily="18" charset="-128"/>
              </a:rPr>
              <a:t>いじめの防止等のために県が実施する施策</a:t>
            </a:r>
            <a:endParaRPr kumimoji="1" lang="ja-JP" altLang="en-US" sz="3600" dirty="0">
              <a:latin typeface="HGP創英ﾌﾟﾚｾﾞﾝｽEB" pitchFamily="18" charset="-128"/>
              <a:ea typeface="HGP創英ﾌﾟﾚｾﾞﾝｽEB" pitchFamily="18" charset="-128"/>
            </a:endParaRPr>
          </a:p>
        </p:txBody>
      </p:sp>
      <p:sp>
        <p:nvSpPr>
          <p:cNvPr id="6" name="角丸四角形 5"/>
          <p:cNvSpPr/>
          <p:nvPr/>
        </p:nvSpPr>
        <p:spPr>
          <a:xfrm>
            <a:off x="7740352" y="72008"/>
            <a:ext cx="1296144" cy="33265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Ｐ９～１１</a:t>
            </a:r>
            <a:endParaRPr kumimoji="1" lang="ja-JP" altLang="en-US" sz="1600" dirty="0">
              <a:solidFill>
                <a:schemeClr val="tx1"/>
              </a:solidFill>
            </a:endParaRPr>
          </a:p>
        </p:txBody>
      </p:sp>
      <p:sp>
        <p:nvSpPr>
          <p:cNvPr id="8" name="テキスト ボックス 7"/>
          <p:cNvSpPr txBox="1"/>
          <p:nvPr/>
        </p:nvSpPr>
        <p:spPr>
          <a:xfrm>
            <a:off x="467544" y="1124744"/>
            <a:ext cx="8676456" cy="2123658"/>
          </a:xfrm>
          <a:prstGeom prst="rect">
            <a:avLst/>
          </a:prstGeom>
          <a:noFill/>
        </p:spPr>
        <p:txBody>
          <a:bodyPr wrap="square" rtlCol="0">
            <a:spAutoFit/>
          </a:bodyPr>
          <a:lstStyle/>
          <a:p>
            <a:r>
              <a:rPr lang="ja-JP" altLang="en-US" sz="2800" dirty="0" smtClean="0">
                <a:latin typeface="HGP創英ﾌﾟﾚｾﾞﾝｽEB" pitchFamily="18" charset="-128"/>
                <a:ea typeface="HGP創英ﾌﾟﾚｾﾞﾝｽEB" pitchFamily="18" charset="-128"/>
              </a:rPr>
              <a:t>⇒県全体としての方向性や基本的施策</a:t>
            </a:r>
            <a:r>
              <a:rPr lang="en-US" altLang="ja-JP" sz="2800" dirty="0" smtClean="0">
                <a:latin typeface="HGP創英ﾌﾟﾚｾﾞﾝｽEB" pitchFamily="18" charset="-128"/>
                <a:ea typeface="HGP創英ﾌﾟﾚｾﾞﾝｽEB" pitchFamily="18" charset="-128"/>
              </a:rPr>
              <a:t>(</a:t>
            </a:r>
            <a:r>
              <a:rPr lang="ja-JP" altLang="en-US" sz="2800" dirty="0" smtClean="0">
                <a:latin typeface="HGP創英ﾌﾟﾚｾﾞﾝｽEB" pitchFamily="18" charset="-128"/>
                <a:ea typeface="HGP創英ﾌﾟﾚｾﾞﾝｽEB" pitchFamily="18" charset="-128"/>
              </a:rPr>
              <a:t>抜粋</a:t>
            </a:r>
            <a:r>
              <a:rPr lang="en-US" altLang="ja-JP" sz="2800" dirty="0" smtClean="0">
                <a:latin typeface="HGP創英ﾌﾟﾚｾﾞﾝｽEB" pitchFamily="18" charset="-128"/>
                <a:ea typeface="HGP創英ﾌﾟﾚｾﾞﾝｽEB" pitchFamily="18" charset="-128"/>
              </a:rPr>
              <a:t>)</a:t>
            </a:r>
            <a:endParaRPr kumimoji="1" lang="en-US" altLang="ja-JP" sz="280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a:t>
            </a:r>
            <a:endParaRPr lang="en-US" altLang="ja-JP" sz="2400" dirty="0" smtClean="0">
              <a:latin typeface="HGP創英ﾌﾟﾚｾﾞﾝｽEB" pitchFamily="18" charset="-128"/>
              <a:ea typeface="HGP創英ﾌﾟﾚｾﾞﾝｽEB" pitchFamily="18" charset="-128"/>
            </a:endParaRPr>
          </a:p>
          <a:p>
            <a:r>
              <a:rPr lang="ja-JP" altLang="en-US" sz="3200" dirty="0" smtClean="0">
                <a:latin typeface="HGP創英ﾌﾟﾚｾﾞﾝｽEB" pitchFamily="18" charset="-128"/>
                <a:ea typeface="HGP創英ﾌﾟﾚｾﾞﾝｽEB" pitchFamily="18" charset="-128"/>
              </a:rPr>
              <a:t>　　　　　</a:t>
            </a:r>
            <a:r>
              <a:rPr kumimoji="1" lang="ja-JP" altLang="en-US" sz="3200" dirty="0" smtClean="0">
                <a:latin typeface="HGP創英ﾌﾟﾚｾﾞﾝｽEB" pitchFamily="18" charset="-128"/>
                <a:ea typeface="HGP創英ﾌﾟﾚｾﾞﾝｽEB" pitchFamily="18" charset="-128"/>
              </a:rPr>
              <a:t>　</a:t>
            </a:r>
            <a:endParaRPr kumimoji="1" lang="en-US" altLang="ja-JP" sz="3200" dirty="0" smtClean="0">
              <a:latin typeface="HGP創英ﾌﾟﾚｾﾞﾝｽEB" pitchFamily="18" charset="-128"/>
              <a:ea typeface="HGP創英ﾌﾟﾚｾﾞﾝｽEB" pitchFamily="18" charset="-128"/>
            </a:endParaRPr>
          </a:p>
          <a:p>
            <a:r>
              <a:rPr lang="ja-JP" altLang="en-US" sz="3200" dirty="0" smtClean="0">
                <a:latin typeface="HGP創英ﾌﾟﾚｾﾞﾝｽEB" pitchFamily="18" charset="-128"/>
                <a:ea typeface="HGP創英ﾌﾟﾚｾﾞﾝｽEB" pitchFamily="18" charset="-128"/>
              </a:rPr>
              <a:t>　　　　　</a:t>
            </a:r>
            <a:r>
              <a:rPr lang="ja-JP" altLang="en-US" sz="3600" dirty="0" smtClean="0">
                <a:latin typeface="HGP創英ﾌﾟﾚｾﾞﾝｽEB" pitchFamily="18" charset="-128"/>
                <a:ea typeface="HGP創英ﾌﾟﾚｾﾞﾝｽEB" pitchFamily="18" charset="-128"/>
              </a:rPr>
              <a:t>　　　　　　</a:t>
            </a:r>
            <a:endParaRPr kumimoji="1" lang="en-US" altLang="ja-JP" sz="3600" dirty="0" smtClean="0">
              <a:latin typeface="HGP創英ﾌﾟﾚｾﾞﾝｽEB" pitchFamily="18" charset="-128"/>
              <a:ea typeface="HGP創英ﾌﾟﾚｾﾞﾝｽEB" pitchFamily="18" charset="-128"/>
            </a:endParaRPr>
          </a:p>
        </p:txBody>
      </p:sp>
      <p:sp>
        <p:nvSpPr>
          <p:cNvPr id="11" name="テキスト ボックス 10"/>
          <p:cNvSpPr txBox="1"/>
          <p:nvPr/>
        </p:nvSpPr>
        <p:spPr>
          <a:xfrm>
            <a:off x="683568" y="1628800"/>
            <a:ext cx="7884368" cy="4668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3200" dirty="0" smtClean="0">
                <a:latin typeface="HGP創英ﾌﾟﾚｾﾞﾝｽEB" pitchFamily="18" charset="-128"/>
                <a:ea typeface="HGP創英ﾌﾟﾚｾﾞﾝｽEB" pitchFamily="18" charset="-128"/>
              </a:rPr>
              <a:t>　</a:t>
            </a:r>
            <a:r>
              <a:rPr lang="ja-JP" altLang="en-US" sz="3600" dirty="0" smtClean="0">
                <a:latin typeface="HGP創英ﾌﾟﾚｾﾞﾝｽEB" pitchFamily="18" charset="-128"/>
                <a:ea typeface="HGP創英ﾌﾟﾚｾﾞﾝｽEB" pitchFamily="18" charset="-128"/>
              </a:rPr>
              <a:t>・相談支援体制の整備充実</a:t>
            </a:r>
            <a:endParaRPr lang="en-US" altLang="ja-JP" sz="3600" dirty="0" smtClean="0">
              <a:latin typeface="HGP創英ﾌﾟﾚｾﾞﾝｽEB" pitchFamily="18" charset="-128"/>
              <a:ea typeface="HGP創英ﾌﾟﾚｾﾞﾝｽEB" pitchFamily="18" charset="-128"/>
            </a:endParaRPr>
          </a:p>
          <a:p>
            <a:r>
              <a:rPr lang="ja-JP" altLang="en-US" sz="2800" dirty="0" smtClean="0">
                <a:solidFill>
                  <a:srgbClr val="FF0000"/>
                </a:solidFill>
                <a:latin typeface="HGP創英ﾌﾟﾚｾﾞﾝｽEB" pitchFamily="18" charset="-128"/>
                <a:ea typeface="HGP創英ﾌﾟﾚｾﾞﾝｽEB" pitchFamily="18" charset="-128"/>
              </a:rPr>
              <a:t>　　⇒　</a:t>
            </a:r>
            <a:r>
              <a:rPr lang="ja-JP" altLang="ja-JP" sz="2800" dirty="0" smtClean="0">
                <a:solidFill>
                  <a:srgbClr val="FF0000"/>
                </a:solidFill>
                <a:latin typeface="HGP創英ﾌﾟﾚｾﾞﾝｽEB" pitchFamily="18" charset="-128"/>
                <a:ea typeface="HGP創英ﾌﾟﾚｾﾞﾝｽEB" pitchFamily="18" charset="-128"/>
              </a:rPr>
              <a:t>心の教育センターのワンストップ＆トータルな</a:t>
            </a:r>
            <a:endParaRPr lang="en-US" altLang="ja-JP" sz="2800" dirty="0" smtClean="0">
              <a:solidFill>
                <a:srgbClr val="FF0000"/>
              </a:solidFill>
              <a:latin typeface="HGP創英ﾌﾟﾚｾﾞﾝｽEB" pitchFamily="18" charset="-128"/>
              <a:ea typeface="HGP創英ﾌﾟﾚｾﾞﾝｽEB" pitchFamily="18" charset="-128"/>
            </a:endParaRPr>
          </a:p>
          <a:p>
            <a:r>
              <a:rPr lang="ja-JP" altLang="en-US" sz="2800" dirty="0" smtClean="0">
                <a:solidFill>
                  <a:srgbClr val="FF0000"/>
                </a:solidFill>
                <a:latin typeface="HGP創英ﾌﾟﾚｾﾞﾝｽEB" pitchFamily="18" charset="-128"/>
                <a:ea typeface="HGP創英ﾌﾟﾚｾﾞﾝｽEB" pitchFamily="18" charset="-128"/>
              </a:rPr>
              <a:t>　　　　</a:t>
            </a:r>
            <a:r>
              <a:rPr lang="ja-JP" altLang="ja-JP" sz="2800" dirty="0" smtClean="0">
                <a:solidFill>
                  <a:srgbClr val="FF0000"/>
                </a:solidFill>
                <a:latin typeface="HGP創英ﾌﾟﾚｾﾞﾝｽEB" pitchFamily="18" charset="-128"/>
                <a:ea typeface="HGP創英ﾌﾟﾚｾﾞﾝｽEB" pitchFamily="18" charset="-128"/>
              </a:rPr>
              <a:t>相談支援体制の充実</a:t>
            </a:r>
            <a:endParaRPr lang="en-US" altLang="ja-JP" sz="2800" dirty="0" smtClean="0">
              <a:solidFill>
                <a:srgbClr val="FF0000"/>
              </a:solidFill>
              <a:latin typeface="HGP創英ﾌﾟﾚｾﾞﾝｽEB" pitchFamily="18" charset="-128"/>
              <a:ea typeface="HGP創英ﾌﾟﾚｾﾞﾝｽEB" pitchFamily="18" charset="-128"/>
            </a:endParaRPr>
          </a:p>
          <a:p>
            <a:r>
              <a:rPr lang="ja-JP" altLang="en-US" sz="2800" dirty="0" smtClean="0">
                <a:solidFill>
                  <a:srgbClr val="FF0000"/>
                </a:solidFill>
                <a:latin typeface="HGP創英ﾌﾟﾚｾﾞﾝｽEB" pitchFamily="18" charset="-128"/>
                <a:ea typeface="HGP創英ﾌﾟﾚｾﾞﾝｽEB" pitchFamily="18" charset="-128"/>
              </a:rPr>
              <a:t>　　　　</a:t>
            </a:r>
            <a:r>
              <a:rPr lang="ja-JP" altLang="ja-JP" sz="2800" dirty="0" smtClean="0">
                <a:solidFill>
                  <a:srgbClr val="FF0000"/>
                </a:solidFill>
                <a:latin typeface="HGP創英ﾌﾟﾚｾﾞﾝｽEB" pitchFamily="18" charset="-128"/>
                <a:ea typeface="HGP創英ﾌﾟﾚｾﾞﾝｽEB" pitchFamily="18" charset="-128"/>
              </a:rPr>
              <a:t>チーム学校による組織的な校内支援体制</a:t>
            </a:r>
            <a:endParaRPr lang="en-US" altLang="ja-JP" sz="2800" b="1" dirty="0" smtClean="0">
              <a:solidFill>
                <a:srgbClr val="FF0000"/>
              </a:solidFill>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a:t>
            </a:r>
            <a:r>
              <a:rPr kumimoji="1" lang="ja-JP" altLang="en-US" sz="3600" dirty="0" smtClean="0">
                <a:latin typeface="HGP創英ﾌﾟﾚｾﾞﾝｽEB" pitchFamily="18" charset="-128"/>
                <a:ea typeface="HGP創英ﾌﾟﾚｾﾞﾝｽEB" pitchFamily="18" charset="-128"/>
              </a:rPr>
              <a:t>地域で子どもを見守る体制づくり</a:t>
            </a:r>
            <a:endParaRPr kumimoji="1" lang="en-US" altLang="ja-JP" sz="3600" dirty="0" smtClean="0">
              <a:latin typeface="HGP創英ﾌﾟﾚｾﾞﾝｽEB" pitchFamily="18" charset="-128"/>
              <a:ea typeface="HGP創英ﾌﾟﾚｾﾞﾝｽEB" pitchFamily="18" charset="-128"/>
            </a:endParaRPr>
          </a:p>
          <a:p>
            <a:r>
              <a:rPr lang="ja-JP" altLang="en-US" sz="2800" dirty="0" smtClean="0">
                <a:solidFill>
                  <a:srgbClr val="FF0000"/>
                </a:solidFill>
                <a:latin typeface="HGP創英ﾌﾟﾚｾﾞﾝｽEB" pitchFamily="18" charset="-128"/>
                <a:ea typeface="HGP創英ﾌﾟﾚｾﾞﾝｽEB" pitchFamily="18" charset="-128"/>
              </a:rPr>
              <a:t>　　⇒　厳しい環境にある子ども</a:t>
            </a:r>
            <a:endParaRPr lang="en-US" altLang="ja-JP" sz="2800" dirty="0" smtClean="0">
              <a:solidFill>
                <a:srgbClr val="FF0000"/>
              </a:solidFill>
              <a:latin typeface="HGP創英ﾌﾟﾚｾﾞﾝｽEB" pitchFamily="18" charset="-128"/>
              <a:ea typeface="HGP創英ﾌﾟﾚｾﾞﾝｽEB" pitchFamily="18" charset="-128"/>
            </a:endParaRPr>
          </a:p>
          <a:p>
            <a:r>
              <a:rPr lang="ja-JP" altLang="en-US" sz="2800" dirty="0" smtClean="0">
                <a:solidFill>
                  <a:srgbClr val="FF0000"/>
                </a:solidFill>
                <a:latin typeface="HGP創英ﾌﾟﾚｾﾞﾝｽEB" pitchFamily="18" charset="-128"/>
                <a:ea typeface="HGP創英ﾌﾟﾚｾﾞﾝｽEB" pitchFamily="18" charset="-128"/>
              </a:rPr>
              <a:t>　　　　学校、家庭、地域の連携・協働</a:t>
            </a:r>
            <a:endParaRPr lang="en-US" altLang="ja-JP" sz="2800" dirty="0" smtClean="0">
              <a:solidFill>
                <a:srgbClr val="FF0000"/>
              </a:solidFill>
              <a:latin typeface="HGP創英ﾌﾟﾚｾﾞﾝｽEB" pitchFamily="18" charset="-128"/>
              <a:ea typeface="HGP創英ﾌﾟﾚｾﾞﾝｽEB" pitchFamily="18" charset="-128"/>
            </a:endParaRPr>
          </a:p>
          <a:p>
            <a:r>
              <a:rPr lang="ja-JP" altLang="en-US" sz="3600" dirty="0" smtClean="0">
                <a:solidFill>
                  <a:srgbClr val="FF0000"/>
                </a:solidFill>
                <a:latin typeface="HGP創英ﾌﾟﾚｾﾞﾝｽEB" pitchFamily="18" charset="-128"/>
                <a:ea typeface="HGP創英ﾌﾟﾚｾﾞﾝｽEB" pitchFamily="18" charset="-128"/>
              </a:rPr>
              <a:t>　</a:t>
            </a:r>
            <a:r>
              <a:rPr lang="ja-JP" altLang="en-US" sz="3600" dirty="0" smtClean="0">
                <a:latin typeface="HGP創英ﾌﾟﾚｾﾞﾝｽEB" pitchFamily="18" charset="-128"/>
                <a:ea typeface="HGP創英ﾌﾟﾚｾﾞﾝｽEB" pitchFamily="18" charset="-128"/>
              </a:rPr>
              <a:t>・学校評価の留意点</a:t>
            </a:r>
            <a:endParaRPr lang="en-US" altLang="ja-JP" sz="3600" dirty="0" smtClean="0">
              <a:latin typeface="HGP創英ﾌﾟﾚｾﾞﾝｽEB" pitchFamily="18" charset="-128"/>
              <a:ea typeface="HGP創英ﾌﾟﾚｾﾞﾝｽEB" pitchFamily="18" charset="-128"/>
            </a:endParaRPr>
          </a:p>
          <a:p>
            <a:r>
              <a:rPr lang="ja-JP" altLang="en-US" sz="4000" dirty="0" smtClean="0">
                <a:latin typeface="HGP創英ﾌﾟﾚｾﾞﾝｽEB" pitchFamily="18" charset="-128"/>
                <a:ea typeface="HGP創英ﾌﾟﾚｾﾞﾝｽEB" pitchFamily="18" charset="-128"/>
              </a:rPr>
              <a:t>　 </a:t>
            </a:r>
            <a:r>
              <a:rPr lang="ja-JP" altLang="en-US" sz="2800" dirty="0" smtClean="0">
                <a:solidFill>
                  <a:srgbClr val="FF0000"/>
                </a:solidFill>
                <a:latin typeface="HGP創英ﾌﾟﾚｾﾞﾝｽEB" pitchFamily="18" charset="-128"/>
                <a:ea typeface="HGP創英ﾌﾟﾚｾﾞﾝｽEB" pitchFamily="18" charset="-128"/>
              </a:rPr>
              <a:t>⇒学校評価の項目への位置づけ</a:t>
            </a:r>
            <a:r>
              <a:rPr lang="ja-JP" altLang="en-US" sz="2800" dirty="0" smtClean="0">
                <a:latin typeface="HGP創英ﾌﾟﾚｾﾞﾝｽEB" pitchFamily="18" charset="-128"/>
                <a:ea typeface="HGP創英ﾌﾟﾚｾﾞﾝｽEB" pitchFamily="18" charset="-128"/>
              </a:rPr>
              <a:t>　　　　</a:t>
            </a:r>
            <a:r>
              <a:rPr lang="ja-JP" altLang="en-US" sz="4000" dirty="0" smtClean="0">
                <a:latin typeface="HGP創英ﾌﾟﾚｾﾞﾝｽEB" pitchFamily="18" charset="-128"/>
                <a:ea typeface="HGP創英ﾌﾟﾚｾﾞﾝｽEB" pitchFamily="18" charset="-128"/>
              </a:rPr>
              <a:t>　　</a:t>
            </a:r>
            <a:r>
              <a:rPr lang="ja-JP" altLang="en-US" sz="3600" dirty="0" smtClean="0">
                <a:latin typeface="HGP創英ﾌﾟﾚｾﾞﾝｽEB" pitchFamily="18" charset="-128"/>
                <a:ea typeface="HGP創英ﾌﾟﾚｾﾞﾝｽEB" pitchFamily="18" charset="-128"/>
              </a:rPr>
              <a:t>等　</a:t>
            </a:r>
            <a:r>
              <a:rPr lang="ja-JP" altLang="en-US" sz="4000" dirty="0" smtClean="0">
                <a:latin typeface="HGP創英ﾌﾟﾚｾﾞﾝｽEB" pitchFamily="18" charset="-128"/>
                <a:ea typeface="HGP創英ﾌﾟﾚｾﾞﾝｽEB" pitchFamily="18" charset="-128"/>
              </a:rPr>
              <a:t>　　　</a:t>
            </a:r>
            <a:endParaRPr kumimoji="1" lang="en-US" altLang="ja-JP" sz="4000" dirty="0" smtClean="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Autofit/>
          </a:bodyPr>
          <a:lstStyle/>
          <a:p>
            <a:r>
              <a:rPr kumimoji="1" lang="ja-JP" altLang="en-US" sz="3200" dirty="0" smtClean="0">
                <a:latin typeface="HGP創英ﾌﾟﾚｾﾞﾝｽEB" pitchFamily="18" charset="-128"/>
                <a:ea typeface="HGP創英ﾌﾟﾚｾﾞﾝｽEB" pitchFamily="18" charset="-128"/>
              </a:rPr>
              <a:t>いじめの防止等のために学校が実施する施策</a:t>
            </a:r>
            <a:endParaRPr kumimoji="1" lang="ja-JP" altLang="en-US" sz="3200" dirty="0">
              <a:latin typeface="HGP創英ﾌﾟﾚｾﾞﾝｽEB" pitchFamily="18" charset="-128"/>
              <a:ea typeface="HGP創英ﾌﾟﾚｾﾞﾝｽEB" pitchFamily="18" charset="-128"/>
            </a:endParaRPr>
          </a:p>
        </p:txBody>
      </p:sp>
      <p:sp>
        <p:nvSpPr>
          <p:cNvPr id="8" name="角丸四角形 7"/>
          <p:cNvSpPr/>
          <p:nvPr/>
        </p:nvSpPr>
        <p:spPr>
          <a:xfrm>
            <a:off x="7812360" y="72008"/>
            <a:ext cx="1224136" cy="33265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Ｐ１５～２２</a:t>
            </a:r>
            <a:endParaRPr kumimoji="1" lang="ja-JP" altLang="en-US" sz="1600" dirty="0">
              <a:solidFill>
                <a:schemeClr val="tx1"/>
              </a:solidFill>
            </a:endParaRPr>
          </a:p>
        </p:txBody>
      </p:sp>
      <p:sp>
        <p:nvSpPr>
          <p:cNvPr id="6" name="コンテンツ プレースホルダ 4"/>
          <p:cNvSpPr txBox="1">
            <a:spLocks/>
          </p:cNvSpPr>
          <p:nvPr/>
        </p:nvSpPr>
        <p:spPr>
          <a:xfrm>
            <a:off x="179512" y="1484785"/>
            <a:ext cx="6048672" cy="5040559"/>
          </a:xfrm>
          <a:prstGeom prst="rect">
            <a:avLst/>
          </a:prstGeom>
        </p:spPr>
        <p:txBody>
          <a:bodyPr vert="horz" lIns="91440" tIns="45720" rIns="91440" bIns="45720" rtlCol="0">
            <a:normAutofit fontScale="77500" lnSpcReduction="20000"/>
          </a:bodyPr>
          <a:lstStyle/>
          <a:p>
            <a:pPr marL="742950" marR="0" lvl="0" indent="-742950" algn="l" defTabSz="914400" rtl="0" eaLnBrk="1" fontAlgn="auto" latinLnBrk="0" hangingPunct="1">
              <a:lnSpc>
                <a:spcPct val="100000"/>
              </a:lnSpc>
              <a:spcBef>
                <a:spcPct val="20000"/>
              </a:spcBef>
              <a:spcAft>
                <a:spcPts val="0"/>
              </a:spcAft>
              <a:buClrTx/>
              <a:buSzTx/>
              <a:tabLst/>
              <a:defRPr/>
            </a:pPr>
            <a:r>
              <a:rPr kumimoji="1" lang="ja-JP" altLang="en-US" sz="3600" b="0" i="0" u="none" strike="noStrike" kern="1200" cap="none" spc="0" normalizeH="0" baseline="0" noProof="0" dirty="0" smtClean="0">
                <a:ln>
                  <a:noFill/>
                </a:ln>
                <a:solidFill>
                  <a:schemeClr val="tx1"/>
                </a:solidFill>
                <a:effectLst/>
                <a:uLnTx/>
                <a:uFillTx/>
                <a:latin typeface="HGP創英ﾌﾟﾚｾﾞﾝｽEB" pitchFamily="18" charset="-128"/>
                <a:ea typeface="HGP創英ﾌﾟﾚｾﾞﾝｽEB" pitchFamily="18" charset="-128"/>
              </a:rPr>
              <a:t>（１）学校いじめ基本方針の策定</a:t>
            </a:r>
            <a:endParaRPr kumimoji="1" lang="en-US" altLang="ja-JP" sz="3600" b="0" i="0" u="none" strike="noStrike" kern="1200" cap="none" spc="0" normalizeH="0" baseline="0" noProof="0" dirty="0" smtClean="0">
              <a:ln>
                <a:noFill/>
              </a:ln>
              <a:solidFill>
                <a:schemeClr val="tx1"/>
              </a:solidFill>
              <a:effectLst/>
              <a:uLnTx/>
              <a:uFillTx/>
              <a:latin typeface="HGP創英ﾌﾟﾚｾﾞﾝｽEB" pitchFamily="18" charset="-128"/>
              <a:ea typeface="HGP創英ﾌﾟﾚｾﾞﾝｽEB" pitchFamily="18" charset="-128"/>
            </a:endParaRPr>
          </a:p>
          <a:p>
            <a:pPr marL="742950" marR="0" lvl="0" indent="-742950" algn="l" defTabSz="914400" rtl="0" eaLnBrk="1" fontAlgn="auto" latinLnBrk="0" hangingPunct="1">
              <a:lnSpc>
                <a:spcPct val="100000"/>
              </a:lnSpc>
              <a:spcBef>
                <a:spcPct val="20000"/>
              </a:spcBef>
              <a:spcAft>
                <a:spcPts val="0"/>
              </a:spcAft>
              <a:buClrTx/>
              <a:buSzTx/>
              <a:tabLst/>
              <a:defRPr/>
            </a:pPr>
            <a:r>
              <a:rPr lang="ja-JP" altLang="en-US" sz="3600" dirty="0" smtClean="0">
                <a:latin typeface="HGP創英ﾌﾟﾚｾﾞﾝｽEB" pitchFamily="18" charset="-128"/>
                <a:ea typeface="HGP創英ﾌﾟﾚｾﾞﾝｽEB" pitchFamily="18" charset="-128"/>
              </a:rPr>
              <a:t>　</a:t>
            </a:r>
            <a:endParaRPr lang="en-US" altLang="ja-JP" sz="3600" dirty="0" smtClean="0">
              <a:latin typeface="HGP創英ﾌﾟﾚｾﾞﾝｽEB" pitchFamily="18" charset="-128"/>
              <a:ea typeface="HGP創英ﾌﾟﾚｾﾞﾝｽEB" pitchFamily="18" charset="-128"/>
            </a:endParaRPr>
          </a:p>
          <a:p>
            <a:pPr marL="742950" marR="0" lvl="0" indent="-742950" algn="l" defTabSz="914400" rtl="0" eaLnBrk="1" fontAlgn="auto" latinLnBrk="0" hangingPunct="1">
              <a:lnSpc>
                <a:spcPct val="100000"/>
              </a:lnSpc>
              <a:spcBef>
                <a:spcPct val="20000"/>
              </a:spcBef>
              <a:spcAft>
                <a:spcPts val="0"/>
              </a:spcAft>
              <a:buClrTx/>
              <a:buSzTx/>
              <a:tabLst/>
              <a:defRPr/>
            </a:pPr>
            <a:endParaRPr kumimoji="1" lang="en-US" altLang="ja-JP" sz="5200" b="0" i="0" u="none" strike="noStrike" kern="1200" cap="none" spc="0" normalizeH="0" baseline="0" noProof="0" dirty="0" smtClean="0">
              <a:ln>
                <a:noFill/>
              </a:ln>
              <a:solidFill>
                <a:schemeClr val="tx1"/>
              </a:solidFill>
              <a:effectLst/>
              <a:uLnTx/>
              <a:uFillTx/>
              <a:latin typeface="HGP創英ﾌﾟﾚｾﾞﾝｽEB" pitchFamily="18" charset="-128"/>
              <a:ea typeface="HGP創英ﾌﾟﾚｾﾞﾝｽEB" pitchFamily="18" charset="-128"/>
            </a:endParaRPr>
          </a:p>
          <a:p>
            <a:pPr marL="742950" marR="0" lvl="0" indent="-742950" algn="l" defTabSz="914400" rtl="0" eaLnBrk="1" fontAlgn="auto" latinLnBrk="0" hangingPunct="1">
              <a:lnSpc>
                <a:spcPct val="100000"/>
              </a:lnSpc>
              <a:spcBef>
                <a:spcPct val="20000"/>
              </a:spcBef>
              <a:spcAft>
                <a:spcPts val="0"/>
              </a:spcAft>
              <a:buClrTx/>
              <a:buSzTx/>
              <a:tabLst/>
              <a:defRPr/>
            </a:pPr>
            <a:r>
              <a:rPr kumimoji="1" lang="ja-JP" altLang="en-US" sz="3600" b="0" i="0" u="none" strike="noStrike" kern="1200" cap="none" spc="0" normalizeH="0" baseline="0" noProof="0" dirty="0" smtClean="0">
                <a:ln>
                  <a:noFill/>
                </a:ln>
                <a:solidFill>
                  <a:schemeClr val="tx1"/>
                </a:solidFill>
                <a:effectLst/>
                <a:uLnTx/>
                <a:uFillTx/>
                <a:latin typeface="HGP創英ﾌﾟﾚｾﾞﾝｽEB" pitchFamily="18" charset="-128"/>
                <a:ea typeface="HGP創英ﾌﾟﾚｾﾞﾝｽEB" pitchFamily="18" charset="-128"/>
              </a:rPr>
              <a:t>（２）学校におけるいじめの防止等の対策のための組織</a:t>
            </a:r>
            <a:endParaRPr kumimoji="1" lang="en-US" altLang="ja-JP" sz="3600" b="0" i="0" u="none" strike="noStrike" kern="1200" cap="none" spc="0" normalizeH="0" baseline="0" noProof="0" dirty="0" smtClean="0">
              <a:ln>
                <a:noFill/>
              </a:ln>
              <a:solidFill>
                <a:schemeClr val="tx1"/>
              </a:solidFill>
              <a:effectLst/>
              <a:uLnTx/>
              <a:uFillTx/>
              <a:latin typeface="HGP創英ﾌﾟﾚｾﾞﾝｽEB" pitchFamily="18" charset="-128"/>
              <a:ea typeface="HGP創英ﾌﾟﾚｾﾞﾝｽEB" pitchFamily="18" charset="-128"/>
            </a:endParaRPr>
          </a:p>
          <a:p>
            <a:pPr marL="742950" marR="0" lvl="0" indent="-742950" algn="l" defTabSz="914400" rtl="0" eaLnBrk="1" fontAlgn="auto" latinLnBrk="0" hangingPunct="1">
              <a:lnSpc>
                <a:spcPct val="100000"/>
              </a:lnSpc>
              <a:spcBef>
                <a:spcPct val="20000"/>
              </a:spcBef>
              <a:spcAft>
                <a:spcPts val="0"/>
              </a:spcAft>
              <a:buClrTx/>
              <a:buSzTx/>
              <a:tabLst/>
              <a:defRPr/>
            </a:pPr>
            <a:r>
              <a:rPr lang="ja-JP" altLang="en-US" sz="3600" dirty="0" smtClean="0">
                <a:latin typeface="HGP創英ﾌﾟﾚｾﾞﾝｽEB" pitchFamily="18" charset="-128"/>
                <a:ea typeface="HGP創英ﾌﾟﾚｾﾞﾝｽEB" pitchFamily="18" charset="-128"/>
              </a:rPr>
              <a:t>　</a:t>
            </a:r>
            <a:endParaRPr lang="en-US" altLang="ja-JP" sz="3600" dirty="0" smtClean="0">
              <a:latin typeface="HGP創英ﾌﾟﾚｾﾞﾝｽEB" pitchFamily="18" charset="-128"/>
              <a:ea typeface="HGP創英ﾌﾟﾚｾﾞﾝｽEB" pitchFamily="18" charset="-128"/>
            </a:endParaRPr>
          </a:p>
          <a:p>
            <a:pPr marL="742950" marR="0" lvl="0" indent="-742950" algn="l" defTabSz="914400" rtl="0" eaLnBrk="1" fontAlgn="auto" latinLnBrk="0" hangingPunct="1">
              <a:lnSpc>
                <a:spcPct val="100000"/>
              </a:lnSpc>
              <a:spcBef>
                <a:spcPct val="20000"/>
              </a:spcBef>
              <a:spcAft>
                <a:spcPts val="0"/>
              </a:spcAft>
              <a:buClrTx/>
              <a:buSzTx/>
              <a:tabLst/>
              <a:defRPr/>
            </a:pPr>
            <a:endParaRPr lang="en-US" altLang="ja-JP" sz="7000" dirty="0" smtClean="0">
              <a:latin typeface="HGP創英ﾌﾟﾚｾﾞﾝｽEB" pitchFamily="18" charset="-128"/>
              <a:ea typeface="HGP創英ﾌﾟﾚｾﾞﾝｽEB" pitchFamily="18" charset="-128"/>
            </a:endParaRPr>
          </a:p>
          <a:p>
            <a:pPr marL="742950" marR="0" lvl="0" indent="-742950" algn="l" defTabSz="914400" rtl="0" eaLnBrk="1" fontAlgn="auto" latinLnBrk="0" hangingPunct="1">
              <a:lnSpc>
                <a:spcPct val="100000"/>
              </a:lnSpc>
              <a:spcBef>
                <a:spcPct val="20000"/>
              </a:spcBef>
              <a:spcAft>
                <a:spcPts val="0"/>
              </a:spcAft>
              <a:buClrTx/>
              <a:buSzTx/>
              <a:tabLst/>
              <a:defRPr/>
            </a:pPr>
            <a:r>
              <a:rPr kumimoji="1" lang="ja-JP" altLang="en-US" sz="3600" b="0" i="0" u="none" strike="noStrike" kern="1200" cap="none" spc="0" normalizeH="0" baseline="0" noProof="0" dirty="0" smtClean="0">
                <a:ln>
                  <a:noFill/>
                </a:ln>
                <a:solidFill>
                  <a:schemeClr val="tx1"/>
                </a:solidFill>
                <a:effectLst/>
                <a:uLnTx/>
                <a:uFillTx/>
                <a:latin typeface="HGP創英ﾌﾟﾚｾﾞﾝｽEB" pitchFamily="18" charset="-128"/>
                <a:ea typeface="HGP創英ﾌﾟﾚｾﾞﾝｽEB" pitchFamily="18" charset="-128"/>
              </a:rPr>
              <a:t>（３）学校におけるいじめ防止等に関する措置</a:t>
            </a:r>
            <a:endParaRPr kumimoji="1" lang="en-US" altLang="ja-JP" sz="3600" b="0" i="0" u="none" strike="noStrike" kern="1200" cap="none" spc="0" normalizeH="0" baseline="0" noProof="0" dirty="0" smtClean="0">
              <a:ln>
                <a:noFill/>
              </a:ln>
              <a:solidFill>
                <a:schemeClr val="tx1"/>
              </a:solidFill>
              <a:effectLst/>
              <a:uLnTx/>
              <a:uFillTx/>
              <a:latin typeface="HGP創英ﾌﾟﾚｾﾞﾝｽEB" pitchFamily="18" charset="-128"/>
              <a:ea typeface="HGP創英ﾌﾟﾚｾﾞﾝｽEB" pitchFamily="18" charset="-128"/>
            </a:endParaRPr>
          </a:p>
          <a:p>
            <a:pPr marL="742950" marR="0" lvl="0" indent="-742950" algn="l" defTabSz="914400" rtl="0" eaLnBrk="1" fontAlgn="auto" latinLnBrk="0" hangingPunct="1">
              <a:lnSpc>
                <a:spcPct val="100000"/>
              </a:lnSpc>
              <a:spcBef>
                <a:spcPct val="20000"/>
              </a:spcBef>
              <a:spcAft>
                <a:spcPts val="0"/>
              </a:spcAft>
              <a:buClrTx/>
              <a:buSzTx/>
              <a:tabLst/>
              <a:defRPr/>
            </a:pPr>
            <a:r>
              <a:rPr lang="ja-JP" altLang="en-US" sz="3600" dirty="0" smtClean="0">
                <a:latin typeface="HGP創英ﾌﾟﾚｾﾞﾝｽEB" pitchFamily="18" charset="-128"/>
                <a:ea typeface="HGP創英ﾌﾟﾚｾﾞﾝｽEB" pitchFamily="18" charset="-128"/>
              </a:rPr>
              <a:t>　　</a:t>
            </a:r>
            <a:endParaRPr kumimoji="1" lang="ja-JP" altLang="en-US"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角丸四角形 9"/>
          <p:cNvSpPr/>
          <p:nvPr/>
        </p:nvSpPr>
        <p:spPr>
          <a:xfrm>
            <a:off x="2915816" y="1916832"/>
            <a:ext cx="3096344"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smtClean="0">
                <a:latin typeface="HGP創英角ｺﾞｼｯｸUB" pitchFamily="50" charset="-128"/>
                <a:ea typeface="HGP創英角ｺﾞｼｯｸUB" pitchFamily="50" charset="-128"/>
              </a:rPr>
              <a:t>なぜ、何を定めるのか</a:t>
            </a:r>
            <a:endParaRPr kumimoji="1" lang="ja-JP" altLang="en-US" sz="2400" dirty="0">
              <a:latin typeface="HGP創英角ｺﾞｼｯｸUB" pitchFamily="50" charset="-128"/>
              <a:ea typeface="HGP創英角ｺﾞｼｯｸUB" pitchFamily="50" charset="-128"/>
            </a:endParaRPr>
          </a:p>
        </p:txBody>
      </p:sp>
      <p:sp>
        <p:nvSpPr>
          <p:cNvPr id="11" name="角丸四角形 10"/>
          <p:cNvSpPr/>
          <p:nvPr/>
        </p:nvSpPr>
        <p:spPr>
          <a:xfrm>
            <a:off x="1403648" y="3789040"/>
            <a:ext cx="4752528"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smtClean="0">
                <a:latin typeface="HGP創英角ｺﾞｼｯｸUB" pitchFamily="50" charset="-128"/>
                <a:ea typeface="HGP創英角ｺﾞｼｯｸUB" pitchFamily="50" charset="-128"/>
              </a:rPr>
              <a:t>誰がどのような役割をもつのか</a:t>
            </a:r>
            <a:endParaRPr kumimoji="1" lang="ja-JP" altLang="en-US" sz="2400" dirty="0">
              <a:latin typeface="HGP創英角ｺﾞｼｯｸUB" pitchFamily="50" charset="-128"/>
              <a:ea typeface="HGP創英角ｺﾞｼｯｸUB" pitchFamily="50" charset="-128"/>
            </a:endParaRPr>
          </a:p>
        </p:txBody>
      </p:sp>
      <p:sp>
        <p:nvSpPr>
          <p:cNvPr id="12" name="角丸四角形 11"/>
          <p:cNvSpPr/>
          <p:nvPr/>
        </p:nvSpPr>
        <p:spPr>
          <a:xfrm>
            <a:off x="3491880" y="5661248"/>
            <a:ext cx="2664296"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smtClean="0">
                <a:latin typeface="HGP創英角ｺﾞｼｯｸUB" pitchFamily="50" charset="-128"/>
                <a:ea typeface="HGP創英角ｺﾞｼｯｸUB" pitchFamily="50" charset="-128"/>
              </a:rPr>
              <a:t>何をどのように</a:t>
            </a:r>
            <a:endParaRPr kumimoji="1" lang="ja-JP" altLang="en-US" sz="2400" dirty="0">
              <a:latin typeface="HGP創英角ｺﾞｼｯｸUB" pitchFamily="50" charset="-128"/>
              <a:ea typeface="HGP創英角ｺﾞｼｯｸUB" pitchFamily="50" charset="-128"/>
            </a:endParaRPr>
          </a:p>
        </p:txBody>
      </p:sp>
      <p:graphicFrame>
        <p:nvGraphicFramePr>
          <p:cNvPr id="14" name="図表 13"/>
          <p:cNvGraphicFramePr/>
          <p:nvPr/>
        </p:nvGraphicFramePr>
        <p:xfrm>
          <a:off x="6300192" y="1052736"/>
          <a:ext cx="237626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16632"/>
            <a:ext cx="8229600" cy="778098"/>
          </a:xfrm>
          <a:ln>
            <a:solidFill>
              <a:schemeClr val="tx1"/>
            </a:solidFill>
          </a:ln>
        </p:spPr>
        <p:txBody>
          <a:bodyPr>
            <a:normAutofit/>
          </a:bodyPr>
          <a:lstStyle/>
          <a:p>
            <a:r>
              <a:rPr lang="ja-JP" altLang="en-US" sz="3600" dirty="0" smtClean="0">
                <a:latin typeface="HGP創英ﾌﾟﾚｾﾞﾝｽEB" pitchFamily="18" charset="-128"/>
                <a:ea typeface="HGP創英ﾌﾟﾚｾﾞﾝｽEB" pitchFamily="18" charset="-128"/>
              </a:rPr>
              <a:t>学校いじめ基本方針の策定</a:t>
            </a:r>
            <a:endParaRPr kumimoji="1" lang="ja-JP" altLang="en-US" sz="3600" dirty="0">
              <a:latin typeface="HGP創英ﾌﾟﾚｾﾞﾝｽEB" pitchFamily="18" charset="-128"/>
              <a:ea typeface="HGP創英ﾌﾟﾚｾﾞﾝｽEB" pitchFamily="18" charset="-128"/>
            </a:endParaRPr>
          </a:p>
        </p:txBody>
      </p:sp>
      <p:sp>
        <p:nvSpPr>
          <p:cNvPr id="5" name="コンテンツ プレースホルダ 4"/>
          <p:cNvSpPr>
            <a:spLocks noGrp="1"/>
          </p:cNvSpPr>
          <p:nvPr>
            <p:ph idx="1"/>
          </p:nvPr>
        </p:nvSpPr>
        <p:spPr>
          <a:xfrm>
            <a:off x="539552" y="1440160"/>
            <a:ext cx="8326760" cy="5301208"/>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kumimoji="1" lang="ja-JP" altLang="en-US" sz="2400" dirty="0" smtClean="0">
                <a:solidFill>
                  <a:srgbClr val="FF0000"/>
                </a:solidFill>
                <a:latin typeface="HGS創英ﾌﾟﾚｾﾞﾝｽEB" pitchFamily="18" charset="-128"/>
                <a:ea typeface="HGS創英ﾌﾟﾚｾﾞﾝｽEB" pitchFamily="18" charset="-128"/>
              </a:rPr>
              <a:t>○学校いじめ基本方針を定める意義</a:t>
            </a:r>
            <a:endParaRPr kumimoji="1" lang="en-US" altLang="ja-JP" sz="2400" dirty="0" smtClean="0">
              <a:solidFill>
                <a:srgbClr val="FF0000"/>
              </a:solidFill>
              <a:latin typeface="HGS創英ﾌﾟﾚｾﾞﾝｽEB" pitchFamily="18" charset="-128"/>
              <a:ea typeface="HGS創英ﾌﾟﾚｾﾞﾝｽEB" pitchFamily="18" charset="-128"/>
            </a:endParaRPr>
          </a:p>
          <a:p>
            <a:pPr>
              <a:buNone/>
            </a:pPr>
            <a:r>
              <a:rPr lang="ja-JP" altLang="en-US" sz="2400" dirty="0" smtClean="0">
                <a:latin typeface="HGP創英ﾌﾟﾚｾﾞﾝｽEB" pitchFamily="18" charset="-128"/>
                <a:ea typeface="HGP創英ﾌﾟﾚｾﾞﾝｽEB" pitchFamily="18" charset="-128"/>
              </a:rPr>
              <a:t>・　</a:t>
            </a:r>
            <a:r>
              <a:rPr lang="ja-JP" altLang="ja-JP" sz="2400" dirty="0" smtClean="0">
                <a:latin typeface="HGP創英ﾌﾟﾚｾﾞﾝｽEB" pitchFamily="18" charset="-128"/>
                <a:ea typeface="HGP創英ﾌﾟﾚｾﾞﾝｽEB" pitchFamily="18" charset="-128"/>
              </a:rPr>
              <a:t>組織として</a:t>
            </a:r>
            <a:r>
              <a:rPr lang="ja-JP" altLang="en-US" sz="2400" dirty="0" smtClean="0">
                <a:latin typeface="HGP創英ﾌﾟﾚｾﾞﾝｽEB" pitchFamily="18" charset="-128"/>
                <a:ea typeface="HGP創英ﾌﾟﾚｾﾞﾝｽEB" pitchFamily="18" charset="-128"/>
              </a:rPr>
              <a:t>の</a:t>
            </a:r>
            <a:r>
              <a:rPr lang="ja-JP" altLang="ja-JP" sz="2400" dirty="0" smtClean="0">
                <a:latin typeface="HGP創英ﾌﾟﾚｾﾞﾝｽEB" pitchFamily="18" charset="-128"/>
                <a:ea typeface="HGP創英ﾌﾟﾚｾﾞﾝｽEB" pitchFamily="18" charset="-128"/>
              </a:rPr>
              <a:t>一貫</a:t>
            </a:r>
            <a:r>
              <a:rPr lang="ja-JP" altLang="en-US" sz="2400" dirty="0" smtClean="0">
                <a:latin typeface="HGP創英ﾌﾟﾚｾﾞﾝｽEB" pitchFamily="18" charset="-128"/>
                <a:ea typeface="HGP創英ﾌﾟﾚｾﾞﾝｽEB" pitchFamily="18" charset="-128"/>
              </a:rPr>
              <a:t>した</a:t>
            </a:r>
            <a:r>
              <a:rPr lang="ja-JP" altLang="ja-JP" sz="2400" dirty="0" smtClean="0">
                <a:latin typeface="HGP創英ﾌﾟﾚｾﾞﾝｽEB" pitchFamily="18" charset="-128"/>
                <a:ea typeface="HGP創英ﾌﾟﾚｾﾞﾝｽEB" pitchFamily="18" charset="-128"/>
              </a:rPr>
              <a:t>対応</a:t>
            </a:r>
            <a:r>
              <a:rPr lang="ja-JP" altLang="en-US" sz="2400" dirty="0" smtClean="0">
                <a:latin typeface="HGP創英ﾌﾟﾚｾﾞﾝｽEB" pitchFamily="18" charset="-128"/>
                <a:ea typeface="HGP創英ﾌﾟﾚｾﾞﾝｽEB" pitchFamily="18" charset="-128"/>
              </a:rPr>
              <a:t>　等</a:t>
            </a:r>
            <a:endParaRPr lang="en-US" altLang="ja-JP" sz="2400" dirty="0" smtClean="0">
              <a:latin typeface="HGP創英ﾌﾟﾚｾﾞﾝｽEB" pitchFamily="18" charset="-128"/>
              <a:ea typeface="HGP創英ﾌﾟﾚｾﾞﾝｽEB" pitchFamily="18" charset="-128"/>
            </a:endParaRPr>
          </a:p>
          <a:p>
            <a:pPr>
              <a:buNone/>
            </a:pPr>
            <a:r>
              <a:rPr lang="ja-JP" altLang="en-US" sz="2400" dirty="0" smtClean="0">
                <a:solidFill>
                  <a:srgbClr val="FF0000"/>
                </a:solidFill>
                <a:latin typeface="HGS創英ﾌﾟﾚｾﾞﾝｽEB" pitchFamily="18" charset="-128"/>
                <a:ea typeface="HGS創英ﾌﾟﾚｾﾞﾝｽEB" pitchFamily="18" charset="-128"/>
              </a:rPr>
              <a:t>○中核的な策定事項</a:t>
            </a:r>
            <a:endParaRPr lang="en-US" altLang="ja-JP" sz="2400" dirty="0" smtClean="0">
              <a:solidFill>
                <a:srgbClr val="FF0000"/>
              </a:solidFill>
              <a:latin typeface="HGS創英ﾌﾟﾚｾﾞﾝｽEB" pitchFamily="18" charset="-128"/>
              <a:ea typeface="HGS創英ﾌﾟﾚｾﾞﾝｽEB" pitchFamily="18" charset="-128"/>
            </a:endParaRPr>
          </a:p>
          <a:p>
            <a:pPr>
              <a:buNone/>
            </a:pPr>
            <a:r>
              <a:rPr lang="ja-JP" altLang="en-US" sz="2400" dirty="0" smtClean="0">
                <a:latin typeface="HGP創英ﾌﾟﾚｾﾞﾝｽEB" pitchFamily="18" charset="-128"/>
                <a:ea typeface="HGP創英ﾌﾟﾚｾﾞﾝｽEB" pitchFamily="18" charset="-128"/>
              </a:rPr>
              <a:t>・　</a:t>
            </a:r>
            <a:r>
              <a:rPr lang="ja-JP" altLang="ja-JP" sz="2400" dirty="0" smtClean="0">
                <a:latin typeface="HGP創英ﾌﾟﾚｾﾞﾝｽEB" pitchFamily="18" charset="-128"/>
                <a:ea typeface="HGP創英ﾌﾟﾚｾﾞﾝｽEB" pitchFamily="18" charset="-128"/>
              </a:rPr>
              <a:t>年間の</a:t>
            </a:r>
            <a:r>
              <a:rPr lang="ja-JP" altLang="ja-JP" sz="2400" dirty="0" smtClean="0">
                <a:solidFill>
                  <a:srgbClr val="FF0000"/>
                </a:solidFill>
                <a:latin typeface="HGP創英ﾌﾟﾚｾﾞﾝｽEB" pitchFamily="18" charset="-128"/>
                <a:ea typeface="HGP創英ﾌﾟﾚｾﾞﾝｽEB" pitchFamily="18" charset="-128"/>
              </a:rPr>
              <a:t>学校教育活動全体を通じて</a:t>
            </a:r>
            <a:r>
              <a:rPr lang="ja-JP" altLang="ja-JP" sz="2400" dirty="0" smtClean="0">
                <a:latin typeface="HGP創英ﾌﾟﾚｾﾞﾝｽEB" pitchFamily="18" charset="-128"/>
                <a:ea typeface="HGP創英ﾌﾟﾚｾﾞﾝｽEB" pitchFamily="18" charset="-128"/>
              </a:rPr>
              <a:t>、いじめの防止に資する多様な</a:t>
            </a:r>
            <a:r>
              <a:rPr lang="ja-JP" altLang="ja-JP" sz="2400" dirty="0" smtClean="0">
                <a:solidFill>
                  <a:srgbClr val="FF0000"/>
                </a:solidFill>
                <a:latin typeface="HGP創英ﾌﾟﾚｾﾞﾝｽEB" pitchFamily="18" charset="-128"/>
                <a:ea typeface="HGP創英ﾌﾟﾚｾﾞﾝｽEB" pitchFamily="18" charset="-128"/>
              </a:rPr>
              <a:t>取組が体系的・計画的</a:t>
            </a:r>
            <a:r>
              <a:rPr lang="ja-JP" altLang="ja-JP" sz="2400" dirty="0" smtClean="0">
                <a:solidFill>
                  <a:schemeClr val="tx1"/>
                </a:solidFill>
                <a:latin typeface="HGP創英ﾌﾟﾚｾﾞﾝｽEB" pitchFamily="18" charset="-128"/>
                <a:ea typeface="HGP創英ﾌﾟﾚｾﾞﾝｽEB" pitchFamily="18" charset="-128"/>
              </a:rPr>
              <a:t>に行われる</a:t>
            </a:r>
            <a:r>
              <a:rPr lang="ja-JP" altLang="ja-JP" sz="2400" dirty="0" smtClean="0">
                <a:latin typeface="HGP創英ﾌﾟﾚｾﾞﾝｽEB" pitchFamily="18" charset="-128"/>
                <a:ea typeface="HGP創英ﾌﾟﾚｾﾞﾝｽEB" pitchFamily="18" charset="-128"/>
              </a:rPr>
              <a:t>よう、包括的な</a:t>
            </a:r>
            <a:r>
              <a:rPr lang="ja-JP" altLang="ja-JP" sz="2400" dirty="0" smtClean="0">
                <a:solidFill>
                  <a:srgbClr val="FF0000"/>
                </a:solidFill>
                <a:latin typeface="HGP創英ﾌﾟﾚｾﾞﾝｽEB" pitchFamily="18" charset="-128"/>
                <a:ea typeface="HGP創英ﾌﾟﾚｾﾞﾝｽEB" pitchFamily="18" charset="-128"/>
              </a:rPr>
              <a:t>取組の方針</a:t>
            </a:r>
            <a:r>
              <a:rPr lang="ja-JP" altLang="ja-JP" sz="2400" dirty="0" smtClean="0">
                <a:latin typeface="HGP創英ﾌﾟﾚｾﾞﾝｽEB" pitchFamily="18" charset="-128"/>
                <a:ea typeface="HGP創英ﾌﾟﾚｾﾞﾝｽEB" pitchFamily="18" charset="-128"/>
              </a:rPr>
              <a:t>を定め、その</a:t>
            </a:r>
            <a:r>
              <a:rPr lang="ja-JP" altLang="ja-JP" sz="2400" dirty="0" smtClean="0">
                <a:solidFill>
                  <a:srgbClr val="FF0000"/>
                </a:solidFill>
                <a:latin typeface="HGP創英ﾌﾟﾚｾﾞﾝｽEB" pitchFamily="18" charset="-128"/>
                <a:ea typeface="HGP創英ﾌﾟﾚｾﾞﾝｽEB" pitchFamily="18" charset="-128"/>
              </a:rPr>
              <a:t>具体的な指導内容のプログラム化</a:t>
            </a:r>
            <a:r>
              <a:rPr lang="ja-JP" altLang="ja-JP" sz="2400" dirty="0" smtClean="0">
                <a:latin typeface="HGP創英ﾌﾟﾚｾﾞﾝｽEB" pitchFamily="18" charset="-128"/>
                <a:ea typeface="HGP創英ﾌﾟﾚｾﾞﾝｽEB" pitchFamily="18" charset="-128"/>
              </a:rPr>
              <a:t>を図ること（「学校いじめ防止プログラム」の策定等）が必要</a:t>
            </a:r>
            <a:endParaRPr lang="en-US" altLang="ja-JP" sz="2400" dirty="0" smtClean="0">
              <a:latin typeface="HGP創英ﾌﾟﾚｾﾞﾝｽEB" pitchFamily="18" charset="-128"/>
              <a:ea typeface="HGP創英ﾌﾟﾚｾﾞﾝｽEB" pitchFamily="18" charset="-128"/>
            </a:endParaRPr>
          </a:p>
          <a:p>
            <a:pPr>
              <a:buNone/>
            </a:pPr>
            <a:r>
              <a:rPr lang="ja-JP" altLang="en-US" sz="2400" dirty="0" smtClean="0">
                <a:latin typeface="HGP創英ﾌﾟﾚｾﾞﾝｽEB" pitchFamily="18" charset="-128"/>
                <a:ea typeface="HGP創英ﾌﾟﾚｾﾞﾝｽEB" pitchFamily="18" charset="-128"/>
              </a:rPr>
              <a:t>・　</a:t>
            </a:r>
            <a:r>
              <a:rPr lang="ja-JP" altLang="ja-JP" sz="2400" dirty="0" smtClean="0">
                <a:latin typeface="HGP創英ﾌﾟﾚｾﾞﾝｽEB" pitchFamily="18" charset="-128"/>
                <a:ea typeface="HGP創英ﾌﾟﾚｾﾞﾝｽEB" pitchFamily="18" charset="-128"/>
              </a:rPr>
              <a:t>アンケート、いじめの通報、情報共有、適切な対処等のあり方についての</a:t>
            </a:r>
            <a:r>
              <a:rPr lang="ja-JP" altLang="ja-JP" sz="2400" dirty="0" smtClean="0">
                <a:solidFill>
                  <a:srgbClr val="FF0000"/>
                </a:solidFill>
                <a:latin typeface="HGP創英ﾌﾟﾚｾﾞﾝｽEB" pitchFamily="18" charset="-128"/>
                <a:ea typeface="HGP創英ﾌﾟﾚｾﾞﾝｽEB" pitchFamily="18" charset="-128"/>
              </a:rPr>
              <a:t>マニュアルを定め</a:t>
            </a:r>
            <a:r>
              <a:rPr lang="ja-JP" altLang="ja-JP" sz="2400" dirty="0" smtClean="0">
                <a:latin typeface="HGP創英ﾌﾟﾚｾﾞﾝｽEB" pitchFamily="18" charset="-128"/>
                <a:ea typeface="HGP創英ﾌﾟﾚｾﾞﾝｽEB" pitchFamily="18" charset="-128"/>
              </a:rPr>
              <a:t>、それを徹底するなどといったような具体的な取組</a:t>
            </a:r>
            <a:r>
              <a:rPr lang="ja-JP" altLang="en-US" sz="2400" dirty="0" smtClean="0">
                <a:latin typeface="HGP創英ﾌﾟﾚｾﾞﾝｽEB" pitchFamily="18" charset="-128"/>
                <a:ea typeface="HGP創英ﾌﾟﾚｾﾞﾝｽEB" pitchFamily="18" charset="-128"/>
              </a:rPr>
              <a:t>が</a:t>
            </a:r>
            <a:r>
              <a:rPr kumimoji="1" lang="ja-JP" altLang="en-US" sz="2400" dirty="0" smtClean="0">
                <a:latin typeface="HGS創英ﾌﾟﾚｾﾞﾝｽEB" pitchFamily="18" charset="-128"/>
                <a:ea typeface="HGS創英ﾌﾟﾚｾﾞﾝｽEB" pitchFamily="18" charset="-128"/>
              </a:rPr>
              <a:t>必要</a:t>
            </a:r>
            <a:endParaRPr kumimoji="1" lang="en-US" altLang="ja-JP" sz="2400" dirty="0" smtClean="0">
              <a:latin typeface="HGS創英ﾌﾟﾚｾﾞﾝｽEB" pitchFamily="18" charset="-128"/>
              <a:ea typeface="HGS創英ﾌﾟﾚｾﾞﾝｽEB" pitchFamily="18" charset="-128"/>
            </a:endParaRPr>
          </a:p>
          <a:p>
            <a:pPr>
              <a:buNone/>
            </a:pPr>
            <a:r>
              <a:rPr lang="ja-JP" altLang="en-US" sz="2400" dirty="0" smtClean="0">
                <a:latin typeface="HGP創英ﾌﾟﾚｾﾞﾝｽEB" pitchFamily="18" charset="-128"/>
                <a:ea typeface="HGP創英ﾌﾟﾚｾﾞﾝｽEB" pitchFamily="18" charset="-128"/>
              </a:rPr>
              <a:t>・　</a:t>
            </a:r>
            <a:r>
              <a:rPr lang="ja-JP" altLang="ja-JP" sz="2400" dirty="0" smtClean="0">
                <a:solidFill>
                  <a:srgbClr val="FF0000"/>
                </a:solidFill>
                <a:latin typeface="HGP創英ﾌﾟﾚｾﾞﾝｽEB" pitchFamily="18" charset="-128"/>
                <a:ea typeface="HGP創英ﾌﾟﾚｾﾞﾝｽEB" pitchFamily="18" charset="-128"/>
              </a:rPr>
              <a:t>行動計画</a:t>
            </a:r>
            <a:r>
              <a:rPr lang="ja-JP" altLang="ja-JP" sz="2400" dirty="0" smtClean="0">
                <a:latin typeface="HGP創英ﾌﾟﾚｾﾞﾝｽEB" pitchFamily="18" charset="-128"/>
                <a:ea typeface="HGP創英ﾌﾟﾚｾﾞﾝｽEB" pitchFamily="18" charset="-128"/>
              </a:rPr>
              <a:t>となるよう、校内研修の取組も含めた、年間を通した当該組織の活動が具体的に記載</a:t>
            </a:r>
            <a:endParaRPr lang="en-US" altLang="ja-JP" sz="2400" dirty="0" smtClean="0">
              <a:latin typeface="HGP創英ﾌﾟﾚｾﾞﾝｽEB" pitchFamily="18" charset="-128"/>
              <a:ea typeface="HGP創英ﾌﾟﾚｾﾞﾝｽEB" pitchFamily="18" charset="-128"/>
            </a:endParaRPr>
          </a:p>
          <a:p>
            <a:pPr>
              <a:buNone/>
            </a:pPr>
            <a:r>
              <a:rPr kumimoji="1" lang="ja-JP" altLang="en-US" sz="2400" dirty="0" smtClean="0">
                <a:solidFill>
                  <a:schemeClr val="tx1"/>
                </a:solidFill>
                <a:latin typeface="HGP創英ﾌﾟﾚｾﾞﾝｽEB" pitchFamily="18" charset="-128"/>
                <a:ea typeface="HGP創英ﾌﾟﾚｾﾞﾝｽEB" pitchFamily="18" charset="-128"/>
              </a:rPr>
              <a:t>・　</a:t>
            </a:r>
            <a:r>
              <a:rPr kumimoji="1" lang="ja-JP" altLang="en-US" sz="2400" dirty="0" smtClean="0">
                <a:solidFill>
                  <a:srgbClr val="FF0000"/>
                </a:solidFill>
                <a:latin typeface="HGP創英ﾌﾟﾚｾﾞﾝｽEB" pitchFamily="18" charset="-128"/>
                <a:ea typeface="HGP創英ﾌﾟﾚｾﾞﾝｽEB" pitchFamily="18" charset="-128"/>
              </a:rPr>
              <a:t>加害者に対する具体的対応</a:t>
            </a:r>
            <a:r>
              <a:rPr kumimoji="1" lang="ja-JP" altLang="en-US" sz="2400" dirty="0" smtClean="0">
                <a:solidFill>
                  <a:schemeClr val="tx1"/>
                </a:solidFill>
                <a:latin typeface="HGP創英ﾌﾟﾚｾﾞﾝｽEB" pitchFamily="18" charset="-128"/>
                <a:ea typeface="HGP創英ﾌﾟﾚｾﾞﾝｽEB" pitchFamily="18" charset="-128"/>
              </a:rPr>
              <a:t>　　等</a:t>
            </a:r>
            <a:endParaRPr kumimoji="1" lang="en-US" altLang="ja-JP" sz="2400" dirty="0" smtClean="0">
              <a:solidFill>
                <a:schemeClr val="tx1"/>
              </a:solidFill>
              <a:latin typeface="HGP創英ﾌﾟﾚｾﾞﾝｽEB" pitchFamily="18" charset="-128"/>
              <a:ea typeface="HGP創英ﾌﾟﾚｾﾞﾝｽEB" pitchFamily="18" charset="-128"/>
            </a:endParaRPr>
          </a:p>
        </p:txBody>
      </p:sp>
      <p:sp>
        <p:nvSpPr>
          <p:cNvPr id="6" name="角丸四角形 5"/>
          <p:cNvSpPr/>
          <p:nvPr/>
        </p:nvSpPr>
        <p:spPr>
          <a:xfrm>
            <a:off x="7812360" y="72008"/>
            <a:ext cx="1224136" cy="404664"/>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Ｐ１５～１６</a:t>
            </a:r>
            <a:endParaRPr kumimoji="1" lang="ja-JP" altLang="en-US" sz="1600" dirty="0">
              <a:solidFill>
                <a:schemeClr val="tx1"/>
              </a:solidFill>
            </a:endParaRPr>
          </a:p>
        </p:txBody>
      </p:sp>
      <p:sp>
        <p:nvSpPr>
          <p:cNvPr id="7" name="テキスト ボックス 6"/>
          <p:cNvSpPr txBox="1"/>
          <p:nvPr/>
        </p:nvSpPr>
        <p:spPr>
          <a:xfrm>
            <a:off x="504056" y="764704"/>
            <a:ext cx="8676456" cy="646331"/>
          </a:xfrm>
          <a:prstGeom prst="rect">
            <a:avLst/>
          </a:prstGeom>
          <a:noFill/>
        </p:spPr>
        <p:txBody>
          <a:bodyPr wrap="square" rtlCol="0">
            <a:spAutoFit/>
          </a:bodyPr>
          <a:lstStyle/>
          <a:p>
            <a:r>
              <a:rPr kumimoji="1" lang="ja-JP" altLang="en-US" sz="3200" dirty="0" smtClean="0">
                <a:latin typeface="HGP創英ﾌﾟﾚｾﾞﾝｽEB" pitchFamily="18" charset="-128"/>
                <a:ea typeface="HGP創英ﾌﾟﾚｾﾞﾝｽEB" pitchFamily="18" charset="-128"/>
              </a:rPr>
              <a:t>①　学校いじめ防止基本方針の内容</a:t>
            </a:r>
            <a:r>
              <a:rPr lang="ja-JP" altLang="en-US" sz="3200" dirty="0" smtClean="0">
                <a:latin typeface="HGP創英ﾌﾟﾚｾﾞﾝｽEB" pitchFamily="18" charset="-128"/>
                <a:ea typeface="HGP創英ﾌﾟﾚｾﾞﾝｽEB" pitchFamily="18" charset="-128"/>
              </a:rPr>
              <a:t>　　　　</a:t>
            </a:r>
            <a:r>
              <a:rPr lang="ja-JP" altLang="en-US" sz="3600" dirty="0" smtClean="0">
                <a:latin typeface="HGP創英ﾌﾟﾚｾﾞﾝｽEB" pitchFamily="18" charset="-128"/>
                <a:ea typeface="HGP創英ﾌﾟﾚｾﾞﾝｽEB" pitchFamily="18" charset="-128"/>
              </a:rPr>
              <a:t>　　　　　　</a:t>
            </a:r>
            <a:endParaRPr kumimoji="1" lang="en-US" altLang="ja-JP" sz="3600" dirty="0" smtClean="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rmAutofit/>
          </a:bodyPr>
          <a:lstStyle/>
          <a:p>
            <a:r>
              <a:rPr lang="ja-JP" altLang="en-US" sz="3600" dirty="0" smtClean="0">
                <a:latin typeface="HGP創英ﾌﾟﾚｾﾞﾝｽEB" pitchFamily="18" charset="-128"/>
                <a:ea typeface="HGP創英ﾌﾟﾚｾﾞﾝｽEB" pitchFamily="18" charset="-128"/>
              </a:rPr>
              <a:t>学校いじめ基本方針の策定</a:t>
            </a:r>
            <a:endParaRPr kumimoji="1" lang="ja-JP" altLang="en-US" sz="3600" dirty="0">
              <a:latin typeface="HGP創英ﾌﾟﾚｾﾞﾝｽEB" pitchFamily="18" charset="-128"/>
              <a:ea typeface="HGP創英ﾌﾟﾚｾﾞﾝｽEB" pitchFamily="18" charset="-128"/>
            </a:endParaRPr>
          </a:p>
        </p:txBody>
      </p:sp>
      <p:sp>
        <p:nvSpPr>
          <p:cNvPr id="5" name="コンテンツ プレースホルダ 4"/>
          <p:cNvSpPr>
            <a:spLocks noGrp="1"/>
          </p:cNvSpPr>
          <p:nvPr>
            <p:ph idx="1"/>
          </p:nvPr>
        </p:nvSpPr>
        <p:spPr>
          <a:xfrm>
            <a:off x="539552" y="2132856"/>
            <a:ext cx="8352928" cy="4032448"/>
          </a:xfrm>
        </p:spPr>
        <p:style>
          <a:lnRef idx="1">
            <a:schemeClr val="accent1"/>
          </a:lnRef>
          <a:fillRef idx="2">
            <a:schemeClr val="accent1"/>
          </a:fillRef>
          <a:effectRef idx="1">
            <a:schemeClr val="accent1"/>
          </a:effectRef>
          <a:fontRef idx="minor">
            <a:schemeClr val="dk1"/>
          </a:fontRef>
        </p:style>
        <p:txBody>
          <a:bodyPr>
            <a:noAutofit/>
          </a:bodyPr>
          <a:lstStyle/>
          <a:p>
            <a:pPr>
              <a:lnSpc>
                <a:spcPct val="160000"/>
              </a:lnSpc>
              <a:buNone/>
            </a:pPr>
            <a:r>
              <a:rPr lang="ja-JP" altLang="en-US" sz="2900" dirty="0" smtClean="0">
                <a:latin typeface="HGS創英ﾌﾟﾚｾﾞﾝｽEB" pitchFamily="18" charset="-128"/>
                <a:ea typeface="HGS創英ﾌﾟﾚｾﾞﾝｽEB" pitchFamily="18" charset="-128"/>
              </a:rPr>
              <a:t>○</a:t>
            </a:r>
            <a:r>
              <a:rPr lang="ja-JP" altLang="ja-JP" sz="2900" dirty="0" smtClean="0">
                <a:latin typeface="HGS創英ﾌﾟﾚｾﾞﾝｽEB" pitchFamily="18" charset="-128"/>
                <a:ea typeface="HGS創英ﾌﾟﾚｾﾞﾝｽEB" pitchFamily="18" charset="-128"/>
              </a:rPr>
              <a:t>策定・見直し</a:t>
            </a:r>
            <a:r>
              <a:rPr lang="ja-JP" altLang="en-US" sz="2900" dirty="0" smtClean="0">
                <a:latin typeface="HGS創英ﾌﾟﾚｾﾞﾝｽEB" pitchFamily="18" charset="-128"/>
                <a:ea typeface="HGS創英ﾌﾟﾚｾﾞﾝｽEB" pitchFamily="18" charset="-128"/>
              </a:rPr>
              <a:t>の</a:t>
            </a:r>
            <a:r>
              <a:rPr lang="ja-JP" altLang="ja-JP" sz="2900" dirty="0" smtClean="0">
                <a:latin typeface="HGS創英ﾌﾟﾚｾﾞﾝｽEB" pitchFamily="18" charset="-128"/>
                <a:ea typeface="HGS創英ﾌﾟﾚｾﾞﾝｽEB" pitchFamily="18" charset="-128"/>
              </a:rPr>
              <a:t>検討段階から保護者、地域住民、</a:t>
            </a:r>
            <a:r>
              <a:rPr lang="ja-JP" altLang="ja-JP" sz="2900" dirty="0" smtClean="0">
                <a:solidFill>
                  <a:srgbClr val="FF0000"/>
                </a:solidFill>
                <a:latin typeface="HGS創英ﾌﾟﾚｾﾞﾝｽEB" pitchFamily="18" charset="-128"/>
                <a:ea typeface="HGS創英ﾌﾟﾚｾﾞﾝｽEB" pitchFamily="18" charset="-128"/>
              </a:rPr>
              <a:t>関係機関等の</a:t>
            </a:r>
            <a:r>
              <a:rPr lang="ja-JP" altLang="ja-JP" sz="2900" dirty="0" smtClean="0">
                <a:latin typeface="HGS創英ﾌﾟﾚｾﾞﾝｽEB" pitchFamily="18" charset="-128"/>
                <a:ea typeface="HGS創英ﾌﾟﾚｾﾞﾝｽEB" pitchFamily="18" charset="-128"/>
              </a:rPr>
              <a:t>参画を得</a:t>
            </a:r>
            <a:r>
              <a:rPr lang="ja-JP" altLang="en-US" sz="2900" dirty="0" smtClean="0">
                <a:latin typeface="HGS創英ﾌﾟﾚｾﾞﾝｽEB" pitchFamily="18" charset="-128"/>
                <a:ea typeface="HGS創英ﾌﾟﾚｾﾞﾝｽEB" pitchFamily="18" charset="-128"/>
              </a:rPr>
              <a:t>る等の</a:t>
            </a:r>
            <a:r>
              <a:rPr lang="ja-JP" altLang="ja-JP" sz="2900" dirty="0" smtClean="0">
                <a:latin typeface="HGS創英ﾌﾟﾚｾﾞﾝｽEB" pitchFamily="18" charset="-128"/>
                <a:ea typeface="HGS創英ﾌﾟﾚｾﾞﾝｽEB" pitchFamily="18" charset="-128"/>
              </a:rPr>
              <a:t>連携</a:t>
            </a:r>
            <a:r>
              <a:rPr lang="ja-JP" altLang="en-US" sz="2900" dirty="0" smtClean="0">
                <a:latin typeface="HGS創英ﾌﾟﾚｾﾞﾝｽEB" pitchFamily="18" charset="-128"/>
                <a:ea typeface="HGS創英ﾌﾟﾚｾﾞﾝｽEB" pitchFamily="18" charset="-128"/>
              </a:rPr>
              <a:t>を図る</a:t>
            </a:r>
            <a:endParaRPr lang="en-US" altLang="ja-JP" sz="2900" dirty="0" smtClean="0">
              <a:solidFill>
                <a:srgbClr val="FF0000"/>
              </a:solidFill>
              <a:latin typeface="HGS創英ﾌﾟﾚｾﾞﾝｽEB" pitchFamily="18" charset="-128"/>
              <a:ea typeface="HGS創英ﾌﾟﾚｾﾞﾝｽEB" pitchFamily="18" charset="-128"/>
            </a:endParaRPr>
          </a:p>
          <a:p>
            <a:pPr>
              <a:lnSpc>
                <a:spcPct val="160000"/>
              </a:lnSpc>
              <a:buNone/>
            </a:pPr>
            <a:r>
              <a:rPr lang="ja-JP" altLang="en-US" sz="2900" dirty="0" smtClean="0">
                <a:solidFill>
                  <a:schemeClr val="tx1"/>
                </a:solidFill>
                <a:latin typeface="HGS創英ﾌﾟﾚｾﾞﾝｽEB" pitchFamily="18" charset="-128"/>
                <a:ea typeface="HGS創英ﾌﾟﾚｾﾞﾝｽEB" pitchFamily="18" charset="-128"/>
              </a:rPr>
              <a:t>○ホームページへの掲載</a:t>
            </a:r>
            <a:r>
              <a:rPr lang="ja-JP" altLang="en-US" sz="2900" dirty="0" smtClean="0">
                <a:solidFill>
                  <a:srgbClr val="FF0000"/>
                </a:solidFill>
                <a:latin typeface="HGS創英ﾌﾟﾚｾﾞﾝｽEB" pitchFamily="18" charset="-128"/>
                <a:ea typeface="HGS創英ﾌﾟﾚｾﾞﾝｽEB" pitchFamily="18" charset="-128"/>
              </a:rPr>
              <a:t>その他の方法により周知</a:t>
            </a:r>
            <a:endParaRPr lang="en-US" altLang="ja-JP" sz="2900" dirty="0" smtClean="0">
              <a:solidFill>
                <a:srgbClr val="FF0000"/>
              </a:solidFill>
              <a:latin typeface="HGS創英ﾌﾟﾚｾﾞﾝｽEB" pitchFamily="18" charset="-128"/>
              <a:ea typeface="HGS創英ﾌﾟﾚｾﾞﾝｽEB" pitchFamily="18" charset="-128"/>
            </a:endParaRPr>
          </a:p>
          <a:p>
            <a:pPr>
              <a:lnSpc>
                <a:spcPct val="160000"/>
              </a:lnSpc>
              <a:buNone/>
            </a:pPr>
            <a:r>
              <a:rPr lang="ja-JP" altLang="en-US" sz="2900" dirty="0" smtClean="0">
                <a:latin typeface="HGS創英ﾌﾟﾚｾﾞﾝｽEB" pitchFamily="18" charset="-128"/>
                <a:ea typeface="HGS創英ﾌﾟﾚｾﾞﾝｽEB" pitchFamily="18" charset="-128"/>
              </a:rPr>
              <a:t>○</a:t>
            </a:r>
            <a:r>
              <a:rPr kumimoji="1" lang="ja-JP" altLang="en-US" sz="2900" dirty="0" smtClean="0">
                <a:solidFill>
                  <a:srgbClr val="FF0000"/>
                </a:solidFill>
                <a:latin typeface="HGS創英ﾌﾟﾚｾﾞﾝｽEB" pitchFamily="18" charset="-128"/>
                <a:ea typeface="HGS創英ﾌﾟﾚｾﾞﾝｽEB" pitchFamily="18" charset="-128"/>
              </a:rPr>
              <a:t>入学時や各年度の開始時に児童生徒、保護者、関係機関等に必ず説明する</a:t>
            </a:r>
            <a:endParaRPr kumimoji="1" lang="en-US" altLang="ja-JP" sz="2900" dirty="0" smtClean="0">
              <a:solidFill>
                <a:srgbClr val="FF0000"/>
              </a:solidFill>
              <a:latin typeface="HGS創英ﾌﾟﾚｾﾞﾝｽEB" pitchFamily="18" charset="-128"/>
              <a:ea typeface="HGS創英ﾌﾟﾚｾﾞﾝｽEB" pitchFamily="18" charset="-128"/>
            </a:endParaRPr>
          </a:p>
        </p:txBody>
      </p:sp>
      <p:sp>
        <p:nvSpPr>
          <p:cNvPr id="6" name="角丸四角形 5"/>
          <p:cNvSpPr/>
          <p:nvPr/>
        </p:nvSpPr>
        <p:spPr>
          <a:xfrm>
            <a:off x="8100392" y="72008"/>
            <a:ext cx="936104" cy="33265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Ｐ１６</a:t>
            </a:r>
            <a:endParaRPr kumimoji="1" lang="ja-JP" altLang="en-US" sz="1600" dirty="0">
              <a:solidFill>
                <a:schemeClr val="tx1"/>
              </a:solidFill>
            </a:endParaRPr>
          </a:p>
        </p:txBody>
      </p:sp>
      <p:sp>
        <p:nvSpPr>
          <p:cNvPr id="7" name="正方形/長方形 6"/>
          <p:cNvSpPr/>
          <p:nvPr/>
        </p:nvSpPr>
        <p:spPr>
          <a:xfrm>
            <a:off x="611560" y="1196752"/>
            <a:ext cx="6480720" cy="880241"/>
          </a:xfrm>
          <a:prstGeom prst="rect">
            <a:avLst/>
          </a:prstGeom>
        </p:spPr>
        <p:txBody>
          <a:bodyPr wrap="square">
            <a:spAutoFit/>
          </a:bodyPr>
          <a:lstStyle/>
          <a:p>
            <a:pPr>
              <a:lnSpc>
                <a:spcPct val="160000"/>
              </a:lnSpc>
              <a:buNone/>
            </a:pPr>
            <a:r>
              <a:rPr lang="ja-JP" altLang="en-US" sz="3200" dirty="0" smtClean="0">
                <a:latin typeface="HGS創英ﾌﾟﾚｾﾞﾝｽEB" pitchFamily="18" charset="-128"/>
                <a:ea typeface="HGS創英ﾌﾟﾚｾﾞﾝｽEB" pitchFamily="18" charset="-128"/>
              </a:rPr>
              <a:t>②　策定に当たっての留意点</a:t>
            </a:r>
            <a:endParaRPr lang="en-US" altLang="ja-JP" sz="3200" dirty="0" smtClean="0">
              <a:latin typeface="HGS創英ﾌﾟﾚｾﾞﾝｽEB" pitchFamily="18" charset="-128"/>
              <a:ea typeface="HGS創英ﾌﾟﾚｾﾞﾝｽEB" pitchFamily="18"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435280" cy="850106"/>
          </a:xfrm>
          <a:ln>
            <a:solidFill>
              <a:schemeClr val="tx1"/>
            </a:solidFill>
          </a:ln>
        </p:spPr>
        <p:txBody>
          <a:bodyPr>
            <a:normAutofit/>
          </a:bodyPr>
          <a:lstStyle/>
          <a:p>
            <a:r>
              <a:rPr lang="ja-JP" altLang="ja-JP" sz="3200" dirty="0" smtClean="0">
                <a:latin typeface="HGP創英ﾌﾟﾚｾﾞﾝｽEB" pitchFamily="18" charset="-128"/>
                <a:ea typeface="HGP創英ﾌﾟﾚｾﾞﾝｽEB" pitchFamily="18" charset="-128"/>
              </a:rPr>
              <a:t>学校におけるいじめの防止等の対策のための組織</a:t>
            </a:r>
            <a:endParaRPr kumimoji="1" lang="ja-JP" altLang="en-US" sz="3200" dirty="0">
              <a:latin typeface="HGP創英ﾌﾟﾚｾﾞﾝｽEB" pitchFamily="18" charset="-128"/>
              <a:ea typeface="HGP創英ﾌﾟﾚｾﾞﾝｽEB" pitchFamily="18" charset="-128"/>
            </a:endParaRPr>
          </a:p>
        </p:txBody>
      </p:sp>
      <p:sp>
        <p:nvSpPr>
          <p:cNvPr id="5" name="コンテンツ プレースホルダ 4"/>
          <p:cNvSpPr>
            <a:spLocks noGrp="1"/>
          </p:cNvSpPr>
          <p:nvPr>
            <p:ph idx="1"/>
          </p:nvPr>
        </p:nvSpPr>
        <p:spPr>
          <a:xfrm>
            <a:off x="457200" y="1700808"/>
            <a:ext cx="8435280" cy="4896544"/>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457200" indent="-457200">
              <a:buNone/>
            </a:pPr>
            <a:r>
              <a:rPr lang="en-US" altLang="ja-JP" sz="2000" dirty="0" smtClean="0">
                <a:latin typeface="HGP創英ﾌﾟﾚｾﾞﾝｽEB" pitchFamily="18" charset="-128"/>
                <a:ea typeface="HGP創英ﾌﾟﾚｾﾞﾝｽEB" pitchFamily="18" charset="-128"/>
              </a:rPr>
              <a:t>【</a:t>
            </a:r>
            <a:r>
              <a:rPr lang="ja-JP" altLang="en-US" sz="2000" dirty="0" smtClean="0">
                <a:latin typeface="HGP創英ﾌﾟﾚｾﾞﾝｽEB" pitchFamily="18" charset="-128"/>
                <a:ea typeface="HGP創英ﾌﾟﾚｾﾞﾝｽEB" pitchFamily="18" charset="-128"/>
              </a:rPr>
              <a:t>未然防止</a:t>
            </a:r>
            <a:r>
              <a:rPr lang="en-US" altLang="ja-JP" sz="2000" dirty="0" smtClean="0">
                <a:latin typeface="HGP創英ﾌﾟﾚｾﾞﾝｽEB" pitchFamily="18" charset="-128"/>
                <a:ea typeface="HGP創英ﾌﾟﾚｾﾞﾝｽEB" pitchFamily="18" charset="-128"/>
              </a:rPr>
              <a:t>】</a:t>
            </a:r>
          </a:p>
          <a:p>
            <a:pPr marL="457200" indent="-457200">
              <a:buNone/>
            </a:pPr>
            <a:r>
              <a:rPr lang="ja-JP" altLang="en-US" sz="2000" dirty="0" smtClean="0">
                <a:latin typeface="HGP創英ﾌﾟﾚｾﾞﾝｽEB" pitchFamily="18" charset="-128"/>
                <a:ea typeface="HGP創英ﾌﾟﾚｾﾞﾝｽEB" pitchFamily="18" charset="-128"/>
              </a:rPr>
              <a:t>　○</a:t>
            </a:r>
            <a:r>
              <a:rPr lang="ja-JP" altLang="ja-JP" sz="2000" dirty="0" smtClean="0">
                <a:solidFill>
                  <a:srgbClr val="FF0000"/>
                </a:solidFill>
                <a:latin typeface="HGP創英ﾌﾟﾚｾﾞﾝｽEB" pitchFamily="18" charset="-128"/>
                <a:ea typeface="HGP創英ﾌﾟﾚｾﾞﾝｽEB" pitchFamily="18" charset="-128"/>
              </a:rPr>
              <a:t>いじめが起きにくい・いじめを許さない環境づくり</a:t>
            </a:r>
            <a:r>
              <a:rPr lang="ja-JP" altLang="en-US" sz="2000" dirty="0" smtClean="0">
                <a:solidFill>
                  <a:srgbClr val="FF0000"/>
                </a:solidFill>
                <a:latin typeface="HGP創英ﾌﾟﾚｾﾞﾝｽEB" pitchFamily="18" charset="-128"/>
                <a:ea typeface="HGP創英ﾌﾟﾚｾﾞﾝｽEB" pitchFamily="18" charset="-128"/>
              </a:rPr>
              <a:t>を行う役割</a:t>
            </a:r>
            <a:endParaRPr lang="ja-JP" altLang="ja-JP" sz="2000" dirty="0" smtClean="0">
              <a:solidFill>
                <a:srgbClr val="FF0000"/>
              </a:solidFill>
              <a:latin typeface="HGP創英ﾌﾟﾚｾﾞﾝｽEB" pitchFamily="18" charset="-128"/>
              <a:ea typeface="HGP創英ﾌﾟﾚｾﾞﾝｽEB" pitchFamily="18" charset="-128"/>
            </a:endParaRPr>
          </a:p>
          <a:p>
            <a:pPr marL="457200" indent="-457200">
              <a:buNone/>
            </a:pPr>
            <a:endParaRPr lang="en-US" altLang="ja-JP" sz="800" dirty="0" smtClean="0">
              <a:latin typeface="HGP創英ﾌﾟﾚｾﾞﾝｽEB" pitchFamily="18" charset="-128"/>
              <a:ea typeface="HGP創英ﾌﾟﾚｾﾞﾝｽEB" pitchFamily="18" charset="-128"/>
            </a:endParaRPr>
          </a:p>
          <a:p>
            <a:pPr marL="457200" indent="-457200">
              <a:buNone/>
            </a:pPr>
            <a:r>
              <a:rPr lang="en-US" altLang="ja-JP" sz="2000" dirty="0" smtClean="0">
                <a:latin typeface="HGP創英ﾌﾟﾚｾﾞﾝｽEB" pitchFamily="18" charset="-128"/>
                <a:ea typeface="HGP創英ﾌﾟﾚｾﾞﾝｽEB" pitchFamily="18" charset="-128"/>
              </a:rPr>
              <a:t>【</a:t>
            </a:r>
            <a:r>
              <a:rPr lang="ja-JP" altLang="en-US" sz="2000" dirty="0" smtClean="0">
                <a:latin typeface="HGP創英ﾌﾟﾚｾﾞﾝｽEB" pitchFamily="18" charset="-128"/>
                <a:ea typeface="HGP創英ﾌﾟﾚｾﾞﾝｽEB" pitchFamily="18" charset="-128"/>
              </a:rPr>
              <a:t>早期発見・事案対処</a:t>
            </a:r>
            <a:r>
              <a:rPr lang="en-US" altLang="ja-JP" sz="2000" dirty="0" smtClean="0">
                <a:latin typeface="HGP創英ﾌﾟﾚｾﾞﾝｽEB" pitchFamily="18" charset="-128"/>
                <a:ea typeface="HGP創英ﾌﾟﾚｾﾞﾝｽEB" pitchFamily="18" charset="-128"/>
              </a:rPr>
              <a:t>】</a:t>
            </a:r>
          </a:p>
          <a:p>
            <a:pPr marL="457200" indent="-457200">
              <a:buNone/>
            </a:pPr>
            <a:r>
              <a:rPr lang="ja-JP" altLang="en-US" sz="2000" dirty="0" smtClean="0">
                <a:latin typeface="HGP創英ﾌﾟﾚｾﾞﾝｽEB" pitchFamily="18" charset="-128"/>
                <a:ea typeface="HGP創英ﾌﾟﾚｾﾞﾝｽEB" pitchFamily="18" charset="-128"/>
              </a:rPr>
              <a:t>　○</a:t>
            </a:r>
            <a:r>
              <a:rPr lang="ja-JP" altLang="ja-JP" sz="2000" dirty="0" smtClean="0">
                <a:latin typeface="HGP創英ﾌﾟﾚｾﾞﾝｽEB" pitchFamily="18" charset="-128"/>
                <a:ea typeface="HGP創英ﾌﾟﾚｾﾞﾝｽEB" pitchFamily="18" charset="-128"/>
              </a:rPr>
              <a:t>いじめの相談・通報</a:t>
            </a:r>
            <a:r>
              <a:rPr lang="ja-JP" altLang="en-US" sz="2000" dirty="0" smtClean="0">
                <a:solidFill>
                  <a:schemeClr val="tx1"/>
                </a:solidFill>
                <a:latin typeface="HGP創英ﾌﾟﾚｾﾞﾝｽEB" pitchFamily="18" charset="-128"/>
                <a:ea typeface="HGP創英ﾌﾟﾚｾﾞﾝｽEB" pitchFamily="18" charset="-128"/>
              </a:rPr>
              <a:t>を</a:t>
            </a:r>
            <a:r>
              <a:rPr lang="ja-JP" altLang="en-US" sz="2000" dirty="0" smtClean="0">
                <a:solidFill>
                  <a:srgbClr val="FF0000"/>
                </a:solidFill>
                <a:latin typeface="HGP創英ﾌﾟﾚｾﾞﾝｽEB" pitchFamily="18" charset="-128"/>
                <a:ea typeface="HGP創英ﾌﾟﾚｾﾞﾝｽEB" pitchFamily="18" charset="-128"/>
              </a:rPr>
              <a:t>受け付ける</a:t>
            </a:r>
            <a:r>
              <a:rPr lang="ja-JP" altLang="ja-JP" sz="2000" dirty="0" smtClean="0">
                <a:solidFill>
                  <a:schemeClr val="tx1"/>
                </a:solidFill>
                <a:latin typeface="HGP創英ﾌﾟﾚｾﾞﾝｽEB" pitchFamily="18" charset="-128"/>
                <a:ea typeface="HGP創英ﾌﾟﾚｾﾞﾝｽEB" pitchFamily="18" charset="-128"/>
              </a:rPr>
              <a:t>窓口としての役割</a:t>
            </a:r>
            <a:endParaRPr lang="en-US" altLang="ja-JP" sz="2000" dirty="0" smtClean="0">
              <a:solidFill>
                <a:schemeClr val="tx1"/>
              </a:solidFill>
              <a:latin typeface="HGP創英ﾌﾟﾚｾﾞﾝｽEB" pitchFamily="18" charset="-128"/>
              <a:ea typeface="HGP創英ﾌﾟﾚｾﾞﾝｽEB" pitchFamily="18" charset="-128"/>
            </a:endParaRPr>
          </a:p>
          <a:p>
            <a:pPr marL="457200" indent="-457200">
              <a:buNone/>
            </a:pPr>
            <a:r>
              <a:rPr lang="ja-JP" altLang="en-US" sz="2000" dirty="0" smtClean="0">
                <a:solidFill>
                  <a:schemeClr val="tx1"/>
                </a:solidFill>
                <a:latin typeface="HGP創英ﾌﾟﾚｾﾞﾝｽEB" pitchFamily="18" charset="-128"/>
                <a:ea typeface="HGP創英ﾌﾟﾚｾﾞﾝｽEB" pitchFamily="18" charset="-128"/>
              </a:rPr>
              <a:t>　○</a:t>
            </a:r>
            <a:r>
              <a:rPr lang="ja-JP" altLang="ja-JP" sz="2000" dirty="0" smtClean="0">
                <a:solidFill>
                  <a:schemeClr val="tx1"/>
                </a:solidFill>
                <a:latin typeface="HGP創英ﾌﾟﾚｾﾞﾝｽEB" pitchFamily="18" charset="-128"/>
                <a:ea typeface="HGP創英ﾌﾟﾚｾﾞﾝｽEB" pitchFamily="18" charset="-128"/>
              </a:rPr>
              <a:t>情報の収集と記録、共有を行う役割</a:t>
            </a:r>
            <a:endParaRPr lang="en-US" altLang="ja-JP" sz="2000" dirty="0" smtClean="0">
              <a:solidFill>
                <a:schemeClr val="tx1"/>
              </a:solidFill>
              <a:latin typeface="HGP創英ﾌﾟﾚｾﾞﾝｽEB" pitchFamily="18" charset="-128"/>
              <a:ea typeface="HGP創英ﾌﾟﾚｾﾞﾝｽEB" pitchFamily="18" charset="-128"/>
            </a:endParaRPr>
          </a:p>
          <a:p>
            <a:pPr marL="457200" indent="-457200">
              <a:buNone/>
            </a:pPr>
            <a:r>
              <a:rPr lang="ja-JP" altLang="en-US" sz="2000" dirty="0" smtClean="0">
                <a:solidFill>
                  <a:schemeClr val="tx1"/>
                </a:solidFill>
                <a:latin typeface="HGP創英ﾌﾟﾚｾﾞﾝｽEB" pitchFamily="18" charset="-128"/>
                <a:ea typeface="HGP創英ﾌﾟﾚｾﾞﾝｽEB" pitchFamily="18" charset="-128"/>
              </a:rPr>
              <a:t>　○迅速な情報共有、事実関係の把握と、</a:t>
            </a:r>
            <a:r>
              <a:rPr lang="ja-JP" altLang="en-US" sz="2000" dirty="0" smtClean="0">
                <a:solidFill>
                  <a:srgbClr val="FF0000"/>
                </a:solidFill>
                <a:latin typeface="HGP創英ﾌﾟﾚｾﾞﾝｽEB" pitchFamily="18" charset="-128"/>
                <a:ea typeface="HGP創英ﾌﾟﾚｾﾞﾝｽEB" pitchFamily="18" charset="-128"/>
              </a:rPr>
              <a:t>いじめであるか否かの判断を行う</a:t>
            </a:r>
            <a:r>
              <a:rPr lang="ja-JP" altLang="en-US" sz="2000" dirty="0" smtClean="0">
                <a:solidFill>
                  <a:schemeClr val="tx1"/>
                </a:solidFill>
                <a:latin typeface="HGP創英ﾌﾟﾚｾﾞﾝｽEB" pitchFamily="18" charset="-128"/>
                <a:ea typeface="HGP創英ﾌﾟﾚｾﾞﾝｽEB" pitchFamily="18" charset="-128"/>
              </a:rPr>
              <a:t>役割</a:t>
            </a:r>
            <a:endParaRPr lang="en-US" altLang="ja-JP" sz="2000" dirty="0" smtClean="0">
              <a:solidFill>
                <a:schemeClr val="tx1"/>
              </a:solidFill>
              <a:latin typeface="HGP創英ﾌﾟﾚｾﾞﾝｽEB" pitchFamily="18" charset="-128"/>
              <a:ea typeface="HGP創英ﾌﾟﾚｾﾞﾝｽEB" pitchFamily="18" charset="-128"/>
            </a:endParaRPr>
          </a:p>
          <a:p>
            <a:pPr marL="457200" indent="-457200">
              <a:buNone/>
            </a:pPr>
            <a:r>
              <a:rPr lang="ja-JP" altLang="en-US" sz="2000" dirty="0" smtClean="0">
                <a:latin typeface="HGP創英ﾌﾟﾚｾﾞﾝｽEB" pitchFamily="18" charset="-128"/>
                <a:ea typeface="HGP創英ﾌﾟﾚｾﾞﾝｽEB" pitchFamily="18" charset="-128"/>
              </a:rPr>
              <a:t>　○支援・指導等の対応方針の決定、保護者との連携等、組織的対応の中核としての役割</a:t>
            </a:r>
            <a:endParaRPr lang="en-US" altLang="ja-JP" sz="2000" dirty="0" smtClean="0">
              <a:latin typeface="HGP創英ﾌﾟﾚｾﾞﾝｽEB" pitchFamily="18" charset="-128"/>
              <a:ea typeface="HGP創英ﾌﾟﾚｾﾞﾝｽEB" pitchFamily="18" charset="-128"/>
            </a:endParaRPr>
          </a:p>
          <a:p>
            <a:pPr marL="457200" indent="-457200">
              <a:buNone/>
            </a:pPr>
            <a:endParaRPr lang="en-US" altLang="ja-JP" sz="800" dirty="0" smtClean="0">
              <a:latin typeface="HGP創英ﾌﾟﾚｾﾞﾝｽEB" pitchFamily="18" charset="-128"/>
              <a:ea typeface="HGP創英ﾌﾟﾚｾﾞﾝｽEB" pitchFamily="18" charset="-128"/>
            </a:endParaRPr>
          </a:p>
          <a:p>
            <a:pPr marL="457200" indent="-457200">
              <a:buNone/>
            </a:pPr>
            <a:r>
              <a:rPr lang="en-US" altLang="ja-JP" sz="2000" dirty="0" smtClean="0">
                <a:latin typeface="HGP創英ﾌﾟﾚｾﾞﾝｽEB" pitchFamily="18" charset="-128"/>
                <a:ea typeface="HGP創英ﾌﾟﾚｾﾞﾝｽEB" pitchFamily="18" charset="-128"/>
              </a:rPr>
              <a:t>【</a:t>
            </a:r>
            <a:r>
              <a:rPr lang="ja-JP" altLang="en-US" sz="2000" dirty="0" smtClean="0">
                <a:latin typeface="HGP創英ﾌﾟﾚｾﾞﾝｽEB" pitchFamily="18" charset="-128"/>
                <a:ea typeface="HGP創英ﾌﾟﾚｾﾞﾝｽEB" pitchFamily="18" charset="-128"/>
              </a:rPr>
              <a:t>学校いじめ基本方針に基づく各種取組</a:t>
            </a:r>
            <a:r>
              <a:rPr lang="en-US" altLang="ja-JP" sz="2000" dirty="0" smtClean="0">
                <a:latin typeface="HGP創英ﾌﾟﾚｾﾞﾝｽEB" pitchFamily="18" charset="-128"/>
                <a:ea typeface="HGP創英ﾌﾟﾚｾﾞﾝｽEB" pitchFamily="18" charset="-128"/>
              </a:rPr>
              <a:t>】</a:t>
            </a:r>
          </a:p>
          <a:p>
            <a:pPr marL="457200" indent="-457200">
              <a:buNone/>
            </a:pPr>
            <a:r>
              <a:rPr lang="ja-JP" altLang="en-US" sz="2000" dirty="0" smtClean="0">
                <a:latin typeface="HGP創英ﾌﾟﾚｾﾞﾝｽEB" pitchFamily="18" charset="-128"/>
                <a:ea typeface="HGP創英ﾌﾟﾚｾﾞﾝｽEB" pitchFamily="18" charset="-128"/>
              </a:rPr>
              <a:t>　○</a:t>
            </a:r>
            <a:r>
              <a:rPr lang="ja-JP" altLang="ja-JP" sz="2000" dirty="0" smtClean="0">
                <a:latin typeface="HGP創英ﾌﾟﾚｾﾞﾝｽEB" pitchFamily="18" charset="-128"/>
                <a:ea typeface="HGP創英ﾌﾟﾚｾﾞﾝｽEB" pitchFamily="18" charset="-128"/>
              </a:rPr>
              <a:t>取組の実施や年間計画の作成・実行・検証・修正</a:t>
            </a:r>
            <a:r>
              <a:rPr lang="ja-JP" altLang="en-US" sz="2000" dirty="0" smtClean="0">
                <a:latin typeface="HGP創英ﾌﾟﾚｾﾞﾝｽEB" pitchFamily="18" charset="-128"/>
                <a:ea typeface="HGP創英ﾌﾟﾚｾﾞﾝｽEB" pitchFamily="18" charset="-128"/>
              </a:rPr>
              <a:t>を行う</a:t>
            </a:r>
            <a:r>
              <a:rPr lang="ja-JP" altLang="ja-JP" sz="2000" dirty="0" smtClean="0">
                <a:latin typeface="HGP創英ﾌﾟﾚｾﾞﾝｽEB" pitchFamily="18" charset="-128"/>
                <a:ea typeface="HGP創英ﾌﾟﾚｾﾞﾝｽEB" pitchFamily="18" charset="-128"/>
              </a:rPr>
              <a:t>役割</a:t>
            </a:r>
            <a:endParaRPr lang="en-US" altLang="ja-JP" sz="2000" dirty="0" smtClean="0">
              <a:latin typeface="HGP創英ﾌﾟﾚｾﾞﾝｽEB" pitchFamily="18" charset="-128"/>
              <a:ea typeface="HGP創英ﾌﾟﾚｾﾞﾝｽEB" pitchFamily="18" charset="-128"/>
            </a:endParaRPr>
          </a:p>
          <a:p>
            <a:pPr marL="457200" indent="-457200">
              <a:buNone/>
            </a:pPr>
            <a:r>
              <a:rPr lang="ja-JP" altLang="en-US" sz="2000" dirty="0" smtClean="0">
                <a:latin typeface="HGP創英ﾌﾟﾚｾﾞﾝｽEB" pitchFamily="18" charset="-128"/>
                <a:ea typeface="HGP創英ﾌﾟﾚｾﾞﾝｽEB" pitchFamily="18" charset="-128"/>
              </a:rPr>
              <a:t>　</a:t>
            </a:r>
            <a:r>
              <a:rPr lang="ja-JP" altLang="en-US" sz="2000" u="sng" dirty="0" smtClean="0">
                <a:solidFill>
                  <a:schemeClr val="tx1"/>
                </a:solidFill>
                <a:latin typeface="HGP創英ﾌﾟﾚｾﾞﾝｽEB" pitchFamily="18" charset="-128"/>
                <a:ea typeface="HGP創英ﾌﾟﾚｾﾞﾝｽEB" pitchFamily="18" charset="-128"/>
              </a:rPr>
              <a:t>○</a:t>
            </a:r>
            <a:r>
              <a:rPr lang="ja-JP" altLang="en-US" sz="2000" u="sng" dirty="0" smtClean="0">
                <a:solidFill>
                  <a:srgbClr val="FF0000"/>
                </a:solidFill>
                <a:latin typeface="HGP創英ﾌﾟﾚｾﾞﾝｽEB" pitchFamily="18" charset="-128"/>
                <a:ea typeface="HGP創英ﾌﾟﾚｾﾞﾝｽEB" pitchFamily="18" charset="-128"/>
              </a:rPr>
              <a:t>校内研修を企画し、計画的に実施する役割</a:t>
            </a:r>
            <a:endParaRPr lang="en-US" altLang="ja-JP" sz="2000" u="sng" dirty="0" smtClean="0">
              <a:solidFill>
                <a:srgbClr val="FF0000"/>
              </a:solidFill>
              <a:latin typeface="HGP創英ﾌﾟﾚｾﾞﾝｽEB" pitchFamily="18" charset="-128"/>
              <a:ea typeface="HGP創英ﾌﾟﾚｾﾞﾝｽEB" pitchFamily="18" charset="-128"/>
            </a:endParaRPr>
          </a:p>
          <a:p>
            <a:pPr marL="457200" indent="-457200">
              <a:buNone/>
            </a:pPr>
            <a:r>
              <a:rPr lang="ja-JP" altLang="en-US" sz="2000" dirty="0" smtClean="0">
                <a:latin typeface="HGP創英ﾌﾟﾚｾﾞﾝｽEB" pitchFamily="18" charset="-128"/>
                <a:ea typeface="HGP創英ﾌﾟﾚｾﾞﾝｽEB" pitchFamily="18" charset="-128"/>
              </a:rPr>
              <a:t>　○基本方針が</a:t>
            </a:r>
            <a:r>
              <a:rPr lang="ja-JP" altLang="ja-JP" sz="2000" dirty="0" smtClean="0">
                <a:latin typeface="HGP創英ﾌﾟﾚｾﾞﾝｽEB" pitchFamily="18" charset="-128"/>
                <a:ea typeface="HGP創英ﾌﾟﾚｾﾞﾝｽEB" pitchFamily="18" charset="-128"/>
              </a:rPr>
              <a:t>機能しているか</a:t>
            </a:r>
            <a:r>
              <a:rPr lang="ja-JP" altLang="en-US" sz="2000" dirty="0" smtClean="0">
                <a:latin typeface="HGP創英ﾌﾟﾚｾﾞﾝｽEB" pitchFamily="18" charset="-128"/>
                <a:ea typeface="HGP創英ﾌﾟﾚｾﾞﾝｽEB" pitchFamily="18" charset="-128"/>
              </a:rPr>
              <a:t>の点検や、見直しを行う役割（ＰＤＣＡサイクル） </a:t>
            </a:r>
            <a:r>
              <a:rPr lang="ja-JP" altLang="en-US" sz="2400" dirty="0" smtClean="0">
                <a:latin typeface="HGP創英ﾌﾟﾚｾﾞﾝｽEB" pitchFamily="18" charset="-128"/>
                <a:ea typeface="HGP創英ﾌﾟﾚｾﾞﾝｽEB" pitchFamily="18" charset="-128"/>
              </a:rPr>
              <a:t>　　　</a:t>
            </a:r>
            <a:r>
              <a:rPr lang="ja-JP" altLang="en-US" sz="2400" dirty="0" smtClean="0">
                <a:latin typeface="ＭＳ Ｐ明朝" pitchFamily="18" charset="-128"/>
                <a:ea typeface="ＭＳ Ｐ明朝" pitchFamily="18" charset="-128"/>
              </a:rPr>
              <a:t>　　</a:t>
            </a:r>
            <a:endParaRPr lang="ja-JP" altLang="ja-JP" sz="2400" dirty="0" smtClean="0">
              <a:latin typeface="ＭＳ Ｐ明朝" pitchFamily="18" charset="-128"/>
              <a:ea typeface="ＭＳ Ｐ明朝" pitchFamily="18" charset="-128"/>
            </a:endParaRPr>
          </a:p>
        </p:txBody>
      </p:sp>
      <p:sp>
        <p:nvSpPr>
          <p:cNvPr id="7" name="角丸四角形 6"/>
          <p:cNvSpPr/>
          <p:nvPr/>
        </p:nvSpPr>
        <p:spPr>
          <a:xfrm>
            <a:off x="7812360" y="72008"/>
            <a:ext cx="1224136" cy="33265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Ｐ１６～１８</a:t>
            </a:r>
            <a:endParaRPr kumimoji="1" lang="ja-JP" altLang="en-US" sz="1600" dirty="0">
              <a:solidFill>
                <a:schemeClr val="tx1"/>
              </a:solidFill>
            </a:endParaRPr>
          </a:p>
        </p:txBody>
      </p:sp>
      <p:sp>
        <p:nvSpPr>
          <p:cNvPr id="6" name="正方形/長方形 5"/>
          <p:cNvSpPr/>
          <p:nvPr/>
        </p:nvSpPr>
        <p:spPr>
          <a:xfrm>
            <a:off x="467544" y="1196752"/>
            <a:ext cx="8494633" cy="523220"/>
          </a:xfrm>
          <a:prstGeom prst="rect">
            <a:avLst/>
          </a:prstGeom>
        </p:spPr>
        <p:txBody>
          <a:bodyPr wrap="square">
            <a:spAutoFit/>
          </a:bodyPr>
          <a:lstStyle/>
          <a:p>
            <a:pPr>
              <a:buNone/>
            </a:pPr>
            <a:r>
              <a:rPr lang="ja-JP" altLang="en-US" sz="2800" dirty="0" smtClean="0">
                <a:latin typeface="HGS創英ﾌﾟﾚｾﾞﾝｽEB" pitchFamily="18" charset="-128"/>
                <a:ea typeface="HGS創英ﾌﾟﾚｾﾞﾝｽEB" pitchFamily="18" charset="-128"/>
              </a:rPr>
              <a:t>①　組織の役割</a:t>
            </a:r>
            <a:r>
              <a:rPr lang="ja-JP" altLang="en-US" sz="2000" dirty="0" smtClean="0">
                <a:latin typeface="HGS創英ﾌﾟﾚｾﾞﾝｽEB" pitchFamily="18" charset="-128"/>
                <a:ea typeface="HGS創英ﾌﾟﾚｾﾞﾝｽEB" pitchFamily="18" charset="-128"/>
              </a:rPr>
              <a:t>⇒組織を機能させるために　より具体的に記載</a:t>
            </a:r>
            <a:endParaRPr lang="en-US" altLang="ja-JP" sz="2000" dirty="0" smtClean="0">
              <a:latin typeface="HGS創英ﾌﾟﾚｾﾞﾝｽEB" pitchFamily="18" charset="-128"/>
              <a:ea typeface="HGS創英ﾌﾟﾚｾﾞﾝｽEB" pitchFamily="18" charset="-12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363272" cy="850106"/>
          </a:xfrm>
          <a:ln>
            <a:solidFill>
              <a:schemeClr val="tx1"/>
            </a:solidFill>
          </a:ln>
        </p:spPr>
        <p:txBody>
          <a:bodyPr>
            <a:noAutofit/>
          </a:bodyPr>
          <a:lstStyle/>
          <a:p>
            <a:r>
              <a:rPr lang="ja-JP" altLang="ja-JP" sz="3200" dirty="0" smtClean="0">
                <a:latin typeface="HGP創英ﾌﾟﾚｾﾞﾝｽEB" pitchFamily="18" charset="-128"/>
                <a:ea typeface="HGP創英ﾌﾟﾚｾﾞﾝｽEB" pitchFamily="18" charset="-128"/>
              </a:rPr>
              <a:t>学校におけるいじめの防止等の対策のための組織</a:t>
            </a:r>
            <a:endParaRPr kumimoji="1" lang="ja-JP" altLang="en-US" sz="3200" dirty="0">
              <a:latin typeface="HGP創英ﾌﾟﾚｾﾞﾝｽEB" pitchFamily="18" charset="-128"/>
              <a:ea typeface="HGP創英ﾌﾟﾚｾﾞﾝｽEB" pitchFamily="18" charset="-128"/>
            </a:endParaRPr>
          </a:p>
        </p:txBody>
      </p:sp>
      <p:sp>
        <p:nvSpPr>
          <p:cNvPr id="5" name="コンテンツ プレースホルダ 4"/>
          <p:cNvSpPr>
            <a:spLocks noGrp="1"/>
          </p:cNvSpPr>
          <p:nvPr>
            <p:ph idx="1"/>
          </p:nvPr>
        </p:nvSpPr>
        <p:spPr>
          <a:xfrm>
            <a:off x="395536" y="1844824"/>
            <a:ext cx="8229600" cy="1944216"/>
          </a:xfrm>
        </p:spPr>
        <p:style>
          <a:lnRef idx="1">
            <a:schemeClr val="accent1"/>
          </a:lnRef>
          <a:fillRef idx="2">
            <a:schemeClr val="accent1"/>
          </a:fillRef>
          <a:effectRef idx="1">
            <a:schemeClr val="accent1"/>
          </a:effectRef>
          <a:fontRef idx="minor">
            <a:schemeClr val="dk1"/>
          </a:fontRef>
        </p:style>
        <p:txBody>
          <a:bodyPr>
            <a:normAutofit fontScale="92500"/>
          </a:bodyPr>
          <a:lstStyle/>
          <a:p>
            <a:pPr>
              <a:buNone/>
            </a:pPr>
            <a:r>
              <a:rPr lang="ja-JP" altLang="en-US" sz="2800" dirty="0" smtClean="0">
                <a:latin typeface="HGS創英ﾌﾟﾚｾﾞﾝｽEB" pitchFamily="18" charset="-128"/>
                <a:ea typeface="HGS創英ﾌﾟﾚｾﾞﾝｽEB" pitchFamily="18" charset="-128"/>
              </a:rPr>
              <a:t>○</a:t>
            </a:r>
            <a:r>
              <a:rPr lang="ja-JP" altLang="en-US" sz="2800" dirty="0" smtClean="0">
                <a:solidFill>
                  <a:srgbClr val="FF0000"/>
                </a:solidFill>
                <a:latin typeface="HGS創英ﾌﾟﾚｾﾞﾝｽEB" pitchFamily="18" charset="-128"/>
                <a:ea typeface="HGS創英ﾌﾟﾚｾﾞﾝｽEB" pitchFamily="18" charset="-128"/>
              </a:rPr>
              <a:t>可能な限り</a:t>
            </a:r>
            <a:r>
              <a:rPr lang="ja-JP" altLang="ja-JP" sz="2800" dirty="0" smtClean="0">
                <a:latin typeface="HGS創英ﾌﾟﾚｾﾞﾝｽEB" pitchFamily="18" charset="-128"/>
                <a:ea typeface="HGS創英ﾌﾟﾚｾﾞﾝｽEB" pitchFamily="18" charset="-128"/>
              </a:rPr>
              <a:t>心理や福祉の専門家である</a:t>
            </a:r>
            <a:r>
              <a:rPr lang="ja-JP" altLang="ja-JP" sz="2800" dirty="0" smtClean="0">
                <a:solidFill>
                  <a:srgbClr val="FF0000"/>
                </a:solidFill>
                <a:latin typeface="HGS創英ﾌﾟﾚｾﾞﾝｽEB" pitchFamily="18" charset="-128"/>
                <a:ea typeface="HGS創英ﾌﾟﾚｾﾞﾝｽEB" pitchFamily="18" charset="-128"/>
              </a:rPr>
              <a:t>スクールカウンセラー・スクールソーシャルワーカー</a:t>
            </a:r>
            <a:r>
              <a:rPr lang="ja-JP" altLang="en-US" sz="2800" dirty="0" smtClean="0">
                <a:latin typeface="HGS創英ﾌﾟﾚｾﾞﾝｽEB" pitchFamily="18" charset="-128"/>
                <a:ea typeface="HGS創英ﾌﾟﾚｾﾞﾝｽEB" pitchFamily="18" charset="-128"/>
              </a:rPr>
              <a:t>や</a:t>
            </a:r>
            <a:r>
              <a:rPr lang="ja-JP" altLang="ja-JP" sz="2800" dirty="0" smtClean="0">
                <a:latin typeface="HGS創英ﾌﾟﾚｾﾞﾝｽEB" pitchFamily="18" charset="-128"/>
                <a:ea typeface="HGS創英ﾌﾟﾚｾﾞﾝｽEB" pitchFamily="18" charset="-128"/>
              </a:rPr>
              <a:t>、弁護士、医師、警察官経験者等の外部専門家</a:t>
            </a:r>
            <a:r>
              <a:rPr lang="ja-JP" altLang="en-US" sz="2800" dirty="0" smtClean="0">
                <a:latin typeface="HGS創英ﾌﾟﾚｾﾞﾝｽEB" pitchFamily="18" charset="-128"/>
                <a:ea typeface="HGS創英ﾌﾟﾚｾﾞﾝｽEB" pitchFamily="18" charset="-128"/>
              </a:rPr>
              <a:t>を</a:t>
            </a:r>
            <a:r>
              <a:rPr lang="ja-JP" altLang="ja-JP" sz="2800" dirty="0" smtClean="0">
                <a:solidFill>
                  <a:srgbClr val="FF0000"/>
                </a:solidFill>
                <a:latin typeface="HGS創英ﾌﾟﾚｾﾞﾝｽEB" pitchFamily="18" charset="-128"/>
                <a:ea typeface="HGS創英ﾌﾟﾚｾﾞﾝｽEB" pitchFamily="18" charset="-128"/>
              </a:rPr>
              <a:t>参画</a:t>
            </a:r>
            <a:r>
              <a:rPr lang="ja-JP" altLang="en-US" sz="2800" dirty="0" smtClean="0">
                <a:solidFill>
                  <a:srgbClr val="FF0000"/>
                </a:solidFill>
                <a:latin typeface="HGS創英ﾌﾟﾚｾﾞﾝｽEB" pitchFamily="18" charset="-128"/>
                <a:ea typeface="HGS創英ﾌﾟﾚｾﾞﾝｽEB" pitchFamily="18" charset="-128"/>
              </a:rPr>
              <a:t>させ実効性のある人選とする必要がある。</a:t>
            </a:r>
            <a:endParaRPr lang="en-US" altLang="ja-JP" sz="2800" dirty="0" smtClean="0">
              <a:solidFill>
                <a:srgbClr val="FF0000"/>
              </a:solidFill>
              <a:latin typeface="HGS創英ﾌﾟﾚｾﾞﾝｽEB" pitchFamily="18" charset="-128"/>
              <a:ea typeface="HGS創英ﾌﾟﾚｾﾞﾝｽEB" pitchFamily="18" charset="-128"/>
            </a:endParaRPr>
          </a:p>
        </p:txBody>
      </p:sp>
      <p:sp>
        <p:nvSpPr>
          <p:cNvPr id="7" name="角丸四角形 6"/>
          <p:cNvSpPr/>
          <p:nvPr/>
        </p:nvSpPr>
        <p:spPr>
          <a:xfrm>
            <a:off x="7740352" y="72008"/>
            <a:ext cx="1296144" cy="33265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Ｐ１８～１９</a:t>
            </a:r>
            <a:endParaRPr kumimoji="1" lang="ja-JP" altLang="en-US" sz="1600" dirty="0">
              <a:solidFill>
                <a:schemeClr val="tx1"/>
              </a:solidFill>
            </a:endParaRPr>
          </a:p>
        </p:txBody>
      </p:sp>
      <p:sp>
        <p:nvSpPr>
          <p:cNvPr id="8" name="正方形/長方形 7"/>
          <p:cNvSpPr/>
          <p:nvPr/>
        </p:nvSpPr>
        <p:spPr>
          <a:xfrm>
            <a:off x="467544" y="1268760"/>
            <a:ext cx="2698175" cy="523220"/>
          </a:xfrm>
          <a:prstGeom prst="rect">
            <a:avLst/>
          </a:prstGeom>
        </p:spPr>
        <p:txBody>
          <a:bodyPr wrap="none">
            <a:spAutoFit/>
          </a:bodyPr>
          <a:lstStyle/>
          <a:p>
            <a:pPr>
              <a:buNone/>
            </a:pPr>
            <a:r>
              <a:rPr lang="ja-JP" altLang="en-US" sz="2800" dirty="0" smtClean="0">
                <a:latin typeface="HGS創英ﾌﾟﾚｾﾞﾝｽEB" pitchFamily="18" charset="-128"/>
                <a:ea typeface="HGS創英ﾌﾟﾚｾﾞﾝｽEB" pitchFamily="18" charset="-128"/>
              </a:rPr>
              <a:t>②組織の構成員</a:t>
            </a:r>
            <a:endParaRPr lang="en-US" altLang="ja-JP" sz="2800" dirty="0" smtClean="0">
              <a:latin typeface="HGS創英ﾌﾟﾚｾﾞﾝｽEB" pitchFamily="18" charset="-128"/>
              <a:ea typeface="HGS創英ﾌﾟﾚｾﾞﾝｽEB" pitchFamily="18" charset="-128"/>
            </a:endParaRPr>
          </a:p>
        </p:txBody>
      </p:sp>
      <p:sp>
        <p:nvSpPr>
          <p:cNvPr id="10" name="正方形/長方形 9"/>
          <p:cNvSpPr/>
          <p:nvPr/>
        </p:nvSpPr>
        <p:spPr>
          <a:xfrm>
            <a:off x="611560" y="3861048"/>
            <a:ext cx="3775393" cy="523220"/>
          </a:xfrm>
          <a:prstGeom prst="rect">
            <a:avLst/>
          </a:prstGeom>
        </p:spPr>
        <p:txBody>
          <a:bodyPr wrap="none">
            <a:spAutoFit/>
          </a:bodyPr>
          <a:lstStyle/>
          <a:p>
            <a:pPr>
              <a:buNone/>
            </a:pPr>
            <a:r>
              <a:rPr lang="ja-JP" altLang="en-US" sz="2800" dirty="0" smtClean="0">
                <a:latin typeface="HGS創英ﾌﾟﾚｾﾞﾝｽEB" pitchFamily="18" charset="-128"/>
                <a:ea typeface="HGS創英ﾌﾟﾚｾﾞﾝｽEB" pitchFamily="18" charset="-128"/>
              </a:rPr>
              <a:t>③組織運営上の留意点</a:t>
            </a:r>
            <a:endParaRPr lang="en-US" altLang="ja-JP" sz="2800" dirty="0" smtClean="0">
              <a:latin typeface="HGS創英ﾌﾟﾚｾﾞﾝｽEB" pitchFamily="18" charset="-128"/>
              <a:ea typeface="HGS創英ﾌﾟﾚｾﾞﾝｽEB" pitchFamily="18" charset="-128"/>
            </a:endParaRPr>
          </a:p>
        </p:txBody>
      </p:sp>
      <p:sp>
        <p:nvSpPr>
          <p:cNvPr id="11" name="コンテンツ プレースホルダ 4"/>
          <p:cNvSpPr txBox="1">
            <a:spLocks/>
          </p:cNvSpPr>
          <p:nvPr/>
        </p:nvSpPr>
        <p:spPr>
          <a:xfrm>
            <a:off x="395536" y="4365104"/>
            <a:ext cx="8229600" cy="216024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85000" lnSpcReduction="10000"/>
          </a:bodyPr>
          <a:lstStyle/>
          <a:p>
            <a:pPr marL="342900" indent="-342900">
              <a:spcBef>
                <a:spcPct val="20000"/>
              </a:spcBef>
            </a:pPr>
            <a:r>
              <a:rPr lang="ja-JP" altLang="en-US" sz="3200" dirty="0" smtClean="0">
                <a:latin typeface="HGS創英ﾌﾟﾚｾﾞﾝｽEB" pitchFamily="18" charset="-128"/>
                <a:ea typeface="HGS創英ﾌﾟﾚｾﾞﾝｽEB" pitchFamily="18" charset="-128"/>
              </a:rPr>
              <a:t>○日ごろから児童生徒に接する</a:t>
            </a:r>
            <a:r>
              <a:rPr lang="ja-JP" altLang="en-US" sz="3200" dirty="0" smtClean="0">
                <a:solidFill>
                  <a:srgbClr val="FF0000"/>
                </a:solidFill>
                <a:latin typeface="HGS創英ﾌﾟﾚｾﾞﾝｽEB" pitchFamily="18" charset="-128"/>
                <a:ea typeface="HGS創英ﾌﾟﾚｾﾞﾝｽEB" pitchFamily="18" charset="-128"/>
              </a:rPr>
              <a:t>学級担任や教科担任等の組織への参画する。</a:t>
            </a:r>
            <a:endParaRPr lang="en-US" altLang="ja-JP" sz="3200" dirty="0" smtClean="0">
              <a:solidFill>
                <a:srgbClr val="FF0000"/>
              </a:solidFill>
              <a:latin typeface="HGS創英ﾌﾟﾚｾﾞﾝｽEB" pitchFamily="18" charset="-128"/>
              <a:ea typeface="HGS創英ﾌﾟﾚｾﾞﾝｽEB" pitchFamily="18" charset="-128"/>
            </a:endParaRPr>
          </a:p>
          <a:p>
            <a:pPr marL="342900" indent="-342900">
              <a:spcBef>
                <a:spcPct val="20000"/>
              </a:spcBef>
            </a:pPr>
            <a:r>
              <a:rPr lang="ja-JP" altLang="en-US" sz="3200" dirty="0" smtClean="0">
                <a:latin typeface="HGS創英ﾌﾟﾚｾﾞﾝｽEB" pitchFamily="18" charset="-128"/>
                <a:ea typeface="HGS創英ﾌﾟﾚｾﾞﾝｽEB" pitchFamily="18" charset="-128"/>
              </a:rPr>
              <a:t>○</a:t>
            </a:r>
            <a:r>
              <a:rPr lang="ja-JP" altLang="ja-JP" sz="3200" dirty="0" smtClean="0">
                <a:solidFill>
                  <a:srgbClr val="FF0000"/>
                </a:solidFill>
                <a:latin typeface="HGS創英ﾌﾟﾚｾﾞﾝｽEB" pitchFamily="18" charset="-128"/>
                <a:ea typeface="HGS創英ﾌﾟﾚｾﾞﾝｽEB" pitchFamily="18" charset="-128"/>
              </a:rPr>
              <a:t>全ての教職員が</a:t>
            </a:r>
            <a:r>
              <a:rPr lang="ja-JP" altLang="ja-JP" sz="3200" dirty="0" smtClean="0">
                <a:solidFill>
                  <a:schemeClr val="tx1"/>
                </a:solidFill>
                <a:latin typeface="HGS創英ﾌﾟﾚｾﾞﾝｽEB" pitchFamily="18" charset="-128"/>
                <a:ea typeface="HGS創英ﾌﾟﾚｾﾞﾝｽEB" pitchFamily="18" charset="-128"/>
              </a:rPr>
              <a:t>学校のいじめ対策の</a:t>
            </a:r>
            <a:r>
              <a:rPr lang="ja-JP" altLang="ja-JP" sz="3200" dirty="0" smtClean="0">
                <a:solidFill>
                  <a:srgbClr val="FF0000"/>
                </a:solidFill>
                <a:latin typeface="HGS創英ﾌﾟﾚｾﾞﾝｽEB" pitchFamily="18" charset="-128"/>
                <a:ea typeface="HGS創英ﾌﾟﾚｾﾞﾝｽEB" pitchFamily="18" charset="-128"/>
              </a:rPr>
              <a:t>企画立案</a:t>
            </a:r>
            <a:r>
              <a:rPr lang="ja-JP" altLang="en-US" sz="3200" dirty="0" smtClean="0">
                <a:solidFill>
                  <a:srgbClr val="FF0000"/>
                </a:solidFill>
                <a:latin typeface="HGS創英ﾌﾟﾚｾﾞﾝｽEB" pitchFamily="18" charset="-128"/>
                <a:ea typeface="HGS創英ﾌﾟﾚｾﾞﾝｽEB" pitchFamily="18" charset="-128"/>
              </a:rPr>
              <a:t>等を経験</a:t>
            </a:r>
            <a:r>
              <a:rPr lang="ja-JP" altLang="en-US" sz="3200" dirty="0" smtClean="0">
                <a:solidFill>
                  <a:schemeClr val="tx1"/>
                </a:solidFill>
                <a:latin typeface="HGS創英ﾌﾟﾚｾﾞﾝｽEB" pitchFamily="18" charset="-128"/>
                <a:ea typeface="HGS創英ﾌﾟﾚｾﾞﾝｽEB" pitchFamily="18" charset="-128"/>
              </a:rPr>
              <a:t>するなど、</a:t>
            </a:r>
            <a:r>
              <a:rPr lang="ja-JP" altLang="ja-JP" sz="3200" dirty="0" smtClean="0">
                <a:solidFill>
                  <a:schemeClr val="tx1"/>
                </a:solidFill>
                <a:latin typeface="HGS創英ﾌﾟﾚｾﾞﾝｽEB" pitchFamily="18" charset="-128"/>
                <a:ea typeface="HGS創英ﾌﾟﾚｾﾞﾝｽEB" pitchFamily="18" charset="-128"/>
              </a:rPr>
              <a:t>組織の構成を適宜工夫・改善</a:t>
            </a:r>
            <a:r>
              <a:rPr lang="ja-JP" altLang="en-US" sz="3200" dirty="0" smtClean="0">
                <a:solidFill>
                  <a:schemeClr val="tx1"/>
                </a:solidFill>
                <a:latin typeface="HGS創英ﾌﾟﾚｾﾞﾝｽEB" pitchFamily="18" charset="-128"/>
                <a:ea typeface="HGS創英ﾌﾟﾚｾﾞﾝｽEB" pitchFamily="18" charset="-128"/>
              </a:rPr>
              <a:t>できる</a:t>
            </a:r>
            <a:r>
              <a:rPr lang="ja-JP" altLang="en-US" sz="3200" dirty="0" smtClean="0">
                <a:solidFill>
                  <a:srgbClr val="FF0000"/>
                </a:solidFill>
                <a:latin typeface="HGS創英ﾌﾟﾚｾﾞﾝｽEB" pitchFamily="18" charset="-128"/>
                <a:ea typeface="HGS創英ﾌﾟﾚｾﾞﾝｽEB" pitchFamily="18" charset="-128"/>
              </a:rPr>
              <a:t>柔軟な組織</a:t>
            </a:r>
            <a:r>
              <a:rPr lang="ja-JP" altLang="en-US" sz="3200" dirty="0" smtClean="0">
                <a:solidFill>
                  <a:schemeClr val="tx1"/>
                </a:solidFill>
                <a:latin typeface="HGS創英ﾌﾟﾚｾﾞﾝｽEB" pitchFamily="18" charset="-128"/>
                <a:ea typeface="HGS創英ﾌﾟﾚｾﾞﾝｽEB" pitchFamily="18" charset="-128"/>
              </a:rPr>
              <a:t>とすることが有効である。</a:t>
            </a:r>
            <a:endParaRPr lang="en-US" altLang="ja-JP" sz="3200" dirty="0" smtClean="0">
              <a:solidFill>
                <a:schemeClr val="tx1"/>
              </a:solidFill>
              <a:latin typeface="HGS創英ﾌﾟﾚｾﾞﾝｽEB" pitchFamily="18" charset="-128"/>
              <a:ea typeface="HGS創英ﾌﾟﾚｾﾞﾝｽEB" pitchFamily="18" charset="-128"/>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1" lang="en-US" altLang="ja-JP" sz="3200" b="0" i="0" u="none" strike="noStrike" kern="1200" cap="none" spc="0" normalizeH="0" baseline="0" noProof="0" dirty="0" smtClean="0">
              <a:ln>
                <a:noFill/>
              </a:ln>
              <a:solidFill>
                <a:srgbClr val="FF0000"/>
              </a:solidFill>
              <a:effectLst/>
              <a:uLnTx/>
              <a:uFillTx/>
              <a:latin typeface="ＭＳ Ｐ明朝" pitchFamily="18" charset="-128"/>
              <a:ea typeface="ＭＳ Ｐ明朝" pitchFamily="18" charset="-128"/>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rmAutofit/>
          </a:bodyPr>
          <a:lstStyle/>
          <a:p>
            <a:r>
              <a:rPr lang="ja-JP" altLang="ja-JP" sz="3600" dirty="0" smtClean="0">
                <a:latin typeface="HGP創英ﾌﾟﾚｾﾞﾝｽEB" pitchFamily="18" charset="-128"/>
                <a:ea typeface="HGP創英ﾌﾟﾚｾﾞﾝｽEB" pitchFamily="18" charset="-128"/>
              </a:rPr>
              <a:t>学校におけるいじめの防止等</a:t>
            </a:r>
            <a:r>
              <a:rPr lang="ja-JP" altLang="en-US" sz="3600" dirty="0" smtClean="0">
                <a:latin typeface="HGP創英ﾌﾟﾚｾﾞﾝｽEB" pitchFamily="18" charset="-128"/>
                <a:ea typeface="HGP創英ﾌﾟﾚｾﾞﾝｽEB" pitchFamily="18" charset="-128"/>
              </a:rPr>
              <a:t>に関する措置</a:t>
            </a:r>
            <a:endParaRPr kumimoji="1" lang="ja-JP" altLang="en-US" sz="3600" dirty="0">
              <a:latin typeface="HGP創英ﾌﾟﾚｾﾞﾝｽEB" pitchFamily="18" charset="-128"/>
              <a:ea typeface="HGP創英ﾌﾟﾚｾﾞﾝｽEB" pitchFamily="18" charset="-128"/>
            </a:endParaRPr>
          </a:p>
        </p:txBody>
      </p:sp>
      <p:sp>
        <p:nvSpPr>
          <p:cNvPr id="5" name="コンテンツ プレースホルダ 4"/>
          <p:cNvSpPr>
            <a:spLocks noGrp="1"/>
          </p:cNvSpPr>
          <p:nvPr>
            <p:ph idx="1"/>
          </p:nvPr>
        </p:nvSpPr>
        <p:spPr>
          <a:xfrm>
            <a:off x="457200" y="1196752"/>
            <a:ext cx="8229600" cy="432048"/>
          </a:xfrm>
        </p:spPr>
        <p:txBody>
          <a:bodyPr>
            <a:noAutofit/>
          </a:bodyPr>
          <a:lstStyle/>
          <a:p>
            <a:pPr>
              <a:buNone/>
            </a:pPr>
            <a:r>
              <a:rPr kumimoji="1" lang="ja-JP" altLang="en-US" sz="2800" u="sng" dirty="0" smtClean="0">
                <a:latin typeface="HGS創英ﾌﾟﾚｾﾞﾝｽEB" pitchFamily="18" charset="-128"/>
                <a:ea typeface="HGS創英ﾌﾟﾚｾﾞﾝｽEB" pitchFamily="18" charset="-128"/>
              </a:rPr>
              <a:t>①いじめの防止</a:t>
            </a:r>
            <a:endParaRPr kumimoji="1" lang="en-US" altLang="ja-JP" sz="2800" u="sng" dirty="0" smtClean="0">
              <a:latin typeface="HGS創英ﾌﾟﾚｾﾞﾝｽEB" pitchFamily="18" charset="-128"/>
              <a:ea typeface="HGS創英ﾌﾟﾚｾﾞﾝｽEB" pitchFamily="18" charset="-128"/>
            </a:endParaRPr>
          </a:p>
        </p:txBody>
      </p:sp>
      <p:sp>
        <p:nvSpPr>
          <p:cNvPr id="7" name="角丸四角形 6"/>
          <p:cNvSpPr/>
          <p:nvPr/>
        </p:nvSpPr>
        <p:spPr>
          <a:xfrm>
            <a:off x="7812360" y="72008"/>
            <a:ext cx="1224136" cy="33265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Ｐ１９～２０</a:t>
            </a:r>
            <a:endParaRPr kumimoji="1" lang="ja-JP" altLang="en-US" sz="1600" dirty="0">
              <a:solidFill>
                <a:schemeClr val="tx1"/>
              </a:solidFill>
            </a:endParaRPr>
          </a:p>
        </p:txBody>
      </p:sp>
      <p:sp>
        <p:nvSpPr>
          <p:cNvPr id="6" name="正方形/長方形 5"/>
          <p:cNvSpPr/>
          <p:nvPr/>
        </p:nvSpPr>
        <p:spPr>
          <a:xfrm>
            <a:off x="539552" y="1700808"/>
            <a:ext cx="8352928" cy="501675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ja-JP" altLang="en-US" sz="2800" dirty="0" smtClean="0">
                <a:latin typeface="HGS創英ﾌﾟﾚｾﾞﾝｽEB" pitchFamily="18" charset="-128"/>
                <a:ea typeface="HGS創英ﾌﾟﾚｾﾞﾝｽEB" pitchFamily="18" charset="-128"/>
              </a:rPr>
              <a:t>○</a:t>
            </a:r>
            <a:r>
              <a:rPr lang="ja-JP" altLang="ja-JP" sz="2800" dirty="0" smtClean="0">
                <a:solidFill>
                  <a:schemeClr val="dk1"/>
                </a:solidFill>
                <a:latin typeface="HGS創英ﾌﾟﾚｾﾞﾝｽEB" pitchFamily="18" charset="-128"/>
                <a:ea typeface="HGS創英ﾌﾟﾚｾﾞﾝｽEB" pitchFamily="18" charset="-128"/>
              </a:rPr>
              <a:t>児童生徒が</a:t>
            </a:r>
            <a:r>
              <a:rPr lang="ja-JP" altLang="ja-JP" sz="2800" dirty="0" smtClean="0">
                <a:solidFill>
                  <a:srgbClr val="FF0000"/>
                </a:solidFill>
                <a:latin typeface="HGS創英ﾌﾟﾚｾﾞﾝｽEB" pitchFamily="18" charset="-128"/>
                <a:ea typeface="HGS創英ﾌﾟﾚｾﾞﾝｽEB" pitchFamily="18" charset="-128"/>
              </a:rPr>
              <a:t>自主的にいじめの問題について考</a:t>
            </a:r>
            <a:endParaRPr lang="en-US" altLang="ja-JP" sz="2800" dirty="0" smtClean="0">
              <a:solidFill>
                <a:srgbClr val="FF0000"/>
              </a:solidFill>
              <a:latin typeface="HGS創英ﾌﾟﾚｾﾞﾝｽEB" pitchFamily="18" charset="-128"/>
              <a:ea typeface="HGS創英ﾌﾟﾚｾﾞﾝｽEB" pitchFamily="18" charset="-128"/>
            </a:endParaRPr>
          </a:p>
          <a:p>
            <a:r>
              <a:rPr lang="ja-JP" altLang="en-US" sz="2800" dirty="0" smtClean="0">
                <a:solidFill>
                  <a:srgbClr val="FF0000"/>
                </a:solidFill>
                <a:latin typeface="HGS創英ﾌﾟﾚｾﾞﾝｽEB" pitchFamily="18" charset="-128"/>
                <a:ea typeface="HGS創英ﾌﾟﾚｾﾞﾝｽEB" pitchFamily="18" charset="-128"/>
              </a:rPr>
              <a:t>　</a:t>
            </a:r>
            <a:r>
              <a:rPr lang="ja-JP" altLang="ja-JP" sz="2800" dirty="0" smtClean="0">
                <a:solidFill>
                  <a:srgbClr val="FF0000"/>
                </a:solidFill>
                <a:latin typeface="HGS創英ﾌﾟﾚｾﾞﾝｽEB" pitchFamily="18" charset="-128"/>
                <a:ea typeface="HGS創英ﾌﾟﾚｾﾞﾝｽEB" pitchFamily="18" charset="-128"/>
              </a:rPr>
              <a:t>え、議論する</a:t>
            </a:r>
            <a:r>
              <a:rPr lang="ja-JP" altLang="ja-JP" sz="2800" dirty="0" smtClean="0">
                <a:solidFill>
                  <a:schemeClr val="dk1"/>
                </a:solidFill>
                <a:latin typeface="HGS創英ﾌﾟﾚｾﾞﾝｽEB" pitchFamily="18" charset="-128"/>
                <a:ea typeface="HGS創英ﾌﾟﾚｾﾞﾝｽEB" pitchFamily="18" charset="-128"/>
              </a:rPr>
              <a:t>活動</a:t>
            </a:r>
            <a:endParaRPr lang="en-US" altLang="ja-JP" sz="2800" dirty="0" smtClean="0">
              <a:solidFill>
                <a:schemeClr val="dk1"/>
              </a:solidFill>
              <a:latin typeface="HGS創英ﾌﾟﾚｾﾞﾝｽEB" pitchFamily="18" charset="-128"/>
              <a:ea typeface="HGS創英ﾌﾟﾚｾﾞﾝｽEB" pitchFamily="18" charset="-128"/>
            </a:endParaRPr>
          </a:p>
          <a:p>
            <a:r>
              <a:rPr lang="ja-JP" altLang="en-US" sz="2800" dirty="0" smtClean="0">
                <a:latin typeface="HGS創英ﾌﾟﾚｾﾞﾝｽEB" pitchFamily="18" charset="-128"/>
                <a:ea typeface="HGS創英ﾌﾟﾚｾﾞﾝｽEB" pitchFamily="18" charset="-128"/>
              </a:rPr>
              <a:t>○</a:t>
            </a:r>
            <a:r>
              <a:rPr lang="ja-JP" altLang="ja-JP" sz="2800" dirty="0" smtClean="0">
                <a:solidFill>
                  <a:srgbClr val="FF0000"/>
                </a:solidFill>
                <a:latin typeface="HGS創英ﾌﾟﾚｾﾞﾝｽEB" pitchFamily="18" charset="-128"/>
                <a:ea typeface="HGS創英ﾌﾟﾚｾﾞﾝｽEB" pitchFamily="18" charset="-128"/>
              </a:rPr>
              <a:t>人権を守る</a:t>
            </a:r>
            <a:r>
              <a:rPr lang="ja-JP" altLang="ja-JP" sz="2800" dirty="0" smtClean="0">
                <a:solidFill>
                  <a:schemeClr val="dk1"/>
                </a:solidFill>
                <a:latin typeface="HGS創英ﾌﾟﾚｾﾞﾝｽEB" pitchFamily="18" charset="-128"/>
                <a:ea typeface="HGS創英ﾌﾟﾚｾﾞﾝｽEB" pitchFamily="18" charset="-128"/>
              </a:rPr>
              <a:t>ことの重要性やいじめの</a:t>
            </a:r>
            <a:r>
              <a:rPr lang="ja-JP" altLang="ja-JP" sz="2800" dirty="0" smtClean="0">
                <a:solidFill>
                  <a:srgbClr val="FF0000"/>
                </a:solidFill>
                <a:latin typeface="HGS創英ﾌﾟﾚｾﾞﾝｽEB" pitchFamily="18" charset="-128"/>
                <a:ea typeface="HGS創英ﾌﾟﾚｾﾞﾝｽEB" pitchFamily="18" charset="-128"/>
              </a:rPr>
              <a:t>法律上の扱</a:t>
            </a:r>
            <a:endParaRPr lang="en-US" altLang="ja-JP" sz="2800" dirty="0" smtClean="0">
              <a:solidFill>
                <a:srgbClr val="FF0000"/>
              </a:solidFill>
              <a:latin typeface="HGS創英ﾌﾟﾚｾﾞﾝｽEB" pitchFamily="18" charset="-128"/>
              <a:ea typeface="HGS創英ﾌﾟﾚｾﾞﾝｽEB" pitchFamily="18" charset="-128"/>
            </a:endParaRPr>
          </a:p>
          <a:p>
            <a:r>
              <a:rPr lang="ja-JP" altLang="en-US" sz="2800" dirty="0" smtClean="0">
                <a:solidFill>
                  <a:srgbClr val="FF0000"/>
                </a:solidFill>
                <a:latin typeface="HGS創英ﾌﾟﾚｾﾞﾝｽEB" pitchFamily="18" charset="-128"/>
                <a:ea typeface="HGS創英ﾌﾟﾚｾﾞﾝｽEB" pitchFamily="18" charset="-128"/>
              </a:rPr>
              <a:t>　</a:t>
            </a:r>
            <a:r>
              <a:rPr lang="ja-JP" altLang="ja-JP" sz="2800" dirty="0" err="1" smtClean="0">
                <a:solidFill>
                  <a:srgbClr val="FF0000"/>
                </a:solidFill>
                <a:latin typeface="HGS創英ﾌﾟﾚｾﾞﾝｽEB" pitchFamily="18" charset="-128"/>
                <a:ea typeface="HGS創英ﾌﾟﾚｾﾞﾝｽEB" pitchFamily="18" charset="-128"/>
              </a:rPr>
              <a:t>い</a:t>
            </a:r>
            <a:r>
              <a:rPr lang="ja-JP" altLang="ja-JP" sz="2800" dirty="0" err="1" smtClean="0">
                <a:solidFill>
                  <a:schemeClr val="dk1"/>
                </a:solidFill>
                <a:latin typeface="HGS創英ﾌﾟﾚｾﾞﾝｽEB" pitchFamily="18" charset="-128"/>
                <a:ea typeface="HGS創英ﾌﾟﾚｾﾞﾝｽEB" pitchFamily="18" charset="-128"/>
              </a:rPr>
              <a:t>を</a:t>
            </a:r>
            <a:r>
              <a:rPr lang="ja-JP" altLang="ja-JP" sz="2800" dirty="0" smtClean="0">
                <a:solidFill>
                  <a:schemeClr val="dk1"/>
                </a:solidFill>
                <a:latin typeface="HGS創英ﾌﾟﾚｾﾞﾝｽEB" pitchFamily="18" charset="-128"/>
                <a:ea typeface="HGS創英ﾌﾟﾚｾﾞﾝｽEB" pitchFamily="18" charset="-128"/>
              </a:rPr>
              <a:t>学ぶ取組</a:t>
            </a:r>
            <a:endParaRPr lang="en-US" altLang="ja-JP" sz="2800" dirty="0" smtClean="0">
              <a:solidFill>
                <a:schemeClr val="dk1"/>
              </a:solidFill>
              <a:latin typeface="HGS創英ﾌﾟﾚｾﾞﾝｽEB" pitchFamily="18" charset="-128"/>
              <a:ea typeface="HGS創英ﾌﾟﾚｾﾞﾝｽEB" pitchFamily="18" charset="-128"/>
            </a:endParaRPr>
          </a:p>
          <a:p>
            <a:pPr defTabSz="1280160">
              <a:defRPr/>
            </a:pPr>
            <a:r>
              <a:rPr lang="ja-JP" altLang="en-US" sz="2800" dirty="0" smtClean="0">
                <a:latin typeface="HGS創英ﾌﾟﾚｾﾞﾝｽEB" pitchFamily="18" charset="-128"/>
                <a:ea typeface="HGS創英ﾌﾟﾚｾﾞﾝｽEB" pitchFamily="18" charset="-128"/>
              </a:rPr>
              <a:t>○</a:t>
            </a:r>
            <a:r>
              <a:rPr lang="ja-JP" altLang="ja-JP" sz="2800" dirty="0" smtClean="0">
                <a:solidFill>
                  <a:srgbClr val="FF0000"/>
                </a:solidFill>
                <a:latin typeface="HGS創英ﾌﾟﾚｾﾞﾝｽEB" pitchFamily="18" charset="-128"/>
                <a:ea typeface="HGS創英ﾌﾟﾚｾﾞﾝｽEB" pitchFamily="18" charset="-128"/>
              </a:rPr>
              <a:t>いじめを止めさせるための行動</a:t>
            </a:r>
            <a:r>
              <a:rPr lang="ja-JP" altLang="ja-JP" sz="2800" dirty="0" smtClean="0">
                <a:solidFill>
                  <a:schemeClr val="dk1"/>
                </a:solidFill>
                <a:latin typeface="HGS創英ﾌﾟﾚｾﾞﾝｽEB" pitchFamily="18" charset="-128"/>
                <a:ea typeface="HGS創英ﾌﾟﾚｾﾞﾝｽEB" pitchFamily="18" charset="-128"/>
              </a:rPr>
              <a:t>をとる</a:t>
            </a:r>
            <a:r>
              <a:rPr lang="ja-JP" altLang="en-US" sz="2800" dirty="0" smtClean="0">
                <a:solidFill>
                  <a:schemeClr val="dk1"/>
                </a:solidFill>
                <a:latin typeface="HGS創英ﾌﾟﾚｾﾞﾝｽEB" pitchFamily="18" charset="-128"/>
                <a:ea typeface="HGS創英ﾌﾟﾚｾﾞﾝｽEB" pitchFamily="18" charset="-128"/>
              </a:rPr>
              <a:t>ことの</a:t>
            </a:r>
            <a:r>
              <a:rPr lang="ja-JP" altLang="ja-JP" sz="2800" dirty="0" smtClean="0">
                <a:solidFill>
                  <a:schemeClr val="dk1"/>
                </a:solidFill>
                <a:latin typeface="HGS創英ﾌﾟﾚｾﾞﾝｽEB" pitchFamily="18" charset="-128"/>
                <a:ea typeface="HGS創英ﾌﾟﾚｾﾞﾝｽEB" pitchFamily="18" charset="-128"/>
              </a:rPr>
              <a:t>重</a:t>
            </a:r>
            <a:endParaRPr lang="en-US" altLang="ja-JP" sz="2800" dirty="0" smtClean="0">
              <a:solidFill>
                <a:schemeClr val="dk1"/>
              </a:solidFill>
              <a:latin typeface="HGS創英ﾌﾟﾚｾﾞﾝｽEB" pitchFamily="18" charset="-128"/>
              <a:ea typeface="HGS創英ﾌﾟﾚｾﾞﾝｽEB" pitchFamily="18" charset="-128"/>
            </a:endParaRPr>
          </a:p>
          <a:p>
            <a:pPr defTabSz="1280160">
              <a:defRPr/>
            </a:pPr>
            <a:r>
              <a:rPr lang="ja-JP" altLang="en-US" sz="2800" dirty="0" smtClean="0">
                <a:latin typeface="HGS創英ﾌﾟﾚｾﾞﾝｽEB" pitchFamily="18" charset="-128"/>
                <a:ea typeface="HGS創英ﾌﾟﾚｾﾞﾝｽEB" pitchFamily="18" charset="-128"/>
              </a:rPr>
              <a:t>　</a:t>
            </a:r>
            <a:r>
              <a:rPr lang="ja-JP" altLang="ja-JP" sz="2800" dirty="0" smtClean="0">
                <a:solidFill>
                  <a:schemeClr val="dk1"/>
                </a:solidFill>
                <a:latin typeface="HGS創英ﾌﾟﾚｾﾞﾝｽEB" pitchFamily="18" charset="-128"/>
                <a:ea typeface="HGS創英ﾌﾟﾚｾﾞﾝｽEB" pitchFamily="18" charset="-128"/>
              </a:rPr>
              <a:t>要性</a:t>
            </a:r>
            <a:r>
              <a:rPr lang="ja-JP" altLang="en-US" sz="2800" dirty="0" smtClean="0">
                <a:solidFill>
                  <a:schemeClr val="dk1"/>
                </a:solidFill>
                <a:latin typeface="HGS創英ﾌﾟﾚｾﾞﾝｽEB" pitchFamily="18" charset="-128"/>
                <a:ea typeface="HGS創英ﾌﾟﾚｾﾞﾝｽEB" pitchFamily="18" charset="-128"/>
              </a:rPr>
              <a:t>について</a:t>
            </a:r>
            <a:r>
              <a:rPr lang="ja-JP" altLang="ja-JP" sz="2800" dirty="0" smtClean="0">
                <a:solidFill>
                  <a:schemeClr val="dk1"/>
                </a:solidFill>
                <a:latin typeface="HGS創英ﾌﾟﾚｾﾞﾝｽEB" pitchFamily="18" charset="-128"/>
                <a:ea typeface="HGS創英ﾌﾟﾚｾﾞﾝｽEB" pitchFamily="18" charset="-128"/>
              </a:rPr>
              <a:t>理解</a:t>
            </a:r>
            <a:r>
              <a:rPr lang="ja-JP" altLang="en-US" sz="2800" dirty="0" smtClean="0">
                <a:solidFill>
                  <a:schemeClr val="dk1"/>
                </a:solidFill>
                <a:latin typeface="HGS創英ﾌﾟﾚｾﾞﾝｽEB" pitchFamily="18" charset="-128"/>
                <a:ea typeface="HGS創英ﾌﾟﾚｾﾞﾝｽEB" pitchFamily="18" charset="-128"/>
              </a:rPr>
              <a:t>を図る</a:t>
            </a:r>
            <a:endParaRPr lang="ja-JP" altLang="ja-JP" sz="2800" dirty="0" smtClean="0">
              <a:solidFill>
                <a:schemeClr val="dk1"/>
              </a:solidFill>
              <a:latin typeface="HGS創英ﾌﾟﾚｾﾞﾝｽEB" pitchFamily="18" charset="-128"/>
              <a:ea typeface="HGS創英ﾌﾟﾚｾﾞﾝｽEB" pitchFamily="18" charset="-128"/>
            </a:endParaRPr>
          </a:p>
          <a:p>
            <a:r>
              <a:rPr lang="ja-JP" altLang="en-US" sz="2800" dirty="0" smtClean="0">
                <a:latin typeface="HGS創英ﾌﾟﾚｾﾞﾝｽEB" pitchFamily="18" charset="-128"/>
                <a:ea typeface="HGS創英ﾌﾟﾚｾﾞﾝｽEB" pitchFamily="18" charset="-128"/>
              </a:rPr>
              <a:t>○</a:t>
            </a:r>
            <a:r>
              <a:rPr lang="ja-JP" altLang="ja-JP" sz="2800" dirty="0" smtClean="0">
                <a:solidFill>
                  <a:schemeClr val="dk1"/>
                </a:solidFill>
                <a:latin typeface="HGS創英ﾌﾟﾚｾﾞﾝｽEB" pitchFamily="18" charset="-128"/>
                <a:ea typeface="HGS創英ﾌﾟﾚｾﾞﾝｽEB" pitchFamily="18" charset="-128"/>
              </a:rPr>
              <a:t>特に配慮が必要な児童生徒</a:t>
            </a:r>
            <a:endParaRPr lang="en-US" altLang="ja-JP" sz="2800" dirty="0" smtClean="0">
              <a:solidFill>
                <a:schemeClr val="dk1"/>
              </a:solidFill>
              <a:latin typeface="HGS創英ﾌﾟﾚｾﾞﾝｽEB" pitchFamily="18" charset="-128"/>
              <a:ea typeface="HGS創英ﾌﾟﾚｾﾞﾝｽEB" pitchFamily="18" charset="-128"/>
            </a:endParaRPr>
          </a:p>
          <a:p>
            <a:r>
              <a:rPr lang="ja-JP" altLang="en-US" sz="2400" dirty="0" smtClean="0">
                <a:solidFill>
                  <a:srgbClr val="FF0000"/>
                </a:solidFill>
                <a:latin typeface="HGS創英ﾌﾟﾚｾﾞﾝｽEB" pitchFamily="18" charset="-128"/>
                <a:ea typeface="HGS創英ﾌﾟﾚｾﾞﾝｽEB" pitchFamily="18" charset="-128"/>
              </a:rPr>
              <a:t>・</a:t>
            </a:r>
            <a:r>
              <a:rPr lang="ja-JP" altLang="ja-JP" sz="2400" dirty="0" smtClean="0">
                <a:solidFill>
                  <a:srgbClr val="FF0000"/>
                </a:solidFill>
                <a:latin typeface="HGS創英ﾌﾟﾚｾﾞﾝｽEB" pitchFamily="18" charset="-128"/>
                <a:ea typeface="HGS創英ﾌﾟﾚｾﾞﾝｽEB" pitchFamily="18" charset="-128"/>
              </a:rPr>
              <a:t>発達障害を含む障害のある児童生徒</a:t>
            </a:r>
            <a:endParaRPr lang="en-US" altLang="ja-JP" sz="2400" dirty="0" smtClean="0">
              <a:solidFill>
                <a:srgbClr val="FF0000"/>
              </a:solidFill>
              <a:latin typeface="HGS創英ﾌﾟﾚｾﾞﾝｽEB" pitchFamily="18" charset="-128"/>
              <a:ea typeface="HGS創英ﾌﾟﾚｾﾞﾝｽEB" pitchFamily="18" charset="-128"/>
            </a:endParaRPr>
          </a:p>
          <a:p>
            <a:r>
              <a:rPr lang="ja-JP" altLang="en-US" sz="2400" dirty="0" smtClean="0">
                <a:solidFill>
                  <a:srgbClr val="FF0000"/>
                </a:solidFill>
                <a:latin typeface="HGS創英ﾌﾟﾚｾﾞﾝｽEB" pitchFamily="18" charset="-128"/>
                <a:ea typeface="HGS創英ﾌﾟﾚｾﾞﾝｽEB" pitchFamily="18" charset="-128"/>
              </a:rPr>
              <a:t>・</a:t>
            </a:r>
            <a:r>
              <a:rPr lang="ja-JP" altLang="ja-JP" sz="2400" dirty="0" smtClean="0">
                <a:solidFill>
                  <a:srgbClr val="FF0000"/>
                </a:solidFill>
                <a:latin typeface="HGS創英ﾌﾟﾚｾﾞﾝｽEB" pitchFamily="18" charset="-128"/>
                <a:ea typeface="HGS創英ﾌﾟﾚｾﾞﾝｽEB" pitchFamily="18" charset="-128"/>
              </a:rPr>
              <a:t>外国人児童生徒等</a:t>
            </a:r>
            <a:endParaRPr lang="en-US" altLang="ja-JP" sz="2400" dirty="0" smtClean="0">
              <a:solidFill>
                <a:srgbClr val="FF0000"/>
              </a:solidFill>
              <a:latin typeface="HGS創英ﾌﾟﾚｾﾞﾝｽEB" pitchFamily="18" charset="-128"/>
              <a:ea typeface="HGS創英ﾌﾟﾚｾﾞﾝｽEB" pitchFamily="18" charset="-128"/>
            </a:endParaRPr>
          </a:p>
          <a:p>
            <a:r>
              <a:rPr lang="ja-JP" altLang="en-US" sz="2400" dirty="0" smtClean="0">
                <a:solidFill>
                  <a:srgbClr val="FF0000"/>
                </a:solidFill>
                <a:latin typeface="HGS創英ﾌﾟﾚｾﾞﾝｽEB" pitchFamily="18" charset="-128"/>
                <a:ea typeface="HGS創英ﾌﾟﾚｾﾞﾝｽEB" pitchFamily="18" charset="-128"/>
              </a:rPr>
              <a:t>・</a:t>
            </a:r>
            <a:r>
              <a:rPr lang="ja-JP" altLang="ja-JP" sz="2400" dirty="0" smtClean="0">
                <a:solidFill>
                  <a:srgbClr val="FF0000"/>
                </a:solidFill>
                <a:latin typeface="HGS創英ﾌﾟﾚｾﾞﾝｽEB" pitchFamily="18" charset="-128"/>
                <a:ea typeface="HGS創英ﾌﾟﾚｾﾞﾝｽEB" pitchFamily="18" charset="-128"/>
              </a:rPr>
              <a:t>性同一</a:t>
            </a:r>
            <a:r>
              <a:rPr lang="ja-JP" altLang="en-US" sz="2400" dirty="0" smtClean="0">
                <a:solidFill>
                  <a:srgbClr val="FF0000"/>
                </a:solidFill>
                <a:latin typeface="HGS創英ﾌﾟﾚｾﾞﾝｽEB" pitchFamily="18" charset="-128"/>
                <a:ea typeface="HGS創英ﾌﾟﾚｾﾞﾝｽEB" pitchFamily="18" charset="-128"/>
              </a:rPr>
              <a:t>性</a:t>
            </a:r>
            <a:r>
              <a:rPr lang="ja-JP" altLang="ja-JP" sz="2400" dirty="0" smtClean="0">
                <a:solidFill>
                  <a:srgbClr val="FF0000"/>
                </a:solidFill>
                <a:latin typeface="HGS創英ﾌﾟﾚｾﾞﾝｽEB" pitchFamily="18" charset="-128"/>
                <a:ea typeface="HGS創英ﾌﾟﾚｾﾞﾝｽEB" pitchFamily="18" charset="-128"/>
              </a:rPr>
              <a:t>障害や性的指向・性自認</a:t>
            </a:r>
            <a:r>
              <a:rPr lang="ja-JP" altLang="en-US" sz="2400" dirty="0" smtClean="0">
                <a:solidFill>
                  <a:srgbClr val="FF0000"/>
                </a:solidFill>
                <a:latin typeface="HGS創英ﾌﾟﾚｾﾞﾝｽEB" pitchFamily="18" charset="-128"/>
                <a:ea typeface="HGS創英ﾌﾟﾚｾﾞﾝｽEB" pitchFamily="18" charset="-128"/>
              </a:rPr>
              <a:t>等</a:t>
            </a:r>
            <a:endParaRPr lang="en-US" altLang="ja-JP" sz="2400" dirty="0" smtClean="0">
              <a:solidFill>
                <a:srgbClr val="FF0000"/>
              </a:solidFill>
              <a:latin typeface="HGS創英ﾌﾟﾚｾﾞﾝｽEB" pitchFamily="18" charset="-128"/>
              <a:ea typeface="HGS創英ﾌﾟﾚｾﾞﾝｽEB" pitchFamily="18" charset="-128"/>
            </a:endParaRPr>
          </a:p>
          <a:p>
            <a:r>
              <a:rPr lang="ja-JP" altLang="en-US" sz="2400" dirty="0" smtClean="0">
                <a:solidFill>
                  <a:srgbClr val="FF0000"/>
                </a:solidFill>
                <a:latin typeface="HGS創英ﾌﾟﾚｾﾞﾝｽEB" pitchFamily="18" charset="-128"/>
                <a:ea typeface="HGS創英ﾌﾟﾚｾﾞﾝｽEB" pitchFamily="18" charset="-128"/>
              </a:rPr>
              <a:t>・被災児童生徒等</a:t>
            </a:r>
            <a:endParaRPr lang="en-US" altLang="ja-JP" sz="2400" dirty="0" smtClean="0">
              <a:solidFill>
                <a:srgbClr val="FF0000"/>
              </a:solidFill>
              <a:latin typeface="HGS創英ﾌﾟﾚｾﾞﾝｽEB" pitchFamily="18" charset="-128"/>
              <a:ea typeface="HGS創英ﾌﾟﾚｾﾞﾝｽEB" pitchFamily="18" charset="-128"/>
            </a:endParaRPr>
          </a:p>
          <a:p>
            <a:r>
              <a:rPr lang="ja-JP" altLang="en-US" sz="2800" dirty="0" smtClean="0">
                <a:solidFill>
                  <a:schemeClr val="dk1"/>
                </a:solidFill>
                <a:latin typeface="HGS創英ﾌﾟﾚｾﾞﾝｽEB" pitchFamily="18" charset="-128"/>
                <a:ea typeface="HGS創英ﾌﾟﾚｾﾞﾝｽEB" pitchFamily="18" charset="-128"/>
              </a:rPr>
              <a:t>　に対する</a:t>
            </a:r>
            <a:r>
              <a:rPr lang="ja-JP" altLang="ja-JP" sz="2800" dirty="0" smtClean="0">
                <a:solidFill>
                  <a:schemeClr val="dk1"/>
                </a:solidFill>
                <a:latin typeface="HGS創英ﾌﾟﾚｾﾞﾝｽEB" pitchFamily="18" charset="-128"/>
                <a:ea typeface="HGS創英ﾌﾟﾚｾﾞﾝｽEB" pitchFamily="18" charset="-128"/>
              </a:rPr>
              <a:t>特性を踏まえた適切な支援</a:t>
            </a:r>
            <a:r>
              <a:rPr lang="ja-JP" altLang="en-US" sz="2800" dirty="0" smtClean="0">
                <a:solidFill>
                  <a:schemeClr val="dk1"/>
                </a:solidFill>
                <a:latin typeface="HGS創英ﾌﾟﾚｾﾞﾝｽEB" pitchFamily="18" charset="-128"/>
                <a:ea typeface="HGS創英ﾌﾟﾚｾﾞﾝｽEB" pitchFamily="18" charset="-128"/>
              </a:rPr>
              <a:t>と指導</a:t>
            </a:r>
            <a:endParaRPr lang="en-US" altLang="ja-JP" sz="2800" dirty="0" smtClean="0">
              <a:solidFill>
                <a:schemeClr val="dk1"/>
              </a:solidFill>
              <a:latin typeface="HGS創英ﾌﾟﾚｾﾞﾝｽEB" pitchFamily="18" charset="-128"/>
              <a:ea typeface="HGS創英ﾌﾟﾚｾﾞﾝｽEB" pitchFamily="18"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rmAutofit/>
          </a:bodyPr>
          <a:lstStyle/>
          <a:p>
            <a:r>
              <a:rPr lang="ja-JP" altLang="ja-JP" sz="3600" dirty="0" smtClean="0">
                <a:latin typeface="HGP創英ﾌﾟﾚｾﾞﾝｽEB" pitchFamily="18" charset="-128"/>
                <a:ea typeface="HGP創英ﾌﾟﾚｾﾞﾝｽEB" pitchFamily="18" charset="-128"/>
              </a:rPr>
              <a:t>学校におけるいじめの防止等</a:t>
            </a:r>
            <a:r>
              <a:rPr lang="ja-JP" altLang="en-US" sz="3600" dirty="0" smtClean="0">
                <a:latin typeface="HGP創英ﾌﾟﾚｾﾞﾝｽEB" pitchFamily="18" charset="-128"/>
                <a:ea typeface="HGP創英ﾌﾟﾚｾﾞﾝｽEB" pitchFamily="18" charset="-128"/>
              </a:rPr>
              <a:t>に関する措置</a:t>
            </a:r>
            <a:endParaRPr kumimoji="1" lang="ja-JP" altLang="en-US" sz="3600" dirty="0">
              <a:latin typeface="HGP創英ﾌﾟﾚｾﾞﾝｽEB" pitchFamily="18" charset="-128"/>
              <a:ea typeface="HGP創英ﾌﾟﾚｾﾞﾝｽEB" pitchFamily="18" charset="-128"/>
            </a:endParaRPr>
          </a:p>
        </p:txBody>
      </p:sp>
      <p:sp>
        <p:nvSpPr>
          <p:cNvPr id="5" name="コンテンツ プレースホルダ 4"/>
          <p:cNvSpPr>
            <a:spLocks noGrp="1"/>
          </p:cNvSpPr>
          <p:nvPr>
            <p:ph idx="1"/>
          </p:nvPr>
        </p:nvSpPr>
        <p:spPr>
          <a:xfrm>
            <a:off x="251520" y="2060848"/>
            <a:ext cx="8686800" cy="4248472"/>
          </a:xfrm>
        </p:spPr>
        <p:style>
          <a:lnRef idx="1">
            <a:schemeClr val="accent1"/>
          </a:lnRef>
          <a:fillRef idx="2">
            <a:schemeClr val="accent1"/>
          </a:fillRef>
          <a:effectRef idx="1">
            <a:schemeClr val="accent1"/>
          </a:effectRef>
          <a:fontRef idx="minor">
            <a:schemeClr val="dk1"/>
          </a:fontRef>
        </p:style>
        <p:txBody>
          <a:bodyPr>
            <a:normAutofit/>
          </a:bodyPr>
          <a:lstStyle/>
          <a:p>
            <a:pPr marL="0" indent="0" defTabSz="1280160">
              <a:spcBef>
                <a:spcPts val="0"/>
              </a:spcBef>
              <a:buNone/>
              <a:defRPr/>
            </a:pPr>
            <a:r>
              <a:rPr lang="ja-JP" altLang="en-US" sz="2800" dirty="0" smtClean="0">
                <a:solidFill>
                  <a:schemeClr val="dk1"/>
                </a:solidFill>
                <a:latin typeface="HGP創英ﾌﾟﾚｾﾞﾝｽEB" pitchFamily="18" charset="-128"/>
                <a:ea typeface="HGP創英ﾌﾟﾚｾﾞﾝｽEB" pitchFamily="18" charset="-128"/>
              </a:rPr>
              <a:t>・</a:t>
            </a:r>
            <a:r>
              <a:rPr lang="ja-JP" altLang="ja-JP" sz="2800" dirty="0" smtClean="0">
                <a:solidFill>
                  <a:srgbClr val="FF0000"/>
                </a:solidFill>
                <a:latin typeface="HGP創英ﾌﾟﾚｾﾞﾝｽEB" pitchFamily="18" charset="-128"/>
                <a:ea typeface="HGP創英ﾌﾟﾚｾﾞﾝｽEB" pitchFamily="18" charset="-128"/>
              </a:rPr>
              <a:t>アンケート調査、個人面談の実施</a:t>
            </a:r>
            <a:r>
              <a:rPr lang="ja-JP" altLang="en-US" sz="2800" dirty="0" smtClean="0">
                <a:solidFill>
                  <a:schemeClr val="dk1"/>
                </a:solidFill>
                <a:latin typeface="HGP創英ﾌﾟﾚｾﾞﾝｽEB" pitchFamily="18" charset="-128"/>
                <a:ea typeface="HGP創英ﾌﾟﾚｾﾞﾝｽEB" pitchFamily="18" charset="-128"/>
              </a:rPr>
              <a:t>や</a:t>
            </a:r>
            <a:r>
              <a:rPr lang="ja-JP" altLang="ja-JP" sz="2800" dirty="0" smtClean="0">
                <a:solidFill>
                  <a:schemeClr val="dk1"/>
                </a:solidFill>
                <a:latin typeface="HGP創英ﾌﾟﾚｾﾞﾝｽEB" pitchFamily="18" charset="-128"/>
                <a:ea typeface="HGP創英ﾌﾟﾚｾﾞﾝｽEB" pitchFamily="18" charset="-128"/>
              </a:rPr>
              <a:t>、</a:t>
            </a:r>
            <a:r>
              <a:rPr lang="ja-JP" altLang="ja-JP" sz="2800" dirty="0" smtClean="0">
                <a:solidFill>
                  <a:srgbClr val="FF0000"/>
                </a:solidFill>
                <a:latin typeface="HGP創英ﾌﾟﾚｾﾞﾝｽEB" pitchFamily="18" charset="-128"/>
                <a:ea typeface="HGP創英ﾌﾟﾚｾﾞﾝｽEB" pitchFamily="18" charset="-128"/>
              </a:rPr>
              <a:t>結果の検証</a:t>
            </a:r>
            <a:r>
              <a:rPr lang="ja-JP" altLang="ja-JP" sz="2800" dirty="0" smtClean="0">
                <a:solidFill>
                  <a:schemeClr val="dk1"/>
                </a:solidFill>
                <a:latin typeface="HGP創英ﾌﾟﾚｾﾞﾝｽEB" pitchFamily="18" charset="-128"/>
                <a:ea typeface="HGP創英ﾌﾟﾚｾﾞﾝｽEB" pitchFamily="18" charset="-128"/>
              </a:rPr>
              <a:t>及び</a:t>
            </a:r>
            <a:endParaRPr lang="en-US" altLang="ja-JP" sz="2800" dirty="0" smtClean="0">
              <a:solidFill>
                <a:schemeClr val="dk1"/>
              </a:solidFill>
              <a:latin typeface="HGP創英ﾌﾟﾚｾﾞﾝｽEB" pitchFamily="18" charset="-128"/>
              <a:ea typeface="HGP創英ﾌﾟﾚｾﾞﾝｽEB" pitchFamily="18" charset="-128"/>
            </a:endParaRPr>
          </a:p>
          <a:p>
            <a:pPr marL="0" indent="0" defTabSz="1280160">
              <a:spcBef>
                <a:spcPts val="0"/>
              </a:spcBef>
              <a:buNone/>
              <a:defRPr/>
            </a:pPr>
            <a:r>
              <a:rPr lang="ja-JP" altLang="en-US" sz="2800" dirty="0" smtClean="0">
                <a:latin typeface="HGP創英ﾌﾟﾚｾﾞﾝｽEB" pitchFamily="18" charset="-128"/>
                <a:ea typeface="HGP創英ﾌﾟﾚｾﾞﾝｽEB" pitchFamily="18" charset="-128"/>
              </a:rPr>
              <a:t>　</a:t>
            </a:r>
            <a:r>
              <a:rPr lang="ja-JP" altLang="ja-JP" sz="2800" dirty="0" smtClean="0">
                <a:solidFill>
                  <a:srgbClr val="FF0000"/>
                </a:solidFill>
                <a:latin typeface="HGP創英ﾌﾟﾚｾﾞﾝｽEB" pitchFamily="18" charset="-128"/>
                <a:ea typeface="HGP創英ﾌﾟﾚｾﾞﾝｽEB" pitchFamily="18" charset="-128"/>
              </a:rPr>
              <a:t>組織的な対処方法</a:t>
            </a:r>
            <a:r>
              <a:rPr lang="ja-JP" altLang="en-US" sz="2800" dirty="0" smtClean="0">
                <a:solidFill>
                  <a:schemeClr val="dk1"/>
                </a:solidFill>
                <a:latin typeface="HGP創英ﾌﾟﾚｾﾞﾝｽEB" pitchFamily="18" charset="-128"/>
                <a:ea typeface="HGP創英ﾌﾟﾚｾﾞﾝｽEB" pitchFamily="18" charset="-128"/>
              </a:rPr>
              <a:t>について定めておく必要がある。</a:t>
            </a:r>
            <a:endParaRPr lang="en-US" altLang="ja-JP" sz="2800" dirty="0" smtClean="0">
              <a:solidFill>
                <a:schemeClr val="dk1"/>
              </a:solidFill>
              <a:latin typeface="HGP創英ﾌﾟﾚｾﾞﾝｽEB" pitchFamily="18" charset="-128"/>
              <a:ea typeface="HGP創英ﾌﾟﾚｾﾞﾝｽEB" pitchFamily="18" charset="-128"/>
            </a:endParaRPr>
          </a:p>
          <a:p>
            <a:pPr marL="0" indent="0" defTabSz="1280160">
              <a:spcBef>
                <a:spcPts val="0"/>
              </a:spcBef>
              <a:buNone/>
              <a:defRPr/>
            </a:pPr>
            <a:endParaRPr lang="en-US" altLang="ja-JP" sz="2800" dirty="0" smtClean="0">
              <a:solidFill>
                <a:schemeClr val="dk1"/>
              </a:solidFill>
              <a:latin typeface="HGP創英ﾌﾟﾚｾﾞﾝｽEB" pitchFamily="18" charset="-128"/>
              <a:ea typeface="HGP創英ﾌﾟﾚｾﾞﾝｽEB" pitchFamily="18" charset="-128"/>
            </a:endParaRPr>
          </a:p>
          <a:p>
            <a:pPr marL="0" indent="0" defTabSz="1280160">
              <a:spcBef>
                <a:spcPts val="0"/>
              </a:spcBef>
              <a:buNone/>
              <a:defRPr/>
            </a:pPr>
            <a:r>
              <a:rPr lang="ja-JP" altLang="en-US" sz="2800" dirty="0" smtClean="0">
                <a:solidFill>
                  <a:schemeClr val="dk1"/>
                </a:solidFill>
                <a:latin typeface="HGP創英ﾌﾟﾚｾﾞﾝｽEB" pitchFamily="18" charset="-128"/>
                <a:ea typeface="HGP創英ﾌﾟﾚｾﾞﾝｽEB" pitchFamily="18" charset="-128"/>
              </a:rPr>
              <a:t>・児童生徒が</a:t>
            </a:r>
            <a:r>
              <a:rPr lang="ja-JP" altLang="en-US" sz="2800" dirty="0" smtClean="0">
                <a:solidFill>
                  <a:srgbClr val="FF0000"/>
                </a:solidFill>
                <a:latin typeface="HGP創英ﾌﾟﾚｾﾞﾝｽEB" pitchFamily="18" charset="-128"/>
                <a:ea typeface="HGP創英ﾌﾟﾚｾﾞﾝｽEB" pitchFamily="18" charset="-128"/>
              </a:rPr>
              <a:t>自ら発信するＳＯＳ</a:t>
            </a:r>
            <a:r>
              <a:rPr lang="ja-JP" altLang="en-US" sz="2800" dirty="0" smtClean="0">
                <a:solidFill>
                  <a:schemeClr val="dk1"/>
                </a:solidFill>
                <a:latin typeface="HGP創英ﾌﾟﾚｾﾞﾝｽEB" pitchFamily="18" charset="-128"/>
                <a:ea typeface="HGP創英ﾌﾟﾚｾﾞﾝｽEB" pitchFamily="18" charset="-128"/>
              </a:rPr>
              <a:t>や、</a:t>
            </a:r>
            <a:r>
              <a:rPr lang="ja-JP" altLang="en-US" sz="2800" dirty="0" smtClean="0">
                <a:solidFill>
                  <a:srgbClr val="FF0000"/>
                </a:solidFill>
                <a:latin typeface="HGP創英ﾌﾟﾚｾﾞﾝｽEB" pitchFamily="18" charset="-128"/>
                <a:ea typeface="HGP創英ﾌﾟﾚｾﾞﾝｽEB" pitchFamily="18" charset="-128"/>
              </a:rPr>
              <a:t>いじめ情報</a:t>
            </a:r>
            <a:r>
              <a:rPr lang="ja-JP" altLang="en-US" sz="2800" dirty="0" smtClean="0">
                <a:solidFill>
                  <a:schemeClr val="dk1"/>
                </a:solidFill>
                <a:latin typeface="HGP創英ﾌﾟﾚｾﾞﾝｽEB" pitchFamily="18" charset="-128"/>
                <a:ea typeface="HGP創英ﾌﾟﾚｾﾞﾝｽEB" pitchFamily="18" charset="-128"/>
              </a:rPr>
              <a:t>の報告の</a:t>
            </a:r>
            <a:endParaRPr lang="en-US" altLang="ja-JP" sz="2800" dirty="0" smtClean="0">
              <a:solidFill>
                <a:schemeClr val="dk1"/>
              </a:solidFill>
              <a:latin typeface="HGP創英ﾌﾟﾚｾﾞﾝｽEB" pitchFamily="18" charset="-128"/>
              <a:ea typeface="HGP創英ﾌﾟﾚｾﾞﾝｽEB" pitchFamily="18" charset="-128"/>
            </a:endParaRPr>
          </a:p>
          <a:p>
            <a:pPr marL="0" indent="0" defTabSz="1280160">
              <a:spcBef>
                <a:spcPts val="0"/>
              </a:spcBef>
              <a:buNone/>
              <a:defRPr/>
            </a:pPr>
            <a:r>
              <a:rPr lang="ja-JP" altLang="en-US" sz="2800" dirty="0" smtClean="0">
                <a:latin typeface="HGP創英ﾌﾟﾚｾﾞﾝｽEB" pitchFamily="18" charset="-128"/>
                <a:ea typeface="HGP創英ﾌﾟﾚｾﾞﾝｽEB" pitchFamily="18" charset="-128"/>
              </a:rPr>
              <a:t>　</a:t>
            </a:r>
            <a:r>
              <a:rPr lang="ja-JP" altLang="en-US" sz="2800" dirty="0" smtClean="0">
                <a:solidFill>
                  <a:srgbClr val="FF0000"/>
                </a:solidFill>
                <a:latin typeface="HGP創英ﾌﾟﾚｾﾞﾝｽEB" pitchFamily="18" charset="-128"/>
                <a:ea typeface="HGP創英ﾌﾟﾚｾﾞﾝｽEB" pitchFamily="18" charset="-128"/>
              </a:rPr>
              <a:t>重要性</a:t>
            </a:r>
            <a:r>
              <a:rPr lang="ja-JP" altLang="en-US" sz="2800" dirty="0" smtClean="0">
                <a:solidFill>
                  <a:schemeClr val="tx1"/>
                </a:solidFill>
                <a:latin typeface="HGP創英ﾌﾟﾚｾﾞﾝｽEB" pitchFamily="18" charset="-128"/>
                <a:ea typeface="HGP創英ﾌﾟﾚｾﾞﾝｽEB" pitchFamily="18" charset="-128"/>
              </a:rPr>
              <a:t>に対する教職員の理解</a:t>
            </a:r>
            <a:r>
              <a:rPr lang="ja-JP" altLang="en-US" sz="2800" dirty="0" smtClean="0">
                <a:solidFill>
                  <a:schemeClr val="dk1"/>
                </a:solidFill>
                <a:latin typeface="HGP創英ﾌﾟﾚｾﾞﾝｽEB" pitchFamily="18" charset="-128"/>
                <a:ea typeface="HGP創英ﾌﾟﾚｾﾞﾝｽEB" pitchFamily="18" charset="-128"/>
              </a:rPr>
              <a:t>が必要である。</a:t>
            </a:r>
            <a:endParaRPr lang="en-US" altLang="ja-JP" sz="2800" dirty="0" smtClean="0">
              <a:solidFill>
                <a:schemeClr val="dk1"/>
              </a:solidFill>
              <a:latin typeface="HGP創英ﾌﾟﾚｾﾞﾝｽEB" pitchFamily="18" charset="-128"/>
              <a:ea typeface="HGP創英ﾌﾟﾚｾﾞﾝｽEB" pitchFamily="18" charset="-128"/>
            </a:endParaRPr>
          </a:p>
          <a:p>
            <a:pPr marL="0" indent="0" defTabSz="1280160">
              <a:spcBef>
                <a:spcPts val="0"/>
              </a:spcBef>
              <a:buNone/>
              <a:defRPr/>
            </a:pPr>
            <a:endParaRPr lang="en-US" altLang="ja-JP" sz="2800" dirty="0" smtClean="0">
              <a:solidFill>
                <a:schemeClr val="dk1"/>
              </a:solidFill>
              <a:latin typeface="HGP創英ﾌﾟﾚｾﾞﾝｽEB" pitchFamily="18" charset="-128"/>
              <a:ea typeface="HGP創英ﾌﾟﾚｾﾞﾝｽEB" pitchFamily="18" charset="-128"/>
            </a:endParaRPr>
          </a:p>
          <a:p>
            <a:pPr marL="0" indent="0" defTabSz="1280160">
              <a:spcBef>
                <a:spcPts val="0"/>
              </a:spcBef>
              <a:buNone/>
              <a:defRPr/>
            </a:pPr>
            <a:r>
              <a:rPr lang="ja-JP" altLang="en-US" sz="2800" dirty="0" smtClean="0">
                <a:solidFill>
                  <a:schemeClr val="dk1"/>
                </a:solidFill>
                <a:latin typeface="HGP創英ﾌﾟﾚｾﾞﾝｽEB" pitchFamily="18" charset="-128"/>
                <a:ea typeface="HGP創英ﾌﾟﾚｾﾞﾝｽEB" pitchFamily="18" charset="-128"/>
              </a:rPr>
              <a:t>・いじめ</a:t>
            </a:r>
            <a:r>
              <a:rPr lang="ja-JP" altLang="ja-JP" sz="2800" dirty="0" smtClean="0">
                <a:solidFill>
                  <a:schemeClr val="dk1"/>
                </a:solidFill>
                <a:latin typeface="HGP創英ﾌﾟﾚｾﾞﾝｽEB" pitchFamily="18" charset="-128"/>
                <a:ea typeface="HGP創英ﾌﾟﾚｾﾞﾝｽEB" pitchFamily="18" charset="-128"/>
              </a:rPr>
              <a:t>相談に対</a:t>
            </a:r>
            <a:r>
              <a:rPr lang="ja-JP" altLang="en-US" sz="2800" dirty="0" smtClean="0">
                <a:solidFill>
                  <a:schemeClr val="dk1"/>
                </a:solidFill>
                <a:latin typeface="HGP創英ﾌﾟﾚｾﾞﾝｽEB" pitchFamily="18" charset="-128"/>
                <a:ea typeface="HGP創英ﾌﾟﾚｾﾞﾝｽEB" pitchFamily="18" charset="-128"/>
              </a:rPr>
              <a:t>する</a:t>
            </a:r>
            <a:r>
              <a:rPr lang="ja-JP" altLang="ja-JP" sz="2800" dirty="0" smtClean="0">
                <a:solidFill>
                  <a:schemeClr val="dk1"/>
                </a:solidFill>
                <a:latin typeface="HGP創英ﾌﾟﾚｾﾞﾝｽEB" pitchFamily="18" charset="-128"/>
                <a:ea typeface="HGP創英ﾌﾟﾚｾﾞﾝｽEB" pitchFamily="18" charset="-128"/>
              </a:rPr>
              <a:t>教職員等</a:t>
            </a:r>
            <a:r>
              <a:rPr lang="ja-JP" altLang="en-US" sz="2800" dirty="0" smtClean="0">
                <a:solidFill>
                  <a:schemeClr val="dk1"/>
                </a:solidFill>
                <a:latin typeface="HGP創英ﾌﾟﾚｾﾞﾝｽEB" pitchFamily="18" charset="-128"/>
                <a:ea typeface="HGP創英ﾌﾟﾚｾﾞﾝｽEB" pitchFamily="18" charset="-128"/>
              </a:rPr>
              <a:t>の</a:t>
            </a:r>
            <a:r>
              <a:rPr lang="ja-JP" altLang="ja-JP" sz="2800" dirty="0" smtClean="0">
                <a:solidFill>
                  <a:srgbClr val="FF0000"/>
                </a:solidFill>
                <a:latin typeface="HGP創英ﾌﾟﾚｾﾞﾝｽEB" pitchFamily="18" charset="-128"/>
                <a:ea typeface="HGP創英ﾌﾟﾚｾﾞﾝｽEB" pitchFamily="18" charset="-128"/>
              </a:rPr>
              <a:t>迅速</a:t>
            </a:r>
            <a:r>
              <a:rPr lang="ja-JP" altLang="en-US" sz="2800" dirty="0" smtClean="0">
                <a:solidFill>
                  <a:srgbClr val="FF0000"/>
                </a:solidFill>
                <a:latin typeface="HGP創英ﾌﾟﾚｾﾞﾝｽEB" pitchFamily="18" charset="-128"/>
                <a:ea typeface="HGP創英ﾌﾟﾚｾﾞﾝｽEB" pitchFamily="18" charset="-128"/>
              </a:rPr>
              <a:t>な</a:t>
            </a:r>
            <a:r>
              <a:rPr lang="ja-JP" altLang="ja-JP" sz="2800" dirty="0" smtClean="0">
                <a:solidFill>
                  <a:srgbClr val="FF0000"/>
                </a:solidFill>
                <a:latin typeface="HGP創英ﾌﾟﾚｾﾞﾝｽEB" pitchFamily="18" charset="-128"/>
                <a:ea typeface="HGP創英ﾌﾟﾚｾﾞﾝｽEB" pitchFamily="18" charset="-128"/>
              </a:rPr>
              <a:t>対応</a:t>
            </a:r>
            <a:r>
              <a:rPr lang="ja-JP" altLang="en-US" sz="2800" dirty="0" smtClean="0">
                <a:solidFill>
                  <a:schemeClr val="dk1"/>
                </a:solidFill>
                <a:latin typeface="HGP創英ﾌﾟﾚｾﾞﾝｽEB" pitchFamily="18" charset="-128"/>
                <a:ea typeface="HGP創英ﾌﾟﾚｾﾞﾝｽEB" pitchFamily="18" charset="-128"/>
              </a:rPr>
              <a:t>を</a:t>
            </a:r>
            <a:r>
              <a:rPr lang="ja-JP" altLang="ja-JP" sz="2800" dirty="0" smtClean="0">
                <a:solidFill>
                  <a:schemeClr val="dk1"/>
                </a:solidFill>
                <a:latin typeface="HGP創英ﾌﾟﾚｾﾞﾝｽEB" pitchFamily="18" charset="-128"/>
                <a:ea typeface="HGP創英ﾌﾟﾚｾﾞﾝｽEB" pitchFamily="18" charset="-128"/>
              </a:rPr>
              <a:t>徹底</a:t>
            </a:r>
            <a:r>
              <a:rPr lang="ja-JP" altLang="en-US" sz="2800" dirty="0" smtClean="0">
                <a:solidFill>
                  <a:schemeClr val="dk1"/>
                </a:solidFill>
                <a:latin typeface="HGP創英ﾌﾟﾚｾﾞﾝｽEB" pitchFamily="18" charset="-128"/>
                <a:ea typeface="HGP創英ﾌﾟﾚｾﾞﾝｽEB" pitchFamily="18" charset="-128"/>
              </a:rPr>
              <a:t>する。</a:t>
            </a:r>
            <a:endParaRPr lang="en-US" altLang="ja-JP" sz="2800" dirty="0" smtClean="0">
              <a:solidFill>
                <a:schemeClr val="dk1"/>
              </a:solidFill>
              <a:latin typeface="HGP創英ﾌﾟﾚｾﾞﾝｽEB" pitchFamily="18" charset="-128"/>
              <a:ea typeface="HGP創英ﾌﾟﾚｾﾞﾝｽEB" pitchFamily="18" charset="-128"/>
            </a:endParaRPr>
          </a:p>
          <a:p>
            <a:pPr marL="0" indent="0" defTabSz="1280160">
              <a:spcBef>
                <a:spcPts val="0"/>
              </a:spcBef>
              <a:buNone/>
              <a:defRPr/>
            </a:pPr>
            <a:endParaRPr lang="ja-JP" altLang="ja-JP" sz="2800" dirty="0" smtClean="0">
              <a:solidFill>
                <a:schemeClr val="dk1"/>
              </a:solidFill>
              <a:latin typeface="HGP創英ﾌﾟﾚｾﾞﾝｽEB" pitchFamily="18" charset="-128"/>
              <a:ea typeface="HGP創英ﾌﾟﾚｾﾞﾝｽEB" pitchFamily="18" charset="-128"/>
            </a:endParaRPr>
          </a:p>
          <a:p>
            <a:pPr>
              <a:buNone/>
            </a:pPr>
            <a:r>
              <a:rPr kumimoji="1" lang="ja-JP" altLang="en-US" sz="2800" dirty="0" smtClean="0">
                <a:latin typeface="HGP創英ﾌﾟﾚｾﾞﾝｽEB" pitchFamily="18" charset="-128"/>
                <a:ea typeface="HGP創英ﾌﾟﾚｾﾞﾝｽEB" pitchFamily="18" charset="-128"/>
              </a:rPr>
              <a:t>・そのための</a:t>
            </a:r>
            <a:r>
              <a:rPr kumimoji="1" lang="ja-JP" altLang="en-US" sz="2800" dirty="0" smtClean="0">
                <a:solidFill>
                  <a:srgbClr val="FF0000"/>
                </a:solidFill>
                <a:latin typeface="HGP創英ﾌﾟﾚｾﾞﾝｽEB" pitchFamily="18" charset="-128"/>
                <a:ea typeface="HGP創英ﾌﾟﾚｾﾞﾝｽEB" pitchFamily="18" charset="-128"/>
              </a:rPr>
              <a:t>校内研修の計画的実施（年間複数回）</a:t>
            </a:r>
            <a:r>
              <a:rPr kumimoji="1" lang="ja-JP" altLang="en-US" sz="2800" dirty="0" smtClean="0">
                <a:latin typeface="HGP創英ﾌﾟﾚｾﾞﾝｽEB" pitchFamily="18" charset="-128"/>
                <a:ea typeface="HGP創英ﾌﾟﾚｾﾞﾝｽEB" pitchFamily="18" charset="-128"/>
              </a:rPr>
              <a:t>する。</a:t>
            </a:r>
          </a:p>
        </p:txBody>
      </p:sp>
      <p:sp>
        <p:nvSpPr>
          <p:cNvPr id="6" name="角丸四角形 5"/>
          <p:cNvSpPr/>
          <p:nvPr/>
        </p:nvSpPr>
        <p:spPr>
          <a:xfrm>
            <a:off x="7812360" y="72008"/>
            <a:ext cx="1224136" cy="33265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Ｐ２０～２１</a:t>
            </a:r>
            <a:endParaRPr kumimoji="1" lang="ja-JP" altLang="en-US" sz="1600" dirty="0">
              <a:solidFill>
                <a:schemeClr val="tx1"/>
              </a:solidFill>
            </a:endParaRPr>
          </a:p>
        </p:txBody>
      </p:sp>
      <p:sp>
        <p:nvSpPr>
          <p:cNvPr id="7" name="正方形/長方形 6"/>
          <p:cNvSpPr/>
          <p:nvPr/>
        </p:nvSpPr>
        <p:spPr>
          <a:xfrm>
            <a:off x="395536" y="1268760"/>
            <a:ext cx="2108269" cy="553998"/>
          </a:xfrm>
          <a:prstGeom prst="rect">
            <a:avLst/>
          </a:prstGeom>
        </p:spPr>
        <p:txBody>
          <a:bodyPr wrap="none">
            <a:spAutoFit/>
          </a:bodyPr>
          <a:lstStyle/>
          <a:p>
            <a:pPr marL="342900" lvl="0" indent="-342900">
              <a:spcBef>
                <a:spcPct val="20000"/>
              </a:spcBef>
            </a:pPr>
            <a:r>
              <a:rPr lang="ja-JP" altLang="en-US" sz="3000" u="sng" dirty="0" smtClean="0">
                <a:solidFill>
                  <a:prstClr val="black"/>
                </a:solidFill>
                <a:latin typeface="HGS創英ﾌﾟﾚｾﾞﾝｽEB" pitchFamily="18" charset="-128"/>
                <a:ea typeface="HGS創英ﾌﾟﾚｾﾞﾝｽEB" pitchFamily="18" charset="-128"/>
              </a:rPr>
              <a:t>②早期発見</a:t>
            </a:r>
            <a:endParaRPr lang="en-US" altLang="ja-JP" sz="3000" u="sng" dirty="0" smtClean="0">
              <a:solidFill>
                <a:prstClr val="black"/>
              </a:solidFill>
              <a:latin typeface="HGS創英ﾌﾟﾚｾﾞﾝｽEB" pitchFamily="18" charset="-128"/>
              <a:ea typeface="HGS創英ﾌﾟﾚｾﾞﾝｽEB" pitchFamily="18"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9" name="Text Box 6"/>
          <p:cNvSpPr txBox="1">
            <a:spLocks noChangeArrowheads="1"/>
          </p:cNvSpPr>
          <p:nvPr/>
        </p:nvSpPr>
        <p:spPr bwMode="auto">
          <a:xfrm>
            <a:off x="684216" y="6461909"/>
            <a:ext cx="8459787" cy="366713"/>
          </a:xfrm>
          <a:prstGeom prst="rect">
            <a:avLst/>
          </a:prstGeom>
          <a:noFill/>
          <a:ln w="9525">
            <a:noFill/>
            <a:miter lim="800000"/>
            <a:headEnd/>
            <a:tailEnd/>
          </a:ln>
        </p:spPr>
        <p:txBody>
          <a:bodyPr>
            <a:spAutoFit/>
          </a:bodyPr>
          <a:lstStyle/>
          <a:p>
            <a:pPr algn="r">
              <a:spcBef>
                <a:spcPct val="50000"/>
              </a:spcBef>
            </a:pPr>
            <a:r>
              <a:rPr lang="ja-JP" altLang="en-US" dirty="0">
                <a:solidFill>
                  <a:prstClr val="black"/>
                </a:solidFill>
                <a:latin typeface="ＭＳ ゴシック" pitchFamily="49" charset="-128"/>
                <a:ea typeface="ＭＳ ゴシック" pitchFamily="49" charset="-128"/>
              </a:rPr>
              <a:t>高知新聞　平成</a:t>
            </a:r>
            <a:r>
              <a:rPr lang="en-US" altLang="ja-JP" dirty="0">
                <a:solidFill>
                  <a:prstClr val="black"/>
                </a:solidFill>
                <a:latin typeface="ＭＳ ゴシック" pitchFamily="49" charset="-128"/>
                <a:ea typeface="ＭＳ ゴシック" pitchFamily="49" charset="-128"/>
              </a:rPr>
              <a:t>24</a:t>
            </a:r>
            <a:r>
              <a:rPr lang="ja-JP" altLang="en-US" dirty="0">
                <a:solidFill>
                  <a:prstClr val="black"/>
                </a:solidFill>
                <a:latin typeface="ＭＳ ゴシック" pitchFamily="49" charset="-128"/>
                <a:ea typeface="ＭＳ ゴシック" pitchFamily="49" charset="-128"/>
              </a:rPr>
              <a:t>年７月８日（日）朝刊</a:t>
            </a:r>
          </a:p>
        </p:txBody>
      </p:sp>
      <p:sp>
        <p:nvSpPr>
          <p:cNvPr id="9" name="正方形/長方形 8"/>
          <p:cNvSpPr/>
          <p:nvPr/>
        </p:nvSpPr>
        <p:spPr>
          <a:xfrm>
            <a:off x="971600" y="1052736"/>
            <a:ext cx="7344816" cy="45365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smtClean="0"/>
              <a:t>滋賀県大津市のいじめ事案に関する記事</a:t>
            </a:r>
            <a:endParaRPr kumimoji="1" lang="en-US" altLang="ja-JP" sz="2800" dirty="0" smtClean="0"/>
          </a:p>
          <a:p>
            <a:pPr algn="ctr"/>
            <a:r>
              <a:rPr lang="ja-JP" altLang="en-US" sz="2800" dirty="0" smtClean="0"/>
              <a:t>（画像削除）</a:t>
            </a:r>
            <a:endParaRPr kumimoji="1" lang="ja-JP" altLang="en-US" sz="2800" dirty="0"/>
          </a:p>
        </p:txBody>
      </p:sp>
    </p:spTree>
    <p:extLst>
      <p:ext uri="{BB962C8B-B14F-4D97-AF65-F5344CB8AC3E}">
        <p14:creationId xmlns="" xmlns:p14="http://schemas.microsoft.com/office/powerpoint/2010/main" val="268841438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Autofit/>
          </a:bodyPr>
          <a:lstStyle/>
          <a:p>
            <a:r>
              <a:rPr lang="ja-JP" altLang="ja-JP" sz="3600" dirty="0" smtClean="0">
                <a:latin typeface="HGP創英ﾌﾟﾚｾﾞﾝｽEB" pitchFamily="18" charset="-128"/>
                <a:ea typeface="HGP創英ﾌﾟﾚｾﾞﾝｽEB" pitchFamily="18" charset="-128"/>
              </a:rPr>
              <a:t>学校におけるいじめの防止等</a:t>
            </a:r>
            <a:r>
              <a:rPr lang="ja-JP" altLang="en-US" sz="3600" dirty="0" smtClean="0">
                <a:latin typeface="HGP創英ﾌﾟﾚｾﾞﾝｽEB" pitchFamily="18" charset="-128"/>
                <a:ea typeface="HGP創英ﾌﾟﾚｾﾞﾝｽEB" pitchFamily="18" charset="-128"/>
              </a:rPr>
              <a:t>に関する措置</a:t>
            </a:r>
            <a:endParaRPr kumimoji="1" lang="ja-JP" altLang="en-US" sz="3600" dirty="0">
              <a:latin typeface="HGP創英ﾌﾟﾚｾﾞﾝｽEB" pitchFamily="18" charset="-128"/>
              <a:ea typeface="HGP創英ﾌﾟﾚｾﾞﾝｽEB" pitchFamily="18" charset="-128"/>
            </a:endParaRPr>
          </a:p>
        </p:txBody>
      </p:sp>
      <p:sp>
        <p:nvSpPr>
          <p:cNvPr id="5" name="コンテンツ プレースホルダ 4"/>
          <p:cNvSpPr>
            <a:spLocks noGrp="1"/>
          </p:cNvSpPr>
          <p:nvPr>
            <p:ph idx="1"/>
          </p:nvPr>
        </p:nvSpPr>
        <p:spPr>
          <a:xfrm>
            <a:off x="457200" y="1124744"/>
            <a:ext cx="8229600" cy="576064"/>
          </a:xfrm>
        </p:spPr>
        <p:txBody>
          <a:bodyPr>
            <a:normAutofit/>
          </a:bodyPr>
          <a:lstStyle/>
          <a:p>
            <a:pPr>
              <a:buNone/>
            </a:pPr>
            <a:r>
              <a:rPr kumimoji="1" lang="ja-JP" altLang="en-US" sz="2800" dirty="0" smtClean="0">
                <a:latin typeface="HGP創英ﾌﾟﾚｾﾞﾝｽEB" pitchFamily="18" charset="-128"/>
                <a:ea typeface="HGP創英ﾌﾟﾚｾﾞﾝｽEB" pitchFamily="18" charset="-128"/>
              </a:rPr>
              <a:t>③いじめに対する措置</a:t>
            </a:r>
          </a:p>
        </p:txBody>
      </p:sp>
      <p:sp>
        <p:nvSpPr>
          <p:cNvPr id="7" name="角丸四角形 6"/>
          <p:cNvSpPr/>
          <p:nvPr/>
        </p:nvSpPr>
        <p:spPr>
          <a:xfrm>
            <a:off x="7812360" y="72008"/>
            <a:ext cx="1224136" cy="33265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Ｐ２１～２２</a:t>
            </a:r>
            <a:endParaRPr kumimoji="1" lang="ja-JP" altLang="en-US" sz="1600" dirty="0">
              <a:solidFill>
                <a:schemeClr val="tx1"/>
              </a:solidFill>
            </a:endParaRPr>
          </a:p>
        </p:txBody>
      </p:sp>
      <p:sp>
        <p:nvSpPr>
          <p:cNvPr id="8" name="正方形/長方形 7"/>
          <p:cNvSpPr/>
          <p:nvPr/>
        </p:nvSpPr>
        <p:spPr>
          <a:xfrm>
            <a:off x="323528" y="1622405"/>
            <a:ext cx="8424936" cy="470898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1280160">
              <a:defRPr/>
            </a:pPr>
            <a:r>
              <a:rPr lang="ja-JP" altLang="en-US" sz="2400" dirty="0" smtClean="0">
                <a:solidFill>
                  <a:schemeClr val="dk1"/>
                </a:solidFill>
                <a:latin typeface="HGP創英ﾌﾟﾚｾﾞﾝｽEB" pitchFamily="18" charset="-128"/>
                <a:ea typeface="HGP創英ﾌﾟﾚｾﾞﾝｽEB" pitchFamily="18" charset="-128"/>
              </a:rPr>
              <a:t>・教職員は、</a:t>
            </a:r>
            <a:r>
              <a:rPr lang="ja-JP" altLang="en-US" sz="2400" dirty="0" smtClean="0">
                <a:solidFill>
                  <a:srgbClr val="FF0000"/>
                </a:solidFill>
                <a:latin typeface="HGP創英ﾌﾟﾚｾﾞﾝｽEB" pitchFamily="18" charset="-128"/>
                <a:ea typeface="HGP創英ﾌﾟﾚｾﾞﾝｽEB" pitchFamily="18" charset="-128"/>
              </a:rPr>
              <a:t>他の業務に優先</a:t>
            </a:r>
            <a:r>
              <a:rPr lang="ja-JP" altLang="en-US" sz="2400" dirty="0" smtClean="0">
                <a:solidFill>
                  <a:schemeClr val="dk1"/>
                </a:solidFill>
                <a:latin typeface="HGP創英ﾌﾟﾚｾﾞﾝｽEB" pitchFamily="18" charset="-128"/>
                <a:ea typeface="HGP創英ﾌﾟﾚｾﾞﾝｽEB" pitchFamily="18" charset="-128"/>
              </a:rPr>
              <a:t>して、</a:t>
            </a:r>
            <a:r>
              <a:rPr lang="ja-JP" altLang="ja-JP" sz="2400" dirty="0" smtClean="0">
                <a:solidFill>
                  <a:srgbClr val="FF0000"/>
                </a:solidFill>
                <a:latin typeface="HGP創英ﾌﾟﾚｾﾞﾝｽEB" pitchFamily="18" charset="-128"/>
                <a:ea typeface="HGP創英ﾌﾟﾚｾﾞﾝｽEB" pitchFamily="18" charset="-128"/>
              </a:rPr>
              <a:t>速やか</a:t>
            </a:r>
            <a:r>
              <a:rPr lang="ja-JP" altLang="en-US" sz="2400" dirty="0" smtClean="0">
                <a:solidFill>
                  <a:srgbClr val="FF0000"/>
                </a:solidFill>
                <a:latin typeface="HGP創英ﾌﾟﾚｾﾞﾝｽEB" pitchFamily="18" charset="-128"/>
                <a:ea typeface="HGP創英ﾌﾟﾚｾﾞﾝｽEB" pitchFamily="18" charset="-128"/>
              </a:rPr>
              <a:t>に</a:t>
            </a:r>
            <a:r>
              <a:rPr lang="ja-JP" altLang="ja-JP" sz="2400" dirty="0" smtClean="0">
                <a:solidFill>
                  <a:srgbClr val="FF0000"/>
                </a:solidFill>
                <a:latin typeface="HGP創英ﾌﾟﾚｾﾞﾝｽEB" pitchFamily="18" charset="-128"/>
                <a:ea typeface="HGP創英ﾌﾟﾚｾﾞﾝｽEB" pitchFamily="18" charset="-128"/>
              </a:rPr>
              <a:t>報告</a:t>
            </a:r>
            <a:r>
              <a:rPr lang="ja-JP" altLang="en-US" sz="2400" dirty="0" smtClean="0">
                <a:solidFill>
                  <a:schemeClr val="dk1"/>
                </a:solidFill>
                <a:latin typeface="HGP創英ﾌﾟﾚｾﾞﾝｽEB" pitchFamily="18" charset="-128"/>
                <a:ea typeface="HGP創英ﾌﾟﾚｾﾞﾝｽEB" pitchFamily="18" charset="-128"/>
              </a:rPr>
              <a:t>し、</a:t>
            </a:r>
            <a:r>
              <a:rPr lang="ja-JP" altLang="ja-JP" sz="2400" dirty="0" smtClean="0">
                <a:solidFill>
                  <a:schemeClr val="dk1"/>
                </a:solidFill>
                <a:latin typeface="HGP創英ﾌﾟﾚｾﾞﾝｽEB" pitchFamily="18" charset="-128"/>
                <a:ea typeface="HGP創英ﾌﾟﾚｾﾞﾝｽEB" pitchFamily="18" charset="-128"/>
              </a:rPr>
              <a:t>学校の</a:t>
            </a:r>
            <a:r>
              <a:rPr lang="ja-JP" altLang="ja-JP" sz="2400" dirty="0" smtClean="0">
                <a:solidFill>
                  <a:srgbClr val="FF0000"/>
                </a:solidFill>
                <a:latin typeface="HGP創英ﾌﾟﾚｾﾞﾝｽEB" pitchFamily="18" charset="-128"/>
                <a:ea typeface="HGP創英ﾌﾟﾚｾﾞﾝｽEB" pitchFamily="18" charset="-128"/>
              </a:rPr>
              <a:t>組織的</a:t>
            </a:r>
            <a:endParaRPr lang="en-US" altLang="ja-JP" sz="2400" dirty="0" smtClean="0">
              <a:solidFill>
                <a:srgbClr val="FF0000"/>
              </a:solidFill>
              <a:latin typeface="HGP創英ﾌﾟﾚｾﾞﾝｽEB" pitchFamily="18" charset="-128"/>
              <a:ea typeface="HGP創英ﾌﾟﾚｾﾞﾝｽEB" pitchFamily="18" charset="-128"/>
            </a:endParaRPr>
          </a:p>
          <a:p>
            <a:pPr defTabSz="1280160">
              <a:defRPr/>
            </a:pPr>
            <a:r>
              <a:rPr lang="ja-JP" altLang="en-US" sz="2400" dirty="0" smtClean="0">
                <a:solidFill>
                  <a:srgbClr val="FF0000"/>
                </a:solidFill>
                <a:latin typeface="HGP創英ﾌﾟﾚｾﾞﾝｽEB" pitchFamily="18" charset="-128"/>
                <a:ea typeface="HGP創英ﾌﾟﾚｾﾞﾝｽEB" pitchFamily="18" charset="-128"/>
              </a:rPr>
              <a:t>　</a:t>
            </a:r>
            <a:r>
              <a:rPr lang="ja-JP" altLang="ja-JP" sz="2400" dirty="0" smtClean="0">
                <a:solidFill>
                  <a:srgbClr val="FF0000"/>
                </a:solidFill>
                <a:latin typeface="HGP創英ﾌﾟﾚｾﾞﾝｽEB" pitchFamily="18" charset="-128"/>
                <a:ea typeface="HGP創英ﾌﾟﾚｾﾞﾝｽEB" pitchFamily="18" charset="-128"/>
              </a:rPr>
              <a:t>な対応</a:t>
            </a:r>
            <a:r>
              <a:rPr lang="ja-JP" altLang="en-US" sz="2400" dirty="0" smtClean="0">
                <a:solidFill>
                  <a:schemeClr val="dk1"/>
                </a:solidFill>
                <a:latin typeface="HGP創英ﾌﾟﾚｾﾞﾝｽEB" pitchFamily="18" charset="-128"/>
                <a:ea typeface="HGP創英ﾌﾟﾚｾﾞﾝｽEB" pitchFamily="18" charset="-128"/>
              </a:rPr>
              <a:t>につなげる必要がある。</a:t>
            </a:r>
            <a:endParaRPr lang="en-US" altLang="ja-JP" sz="2400" dirty="0" smtClean="0">
              <a:solidFill>
                <a:schemeClr val="dk1"/>
              </a:solidFill>
              <a:latin typeface="HGP創英ﾌﾟﾚｾﾞﾝｽEB" pitchFamily="18" charset="-128"/>
              <a:ea typeface="HGP創英ﾌﾟﾚｾﾞﾝｽEB" pitchFamily="18" charset="-128"/>
            </a:endParaRPr>
          </a:p>
          <a:p>
            <a:pPr defTabSz="1280160">
              <a:defRPr/>
            </a:pPr>
            <a:endParaRPr lang="en-US" altLang="ja-JP" sz="1200" dirty="0" smtClean="0">
              <a:solidFill>
                <a:schemeClr val="dk1"/>
              </a:solidFill>
              <a:latin typeface="HGP創英ﾌﾟﾚｾﾞﾝｽEB" pitchFamily="18" charset="-128"/>
              <a:ea typeface="HGP創英ﾌﾟﾚｾﾞﾝｽEB" pitchFamily="18" charset="-128"/>
            </a:endParaRPr>
          </a:p>
          <a:p>
            <a:pPr defTabSz="1280160">
              <a:defRPr/>
            </a:pPr>
            <a:r>
              <a:rPr lang="ja-JP" altLang="en-US" sz="2400" dirty="0" smtClean="0">
                <a:solidFill>
                  <a:schemeClr val="dk1"/>
                </a:solidFill>
                <a:latin typeface="HGP創英ﾌﾟﾚｾﾞﾝｽEB" pitchFamily="18" charset="-128"/>
                <a:ea typeface="HGP創英ﾌﾟﾚｾﾞﾝｽEB" pitchFamily="18" charset="-128"/>
              </a:rPr>
              <a:t>・</a:t>
            </a:r>
            <a:r>
              <a:rPr lang="ja-JP" altLang="ja-JP" sz="2400" dirty="0" smtClean="0">
                <a:solidFill>
                  <a:schemeClr val="dk1"/>
                </a:solidFill>
                <a:latin typeface="HGP創英ﾌﾟﾚｾﾞﾝｽEB" pitchFamily="18" charset="-128"/>
                <a:ea typeface="HGP創英ﾌﾟﾚｾﾞﾝｽEB" pitchFamily="18" charset="-128"/>
              </a:rPr>
              <a:t>報告を行わないことは、同項の</a:t>
            </a:r>
            <a:r>
              <a:rPr lang="ja-JP" altLang="ja-JP" sz="2400" dirty="0" smtClean="0">
                <a:solidFill>
                  <a:srgbClr val="FF0000"/>
                </a:solidFill>
                <a:latin typeface="HGP創英ﾌﾟﾚｾﾞﾝｽEB" pitchFamily="18" charset="-128"/>
                <a:ea typeface="HGP創英ﾌﾟﾚｾﾞﾝｽEB" pitchFamily="18" charset="-128"/>
              </a:rPr>
              <a:t>規定に違反し得る</a:t>
            </a:r>
            <a:r>
              <a:rPr lang="ja-JP" altLang="ja-JP" sz="2400" dirty="0" smtClean="0">
                <a:solidFill>
                  <a:schemeClr val="dk1"/>
                </a:solidFill>
                <a:latin typeface="HGP創英ﾌﾟﾚｾﾞﾝｽEB" pitchFamily="18" charset="-128"/>
                <a:ea typeface="HGP創英ﾌﾟﾚｾﾞﾝｽEB" pitchFamily="18" charset="-128"/>
              </a:rPr>
              <a:t>。</a:t>
            </a:r>
            <a:endParaRPr lang="en-US" altLang="ja-JP" sz="2400" dirty="0" smtClean="0">
              <a:solidFill>
                <a:schemeClr val="dk1"/>
              </a:solidFill>
              <a:latin typeface="HGP創英ﾌﾟﾚｾﾞﾝｽEB" pitchFamily="18" charset="-128"/>
              <a:ea typeface="HGP創英ﾌﾟﾚｾﾞﾝｽEB" pitchFamily="18" charset="-128"/>
            </a:endParaRPr>
          </a:p>
          <a:p>
            <a:pPr defTabSz="1280160">
              <a:defRPr/>
            </a:pPr>
            <a:endParaRPr lang="en-US" altLang="ja-JP" sz="1200" dirty="0" smtClean="0">
              <a:solidFill>
                <a:schemeClr val="dk1"/>
              </a:solidFill>
              <a:latin typeface="HGP創英ﾌﾟﾚｾﾞﾝｽEB" pitchFamily="18" charset="-128"/>
              <a:ea typeface="HGP創英ﾌﾟﾚｾﾞﾝｽEB" pitchFamily="18" charset="-128"/>
            </a:endParaRPr>
          </a:p>
          <a:p>
            <a:pPr defTabSz="1280160">
              <a:defRPr/>
            </a:pPr>
            <a:r>
              <a:rPr lang="ja-JP" altLang="en-US" sz="2400" dirty="0" smtClean="0">
                <a:solidFill>
                  <a:schemeClr val="dk1"/>
                </a:solidFill>
                <a:latin typeface="HGP創英ﾌﾟﾚｾﾞﾝｽEB" pitchFamily="18" charset="-128"/>
                <a:ea typeface="HGP創英ﾌﾟﾚｾﾞﾝｽEB" pitchFamily="18" charset="-128"/>
              </a:rPr>
              <a:t>・</a:t>
            </a:r>
            <a:r>
              <a:rPr lang="ja-JP" altLang="en-US" sz="2400" dirty="0" smtClean="0">
                <a:solidFill>
                  <a:srgbClr val="FF0000"/>
                </a:solidFill>
                <a:latin typeface="HGP創英ﾌﾟﾚｾﾞﾝｽEB" pitchFamily="18" charset="-128"/>
                <a:ea typeface="HGP創英ﾌﾟﾚｾﾞﾝｽEB" pitchFamily="18" charset="-128"/>
              </a:rPr>
              <a:t>加害児童生徒</a:t>
            </a:r>
            <a:r>
              <a:rPr lang="ja-JP" altLang="en-US" sz="2400" dirty="0" smtClean="0">
                <a:solidFill>
                  <a:schemeClr val="dk1"/>
                </a:solidFill>
                <a:latin typeface="HGP創英ﾌﾟﾚｾﾞﾝｽEB" pitchFamily="18" charset="-128"/>
                <a:ea typeface="HGP創英ﾌﾟﾚｾﾞﾝｽEB" pitchFamily="18" charset="-128"/>
              </a:rPr>
              <a:t>に対し、教育的配慮のもと、毅然とした態度で指導</a:t>
            </a:r>
            <a:endParaRPr lang="en-US" altLang="ja-JP" sz="2400" dirty="0" smtClean="0">
              <a:solidFill>
                <a:schemeClr val="dk1"/>
              </a:solidFill>
              <a:latin typeface="HGP創英ﾌﾟﾚｾﾞﾝｽEB" pitchFamily="18" charset="-128"/>
              <a:ea typeface="HGP創英ﾌﾟﾚｾﾞﾝｽEB" pitchFamily="18" charset="-128"/>
            </a:endParaRPr>
          </a:p>
          <a:p>
            <a:pPr defTabSz="1280160">
              <a:defRPr/>
            </a:pPr>
            <a:r>
              <a:rPr lang="ja-JP" altLang="en-US" sz="2400" dirty="0" smtClean="0">
                <a:latin typeface="HGP創英ﾌﾟﾚｾﾞﾝｽEB" pitchFamily="18" charset="-128"/>
                <a:ea typeface="HGP創英ﾌﾟﾚｾﾞﾝｽEB" pitchFamily="18" charset="-128"/>
              </a:rPr>
              <a:t>　</a:t>
            </a:r>
            <a:r>
              <a:rPr lang="ja-JP" altLang="en-US" sz="2400" dirty="0" smtClean="0">
                <a:solidFill>
                  <a:schemeClr val="dk1"/>
                </a:solidFill>
                <a:latin typeface="HGP創英ﾌﾟﾚｾﾞﾝｽEB" pitchFamily="18" charset="-128"/>
                <a:ea typeface="HGP創英ﾌﾟﾚｾﾞﾝｽEB" pitchFamily="18" charset="-128"/>
              </a:rPr>
              <a:t>し、組織的にいじめをやめさせる。</a:t>
            </a:r>
            <a:endParaRPr lang="en-US" altLang="ja-JP" sz="2400" dirty="0" smtClean="0">
              <a:solidFill>
                <a:schemeClr val="dk1"/>
              </a:solidFill>
              <a:latin typeface="HGP創英ﾌﾟﾚｾﾞﾝｽEB" pitchFamily="18" charset="-128"/>
              <a:ea typeface="HGP創英ﾌﾟﾚｾﾞﾝｽEB" pitchFamily="18" charset="-128"/>
            </a:endParaRPr>
          </a:p>
          <a:p>
            <a:pPr defTabSz="1280160">
              <a:defRPr/>
            </a:pPr>
            <a:endParaRPr lang="en-US" altLang="ja-JP" sz="1200" dirty="0" smtClean="0">
              <a:solidFill>
                <a:schemeClr val="dk1"/>
              </a:solidFill>
              <a:latin typeface="HGP創英ﾌﾟﾚｾﾞﾝｽEB" pitchFamily="18" charset="-128"/>
              <a:ea typeface="HGP創英ﾌﾟﾚｾﾞﾝｽEB" pitchFamily="18" charset="-128"/>
            </a:endParaRPr>
          </a:p>
          <a:p>
            <a:pPr defTabSz="1280160">
              <a:defRPr/>
            </a:pPr>
            <a:r>
              <a:rPr lang="ja-JP" altLang="en-US" sz="2400" dirty="0" smtClean="0">
                <a:solidFill>
                  <a:schemeClr val="dk1"/>
                </a:solidFill>
                <a:latin typeface="HGP創英ﾌﾟﾚｾﾞﾝｽEB" pitchFamily="18" charset="-128"/>
                <a:ea typeface="HGP創英ﾌﾟﾚｾﾞﾝｽEB" pitchFamily="18" charset="-128"/>
              </a:rPr>
              <a:t>・</a:t>
            </a:r>
            <a:r>
              <a:rPr lang="ja-JP" altLang="ja-JP" sz="2400" dirty="0" smtClean="0">
                <a:solidFill>
                  <a:schemeClr val="dk1"/>
                </a:solidFill>
                <a:latin typeface="HGP創英ﾌﾟﾚｾﾞﾝｽEB" pitchFamily="18" charset="-128"/>
                <a:ea typeface="HGP創英ﾌﾟﾚｾﾞﾝｽEB" pitchFamily="18" charset="-128"/>
              </a:rPr>
              <a:t>いじめ</a:t>
            </a:r>
            <a:r>
              <a:rPr lang="ja-JP" altLang="en-US" sz="2400" dirty="0" smtClean="0">
                <a:solidFill>
                  <a:schemeClr val="dk1"/>
                </a:solidFill>
                <a:latin typeface="HGP創英ﾌﾟﾚｾﾞﾝｽEB" pitchFamily="18" charset="-128"/>
                <a:ea typeface="HGP創英ﾌﾟﾚｾﾞﾝｽEB" pitchFamily="18" charset="-128"/>
              </a:rPr>
              <a:t>が</a:t>
            </a:r>
            <a:r>
              <a:rPr lang="ja-JP" altLang="ja-JP" sz="2400" dirty="0" smtClean="0">
                <a:solidFill>
                  <a:srgbClr val="FF0000"/>
                </a:solidFill>
                <a:latin typeface="HGP創英ﾌﾟﾚｾﾞﾝｽEB" pitchFamily="18" charset="-128"/>
                <a:ea typeface="HGP創英ﾌﾟﾚｾﾞﾝｽEB" pitchFamily="18" charset="-128"/>
              </a:rPr>
              <a:t>「解消している」</a:t>
            </a:r>
            <a:r>
              <a:rPr lang="ja-JP" altLang="en-US" sz="2400" dirty="0" smtClean="0">
                <a:solidFill>
                  <a:schemeClr val="dk1"/>
                </a:solidFill>
                <a:latin typeface="HGP創英ﾌﾟﾚｾﾞﾝｽEB" pitchFamily="18" charset="-128"/>
                <a:ea typeface="HGP創英ﾌﾟﾚｾﾞﾝｽEB" pitchFamily="18" charset="-128"/>
              </a:rPr>
              <a:t>とは、少なくとも次の</a:t>
            </a:r>
            <a:r>
              <a:rPr lang="ja-JP" altLang="ja-JP" sz="2400" dirty="0" smtClean="0">
                <a:solidFill>
                  <a:srgbClr val="FF0000"/>
                </a:solidFill>
                <a:latin typeface="HGP創英ﾌﾟﾚｾﾞﾝｽEB" pitchFamily="18" charset="-128"/>
                <a:ea typeface="HGP創英ﾌﾟﾚｾﾞﾝｽEB" pitchFamily="18" charset="-128"/>
              </a:rPr>
              <a:t>２つの要件</a:t>
            </a:r>
            <a:r>
              <a:rPr lang="ja-JP" altLang="en-US" sz="2400" dirty="0" smtClean="0">
                <a:solidFill>
                  <a:schemeClr val="dk1"/>
                </a:solidFill>
                <a:latin typeface="HGP創英ﾌﾟﾚｾﾞﾝｽEB" pitchFamily="18" charset="-128"/>
                <a:ea typeface="HGP創英ﾌﾟﾚｾﾞﾝｽEB" pitchFamily="18" charset="-128"/>
              </a:rPr>
              <a:t>（</a:t>
            </a:r>
            <a:r>
              <a:rPr lang="ja-JP" altLang="en-US" sz="2400" dirty="0" smtClean="0">
                <a:solidFill>
                  <a:schemeClr val="tx1"/>
                </a:solidFill>
                <a:latin typeface="HGP創英ﾌﾟﾚｾﾞﾝｽEB" pitchFamily="18" charset="-128"/>
                <a:ea typeface="HGP創英ﾌﾟﾚｾﾞﾝｽEB" pitchFamily="18" charset="-128"/>
              </a:rPr>
              <a:t>ア．いじ</a:t>
            </a:r>
            <a:endParaRPr lang="en-US" altLang="ja-JP" sz="2400" dirty="0" smtClean="0">
              <a:solidFill>
                <a:schemeClr val="tx1"/>
              </a:solidFill>
              <a:latin typeface="HGP創英ﾌﾟﾚｾﾞﾝｽEB" pitchFamily="18" charset="-128"/>
              <a:ea typeface="HGP創英ﾌﾟﾚｾﾞﾝｽEB" pitchFamily="18" charset="-128"/>
            </a:endParaRPr>
          </a:p>
          <a:p>
            <a:pPr defTabSz="1280160">
              <a:defRPr/>
            </a:pPr>
            <a:r>
              <a:rPr lang="ja-JP" altLang="en-US" sz="2400" dirty="0" smtClean="0">
                <a:solidFill>
                  <a:schemeClr val="tx1"/>
                </a:solidFill>
                <a:latin typeface="HGP創英ﾌﾟﾚｾﾞﾝｽEB" pitchFamily="18" charset="-128"/>
                <a:ea typeface="HGP創英ﾌﾟﾚｾﾞﾝｽEB" pitchFamily="18" charset="-128"/>
              </a:rPr>
              <a:t>　</a:t>
            </a:r>
            <a:r>
              <a:rPr lang="ja-JP" altLang="en-US" sz="2400" dirty="0" err="1" smtClean="0">
                <a:solidFill>
                  <a:schemeClr val="tx1"/>
                </a:solidFill>
                <a:latin typeface="HGP創英ﾌﾟﾚｾﾞﾝｽEB" pitchFamily="18" charset="-128"/>
                <a:ea typeface="HGP創英ﾌﾟﾚｾﾞﾝｽEB" pitchFamily="18" charset="-128"/>
              </a:rPr>
              <a:t>めに</a:t>
            </a:r>
            <a:r>
              <a:rPr lang="ja-JP" altLang="en-US" sz="2400" dirty="0" smtClean="0">
                <a:solidFill>
                  <a:schemeClr val="tx1"/>
                </a:solidFill>
                <a:latin typeface="HGP創英ﾌﾟﾚｾﾞﾝｽEB" pitchFamily="18" charset="-128"/>
                <a:ea typeface="HGP創英ﾌﾟﾚｾﾞﾝｽEB" pitchFamily="18" charset="-128"/>
              </a:rPr>
              <a:t>係る行為が止んでいること　イ．被害児童生徒が心身の苦痛</a:t>
            </a:r>
            <a:endParaRPr lang="en-US" altLang="ja-JP" sz="2400" dirty="0" smtClean="0">
              <a:solidFill>
                <a:schemeClr val="tx1"/>
              </a:solidFill>
              <a:latin typeface="HGP創英ﾌﾟﾚｾﾞﾝｽEB" pitchFamily="18" charset="-128"/>
              <a:ea typeface="HGP創英ﾌﾟﾚｾﾞﾝｽEB" pitchFamily="18" charset="-128"/>
            </a:endParaRPr>
          </a:p>
          <a:p>
            <a:pPr defTabSz="1280160">
              <a:defRPr/>
            </a:pPr>
            <a:r>
              <a:rPr lang="ja-JP" altLang="en-US" sz="2400" dirty="0" smtClean="0">
                <a:solidFill>
                  <a:schemeClr val="tx1"/>
                </a:solidFill>
                <a:latin typeface="HGP創英ﾌﾟﾚｾﾞﾝｽEB" pitchFamily="18" charset="-128"/>
                <a:ea typeface="HGP創英ﾌﾟﾚｾﾞﾝｽEB" pitchFamily="18" charset="-128"/>
              </a:rPr>
              <a:t>　を感じていないこと）が</a:t>
            </a:r>
            <a:r>
              <a:rPr lang="ja-JP" altLang="en-US" sz="2400" dirty="0" smtClean="0">
                <a:solidFill>
                  <a:schemeClr val="dk1"/>
                </a:solidFill>
                <a:latin typeface="HGP創英ﾌﾟﾚｾﾞﾝｽEB" pitchFamily="18" charset="-128"/>
                <a:ea typeface="HGP創英ﾌﾟﾚｾﾞﾝｽEB" pitchFamily="18" charset="-128"/>
              </a:rPr>
              <a:t>満たされている必要がある。</a:t>
            </a:r>
            <a:endParaRPr lang="en-US" altLang="ja-JP" sz="2400" dirty="0" smtClean="0">
              <a:solidFill>
                <a:schemeClr val="dk1"/>
              </a:solidFill>
              <a:latin typeface="HGP創英ﾌﾟﾚｾﾞﾝｽEB" pitchFamily="18" charset="-128"/>
              <a:ea typeface="HGP創英ﾌﾟﾚｾﾞﾝｽEB" pitchFamily="18" charset="-128"/>
            </a:endParaRPr>
          </a:p>
          <a:p>
            <a:pPr defTabSz="1280160">
              <a:defRPr/>
            </a:pPr>
            <a:endParaRPr lang="en-US" altLang="ja-JP" sz="1200" dirty="0" smtClean="0">
              <a:solidFill>
                <a:schemeClr val="dk1"/>
              </a:solidFill>
              <a:latin typeface="HGP創英ﾌﾟﾚｾﾞﾝｽEB" pitchFamily="18" charset="-128"/>
              <a:ea typeface="HGP創英ﾌﾟﾚｾﾞﾝｽEB" pitchFamily="18" charset="-128"/>
            </a:endParaRPr>
          </a:p>
          <a:p>
            <a:pPr defTabSz="1280160">
              <a:defRPr/>
            </a:pPr>
            <a:r>
              <a:rPr lang="ja-JP" altLang="en-US" sz="2400" dirty="0" smtClean="0">
                <a:solidFill>
                  <a:schemeClr val="dk1"/>
                </a:solidFill>
                <a:latin typeface="HGP創英ﾌﾟﾚｾﾞﾝｽEB" pitchFamily="18" charset="-128"/>
                <a:ea typeface="HGP創英ﾌﾟﾚｾﾞﾝｽEB" pitchFamily="18" charset="-128"/>
              </a:rPr>
              <a:t>・いじめの</a:t>
            </a:r>
            <a:r>
              <a:rPr lang="ja-JP" altLang="en-US" sz="2400" dirty="0" smtClean="0">
                <a:solidFill>
                  <a:srgbClr val="FF0000"/>
                </a:solidFill>
                <a:latin typeface="HGP創英ﾌﾟﾚｾﾞﾝｽEB" pitchFamily="18" charset="-128"/>
                <a:ea typeface="HGP創英ﾌﾟﾚｾﾞﾝｽEB" pitchFamily="18" charset="-128"/>
              </a:rPr>
              <a:t>解消後</a:t>
            </a:r>
            <a:r>
              <a:rPr lang="ja-JP" altLang="en-US" sz="2400" dirty="0" smtClean="0">
                <a:solidFill>
                  <a:schemeClr val="dk1"/>
                </a:solidFill>
                <a:latin typeface="HGP創英ﾌﾟﾚｾﾞﾝｽEB" pitchFamily="18" charset="-128"/>
                <a:ea typeface="HGP創英ﾌﾟﾚｾﾞﾝｽEB" pitchFamily="18" charset="-128"/>
              </a:rPr>
              <a:t>にも、注意深い観察が必要である。</a:t>
            </a:r>
            <a:endParaRPr lang="en-US" altLang="ja-JP" sz="2400" dirty="0" smtClean="0">
              <a:solidFill>
                <a:schemeClr val="dk1"/>
              </a:solidFill>
              <a:latin typeface="HGP創英ﾌﾟﾚｾﾞﾝｽEB" pitchFamily="18" charset="-128"/>
              <a:ea typeface="HGP創英ﾌﾟﾚｾﾞﾝｽEB" pitchFamily="18" charset="-128"/>
            </a:endParaRPr>
          </a:p>
          <a:p>
            <a:pPr defTabSz="1280160">
              <a:defRPr/>
            </a:pPr>
            <a:endParaRPr lang="ja-JP" altLang="ja-JP" sz="1200" dirty="0" smtClean="0">
              <a:solidFill>
                <a:schemeClr val="dk1"/>
              </a:solidFill>
              <a:latin typeface="HGP創英ﾌﾟﾚｾﾞﾝｽEB" pitchFamily="18" charset="-128"/>
              <a:ea typeface="HGP創英ﾌﾟﾚｾﾞﾝｽEB" pitchFamily="18" charset="-128"/>
            </a:endParaRPr>
          </a:p>
          <a:p>
            <a:r>
              <a:rPr lang="ja-JP" altLang="en-US" sz="2400" dirty="0" smtClean="0">
                <a:latin typeface="HGP創英ﾌﾟﾚｾﾞﾝｽEB" pitchFamily="18" charset="-128"/>
                <a:ea typeface="HGP創英ﾌﾟﾚｾﾞﾝｽEB" pitchFamily="18" charset="-128"/>
              </a:rPr>
              <a:t>・心的外傷ストレス（ＰＴＳＤ）等のいじめの</a:t>
            </a:r>
            <a:r>
              <a:rPr lang="ja-JP" altLang="en-US" sz="2400" dirty="0" smtClean="0">
                <a:solidFill>
                  <a:srgbClr val="FF0000"/>
                </a:solidFill>
                <a:latin typeface="HGP創英ﾌﾟﾚｾﾞﾝｽEB" pitchFamily="18" charset="-128"/>
                <a:ea typeface="HGP創英ﾌﾟﾚｾﾞﾝｽEB" pitchFamily="18" charset="-128"/>
              </a:rPr>
              <a:t>後遺症へのケア</a:t>
            </a:r>
            <a:r>
              <a:rPr lang="ja-JP" altLang="en-US" sz="2400" dirty="0" smtClean="0">
                <a:latin typeface="HGP創英ﾌﾟﾚｾﾞﾝｽEB" pitchFamily="18" charset="-128"/>
                <a:ea typeface="HGP創英ﾌﾟﾚｾﾞﾝｽEB" pitchFamily="18" charset="-128"/>
              </a:rPr>
              <a:t>を行う。</a:t>
            </a:r>
            <a:endParaRPr lang="ja-JP" altLang="en-US" sz="2400" dirty="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1520" y="1700808"/>
            <a:ext cx="8640960" cy="1800200"/>
          </a:xfrm>
          <a:prstGeom prst="roundRect">
            <a:avLst>
              <a:gd name="adj" fmla="val 4368"/>
            </a:avLst>
          </a:prstGeom>
          <a:solidFill>
            <a:schemeClr val="lt1">
              <a:alpha val="0"/>
            </a:schemeClr>
          </a:solidFill>
          <a:ln w="57150">
            <a:solidFill>
              <a:srgbClr val="FF5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0" y="0"/>
            <a:ext cx="9144000" cy="980728"/>
          </a:xfrm>
          <a:solidFill>
            <a:schemeClr val="tx2">
              <a:lumMod val="75000"/>
            </a:schemeClr>
          </a:solidFill>
        </p:spPr>
        <p:txBody>
          <a:bodyPr>
            <a:normAutofit/>
          </a:bodyPr>
          <a:lstStyle/>
          <a:p>
            <a:r>
              <a:rPr lang="ja-JP" altLang="en-US" dirty="0" smtClean="0">
                <a:solidFill>
                  <a:schemeClr val="bg1"/>
                </a:solidFill>
              </a:rPr>
              <a:t>いじめの解消について</a:t>
            </a:r>
            <a:endParaRPr kumimoji="1" lang="ja-JP" altLang="en-US" dirty="0">
              <a:solidFill>
                <a:schemeClr val="bg1"/>
              </a:solidFill>
            </a:endParaRPr>
          </a:p>
        </p:txBody>
      </p:sp>
      <p:sp>
        <p:nvSpPr>
          <p:cNvPr id="3" name="コンテンツ プレースホルダ 2"/>
          <p:cNvSpPr>
            <a:spLocks noGrp="1"/>
          </p:cNvSpPr>
          <p:nvPr>
            <p:ph idx="1"/>
          </p:nvPr>
        </p:nvSpPr>
        <p:spPr>
          <a:xfrm>
            <a:off x="457200" y="1196752"/>
            <a:ext cx="8686800" cy="4608512"/>
          </a:xfrm>
        </p:spPr>
        <p:txBody>
          <a:bodyPr>
            <a:normAutofit/>
          </a:bodyPr>
          <a:lstStyle/>
          <a:p>
            <a:pPr>
              <a:buNone/>
            </a:pPr>
            <a:r>
              <a:rPr lang="ja-JP" altLang="en-US" sz="2800" dirty="0" smtClean="0"/>
              <a:t>「解消している」状態とは</a:t>
            </a:r>
            <a:endParaRPr lang="en-US" altLang="ja-JP" sz="2800" dirty="0" smtClean="0"/>
          </a:p>
          <a:p>
            <a:pPr>
              <a:buNone/>
            </a:pPr>
            <a:r>
              <a:rPr lang="ja-JP" altLang="en-US" sz="2800" dirty="0" smtClean="0">
                <a:latin typeface="HGP創英角ｺﾞｼｯｸUB" pitchFamily="50" charset="-128"/>
                <a:ea typeface="HGP創英角ｺﾞｼｯｸUB" pitchFamily="50" charset="-128"/>
              </a:rPr>
              <a:t>１　</a:t>
            </a:r>
            <a:r>
              <a:rPr kumimoji="1" lang="ja-JP" altLang="en-US" sz="2800" dirty="0" smtClean="0">
                <a:latin typeface="HGP創英角ｺﾞｼｯｸUB" pitchFamily="50" charset="-128"/>
                <a:ea typeface="HGP創英角ｺﾞｼｯｸUB" pitchFamily="50" charset="-128"/>
              </a:rPr>
              <a:t>影響を与える</a:t>
            </a:r>
            <a:r>
              <a:rPr kumimoji="1" lang="ja-JP" altLang="en-US" sz="2800" dirty="0" smtClean="0">
                <a:solidFill>
                  <a:srgbClr val="FF0000"/>
                </a:solidFill>
                <a:latin typeface="HGP創英角ｺﾞｼｯｸUB" pitchFamily="50" charset="-128"/>
                <a:ea typeface="HGP創英角ｺﾞｼｯｸUB" pitchFamily="50" charset="-128"/>
              </a:rPr>
              <a:t>行為が止んでいる状態が</a:t>
            </a:r>
            <a:r>
              <a:rPr kumimoji="1" lang="ja-JP" altLang="en-US" sz="2800" u="sng" dirty="0" smtClean="0">
                <a:solidFill>
                  <a:srgbClr val="FF0000"/>
                </a:solidFill>
                <a:latin typeface="HGP創英角ｺﾞｼｯｸUB" pitchFamily="50" charset="-128"/>
                <a:ea typeface="HGP創英角ｺﾞｼｯｸUB" pitchFamily="50" charset="-128"/>
              </a:rPr>
              <a:t>相当の</a:t>
            </a:r>
            <a:endParaRPr kumimoji="1" lang="en-US" altLang="ja-JP" sz="2800" u="sng" dirty="0" smtClean="0">
              <a:solidFill>
                <a:srgbClr val="FF0000"/>
              </a:solidFill>
              <a:latin typeface="HGP創英角ｺﾞｼｯｸUB" pitchFamily="50" charset="-128"/>
              <a:ea typeface="HGP創英角ｺﾞｼｯｸUB" pitchFamily="50" charset="-128"/>
            </a:endParaRPr>
          </a:p>
          <a:p>
            <a:pPr>
              <a:buNone/>
            </a:pPr>
            <a:r>
              <a:rPr lang="ja-JP" altLang="en-US" sz="2800" dirty="0" smtClean="0">
                <a:solidFill>
                  <a:srgbClr val="FF0000"/>
                </a:solidFill>
                <a:latin typeface="HGP創英角ｺﾞｼｯｸUB" pitchFamily="50" charset="-128"/>
                <a:ea typeface="HGP創英角ｺﾞｼｯｸUB" pitchFamily="50" charset="-128"/>
              </a:rPr>
              <a:t>　　</a:t>
            </a:r>
            <a:r>
              <a:rPr kumimoji="1" lang="ja-JP" altLang="en-US" sz="2800" u="sng" dirty="0" smtClean="0">
                <a:solidFill>
                  <a:srgbClr val="FF0000"/>
                </a:solidFill>
                <a:latin typeface="HGP創英角ｺﾞｼｯｸUB" pitchFamily="50" charset="-128"/>
                <a:ea typeface="HGP創英角ｺﾞｼｯｸUB" pitchFamily="50" charset="-128"/>
              </a:rPr>
              <a:t>期間</a:t>
            </a:r>
            <a:r>
              <a:rPr kumimoji="1" lang="en-US" altLang="ja-JP" sz="2800" u="sng" dirty="0" smtClean="0">
                <a:solidFill>
                  <a:srgbClr val="FF0000"/>
                </a:solidFill>
                <a:latin typeface="HGP創英角ｺﾞｼｯｸUB" pitchFamily="50" charset="-128"/>
                <a:ea typeface="HGP創英角ｺﾞｼｯｸUB" pitchFamily="50" charset="-128"/>
              </a:rPr>
              <a:t>※</a:t>
            </a:r>
            <a:r>
              <a:rPr kumimoji="1" lang="ja-JP" altLang="en-US" sz="2800" dirty="0" smtClean="0">
                <a:solidFill>
                  <a:srgbClr val="FF0000"/>
                </a:solidFill>
                <a:latin typeface="HGP創英角ｺﾞｼｯｸUB" pitchFamily="50" charset="-128"/>
                <a:ea typeface="HGP創英角ｺﾞｼｯｸUB" pitchFamily="50" charset="-128"/>
              </a:rPr>
              <a:t>継続</a:t>
            </a:r>
            <a:r>
              <a:rPr kumimoji="1" lang="ja-JP" altLang="en-US" sz="2800" dirty="0" smtClean="0">
                <a:latin typeface="HGP創英角ｺﾞｼｯｸUB" pitchFamily="50" charset="-128"/>
                <a:ea typeface="HGP創英角ｺﾞｼｯｸUB" pitchFamily="50" charset="-128"/>
              </a:rPr>
              <a:t>している。　　</a:t>
            </a:r>
            <a:r>
              <a:rPr kumimoji="1" lang="en-US" altLang="ja-JP" sz="2800" dirty="0" smtClean="0">
                <a:latin typeface="HGP創英角ｺﾞｼｯｸUB" pitchFamily="50" charset="-128"/>
                <a:ea typeface="HGP創英角ｺﾞｼｯｸUB" pitchFamily="50" charset="-128"/>
              </a:rPr>
              <a:t>※</a:t>
            </a:r>
            <a:r>
              <a:rPr kumimoji="1" lang="ja-JP" altLang="en-US" sz="2800" dirty="0" smtClean="0">
                <a:latin typeface="HGP創英角ｺﾞｼｯｸUB" pitchFamily="50" charset="-128"/>
                <a:ea typeface="HGP創英角ｺﾞｼｯｸUB" pitchFamily="50" charset="-128"/>
              </a:rPr>
              <a:t>少なくとも</a:t>
            </a:r>
            <a:r>
              <a:rPr lang="ja-JP" altLang="en-US" sz="2800" dirty="0" smtClean="0">
                <a:latin typeface="HGP創英角ｺﾞｼｯｸUB" pitchFamily="50" charset="-128"/>
                <a:ea typeface="HGP創英角ｺﾞｼｯｸUB" pitchFamily="50" charset="-128"/>
              </a:rPr>
              <a:t>３ヶ月が目安</a:t>
            </a:r>
            <a:endParaRPr lang="en-US" altLang="ja-JP" sz="2800" dirty="0" smtClean="0">
              <a:latin typeface="HGP創英角ｺﾞｼｯｸUB" pitchFamily="50" charset="-128"/>
              <a:ea typeface="HGP創英角ｺﾞｼｯｸUB" pitchFamily="50" charset="-128"/>
            </a:endParaRPr>
          </a:p>
          <a:p>
            <a:pPr>
              <a:buNone/>
            </a:pPr>
            <a:endParaRPr kumimoji="1" lang="en-US" altLang="ja-JP" sz="1000" dirty="0" smtClean="0">
              <a:latin typeface="HGP創英角ｺﾞｼｯｸUB" pitchFamily="50" charset="-128"/>
              <a:ea typeface="HGP創英角ｺﾞｼｯｸUB" pitchFamily="50" charset="-128"/>
            </a:endParaRPr>
          </a:p>
          <a:p>
            <a:pPr>
              <a:buNone/>
            </a:pPr>
            <a:r>
              <a:rPr lang="ja-JP" altLang="en-US" sz="2800" dirty="0" smtClean="0">
                <a:latin typeface="HGP創英角ｺﾞｼｯｸUB" pitchFamily="50" charset="-128"/>
                <a:ea typeface="HGP創英角ｺﾞｼｯｸUB" pitchFamily="50" charset="-128"/>
              </a:rPr>
              <a:t>２　被害児童生徒が</a:t>
            </a:r>
            <a:r>
              <a:rPr lang="ja-JP" altLang="en-US" sz="2800" dirty="0" smtClean="0">
                <a:solidFill>
                  <a:srgbClr val="FF0000"/>
                </a:solidFill>
                <a:latin typeface="HGP創英角ｺﾞｼｯｸUB" pitchFamily="50" charset="-128"/>
                <a:ea typeface="HGP創英角ｺﾞｼｯｸUB" pitchFamily="50" charset="-128"/>
              </a:rPr>
              <a:t>心身の苦痛を感じていない</a:t>
            </a:r>
            <a:r>
              <a:rPr lang="ja-JP" altLang="en-US" sz="2800" dirty="0" smtClean="0">
                <a:latin typeface="HGP創英角ｺﾞｼｯｸUB" pitchFamily="50" charset="-128"/>
                <a:ea typeface="HGP創英角ｺﾞｼｯｸUB" pitchFamily="50" charset="-128"/>
              </a:rPr>
              <a:t>。</a:t>
            </a:r>
            <a:endParaRPr lang="en-US" altLang="ja-JP" sz="2800" dirty="0" smtClean="0">
              <a:latin typeface="HGP創英角ｺﾞｼｯｸUB" pitchFamily="50" charset="-128"/>
              <a:ea typeface="HGP創英角ｺﾞｼｯｸUB" pitchFamily="50" charset="-128"/>
            </a:endParaRPr>
          </a:p>
          <a:p>
            <a:pPr>
              <a:buNone/>
            </a:pPr>
            <a:endParaRPr kumimoji="1" lang="en-US" altLang="ja-JP" sz="800" dirty="0" smtClean="0"/>
          </a:p>
          <a:p>
            <a:pPr algn="r">
              <a:buNone/>
            </a:pPr>
            <a:r>
              <a:rPr lang="ja-JP" altLang="en-US" sz="2800" dirty="0" smtClean="0"/>
              <a:t>少なくとも以上の２点が満たされていること。</a:t>
            </a:r>
            <a:endParaRPr kumimoji="1" lang="en-US" altLang="ja-JP" sz="2800" dirty="0" smtClean="0"/>
          </a:p>
          <a:p>
            <a:pPr>
              <a:buNone/>
            </a:pPr>
            <a:endParaRPr kumimoji="1" lang="en-US" altLang="ja-JP" dirty="0" smtClean="0"/>
          </a:p>
          <a:p>
            <a:pPr>
              <a:buNone/>
            </a:pPr>
            <a:endParaRPr kumimoji="1" lang="en-US" altLang="ja-JP" dirty="0" smtClean="0"/>
          </a:p>
          <a:p>
            <a:pPr>
              <a:buNone/>
            </a:pPr>
            <a:endParaRPr lang="en-US" altLang="ja-JP" dirty="0" smtClean="0"/>
          </a:p>
          <a:p>
            <a:pPr>
              <a:buNone/>
            </a:pPr>
            <a:endParaRPr kumimoji="1" lang="ja-JP" altLang="en-US" dirty="0"/>
          </a:p>
        </p:txBody>
      </p:sp>
      <p:sp>
        <p:nvSpPr>
          <p:cNvPr id="5" name="正方形/長方形 4"/>
          <p:cNvSpPr/>
          <p:nvPr/>
        </p:nvSpPr>
        <p:spPr>
          <a:xfrm>
            <a:off x="251520" y="4149080"/>
            <a:ext cx="8604448" cy="384721"/>
          </a:xfrm>
          <a:prstGeom prst="rect">
            <a:avLst/>
          </a:prstGeom>
        </p:spPr>
        <p:txBody>
          <a:bodyPr wrap="square">
            <a:spAutoFit/>
          </a:bodyPr>
          <a:lstStyle/>
          <a:p>
            <a:pPr marL="342900" lvl="0" indent="-342900" eaLnBrk="0" fontAlgn="base" hangingPunct="0">
              <a:spcBef>
                <a:spcPct val="20000"/>
              </a:spcBef>
              <a:spcAft>
                <a:spcPct val="0"/>
              </a:spcAft>
            </a:pPr>
            <a:r>
              <a:rPr lang="ja-JP" altLang="en-US" sz="1900" dirty="0" smtClean="0">
                <a:solidFill>
                  <a:prstClr val="black"/>
                </a:solidFill>
              </a:rPr>
              <a:t>児童生徒の問題行動・不登校等生徒指導上の諸課題に関する調査（文部科学省）</a:t>
            </a:r>
            <a:endParaRPr lang="en-US" altLang="ja-JP" sz="1900" dirty="0" smtClean="0">
              <a:solidFill>
                <a:prstClr val="black"/>
              </a:solidFill>
            </a:endParaRPr>
          </a:p>
        </p:txBody>
      </p:sp>
      <p:sp>
        <p:nvSpPr>
          <p:cNvPr id="6" name="角丸四角形 5"/>
          <p:cNvSpPr/>
          <p:nvPr/>
        </p:nvSpPr>
        <p:spPr>
          <a:xfrm>
            <a:off x="539552" y="5085184"/>
            <a:ext cx="3600400" cy="15121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dirty="0" smtClean="0"/>
              <a:t>Ｈ２８まで　　</a:t>
            </a:r>
            <a:endParaRPr kumimoji="1" lang="en-US" altLang="ja-JP" dirty="0" smtClean="0"/>
          </a:p>
          <a:p>
            <a:r>
              <a:rPr lang="ja-JP" altLang="en-US" dirty="0" smtClean="0"/>
              <a:t>　</a:t>
            </a:r>
            <a:r>
              <a:rPr kumimoji="1" lang="ja-JP" altLang="en-US" dirty="0" smtClean="0"/>
              <a:t>・解消しているもの　</a:t>
            </a:r>
            <a:endParaRPr kumimoji="1" lang="en-US" altLang="ja-JP" dirty="0" smtClean="0"/>
          </a:p>
          <a:p>
            <a:r>
              <a:rPr kumimoji="1" lang="ja-JP" altLang="en-US" strike="sngStrike" dirty="0" smtClean="0"/>
              <a:t>　・一定解消し継続支援中のもの</a:t>
            </a:r>
            <a:r>
              <a:rPr kumimoji="1" lang="ja-JP" altLang="en-US" dirty="0" smtClean="0"/>
              <a:t>　</a:t>
            </a:r>
            <a:endParaRPr kumimoji="1" lang="en-US" altLang="ja-JP" dirty="0" smtClean="0"/>
          </a:p>
          <a:p>
            <a:r>
              <a:rPr kumimoji="1" lang="ja-JP" altLang="en-US" dirty="0" smtClean="0"/>
              <a:t>　・解消に向けて取組中</a:t>
            </a:r>
            <a:endParaRPr kumimoji="1" lang="en-US" altLang="ja-JP" dirty="0" smtClean="0"/>
          </a:p>
          <a:p>
            <a:r>
              <a:rPr lang="ja-JP" altLang="en-US" dirty="0" smtClean="0"/>
              <a:t>　・その他</a:t>
            </a:r>
            <a:endParaRPr kumimoji="1" lang="ja-JP" altLang="en-US" dirty="0"/>
          </a:p>
        </p:txBody>
      </p:sp>
      <p:sp>
        <p:nvSpPr>
          <p:cNvPr id="7" name="角丸四角形 6"/>
          <p:cNvSpPr/>
          <p:nvPr/>
        </p:nvSpPr>
        <p:spPr>
          <a:xfrm>
            <a:off x="4788024" y="5085184"/>
            <a:ext cx="4176464" cy="15121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2000" dirty="0" smtClean="0">
                <a:latin typeface="HGP創英角ｺﾞｼｯｸUB" pitchFamily="50" charset="-128"/>
                <a:ea typeface="HGP創英角ｺﾞｼｯｸUB" pitchFamily="50" charset="-128"/>
              </a:rPr>
              <a:t>Ｈ２９　　</a:t>
            </a:r>
            <a:endParaRPr kumimoji="1" lang="en-US" altLang="ja-JP" sz="2000" dirty="0" smtClean="0">
              <a:latin typeface="HGP創英角ｺﾞｼｯｸUB" pitchFamily="50" charset="-128"/>
              <a:ea typeface="HGP創英角ｺﾞｼｯｸUB" pitchFamily="50" charset="-128"/>
            </a:endParaRPr>
          </a:p>
          <a:p>
            <a:r>
              <a:rPr lang="ja-JP" altLang="en-US" sz="2000" dirty="0" smtClean="0">
                <a:latin typeface="HGP創英角ｺﾞｼｯｸUB" pitchFamily="50" charset="-128"/>
                <a:ea typeface="HGP創英角ｺﾞｼｯｸUB" pitchFamily="50" charset="-128"/>
              </a:rPr>
              <a:t>　</a:t>
            </a:r>
            <a:r>
              <a:rPr kumimoji="1" lang="ja-JP" altLang="en-US" sz="2000" dirty="0" smtClean="0">
                <a:latin typeface="HGP創英角ｺﾞｼｯｸUB" pitchFamily="50" charset="-128"/>
                <a:ea typeface="HGP創英角ｺﾞｼｯｸUB" pitchFamily="50" charset="-128"/>
              </a:rPr>
              <a:t>・解消しているもの</a:t>
            </a:r>
            <a:endParaRPr kumimoji="1" lang="en-US" altLang="ja-JP" sz="2000" dirty="0" smtClean="0">
              <a:latin typeface="HGP創英角ｺﾞｼｯｸUB" pitchFamily="50" charset="-128"/>
              <a:ea typeface="HGP創英角ｺﾞｼｯｸUB" pitchFamily="50" charset="-128"/>
            </a:endParaRPr>
          </a:p>
          <a:p>
            <a:r>
              <a:rPr lang="ja-JP" altLang="en-US" sz="2000" dirty="0" smtClean="0">
                <a:latin typeface="HGP創英角ｺﾞｼｯｸUB" pitchFamily="50" charset="-128"/>
                <a:ea typeface="HGP創英角ｺﾞｼｯｸUB" pitchFamily="50" charset="-128"/>
              </a:rPr>
              <a:t>　　　　</a:t>
            </a:r>
            <a:r>
              <a:rPr kumimoji="1" lang="ja-JP" altLang="en-US" sz="2000" dirty="0" smtClean="0">
                <a:latin typeface="HGP創英角ｺﾞｼｯｸUB" pitchFamily="50" charset="-128"/>
                <a:ea typeface="HGP創英角ｺﾞｼｯｸUB" pitchFamily="50" charset="-128"/>
              </a:rPr>
              <a:t>（日常的に観察継続中）　</a:t>
            </a:r>
            <a:endParaRPr kumimoji="1" lang="en-US" altLang="ja-JP" sz="2000" dirty="0" smtClean="0">
              <a:latin typeface="HGP創英角ｺﾞｼｯｸUB" pitchFamily="50" charset="-128"/>
              <a:ea typeface="HGP創英角ｺﾞｼｯｸUB" pitchFamily="50" charset="-128"/>
            </a:endParaRPr>
          </a:p>
          <a:p>
            <a:r>
              <a:rPr kumimoji="1" lang="ja-JP" altLang="en-US" sz="2000" dirty="0" smtClean="0">
                <a:latin typeface="HGP創英角ｺﾞｼｯｸUB" pitchFamily="50" charset="-128"/>
                <a:ea typeface="HGP創英角ｺﾞｼｯｸUB" pitchFamily="50" charset="-128"/>
              </a:rPr>
              <a:t>　・解消に向けて取組中</a:t>
            </a:r>
            <a:endParaRPr kumimoji="1" lang="en-US" altLang="ja-JP" sz="2000" dirty="0" smtClean="0">
              <a:latin typeface="HGP創英角ｺﾞｼｯｸUB" pitchFamily="50" charset="-128"/>
              <a:ea typeface="HGP創英角ｺﾞｼｯｸUB" pitchFamily="50" charset="-128"/>
            </a:endParaRPr>
          </a:p>
          <a:p>
            <a:r>
              <a:rPr lang="ja-JP" altLang="en-US" sz="2000" dirty="0" smtClean="0">
                <a:latin typeface="HGP創英角ｺﾞｼｯｸUB" pitchFamily="50" charset="-128"/>
                <a:ea typeface="HGP創英角ｺﾞｼｯｸUB" pitchFamily="50" charset="-128"/>
              </a:rPr>
              <a:t>　・その他</a:t>
            </a:r>
            <a:endParaRPr kumimoji="1" lang="ja-JP" altLang="en-US" sz="2000" dirty="0">
              <a:latin typeface="HGP創英角ｺﾞｼｯｸUB" pitchFamily="50" charset="-128"/>
              <a:ea typeface="HGP創英角ｺﾞｼｯｸUB" pitchFamily="50" charset="-128"/>
            </a:endParaRPr>
          </a:p>
        </p:txBody>
      </p:sp>
      <p:sp>
        <p:nvSpPr>
          <p:cNvPr id="9" name="テキスト ボックス 8"/>
          <p:cNvSpPr txBox="1"/>
          <p:nvPr/>
        </p:nvSpPr>
        <p:spPr>
          <a:xfrm>
            <a:off x="395536" y="4509120"/>
            <a:ext cx="6840760" cy="461665"/>
          </a:xfrm>
          <a:prstGeom prst="rect">
            <a:avLst/>
          </a:prstGeom>
          <a:noFill/>
        </p:spPr>
        <p:txBody>
          <a:bodyPr wrap="square" rtlCol="0">
            <a:spAutoFit/>
          </a:bodyPr>
          <a:lstStyle/>
          <a:p>
            <a:r>
              <a:rPr kumimoji="1" lang="ja-JP" altLang="en-US" sz="2400" dirty="0" smtClean="0"/>
              <a:t>いじめの現在の状況についての選択肢の変更</a:t>
            </a:r>
            <a:endParaRPr kumimoji="1" lang="ja-JP" altLang="en-US" sz="2400" dirty="0"/>
          </a:p>
        </p:txBody>
      </p:sp>
      <p:sp>
        <p:nvSpPr>
          <p:cNvPr id="10" name="右矢印 9"/>
          <p:cNvSpPr/>
          <p:nvPr/>
        </p:nvSpPr>
        <p:spPr>
          <a:xfrm>
            <a:off x="4355976" y="5589240"/>
            <a:ext cx="360040" cy="504056"/>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下矢印 16"/>
          <p:cNvSpPr/>
          <p:nvPr/>
        </p:nvSpPr>
        <p:spPr>
          <a:xfrm>
            <a:off x="251520" y="1196752"/>
            <a:ext cx="432048" cy="5112568"/>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角丸四角形 4"/>
          <p:cNvSpPr/>
          <p:nvPr/>
        </p:nvSpPr>
        <p:spPr>
          <a:xfrm>
            <a:off x="3635896" y="3284984"/>
            <a:ext cx="5112568" cy="115212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800" dirty="0" smtClean="0">
                <a:solidFill>
                  <a:prstClr val="white"/>
                </a:solidFill>
              </a:rPr>
              <a:t>いじめとして、組織で認知</a:t>
            </a:r>
            <a:endParaRPr lang="en-US" altLang="ja-JP" sz="2800" dirty="0" smtClean="0">
              <a:solidFill>
                <a:prstClr val="white"/>
              </a:solidFill>
            </a:endParaRPr>
          </a:p>
          <a:p>
            <a:pPr algn="ctr"/>
            <a:r>
              <a:rPr lang="ja-JP" altLang="en-US" sz="2800" dirty="0" smtClean="0">
                <a:solidFill>
                  <a:prstClr val="white"/>
                </a:solidFill>
              </a:rPr>
              <a:t>対応方針等の決定</a:t>
            </a:r>
            <a:endParaRPr lang="en-US" altLang="ja-JP" sz="2800" dirty="0" smtClean="0">
              <a:solidFill>
                <a:prstClr val="white"/>
              </a:solidFill>
            </a:endParaRPr>
          </a:p>
          <a:p>
            <a:pPr algn="ctr"/>
            <a:endParaRPr lang="en-US" altLang="ja-JP" sz="200" dirty="0" smtClean="0">
              <a:solidFill>
                <a:prstClr val="white"/>
              </a:solidFill>
            </a:endParaRPr>
          </a:p>
        </p:txBody>
      </p:sp>
      <p:sp>
        <p:nvSpPr>
          <p:cNvPr id="7" name="角丸四角形 6"/>
          <p:cNvSpPr/>
          <p:nvPr/>
        </p:nvSpPr>
        <p:spPr>
          <a:xfrm>
            <a:off x="3563888" y="1631912"/>
            <a:ext cx="5328592" cy="13597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3200" dirty="0" smtClean="0">
                <a:solidFill>
                  <a:prstClr val="black"/>
                </a:solidFill>
              </a:rPr>
              <a:t>学校いじめ対策組織の窓口担当者へ報告</a:t>
            </a:r>
            <a:endParaRPr lang="ja-JP" altLang="en-US" sz="3200" dirty="0">
              <a:solidFill>
                <a:prstClr val="black"/>
              </a:solidFill>
            </a:endParaRPr>
          </a:p>
        </p:txBody>
      </p:sp>
      <p:sp>
        <p:nvSpPr>
          <p:cNvPr id="9" name="角丸四角形 8"/>
          <p:cNvSpPr/>
          <p:nvPr/>
        </p:nvSpPr>
        <p:spPr>
          <a:xfrm>
            <a:off x="3635896" y="6029672"/>
            <a:ext cx="5176192" cy="5676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solidFill>
                  <a:prstClr val="white"/>
                </a:solidFill>
              </a:rPr>
              <a:t>経過観察・再発防止</a:t>
            </a:r>
            <a:endParaRPr lang="ja-JP" altLang="en-US" sz="3200" dirty="0">
              <a:solidFill>
                <a:prstClr val="white"/>
              </a:solidFill>
            </a:endParaRPr>
          </a:p>
        </p:txBody>
      </p:sp>
      <p:sp>
        <p:nvSpPr>
          <p:cNvPr id="10" name="角丸四角形 9"/>
          <p:cNvSpPr/>
          <p:nvPr/>
        </p:nvSpPr>
        <p:spPr>
          <a:xfrm>
            <a:off x="3563888" y="836712"/>
            <a:ext cx="5328592"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dirty="0" smtClean="0">
                <a:solidFill>
                  <a:prstClr val="black"/>
                </a:solidFill>
              </a:rPr>
              <a:t>いじめ（疑い）の情報を把握</a:t>
            </a:r>
            <a:endParaRPr lang="ja-JP" altLang="en-US" sz="2800" dirty="0">
              <a:solidFill>
                <a:prstClr val="black"/>
              </a:solidFill>
            </a:endParaRPr>
          </a:p>
        </p:txBody>
      </p:sp>
      <p:sp>
        <p:nvSpPr>
          <p:cNvPr id="8" name="角丸四角形 7"/>
          <p:cNvSpPr/>
          <p:nvPr/>
        </p:nvSpPr>
        <p:spPr>
          <a:xfrm>
            <a:off x="3635896" y="4725144"/>
            <a:ext cx="5176192" cy="10081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200" dirty="0" smtClean="0">
                <a:solidFill>
                  <a:prstClr val="white"/>
                </a:solidFill>
              </a:rPr>
              <a:t>組織的対応</a:t>
            </a:r>
            <a:endParaRPr lang="ja-JP" altLang="en-US" sz="3200" dirty="0">
              <a:solidFill>
                <a:prstClr val="white"/>
              </a:solidFill>
            </a:endParaRPr>
          </a:p>
        </p:txBody>
      </p:sp>
      <p:sp>
        <p:nvSpPr>
          <p:cNvPr id="13" name="タイトル 2"/>
          <p:cNvSpPr txBox="1">
            <a:spLocks/>
          </p:cNvSpPr>
          <p:nvPr/>
        </p:nvSpPr>
        <p:spPr>
          <a:xfrm>
            <a:off x="0" y="0"/>
            <a:ext cx="9144000" cy="692696"/>
          </a:xfrm>
          <a:prstGeom prst="rect">
            <a:avLst/>
          </a:prstGeom>
          <a:solidFill>
            <a:srgbClr val="4F81BD">
              <a:lumMod val="50000"/>
            </a:srgbClr>
          </a:solidFill>
        </p:spPr>
        <p:txBody>
          <a:bodyPr vert="horz" lIns="91440" tIns="45720" rIns="91440" bIns="45720" rtlCol="0" anchor="ctr">
            <a:normAutofit fontScale="90000" lnSpcReduction="10000"/>
          </a:bodyPr>
          <a:lstStyle/>
          <a:p>
            <a:pPr algn="ctr">
              <a:spcBef>
                <a:spcPct val="0"/>
              </a:spcBef>
              <a:defRPr/>
            </a:pPr>
            <a:r>
              <a:rPr lang="ja-JP" altLang="en-US" sz="4400" dirty="0" smtClean="0">
                <a:solidFill>
                  <a:sysClr val="window" lastClr="FFFFFF"/>
                </a:solidFill>
                <a:latin typeface="ＭＳ Ｐゴシック"/>
              </a:rPr>
              <a:t>組織的ないじめ対応の流れ</a:t>
            </a:r>
          </a:p>
        </p:txBody>
      </p:sp>
      <p:sp>
        <p:nvSpPr>
          <p:cNvPr id="11" name="正方形/長方形 10"/>
          <p:cNvSpPr/>
          <p:nvPr/>
        </p:nvSpPr>
        <p:spPr>
          <a:xfrm>
            <a:off x="827584" y="836712"/>
            <a:ext cx="2376264" cy="6480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smtClean="0">
                <a:solidFill>
                  <a:prstClr val="black"/>
                </a:solidFill>
              </a:rPr>
              <a:t>１．いじめの発見</a:t>
            </a:r>
            <a:endParaRPr lang="ja-JP" altLang="en-US" sz="2000" dirty="0">
              <a:solidFill>
                <a:prstClr val="black"/>
              </a:solidFill>
            </a:endParaRPr>
          </a:p>
        </p:txBody>
      </p:sp>
      <p:sp>
        <p:nvSpPr>
          <p:cNvPr id="14" name="正方形/長方形 13"/>
          <p:cNvSpPr/>
          <p:nvPr/>
        </p:nvSpPr>
        <p:spPr>
          <a:xfrm>
            <a:off x="827584" y="1700808"/>
            <a:ext cx="2376264" cy="11521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smtClean="0">
                <a:solidFill>
                  <a:prstClr val="black"/>
                </a:solidFill>
              </a:rPr>
              <a:t>２．情報を集め</a:t>
            </a:r>
            <a:endParaRPr lang="en-US" altLang="ja-JP" sz="2000" dirty="0" smtClean="0">
              <a:solidFill>
                <a:prstClr val="black"/>
              </a:solidFill>
            </a:endParaRPr>
          </a:p>
          <a:p>
            <a:r>
              <a:rPr lang="ja-JP" altLang="en-US" sz="2000" dirty="0" smtClean="0">
                <a:solidFill>
                  <a:prstClr val="black"/>
                </a:solidFill>
              </a:rPr>
              <a:t>　組織的に共有する</a:t>
            </a:r>
            <a:endParaRPr lang="ja-JP" altLang="en-US" sz="2000" dirty="0">
              <a:solidFill>
                <a:prstClr val="black"/>
              </a:solidFill>
            </a:endParaRPr>
          </a:p>
        </p:txBody>
      </p:sp>
      <p:sp>
        <p:nvSpPr>
          <p:cNvPr id="15" name="正方形/長方形 14"/>
          <p:cNvSpPr/>
          <p:nvPr/>
        </p:nvSpPr>
        <p:spPr>
          <a:xfrm>
            <a:off x="899592" y="3356992"/>
            <a:ext cx="2304256" cy="10081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smtClean="0">
                <a:solidFill>
                  <a:prstClr val="black"/>
                </a:solidFill>
              </a:rPr>
              <a:t>３．指導・支援体制　</a:t>
            </a:r>
            <a:endParaRPr lang="en-US" altLang="ja-JP" sz="2000" dirty="0" smtClean="0">
              <a:solidFill>
                <a:prstClr val="black"/>
              </a:solidFill>
            </a:endParaRPr>
          </a:p>
          <a:p>
            <a:r>
              <a:rPr lang="ja-JP" altLang="en-US" sz="2000" dirty="0" smtClean="0">
                <a:solidFill>
                  <a:prstClr val="black"/>
                </a:solidFill>
              </a:rPr>
              <a:t>　を組む</a:t>
            </a:r>
            <a:endParaRPr lang="ja-JP" altLang="en-US" sz="2000" dirty="0">
              <a:solidFill>
                <a:prstClr val="black"/>
              </a:solidFill>
            </a:endParaRPr>
          </a:p>
        </p:txBody>
      </p:sp>
      <p:sp>
        <p:nvSpPr>
          <p:cNvPr id="16" name="正方形/長方形 15"/>
          <p:cNvSpPr/>
          <p:nvPr/>
        </p:nvSpPr>
        <p:spPr>
          <a:xfrm>
            <a:off x="899592" y="4725144"/>
            <a:ext cx="2304256" cy="15841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2000" dirty="0" smtClean="0">
                <a:solidFill>
                  <a:prstClr val="black"/>
                </a:solidFill>
              </a:rPr>
              <a:t>４．児童生徒に指</a:t>
            </a:r>
            <a:endParaRPr lang="en-US" altLang="ja-JP" sz="2000" dirty="0" smtClean="0">
              <a:solidFill>
                <a:prstClr val="black"/>
              </a:solidFill>
            </a:endParaRPr>
          </a:p>
          <a:p>
            <a:r>
              <a:rPr lang="ja-JP" altLang="en-US" sz="2000" dirty="0" smtClean="0">
                <a:solidFill>
                  <a:prstClr val="black"/>
                </a:solidFill>
              </a:rPr>
              <a:t>　　導・支援を行う</a:t>
            </a:r>
            <a:endParaRPr lang="en-US" altLang="ja-JP" sz="2000" dirty="0" smtClean="0">
              <a:solidFill>
                <a:prstClr val="black"/>
              </a:solidFill>
            </a:endParaRPr>
          </a:p>
          <a:p>
            <a:endParaRPr lang="en-US" altLang="ja-JP" sz="800" dirty="0" smtClean="0">
              <a:solidFill>
                <a:prstClr val="black"/>
              </a:solidFill>
            </a:endParaRPr>
          </a:p>
          <a:p>
            <a:r>
              <a:rPr lang="ja-JP" altLang="en-US" sz="2000" dirty="0" smtClean="0">
                <a:solidFill>
                  <a:prstClr val="black"/>
                </a:solidFill>
              </a:rPr>
              <a:t>５．保護者との連携　　</a:t>
            </a:r>
            <a:endParaRPr lang="en-US" altLang="ja-JP" sz="2000" dirty="0" smtClean="0">
              <a:solidFill>
                <a:prstClr val="black"/>
              </a:solidFill>
            </a:endParaRPr>
          </a:p>
          <a:p>
            <a:r>
              <a:rPr lang="ja-JP" altLang="en-US" sz="2000" dirty="0" smtClean="0">
                <a:solidFill>
                  <a:prstClr val="black"/>
                </a:solidFill>
              </a:rPr>
              <a:t>　　を図る</a:t>
            </a:r>
            <a:endParaRPr lang="ja-JP" altLang="en-US" sz="2000" dirty="0">
              <a:solidFill>
                <a:prstClr val="black"/>
              </a:solidFill>
            </a:endParaRPr>
          </a:p>
        </p:txBody>
      </p:sp>
      <p:cxnSp>
        <p:nvCxnSpPr>
          <p:cNvPr id="23" name="直線矢印コネクタ 22"/>
          <p:cNvCxnSpPr/>
          <p:nvPr/>
        </p:nvCxnSpPr>
        <p:spPr>
          <a:xfrm>
            <a:off x="3059832" y="2204864"/>
            <a:ext cx="720080" cy="0"/>
          </a:xfrm>
          <a:prstGeom prst="straightConnector1">
            <a:avLst/>
          </a:prstGeom>
          <a:ln w="5080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3059832" y="1124744"/>
            <a:ext cx="720080" cy="0"/>
          </a:xfrm>
          <a:prstGeom prst="straightConnector1">
            <a:avLst/>
          </a:prstGeom>
          <a:ln w="5080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131840" y="3861048"/>
            <a:ext cx="720080" cy="0"/>
          </a:xfrm>
          <a:prstGeom prst="straightConnector1">
            <a:avLst/>
          </a:prstGeom>
          <a:ln w="5080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3059832" y="5157192"/>
            <a:ext cx="720080" cy="0"/>
          </a:xfrm>
          <a:prstGeom prst="straightConnector1">
            <a:avLst/>
          </a:prstGeom>
          <a:ln w="50800">
            <a:solidFill>
              <a:schemeClr val="tx2">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図形 28"/>
          <p:cNvCxnSpPr>
            <a:stCxn id="16" idx="2"/>
          </p:cNvCxnSpPr>
          <p:nvPr/>
        </p:nvCxnSpPr>
        <p:spPr>
          <a:xfrm rot="16200000" flipH="1">
            <a:off x="2699792" y="5661248"/>
            <a:ext cx="216024" cy="1512168"/>
          </a:xfrm>
          <a:prstGeom prst="bentConnector2">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908721"/>
            <a:ext cx="9144000" cy="4014695"/>
          </a:xfrm>
          <a:prstGeom prst="rect">
            <a:avLst/>
          </a:prstGeom>
        </p:spPr>
        <p:txBody>
          <a:bodyPr wrap="square" lIns="104907" tIns="52454" rIns="104907" bIns="52454">
            <a:spAutoFit/>
          </a:bodyPr>
          <a:lstStyle/>
          <a:p>
            <a:pPr indent="200343">
              <a:lnSpc>
                <a:spcPts val="3600"/>
              </a:lnSpc>
            </a:pPr>
            <a:r>
              <a:rPr lang="ja-JP" altLang="en-US" sz="2800" b="1" dirty="0" smtClean="0">
                <a:latin typeface="+mn-ea"/>
              </a:rPr>
              <a:t>一）生命、心身又は財産に重大な被害が生じた疑い</a:t>
            </a:r>
            <a:endParaRPr lang="en-US" altLang="ja-JP" sz="2400" b="1" dirty="0" smtClean="0">
              <a:latin typeface="+mn-ea"/>
            </a:endParaRPr>
          </a:p>
          <a:p>
            <a:pPr indent="200343">
              <a:lnSpc>
                <a:spcPts val="3000"/>
              </a:lnSpc>
            </a:pPr>
            <a:r>
              <a:rPr lang="ja-JP" altLang="en-US" sz="2400" dirty="0" smtClean="0">
                <a:latin typeface="+mn-ea"/>
              </a:rPr>
              <a:t>　　○　児童生徒が自殺を企図した場合</a:t>
            </a:r>
            <a:endParaRPr lang="en-US" altLang="ja-JP" sz="2400" dirty="0" smtClean="0">
              <a:latin typeface="+mn-ea"/>
            </a:endParaRPr>
          </a:p>
          <a:p>
            <a:pPr indent="200343">
              <a:lnSpc>
                <a:spcPts val="3000"/>
              </a:lnSpc>
            </a:pPr>
            <a:r>
              <a:rPr lang="ja-JP" altLang="en-US" sz="2400" dirty="0" smtClean="0">
                <a:latin typeface="+mn-ea"/>
              </a:rPr>
              <a:t>　　○　身体に重大な傷害を負った場合、</a:t>
            </a:r>
            <a:endParaRPr lang="en-US" altLang="ja-JP" sz="2400" dirty="0" smtClean="0">
              <a:latin typeface="+mn-ea"/>
            </a:endParaRPr>
          </a:p>
          <a:p>
            <a:pPr indent="200343">
              <a:lnSpc>
                <a:spcPts val="3000"/>
              </a:lnSpc>
            </a:pPr>
            <a:r>
              <a:rPr lang="ja-JP" altLang="en-US" sz="2400" dirty="0" smtClean="0">
                <a:latin typeface="+mn-ea"/>
              </a:rPr>
              <a:t>　　○　金品等に重大な被害をこうむった場合</a:t>
            </a:r>
            <a:endParaRPr lang="en-US" altLang="ja-JP" sz="2400" dirty="0" smtClean="0">
              <a:latin typeface="+mn-ea"/>
            </a:endParaRPr>
          </a:p>
          <a:p>
            <a:pPr indent="200343">
              <a:lnSpc>
                <a:spcPts val="3000"/>
              </a:lnSpc>
            </a:pPr>
            <a:r>
              <a:rPr lang="ja-JP" altLang="en-US" sz="2400" dirty="0" smtClean="0">
                <a:latin typeface="+mn-ea"/>
              </a:rPr>
              <a:t>　　○　精神性の疾患を発症した場合　　　　　等を想定</a:t>
            </a:r>
            <a:endParaRPr lang="en-US" altLang="ja-JP" sz="2400" dirty="0" smtClean="0">
              <a:latin typeface="+mn-ea"/>
            </a:endParaRPr>
          </a:p>
          <a:p>
            <a:pPr indent="200343"/>
            <a:endParaRPr lang="en-US" altLang="ja-JP" sz="1400" dirty="0" smtClean="0">
              <a:latin typeface="+mn-ea"/>
            </a:endParaRPr>
          </a:p>
          <a:p>
            <a:pPr indent="200343">
              <a:lnSpc>
                <a:spcPts val="3600"/>
              </a:lnSpc>
            </a:pPr>
            <a:r>
              <a:rPr lang="ja-JP" altLang="en-US" sz="2800" b="1" dirty="0" smtClean="0">
                <a:latin typeface="+mn-ea"/>
              </a:rPr>
              <a:t>二）相当の期間学校を欠席することを余儀なくされて</a:t>
            </a:r>
            <a:endParaRPr lang="en-US" altLang="ja-JP" sz="2800" b="1" dirty="0" smtClean="0">
              <a:latin typeface="+mn-ea"/>
            </a:endParaRPr>
          </a:p>
          <a:p>
            <a:pPr indent="200343">
              <a:lnSpc>
                <a:spcPts val="3600"/>
              </a:lnSpc>
            </a:pPr>
            <a:r>
              <a:rPr lang="ja-JP" altLang="en-US" sz="2800" b="1" dirty="0" smtClean="0">
                <a:latin typeface="+mn-ea"/>
              </a:rPr>
              <a:t>　　いる疑い</a:t>
            </a:r>
            <a:endParaRPr lang="en-US" altLang="ja-JP" sz="2800" b="1" dirty="0" smtClean="0">
              <a:latin typeface="+mn-ea"/>
            </a:endParaRPr>
          </a:p>
          <a:p>
            <a:pPr indent="200343">
              <a:lnSpc>
                <a:spcPts val="3000"/>
              </a:lnSpc>
            </a:pPr>
            <a:r>
              <a:rPr lang="ja-JP" altLang="en-US" sz="2400" dirty="0" smtClean="0">
                <a:latin typeface="+mn-ea"/>
              </a:rPr>
              <a:t>　　○　年間</a:t>
            </a:r>
            <a:r>
              <a:rPr lang="en-US" altLang="ja-JP" sz="2400" dirty="0" smtClean="0">
                <a:latin typeface="+mn-ea"/>
              </a:rPr>
              <a:t>30</a:t>
            </a:r>
            <a:r>
              <a:rPr lang="ja-JP" altLang="en-US" sz="2400" dirty="0" smtClean="0">
                <a:latin typeface="+mn-ea"/>
              </a:rPr>
              <a:t>日を目安とする。</a:t>
            </a:r>
            <a:endParaRPr lang="en-US" altLang="ja-JP" sz="2400" dirty="0" smtClean="0">
              <a:latin typeface="+mn-ea"/>
            </a:endParaRPr>
          </a:p>
          <a:p>
            <a:pPr indent="200343">
              <a:lnSpc>
                <a:spcPts val="3000"/>
              </a:lnSpc>
            </a:pPr>
            <a:r>
              <a:rPr lang="ja-JP" altLang="en-US" sz="2400" dirty="0" smtClean="0">
                <a:latin typeface="+mn-ea"/>
              </a:rPr>
              <a:t>　　○　一定期間連続して欠席しているような場合</a:t>
            </a:r>
            <a:endParaRPr lang="en-US" altLang="ja-JP" sz="2400" dirty="0" smtClean="0">
              <a:latin typeface="+mn-ea"/>
            </a:endParaRPr>
          </a:p>
        </p:txBody>
      </p:sp>
      <p:sp>
        <p:nvSpPr>
          <p:cNvPr id="8" name="正方形/長方形 7"/>
          <p:cNvSpPr/>
          <p:nvPr/>
        </p:nvSpPr>
        <p:spPr>
          <a:xfrm>
            <a:off x="0" y="5214678"/>
            <a:ext cx="9144000" cy="1454682"/>
          </a:xfrm>
          <a:prstGeom prst="rect">
            <a:avLst/>
          </a:prstGeom>
          <a:solidFill>
            <a:srgbClr val="FF5050"/>
          </a:solidFill>
          <a:ln>
            <a:noFill/>
          </a:ln>
        </p:spPr>
        <p:txBody>
          <a:bodyPr wrap="square" lIns="104907" tIns="108000" rIns="104907" bIns="52454">
            <a:spAutoFit/>
          </a:bodyPr>
          <a:lstStyle/>
          <a:p>
            <a:r>
              <a:rPr lang="en-US" altLang="ja-JP" sz="2800" b="1" dirty="0" smtClean="0">
                <a:solidFill>
                  <a:schemeClr val="bg1"/>
                </a:solidFill>
                <a:latin typeface="メイリオ" pitchFamily="50" charset="-128"/>
                <a:ea typeface="メイリオ" pitchFamily="50" charset="-128"/>
                <a:cs typeface="メイリオ" pitchFamily="50" charset="-128"/>
              </a:rPr>
              <a:t>※</a:t>
            </a:r>
            <a:r>
              <a:rPr lang="ja-JP" altLang="en-US" sz="2800" b="1" dirty="0" smtClean="0">
                <a:solidFill>
                  <a:schemeClr val="bg1"/>
                </a:solidFill>
                <a:latin typeface="メイリオ" pitchFamily="50" charset="-128"/>
                <a:ea typeface="メイリオ" pitchFamily="50" charset="-128"/>
                <a:cs typeface="メイリオ" pitchFamily="50" charset="-128"/>
              </a:rPr>
              <a:t>重大事態は、事実関係が確定した段階で重大事態とし</a:t>
            </a:r>
            <a:endParaRPr lang="en-US" altLang="ja-JP" sz="2800" b="1" dirty="0" smtClean="0">
              <a:solidFill>
                <a:schemeClr val="bg1"/>
              </a:solidFill>
              <a:latin typeface="メイリオ" pitchFamily="50" charset="-128"/>
              <a:ea typeface="メイリオ" pitchFamily="50" charset="-128"/>
              <a:cs typeface="メイリオ" pitchFamily="50" charset="-128"/>
            </a:endParaRPr>
          </a:p>
          <a:p>
            <a:r>
              <a:rPr lang="ja-JP" altLang="en-US" sz="2800" b="1" dirty="0" smtClean="0">
                <a:solidFill>
                  <a:schemeClr val="bg1"/>
                </a:solidFill>
                <a:latin typeface="メイリオ" pitchFamily="50" charset="-128"/>
                <a:ea typeface="メイリオ" pitchFamily="50" charset="-128"/>
                <a:cs typeface="メイリオ" pitchFamily="50" charset="-128"/>
              </a:rPr>
              <a:t>　</a:t>
            </a:r>
            <a:r>
              <a:rPr lang="ja-JP" altLang="en-US" sz="2800" b="1" dirty="0" err="1" smtClean="0">
                <a:solidFill>
                  <a:schemeClr val="bg1"/>
                </a:solidFill>
                <a:latin typeface="メイリオ" pitchFamily="50" charset="-128"/>
                <a:ea typeface="メイリオ" pitchFamily="50" charset="-128"/>
                <a:cs typeface="メイリオ" pitchFamily="50" charset="-128"/>
              </a:rPr>
              <a:t>ての</a:t>
            </a:r>
            <a:r>
              <a:rPr lang="ja-JP" altLang="en-US" sz="2800" b="1" dirty="0" smtClean="0">
                <a:solidFill>
                  <a:schemeClr val="bg1"/>
                </a:solidFill>
                <a:latin typeface="メイリオ" pitchFamily="50" charset="-128"/>
                <a:ea typeface="メイリオ" pitchFamily="50" charset="-128"/>
                <a:cs typeface="メイリオ" pitchFamily="50" charset="-128"/>
              </a:rPr>
              <a:t>対応を開始するのではなく、「疑い」が生じた段</a:t>
            </a:r>
            <a:endParaRPr lang="en-US" altLang="ja-JP" sz="2800" b="1" dirty="0" smtClean="0">
              <a:solidFill>
                <a:schemeClr val="bg1"/>
              </a:solidFill>
              <a:latin typeface="メイリオ" pitchFamily="50" charset="-128"/>
              <a:ea typeface="メイリオ" pitchFamily="50" charset="-128"/>
              <a:cs typeface="メイリオ" pitchFamily="50" charset="-128"/>
            </a:endParaRPr>
          </a:p>
          <a:p>
            <a:r>
              <a:rPr lang="ja-JP" altLang="en-US" sz="2800" b="1" dirty="0" smtClean="0">
                <a:solidFill>
                  <a:schemeClr val="bg1"/>
                </a:solidFill>
                <a:latin typeface="メイリオ" pitchFamily="50" charset="-128"/>
                <a:ea typeface="メイリオ" pitchFamily="50" charset="-128"/>
                <a:cs typeface="メイリオ" pitchFamily="50" charset="-128"/>
              </a:rPr>
              <a:t>　階で調査を開始しなければならないこと。</a:t>
            </a:r>
          </a:p>
        </p:txBody>
      </p:sp>
      <p:sp>
        <p:nvSpPr>
          <p:cNvPr id="4" name="タイトル 1"/>
          <p:cNvSpPr>
            <a:spLocks noGrp="1"/>
          </p:cNvSpPr>
          <p:nvPr>
            <p:ph type="title"/>
          </p:nvPr>
        </p:nvSpPr>
        <p:spPr>
          <a:xfrm>
            <a:off x="0" y="0"/>
            <a:ext cx="9144000" cy="764704"/>
          </a:xfrm>
          <a:solidFill>
            <a:schemeClr val="tx2">
              <a:lumMod val="75000"/>
            </a:schemeClr>
          </a:solidFill>
        </p:spPr>
        <p:txBody>
          <a:bodyPr/>
          <a:lstStyle/>
          <a:p>
            <a:r>
              <a:rPr lang="ja-JP" altLang="en-US" dirty="0" smtClean="0">
                <a:solidFill>
                  <a:schemeClr val="bg1"/>
                </a:solidFill>
              </a:rPr>
              <a:t>１）重大事態とは</a:t>
            </a:r>
            <a:endParaRPr kumimoji="1" lang="ja-JP" altLang="en-US"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rmAutofit/>
          </a:bodyPr>
          <a:lstStyle/>
          <a:p>
            <a:r>
              <a:rPr kumimoji="1" lang="ja-JP" altLang="en-US" sz="3600" dirty="0" smtClean="0">
                <a:latin typeface="HGP創英ﾌﾟﾚｾﾞﾝｽEB" pitchFamily="18" charset="-128"/>
                <a:ea typeface="HGP創英ﾌﾟﾚｾﾞﾝｽEB" pitchFamily="18" charset="-128"/>
              </a:rPr>
              <a:t>重大事態への対処</a:t>
            </a:r>
            <a:endParaRPr kumimoji="1" lang="ja-JP" altLang="en-US" sz="3600" dirty="0">
              <a:latin typeface="HGP創英ﾌﾟﾚｾﾞﾝｽEB" pitchFamily="18" charset="-128"/>
              <a:ea typeface="HGP創英ﾌﾟﾚｾﾞﾝｽEB" pitchFamily="18" charset="-128"/>
            </a:endParaRPr>
          </a:p>
        </p:txBody>
      </p:sp>
      <p:sp>
        <p:nvSpPr>
          <p:cNvPr id="5" name="コンテンツ プレースホルダ 4"/>
          <p:cNvSpPr>
            <a:spLocks noGrp="1"/>
          </p:cNvSpPr>
          <p:nvPr>
            <p:ph idx="1"/>
          </p:nvPr>
        </p:nvSpPr>
        <p:spPr>
          <a:xfrm>
            <a:off x="457200" y="1124744"/>
            <a:ext cx="8229600" cy="576064"/>
          </a:xfrm>
        </p:spPr>
        <p:txBody>
          <a:bodyPr>
            <a:normAutofit/>
          </a:bodyPr>
          <a:lstStyle/>
          <a:p>
            <a:pPr>
              <a:buNone/>
            </a:pPr>
            <a:r>
              <a:rPr lang="ja-JP" altLang="en-US" sz="2800" dirty="0" smtClean="0">
                <a:latin typeface="HGP創英ﾌﾟﾚｾﾞﾝｽEB" pitchFamily="18" charset="-128"/>
                <a:ea typeface="HGP創英ﾌﾟﾚｾﾞﾝｽEB" pitchFamily="18" charset="-128"/>
              </a:rPr>
              <a:t>①　重大事態の発生と調査</a:t>
            </a:r>
            <a:endParaRPr kumimoji="1" lang="ja-JP" altLang="en-US" sz="2800" dirty="0" smtClean="0">
              <a:latin typeface="HGP創英ﾌﾟﾚｾﾞﾝｽEB" pitchFamily="18" charset="-128"/>
              <a:ea typeface="HGP創英ﾌﾟﾚｾﾞﾝｽEB" pitchFamily="18" charset="-128"/>
            </a:endParaRPr>
          </a:p>
        </p:txBody>
      </p:sp>
      <p:sp>
        <p:nvSpPr>
          <p:cNvPr id="7" name="角丸四角形 6"/>
          <p:cNvSpPr/>
          <p:nvPr/>
        </p:nvSpPr>
        <p:spPr>
          <a:xfrm>
            <a:off x="7812360" y="72008"/>
            <a:ext cx="1224136" cy="33265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Ｐ２３</a:t>
            </a:r>
            <a:endParaRPr kumimoji="1" lang="ja-JP" altLang="en-US" sz="1600" dirty="0">
              <a:solidFill>
                <a:schemeClr val="tx1"/>
              </a:solidFill>
            </a:endParaRPr>
          </a:p>
        </p:txBody>
      </p:sp>
      <p:sp>
        <p:nvSpPr>
          <p:cNvPr id="8" name="正方形/長方形 7"/>
          <p:cNvSpPr/>
          <p:nvPr/>
        </p:nvSpPr>
        <p:spPr>
          <a:xfrm>
            <a:off x="467544" y="1755973"/>
            <a:ext cx="828092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1280160">
              <a:defRPr/>
            </a:pPr>
            <a:r>
              <a:rPr lang="ja-JP" altLang="en-US" sz="2400" dirty="0" smtClean="0">
                <a:latin typeface="HGP創英ﾌﾟﾚｾﾞﾝｽEB" pitchFamily="18" charset="-128"/>
                <a:ea typeface="HGP創英ﾌﾟﾚｾﾞﾝｽEB" pitchFamily="18" charset="-128"/>
              </a:rPr>
              <a:t>・</a:t>
            </a:r>
            <a:r>
              <a:rPr lang="ja-JP" altLang="en-US" sz="2800" dirty="0" smtClean="0">
                <a:latin typeface="HGP創英ﾌﾟﾚｾﾞﾝｽEB" pitchFamily="18" charset="-128"/>
                <a:ea typeface="HGP創英ﾌﾟﾚｾﾞﾝｽEB" pitchFamily="18" charset="-128"/>
              </a:rPr>
              <a:t>重大事態が発生した場合、その調査の在り方については、</a:t>
            </a:r>
            <a:r>
              <a:rPr lang="ja-JP" altLang="ja-JP" sz="2800" dirty="0" smtClean="0">
                <a:solidFill>
                  <a:srgbClr val="FF0000"/>
                </a:solidFill>
                <a:latin typeface="HGP創英ﾌﾟﾚｾﾞﾝｽEB" pitchFamily="18" charset="-128"/>
                <a:ea typeface="HGP創英ﾌﾟﾚｾﾞﾝｽEB" pitchFamily="18" charset="-128"/>
              </a:rPr>
              <a:t>「いじめの重大事態の調査に関するガイドライン」</a:t>
            </a:r>
            <a:endParaRPr lang="en-US" altLang="ja-JP" sz="2800" dirty="0" smtClean="0">
              <a:solidFill>
                <a:srgbClr val="FF0000"/>
              </a:solidFill>
              <a:latin typeface="HGP創英ﾌﾟﾚｾﾞﾝｽEB" pitchFamily="18" charset="-128"/>
              <a:ea typeface="HGP創英ﾌﾟﾚｾﾞﾝｽEB" pitchFamily="18" charset="-128"/>
            </a:endParaRPr>
          </a:p>
          <a:p>
            <a:pPr defTabSz="1280160">
              <a:defRPr/>
            </a:pPr>
            <a:r>
              <a:rPr lang="ja-JP" altLang="ja-JP" sz="2800" dirty="0" smtClean="0">
                <a:latin typeface="HGP創英ﾌﾟﾚｾﾞﾝｽEB" pitchFamily="18" charset="-128"/>
                <a:ea typeface="HGP創英ﾌﾟﾚｾﾞﾝｽEB" pitchFamily="18" charset="-128"/>
              </a:rPr>
              <a:t>（</a:t>
            </a:r>
            <a:r>
              <a:rPr lang="ja-JP" altLang="en-US" sz="2800" dirty="0" smtClean="0">
                <a:latin typeface="HGP創英ﾌﾟﾚｾﾞﾝｽEB" pitchFamily="18" charset="-128"/>
                <a:ea typeface="HGP創英ﾌﾟﾚｾﾞﾝｽEB" pitchFamily="18" charset="-128"/>
              </a:rPr>
              <a:t>資料３</a:t>
            </a:r>
            <a:r>
              <a:rPr lang="ja-JP" altLang="ja-JP" sz="2800" dirty="0" smtClean="0">
                <a:latin typeface="HGP創英ﾌﾟﾚｾﾞﾝｽEB" pitchFamily="18" charset="-128"/>
                <a:ea typeface="HGP創英ﾌﾟﾚｾﾞﾝｽEB" pitchFamily="18" charset="-128"/>
              </a:rPr>
              <a:t>）</a:t>
            </a:r>
            <a:r>
              <a:rPr lang="ja-JP" altLang="en-US" sz="2800" dirty="0" smtClean="0">
                <a:latin typeface="HGP創英ﾌﾟﾚｾﾞﾝｽEB" pitchFamily="18" charset="-128"/>
                <a:ea typeface="HGP創英ﾌﾟﾚｾﾞﾝｽEB" pitchFamily="18" charset="-128"/>
              </a:rPr>
              <a:t>を参考として、適切に対処しなければならない。</a:t>
            </a:r>
            <a:endParaRPr lang="ja-JP" altLang="en-US" sz="2400" dirty="0">
              <a:latin typeface="HGP創英ﾌﾟﾚｾﾞﾝｽEB" pitchFamily="18" charset="-128"/>
              <a:ea typeface="HGP創英ﾌﾟﾚｾﾞﾝｽEB" pitchFamily="18" charset="-128"/>
            </a:endParaRPr>
          </a:p>
        </p:txBody>
      </p:sp>
      <p:sp>
        <p:nvSpPr>
          <p:cNvPr id="6" name="コンテンツ プレースホルダ 4"/>
          <p:cNvSpPr txBox="1">
            <a:spLocks/>
          </p:cNvSpPr>
          <p:nvPr/>
        </p:nvSpPr>
        <p:spPr>
          <a:xfrm>
            <a:off x="395536" y="3861048"/>
            <a:ext cx="8229600" cy="5760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800" noProof="0" dirty="0" smtClean="0">
                <a:latin typeface="HGP創英ﾌﾟﾚｾﾞﾝｽEB" pitchFamily="18" charset="-128"/>
                <a:ea typeface="HGP創英ﾌﾟﾚｾﾞﾝｽEB" pitchFamily="18" charset="-128"/>
              </a:rPr>
              <a:t>　ア　</a:t>
            </a:r>
            <a:r>
              <a:rPr kumimoji="1" lang="ja-JP" altLang="en-US" sz="2800" b="0" i="0" u="none" strike="noStrike" kern="1200" cap="none" spc="0" normalizeH="0" baseline="0" noProof="0" dirty="0" smtClean="0">
                <a:ln>
                  <a:noFill/>
                </a:ln>
                <a:solidFill>
                  <a:schemeClr val="tx1"/>
                </a:solidFill>
                <a:effectLst/>
                <a:uLnTx/>
                <a:uFillTx/>
                <a:latin typeface="HGP創英ﾌﾟﾚｾﾞﾝｽEB" pitchFamily="18" charset="-128"/>
                <a:ea typeface="HGP創英ﾌﾟﾚｾﾞﾝｽEB" pitchFamily="18" charset="-128"/>
                <a:cs typeface="+mn-cs"/>
              </a:rPr>
              <a:t>重大事態の意味について</a:t>
            </a:r>
          </a:p>
        </p:txBody>
      </p:sp>
      <p:sp>
        <p:nvSpPr>
          <p:cNvPr id="9" name="正方形/長方形 8"/>
          <p:cNvSpPr/>
          <p:nvPr/>
        </p:nvSpPr>
        <p:spPr>
          <a:xfrm>
            <a:off x="467544" y="4482986"/>
            <a:ext cx="828092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1280160">
              <a:defRPr/>
            </a:pPr>
            <a:r>
              <a:rPr lang="ja-JP" altLang="en-US" sz="2800" dirty="0" smtClean="0">
                <a:latin typeface="HGP創英ﾌﾟﾚｾﾞﾝｽEB" pitchFamily="18" charset="-128"/>
                <a:ea typeface="HGP創英ﾌﾟﾚｾﾞﾝｽEB" pitchFamily="18" charset="-128"/>
              </a:rPr>
              <a:t>・</a:t>
            </a:r>
            <a:r>
              <a:rPr lang="ja-JP" altLang="en-US" sz="2800" dirty="0" smtClean="0">
                <a:solidFill>
                  <a:srgbClr val="FF0000"/>
                </a:solidFill>
                <a:latin typeface="HGP創英ﾌﾟﾚｾﾞﾝｽEB" pitchFamily="18" charset="-128"/>
                <a:ea typeface="HGP創英ﾌﾟﾚｾﾞﾝｽEB" pitchFamily="18" charset="-128"/>
              </a:rPr>
              <a:t>児童生徒又は保護者からの申立ては</a:t>
            </a:r>
            <a:r>
              <a:rPr lang="ja-JP" altLang="en-US" sz="2800" dirty="0" smtClean="0">
                <a:latin typeface="HGP創英ﾌﾟﾚｾﾞﾝｽEB" pitchFamily="18" charset="-128"/>
                <a:ea typeface="HGP創英ﾌﾟﾚｾﾞﾝｽEB" pitchFamily="18" charset="-128"/>
              </a:rPr>
              <a:t>、極めて重要な情報である可能性があるため、</a:t>
            </a:r>
            <a:r>
              <a:rPr lang="ja-JP" altLang="en-US" sz="2800" dirty="0" smtClean="0">
                <a:solidFill>
                  <a:srgbClr val="FF0000"/>
                </a:solidFill>
                <a:latin typeface="HGP創英ﾌﾟﾚｾﾞﾝｽEB" pitchFamily="18" charset="-128"/>
                <a:ea typeface="HGP創英ﾌﾟﾚｾﾞﾝｽEB" pitchFamily="18" charset="-128"/>
              </a:rPr>
              <a:t>調査しないまま、重大事態ではないと断言できない</a:t>
            </a:r>
            <a:r>
              <a:rPr lang="ja-JP" altLang="en-US" sz="2800" dirty="0" smtClean="0">
                <a:latin typeface="HGP創英ﾌﾟﾚｾﾞﾝｽEB" pitchFamily="18" charset="-128"/>
                <a:ea typeface="HGP創英ﾌﾟﾚｾﾞﾝｽEB" pitchFamily="18" charset="-128"/>
              </a:rPr>
              <a:t>。</a:t>
            </a:r>
            <a:endParaRPr lang="ja-JP" altLang="en-US" sz="2400" dirty="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850106"/>
          </a:xfrm>
          <a:ln>
            <a:solidFill>
              <a:schemeClr val="tx1"/>
            </a:solidFill>
          </a:ln>
        </p:spPr>
        <p:txBody>
          <a:bodyPr>
            <a:normAutofit/>
          </a:bodyPr>
          <a:lstStyle/>
          <a:p>
            <a:r>
              <a:rPr kumimoji="1" lang="ja-JP" altLang="en-US" sz="3600" dirty="0" smtClean="0">
                <a:latin typeface="HGP創英ﾌﾟﾚｾﾞﾝｽEB" pitchFamily="18" charset="-128"/>
                <a:ea typeface="HGP創英ﾌﾟﾚｾﾞﾝｽEB" pitchFamily="18" charset="-128"/>
              </a:rPr>
              <a:t>重大事態への対処</a:t>
            </a:r>
            <a:endParaRPr kumimoji="1" lang="ja-JP" altLang="en-US" sz="3600" dirty="0">
              <a:latin typeface="HGP創英ﾌﾟﾚｾﾞﾝｽEB" pitchFamily="18" charset="-128"/>
              <a:ea typeface="HGP創英ﾌﾟﾚｾﾞﾝｽEB" pitchFamily="18" charset="-128"/>
            </a:endParaRPr>
          </a:p>
        </p:txBody>
      </p:sp>
      <p:sp>
        <p:nvSpPr>
          <p:cNvPr id="5" name="コンテンツ プレースホルダ 4"/>
          <p:cNvSpPr>
            <a:spLocks noGrp="1"/>
          </p:cNvSpPr>
          <p:nvPr>
            <p:ph idx="1"/>
          </p:nvPr>
        </p:nvSpPr>
        <p:spPr>
          <a:xfrm>
            <a:off x="457200" y="1124744"/>
            <a:ext cx="8229600" cy="1224136"/>
          </a:xfrm>
        </p:spPr>
        <p:txBody>
          <a:bodyPr>
            <a:normAutofit/>
          </a:bodyPr>
          <a:lstStyle/>
          <a:p>
            <a:pPr>
              <a:buNone/>
            </a:pPr>
            <a:r>
              <a:rPr lang="ja-JP" altLang="en-US" sz="2800" dirty="0" smtClean="0">
                <a:latin typeface="HGP創英ﾌﾟﾚｾﾞﾝｽEB" pitchFamily="18" charset="-128"/>
                <a:ea typeface="HGP創英ﾌﾟﾚｾﾞﾝｽEB" pitchFamily="18" charset="-128"/>
              </a:rPr>
              <a:t>①　重大事態の発生と調査</a:t>
            </a:r>
            <a:endParaRPr lang="en-US" altLang="ja-JP" sz="2800" dirty="0" smtClean="0">
              <a:latin typeface="HGP創英ﾌﾟﾚｾﾞﾝｽEB" pitchFamily="18" charset="-128"/>
              <a:ea typeface="HGP創英ﾌﾟﾚｾﾞﾝｽEB" pitchFamily="18" charset="-128"/>
            </a:endParaRPr>
          </a:p>
          <a:p>
            <a:pPr>
              <a:buNone/>
            </a:pPr>
            <a:r>
              <a:rPr kumimoji="1" lang="ja-JP" altLang="en-US" sz="2800" dirty="0" smtClean="0">
                <a:latin typeface="HGP創英ﾌﾟﾚｾﾞﾝｽEB" pitchFamily="18" charset="-128"/>
                <a:ea typeface="HGP創英ﾌﾟﾚｾﾞﾝｽEB" pitchFamily="18" charset="-128"/>
              </a:rPr>
              <a:t>　　イ　調査を行うための組織について</a:t>
            </a:r>
          </a:p>
        </p:txBody>
      </p:sp>
      <p:sp>
        <p:nvSpPr>
          <p:cNvPr id="7" name="角丸四角形 6"/>
          <p:cNvSpPr/>
          <p:nvPr/>
        </p:nvSpPr>
        <p:spPr>
          <a:xfrm>
            <a:off x="7812360" y="72008"/>
            <a:ext cx="1224136" cy="332656"/>
          </a:xfrm>
          <a:prstGeom prst="roundRect">
            <a:avLst/>
          </a:prstGeom>
          <a:solidFill>
            <a:schemeClr val="accent6">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Ｐ２４</a:t>
            </a:r>
            <a:endParaRPr kumimoji="1" lang="ja-JP" altLang="en-US" sz="1600" dirty="0">
              <a:solidFill>
                <a:schemeClr val="tx1"/>
              </a:solidFill>
            </a:endParaRPr>
          </a:p>
        </p:txBody>
      </p:sp>
      <p:sp>
        <p:nvSpPr>
          <p:cNvPr id="9" name="正方形/長方形 8"/>
          <p:cNvSpPr/>
          <p:nvPr/>
        </p:nvSpPr>
        <p:spPr>
          <a:xfrm>
            <a:off x="323528" y="2348880"/>
            <a:ext cx="8424936"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1280160">
              <a:defRPr/>
            </a:pPr>
            <a:r>
              <a:rPr lang="ja-JP" altLang="en-US" sz="2800" dirty="0" smtClean="0">
                <a:latin typeface="HGP創英ﾌﾟﾚｾﾞﾝｽEB" pitchFamily="18" charset="-128"/>
                <a:ea typeface="HGP創英ﾌﾟﾚｾﾞﾝｽEB" pitchFamily="18" charset="-128"/>
              </a:rPr>
              <a:t>・重大事態が起きてから</a:t>
            </a:r>
            <a:r>
              <a:rPr lang="ja-JP" altLang="en-US" sz="2800" dirty="0" smtClean="0">
                <a:solidFill>
                  <a:srgbClr val="FF0000"/>
                </a:solidFill>
                <a:latin typeface="HGP創英ﾌﾟﾚｾﾞﾝｽEB" pitchFamily="18" charset="-128"/>
                <a:ea typeface="HGP創英ﾌﾟﾚｾﾞﾝｽEB" pitchFamily="18" charset="-128"/>
              </a:rPr>
              <a:t>急遽</a:t>
            </a:r>
            <a:r>
              <a:rPr lang="ja-JP" altLang="en-US" sz="2800" dirty="0" smtClean="0">
                <a:latin typeface="HGP創英ﾌﾟﾚｾﾞﾝｽEB" pitchFamily="18" charset="-128"/>
                <a:ea typeface="HGP創英ﾌﾟﾚｾﾞﾝｽEB" pitchFamily="18" charset="-128"/>
              </a:rPr>
              <a:t>調査を行う組織を</a:t>
            </a:r>
            <a:r>
              <a:rPr lang="ja-JP" altLang="en-US" sz="2800" dirty="0" smtClean="0">
                <a:solidFill>
                  <a:srgbClr val="FF0000"/>
                </a:solidFill>
                <a:latin typeface="HGP創英ﾌﾟﾚｾﾞﾝｽEB" pitchFamily="18" charset="-128"/>
                <a:ea typeface="HGP創英ﾌﾟﾚｾﾞﾝｽEB" pitchFamily="18" charset="-128"/>
              </a:rPr>
              <a:t>立ち上げることは困難</a:t>
            </a:r>
            <a:r>
              <a:rPr lang="ja-JP" altLang="en-US" sz="2800" dirty="0" smtClean="0">
                <a:latin typeface="HGP創英ﾌﾟﾚｾﾞﾝｽEB" pitchFamily="18" charset="-128"/>
                <a:ea typeface="HGP創英ﾌﾟﾚｾﾞﾝｽEB" pitchFamily="18" charset="-128"/>
              </a:rPr>
              <a:t>である。</a:t>
            </a:r>
            <a:endParaRPr lang="en-US" altLang="ja-JP" sz="2800" dirty="0" smtClean="0">
              <a:latin typeface="HGP創英ﾌﾟﾚｾﾞﾝｽEB" pitchFamily="18" charset="-128"/>
              <a:ea typeface="HGP創英ﾌﾟﾚｾﾞﾝｽEB" pitchFamily="18" charset="-128"/>
            </a:endParaRPr>
          </a:p>
          <a:p>
            <a:pPr defTabSz="1280160">
              <a:defRPr/>
            </a:pPr>
            <a:r>
              <a:rPr lang="ja-JP" altLang="en-US" sz="2800" dirty="0" smtClean="0">
                <a:latin typeface="HGP創英ﾌﾟﾚｾﾞﾝｽEB" pitchFamily="18" charset="-128"/>
                <a:ea typeface="HGP創英ﾌﾟﾚｾﾞﾝｽEB" pitchFamily="18" charset="-128"/>
              </a:rPr>
              <a:t>・教育委員会が調査主体となる場合、平時から設置されている</a:t>
            </a:r>
            <a:r>
              <a:rPr lang="ja-JP" altLang="en-US" sz="2800" dirty="0" smtClean="0">
                <a:solidFill>
                  <a:srgbClr val="FF0000"/>
                </a:solidFill>
                <a:latin typeface="HGP創英ﾌﾟﾚｾﾞﾝｽEB" pitchFamily="18" charset="-128"/>
                <a:ea typeface="HGP創英ﾌﾟﾚｾﾞﾝｽEB" pitchFamily="18" charset="-128"/>
              </a:rPr>
              <a:t>教育委員会の附属機関を調査を行うための組織</a:t>
            </a:r>
            <a:r>
              <a:rPr lang="ja-JP" altLang="en-US" sz="2800" dirty="0" smtClean="0">
                <a:latin typeface="HGP創英ﾌﾟﾚｾﾞﾝｽEB" pitchFamily="18" charset="-128"/>
                <a:ea typeface="HGP創英ﾌﾟﾚｾﾞﾝｽEB" pitchFamily="18" charset="-128"/>
              </a:rPr>
              <a:t>とする。</a:t>
            </a:r>
            <a:endParaRPr lang="en-US" altLang="ja-JP" sz="2800" dirty="0" smtClean="0">
              <a:latin typeface="HGP創英ﾌﾟﾚｾﾞﾝｽEB" pitchFamily="18" charset="-128"/>
              <a:ea typeface="HGP創英ﾌﾟﾚｾﾞﾝｽEB" pitchFamily="18" charset="-128"/>
            </a:endParaRPr>
          </a:p>
          <a:p>
            <a:pPr defTabSz="1280160">
              <a:defRPr/>
            </a:pPr>
            <a:r>
              <a:rPr lang="ja-JP" altLang="en-US" sz="2800" dirty="0" smtClean="0">
                <a:latin typeface="HGP創英ﾌﾟﾚｾﾞﾝｽEB" pitchFamily="18" charset="-128"/>
                <a:ea typeface="HGP創英ﾌﾟﾚｾﾞﾝｽEB" pitchFamily="18" charset="-128"/>
              </a:rPr>
              <a:t>・学校が調査主体となる場合、</a:t>
            </a:r>
            <a:r>
              <a:rPr lang="ja-JP" altLang="en-US" sz="2800" dirty="0" smtClean="0">
                <a:solidFill>
                  <a:srgbClr val="FF0000"/>
                </a:solidFill>
                <a:latin typeface="HGP創英ﾌﾟﾚｾﾞﾝｽEB" pitchFamily="18" charset="-128"/>
                <a:ea typeface="HGP創英ﾌﾟﾚｾﾞﾝｽEB" pitchFamily="18" charset="-128"/>
              </a:rPr>
              <a:t>学校いじめ対策組織を母体</a:t>
            </a:r>
            <a:r>
              <a:rPr lang="ja-JP" altLang="en-US" sz="2800" dirty="0" smtClean="0">
                <a:latin typeface="HGP創英ﾌﾟﾚｾﾞﾝｽEB" pitchFamily="18" charset="-128"/>
                <a:ea typeface="HGP創英ﾌﾟﾚｾﾞﾝｽEB" pitchFamily="18" charset="-128"/>
              </a:rPr>
              <a:t>として、重大事態の性質に応じて</a:t>
            </a:r>
            <a:r>
              <a:rPr lang="ja-JP" altLang="en-US" sz="2800" dirty="0" smtClean="0">
                <a:solidFill>
                  <a:srgbClr val="FF0000"/>
                </a:solidFill>
                <a:latin typeface="HGP創英ﾌﾟﾚｾﾞﾝｽEB" pitchFamily="18" charset="-128"/>
                <a:ea typeface="HGP創英ﾌﾟﾚｾﾞﾝｽEB" pitchFamily="18" charset="-128"/>
              </a:rPr>
              <a:t>適切な専門家を加える</a:t>
            </a:r>
            <a:r>
              <a:rPr lang="ja-JP" altLang="en-US" sz="2800" dirty="0" smtClean="0">
                <a:latin typeface="HGP創英ﾌﾟﾚｾﾞﾝｽEB" pitchFamily="18" charset="-128"/>
                <a:ea typeface="HGP創英ﾌﾟﾚｾﾞﾝｽEB" pitchFamily="18" charset="-128"/>
              </a:rPr>
              <a:t>等の方法も考えられる。</a:t>
            </a:r>
            <a:endParaRPr lang="en-US" altLang="ja-JP" sz="2800" dirty="0" smtClean="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HGP創英ﾌﾟﾚｾﾞﾝｽEB" pitchFamily="18" charset="-128"/>
                <a:ea typeface="HGP創英ﾌﾟﾚｾﾞﾝｽEB" pitchFamily="18" charset="-128"/>
              </a:rPr>
              <a:t>市町村（学校組合）改定・</a:t>
            </a:r>
            <a:r>
              <a:rPr kumimoji="1" lang="en-US" altLang="ja-JP" dirty="0" smtClean="0">
                <a:latin typeface="HGP創英ﾌﾟﾚｾﾞﾝｽEB" pitchFamily="18" charset="-128"/>
                <a:ea typeface="HGP創英ﾌﾟﾚｾﾞﾝｽEB" pitchFamily="18" charset="-128"/>
              </a:rPr>
              <a:t/>
            </a:r>
            <a:br>
              <a:rPr kumimoji="1" lang="en-US" altLang="ja-JP" dirty="0" smtClean="0">
                <a:latin typeface="HGP創英ﾌﾟﾚｾﾞﾝｽEB" pitchFamily="18" charset="-128"/>
                <a:ea typeface="HGP創英ﾌﾟﾚｾﾞﾝｽEB" pitchFamily="18" charset="-128"/>
              </a:rPr>
            </a:br>
            <a:r>
              <a:rPr lang="ja-JP" altLang="en-US" dirty="0" smtClean="0">
                <a:latin typeface="HGP創英ﾌﾟﾚｾﾞﾝｽEB" pitchFamily="18" charset="-128"/>
                <a:ea typeface="HGP創英ﾌﾟﾚｾﾞﾝｽEB" pitchFamily="18" charset="-128"/>
              </a:rPr>
              <a:t>学校の点検、見直し</a:t>
            </a:r>
            <a:r>
              <a:rPr kumimoji="1" lang="ja-JP" altLang="en-US" dirty="0" smtClean="0">
                <a:latin typeface="HGP創英ﾌﾟﾚｾﾞﾝｽEB" pitchFamily="18" charset="-128"/>
                <a:ea typeface="HGP創英ﾌﾟﾚｾﾞﾝｽEB" pitchFamily="18" charset="-128"/>
              </a:rPr>
              <a:t>のポイント</a:t>
            </a:r>
            <a:endParaRPr kumimoji="1" lang="ja-JP" altLang="en-US" dirty="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pPr algn="ctr"/>
            <a:r>
              <a:rPr lang="ja-JP" altLang="en-US" sz="3600" dirty="0" smtClean="0">
                <a:solidFill>
                  <a:schemeClr val="bg1"/>
                </a:solidFill>
                <a:latin typeface="HGS創英ﾌﾟﾚｾﾞﾝｽEB" pitchFamily="18" charset="-128"/>
                <a:ea typeface="HGS創英ﾌﾟﾚｾﾞﾝｽEB" pitchFamily="18" charset="-128"/>
              </a:rPr>
              <a:t>市町村（学校組合）の改定のポイント</a:t>
            </a:r>
            <a:endParaRPr kumimoji="1" lang="ja-JP" altLang="en-US" sz="3600" dirty="0">
              <a:solidFill>
                <a:schemeClr val="bg1"/>
              </a:solidFill>
              <a:latin typeface="HGS創英ﾌﾟﾚｾﾞﾝｽEB" pitchFamily="18" charset="-128"/>
              <a:ea typeface="HGS創英ﾌﾟﾚｾﾞﾝｽEB" pitchFamily="18" charset="-128"/>
            </a:endParaRPr>
          </a:p>
        </p:txBody>
      </p:sp>
      <p:sp>
        <p:nvSpPr>
          <p:cNvPr id="7" name="右矢印 6"/>
          <p:cNvSpPr/>
          <p:nvPr/>
        </p:nvSpPr>
        <p:spPr>
          <a:xfrm>
            <a:off x="2339752" y="1052736"/>
            <a:ext cx="4896544" cy="576064"/>
          </a:xfrm>
          <a:prstGeom prst="rightArrow">
            <a:avLst>
              <a:gd name="adj1" fmla="val 100000"/>
              <a:gd name="adj2" fmla="val 56754"/>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2800" dirty="0" smtClean="0">
                <a:effectLst/>
                <a:latin typeface="HGP創英ﾌﾟﾚｾﾞﾝｽEB" pitchFamily="18" charset="-128"/>
                <a:ea typeface="HGP創英ﾌﾟﾚｾﾞﾝｽEB" pitchFamily="18" charset="-128"/>
              </a:rPr>
              <a:t>①　国・県の改定内容</a:t>
            </a:r>
            <a:endParaRPr kumimoji="1" lang="ja-JP" altLang="en-US" sz="2800" dirty="0">
              <a:solidFill>
                <a:srgbClr val="FF0000"/>
              </a:solidFill>
              <a:effectLst/>
              <a:latin typeface="HGP創英ﾌﾟﾚｾﾞﾝｽEB" pitchFamily="18" charset="-128"/>
              <a:ea typeface="HGP創英ﾌﾟﾚｾﾞﾝｽEB" pitchFamily="18" charset="-128"/>
            </a:endParaRPr>
          </a:p>
        </p:txBody>
      </p:sp>
      <p:sp>
        <p:nvSpPr>
          <p:cNvPr id="9" name="角丸四角形 8"/>
          <p:cNvSpPr/>
          <p:nvPr/>
        </p:nvSpPr>
        <p:spPr>
          <a:xfrm>
            <a:off x="1187625" y="836712"/>
            <a:ext cx="792087" cy="5688632"/>
          </a:xfrm>
          <a:prstGeom prst="roundRect">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buNone/>
            </a:pPr>
            <a:r>
              <a:rPr lang="ja-JP" altLang="en-US" sz="3200" dirty="0" smtClean="0">
                <a:solidFill>
                  <a:sysClr val="windowText" lastClr="000000"/>
                </a:solidFill>
                <a:latin typeface="HGS創英ﾌﾟﾚｾﾞﾝｽEB" pitchFamily="18" charset="-128"/>
                <a:ea typeface="HGS創英ﾌﾟﾚｾﾞﾝｽEB" pitchFamily="18" charset="-128"/>
              </a:rPr>
              <a:t>◆県の基本方針の改定</a:t>
            </a:r>
            <a:r>
              <a:rPr lang="ja-JP" altLang="en-US" sz="2400" dirty="0">
                <a:solidFill>
                  <a:schemeClr val="bg1"/>
                </a:solidFill>
                <a:latin typeface="HGS創英ﾌﾟﾚｾﾞﾝｽEB" pitchFamily="18" charset="-128"/>
                <a:ea typeface="HGS創英ﾌﾟﾚｾﾞﾝｽEB" pitchFamily="18" charset="-128"/>
              </a:rPr>
              <a:t>　</a:t>
            </a:r>
            <a:r>
              <a:rPr lang="ja-JP" altLang="en-US" sz="2400" dirty="0">
                <a:solidFill>
                  <a:schemeClr val="bg1"/>
                </a:solidFill>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10" name="右矢印 9"/>
          <p:cNvSpPr/>
          <p:nvPr/>
        </p:nvSpPr>
        <p:spPr>
          <a:xfrm>
            <a:off x="2339752" y="4941168"/>
            <a:ext cx="4896544" cy="1512168"/>
          </a:xfrm>
          <a:prstGeom prst="rightArrow">
            <a:avLst>
              <a:gd name="adj1" fmla="val 100000"/>
              <a:gd name="adj2" fmla="val 50000"/>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2800" dirty="0" smtClean="0">
                <a:latin typeface="HGP創英ﾌﾟﾚｾﾞﾝｽEB" pitchFamily="18" charset="-128"/>
                <a:ea typeface="HGP創英ﾌﾟﾚｾﾞﾝｽEB" pitchFamily="18" charset="-128"/>
              </a:rPr>
              <a:t>③　３年間の</a:t>
            </a:r>
            <a:r>
              <a:rPr kumimoji="1" lang="ja-JP" altLang="en-US" sz="2800" dirty="0" smtClean="0">
                <a:latin typeface="HGP創英ﾌﾟﾚｾﾞﾝｽEB" pitchFamily="18" charset="-128"/>
                <a:ea typeface="HGP創英ﾌﾟﾚｾﾞﾝｽEB" pitchFamily="18" charset="-128"/>
              </a:rPr>
              <a:t>取組の</a:t>
            </a:r>
            <a:r>
              <a:rPr kumimoji="1" lang="ja-JP" altLang="en-US" sz="2800" dirty="0" smtClean="0">
                <a:solidFill>
                  <a:srgbClr val="FF0000"/>
                </a:solidFill>
                <a:latin typeface="HGP創英ﾌﾟﾚｾﾞﾝｽEB" pitchFamily="18" charset="-128"/>
                <a:ea typeface="HGP創英ﾌﾟﾚｾﾞﾝｽEB" pitchFamily="18" charset="-128"/>
              </a:rPr>
              <a:t>検証と　</a:t>
            </a:r>
            <a:endParaRPr kumimoji="1" lang="en-US" altLang="ja-JP" sz="2800" dirty="0" smtClean="0">
              <a:solidFill>
                <a:srgbClr val="FF0000"/>
              </a:solidFill>
              <a:latin typeface="HGP創英ﾌﾟﾚｾﾞﾝｽEB" pitchFamily="18" charset="-128"/>
              <a:ea typeface="HGP創英ﾌﾟﾚｾﾞﾝｽEB" pitchFamily="18" charset="-128"/>
            </a:endParaRPr>
          </a:p>
          <a:p>
            <a:r>
              <a:rPr lang="ja-JP" altLang="en-US" sz="2800" dirty="0" smtClean="0">
                <a:solidFill>
                  <a:srgbClr val="FF0000"/>
                </a:solidFill>
                <a:latin typeface="HGP創英ﾌﾟﾚｾﾞﾝｽEB" pitchFamily="18" charset="-128"/>
                <a:ea typeface="HGP創英ﾌﾟﾚｾﾞﾝｽEB" pitchFamily="18" charset="-128"/>
              </a:rPr>
              <a:t>　　</a:t>
            </a:r>
            <a:r>
              <a:rPr kumimoji="1" lang="ja-JP" altLang="en-US" sz="2800" dirty="0" smtClean="0">
                <a:solidFill>
                  <a:srgbClr val="FF0000"/>
                </a:solidFill>
                <a:latin typeface="HGP創英ﾌﾟﾚｾﾞﾝｽEB" pitchFamily="18" charset="-128"/>
                <a:ea typeface="HGP創英ﾌﾟﾚｾﾞﾝｽEB" pitchFamily="18" charset="-128"/>
              </a:rPr>
              <a:t>総括を踏まえた市町村</a:t>
            </a:r>
            <a:endParaRPr kumimoji="1" lang="en-US" altLang="ja-JP" sz="2800" dirty="0" smtClean="0">
              <a:solidFill>
                <a:srgbClr val="FF0000"/>
              </a:solidFill>
              <a:latin typeface="HGP創英ﾌﾟﾚｾﾞﾝｽEB" pitchFamily="18" charset="-128"/>
              <a:ea typeface="HGP創英ﾌﾟﾚｾﾞﾝｽEB" pitchFamily="18" charset="-128"/>
            </a:endParaRPr>
          </a:p>
          <a:p>
            <a:r>
              <a:rPr lang="ja-JP" altLang="en-US" sz="2800" dirty="0" smtClean="0">
                <a:solidFill>
                  <a:srgbClr val="FF0000"/>
                </a:solidFill>
                <a:latin typeface="HGP創英ﾌﾟﾚｾﾞﾝｽEB" pitchFamily="18" charset="-128"/>
                <a:ea typeface="HGP創英ﾌﾟﾚｾﾞﾝｽEB" pitchFamily="18" charset="-128"/>
              </a:rPr>
              <a:t>　　</a:t>
            </a:r>
            <a:r>
              <a:rPr kumimoji="1" lang="ja-JP" altLang="en-US" sz="2800" dirty="0" smtClean="0">
                <a:solidFill>
                  <a:srgbClr val="FF0000"/>
                </a:solidFill>
                <a:latin typeface="HGP創英ﾌﾟﾚｾﾞﾝｽEB" pitchFamily="18" charset="-128"/>
                <a:ea typeface="HGP創英ﾌﾟﾚｾﾞﾝｽEB" pitchFamily="18" charset="-128"/>
              </a:rPr>
              <a:t>の取組</a:t>
            </a:r>
            <a:endParaRPr kumimoji="1" lang="en-US" altLang="ja-JP" sz="2800" dirty="0" smtClean="0">
              <a:solidFill>
                <a:srgbClr val="FF0000"/>
              </a:solidFill>
              <a:latin typeface="HGP創英ﾌﾟﾚｾﾞﾝｽEB" pitchFamily="18" charset="-128"/>
              <a:ea typeface="HGP創英ﾌﾟﾚｾﾞﾝｽEB" pitchFamily="18" charset="-128"/>
            </a:endParaRPr>
          </a:p>
        </p:txBody>
      </p:sp>
      <p:sp>
        <p:nvSpPr>
          <p:cNvPr id="12" name="角丸四角形 11"/>
          <p:cNvSpPr/>
          <p:nvPr/>
        </p:nvSpPr>
        <p:spPr>
          <a:xfrm>
            <a:off x="323528" y="836712"/>
            <a:ext cx="792087" cy="5688632"/>
          </a:xfrm>
          <a:prstGeom prst="roundRect">
            <a:avLst/>
          </a:prstGeom>
        </p:spPr>
        <p:style>
          <a:lnRef idx="1">
            <a:schemeClr val="accent1"/>
          </a:lnRef>
          <a:fillRef idx="2">
            <a:schemeClr val="accent1"/>
          </a:fillRef>
          <a:effectRef idx="1">
            <a:schemeClr val="accent1"/>
          </a:effectRef>
          <a:fontRef idx="minor">
            <a:schemeClr val="dk1"/>
          </a:fontRef>
        </p:style>
        <p:txBody>
          <a:bodyPr vert="eaVert" rtlCol="0" anchor="ctr"/>
          <a:lstStyle/>
          <a:p>
            <a:pPr>
              <a:buNone/>
            </a:pPr>
            <a:r>
              <a:rPr lang="ja-JP" altLang="en-US" sz="3200" dirty="0" smtClean="0">
                <a:solidFill>
                  <a:sysClr val="windowText" lastClr="000000"/>
                </a:solidFill>
                <a:latin typeface="HGS創英ﾌﾟﾚｾﾞﾝｽEB" pitchFamily="18" charset="-128"/>
                <a:ea typeface="HGS創英ﾌﾟﾚｾﾞﾝｽEB" pitchFamily="18" charset="-128"/>
              </a:rPr>
              <a:t>◆国の基本方針の改定</a:t>
            </a:r>
            <a:r>
              <a:rPr lang="ja-JP" altLang="en-US" sz="2400" dirty="0">
                <a:solidFill>
                  <a:schemeClr val="bg1"/>
                </a:solidFill>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13" name="角丸四角形 12"/>
          <p:cNvSpPr/>
          <p:nvPr/>
        </p:nvSpPr>
        <p:spPr>
          <a:xfrm>
            <a:off x="7524328" y="764704"/>
            <a:ext cx="1080120" cy="5688632"/>
          </a:xfrm>
          <a:prstGeom prst="roundRect">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buNone/>
            </a:pPr>
            <a:r>
              <a:rPr lang="ja-JP" altLang="en-US" sz="3200" dirty="0" smtClean="0">
                <a:solidFill>
                  <a:sysClr val="windowText" lastClr="000000"/>
                </a:solidFill>
                <a:latin typeface="HGS創英ﾌﾟﾚｾﾞﾝｽEB" pitchFamily="18" charset="-128"/>
                <a:ea typeface="HGS創英ﾌﾟﾚｾﾞﾝｽEB" pitchFamily="18" charset="-128"/>
              </a:rPr>
              <a:t>◆市町村（学校組合）の改定</a:t>
            </a:r>
            <a:r>
              <a:rPr lang="ja-JP" altLang="en-US" sz="3200" dirty="0">
                <a:solidFill>
                  <a:schemeClr val="bg1"/>
                </a:solidFill>
                <a:latin typeface="HGS創英ﾌﾟﾚｾﾞﾝｽEB" pitchFamily="18" charset="-128"/>
                <a:ea typeface="HGS創英ﾌﾟﾚｾﾞﾝｽEB" pitchFamily="18" charset="-128"/>
              </a:rPr>
              <a:t>　</a:t>
            </a:r>
            <a:r>
              <a:rPr lang="ja-JP" altLang="en-US" sz="3200" dirty="0">
                <a:solidFill>
                  <a:schemeClr val="bg1"/>
                </a:solidFill>
              </a:rPr>
              <a:t>　　　</a:t>
            </a:r>
            <a:r>
              <a:rPr lang="ja-JP" altLang="en-US" sz="2400" dirty="0">
                <a:solidFill>
                  <a:schemeClr val="bg1"/>
                </a:solidFill>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14" name="右矢印 13"/>
          <p:cNvSpPr/>
          <p:nvPr/>
        </p:nvSpPr>
        <p:spPr>
          <a:xfrm>
            <a:off x="2339752" y="2852936"/>
            <a:ext cx="4896544" cy="576064"/>
          </a:xfrm>
          <a:prstGeom prst="rightArrow">
            <a:avLst>
              <a:gd name="adj1" fmla="val 100000"/>
              <a:gd name="adj2" fmla="val 56754"/>
            </a:avLst>
          </a:prstGeom>
          <a:ln/>
        </p:spPr>
        <p:style>
          <a:lnRef idx="2">
            <a:schemeClr val="dk1"/>
          </a:lnRef>
          <a:fillRef idx="1">
            <a:schemeClr val="lt1"/>
          </a:fillRef>
          <a:effectRef idx="0">
            <a:schemeClr val="dk1"/>
          </a:effectRef>
          <a:fontRef idx="minor">
            <a:schemeClr val="dk1"/>
          </a:fontRef>
        </p:style>
        <p:txBody>
          <a:bodyPr rtlCol="0" anchor="ctr"/>
          <a:lstStyle/>
          <a:p>
            <a:r>
              <a:rPr lang="ja-JP" altLang="en-US" sz="2800" dirty="0" smtClean="0">
                <a:effectLst/>
                <a:latin typeface="HGP創英ﾌﾟﾚｾﾞﾝｽEB" pitchFamily="18" charset="-128"/>
                <a:ea typeface="HGP創英ﾌﾟﾚｾﾞﾝｽEB" pitchFamily="18" charset="-128"/>
              </a:rPr>
              <a:t>②　県が実施する施策</a:t>
            </a:r>
            <a:endParaRPr kumimoji="1" lang="ja-JP" altLang="en-US" sz="2800" dirty="0">
              <a:solidFill>
                <a:srgbClr val="FF0000"/>
              </a:solidFill>
              <a:effectLst/>
              <a:latin typeface="HGP創英ﾌﾟﾚｾﾞﾝｽEB" pitchFamily="18" charset="-128"/>
              <a:ea typeface="HGP創英ﾌﾟﾚｾﾞﾝｽEB" pitchFamily="18" charset="-128"/>
            </a:endParaRPr>
          </a:p>
        </p:txBody>
      </p:sp>
      <p:sp>
        <p:nvSpPr>
          <p:cNvPr id="15" name="テキスト ボックス 14"/>
          <p:cNvSpPr txBox="1"/>
          <p:nvPr/>
        </p:nvSpPr>
        <p:spPr>
          <a:xfrm>
            <a:off x="2771800" y="1713582"/>
            <a:ext cx="4248472" cy="923330"/>
          </a:xfrm>
          <a:prstGeom prst="rect">
            <a:avLst/>
          </a:prstGeom>
          <a:noFill/>
        </p:spPr>
        <p:txBody>
          <a:bodyPr wrap="square" rtlCol="0">
            <a:spAutoFit/>
          </a:bodyPr>
          <a:lstStyle/>
          <a:p>
            <a:r>
              <a:rPr kumimoji="1" lang="ja-JP" altLang="en-US" dirty="0" smtClean="0"/>
              <a:t>・いじめの定義に関する例示</a:t>
            </a:r>
            <a:endParaRPr kumimoji="1" lang="en-US" altLang="ja-JP" dirty="0" smtClean="0"/>
          </a:p>
          <a:p>
            <a:r>
              <a:rPr lang="ja-JP" altLang="en-US" dirty="0" smtClean="0"/>
              <a:t>・学校いじめ対策組織の役割</a:t>
            </a:r>
            <a:endParaRPr kumimoji="1" lang="en-US" altLang="ja-JP" dirty="0" smtClean="0"/>
          </a:p>
          <a:p>
            <a:r>
              <a:rPr lang="ja-JP" altLang="en-US" dirty="0" smtClean="0"/>
              <a:t>・いじめの解消　　　　　　　　　　　等</a:t>
            </a:r>
            <a:endParaRPr kumimoji="1" lang="ja-JP" altLang="en-US" dirty="0"/>
          </a:p>
        </p:txBody>
      </p:sp>
      <p:sp>
        <p:nvSpPr>
          <p:cNvPr id="16" name="テキスト ボックス 15"/>
          <p:cNvSpPr txBox="1"/>
          <p:nvPr/>
        </p:nvSpPr>
        <p:spPr>
          <a:xfrm>
            <a:off x="2771800" y="3429000"/>
            <a:ext cx="4392488" cy="923330"/>
          </a:xfrm>
          <a:prstGeom prst="rect">
            <a:avLst/>
          </a:prstGeom>
          <a:noFill/>
        </p:spPr>
        <p:txBody>
          <a:bodyPr wrap="square" rtlCol="0">
            <a:spAutoFit/>
          </a:bodyPr>
          <a:lstStyle/>
          <a:p>
            <a:r>
              <a:rPr kumimoji="1" lang="ja-JP" altLang="en-US" dirty="0" smtClean="0"/>
              <a:t>・児童生徒の主体的な活動の促進</a:t>
            </a:r>
            <a:endParaRPr kumimoji="1" lang="en-US" altLang="ja-JP" dirty="0" smtClean="0"/>
          </a:p>
          <a:p>
            <a:r>
              <a:rPr lang="ja-JP" altLang="en-US" dirty="0" smtClean="0"/>
              <a:t>・相談支援体制の充実</a:t>
            </a:r>
            <a:endParaRPr lang="en-US" altLang="ja-JP" dirty="0" smtClean="0"/>
          </a:p>
          <a:p>
            <a:r>
              <a:rPr lang="ja-JP" altLang="en-US" dirty="0" smtClean="0"/>
              <a:t>・ネットの適正利用に関するルール作り　等</a:t>
            </a:r>
            <a:endParaRPr kumimoji="1" lang="ja-JP" altLang="en-US" dirty="0"/>
          </a:p>
        </p:txBody>
      </p:sp>
      <p:sp>
        <p:nvSpPr>
          <p:cNvPr id="17" name="角丸四角形 16"/>
          <p:cNvSpPr/>
          <p:nvPr/>
        </p:nvSpPr>
        <p:spPr>
          <a:xfrm>
            <a:off x="2123728" y="764704"/>
            <a:ext cx="5112568" cy="3528392"/>
          </a:xfrm>
          <a:prstGeom prst="roundRect">
            <a:avLst>
              <a:gd name="adj" fmla="val 11777"/>
            </a:avLst>
          </a:prstGeom>
          <a:noFill/>
          <a:ln w="28575">
            <a:solidFill>
              <a:srgbClr val="FF5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8" name="正方形/長方形 17"/>
          <p:cNvSpPr/>
          <p:nvPr/>
        </p:nvSpPr>
        <p:spPr>
          <a:xfrm>
            <a:off x="1259632" y="4078813"/>
            <a:ext cx="6192688" cy="646331"/>
          </a:xfrm>
          <a:prstGeom prst="rect">
            <a:avLst/>
          </a:prstGeom>
        </p:spPr>
        <p:txBody>
          <a:bodyPr wrap="square">
            <a:spAutoFit/>
          </a:bodyPr>
          <a:lstStyle/>
          <a:p>
            <a:r>
              <a:rPr lang="ja-JP" altLang="en-US" sz="3600" dirty="0" smtClean="0">
                <a:solidFill>
                  <a:srgbClr val="FF0000"/>
                </a:solidFill>
                <a:latin typeface="HGP創英ﾌﾟﾚｾﾞﾝｽEB" pitchFamily="18" charset="-128"/>
                <a:ea typeface="HGP創英ﾌﾟﾚｾﾞﾝｽEB" pitchFamily="18" charset="-128"/>
              </a:rPr>
              <a:t>　　　</a:t>
            </a:r>
            <a:r>
              <a:rPr lang="ja-JP" altLang="en-US" sz="2000" dirty="0" smtClean="0">
                <a:solidFill>
                  <a:srgbClr val="FF0000"/>
                </a:solidFill>
                <a:latin typeface="HGP創英ﾌﾟﾚｾﾞﾝｽEB" pitchFamily="18" charset="-128"/>
                <a:ea typeface="HGP創英ﾌﾟﾚｾﾞﾝｽEB" pitchFamily="18" charset="-128"/>
              </a:rPr>
              <a:t>　⇒　資料</a:t>
            </a:r>
            <a:r>
              <a:rPr lang="en-US" altLang="ja-JP" sz="2000" dirty="0" smtClean="0">
                <a:solidFill>
                  <a:srgbClr val="FF0000"/>
                </a:solidFill>
                <a:latin typeface="HGP創英ﾌﾟﾚｾﾞﾝｽEB" pitchFamily="18" charset="-128"/>
                <a:ea typeface="HGP創英ﾌﾟﾚｾﾞﾝｽEB" pitchFamily="18" charset="-128"/>
              </a:rPr>
              <a:t>1</a:t>
            </a:r>
            <a:r>
              <a:rPr lang="ja-JP" altLang="en-US" sz="2000" dirty="0" smtClean="0">
                <a:solidFill>
                  <a:srgbClr val="FF0000"/>
                </a:solidFill>
                <a:latin typeface="HGP創英ﾌﾟﾚｾﾞﾝｽEB" pitchFamily="18" charset="-128"/>
                <a:ea typeface="HGP創英ﾌﾟﾚｾﾞﾝｽEB" pitchFamily="18" charset="-128"/>
              </a:rPr>
              <a:t>の改定概要、資料</a:t>
            </a:r>
            <a:r>
              <a:rPr lang="en-US" altLang="ja-JP" sz="2000" dirty="0" smtClean="0">
                <a:solidFill>
                  <a:srgbClr val="FF0000"/>
                </a:solidFill>
                <a:latin typeface="HGP創英ﾌﾟﾚｾﾞﾝｽEB" pitchFamily="18" charset="-128"/>
                <a:ea typeface="HGP創英ﾌﾟﾚｾﾞﾝｽEB" pitchFamily="18" charset="-128"/>
              </a:rPr>
              <a:t>4</a:t>
            </a:r>
            <a:r>
              <a:rPr lang="ja-JP" altLang="en-US" sz="2000" dirty="0" smtClean="0">
                <a:solidFill>
                  <a:srgbClr val="FF0000"/>
                </a:solidFill>
                <a:latin typeface="HGP創英ﾌﾟﾚｾﾞﾝｽEB" pitchFamily="18" charset="-128"/>
                <a:ea typeface="HGP創英ﾌﾟﾚｾﾞﾝｽEB" pitchFamily="18" charset="-128"/>
              </a:rPr>
              <a:t>の赤字下線箇所</a:t>
            </a:r>
            <a:endParaRPr lang="ja-JP" altLang="en-US" sz="2000"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pPr algn="ctr"/>
            <a:r>
              <a:rPr lang="ja-JP" altLang="en-US" sz="3600" dirty="0" smtClean="0">
                <a:solidFill>
                  <a:schemeClr val="bg1"/>
                </a:solidFill>
                <a:latin typeface="HGS創英ﾌﾟﾚｾﾞﾝｽEB" pitchFamily="18" charset="-128"/>
                <a:ea typeface="HGS創英ﾌﾟﾚｾﾞﾝｽEB" pitchFamily="18" charset="-128"/>
              </a:rPr>
              <a:t>市町村（学校組合）の</a:t>
            </a:r>
            <a:r>
              <a:rPr kumimoji="1" lang="ja-JP" altLang="en-US" sz="3600" dirty="0" smtClean="0">
                <a:solidFill>
                  <a:schemeClr val="bg1"/>
                </a:solidFill>
                <a:latin typeface="HGS創英ﾌﾟﾚｾﾞﾝｽEB" pitchFamily="18" charset="-128"/>
                <a:ea typeface="HGS創英ﾌﾟﾚｾﾞﾝｽEB" pitchFamily="18" charset="-128"/>
              </a:rPr>
              <a:t>改定のポイント</a:t>
            </a:r>
            <a:endParaRPr kumimoji="1" lang="ja-JP" altLang="en-US" sz="3600" dirty="0">
              <a:solidFill>
                <a:schemeClr val="bg1"/>
              </a:solidFill>
              <a:latin typeface="HGS創英ﾌﾟﾚｾﾞﾝｽEB" pitchFamily="18" charset="-128"/>
              <a:ea typeface="HGS創英ﾌﾟﾚｾﾞﾝｽEB" pitchFamily="18" charset="-128"/>
            </a:endParaRPr>
          </a:p>
        </p:txBody>
      </p:sp>
      <p:sp>
        <p:nvSpPr>
          <p:cNvPr id="11" name="テキスト ボックス 10"/>
          <p:cNvSpPr txBox="1"/>
          <p:nvPr/>
        </p:nvSpPr>
        <p:spPr>
          <a:xfrm>
            <a:off x="467544" y="764704"/>
            <a:ext cx="8676456" cy="1754326"/>
          </a:xfrm>
          <a:prstGeom prst="rect">
            <a:avLst/>
          </a:prstGeom>
          <a:noFill/>
        </p:spPr>
        <p:txBody>
          <a:bodyPr wrap="square" rtlCol="0">
            <a:spAutoFit/>
          </a:bodyPr>
          <a:lstStyle/>
          <a:p>
            <a:r>
              <a:rPr lang="ja-JP" altLang="en-US" sz="3600" dirty="0" smtClean="0">
                <a:latin typeface="HGP創英ﾌﾟﾚｾﾞﾝｽEB" pitchFamily="18" charset="-128"/>
                <a:ea typeface="HGP創英ﾌﾟﾚｾﾞﾝｽEB" pitchFamily="18" charset="-128"/>
              </a:rPr>
              <a:t>ポイント③</a:t>
            </a:r>
            <a:r>
              <a:rPr kumimoji="1" lang="ja-JP" altLang="en-US" sz="3600" dirty="0" smtClean="0">
                <a:latin typeface="HGP創英ﾌﾟﾚｾﾞﾝｽEB" pitchFamily="18" charset="-128"/>
                <a:ea typeface="HGP創英ﾌﾟﾚｾﾞﾝｽEB" pitchFamily="18" charset="-128"/>
              </a:rPr>
              <a:t>　</a:t>
            </a:r>
            <a:endParaRPr kumimoji="1" lang="en-US" altLang="ja-JP" sz="360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a:t>
            </a:r>
            <a:r>
              <a:rPr kumimoji="1" lang="ja-JP" altLang="en-US" sz="3600" dirty="0" smtClean="0">
                <a:latin typeface="HGP創英ﾌﾟﾚｾﾞﾝｽEB" pitchFamily="18" charset="-128"/>
                <a:ea typeface="HGP創英ﾌﾟﾚｾﾞﾝｽEB" pitchFamily="18" charset="-128"/>
              </a:rPr>
              <a:t>３年間の取組の検証と総括を踏まえる　</a:t>
            </a:r>
            <a:r>
              <a:rPr lang="ja-JP" altLang="en-US" sz="3600" dirty="0" smtClean="0">
                <a:latin typeface="HGP創英ﾌﾟﾚｾﾞﾝｽEB" pitchFamily="18" charset="-128"/>
                <a:ea typeface="HGP創英ﾌﾟﾚｾﾞﾝｽEB" pitchFamily="18" charset="-128"/>
              </a:rPr>
              <a:t>　　　　　　　　　　　　　　　　　　　　　　　</a:t>
            </a:r>
            <a:endParaRPr lang="en-US" altLang="ja-JP" sz="360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a:t>
            </a:r>
            <a:endParaRPr kumimoji="1" lang="en-US" altLang="ja-JP" sz="3600" dirty="0" smtClean="0">
              <a:latin typeface="HGP創英ﾌﾟﾚｾﾞﾝｽEB" pitchFamily="18" charset="-128"/>
              <a:ea typeface="HGP創英ﾌﾟﾚｾﾞﾝｽEB" pitchFamily="18" charset="-128"/>
            </a:endParaRPr>
          </a:p>
        </p:txBody>
      </p:sp>
      <p:sp>
        <p:nvSpPr>
          <p:cNvPr id="5" name="テキスト ボックス 4"/>
          <p:cNvSpPr txBox="1"/>
          <p:nvPr/>
        </p:nvSpPr>
        <p:spPr>
          <a:xfrm>
            <a:off x="395536" y="2276872"/>
            <a:ext cx="8136904"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ja-JP" altLang="en-US" sz="3600" dirty="0" smtClean="0">
                <a:latin typeface="HGP創英ﾌﾟﾚｾﾞﾝｽEB" pitchFamily="18" charset="-128"/>
                <a:ea typeface="HGP創英ﾌﾟﾚｾﾞﾝｽEB" pitchFamily="18" charset="-128"/>
              </a:rPr>
              <a:t>　・市町村等で行う児童生徒主体の取組</a:t>
            </a:r>
            <a:endParaRPr lang="en-US" altLang="ja-JP" sz="360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・いじめ問題対策連絡協議会等で</a:t>
            </a:r>
            <a:endParaRPr lang="en-US" altLang="ja-JP" sz="360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検証した内容</a:t>
            </a:r>
            <a:endParaRPr lang="en-US" altLang="ja-JP" sz="360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・ネット利用のルール作り</a:t>
            </a:r>
            <a:endParaRPr lang="en-US" altLang="ja-JP" sz="360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・関係機関との連携の在り方</a:t>
            </a:r>
            <a:endParaRPr lang="en-US" altLang="ja-JP" sz="3600" dirty="0" smtClean="0">
              <a:latin typeface="HGP創英ﾌﾟﾚｾﾞﾝｽEB" pitchFamily="18" charset="-128"/>
              <a:ea typeface="HGP創英ﾌﾟﾚｾﾞﾝｽEB" pitchFamily="18" charset="-128"/>
            </a:endParaRPr>
          </a:p>
          <a:p>
            <a:r>
              <a:rPr lang="ja-JP" altLang="en-US" sz="3600" dirty="0" smtClean="0">
                <a:latin typeface="HGP創英ﾌﾟﾚｾﾞﾝｽEB" pitchFamily="18" charset="-128"/>
                <a:ea typeface="HGP創英ﾌﾟﾚｾﾞﾝｽEB" pitchFamily="18" charset="-128"/>
              </a:rPr>
              <a:t>　　　　　　　　　　　　　　　　　　　　　　　等</a:t>
            </a:r>
            <a:r>
              <a:rPr kumimoji="1" lang="ja-JP" altLang="en-US" sz="3600" dirty="0" smtClean="0">
                <a:latin typeface="HGP創英ﾌﾟﾚｾﾞﾝｽEB" pitchFamily="18" charset="-128"/>
                <a:ea typeface="HGP創英ﾌﾟﾚｾﾞﾝｽEB" pitchFamily="18" charset="-128"/>
              </a:rPr>
              <a:t>　　　　　　　　　　</a:t>
            </a:r>
            <a:r>
              <a:rPr lang="ja-JP" altLang="en-US" sz="3600" dirty="0" smtClean="0">
                <a:latin typeface="HGP創英ﾌﾟﾚｾﾞﾝｽEB" pitchFamily="18" charset="-128"/>
                <a:ea typeface="HGP創英ﾌﾟﾚｾﾞﾝｽEB" pitchFamily="18" charset="-128"/>
              </a:rPr>
              <a:t>　　　　　　　</a:t>
            </a:r>
            <a:endParaRPr kumimoji="1" lang="en-US" altLang="ja-JP" sz="3600" dirty="0" smtClean="0">
              <a:latin typeface="HGP創英ﾌﾟﾚｾﾞﾝｽEB" pitchFamily="18" charset="-128"/>
              <a:ea typeface="HGP創英ﾌﾟﾚｾﾞﾝｽEB" pitchFamily="18" charset="-128"/>
            </a:endParaRPr>
          </a:p>
        </p:txBody>
      </p:sp>
      <p:sp>
        <p:nvSpPr>
          <p:cNvPr id="6" name="正方形/長方形 5"/>
          <p:cNvSpPr/>
          <p:nvPr/>
        </p:nvSpPr>
        <p:spPr>
          <a:xfrm>
            <a:off x="1331640" y="5805264"/>
            <a:ext cx="7704856" cy="646331"/>
          </a:xfrm>
          <a:prstGeom prst="rect">
            <a:avLst/>
          </a:prstGeom>
        </p:spPr>
        <p:txBody>
          <a:bodyPr wrap="square">
            <a:spAutoFit/>
          </a:bodyPr>
          <a:lstStyle/>
          <a:p>
            <a:r>
              <a:rPr lang="ja-JP" altLang="en-US" sz="3600" dirty="0" smtClean="0">
                <a:solidFill>
                  <a:srgbClr val="FF0000"/>
                </a:solidFill>
                <a:latin typeface="HGP創英ﾌﾟﾚｾﾞﾝｽEB" pitchFamily="18" charset="-128"/>
                <a:ea typeface="HGP創英ﾌﾟﾚｾﾞﾝｽEB" pitchFamily="18" charset="-128"/>
              </a:rPr>
              <a:t>⇒　市町村（学校組合）独自の内容</a:t>
            </a:r>
            <a:endParaRPr lang="ja-JP" altLang="en-US" sz="3600" dirty="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pPr>
              <a:defRPr/>
            </a:pPr>
            <a:fld id="{34E0AD7C-0F8E-4C40-AEB6-97293C84625F}" type="slidenum">
              <a:rPr lang="ja-JP" altLang="en-US" smtClean="0"/>
              <a:pPr>
                <a:defRPr/>
              </a:pPr>
              <a:t>59</a:t>
            </a:fld>
            <a:endParaRPr lang="ja-JP" altLang="en-US"/>
          </a:p>
        </p:txBody>
      </p:sp>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pPr algn="ctr"/>
            <a:r>
              <a:rPr kumimoji="1" lang="ja-JP" altLang="en-US" sz="3600" dirty="0" smtClean="0">
                <a:solidFill>
                  <a:schemeClr val="bg1"/>
                </a:solidFill>
                <a:latin typeface="HGS創英ﾌﾟﾚｾﾞﾝｽEB" pitchFamily="18" charset="-128"/>
                <a:ea typeface="HGS創英ﾌﾟﾚｾﾞﾝｽEB" pitchFamily="18" charset="-128"/>
              </a:rPr>
              <a:t>学校の点検、見直しのポイント</a:t>
            </a:r>
            <a:endParaRPr kumimoji="1" lang="ja-JP" altLang="en-US" sz="3600" dirty="0">
              <a:solidFill>
                <a:schemeClr val="bg1"/>
              </a:solidFill>
              <a:latin typeface="HGS創英ﾌﾟﾚｾﾞﾝｽEB" pitchFamily="18" charset="-128"/>
              <a:ea typeface="HGS創英ﾌﾟﾚｾﾞﾝｽEB" pitchFamily="18" charset="-128"/>
            </a:endParaRPr>
          </a:p>
        </p:txBody>
      </p:sp>
      <p:sp>
        <p:nvSpPr>
          <p:cNvPr id="8" name="角丸四角形 7"/>
          <p:cNvSpPr/>
          <p:nvPr/>
        </p:nvSpPr>
        <p:spPr>
          <a:xfrm>
            <a:off x="107504" y="764704"/>
            <a:ext cx="8856984" cy="28803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3200" dirty="0" smtClean="0">
                <a:solidFill>
                  <a:schemeClr val="bg1"/>
                </a:solidFill>
                <a:latin typeface="HGS創英ﾌﾟﾚｾﾞﾝｽEB" pitchFamily="18" charset="-128"/>
                <a:ea typeface="HGS創英ﾌﾟﾚｾﾞﾝｽEB" pitchFamily="18" charset="-128"/>
              </a:rPr>
              <a:t>　</a:t>
            </a:r>
            <a:r>
              <a:rPr lang="ja-JP" altLang="en-US" sz="3200" dirty="0" smtClean="0">
                <a:solidFill>
                  <a:srgbClr val="FF0000"/>
                </a:solidFill>
                <a:latin typeface="HGS創英ﾌﾟﾚｾﾞﾝｽEB" pitchFamily="18" charset="-128"/>
                <a:ea typeface="HGS創英ﾌﾟﾚｾﾞﾝｽEB" pitchFamily="18" charset="-128"/>
              </a:rPr>
              <a:t>学校のいじめ対策組織で、</a:t>
            </a:r>
            <a:r>
              <a:rPr lang="ja-JP" altLang="en-US" sz="3200" dirty="0" smtClean="0">
                <a:solidFill>
                  <a:schemeClr val="tx1"/>
                </a:solidFill>
                <a:latin typeface="HGS創英ﾌﾟﾚｾﾞﾝｽEB" pitchFamily="18" charset="-128"/>
                <a:ea typeface="HGS創英ﾌﾟﾚｾﾞﾝｽEB" pitchFamily="18" charset="-128"/>
              </a:rPr>
              <a:t>学校いじめ防止基本方針が、適切に機能しているか</a:t>
            </a:r>
            <a:r>
              <a:rPr lang="ja-JP" altLang="en-US" sz="3200" dirty="0" smtClean="0">
                <a:solidFill>
                  <a:srgbClr val="FF0000"/>
                </a:solidFill>
                <a:latin typeface="HGS創英ﾌﾟﾚｾﾞﾝｽEB" pitchFamily="18" charset="-128"/>
                <a:ea typeface="HGS創英ﾌﾟﾚｾﾞﾝｽEB" pitchFamily="18" charset="-128"/>
              </a:rPr>
              <a:t>点検</a:t>
            </a:r>
            <a:r>
              <a:rPr lang="ja-JP" altLang="en-US" sz="3200" dirty="0" smtClean="0">
                <a:solidFill>
                  <a:schemeClr val="tx1"/>
                </a:solidFill>
                <a:latin typeface="HGS創英ﾌﾟﾚｾﾞﾝｽEB" pitchFamily="18" charset="-128"/>
                <a:ea typeface="HGS創英ﾌﾟﾚｾﾞﾝｽEB" pitchFamily="18" charset="-128"/>
              </a:rPr>
              <a:t>を行うとともに</a:t>
            </a:r>
            <a:r>
              <a:rPr lang="en-US" altLang="ja-JP" sz="3200" dirty="0" smtClean="0">
                <a:solidFill>
                  <a:schemeClr val="tx1"/>
                </a:solidFill>
                <a:latin typeface="HGS創英ﾌﾟﾚｾﾞﾝｽEB" pitchFamily="18" charset="-128"/>
                <a:ea typeface="HGS創英ﾌﾟﾚｾﾞﾝｽEB" pitchFamily="18" charset="-128"/>
              </a:rPr>
              <a:t>(PDCA</a:t>
            </a:r>
            <a:r>
              <a:rPr lang="ja-JP" altLang="en-US" sz="3200" dirty="0" smtClean="0">
                <a:solidFill>
                  <a:schemeClr val="tx1"/>
                </a:solidFill>
                <a:latin typeface="HGS創英ﾌﾟﾚｾﾞﾝｽEB" pitchFamily="18" charset="-128"/>
                <a:ea typeface="HGS創英ﾌﾟﾚｾﾞﾝｽEB" pitchFamily="18" charset="-128"/>
              </a:rPr>
              <a:t>サイクルの実行</a:t>
            </a:r>
            <a:r>
              <a:rPr lang="en-US" altLang="ja-JP" sz="3200" dirty="0" smtClean="0">
                <a:solidFill>
                  <a:schemeClr val="tx1"/>
                </a:solidFill>
                <a:latin typeface="HGS創英ﾌﾟﾚｾﾞﾝｽEB" pitchFamily="18" charset="-128"/>
                <a:ea typeface="HGS創英ﾌﾟﾚｾﾞﾝｽEB" pitchFamily="18" charset="-128"/>
              </a:rPr>
              <a:t>)</a:t>
            </a:r>
            <a:r>
              <a:rPr lang="ja-JP" altLang="en-US" sz="3200" dirty="0" err="1" smtClean="0">
                <a:solidFill>
                  <a:schemeClr val="tx1"/>
                </a:solidFill>
                <a:latin typeface="HGS創英ﾌﾟﾚｾﾞﾝｽEB" pitchFamily="18" charset="-128"/>
                <a:ea typeface="HGS創英ﾌﾟﾚｾﾞﾝｽEB" pitchFamily="18" charset="-128"/>
              </a:rPr>
              <a:t>、</a:t>
            </a:r>
            <a:r>
              <a:rPr lang="ja-JP" altLang="en-US" sz="3200" dirty="0" smtClean="0">
                <a:solidFill>
                  <a:schemeClr val="tx1"/>
                </a:solidFill>
                <a:latin typeface="HGS創英ﾌﾟﾚｾﾞﾝｽEB" pitchFamily="18" charset="-128"/>
                <a:ea typeface="HGS創英ﾌﾟﾚｾﾞﾝｽEB" pitchFamily="18" charset="-128"/>
              </a:rPr>
              <a:t>設置者等が改定した基本方針を</a:t>
            </a:r>
            <a:r>
              <a:rPr lang="ja-JP" altLang="en-US" sz="3200" dirty="0" smtClean="0">
                <a:solidFill>
                  <a:srgbClr val="FF0000"/>
                </a:solidFill>
                <a:latin typeface="HGS創英ﾌﾟﾚｾﾞﾝｽEB" pitchFamily="18" charset="-128"/>
                <a:ea typeface="HGS創英ﾌﾟﾚｾﾞﾝｽEB" pitchFamily="18" charset="-128"/>
              </a:rPr>
              <a:t>参酌し</a:t>
            </a:r>
            <a:r>
              <a:rPr lang="ja-JP" altLang="en-US" sz="3200" dirty="0" smtClean="0">
                <a:solidFill>
                  <a:schemeClr val="tx1"/>
                </a:solidFill>
                <a:latin typeface="HGS創英ﾌﾟﾚｾﾞﾝｽEB" pitchFamily="18" charset="-128"/>
                <a:ea typeface="HGS創英ﾌﾟﾚｾﾞﾝｽEB" pitchFamily="18" charset="-128"/>
              </a:rPr>
              <a:t>、学校いじめ防止基本方針がより</a:t>
            </a:r>
            <a:r>
              <a:rPr lang="ja-JP" altLang="en-US" sz="3200" dirty="0" smtClean="0">
                <a:solidFill>
                  <a:srgbClr val="FF0000"/>
                </a:solidFill>
                <a:latin typeface="HGS創英ﾌﾟﾚｾﾞﾝｽEB" pitchFamily="18" charset="-128"/>
                <a:ea typeface="HGS創英ﾌﾟﾚｾﾞﾝｽEB" pitchFamily="18" charset="-128"/>
              </a:rPr>
              <a:t>実効性があるものになるよう</a:t>
            </a:r>
            <a:r>
              <a:rPr lang="ja-JP" altLang="en-US" sz="3200" dirty="0" smtClean="0">
                <a:solidFill>
                  <a:schemeClr val="tx1"/>
                </a:solidFill>
                <a:latin typeface="HGS創英ﾌﾟﾚｾﾞﾝｽEB" pitchFamily="18" charset="-128"/>
                <a:ea typeface="HGS創英ﾌﾟﾚｾﾞﾝｽEB" pitchFamily="18" charset="-128"/>
              </a:rPr>
              <a:t>見直す。</a:t>
            </a:r>
            <a:endParaRPr kumimoji="1" lang="ja-JP" altLang="en-US" sz="3200" dirty="0">
              <a:solidFill>
                <a:schemeClr val="tx1"/>
              </a:solidFill>
              <a:latin typeface="HGS創英ﾌﾟﾚｾﾞﾝｽEB" pitchFamily="18" charset="-128"/>
              <a:ea typeface="HGS創英ﾌﾟﾚｾﾞﾝｽEB" pitchFamily="18" charset="-128"/>
            </a:endParaRPr>
          </a:p>
        </p:txBody>
      </p:sp>
      <p:sp>
        <p:nvSpPr>
          <p:cNvPr id="7" name="右矢印 6"/>
          <p:cNvSpPr/>
          <p:nvPr/>
        </p:nvSpPr>
        <p:spPr>
          <a:xfrm>
            <a:off x="1907704" y="5157192"/>
            <a:ext cx="5040560" cy="576064"/>
          </a:xfrm>
          <a:prstGeom prst="rightArrow">
            <a:avLst>
              <a:gd name="adj1" fmla="val 100000"/>
              <a:gd name="adj2" fmla="val 56754"/>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dirty="0" smtClean="0">
                <a:effectLst/>
              </a:rPr>
              <a:t>市町村の改定内容を</a:t>
            </a:r>
            <a:r>
              <a:rPr kumimoji="1" lang="ja-JP" altLang="en-US" sz="2800" dirty="0" smtClean="0">
                <a:solidFill>
                  <a:srgbClr val="FF0000"/>
                </a:solidFill>
                <a:effectLst/>
              </a:rPr>
              <a:t>参酌</a:t>
            </a:r>
            <a:endParaRPr kumimoji="1" lang="ja-JP" altLang="en-US" sz="2800" dirty="0">
              <a:solidFill>
                <a:srgbClr val="FF0000"/>
              </a:solidFill>
              <a:effectLst/>
            </a:endParaRPr>
          </a:p>
        </p:txBody>
      </p:sp>
      <p:sp>
        <p:nvSpPr>
          <p:cNvPr id="9" name="角丸四角形 8"/>
          <p:cNvSpPr/>
          <p:nvPr/>
        </p:nvSpPr>
        <p:spPr>
          <a:xfrm>
            <a:off x="755576" y="3717032"/>
            <a:ext cx="792087" cy="3024336"/>
          </a:xfrm>
          <a:prstGeom prst="roundRect">
            <a:avLst/>
          </a:prstGeom>
        </p:spPr>
        <p:style>
          <a:lnRef idx="1">
            <a:schemeClr val="accent3"/>
          </a:lnRef>
          <a:fillRef idx="2">
            <a:schemeClr val="accent3"/>
          </a:fillRef>
          <a:effectRef idx="1">
            <a:schemeClr val="accent3"/>
          </a:effectRef>
          <a:fontRef idx="minor">
            <a:schemeClr val="dk1"/>
          </a:fontRef>
        </p:style>
        <p:txBody>
          <a:bodyPr vert="eaVert" rtlCol="0" anchor="ctr"/>
          <a:lstStyle/>
          <a:p>
            <a:pPr>
              <a:buNone/>
            </a:pPr>
            <a:r>
              <a:rPr lang="ja-JP" altLang="en-US" sz="2400" dirty="0" smtClean="0">
                <a:solidFill>
                  <a:sysClr val="windowText" lastClr="000000"/>
                </a:solidFill>
                <a:latin typeface="HGS創英ﾌﾟﾚｾﾞﾝｽEB" pitchFamily="18" charset="-128"/>
                <a:ea typeface="HGS創英ﾌﾟﾚｾﾞﾝｽEB" pitchFamily="18" charset="-128"/>
              </a:rPr>
              <a:t>◆設置者等の基本方針（改定版）</a:t>
            </a:r>
            <a:r>
              <a:rPr lang="ja-JP" altLang="en-US" sz="2400" dirty="0">
                <a:solidFill>
                  <a:schemeClr val="bg1"/>
                </a:solidFill>
                <a:latin typeface="HGS創英ﾌﾟﾚｾﾞﾝｽEB" pitchFamily="18" charset="-128"/>
                <a:ea typeface="HGS創英ﾌﾟﾚｾﾞﾝｽEB" pitchFamily="18" charset="-128"/>
              </a:rPr>
              <a:t>　</a:t>
            </a:r>
            <a:r>
              <a:rPr lang="ja-JP" altLang="en-US" sz="2400" dirty="0">
                <a:solidFill>
                  <a:schemeClr val="bg1"/>
                </a:solidFill>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10" name="右矢印 9"/>
          <p:cNvSpPr/>
          <p:nvPr/>
        </p:nvSpPr>
        <p:spPr>
          <a:xfrm>
            <a:off x="1907704" y="4221088"/>
            <a:ext cx="5040560" cy="720080"/>
          </a:xfrm>
          <a:prstGeom prst="rightArrow">
            <a:avLst>
              <a:gd name="adj1" fmla="val 100000"/>
              <a:gd name="adj2" fmla="val 5000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2800" dirty="0" smtClean="0"/>
              <a:t>学校の</a:t>
            </a:r>
            <a:r>
              <a:rPr kumimoji="1" lang="ja-JP" altLang="en-US" sz="2800" dirty="0" smtClean="0"/>
              <a:t>取組の</a:t>
            </a:r>
            <a:r>
              <a:rPr kumimoji="1" lang="ja-JP" altLang="en-US" sz="2800" dirty="0" smtClean="0">
                <a:solidFill>
                  <a:srgbClr val="FF0000"/>
                </a:solidFill>
              </a:rPr>
              <a:t>点検と見直し</a:t>
            </a:r>
            <a:endParaRPr kumimoji="1" lang="en-US" altLang="ja-JP" sz="2800" dirty="0" smtClean="0">
              <a:solidFill>
                <a:srgbClr val="FF0000"/>
              </a:solidFill>
            </a:endParaRPr>
          </a:p>
        </p:txBody>
      </p:sp>
      <p:sp>
        <p:nvSpPr>
          <p:cNvPr id="11" name="角丸四角形 10"/>
          <p:cNvSpPr/>
          <p:nvPr/>
        </p:nvSpPr>
        <p:spPr>
          <a:xfrm>
            <a:off x="7164288" y="3717032"/>
            <a:ext cx="792087" cy="3024336"/>
          </a:xfrm>
          <a:prstGeom prst="roundRect">
            <a:avLst/>
          </a:prstGeom>
        </p:spPr>
        <p:style>
          <a:lnRef idx="1">
            <a:schemeClr val="accent2"/>
          </a:lnRef>
          <a:fillRef idx="2">
            <a:schemeClr val="accent2"/>
          </a:fillRef>
          <a:effectRef idx="1">
            <a:schemeClr val="accent2"/>
          </a:effectRef>
          <a:fontRef idx="minor">
            <a:schemeClr val="dk1"/>
          </a:fontRef>
        </p:style>
        <p:txBody>
          <a:bodyPr vert="eaVert" rtlCol="0" anchor="ctr"/>
          <a:lstStyle/>
          <a:p>
            <a:pPr>
              <a:buNone/>
            </a:pPr>
            <a:r>
              <a:rPr lang="ja-JP" altLang="en-US" sz="2400" dirty="0" smtClean="0">
                <a:solidFill>
                  <a:sysClr val="windowText" lastClr="000000"/>
                </a:solidFill>
                <a:latin typeface="HGS創英ﾌﾟﾚｾﾞﾝｽEB" pitchFamily="18" charset="-128"/>
                <a:ea typeface="HGS創英ﾌﾟﾚｾﾞﾝｽEB" pitchFamily="18" charset="-128"/>
              </a:rPr>
              <a:t>◆より</a:t>
            </a:r>
            <a:r>
              <a:rPr lang="ja-JP" altLang="en-US" sz="2400" dirty="0" smtClean="0">
                <a:solidFill>
                  <a:srgbClr val="FF0000"/>
                </a:solidFill>
                <a:latin typeface="HGS創英ﾌﾟﾚｾﾞﾝｽEB" pitchFamily="18" charset="-128"/>
                <a:ea typeface="HGS創英ﾌﾟﾚｾﾞﾝｽEB" pitchFamily="18" charset="-128"/>
              </a:rPr>
              <a:t>実効性</a:t>
            </a:r>
            <a:r>
              <a:rPr lang="ja-JP" altLang="en-US" sz="2400" dirty="0" smtClean="0">
                <a:solidFill>
                  <a:sysClr val="windowText" lastClr="000000"/>
                </a:solidFill>
                <a:latin typeface="HGS創英ﾌﾟﾚｾﾞﾝｽEB" pitchFamily="18" charset="-128"/>
                <a:ea typeface="HGS創英ﾌﾟﾚｾﾞﾝｽEB" pitchFamily="18" charset="-128"/>
              </a:rPr>
              <a:t>のある</a:t>
            </a:r>
            <a:endParaRPr lang="en-US" altLang="ja-JP" sz="2400" dirty="0" smtClean="0">
              <a:solidFill>
                <a:sysClr val="windowText" lastClr="000000"/>
              </a:solidFill>
              <a:latin typeface="HGS創英ﾌﾟﾚｾﾞﾝｽEB" pitchFamily="18" charset="-128"/>
              <a:ea typeface="HGS創英ﾌﾟﾚｾﾞﾝｽEB" pitchFamily="18" charset="-128"/>
            </a:endParaRPr>
          </a:p>
          <a:p>
            <a:pPr>
              <a:buNone/>
            </a:pPr>
            <a:r>
              <a:rPr lang="ja-JP" altLang="en-US" sz="2400" dirty="0" smtClean="0">
                <a:solidFill>
                  <a:sysClr val="windowText" lastClr="000000"/>
                </a:solidFill>
                <a:latin typeface="HGS創英ﾌﾟﾚｾﾞﾝｽEB" pitchFamily="18" charset="-128"/>
                <a:ea typeface="HGS創英ﾌﾟﾚｾﾞﾝｽEB" pitchFamily="18" charset="-128"/>
              </a:rPr>
              <a:t>　学校の基本方針　　　　</a:t>
            </a:r>
            <a:r>
              <a:rPr lang="ja-JP" altLang="en-US" sz="2400" dirty="0">
                <a:solidFill>
                  <a:schemeClr val="bg1"/>
                </a:solidFill>
                <a:latin typeface="HGS創英ﾌﾟﾚｾﾞﾝｽEB" pitchFamily="18" charset="-128"/>
                <a:ea typeface="HGS創英ﾌﾟﾚｾﾞﾝｽEB" pitchFamily="18" charset="-128"/>
              </a:rPr>
              <a:t>　</a:t>
            </a:r>
            <a:r>
              <a:rPr lang="ja-JP" altLang="en-US" sz="2400" dirty="0">
                <a:solidFill>
                  <a:schemeClr val="bg1"/>
                </a:solidFill>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13" name="正方形/長方形 12"/>
          <p:cNvSpPr/>
          <p:nvPr/>
        </p:nvSpPr>
        <p:spPr>
          <a:xfrm>
            <a:off x="2339752" y="5805264"/>
            <a:ext cx="4112023" cy="369332"/>
          </a:xfrm>
          <a:prstGeom prst="rect">
            <a:avLst/>
          </a:prstGeom>
        </p:spPr>
        <p:txBody>
          <a:bodyPr wrap="none">
            <a:spAutoFit/>
          </a:bodyPr>
          <a:lstStyle/>
          <a:p>
            <a:r>
              <a:rPr lang="ja-JP" altLang="en-US" dirty="0" smtClean="0">
                <a:latin typeface="HGS創英ﾌﾟﾚｾﾞﾝｽEB" pitchFamily="18" charset="-128"/>
                <a:ea typeface="HGS創英ﾌﾟﾚｾﾞﾝｽEB" pitchFamily="18" charset="-128"/>
              </a:rPr>
              <a:t>・各学校のいじめ防止等の取組の</a:t>
            </a:r>
            <a:r>
              <a:rPr lang="ja-JP" altLang="en-US" b="1" u="sng" dirty="0" smtClean="0">
                <a:solidFill>
                  <a:srgbClr val="FF0000"/>
                </a:solidFill>
                <a:latin typeface="HGS創英ﾌﾟﾚｾﾞﾝｽEB" pitchFamily="18" charset="-128"/>
                <a:ea typeface="HGS創英ﾌﾟﾚｾﾞﾝｽEB" pitchFamily="18" charset="-128"/>
              </a:rPr>
              <a:t>基盤</a:t>
            </a:r>
            <a:endParaRPr lang="ja-JP" altLang="en-US" b="1" u="sng" dirty="0">
              <a:solidFill>
                <a:srgbClr val="FF0000"/>
              </a:solidFill>
              <a:latin typeface="HGS創英ﾌﾟﾚｾﾞﾝｽEB" pitchFamily="18" charset="-128"/>
              <a:ea typeface="HGS創英ﾌﾟﾚｾﾞﾝｽEB" pitchFamily="18" charset="-128"/>
            </a:endParaRPr>
          </a:p>
        </p:txBody>
      </p:sp>
      <p:sp>
        <p:nvSpPr>
          <p:cNvPr id="12" name="テキスト ボックス 11"/>
          <p:cNvSpPr txBox="1"/>
          <p:nvPr/>
        </p:nvSpPr>
        <p:spPr>
          <a:xfrm>
            <a:off x="8122458" y="3789040"/>
            <a:ext cx="553998" cy="2880320"/>
          </a:xfrm>
          <a:prstGeom prst="rect">
            <a:avLst/>
          </a:prstGeom>
          <a:solidFill>
            <a:srgbClr val="FFC000"/>
          </a:solidFill>
          <a:ln w="57150">
            <a:solidFill>
              <a:srgbClr val="FF0000"/>
            </a:solidFill>
          </a:ln>
        </p:spPr>
        <p:txBody>
          <a:bodyPr vert="eaVert" wrap="square" rtlCol="0">
            <a:spAutoFit/>
          </a:bodyPr>
          <a:lstStyle/>
          <a:p>
            <a:pPr algn="ctr"/>
            <a:r>
              <a:rPr kumimoji="1" lang="ja-JP" altLang="en-US" sz="2400" dirty="0" smtClean="0">
                <a:latin typeface="HGP創英ﾌﾟﾚｾﾞﾝｽEB" pitchFamily="18" charset="-128"/>
                <a:ea typeface="HGP創英ﾌﾟﾚｾﾞﾝｽEB" pitchFamily="18" charset="-128"/>
              </a:rPr>
              <a:t>年度内に終了</a:t>
            </a:r>
            <a:endParaRPr kumimoji="1" lang="ja-JP" altLang="en-US" sz="2400" dirty="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テキスト ボックス 4"/>
          <p:cNvSpPr txBox="1"/>
          <p:nvPr/>
        </p:nvSpPr>
        <p:spPr>
          <a:xfrm>
            <a:off x="323528" y="836712"/>
            <a:ext cx="5760640" cy="721486"/>
          </a:xfrm>
          <a:prstGeom prst="rect">
            <a:avLst/>
          </a:prstGeom>
          <a:noFill/>
        </p:spPr>
        <p:txBody>
          <a:bodyPr wrap="square" lIns="104907" tIns="52454" rIns="104907" bIns="52454" rtlCol="0">
            <a:spAutoFit/>
          </a:bodyPr>
          <a:lstStyle/>
          <a:p>
            <a:r>
              <a:rPr lang="ja-JP" altLang="en-US" sz="4000" dirty="0" smtClean="0">
                <a:solidFill>
                  <a:srgbClr val="000000"/>
                </a:solidFill>
                <a:latin typeface="HGP明朝E" pitchFamily="18" charset="-128"/>
                <a:ea typeface="HGP明朝E" pitchFamily="18" charset="-128"/>
              </a:rPr>
              <a:t>１．法律の目的</a:t>
            </a:r>
            <a:r>
              <a:rPr lang="ja-JP" altLang="en-US" sz="2800" dirty="0" smtClean="0">
                <a:solidFill>
                  <a:srgbClr val="000000"/>
                </a:solidFill>
                <a:latin typeface="HGP明朝E" pitchFamily="18" charset="-128"/>
                <a:ea typeface="HGP明朝E" pitchFamily="18" charset="-128"/>
              </a:rPr>
              <a:t>　　</a:t>
            </a:r>
            <a:r>
              <a:rPr lang="ja-JP" altLang="en-US" sz="3200" dirty="0" smtClean="0">
                <a:solidFill>
                  <a:srgbClr val="000000"/>
                </a:solidFill>
                <a:latin typeface="HGP明朝E" pitchFamily="18" charset="-128"/>
                <a:ea typeface="HGP明朝E" pitchFamily="18" charset="-128"/>
              </a:rPr>
              <a:t>第１条</a:t>
            </a:r>
            <a:endParaRPr lang="ja-JP" altLang="en-US" sz="3200" dirty="0">
              <a:solidFill>
                <a:srgbClr val="000000"/>
              </a:solidFill>
              <a:latin typeface="HGP明朝E" pitchFamily="18" charset="-128"/>
              <a:ea typeface="HGP明朝E" pitchFamily="18" charset="-128"/>
            </a:endParaRPr>
          </a:p>
        </p:txBody>
      </p:sp>
      <p:sp>
        <p:nvSpPr>
          <p:cNvPr id="6" name="テキスト ボックス 5"/>
          <p:cNvSpPr txBox="1"/>
          <p:nvPr/>
        </p:nvSpPr>
        <p:spPr>
          <a:xfrm>
            <a:off x="683568" y="1650621"/>
            <a:ext cx="8460432" cy="1706371"/>
          </a:xfrm>
          <a:prstGeom prst="rect">
            <a:avLst/>
          </a:prstGeom>
          <a:noFill/>
        </p:spPr>
        <p:txBody>
          <a:bodyPr wrap="square" lIns="104907" tIns="52454" rIns="104907" bIns="52454" rtlCol="0">
            <a:spAutoFit/>
          </a:bodyPr>
          <a:lstStyle/>
          <a:p>
            <a:r>
              <a:rPr lang="ja-JP" altLang="en-US" sz="2800" dirty="0" smtClean="0">
                <a:solidFill>
                  <a:srgbClr val="000000"/>
                </a:solidFill>
                <a:latin typeface="HGP明朝E" pitchFamily="18" charset="-128"/>
                <a:ea typeface="HGP明朝E" pitchFamily="18" charset="-128"/>
              </a:rPr>
              <a:t>「いじめ」は、いじめを受けた児童等の</a:t>
            </a:r>
            <a:r>
              <a:rPr lang="en-US" altLang="ja-JP" sz="2800" dirty="0" smtClean="0">
                <a:solidFill>
                  <a:srgbClr val="000000"/>
                </a:solidFill>
                <a:latin typeface="HGP明朝E" pitchFamily="18" charset="-128"/>
                <a:ea typeface="HGP明朝E" pitchFamily="18" charset="-128"/>
              </a:rPr>
              <a:t>…</a:t>
            </a:r>
          </a:p>
          <a:p>
            <a:r>
              <a:rPr lang="ja-JP" altLang="en-US" sz="2800" dirty="0" smtClean="0">
                <a:solidFill>
                  <a:srgbClr val="000000"/>
                </a:solidFill>
                <a:latin typeface="HGP明朝E" pitchFamily="18" charset="-128"/>
                <a:ea typeface="HGP明朝E" pitchFamily="18" charset="-128"/>
              </a:rPr>
              <a:t>　</a:t>
            </a:r>
            <a:r>
              <a:rPr lang="ja-JP" altLang="en-US" sz="2400" dirty="0" smtClean="0">
                <a:solidFill>
                  <a:srgbClr val="000000"/>
                </a:solidFill>
                <a:latin typeface="HGP明朝E" pitchFamily="18" charset="-128"/>
                <a:ea typeface="HGP明朝E" pitchFamily="18" charset="-128"/>
              </a:rPr>
              <a:t>○　教育を受ける権利を侵害する。</a:t>
            </a:r>
            <a:endParaRPr lang="en-US" altLang="ja-JP" sz="2400" dirty="0" smtClean="0">
              <a:solidFill>
                <a:srgbClr val="000000"/>
              </a:solidFill>
              <a:latin typeface="HGP明朝E" pitchFamily="18" charset="-128"/>
              <a:ea typeface="HGP明朝E" pitchFamily="18" charset="-128"/>
            </a:endParaRPr>
          </a:p>
          <a:p>
            <a:r>
              <a:rPr lang="ja-JP" altLang="en-US" sz="2400" dirty="0" smtClean="0">
                <a:solidFill>
                  <a:srgbClr val="000000"/>
                </a:solidFill>
                <a:latin typeface="HGP明朝E" pitchFamily="18" charset="-128"/>
                <a:ea typeface="HGP明朝E" pitchFamily="18" charset="-128"/>
              </a:rPr>
              <a:t>　○　心身の健全な成長及び人格の形成に重大な影響を与え</a:t>
            </a:r>
            <a:endParaRPr lang="en-US" altLang="ja-JP" sz="2400" dirty="0" smtClean="0">
              <a:solidFill>
                <a:srgbClr val="000000"/>
              </a:solidFill>
              <a:latin typeface="HGP明朝E" pitchFamily="18" charset="-128"/>
              <a:ea typeface="HGP明朝E" pitchFamily="18" charset="-128"/>
            </a:endParaRPr>
          </a:p>
          <a:p>
            <a:r>
              <a:rPr lang="ja-JP" altLang="en-US" sz="2400" dirty="0" smtClean="0">
                <a:solidFill>
                  <a:srgbClr val="000000"/>
                </a:solidFill>
                <a:latin typeface="HGP明朝E" pitchFamily="18" charset="-128"/>
                <a:ea typeface="HGP明朝E" pitchFamily="18" charset="-128"/>
              </a:rPr>
              <a:t>　○　生命又は身体に重大な危険を生じさせる恐れがある。　</a:t>
            </a:r>
            <a:endParaRPr lang="ja-JP" altLang="en-US" sz="2400" dirty="0">
              <a:solidFill>
                <a:srgbClr val="000000"/>
              </a:solidFill>
              <a:latin typeface="HGP明朝E" pitchFamily="18" charset="-128"/>
              <a:ea typeface="HGP明朝E" pitchFamily="18" charset="-128"/>
            </a:endParaRPr>
          </a:p>
        </p:txBody>
      </p:sp>
      <p:sp>
        <p:nvSpPr>
          <p:cNvPr id="7" name="テキスト ボックス 6"/>
          <p:cNvSpPr txBox="1"/>
          <p:nvPr/>
        </p:nvSpPr>
        <p:spPr>
          <a:xfrm>
            <a:off x="827584" y="4365104"/>
            <a:ext cx="7128792" cy="2014147"/>
          </a:xfrm>
          <a:prstGeom prst="rect">
            <a:avLst/>
          </a:prstGeom>
          <a:noFill/>
        </p:spPr>
        <p:txBody>
          <a:bodyPr wrap="square" lIns="104907" tIns="52454" rIns="104907" bIns="52454" rtlCol="0">
            <a:spAutoFit/>
          </a:bodyPr>
          <a:lstStyle/>
          <a:p>
            <a:r>
              <a:rPr lang="ja-JP" altLang="en-US" sz="2800" dirty="0" smtClean="0">
                <a:solidFill>
                  <a:srgbClr val="000000"/>
                </a:solidFill>
                <a:latin typeface="HGP明朝E" pitchFamily="18" charset="-128"/>
                <a:ea typeface="HGP明朝E" pitchFamily="18" charset="-128"/>
              </a:rPr>
              <a:t>いじめの防止等のための対策に関して</a:t>
            </a:r>
            <a:r>
              <a:rPr lang="en-US" altLang="ja-JP" sz="2800" dirty="0" smtClean="0">
                <a:solidFill>
                  <a:srgbClr val="000000"/>
                </a:solidFill>
                <a:latin typeface="HGP明朝E" pitchFamily="18" charset="-128"/>
                <a:ea typeface="HGP明朝E" pitchFamily="18" charset="-128"/>
              </a:rPr>
              <a:t>…</a:t>
            </a:r>
            <a:r>
              <a:rPr lang="ja-JP" altLang="en-US" sz="2800" dirty="0" smtClean="0">
                <a:solidFill>
                  <a:srgbClr val="000000"/>
                </a:solidFill>
                <a:latin typeface="HGP明朝E" pitchFamily="18" charset="-128"/>
                <a:ea typeface="HGP明朝E" pitchFamily="18" charset="-128"/>
              </a:rPr>
              <a:t>　</a:t>
            </a:r>
            <a:endParaRPr lang="en-US" altLang="ja-JP" sz="2800" dirty="0" smtClean="0">
              <a:solidFill>
                <a:srgbClr val="000000"/>
              </a:solidFill>
              <a:latin typeface="HGP明朝E" pitchFamily="18" charset="-128"/>
              <a:ea typeface="HGP明朝E" pitchFamily="18" charset="-128"/>
            </a:endParaRPr>
          </a:p>
          <a:p>
            <a:r>
              <a:rPr lang="ja-JP" altLang="en-US" sz="2400" dirty="0" smtClean="0">
                <a:solidFill>
                  <a:srgbClr val="000000"/>
                </a:solidFill>
                <a:latin typeface="HGP明朝E" pitchFamily="18" charset="-128"/>
                <a:ea typeface="HGP明朝E" pitchFamily="18" charset="-128"/>
              </a:rPr>
              <a:t>　◆　基本理念を定める</a:t>
            </a:r>
            <a:endParaRPr lang="en-US" altLang="ja-JP" sz="2400" dirty="0" smtClean="0">
              <a:solidFill>
                <a:srgbClr val="000000"/>
              </a:solidFill>
              <a:latin typeface="HGP明朝E" pitchFamily="18" charset="-128"/>
              <a:ea typeface="HGP明朝E" pitchFamily="18" charset="-128"/>
            </a:endParaRPr>
          </a:p>
          <a:p>
            <a:r>
              <a:rPr lang="ja-JP" altLang="en-US" sz="2400" dirty="0" smtClean="0">
                <a:solidFill>
                  <a:srgbClr val="000000"/>
                </a:solidFill>
                <a:latin typeface="HGP明朝E" pitchFamily="18" charset="-128"/>
                <a:ea typeface="HGP明朝E" pitchFamily="18" charset="-128"/>
              </a:rPr>
              <a:t>　◆　国及び地方公共団体等の責務を明らかにする</a:t>
            </a:r>
            <a:endParaRPr lang="en-US" altLang="ja-JP" sz="2400" dirty="0" smtClean="0">
              <a:solidFill>
                <a:srgbClr val="000000"/>
              </a:solidFill>
              <a:latin typeface="HGP明朝E" pitchFamily="18" charset="-128"/>
              <a:ea typeface="HGP明朝E" pitchFamily="18" charset="-128"/>
            </a:endParaRPr>
          </a:p>
          <a:p>
            <a:r>
              <a:rPr lang="ja-JP" altLang="en-US" sz="2400" dirty="0" smtClean="0">
                <a:solidFill>
                  <a:srgbClr val="000000"/>
                </a:solidFill>
                <a:latin typeface="HGP明朝E" pitchFamily="18" charset="-128"/>
                <a:ea typeface="HGP明朝E" pitchFamily="18" charset="-128"/>
              </a:rPr>
              <a:t>　◆　基本的な方針の策定について定める</a:t>
            </a:r>
            <a:endParaRPr lang="en-US" altLang="ja-JP" sz="2400" dirty="0" smtClean="0">
              <a:solidFill>
                <a:srgbClr val="000000"/>
              </a:solidFill>
              <a:latin typeface="HGP明朝E" pitchFamily="18" charset="-128"/>
              <a:ea typeface="HGP明朝E" pitchFamily="18" charset="-128"/>
            </a:endParaRPr>
          </a:p>
          <a:p>
            <a:r>
              <a:rPr lang="ja-JP" altLang="en-US" sz="2400" dirty="0" smtClean="0">
                <a:solidFill>
                  <a:srgbClr val="000000"/>
                </a:solidFill>
                <a:latin typeface="HGP明朝E" pitchFamily="18" charset="-128"/>
                <a:ea typeface="HGP明朝E" pitchFamily="18" charset="-128"/>
              </a:rPr>
              <a:t>　◆　対策の基本となる事項を定める　</a:t>
            </a:r>
            <a:endParaRPr lang="ja-JP" altLang="en-US" sz="2400" dirty="0">
              <a:solidFill>
                <a:srgbClr val="000000"/>
              </a:solidFill>
              <a:latin typeface="HGP明朝E" pitchFamily="18" charset="-128"/>
              <a:ea typeface="HGP明朝E" pitchFamily="18" charset="-128"/>
            </a:endParaRPr>
          </a:p>
        </p:txBody>
      </p:sp>
      <p:sp>
        <p:nvSpPr>
          <p:cNvPr id="8" name="テキスト ボックス 7"/>
          <p:cNvSpPr txBox="1"/>
          <p:nvPr/>
        </p:nvSpPr>
        <p:spPr>
          <a:xfrm>
            <a:off x="-123508" y="3645024"/>
            <a:ext cx="9432032" cy="576064"/>
          </a:xfrm>
          <a:prstGeom prst="rect">
            <a:avLst/>
          </a:prstGeom>
          <a:solidFill>
            <a:schemeClr val="bg1"/>
          </a:solidFill>
        </p:spPr>
        <p:txBody>
          <a:bodyPr wrap="square" lIns="104907" tIns="52454" rIns="104907" bIns="52454" rtlCol="0">
            <a:spAutoFit/>
          </a:bodyPr>
          <a:lstStyle/>
          <a:p>
            <a:pPr algn="ctr">
              <a:lnSpc>
                <a:spcPts val="3500"/>
              </a:lnSpc>
            </a:pPr>
            <a:r>
              <a:rPr lang="ja-JP" altLang="en-US" sz="2400" dirty="0" smtClean="0">
                <a:solidFill>
                  <a:srgbClr val="FF0000"/>
                </a:solidFill>
                <a:latin typeface="メイリオ" pitchFamily="50" charset="-128"/>
                <a:ea typeface="メイリオ" pitchFamily="50" charset="-128"/>
              </a:rPr>
              <a:t>いじめの防止等のための対策を</a:t>
            </a:r>
            <a:r>
              <a:rPr lang="ja-JP" altLang="en-US" sz="2800" b="1" dirty="0" smtClean="0">
                <a:solidFill>
                  <a:srgbClr val="FF0000"/>
                </a:solidFill>
                <a:latin typeface="メイリオ" pitchFamily="50" charset="-128"/>
                <a:ea typeface="メイリオ" pitchFamily="50" charset="-128"/>
              </a:rPr>
              <a:t>総合的</a:t>
            </a:r>
            <a:r>
              <a:rPr lang="ja-JP" altLang="en-US" sz="2400" dirty="0" smtClean="0">
                <a:solidFill>
                  <a:srgbClr val="FF0000"/>
                </a:solidFill>
                <a:latin typeface="メイリオ" pitchFamily="50" charset="-128"/>
                <a:ea typeface="メイリオ" pitchFamily="50" charset="-128"/>
              </a:rPr>
              <a:t>かつ</a:t>
            </a:r>
            <a:r>
              <a:rPr lang="ja-JP" altLang="en-US" sz="2800" b="1" dirty="0" smtClean="0">
                <a:solidFill>
                  <a:srgbClr val="FF0000"/>
                </a:solidFill>
                <a:latin typeface="メイリオ" pitchFamily="50" charset="-128"/>
                <a:ea typeface="メイリオ" pitchFamily="50" charset="-128"/>
              </a:rPr>
              <a:t>効果的</a:t>
            </a:r>
            <a:r>
              <a:rPr lang="ja-JP" altLang="en-US" sz="2400" dirty="0" smtClean="0">
                <a:solidFill>
                  <a:srgbClr val="FF0000"/>
                </a:solidFill>
                <a:latin typeface="メイリオ" pitchFamily="50" charset="-128"/>
                <a:ea typeface="メイリオ" pitchFamily="50" charset="-128"/>
              </a:rPr>
              <a:t>に推進する。</a:t>
            </a:r>
            <a:endParaRPr lang="ja-JP" altLang="en-US" sz="2000" dirty="0">
              <a:solidFill>
                <a:srgbClr val="FF0000"/>
              </a:solidFill>
              <a:latin typeface="メイリオ" pitchFamily="50" charset="-128"/>
              <a:ea typeface="メイリオ" pitchFamily="50" charset="-128"/>
            </a:endParaRPr>
          </a:p>
        </p:txBody>
      </p:sp>
      <p:sp>
        <p:nvSpPr>
          <p:cNvPr id="14" name="角丸四角形 13"/>
          <p:cNvSpPr/>
          <p:nvPr/>
        </p:nvSpPr>
        <p:spPr>
          <a:xfrm>
            <a:off x="0" y="0"/>
            <a:ext cx="9144000" cy="864096"/>
          </a:xfrm>
          <a:prstGeom prst="roundRect">
            <a:avLst>
              <a:gd name="adj" fmla="val 0"/>
            </a:avLst>
          </a:prstGeom>
          <a:solidFill>
            <a:srgbClr val="1F497D">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4000" b="0" i="0" u="none" strike="noStrike" kern="0" cap="none" spc="0" normalizeH="0" baseline="0" noProof="0" dirty="0" smtClean="0">
                <a:ln>
                  <a:noFill/>
                </a:ln>
                <a:solidFill>
                  <a:prstClr val="white"/>
                </a:solidFill>
                <a:effectLst/>
                <a:uLnTx/>
                <a:uFillTx/>
                <a:latin typeface="HGP創英ﾌﾟﾚｾﾞﾝｽEB" pitchFamily="18" charset="-128"/>
                <a:ea typeface="HGP創英ﾌﾟﾚｾﾞﾝｽEB" pitchFamily="18" charset="-128"/>
                <a:cs typeface="+mn-cs"/>
              </a:rPr>
              <a:t>いじめ</a:t>
            </a:r>
            <a:r>
              <a:rPr kumimoji="0" lang="ja-JP" altLang="en-US" sz="4000" b="0" i="0" u="none" strike="noStrike" kern="0" cap="none" spc="0" normalizeH="0" baseline="0" noProof="0" dirty="0">
                <a:ln>
                  <a:noFill/>
                </a:ln>
                <a:solidFill>
                  <a:prstClr val="white"/>
                </a:solidFill>
                <a:effectLst/>
                <a:uLnTx/>
                <a:uFillTx/>
                <a:latin typeface="HGP創英ﾌﾟﾚｾﾞﾝｽEB" pitchFamily="18" charset="-128"/>
                <a:ea typeface="HGP創英ﾌﾟﾚｾﾞﾝｽEB" pitchFamily="18" charset="-128"/>
                <a:cs typeface="+mn-cs"/>
              </a:rPr>
              <a:t>防止対策</a:t>
            </a:r>
            <a:r>
              <a:rPr kumimoji="0" lang="ja-JP" altLang="en-US" sz="4000" b="0" i="0" u="none" strike="noStrike" kern="0" cap="none" spc="0" normalizeH="0" baseline="0" noProof="0" dirty="0" smtClean="0">
                <a:ln>
                  <a:noFill/>
                </a:ln>
                <a:solidFill>
                  <a:prstClr val="white"/>
                </a:solidFill>
                <a:effectLst/>
                <a:uLnTx/>
                <a:uFillTx/>
                <a:latin typeface="HGP創英ﾌﾟﾚｾﾞﾝｽEB" pitchFamily="18" charset="-128"/>
                <a:ea typeface="HGP創英ﾌﾟﾚｾﾞﾝｽEB" pitchFamily="18" charset="-128"/>
                <a:cs typeface="+mn-cs"/>
              </a:rPr>
              <a:t>推進法</a:t>
            </a:r>
            <a:endParaRPr kumimoji="0" lang="ja-JP" altLang="en-US" sz="4000" b="0" i="0" u="none" strike="noStrike" kern="0" cap="none" spc="0" normalizeH="0" baseline="0" noProof="0" dirty="0">
              <a:ln>
                <a:noFill/>
              </a:ln>
              <a:solidFill>
                <a:prstClr val="white"/>
              </a:solidFill>
              <a:effectLst/>
              <a:uLnTx/>
              <a:uFillTx/>
              <a:latin typeface="HGP創英ﾌﾟﾚｾﾞﾝｽEB" pitchFamily="18" charset="-128"/>
              <a:ea typeface="HGP創英ﾌﾟﾚｾﾞﾝｽEB" pitchFamily="18" charset="-128"/>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pPr algn="ctr"/>
            <a:r>
              <a:rPr kumimoji="1" lang="ja-JP" altLang="en-US" sz="3600" dirty="0" smtClean="0">
                <a:solidFill>
                  <a:schemeClr val="bg1"/>
                </a:solidFill>
                <a:latin typeface="HGS創英ﾌﾟﾚｾﾞﾝｽEB" pitchFamily="18" charset="-128"/>
                <a:ea typeface="HGS創英ﾌﾟﾚｾﾞﾝｽEB" pitchFamily="18" charset="-128"/>
              </a:rPr>
              <a:t>学校</a:t>
            </a:r>
            <a:r>
              <a:rPr lang="ja-JP" altLang="en-US" sz="3600" dirty="0" smtClean="0">
                <a:solidFill>
                  <a:schemeClr val="bg1"/>
                </a:solidFill>
                <a:latin typeface="HGS創英ﾌﾟﾚｾﾞﾝｽEB" pitchFamily="18" charset="-128"/>
                <a:ea typeface="HGS創英ﾌﾟﾚｾﾞﾝｽEB" pitchFamily="18" charset="-128"/>
              </a:rPr>
              <a:t>いじめ防止基本方針</a:t>
            </a:r>
            <a:endParaRPr kumimoji="1" lang="ja-JP" altLang="en-US" sz="3600" dirty="0">
              <a:solidFill>
                <a:schemeClr val="bg1"/>
              </a:solidFill>
              <a:latin typeface="HGS創英ﾌﾟﾚｾﾞﾝｽEB" pitchFamily="18" charset="-128"/>
              <a:ea typeface="HGS創英ﾌﾟﾚｾﾞﾝｽEB" pitchFamily="18" charset="-128"/>
            </a:endParaRPr>
          </a:p>
        </p:txBody>
      </p:sp>
      <p:sp>
        <p:nvSpPr>
          <p:cNvPr id="4" name="正方形/長方形 3"/>
          <p:cNvSpPr/>
          <p:nvPr/>
        </p:nvSpPr>
        <p:spPr>
          <a:xfrm>
            <a:off x="323528" y="3717032"/>
            <a:ext cx="3528392"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2000" dirty="0" smtClean="0"/>
              <a:t>○いじめの防止のための取組</a:t>
            </a:r>
            <a:endParaRPr lang="en-US" altLang="ja-JP" sz="2000" dirty="0" smtClean="0"/>
          </a:p>
          <a:p>
            <a:r>
              <a:rPr lang="ja-JP" altLang="en-US" sz="2000" dirty="0" smtClean="0"/>
              <a:t>○早期発見・いじめ事案への</a:t>
            </a:r>
            <a:endParaRPr lang="en-US" altLang="ja-JP" sz="2000" dirty="0" smtClean="0"/>
          </a:p>
          <a:p>
            <a:r>
              <a:rPr lang="ja-JP" altLang="en-US" sz="2000" dirty="0" smtClean="0"/>
              <a:t>　対処の在り方</a:t>
            </a:r>
            <a:endParaRPr lang="en-US" altLang="ja-JP" sz="2000" dirty="0" smtClean="0"/>
          </a:p>
          <a:p>
            <a:r>
              <a:rPr lang="ja-JP" altLang="en-US" sz="2000" dirty="0" smtClean="0"/>
              <a:t>○教育相談体制</a:t>
            </a:r>
            <a:endParaRPr lang="en-US" altLang="ja-JP" sz="2000" dirty="0" smtClean="0"/>
          </a:p>
          <a:p>
            <a:r>
              <a:rPr lang="ja-JP" altLang="en-US" sz="2000" dirty="0" smtClean="0"/>
              <a:t>○生徒指導体制</a:t>
            </a:r>
            <a:endParaRPr lang="en-US" altLang="ja-JP" sz="2000" dirty="0" smtClean="0"/>
          </a:p>
          <a:p>
            <a:r>
              <a:rPr lang="ja-JP" altLang="en-US" sz="2000" dirty="0" smtClean="0"/>
              <a:t>○校内研修の充実　　　　　　等</a:t>
            </a:r>
            <a:endParaRPr lang="en-US" altLang="ja-JP" sz="2000" dirty="0" smtClean="0"/>
          </a:p>
          <a:p>
            <a:endParaRPr lang="en-US" altLang="ja-JP" sz="2000" dirty="0" smtClean="0"/>
          </a:p>
          <a:p>
            <a:r>
              <a:rPr lang="ja-JP" altLang="en-US" sz="2000" dirty="0" smtClean="0"/>
              <a:t>　（年間計画、フロー図、マニュアル、チェックリスト等）</a:t>
            </a:r>
            <a:endParaRPr lang="ja-JP" altLang="en-US" sz="2000" dirty="0"/>
          </a:p>
        </p:txBody>
      </p:sp>
      <p:sp>
        <p:nvSpPr>
          <p:cNvPr id="11" name="角丸四角形 10"/>
          <p:cNvSpPr/>
          <p:nvPr/>
        </p:nvSpPr>
        <p:spPr>
          <a:xfrm>
            <a:off x="4176464" y="3717032"/>
            <a:ext cx="4572000" cy="28083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buNone/>
            </a:pPr>
            <a:r>
              <a:rPr lang="ja-JP" altLang="en-US" sz="2000" dirty="0" smtClean="0">
                <a:solidFill>
                  <a:schemeClr val="tx1"/>
                </a:solidFill>
                <a:latin typeface="HGS創英ﾌﾟﾚｾﾞﾝｽEB" pitchFamily="18" charset="-128"/>
                <a:ea typeface="HGS創英ﾌﾟﾚｾﾞﾝｽEB" pitchFamily="18" charset="-128"/>
              </a:rPr>
              <a:t>○包括的な取組の方針</a:t>
            </a:r>
            <a:endParaRPr lang="en-US" altLang="ja-JP" sz="2000" dirty="0" smtClean="0">
              <a:solidFill>
                <a:schemeClr val="tx1"/>
              </a:solidFill>
              <a:latin typeface="HGS創英ﾌﾟﾚｾﾞﾝｽEB" pitchFamily="18" charset="-128"/>
              <a:ea typeface="HGS創英ﾌﾟﾚｾﾞﾝｽEB" pitchFamily="18" charset="-128"/>
            </a:endParaRPr>
          </a:p>
          <a:p>
            <a:pPr>
              <a:buNone/>
            </a:pPr>
            <a:r>
              <a:rPr lang="ja-JP" altLang="en-US" sz="2000" dirty="0" smtClean="0">
                <a:solidFill>
                  <a:schemeClr val="tx1"/>
                </a:solidFill>
                <a:latin typeface="HGS創英ﾌﾟﾚｾﾞﾝｽEB" pitchFamily="18" charset="-128"/>
                <a:ea typeface="HGS創英ﾌﾟﾚｾﾞﾝｽEB" pitchFamily="18" charset="-128"/>
              </a:rPr>
              <a:t>○方針の周知</a:t>
            </a:r>
            <a:endParaRPr lang="en-US" altLang="ja-JP" sz="2000" dirty="0" smtClean="0">
              <a:solidFill>
                <a:schemeClr val="tx1"/>
              </a:solidFill>
              <a:latin typeface="HGS創英ﾌﾟﾚｾﾞﾝｽEB" pitchFamily="18" charset="-128"/>
              <a:ea typeface="HGS創英ﾌﾟﾚｾﾞﾝｽEB" pitchFamily="18" charset="-128"/>
            </a:endParaRPr>
          </a:p>
          <a:p>
            <a:pPr>
              <a:buNone/>
            </a:pPr>
            <a:r>
              <a:rPr lang="ja-JP" altLang="en-US" sz="2000" dirty="0" smtClean="0">
                <a:solidFill>
                  <a:schemeClr val="tx1"/>
                </a:solidFill>
                <a:latin typeface="HGS創英ﾌﾟﾚｾﾞﾝｽEB" pitchFamily="18" charset="-128"/>
                <a:ea typeface="HGS創英ﾌﾟﾚｾﾞﾝｽEB" pitchFamily="18" charset="-128"/>
              </a:rPr>
              <a:t>○具体的な指導内容のプログラム化</a:t>
            </a:r>
            <a:endParaRPr lang="en-US" altLang="ja-JP" sz="2000" dirty="0" smtClean="0">
              <a:solidFill>
                <a:schemeClr val="tx1"/>
              </a:solidFill>
              <a:latin typeface="HGS創英ﾌﾟﾚｾﾞﾝｽEB" pitchFamily="18" charset="-128"/>
              <a:ea typeface="HGS創英ﾌﾟﾚｾﾞﾝｽEB" pitchFamily="18" charset="-128"/>
            </a:endParaRPr>
          </a:p>
          <a:p>
            <a:pPr>
              <a:buNone/>
            </a:pPr>
            <a:r>
              <a:rPr lang="ja-JP" altLang="en-US" sz="2000" dirty="0" smtClean="0">
                <a:solidFill>
                  <a:schemeClr val="tx1"/>
                </a:solidFill>
                <a:latin typeface="HGS創英ﾌﾟﾚｾﾞﾝｽEB" pitchFamily="18" charset="-128"/>
                <a:ea typeface="HGS創英ﾌﾟﾚｾﾞﾝｽEB" pitchFamily="18" charset="-128"/>
              </a:rPr>
              <a:t>○マニュアル、チェックリスト等</a:t>
            </a:r>
            <a:endParaRPr lang="en-US" altLang="ja-JP" sz="2000" dirty="0" smtClean="0">
              <a:solidFill>
                <a:schemeClr val="tx1"/>
              </a:solidFill>
              <a:latin typeface="HGS創英ﾌﾟﾚｾﾞﾝｽEB" pitchFamily="18" charset="-128"/>
              <a:ea typeface="HGS創英ﾌﾟﾚｾﾞﾝｽEB" pitchFamily="18" charset="-128"/>
            </a:endParaRPr>
          </a:p>
          <a:p>
            <a:pPr>
              <a:buNone/>
            </a:pPr>
            <a:r>
              <a:rPr lang="ja-JP" altLang="en-US" sz="2000" dirty="0" smtClean="0">
                <a:solidFill>
                  <a:schemeClr val="tx1"/>
                </a:solidFill>
                <a:latin typeface="HGS創英ﾌﾟﾚｾﾞﾝｽEB" pitchFamily="18" charset="-128"/>
                <a:ea typeface="HGS創英ﾌﾟﾚｾﾞﾝｽEB" pitchFamily="18" charset="-128"/>
              </a:rPr>
              <a:t>○教職員研修を含む組織の行動計画</a:t>
            </a:r>
            <a:endParaRPr lang="en-US" altLang="ja-JP" sz="2000" dirty="0" smtClean="0">
              <a:solidFill>
                <a:schemeClr val="tx1"/>
              </a:solidFill>
              <a:latin typeface="HGS創英ﾌﾟﾚｾﾞﾝｽEB" pitchFamily="18" charset="-128"/>
              <a:ea typeface="HGS創英ﾌﾟﾚｾﾞﾝｽEB" pitchFamily="18" charset="-128"/>
            </a:endParaRPr>
          </a:p>
          <a:p>
            <a:pPr>
              <a:buNone/>
            </a:pPr>
            <a:r>
              <a:rPr lang="ja-JP" altLang="en-US" sz="2000" dirty="0" smtClean="0">
                <a:solidFill>
                  <a:schemeClr val="tx1"/>
                </a:solidFill>
                <a:latin typeface="HGS創英ﾌﾟﾚｾﾞﾝｽEB" pitchFamily="18" charset="-128"/>
                <a:ea typeface="HGS創英ﾌﾟﾚｾﾞﾝｽEB" pitchFamily="18" charset="-128"/>
              </a:rPr>
              <a:t>○</a:t>
            </a:r>
            <a:r>
              <a:rPr lang="ja-JP" altLang="en-US" sz="2000" dirty="0" smtClean="0">
                <a:solidFill>
                  <a:schemeClr val="tx1"/>
                </a:solidFill>
                <a:latin typeface="HGP創英ﾌﾟﾚｾﾞﾝｽEB" pitchFamily="18" charset="-128"/>
                <a:ea typeface="HGP創英ﾌﾟﾚｾﾞﾝｽEB" pitchFamily="18" charset="-128"/>
              </a:rPr>
              <a:t>加害者に対する具体的対応</a:t>
            </a:r>
            <a:endParaRPr lang="en-US" altLang="ja-JP" sz="2000" dirty="0" smtClean="0">
              <a:solidFill>
                <a:schemeClr val="tx1"/>
              </a:solidFill>
              <a:latin typeface="HGS創英ﾌﾟﾚｾﾞﾝｽEB" pitchFamily="18" charset="-128"/>
              <a:ea typeface="HGS創英ﾌﾟﾚｾﾞﾝｽEB" pitchFamily="18" charset="-128"/>
            </a:endParaRPr>
          </a:p>
          <a:p>
            <a:pPr>
              <a:buNone/>
            </a:pPr>
            <a:r>
              <a:rPr lang="ja-JP" altLang="en-US" sz="2000" dirty="0" smtClean="0">
                <a:solidFill>
                  <a:schemeClr val="tx1"/>
                </a:solidFill>
                <a:latin typeface="HGS創英ﾌﾟﾚｾﾞﾝｽEB" pitchFamily="18" charset="-128"/>
                <a:ea typeface="HGS創英ﾌﾟﾚｾﾞﾝｽEB" pitchFamily="18" charset="-128"/>
              </a:rPr>
              <a:t>○学校評価への位置づけ</a:t>
            </a:r>
            <a:endParaRPr lang="en-US" altLang="ja-JP" sz="2000" dirty="0" smtClean="0">
              <a:solidFill>
                <a:schemeClr val="tx1"/>
              </a:solidFill>
              <a:latin typeface="HGS創英ﾌﾟﾚｾﾞﾝｽEB" pitchFamily="18" charset="-128"/>
              <a:ea typeface="HGS創英ﾌﾟﾚｾﾞﾝｽEB" pitchFamily="18" charset="-128"/>
            </a:endParaRPr>
          </a:p>
          <a:p>
            <a:pPr>
              <a:buNone/>
            </a:pPr>
            <a:r>
              <a:rPr lang="ja-JP" altLang="en-US" sz="2000" dirty="0" smtClean="0">
                <a:solidFill>
                  <a:schemeClr val="tx1"/>
                </a:solidFill>
                <a:latin typeface="HGS創英ﾌﾟﾚｾﾞﾝｽEB" pitchFamily="18" charset="-128"/>
                <a:ea typeface="HGS創英ﾌﾟﾚｾﾞﾝｽEB" pitchFamily="18" charset="-128"/>
              </a:rPr>
              <a:t>○取組に係る達成目標　　　　　等　　</a:t>
            </a:r>
            <a:endParaRPr lang="en-US" altLang="ja-JP" sz="2000" dirty="0" smtClean="0">
              <a:solidFill>
                <a:schemeClr val="tx1"/>
              </a:solidFill>
              <a:latin typeface="HGS創英ﾌﾟﾚｾﾞﾝｽEB" pitchFamily="18" charset="-128"/>
              <a:ea typeface="HGS創英ﾌﾟﾚｾﾞﾝｽEB" pitchFamily="18" charset="-128"/>
            </a:endParaRPr>
          </a:p>
        </p:txBody>
      </p:sp>
      <p:sp>
        <p:nvSpPr>
          <p:cNvPr id="13" name="角丸四角形 12"/>
          <p:cNvSpPr/>
          <p:nvPr/>
        </p:nvSpPr>
        <p:spPr>
          <a:xfrm>
            <a:off x="251520" y="692696"/>
            <a:ext cx="8676456" cy="2808312"/>
          </a:xfrm>
          <a:prstGeom prst="roundRect">
            <a:avLst/>
          </a:prstGeom>
        </p:spPr>
        <p:style>
          <a:lnRef idx="1">
            <a:schemeClr val="accent1"/>
          </a:lnRef>
          <a:fillRef idx="2">
            <a:schemeClr val="accent1"/>
          </a:fillRef>
          <a:effectRef idx="1">
            <a:schemeClr val="accent1"/>
          </a:effectRef>
          <a:fontRef idx="minor">
            <a:schemeClr val="dk1"/>
          </a:fontRef>
        </p:style>
        <p:txBody>
          <a:bodyPr lIns="36000" tIns="36000" rIns="36000" bIns="36000" rtlCol="0" anchor="ctr"/>
          <a:lstStyle/>
          <a:p>
            <a:r>
              <a:rPr kumimoji="1" lang="ja-JP" altLang="en-US" sz="2800" dirty="0" smtClean="0">
                <a:latin typeface="HGP創英角ｺﾞｼｯｸUB" pitchFamily="50" charset="-128"/>
                <a:ea typeface="HGP創英角ｺﾞｼｯｸUB" pitchFamily="50" charset="-128"/>
              </a:rPr>
              <a:t>学校いじめ対策組織での点検・見直し</a:t>
            </a:r>
            <a:endParaRPr kumimoji="1" lang="en-US" altLang="ja-JP" sz="2800" dirty="0" smtClean="0">
              <a:latin typeface="HGP創英角ｺﾞｼｯｸUB" pitchFamily="50" charset="-128"/>
              <a:ea typeface="HGP創英角ｺﾞｼｯｸUB" pitchFamily="50" charset="-128"/>
            </a:endParaRPr>
          </a:p>
          <a:p>
            <a:endParaRPr lang="en-US" altLang="ja-JP" sz="2800" dirty="0" smtClean="0"/>
          </a:p>
          <a:p>
            <a:endParaRPr kumimoji="1" lang="en-US" altLang="ja-JP" sz="2800" dirty="0" smtClean="0"/>
          </a:p>
          <a:p>
            <a:endParaRPr kumimoji="1" lang="en-US" altLang="ja-JP" sz="2800" dirty="0" smtClean="0"/>
          </a:p>
          <a:p>
            <a:r>
              <a:rPr lang="ja-JP" altLang="en-US" sz="2400" b="1" dirty="0" smtClean="0">
                <a:solidFill>
                  <a:srgbClr val="FF0000"/>
                </a:solidFill>
              </a:rPr>
              <a:t>　</a:t>
            </a:r>
            <a:r>
              <a:rPr lang="ja-JP" altLang="en-US" sz="2400" dirty="0" smtClean="0">
                <a:solidFill>
                  <a:srgbClr val="FF0000"/>
                </a:solidFill>
              </a:rPr>
              <a:t>★　</a:t>
            </a:r>
            <a:r>
              <a:rPr lang="ja-JP" altLang="en-US" sz="2400" u="sng" dirty="0" smtClean="0">
                <a:solidFill>
                  <a:srgbClr val="FF0000"/>
                </a:solidFill>
              </a:rPr>
              <a:t>当該校の実情に即して</a:t>
            </a:r>
            <a:r>
              <a:rPr lang="ja-JP" altLang="en-US" sz="2400" dirty="0" smtClean="0">
                <a:solidFill>
                  <a:srgbClr val="FF0000"/>
                </a:solidFill>
              </a:rPr>
              <a:t>、適切に機能しているか</a:t>
            </a:r>
            <a:endParaRPr lang="en-US" altLang="ja-JP" sz="2400" dirty="0" smtClean="0">
              <a:solidFill>
                <a:srgbClr val="FF0000"/>
              </a:solidFill>
            </a:endParaRPr>
          </a:p>
          <a:p>
            <a:r>
              <a:rPr lang="ja-JP" altLang="en-US" sz="2400" dirty="0" smtClean="0">
                <a:solidFill>
                  <a:srgbClr val="FF0000"/>
                </a:solidFill>
              </a:rPr>
              <a:t>　★　</a:t>
            </a:r>
            <a:r>
              <a:rPr lang="ja-JP" altLang="en-US" sz="2400" u="sng" dirty="0" smtClean="0">
                <a:solidFill>
                  <a:srgbClr val="FF0000"/>
                </a:solidFill>
              </a:rPr>
              <a:t>５Ｗ１Ｈ</a:t>
            </a:r>
            <a:r>
              <a:rPr lang="ja-JP" altLang="en-US" sz="2400" dirty="0" smtClean="0">
                <a:solidFill>
                  <a:srgbClr val="FF0000"/>
                </a:solidFill>
              </a:rPr>
              <a:t>（いつ、どこで、だれが、なにを、どのように、なぜ）</a:t>
            </a:r>
            <a:endParaRPr kumimoji="1" lang="en-US" altLang="ja-JP" sz="2400" dirty="0" smtClean="0">
              <a:solidFill>
                <a:srgbClr val="FF0000"/>
              </a:solidFill>
            </a:endParaRPr>
          </a:p>
        </p:txBody>
      </p:sp>
      <p:sp>
        <p:nvSpPr>
          <p:cNvPr id="14" name="角丸四角形 13"/>
          <p:cNvSpPr/>
          <p:nvPr/>
        </p:nvSpPr>
        <p:spPr>
          <a:xfrm>
            <a:off x="971600" y="1556792"/>
            <a:ext cx="2376264" cy="64807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200" dirty="0" smtClean="0"/>
              <a:t>現行の基本方針</a:t>
            </a:r>
            <a:endParaRPr kumimoji="1" lang="ja-JP" altLang="en-US" sz="2200" dirty="0"/>
          </a:p>
        </p:txBody>
      </p:sp>
      <p:sp>
        <p:nvSpPr>
          <p:cNvPr id="15" name="角丸四角形 14"/>
          <p:cNvSpPr/>
          <p:nvPr/>
        </p:nvSpPr>
        <p:spPr>
          <a:xfrm>
            <a:off x="4139952" y="1556792"/>
            <a:ext cx="367240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200" dirty="0" smtClean="0"/>
              <a:t>より実効性のある基本方針</a:t>
            </a:r>
            <a:endParaRPr kumimoji="1" lang="ja-JP" altLang="en-US" sz="2200" dirty="0"/>
          </a:p>
        </p:txBody>
      </p:sp>
      <p:cxnSp>
        <p:nvCxnSpPr>
          <p:cNvPr id="17" name="直線矢印コネクタ 16"/>
          <p:cNvCxnSpPr>
            <a:stCxn id="14" idx="3"/>
            <a:endCxn id="15" idx="1"/>
          </p:cNvCxnSpPr>
          <p:nvPr/>
        </p:nvCxnSpPr>
        <p:spPr>
          <a:xfrm>
            <a:off x="3347864" y="1880828"/>
            <a:ext cx="792088"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0"/>
            <a:ext cx="7772400" cy="1470025"/>
          </a:xfrm>
        </p:spPr>
        <p:txBody>
          <a:bodyPr/>
          <a:lstStyle/>
          <a:p>
            <a:r>
              <a:rPr kumimoji="1" lang="ja-JP" altLang="en-US" dirty="0" smtClean="0"/>
              <a:t>ご清聴ありがとうございました</a:t>
            </a:r>
            <a:endParaRPr kumimoji="1" lang="ja-JP" altLang="en-US" dirty="0"/>
          </a:p>
        </p:txBody>
      </p:sp>
      <p:pic>
        <p:nvPicPr>
          <p:cNvPr id="4" name="図 3" descr="hyosatsulogo.jpg"/>
          <p:cNvPicPr>
            <a:picLocks noChangeAspect="1"/>
          </p:cNvPicPr>
          <p:nvPr/>
        </p:nvPicPr>
        <p:blipFill>
          <a:blip r:embed="rId3" cstate="print"/>
          <a:stretch>
            <a:fillRect/>
          </a:stretch>
        </p:blipFill>
        <p:spPr>
          <a:xfrm rot="761213">
            <a:off x="7296839" y="4177285"/>
            <a:ext cx="1133686" cy="1988840"/>
          </a:xfrm>
          <a:prstGeom prst="rect">
            <a:avLst/>
          </a:prstGeom>
        </p:spPr>
      </p:pic>
      <p:sp>
        <p:nvSpPr>
          <p:cNvPr id="5" name="テキスト ボックス 4"/>
          <p:cNvSpPr txBox="1"/>
          <p:nvPr/>
        </p:nvSpPr>
        <p:spPr>
          <a:xfrm>
            <a:off x="683568" y="1484784"/>
            <a:ext cx="7272808" cy="3862596"/>
          </a:xfrm>
          <a:prstGeom prst="rect">
            <a:avLst/>
          </a:prstGeom>
          <a:noFill/>
        </p:spPr>
        <p:txBody>
          <a:bodyPr wrap="square" rtlCol="0">
            <a:spAutoFit/>
          </a:bodyPr>
          <a:lstStyle/>
          <a:p>
            <a:r>
              <a:rPr lang="ja-JP" altLang="en-US" sz="2400" dirty="0" smtClean="0"/>
              <a:t>～</a:t>
            </a:r>
            <a:r>
              <a:rPr kumimoji="1" lang="ja-JP" altLang="en-US" sz="2400" dirty="0" smtClean="0"/>
              <a:t>事務連絡</a:t>
            </a:r>
            <a:r>
              <a:rPr lang="ja-JP" altLang="en-US" sz="2400" dirty="0" smtClean="0"/>
              <a:t>～</a:t>
            </a:r>
            <a:endParaRPr kumimoji="1" lang="en-US" altLang="ja-JP" sz="2400" dirty="0" smtClean="0"/>
          </a:p>
          <a:p>
            <a:endParaRPr kumimoji="1" lang="en-US" altLang="ja-JP" sz="1100" dirty="0" smtClean="0"/>
          </a:p>
          <a:p>
            <a:r>
              <a:rPr lang="ja-JP" altLang="en-US" sz="2400" dirty="0" smtClean="0"/>
              <a:t>　○本日の主な配布資料は、当課ホームページ新着</a:t>
            </a:r>
            <a:endParaRPr lang="en-US" altLang="ja-JP" sz="2400" dirty="0" smtClean="0"/>
          </a:p>
          <a:p>
            <a:r>
              <a:rPr lang="ja-JP" altLang="en-US" sz="2400" dirty="0" smtClean="0"/>
              <a:t>　　情報にアップしています。</a:t>
            </a:r>
            <a:endParaRPr lang="en-US" altLang="ja-JP" sz="2400" dirty="0" smtClean="0"/>
          </a:p>
          <a:p>
            <a:r>
              <a:rPr lang="ja-JP" altLang="en-US" dirty="0" smtClean="0"/>
              <a:t>　　・「高知県いじめ防止基本方針の改定について」</a:t>
            </a:r>
            <a:endParaRPr lang="en-US" altLang="ja-JP" dirty="0" smtClean="0"/>
          </a:p>
          <a:p>
            <a:r>
              <a:rPr lang="ja-JP" altLang="en-US" dirty="0" smtClean="0"/>
              <a:t>　　・（</a:t>
            </a:r>
            <a:r>
              <a:rPr lang="en-US" altLang="ja-JP" dirty="0" smtClean="0"/>
              <a:t>http://www.pref.kochi.lg.jp/soshiki/310801/2017101000202.html</a:t>
            </a:r>
            <a:r>
              <a:rPr lang="ja-JP" altLang="en-US" dirty="0" smtClean="0"/>
              <a:t>）</a:t>
            </a:r>
            <a:endParaRPr lang="en-US" altLang="ja-JP" dirty="0" smtClean="0"/>
          </a:p>
          <a:p>
            <a:endParaRPr kumimoji="1" lang="en-US" altLang="ja-JP" dirty="0" smtClean="0"/>
          </a:p>
          <a:p>
            <a:r>
              <a:rPr lang="ja-JP" altLang="en-US" sz="2400" dirty="0" smtClean="0"/>
              <a:t>　○本日資料のパワーポイント資料も、今後当課ホーム</a:t>
            </a:r>
            <a:endParaRPr lang="en-US" altLang="ja-JP" sz="2400" dirty="0" smtClean="0"/>
          </a:p>
          <a:p>
            <a:r>
              <a:rPr lang="ja-JP" altLang="en-US" sz="2400" dirty="0" smtClean="0"/>
              <a:t>　　ページにアップします。</a:t>
            </a:r>
            <a:endParaRPr lang="en-US" altLang="ja-JP" sz="2400" dirty="0" smtClean="0"/>
          </a:p>
          <a:p>
            <a:r>
              <a:rPr lang="ja-JP" altLang="en-US" sz="1200" dirty="0" smtClean="0"/>
              <a:t>　</a:t>
            </a:r>
            <a:endParaRPr lang="en-US" altLang="ja-JP" sz="1200" dirty="0" smtClean="0"/>
          </a:p>
          <a:p>
            <a:r>
              <a:rPr lang="ja-JP" altLang="en-US" sz="2400" dirty="0" smtClean="0"/>
              <a:t>　○</a:t>
            </a:r>
            <a:r>
              <a:rPr kumimoji="1" lang="ja-JP" altLang="en-US" sz="2400" dirty="0" smtClean="0"/>
              <a:t>市町村（学校組合）等での説明や校内研修等で</a:t>
            </a:r>
            <a:endParaRPr kumimoji="1" lang="en-US" altLang="ja-JP" sz="2400" dirty="0" smtClean="0"/>
          </a:p>
          <a:p>
            <a:r>
              <a:rPr lang="ja-JP" altLang="en-US" sz="2400" dirty="0" smtClean="0"/>
              <a:t>　　</a:t>
            </a:r>
            <a:r>
              <a:rPr kumimoji="1" lang="ja-JP" altLang="en-US" sz="2400" dirty="0" smtClean="0"/>
              <a:t>ご活用ください。</a:t>
            </a:r>
            <a:endParaRPr kumimoji="1" lang="ja-JP" alt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乗算記号 8"/>
          <p:cNvSpPr/>
          <p:nvPr/>
        </p:nvSpPr>
        <p:spPr>
          <a:xfrm>
            <a:off x="7019925" y="2060575"/>
            <a:ext cx="1512888" cy="1512888"/>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 name="乗算記号 9"/>
          <p:cNvSpPr/>
          <p:nvPr/>
        </p:nvSpPr>
        <p:spPr>
          <a:xfrm>
            <a:off x="7019925" y="3213100"/>
            <a:ext cx="1512888" cy="1511300"/>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8" name="乗算記号 7"/>
          <p:cNvSpPr/>
          <p:nvPr/>
        </p:nvSpPr>
        <p:spPr>
          <a:xfrm>
            <a:off x="7019925" y="981075"/>
            <a:ext cx="1512888" cy="1511300"/>
          </a:xfrm>
          <a:prstGeom prst="mathMultiply">
            <a:avLst>
              <a:gd name="adj1" fmla="val 6488"/>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7653" name="テキスト ボックス 2"/>
          <p:cNvSpPr txBox="1">
            <a:spLocks noChangeArrowheads="1"/>
          </p:cNvSpPr>
          <p:nvPr/>
        </p:nvSpPr>
        <p:spPr bwMode="auto">
          <a:xfrm>
            <a:off x="250825" y="1125538"/>
            <a:ext cx="6697663" cy="4605337"/>
          </a:xfrm>
          <a:prstGeom prst="rect">
            <a:avLst/>
          </a:prstGeom>
          <a:noFill/>
          <a:ln w="9525">
            <a:noFill/>
            <a:miter lim="800000"/>
            <a:headEnd/>
            <a:tailEnd/>
          </a:ln>
        </p:spPr>
        <p:txBody>
          <a:bodyPr>
            <a:spAutoFit/>
          </a:bodyPr>
          <a:lstStyle/>
          <a:p>
            <a:pPr>
              <a:lnSpc>
                <a:spcPts val="4400"/>
              </a:lnSpc>
            </a:pPr>
            <a:r>
              <a:rPr lang="ja-JP" altLang="en-US" sz="2800" dirty="0" smtClean="0">
                <a:solidFill>
                  <a:srgbClr val="000000"/>
                </a:solidFill>
                <a:latin typeface="HGS明朝E" pitchFamily="18" charset="-128"/>
                <a:ea typeface="HGS明朝E" pitchFamily="18" charset="-128"/>
              </a:rPr>
              <a:t>　児童</a:t>
            </a:r>
            <a:r>
              <a:rPr lang="ja-JP" altLang="en-US" sz="2800" dirty="0">
                <a:solidFill>
                  <a:srgbClr val="000000"/>
                </a:solidFill>
                <a:latin typeface="HGS明朝E" pitchFamily="18" charset="-128"/>
                <a:ea typeface="HGS明朝E" pitchFamily="18" charset="-128"/>
              </a:rPr>
              <a:t>等に対して、当該児童等が在籍する学校に在籍している等当該児童等と</a:t>
            </a:r>
            <a:r>
              <a:rPr lang="ja-JP" altLang="en-US" sz="2800" dirty="0">
                <a:solidFill>
                  <a:srgbClr val="FF0000"/>
                </a:solidFill>
                <a:latin typeface="HGS明朝E" pitchFamily="18" charset="-128"/>
                <a:ea typeface="HGS明朝E" pitchFamily="18" charset="-128"/>
              </a:rPr>
              <a:t>一定の人的関係</a:t>
            </a:r>
            <a:r>
              <a:rPr lang="ja-JP" altLang="en-US" sz="2800" dirty="0">
                <a:solidFill>
                  <a:srgbClr val="000000"/>
                </a:solidFill>
                <a:latin typeface="HGS明朝E" pitchFamily="18" charset="-128"/>
                <a:ea typeface="HGS明朝E" pitchFamily="18" charset="-128"/>
              </a:rPr>
              <a:t>にある他の児童等が行う</a:t>
            </a:r>
            <a:r>
              <a:rPr lang="ja-JP" altLang="en-US" sz="2800" dirty="0">
                <a:solidFill>
                  <a:srgbClr val="FF0000"/>
                </a:solidFill>
                <a:latin typeface="HGS明朝E" pitchFamily="18" charset="-128"/>
                <a:ea typeface="HGS明朝E" pitchFamily="18" charset="-128"/>
              </a:rPr>
              <a:t>心理的又は物理的な影響を与える行為</a:t>
            </a:r>
            <a:r>
              <a:rPr lang="ja-JP" altLang="en-US" sz="2800" dirty="0">
                <a:solidFill>
                  <a:srgbClr val="000000"/>
                </a:solidFill>
                <a:latin typeface="HGS明朝E" pitchFamily="18" charset="-128"/>
                <a:ea typeface="HGS明朝E" pitchFamily="18" charset="-128"/>
              </a:rPr>
              <a:t>（インターネットを通じて行われるものを含む。）であって、当該行為の対象となった児童等が</a:t>
            </a:r>
            <a:r>
              <a:rPr lang="ja-JP" altLang="en-US" sz="2800" dirty="0">
                <a:solidFill>
                  <a:srgbClr val="FF0000"/>
                </a:solidFill>
                <a:latin typeface="HGS明朝E" pitchFamily="18" charset="-128"/>
                <a:ea typeface="HGS明朝E" pitchFamily="18" charset="-128"/>
              </a:rPr>
              <a:t>心身の苦痛</a:t>
            </a:r>
            <a:r>
              <a:rPr lang="ja-JP" altLang="en-US" sz="2800" dirty="0">
                <a:solidFill>
                  <a:srgbClr val="000000"/>
                </a:solidFill>
                <a:latin typeface="HGS明朝E" pitchFamily="18" charset="-128"/>
                <a:ea typeface="HGS明朝E" pitchFamily="18" charset="-128"/>
              </a:rPr>
              <a:t>を感じているものをいう</a:t>
            </a:r>
          </a:p>
        </p:txBody>
      </p:sp>
      <p:sp>
        <p:nvSpPr>
          <p:cNvPr id="5" name="テキスト ボックス 4"/>
          <p:cNvSpPr txBox="1"/>
          <p:nvPr/>
        </p:nvSpPr>
        <p:spPr>
          <a:xfrm>
            <a:off x="6588224" y="1340774"/>
            <a:ext cx="2376264" cy="646331"/>
          </a:xfrm>
          <a:prstGeom prst="rect">
            <a:avLst/>
          </a:prstGeom>
          <a:noFill/>
        </p:spPr>
        <p:txBody>
          <a:bodyPr>
            <a:spAutoFit/>
          </a:bodyPr>
          <a:lstStyle/>
          <a:p>
            <a:pPr algn="ctr">
              <a:defRPr/>
            </a:pPr>
            <a:r>
              <a:rPr lang="ja-JP" altLang="en-US" sz="3600" dirty="0">
                <a:solidFill>
                  <a:prstClr val="black"/>
                </a:solidFill>
                <a:effectLst>
                  <a:glow rad="101600">
                    <a:srgbClr val="B9CA1A">
                      <a:satMod val="175000"/>
                      <a:alpha val="40000"/>
                    </a:srgbClr>
                  </a:glow>
                </a:effectLst>
                <a:latin typeface="HGP創英角ｺﾞｼｯｸUB" pitchFamily="50" charset="-128"/>
                <a:ea typeface="HGP創英角ｺﾞｼｯｸUB" pitchFamily="50" charset="-128"/>
              </a:rPr>
              <a:t>力の差</a:t>
            </a:r>
          </a:p>
        </p:txBody>
      </p:sp>
      <p:sp>
        <p:nvSpPr>
          <p:cNvPr id="6" name="テキスト ボックス 5"/>
          <p:cNvSpPr txBox="1"/>
          <p:nvPr/>
        </p:nvSpPr>
        <p:spPr>
          <a:xfrm>
            <a:off x="6588224" y="2420894"/>
            <a:ext cx="2376264" cy="646331"/>
          </a:xfrm>
          <a:prstGeom prst="rect">
            <a:avLst/>
          </a:prstGeom>
          <a:noFill/>
        </p:spPr>
        <p:txBody>
          <a:bodyPr>
            <a:spAutoFit/>
          </a:bodyPr>
          <a:lstStyle/>
          <a:p>
            <a:pPr algn="ctr">
              <a:defRPr/>
            </a:pPr>
            <a:r>
              <a:rPr lang="ja-JP" altLang="en-US" sz="3600" dirty="0">
                <a:solidFill>
                  <a:prstClr val="black"/>
                </a:solidFill>
                <a:effectLst>
                  <a:glow rad="101600">
                    <a:srgbClr val="B9CA1A">
                      <a:satMod val="175000"/>
                      <a:alpha val="40000"/>
                    </a:srgbClr>
                  </a:glow>
                </a:effectLst>
                <a:latin typeface="HGP創英角ｺﾞｼｯｸUB" pitchFamily="50" charset="-128"/>
                <a:ea typeface="HGP創英角ｺﾞｼｯｸUB" pitchFamily="50" charset="-128"/>
              </a:rPr>
              <a:t>継続的</a:t>
            </a:r>
          </a:p>
        </p:txBody>
      </p:sp>
      <p:sp>
        <p:nvSpPr>
          <p:cNvPr id="7" name="テキスト ボックス 6"/>
          <p:cNvSpPr txBox="1"/>
          <p:nvPr/>
        </p:nvSpPr>
        <p:spPr>
          <a:xfrm>
            <a:off x="6588224" y="3573022"/>
            <a:ext cx="2376264" cy="646331"/>
          </a:xfrm>
          <a:prstGeom prst="rect">
            <a:avLst/>
          </a:prstGeom>
          <a:noFill/>
        </p:spPr>
        <p:txBody>
          <a:bodyPr>
            <a:spAutoFit/>
          </a:bodyPr>
          <a:lstStyle/>
          <a:p>
            <a:pPr algn="ctr">
              <a:defRPr/>
            </a:pPr>
            <a:r>
              <a:rPr lang="ja-JP" altLang="en-US" sz="3600" dirty="0">
                <a:solidFill>
                  <a:prstClr val="black"/>
                </a:solidFill>
                <a:effectLst>
                  <a:glow rad="101600">
                    <a:srgbClr val="B9CA1A">
                      <a:satMod val="175000"/>
                      <a:alpha val="40000"/>
                    </a:srgbClr>
                  </a:glow>
                </a:effectLst>
                <a:latin typeface="HGP創英角ｺﾞｼｯｸUB" pitchFamily="50" charset="-128"/>
                <a:ea typeface="HGP創英角ｺﾞｼｯｸUB" pitchFamily="50" charset="-128"/>
              </a:rPr>
              <a:t>意図的</a:t>
            </a:r>
          </a:p>
        </p:txBody>
      </p:sp>
      <p:sp>
        <p:nvSpPr>
          <p:cNvPr id="11" name="テキスト ボックス 10"/>
          <p:cNvSpPr txBox="1"/>
          <p:nvPr/>
        </p:nvSpPr>
        <p:spPr>
          <a:xfrm>
            <a:off x="1763713" y="5516563"/>
            <a:ext cx="5616575" cy="779462"/>
          </a:xfrm>
          <a:prstGeom prst="roundRect">
            <a:avLst>
              <a:gd name="adj" fmla="val 50000"/>
            </a:avLst>
          </a:prstGeom>
          <a:solidFill>
            <a:srgbClr val="FFFF00"/>
          </a:solidFill>
          <a:effectLst>
            <a:outerShdw blurRad="50800" dist="38100" dir="2700000" algn="tl" rotWithShape="0">
              <a:prstClr val="black">
                <a:alpha val="40000"/>
              </a:prstClr>
            </a:outerShdw>
          </a:effectLst>
        </p:spPr>
        <p:txBody>
          <a:bodyPr tIns="0" bIns="0" anchor="ctr">
            <a:spAutoFit/>
          </a:bodyPr>
          <a:lstStyle/>
          <a:p>
            <a:pPr algn="ctr">
              <a:defRPr/>
            </a:pPr>
            <a:r>
              <a:rPr lang="ja-JP" altLang="en-US" sz="3600" dirty="0">
                <a:solidFill>
                  <a:prstClr val="black"/>
                </a:solidFill>
                <a:latin typeface="HGP創英角ｺﾞｼｯｸUB" pitchFamily="50" charset="-128"/>
                <a:ea typeface="HGP創英角ｺﾞｼｯｸUB" pitchFamily="50" charset="-128"/>
              </a:rPr>
              <a:t>広範ないじめ概念</a:t>
            </a:r>
          </a:p>
        </p:txBody>
      </p:sp>
      <p:sp>
        <p:nvSpPr>
          <p:cNvPr id="12" name="角丸四角形 11"/>
          <p:cNvSpPr/>
          <p:nvPr/>
        </p:nvSpPr>
        <p:spPr>
          <a:xfrm>
            <a:off x="0" y="0"/>
            <a:ext cx="9144000" cy="864096"/>
          </a:xfrm>
          <a:prstGeom prst="roundRect">
            <a:avLst>
              <a:gd name="adj"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4000" dirty="0">
                <a:solidFill>
                  <a:prstClr val="white"/>
                </a:solidFill>
                <a:latin typeface="HGP創英ﾌﾟﾚｾﾞﾝｽEB" pitchFamily="18" charset="-128"/>
                <a:ea typeface="HGP創英ﾌﾟﾚｾﾞﾝｽEB" pitchFamily="18" charset="-128"/>
              </a:rPr>
              <a:t>いじめの定義</a:t>
            </a:r>
            <a:r>
              <a:rPr lang="ja-JP" altLang="en-US" sz="3600" dirty="0">
                <a:solidFill>
                  <a:prstClr val="white"/>
                </a:solidFill>
                <a:latin typeface="HGP創英ﾌﾟﾚｾﾞﾝｽEB" pitchFamily="18" charset="-128"/>
                <a:ea typeface="HGP創英ﾌﾟﾚｾﾞﾝｽEB" pitchFamily="18" charset="-128"/>
              </a:rPr>
              <a:t>　　</a:t>
            </a:r>
            <a:r>
              <a:rPr lang="ja-JP" altLang="en-US" sz="2800" dirty="0">
                <a:solidFill>
                  <a:prstClr val="white"/>
                </a:solidFill>
                <a:latin typeface="HGP創英ﾌﾟﾚｾﾞﾝｽEB" pitchFamily="18" charset="-128"/>
                <a:ea typeface="HGP創英ﾌﾟﾚｾﾞﾝｽEB" pitchFamily="18" charset="-128"/>
              </a:rPr>
              <a:t>いじめ防止対策推進法 第</a:t>
            </a:r>
            <a:r>
              <a:rPr lang="en-US" altLang="ja-JP" sz="2800" dirty="0">
                <a:solidFill>
                  <a:prstClr val="white"/>
                </a:solidFill>
                <a:latin typeface="HGP創英ﾌﾟﾚｾﾞﾝｽEB" pitchFamily="18" charset="-128"/>
                <a:ea typeface="HGP創英ﾌﾟﾚｾﾞﾝｽEB" pitchFamily="18" charset="-128"/>
              </a:rPr>
              <a:t>2</a:t>
            </a:r>
            <a:r>
              <a:rPr lang="ja-JP" altLang="en-US" sz="2800" dirty="0">
                <a:solidFill>
                  <a:prstClr val="white"/>
                </a:solidFill>
                <a:latin typeface="HGP創英ﾌﾟﾚｾﾞﾝｽEB" pitchFamily="18" charset="-128"/>
                <a:ea typeface="HGP創英ﾌﾟﾚｾﾞﾝｽEB" pitchFamily="18" charset="-128"/>
              </a:rPr>
              <a:t>条</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テキスト ボックス 13"/>
          <p:cNvSpPr txBox="1"/>
          <p:nvPr/>
        </p:nvSpPr>
        <p:spPr>
          <a:xfrm>
            <a:off x="683568" y="980728"/>
            <a:ext cx="8136904" cy="1003614"/>
          </a:xfrm>
          <a:prstGeom prst="rect">
            <a:avLst/>
          </a:prstGeom>
        </p:spPr>
        <p:style>
          <a:lnRef idx="2">
            <a:schemeClr val="dk1"/>
          </a:lnRef>
          <a:fillRef idx="1">
            <a:schemeClr val="lt1"/>
          </a:fillRef>
          <a:effectRef idx="0">
            <a:schemeClr val="dk1"/>
          </a:effectRef>
          <a:fontRef idx="minor">
            <a:schemeClr val="dk1"/>
          </a:fontRef>
        </p:style>
        <p:txBody>
          <a:bodyPr wrap="square" lIns="104907" tIns="52454" rIns="104907" bIns="52454" rtlCol="0">
            <a:spAutoFit/>
          </a:bodyPr>
          <a:lstStyle/>
          <a:p>
            <a:pPr>
              <a:lnSpc>
                <a:spcPts val="3500"/>
              </a:lnSpc>
            </a:pPr>
            <a:r>
              <a:rPr lang="ja-JP" altLang="en-US" sz="2800" dirty="0" smtClean="0">
                <a:latin typeface="HGP創英ﾌﾟﾚｾﾞﾝｽEB" pitchFamily="18" charset="-128"/>
                <a:ea typeface="HGP創英ﾌﾟﾚｾﾞﾝｽEB" pitchFamily="18" charset="-128"/>
              </a:rPr>
              <a:t>いじめの防止等のための対策を総合的かつ効果的に推進するための</a:t>
            </a:r>
            <a:r>
              <a:rPr lang="ja-JP" altLang="en-US" sz="2800" u="sng" dirty="0" smtClean="0">
                <a:solidFill>
                  <a:srgbClr val="FF0000"/>
                </a:solidFill>
                <a:latin typeface="HGP創英ﾌﾟﾚｾﾞﾝｽEB" pitchFamily="18" charset="-128"/>
                <a:ea typeface="HGP創英ﾌﾟﾚｾﾞﾝｽEB" pitchFamily="18" charset="-128"/>
              </a:rPr>
              <a:t>基本的な方針</a:t>
            </a:r>
            <a:endParaRPr lang="ja-JP" altLang="en-US" sz="2800" u="sng" dirty="0">
              <a:solidFill>
                <a:srgbClr val="FF0000"/>
              </a:solidFill>
              <a:latin typeface="HGP創英ﾌﾟﾚｾﾞﾝｽEB" pitchFamily="18" charset="-128"/>
              <a:ea typeface="HGP創英ﾌﾟﾚｾﾞﾝｽEB" pitchFamily="18" charset="-128"/>
            </a:endParaRPr>
          </a:p>
        </p:txBody>
      </p:sp>
      <p:sp>
        <p:nvSpPr>
          <p:cNvPr id="15" name="角丸四角形 14"/>
          <p:cNvSpPr/>
          <p:nvPr/>
        </p:nvSpPr>
        <p:spPr>
          <a:xfrm>
            <a:off x="251520" y="3284984"/>
            <a:ext cx="1584176" cy="1872208"/>
          </a:xfrm>
          <a:prstGeom prst="roundRect">
            <a:avLst/>
          </a:prstGeom>
          <a:ln/>
        </p:spPr>
        <p:style>
          <a:lnRef idx="1">
            <a:schemeClr val="accent3"/>
          </a:lnRef>
          <a:fillRef idx="2">
            <a:schemeClr val="accent3"/>
          </a:fillRef>
          <a:effectRef idx="1">
            <a:schemeClr val="accent3"/>
          </a:effectRef>
          <a:fontRef idx="minor">
            <a:schemeClr val="dk1"/>
          </a:fontRef>
        </p:style>
        <p:txBody>
          <a:bodyPr vert="eaVert" rtlCol="0" anchor="ctr"/>
          <a:lstStyle/>
          <a:p>
            <a:pPr algn="ctr"/>
            <a:endParaRPr kumimoji="1" lang="en-US" altLang="ja-JP" dirty="0" smtClean="0"/>
          </a:p>
          <a:p>
            <a:pPr algn="ctr"/>
            <a:endParaRPr lang="en-US" altLang="ja-JP" dirty="0" smtClean="0"/>
          </a:p>
          <a:p>
            <a:pPr algn="ctr"/>
            <a:endParaRPr kumimoji="1" lang="en-US" altLang="ja-JP" dirty="0" smtClean="0"/>
          </a:p>
          <a:p>
            <a:pPr algn="ctr"/>
            <a:endParaRPr lang="en-US" altLang="ja-JP" dirty="0" smtClean="0"/>
          </a:p>
          <a:p>
            <a:pPr algn="ctr"/>
            <a:r>
              <a:rPr kumimoji="1" lang="ja-JP" altLang="en-US" dirty="0" smtClean="0">
                <a:latin typeface="HGP創英ﾌﾟﾚｾﾞﾝｽEB" pitchFamily="18" charset="-128"/>
                <a:ea typeface="HGP創英ﾌﾟﾚｾﾞﾝｽEB" pitchFamily="18" charset="-128"/>
              </a:rPr>
              <a:t>地方公共団体</a:t>
            </a:r>
            <a:endParaRPr kumimoji="1" lang="ja-JP" altLang="en-US" dirty="0">
              <a:latin typeface="HGP創英ﾌﾟﾚｾﾞﾝｽEB" pitchFamily="18" charset="-128"/>
              <a:ea typeface="HGP創英ﾌﾟﾚｾﾞﾝｽEB" pitchFamily="18" charset="-128"/>
            </a:endParaRPr>
          </a:p>
        </p:txBody>
      </p:sp>
      <p:sp>
        <p:nvSpPr>
          <p:cNvPr id="5" name="角丸四角形 4"/>
          <p:cNvSpPr/>
          <p:nvPr/>
        </p:nvSpPr>
        <p:spPr>
          <a:xfrm>
            <a:off x="2123731" y="2204864"/>
            <a:ext cx="6624733" cy="79208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buNone/>
            </a:pPr>
            <a:r>
              <a:rPr lang="ja-JP" altLang="en-US" sz="2800" dirty="0" smtClean="0">
                <a:solidFill>
                  <a:sysClr val="windowText" lastClr="000000"/>
                </a:solidFill>
                <a:latin typeface="HGP創英ﾌﾟﾚｾﾞﾝｽEB" pitchFamily="18" charset="-128"/>
                <a:ea typeface="HGP創英ﾌﾟﾚｾﾞﾝｽEB" pitchFamily="18" charset="-128"/>
              </a:rPr>
              <a:t>◆</a:t>
            </a:r>
            <a:r>
              <a:rPr lang="ja-JP" altLang="en-US" sz="2800" dirty="0">
                <a:solidFill>
                  <a:sysClr val="windowText" lastClr="000000"/>
                </a:solidFill>
                <a:latin typeface="HGP創英ﾌﾟﾚｾﾞﾝｽEB" pitchFamily="18" charset="-128"/>
                <a:ea typeface="HGP創英ﾌﾟﾚｾﾞﾝｽEB" pitchFamily="18" charset="-128"/>
              </a:rPr>
              <a:t>いじめ防止等のための</a:t>
            </a:r>
            <a:r>
              <a:rPr lang="ja-JP" altLang="en-US" sz="2800" dirty="0" smtClean="0">
                <a:solidFill>
                  <a:sysClr val="windowText" lastClr="000000"/>
                </a:solidFill>
                <a:latin typeface="HGP創英ﾌﾟﾚｾﾞﾝｽEB" pitchFamily="18" charset="-128"/>
                <a:ea typeface="HGP創英ﾌﾟﾚｾﾞﾝｽEB" pitchFamily="18" charset="-128"/>
              </a:rPr>
              <a:t>基本方針（</a:t>
            </a:r>
            <a:r>
              <a:rPr lang="en-US" altLang="ja-JP" sz="2800" dirty="0" smtClean="0">
                <a:solidFill>
                  <a:sysClr val="windowText" lastClr="000000"/>
                </a:solidFill>
                <a:latin typeface="HGP創英ﾌﾟﾚｾﾞﾝｽEB" pitchFamily="18" charset="-128"/>
                <a:ea typeface="HGP創英ﾌﾟﾚｾﾞﾝｽEB" pitchFamily="18" charset="-128"/>
              </a:rPr>
              <a:t>H25.10)</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4" name="タイトル 1"/>
          <p:cNvSpPr txBox="1">
            <a:spLocks/>
          </p:cNvSpPr>
          <p:nvPr/>
        </p:nvSpPr>
        <p:spPr>
          <a:xfrm>
            <a:off x="0" y="0"/>
            <a:ext cx="9144000" cy="764704"/>
          </a:xfrm>
          <a:prstGeom prst="rect">
            <a:avLst/>
          </a:prstGeom>
          <a:solidFill>
            <a:schemeClr val="tx2">
              <a:lumMod val="50000"/>
            </a:schemeClr>
          </a:solidFill>
        </p:spPr>
        <p:txBody>
          <a:bodyPr vert="horz" lIns="91440" tIns="45720" rIns="91440" bIns="45720" rtlCol="0" anchor="ctr">
            <a:normAutofit fontScale="82500" lnSpcReduction="10000"/>
          </a:bodyPr>
          <a:lstStyle/>
          <a:p>
            <a:pPr lvl="0" algn="ctr">
              <a:spcBef>
                <a:spcPct val="0"/>
              </a:spcBef>
              <a:defRPr/>
            </a:pPr>
            <a:r>
              <a:rPr lang="ja-JP" altLang="en-US" sz="4000" dirty="0" smtClean="0">
                <a:solidFill>
                  <a:schemeClr val="bg1"/>
                </a:solidFill>
                <a:latin typeface="HGP創英ﾌﾟﾚｾﾞﾝｽEB" pitchFamily="18" charset="-128"/>
                <a:ea typeface="HGP創英ﾌﾟﾚｾﾞﾝｽEB" pitchFamily="18" charset="-128"/>
                <a:cs typeface="+mj-cs"/>
              </a:rPr>
              <a:t>いじめ防止</a:t>
            </a:r>
            <a:r>
              <a:rPr kumimoji="1" lang="ja-JP" altLang="en-US" sz="4000" b="0" i="0" u="none" strike="noStrike" kern="1200" cap="none" spc="0" normalizeH="0" baseline="0" noProof="0" dirty="0" smtClean="0">
                <a:ln>
                  <a:noFill/>
                </a:ln>
                <a:solidFill>
                  <a:schemeClr val="bg1"/>
                </a:solidFill>
                <a:effectLst/>
                <a:uLnTx/>
                <a:uFillTx/>
                <a:latin typeface="HGP創英ﾌﾟﾚｾﾞﾝｽEB" pitchFamily="18" charset="-128"/>
                <a:ea typeface="HGP創英ﾌﾟﾚｾﾞﾝｽEB" pitchFamily="18" charset="-128"/>
                <a:cs typeface="+mj-cs"/>
              </a:rPr>
              <a:t>基本方針　</a:t>
            </a:r>
            <a:r>
              <a:rPr lang="ja-JP" altLang="en-US" sz="2900" dirty="0" smtClean="0">
                <a:solidFill>
                  <a:prstClr val="white"/>
                </a:solidFill>
                <a:latin typeface="HGP創英ﾌﾟﾚｾﾞﾝｽEB" pitchFamily="18" charset="-128"/>
                <a:ea typeface="HGP創英ﾌﾟﾚｾﾞﾝｽEB" pitchFamily="18" charset="-128"/>
              </a:rPr>
              <a:t>いじめ防止対策推進法 第１１～１３条</a:t>
            </a:r>
            <a:r>
              <a:rPr kumimoji="1" lang="ja-JP" altLang="en-US" sz="4000" b="0" i="0" u="none" strike="noStrike" kern="1200" cap="none" spc="0" normalizeH="0" baseline="0" noProof="0" dirty="0" smtClean="0">
                <a:ln>
                  <a:noFill/>
                </a:ln>
                <a:solidFill>
                  <a:schemeClr val="bg1"/>
                </a:solidFill>
                <a:effectLst/>
                <a:uLnTx/>
                <a:uFillTx/>
                <a:latin typeface="HGP創英ﾌﾟﾚｾﾞﾝｽEB" pitchFamily="18" charset="-128"/>
                <a:ea typeface="HGP創英ﾌﾟﾚｾﾞﾝｽEB" pitchFamily="18" charset="-128"/>
                <a:cs typeface="+mj-cs"/>
              </a:rPr>
              <a:t>　</a:t>
            </a:r>
            <a:endParaRPr kumimoji="1" lang="ja-JP" altLang="en-US" sz="4000" b="0" i="0" u="none" strike="noStrike" kern="1200" cap="none" spc="0" normalizeH="0" baseline="0" noProof="0" dirty="0">
              <a:ln>
                <a:noFill/>
              </a:ln>
              <a:solidFill>
                <a:schemeClr val="bg1"/>
              </a:solidFill>
              <a:effectLst/>
              <a:uLnTx/>
              <a:uFillTx/>
              <a:latin typeface="HGP創英ﾌﾟﾚｾﾞﾝｽEB" pitchFamily="18" charset="-128"/>
              <a:ea typeface="HGP創英ﾌﾟﾚｾﾞﾝｽEB" pitchFamily="18" charset="-128"/>
              <a:cs typeface="+mj-cs"/>
            </a:endParaRPr>
          </a:p>
        </p:txBody>
      </p:sp>
      <p:sp>
        <p:nvSpPr>
          <p:cNvPr id="7" name="角丸四角形 6"/>
          <p:cNvSpPr/>
          <p:nvPr/>
        </p:nvSpPr>
        <p:spPr>
          <a:xfrm>
            <a:off x="2123728" y="3284984"/>
            <a:ext cx="6624736" cy="7116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buNone/>
              <a:defRPr/>
            </a:pPr>
            <a:r>
              <a:rPr lang="ja-JP" altLang="en-US" sz="2800" dirty="0" smtClean="0">
                <a:solidFill>
                  <a:sysClr val="windowText" lastClr="000000"/>
                </a:solidFill>
                <a:latin typeface="HGP創英ﾌﾟﾚｾﾞﾝｽEB" pitchFamily="18" charset="-128"/>
                <a:ea typeface="HGP創英ﾌﾟﾚｾﾞﾝｽEB" pitchFamily="18" charset="-128"/>
              </a:rPr>
              <a:t>◆高知県いじめ防止基本方針（</a:t>
            </a:r>
            <a:r>
              <a:rPr lang="en-US" altLang="ja-JP" sz="2800" dirty="0" smtClean="0">
                <a:solidFill>
                  <a:sysClr val="windowText" lastClr="000000"/>
                </a:solidFill>
                <a:latin typeface="HGP創英ﾌﾟﾚｾﾞﾝｽEB" pitchFamily="18" charset="-128"/>
                <a:ea typeface="HGP創英ﾌﾟﾚｾﾞﾝｽEB" pitchFamily="18" charset="-128"/>
              </a:rPr>
              <a:t>H26.3)</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8" name="角丸四角形 7"/>
          <p:cNvSpPr/>
          <p:nvPr/>
        </p:nvSpPr>
        <p:spPr>
          <a:xfrm>
            <a:off x="2123728" y="4280311"/>
            <a:ext cx="6624736" cy="6608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buNone/>
              <a:defRPr/>
            </a:pPr>
            <a:r>
              <a:rPr lang="ja-JP" altLang="en-US" sz="2800" dirty="0" smtClean="0">
                <a:solidFill>
                  <a:sysClr val="windowText" lastClr="000000"/>
                </a:solidFill>
                <a:latin typeface="HGP創英ﾌﾟﾚｾﾞﾝｽEB" pitchFamily="18" charset="-128"/>
                <a:ea typeface="HGP創英ﾌﾟﾚｾﾞﾝｽEB" pitchFamily="18" charset="-128"/>
              </a:rPr>
              <a:t>◆市町村いじめ防止基本方針（</a:t>
            </a:r>
            <a:r>
              <a:rPr lang="en-US" altLang="ja-JP" sz="2800" dirty="0" smtClean="0">
                <a:solidFill>
                  <a:sysClr val="windowText" lastClr="000000"/>
                </a:solidFill>
                <a:latin typeface="HGP創英ﾌﾟﾚｾﾞﾝｽEB" pitchFamily="18" charset="-128"/>
                <a:ea typeface="HGP創英ﾌﾟﾚｾﾞﾝｽEB" pitchFamily="18" charset="-128"/>
              </a:rPr>
              <a:t>H26.3</a:t>
            </a:r>
            <a:r>
              <a:rPr lang="ja-JP" altLang="en-US" sz="2800" dirty="0" smtClean="0">
                <a:solidFill>
                  <a:sysClr val="windowText" lastClr="000000"/>
                </a:solidFill>
                <a:latin typeface="HGP創英ﾌﾟﾚｾﾞﾝｽEB" pitchFamily="18" charset="-128"/>
                <a:ea typeface="HGP創英ﾌﾟﾚｾﾞﾝｽEB" pitchFamily="18" charset="-128"/>
              </a:rPr>
              <a:t>～）</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9" name="角丸四角形 8"/>
          <p:cNvSpPr/>
          <p:nvPr/>
        </p:nvSpPr>
        <p:spPr>
          <a:xfrm>
            <a:off x="2123728" y="5301208"/>
            <a:ext cx="6624736" cy="10081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defRPr/>
            </a:pPr>
            <a:r>
              <a:rPr lang="ja-JP" altLang="en-US" sz="2800" u="sng" dirty="0" smtClean="0">
                <a:solidFill>
                  <a:schemeClr val="tx1"/>
                </a:solidFill>
                <a:latin typeface="HGP創英ﾌﾟﾚｾﾞﾝｽEB" pitchFamily="18" charset="-128"/>
                <a:ea typeface="HGP創英ﾌﾟﾚｾﾞﾝｽEB" pitchFamily="18" charset="-128"/>
              </a:rPr>
              <a:t>◆学校いじめ防止基本方針</a:t>
            </a:r>
            <a:r>
              <a:rPr lang="ja-JP" altLang="en-US" sz="2800" dirty="0" smtClean="0">
                <a:solidFill>
                  <a:sysClr val="windowText" lastClr="000000"/>
                </a:solidFill>
                <a:latin typeface="HGP創英ﾌﾟﾚｾﾞﾝｽEB" pitchFamily="18" charset="-128"/>
                <a:ea typeface="HGP創英ﾌﾟﾚｾﾞﾝｽEB" pitchFamily="18" charset="-128"/>
              </a:rPr>
              <a:t>（</a:t>
            </a:r>
            <a:r>
              <a:rPr lang="en-US" altLang="ja-JP" sz="2800" dirty="0" smtClean="0">
                <a:solidFill>
                  <a:sysClr val="windowText" lastClr="000000"/>
                </a:solidFill>
                <a:latin typeface="HGP創英ﾌﾟﾚｾﾞﾝｽEB" pitchFamily="18" charset="-128"/>
                <a:ea typeface="HGP創英ﾌﾟﾚｾﾞﾝｽEB" pitchFamily="18" charset="-128"/>
              </a:rPr>
              <a:t>H26.3</a:t>
            </a:r>
            <a:r>
              <a:rPr lang="ja-JP" altLang="en-US" sz="2800" dirty="0" smtClean="0">
                <a:solidFill>
                  <a:sysClr val="windowText" lastClr="000000"/>
                </a:solidFill>
                <a:latin typeface="HGP創英ﾌﾟﾚｾﾞﾝｽEB" pitchFamily="18" charset="-128"/>
                <a:ea typeface="HGP創英ﾌﾟﾚｾﾞﾝｽEB" pitchFamily="18" charset="-128"/>
              </a:rPr>
              <a:t>～）</a:t>
            </a:r>
            <a:endParaRPr lang="en-US" altLang="ja-JP" sz="2800" u="sng" dirty="0" smtClean="0">
              <a:solidFill>
                <a:schemeClr val="tx1"/>
              </a:solidFill>
              <a:latin typeface="HGP創英ﾌﾟﾚｾﾞﾝｽEB" pitchFamily="18" charset="-128"/>
              <a:ea typeface="HGP創英ﾌﾟﾚｾﾞﾝｽEB" pitchFamily="18" charset="-128"/>
            </a:endParaRPr>
          </a:p>
          <a:p>
            <a:pPr>
              <a:defRPr/>
            </a:pPr>
            <a:r>
              <a:rPr lang="ja-JP" altLang="en-US" sz="2800" dirty="0" smtClean="0">
                <a:solidFill>
                  <a:schemeClr val="tx1"/>
                </a:solidFill>
                <a:latin typeface="HGP創英ﾌﾟﾚｾﾞﾝｽEB" pitchFamily="18" charset="-128"/>
                <a:ea typeface="HGP創英ﾌﾟﾚｾﾞﾝｽEB" pitchFamily="18" charset="-128"/>
              </a:rPr>
              <a:t>　　</a:t>
            </a:r>
            <a:r>
              <a:rPr lang="en-US" altLang="ja-JP" sz="2800" dirty="0" smtClean="0">
                <a:solidFill>
                  <a:schemeClr val="tx1"/>
                </a:solidFill>
                <a:latin typeface="HGP創英ﾌﾟﾚｾﾞﾝｽEB" pitchFamily="18" charset="-128"/>
                <a:ea typeface="HGP創英ﾌﾟﾚｾﾞﾝｽEB" pitchFamily="18" charset="-128"/>
              </a:rPr>
              <a:t>※</a:t>
            </a:r>
            <a:r>
              <a:rPr lang="ja-JP" altLang="en-US" sz="2800" dirty="0" smtClean="0">
                <a:solidFill>
                  <a:schemeClr val="tx1"/>
                </a:solidFill>
                <a:latin typeface="HGP創英ﾌﾟﾚｾﾞﾝｽEB" pitchFamily="18" charset="-128"/>
                <a:ea typeface="HGP創英ﾌﾟﾚｾﾞﾝｽEB" pitchFamily="18" charset="-128"/>
              </a:rPr>
              <a:t>学校には策定の義務がある</a:t>
            </a:r>
            <a:r>
              <a:rPr lang="ja-JP" altLang="en-US" dirty="0">
                <a:solidFill>
                  <a:schemeClr val="tx1"/>
                </a:solidFill>
                <a:latin typeface="HGP創英ﾌﾟﾚｾﾞﾝｽEB" pitchFamily="18" charset="-128"/>
                <a:ea typeface="HGP創英ﾌﾟﾚｾﾞﾝｽEB" pitchFamily="18" charset="-128"/>
              </a:rPr>
              <a:t>　</a:t>
            </a:r>
            <a:r>
              <a:rPr lang="ja-JP" altLang="en-US" dirty="0">
                <a:solidFill>
                  <a:schemeClr val="tx1"/>
                </a:solidFill>
              </a:rPr>
              <a:t>　</a:t>
            </a:r>
            <a:r>
              <a:rPr lang="ja-JP" altLang="en-US" dirty="0">
                <a:solidFill>
                  <a:schemeClr val="bg1"/>
                </a:solidFill>
              </a:rPr>
              <a:t>　　　　　　　　　　　　　　　</a:t>
            </a:r>
            <a:endParaRPr lang="en-US" altLang="ja-JP" u="sng" dirty="0">
              <a:solidFill>
                <a:schemeClr val="bg1"/>
              </a:solidFill>
              <a:latin typeface="HGP創英角ｺﾞｼｯｸUB" pitchFamily="50" charset="-128"/>
              <a:ea typeface="HGP創英角ｺﾞｼｯｸUB" pitchFamily="50" charset="-128"/>
            </a:endParaRPr>
          </a:p>
        </p:txBody>
      </p:sp>
      <p:sp>
        <p:nvSpPr>
          <p:cNvPr id="10" name="円/楕円 9"/>
          <p:cNvSpPr/>
          <p:nvPr/>
        </p:nvSpPr>
        <p:spPr>
          <a:xfrm>
            <a:off x="395536" y="2132856"/>
            <a:ext cx="1152128" cy="93610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600" dirty="0" smtClean="0">
                <a:latin typeface="HGP創英ﾌﾟﾚｾﾞﾝｽEB" pitchFamily="18" charset="-128"/>
                <a:ea typeface="HGP創英ﾌﾟﾚｾﾞﾝｽEB" pitchFamily="18" charset="-128"/>
              </a:rPr>
              <a:t>国</a:t>
            </a:r>
            <a:endParaRPr kumimoji="1" lang="ja-JP" altLang="en-US" sz="3600" dirty="0">
              <a:latin typeface="HGP創英ﾌﾟﾚｾﾞﾝｽEB" pitchFamily="18" charset="-128"/>
              <a:ea typeface="HGP創英ﾌﾟﾚｾﾞﾝｽEB" pitchFamily="18" charset="-128"/>
            </a:endParaRPr>
          </a:p>
        </p:txBody>
      </p:sp>
      <p:sp>
        <p:nvSpPr>
          <p:cNvPr id="11" name="円/楕円 10"/>
          <p:cNvSpPr/>
          <p:nvPr/>
        </p:nvSpPr>
        <p:spPr>
          <a:xfrm>
            <a:off x="611560" y="3429000"/>
            <a:ext cx="1152128" cy="73702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3600" dirty="0" smtClean="0">
                <a:latin typeface="HGP創英ﾌﾟﾚｾﾞﾝｽEB" pitchFamily="18" charset="-128"/>
                <a:ea typeface="HGP創英ﾌﾟﾚｾﾞﾝｽEB" pitchFamily="18" charset="-128"/>
              </a:rPr>
              <a:t>県</a:t>
            </a:r>
            <a:endParaRPr kumimoji="1" lang="ja-JP" altLang="en-US" sz="3600" dirty="0">
              <a:latin typeface="HGP創英ﾌﾟﾚｾﾞﾝｽEB" pitchFamily="18" charset="-128"/>
              <a:ea typeface="HGP創英ﾌﾟﾚｾﾞﾝｽEB" pitchFamily="18" charset="-128"/>
            </a:endParaRPr>
          </a:p>
        </p:txBody>
      </p:sp>
      <p:sp>
        <p:nvSpPr>
          <p:cNvPr id="12" name="円/楕円 11"/>
          <p:cNvSpPr/>
          <p:nvPr/>
        </p:nvSpPr>
        <p:spPr>
          <a:xfrm>
            <a:off x="611560" y="4293096"/>
            <a:ext cx="1152128" cy="7705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2400" dirty="0" smtClean="0">
                <a:latin typeface="HGP創英ﾌﾟﾚｾﾞﾝｽEB" pitchFamily="18" charset="-128"/>
                <a:ea typeface="HGP創英ﾌﾟﾚｾﾞﾝｽEB" pitchFamily="18" charset="-128"/>
              </a:rPr>
              <a:t>市町村</a:t>
            </a:r>
            <a:endParaRPr kumimoji="1" lang="ja-JP" altLang="en-US" sz="2400" dirty="0">
              <a:latin typeface="HGP創英ﾌﾟﾚｾﾞﾝｽEB" pitchFamily="18" charset="-128"/>
              <a:ea typeface="HGP創英ﾌﾟﾚｾﾞﾝｽEB" pitchFamily="18" charset="-128"/>
            </a:endParaRPr>
          </a:p>
        </p:txBody>
      </p:sp>
      <p:sp>
        <p:nvSpPr>
          <p:cNvPr id="13" name="円/楕円 12"/>
          <p:cNvSpPr/>
          <p:nvPr/>
        </p:nvSpPr>
        <p:spPr>
          <a:xfrm>
            <a:off x="395536" y="5445224"/>
            <a:ext cx="1152128" cy="6522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400" dirty="0" smtClean="0">
                <a:solidFill>
                  <a:schemeClr val="tx1"/>
                </a:solidFill>
                <a:latin typeface="HGP創英ﾌﾟﾚｾﾞﾝｽEB" pitchFamily="18" charset="-128"/>
                <a:ea typeface="HGP創英ﾌﾟﾚｾﾞﾝｽEB" pitchFamily="18" charset="-128"/>
              </a:rPr>
              <a:t>学校</a:t>
            </a:r>
            <a:endParaRPr kumimoji="1" lang="ja-JP" altLang="en-US" sz="2400" dirty="0">
              <a:solidFill>
                <a:schemeClr val="tx1"/>
              </a:solidFill>
              <a:latin typeface="HGP創英ﾌﾟﾚｾﾞﾝｽEB" pitchFamily="18" charset="-128"/>
              <a:ea typeface="HGP創英ﾌﾟﾚｾﾞﾝｽEB" pitchFamily="18" charset="-128"/>
            </a:endParaRPr>
          </a:p>
        </p:txBody>
      </p:sp>
    </p:spTree>
    <p:extLst>
      <p:ext uri="{BB962C8B-B14F-4D97-AF65-F5344CB8AC3E}">
        <p14:creationId xmlns="" xmlns:p14="http://schemas.microsoft.com/office/powerpoint/2010/main" val="3492028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テキスト ボックス 2"/>
          <p:cNvSpPr txBox="1"/>
          <p:nvPr/>
        </p:nvSpPr>
        <p:spPr>
          <a:xfrm>
            <a:off x="0" y="-27384"/>
            <a:ext cx="9144000" cy="646331"/>
          </a:xfrm>
          <a:prstGeom prst="rect">
            <a:avLst/>
          </a:prstGeom>
          <a:solidFill>
            <a:schemeClr val="tx2">
              <a:lumMod val="50000"/>
            </a:schemeClr>
          </a:solidFill>
          <a:ln>
            <a:noFill/>
          </a:ln>
        </p:spPr>
        <p:txBody>
          <a:bodyPr wrap="square" rtlCol="0">
            <a:spAutoFit/>
          </a:bodyPr>
          <a:lstStyle/>
          <a:p>
            <a:pPr algn="ctr"/>
            <a:r>
              <a:rPr lang="ja-JP" altLang="en-US" sz="3600" dirty="0" smtClean="0">
                <a:solidFill>
                  <a:schemeClr val="bg1"/>
                </a:solidFill>
                <a:latin typeface="HGS創英ﾌﾟﾚｾﾞﾝｽEB" pitchFamily="18" charset="-128"/>
                <a:ea typeface="HGS創英ﾌﾟﾚｾﾞﾝｽEB" pitchFamily="18" charset="-128"/>
              </a:rPr>
              <a:t>改定までの経緯</a:t>
            </a:r>
            <a:endParaRPr kumimoji="1" lang="ja-JP" altLang="en-US" sz="3600" dirty="0">
              <a:solidFill>
                <a:schemeClr val="bg1"/>
              </a:solidFill>
              <a:latin typeface="HGS創英ﾌﾟﾚｾﾞﾝｽEB" pitchFamily="18" charset="-128"/>
              <a:ea typeface="HGS創英ﾌﾟﾚｾﾞﾝｽEB" pitchFamily="18" charset="-128"/>
            </a:endParaRPr>
          </a:p>
        </p:txBody>
      </p:sp>
      <p:sp>
        <p:nvSpPr>
          <p:cNvPr id="7" name="角丸四角形 6"/>
          <p:cNvSpPr/>
          <p:nvPr/>
        </p:nvSpPr>
        <p:spPr>
          <a:xfrm>
            <a:off x="3635896" y="1700808"/>
            <a:ext cx="4680520" cy="2376264"/>
          </a:xfrm>
          <a:prstGeom prst="roundRect">
            <a:avLst/>
          </a:prstGeom>
          <a:solidFill>
            <a:srgbClr val="FFFFCC"/>
          </a:solidFill>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smtClean="0">
                <a:latin typeface="HGS創英ﾌﾟﾚｾﾞﾝｽEB" pitchFamily="18" charset="-128"/>
                <a:ea typeface="HGS創英ﾌﾟﾚｾﾞﾝｽEB" pitchFamily="18" charset="-128"/>
              </a:rPr>
              <a:t>　</a:t>
            </a:r>
            <a:r>
              <a:rPr kumimoji="1" lang="ja-JP" altLang="en-US" sz="2800" dirty="0" smtClean="0">
                <a:latin typeface="HGS創英ﾌﾟﾚｾﾞﾝｽEB" pitchFamily="18" charset="-128"/>
                <a:ea typeface="HGS創英ﾌﾟﾚｾﾞﾝｽEB" pitchFamily="18" charset="-128"/>
              </a:rPr>
              <a:t>策定から３年の経過を目途として、</a:t>
            </a:r>
            <a:r>
              <a:rPr lang="ja-JP" altLang="en-US" sz="2800" dirty="0" smtClean="0">
                <a:solidFill>
                  <a:srgbClr val="FF0000"/>
                </a:solidFill>
                <a:latin typeface="HGS創英ﾌﾟﾚｾﾞﾝｽEB" pitchFamily="18" charset="-128"/>
                <a:ea typeface="HGS創英ﾌﾟﾚｾﾞﾝｽEB" pitchFamily="18" charset="-128"/>
              </a:rPr>
              <a:t>法律の</a:t>
            </a:r>
            <a:r>
              <a:rPr kumimoji="1" lang="ja-JP" altLang="en-US" sz="2800" dirty="0" smtClean="0">
                <a:solidFill>
                  <a:srgbClr val="FF0000"/>
                </a:solidFill>
                <a:latin typeface="HGS創英ﾌﾟﾚｾﾞﾝｽEB" pitchFamily="18" charset="-128"/>
                <a:ea typeface="HGS創英ﾌﾟﾚｾﾞﾝｽEB" pitchFamily="18" charset="-128"/>
              </a:rPr>
              <a:t>施行状況</a:t>
            </a:r>
            <a:r>
              <a:rPr lang="ja-JP" altLang="en-US" sz="2800" dirty="0" smtClean="0">
                <a:solidFill>
                  <a:srgbClr val="FF0000"/>
                </a:solidFill>
                <a:latin typeface="HGS創英ﾌﾟﾚｾﾞﾝｽEB" pitchFamily="18" charset="-128"/>
                <a:ea typeface="HGS創英ﾌﾟﾚｾﾞﾝｽEB" pitchFamily="18" charset="-128"/>
              </a:rPr>
              <a:t>等を勘案し、本基本方針の見直しを検討</a:t>
            </a:r>
            <a:r>
              <a:rPr lang="ja-JP" altLang="en-US" sz="2800" dirty="0" smtClean="0">
                <a:latin typeface="HGS創英ﾌﾟﾚｾﾞﾝｽEB" pitchFamily="18" charset="-128"/>
                <a:ea typeface="HGS創英ﾌﾟﾚｾﾞﾝｽEB" pitchFamily="18" charset="-128"/>
              </a:rPr>
              <a:t>する。</a:t>
            </a:r>
            <a:endParaRPr kumimoji="1" lang="ja-JP" altLang="en-US" sz="2800" dirty="0">
              <a:latin typeface="HGS創英ﾌﾟﾚｾﾞﾝｽEB" pitchFamily="18" charset="-128"/>
              <a:ea typeface="HGS創英ﾌﾟﾚｾﾞﾝｽEB" pitchFamily="18" charset="-128"/>
            </a:endParaRPr>
          </a:p>
        </p:txBody>
      </p:sp>
      <p:sp>
        <p:nvSpPr>
          <p:cNvPr id="12" name="正方形/長方形 11"/>
          <p:cNvSpPr/>
          <p:nvPr/>
        </p:nvSpPr>
        <p:spPr>
          <a:xfrm>
            <a:off x="323528" y="868650"/>
            <a:ext cx="8424936" cy="523220"/>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2800" dirty="0" smtClean="0">
                <a:latin typeface="HGS創英ﾌﾟﾚｾﾞﾝｽEB" pitchFamily="18" charset="-128"/>
                <a:ea typeface="HGS創英ﾌﾟﾚｾﾞﾝｽEB" pitchFamily="18" charset="-128"/>
              </a:rPr>
              <a:t>いじめ防止基本方針</a:t>
            </a:r>
            <a:r>
              <a:rPr lang="en-US" altLang="ja-JP" sz="2800" dirty="0" smtClean="0">
                <a:latin typeface="HGS創英ﾌﾟﾚｾﾞﾝｽEB" pitchFamily="18" charset="-128"/>
                <a:ea typeface="HGS創英ﾌﾟﾚｾﾞﾝｽEB" pitchFamily="18" charset="-128"/>
              </a:rPr>
              <a:t>【</a:t>
            </a:r>
            <a:r>
              <a:rPr lang="ja-JP" altLang="en-US" sz="2800" dirty="0" smtClean="0">
                <a:latin typeface="HGS創英ﾌﾟﾚｾﾞﾝｽEB" pitchFamily="18" charset="-128"/>
                <a:ea typeface="HGS創英ﾌﾟﾚｾﾞﾝｽEB" pitchFamily="18" charset="-128"/>
              </a:rPr>
              <a:t>国・県・市町村・学校</a:t>
            </a:r>
            <a:r>
              <a:rPr lang="en-US" altLang="ja-JP" sz="2800" dirty="0" smtClean="0">
                <a:latin typeface="HGS創英ﾌﾟﾚｾﾞﾝｽEB" pitchFamily="18" charset="-128"/>
                <a:ea typeface="HGS創英ﾌﾟﾚｾﾞﾝｽEB" pitchFamily="18" charset="-128"/>
              </a:rPr>
              <a:t>】</a:t>
            </a:r>
            <a:endParaRPr lang="en-US" altLang="ja-JP" sz="2800" spc="-150" dirty="0" smtClean="0">
              <a:latin typeface="HGS創英ﾌﾟﾚｾﾞﾝｽEB" pitchFamily="18" charset="-128"/>
              <a:ea typeface="HGS創英ﾌﾟﾚｾﾞﾝｽEB" pitchFamily="18" charset="-128"/>
            </a:endParaRPr>
          </a:p>
        </p:txBody>
      </p:sp>
      <p:sp>
        <p:nvSpPr>
          <p:cNvPr id="13" name="正方形/長方形 12"/>
          <p:cNvSpPr/>
          <p:nvPr/>
        </p:nvSpPr>
        <p:spPr>
          <a:xfrm>
            <a:off x="323528" y="4293096"/>
            <a:ext cx="8496944" cy="76944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r>
              <a:rPr lang="en-US" altLang="ja-JP" sz="2000" dirty="0" smtClean="0">
                <a:latin typeface="HGS創英ﾌﾟﾚｾﾞﾝｽEB" pitchFamily="18" charset="-128"/>
                <a:ea typeface="HGS創英ﾌﾟﾚｾﾞﾝｽEB" pitchFamily="18" charset="-128"/>
              </a:rPr>
              <a:t>【</a:t>
            </a:r>
            <a:r>
              <a:rPr lang="ja-JP" altLang="en-US" sz="2000" dirty="0" smtClean="0">
                <a:latin typeface="HGS創英ﾌﾟﾚｾﾞﾝｽEB" pitchFamily="18" charset="-128"/>
                <a:ea typeface="HGS創英ﾌﾟﾚｾﾞﾝｽEB" pitchFamily="18" charset="-128"/>
              </a:rPr>
              <a:t>国</a:t>
            </a:r>
            <a:r>
              <a:rPr lang="en-US" altLang="ja-JP" sz="2000" dirty="0" smtClean="0">
                <a:latin typeface="HGS創英ﾌﾟﾚｾﾞﾝｽEB" pitchFamily="18" charset="-128"/>
                <a:ea typeface="HGS創英ﾌﾟﾚｾﾞﾝｽEB" pitchFamily="18" charset="-128"/>
              </a:rPr>
              <a:t>】</a:t>
            </a:r>
            <a:r>
              <a:rPr lang="ja-JP" altLang="en-US" sz="2000" dirty="0" smtClean="0">
                <a:latin typeface="HGS創英ﾌﾟﾚｾﾞﾝｽEB" pitchFamily="18" charset="-128"/>
                <a:ea typeface="HGS創英ﾌﾟﾚｾﾞﾝｽEB" pitchFamily="18" charset="-128"/>
              </a:rPr>
              <a:t>「いじめの防止等のための基本的な方針」の改定</a:t>
            </a:r>
            <a:r>
              <a:rPr lang="ja-JP" altLang="en-US" sz="2400" dirty="0" smtClean="0">
                <a:latin typeface="HGS創英ﾌﾟﾚｾﾞﾝｽEB" pitchFamily="18" charset="-128"/>
                <a:ea typeface="HGS創英ﾌﾟﾚｾﾞﾝｽEB" pitchFamily="18" charset="-128"/>
              </a:rPr>
              <a:t>（</a:t>
            </a:r>
            <a:r>
              <a:rPr lang="ja-JP" altLang="en-US" sz="2000" dirty="0" smtClean="0">
                <a:latin typeface="HGS創英ﾌﾟﾚｾﾞﾝｽEB" pitchFamily="18" charset="-128"/>
                <a:ea typeface="HGS創英ﾌﾟﾚｾﾞﾝｽEB" pitchFamily="18" charset="-128"/>
              </a:rPr>
              <a:t>Ｈ</a:t>
            </a:r>
            <a:r>
              <a:rPr lang="en-US" altLang="ja-JP" sz="2000" dirty="0" smtClean="0">
                <a:latin typeface="HGS創英ﾌﾟﾚｾﾞﾝｽEB" pitchFamily="18" charset="-128"/>
                <a:ea typeface="HGS創英ﾌﾟﾚｾﾞﾝｽEB" pitchFamily="18" charset="-128"/>
              </a:rPr>
              <a:t>29.3.16</a:t>
            </a:r>
            <a:r>
              <a:rPr lang="ja-JP" altLang="en-US" sz="2000" dirty="0" smtClean="0">
                <a:latin typeface="HGS創英ﾌﾟﾚｾﾞﾝｽEB" pitchFamily="18" charset="-128"/>
                <a:ea typeface="HGS創英ﾌﾟﾚｾﾞﾝｽEB" pitchFamily="18" charset="-128"/>
              </a:rPr>
              <a:t>）</a:t>
            </a:r>
            <a:endParaRPr lang="en-US" altLang="ja-JP" sz="2000" dirty="0" smtClean="0">
              <a:latin typeface="HGS創英ﾌﾟﾚｾﾞﾝｽEB" pitchFamily="18" charset="-128"/>
              <a:ea typeface="HGS創英ﾌﾟﾚｾﾞﾝｽEB" pitchFamily="18" charset="-128"/>
            </a:endParaRPr>
          </a:p>
          <a:p>
            <a:r>
              <a:rPr lang="en-US" altLang="ja-JP" sz="2000" dirty="0" smtClean="0">
                <a:latin typeface="HGS創英ﾌﾟﾚｾﾞﾝｽEB" pitchFamily="18" charset="-128"/>
                <a:ea typeface="HGS創英ﾌﾟﾚｾﾞﾝｽEB" pitchFamily="18" charset="-128"/>
              </a:rPr>
              <a:t>【</a:t>
            </a:r>
            <a:r>
              <a:rPr lang="ja-JP" altLang="en-US" sz="2000" dirty="0" smtClean="0">
                <a:latin typeface="HGS創英ﾌﾟﾚｾﾞﾝｽEB" pitchFamily="18" charset="-128"/>
                <a:ea typeface="HGS創英ﾌﾟﾚｾﾞﾝｽEB" pitchFamily="18" charset="-128"/>
              </a:rPr>
              <a:t>地方公共団体</a:t>
            </a:r>
            <a:r>
              <a:rPr lang="en-US" altLang="ja-JP" sz="2000" dirty="0" smtClean="0">
                <a:latin typeface="HGS創英ﾌﾟﾚｾﾞﾝｽEB" pitchFamily="18" charset="-128"/>
                <a:ea typeface="HGS創英ﾌﾟﾚｾﾞﾝｽEB" pitchFamily="18" charset="-128"/>
              </a:rPr>
              <a:t>】</a:t>
            </a:r>
            <a:r>
              <a:rPr lang="ja-JP" altLang="en-US" sz="2000" dirty="0" smtClean="0">
                <a:latin typeface="HGS創英ﾌﾟﾚｾﾞﾝｽEB" pitchFamily="18" charset="-128"/>
                <a:ea typeface="HGS創英ﾌﾟﾚｾﾞﾝｽEB" pitchFamily="18" charset="-128"/>
              </a:rPr>
              <a:t>高知県いじめ防止基本方針の改定（</a:t>
            </a:r>
            <a:r>
              <a:rPr lang="en-US" altLang="ja-JP" sz="2000" dirty="0" smtClean="0">
                <a:latin typeface="HGS創英ﾌﾟﾚｾﾞﾝｽEB" pitchFamily="18" charset="-128"/>
                <a:ea typeface="HGS創英ﾌﾟﾚｾﾞﾝｽEB" pitchFamily="18" charset="-128"/>
              </a:rPr>
              <a:t>10</a:t>
            </a:r>
            <a:r>
              <a:rPr lang="ja-JP" altLang="en-US" sz="2000" dirty="0" smtClean="0">
                <a:latin typeface="HGS創英ﾌﾟﾚｾﾞﾝｽEB" pitchFamily="18" charset="-128"/>
                <a:ea typeface="HGS創英ﾌﾟﾚｾﾞﾝｽEB" pitchFamily="18" charset="-128"/>
              </a:rPr>
              <a:t>月改定）</a:t>
            </a:r>
            <a:endParaRPr lang="en-US" altLang="ja-JP" sz="2000" dirty="0" smtClean="0">
              <a:latin typeface="HGS創英ﾌﾟﾚｾﾞﾝｽEB" pitchFamily="18" charset="-128"/>
              <a:ea typeface="HGS創英ﾌﾟﾚｾﾞﾝｽEB" pitchFamily="18" charset="-128"/>
            </a:endParaRPr>
          </a:p>
        </p:txBody>
      </p:sp>
      <p:sp>
        <p:nvSpPr>
          <p:cNvPr id="17" name="ホームベース 16"/>
          <p:cNvSpPr/>
          <p:nvPr/>
        </p:nvSpPr>
        <p:spPr>
          <a:xfrm rot="5400000">
            <a:off x="1547664" y="2060848"/>
            <a:ext cx="2160240" cy="1440160"/>
          </a:xfrm>
          <a:prstGeom prst="homePlate">
            <a:avLst>
              <a:gd name="adj" fmla="val 22910"/>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8" name="テキスト ボックス 17"/>
          <p:cNvSpPr txBox="1"/>
          <p:nvPr/>
        </p:nvSpPr>
        <p:spPr>
          <a:xfrm>
            <a:off x="2051720" y="1772816"/>
            <a:ext cx="1107996" cy="2304256"/>
          </a:xfrm>
          <a:prstGeom prst="rect">
            <a:avLst/>
          </a:prstGeom>
          <a:noFill/>
        </p:spPr>
        <p:txBody>
          <a:bodyPr vert="eaVert" wrap="square" rtlCol="0">
            <a:spAutoFit/>
          </a:bodyPr>
          <a:lstStyle/>
          <a:p>
            <a:r>
              <a:rPr lang="ja-JP" altLang="en-US" sz="2000" dirty="0" smtClean="0">
                <a:latin typeface="HGP創英ﾌﾟﾚｾﾞﾝｽEB" pitchFamily="18" charset="-128"/>
                <a:ea typeface="HGP創英ﾌﾟﾚｾﾞﾝｽEB" pitchFamily="18" charset="-128"/>
              </a:rPr>
              <a:t>法・基本方針に</a:t>
            </a:r>
            <a:endParaRPr lang="en-US" altLang="ja-JP" sz="2000" dirty="0" smtClean="0">
              <a:latin typeface="HGP創英ﾌﾟﾚｾﾞﾝｽEB" pitchFamily="18" charset="-128"/>
              <a:ea typeface="HGP創英ﾌﾟﾚｾﾞﾝｽEB" pitchFamily="18" charset="-128"/>
            </a:endParaRPr>
          </a:p>
          <a:p>
            <a:r>
              <a:rPr lang="ja-JP" altLang="en-US" sz="2000" dirty="0" smtClean="0">
                <a:latin typeface="HGP創英ﾌﾟﾚｾﾞﾝｽEB" pitchFamily="18" charset="-128"/>
                <a:ea typeface="HGP創英ﾌﾟﾚｾﾞﾝｽEB" pitchFamily="18" charset="-128"/>
              </a:rPr>
              <a:t>沿った</a:t>
            </a:r>
            <a:r>
              <a:rPr kumimoji="1" lang="ja-JP" altLang="en-US" sz="2000" dirty="0" smtClean="0">
                <a:latin typeface="HGP創英ﾌﾟﾚｾﾞﾝｽEB" pitchFamily="18" charset="-128"/>
                <a:ea typeface="HGP創英ﾌﾟﾚｾﾞﾝｽEB" pitchFamily="18" charset="-128"/>
              </a:rPr>
              <a:t>取組</a:t>
            </a:r>
            <a:endParaRPr lang="en-US" altLang="ja-JP" sz="2000" dirty="0" smtClean="0">
              <a:latin typeface="HGP創英ﾌﾟﾚｾﾞﾝｽEB" pitchFamily="18" charset="-128"/>
              <a:ea typeface="HGP創英ﾌﾟﾚｾﾞﾝｽEB" pitchFamily="18" charset="-128"/>
            </a:endParaRPr>
          </a:p>
          <a:p>
            <a:r>
              <a:rPr lang="ja-JP" altLang="en-US" sz="2000" dirty="0" smtClean="0">
                <a:latin typeface="HGP創英ﾌﾟﾚｾﾞﾝｽEB" pitchFamily="18" charset="-128"/>
                <a:ea typeface="HGP創英ﾌﾟﾚｾﾞﾝｽEB" pitchFamily="18" charset="-128"/>
              </a:rPr>
              <a:t>　　　　（</a:t>
            </a:r>
            <a:r>
              <a:rPr lang="en-US" altLang="ja-JP" sz="2000" dirty="0" smtClean="0">
                <a:latin typeface="HGP創英ﾌﾟﾚｾﾞﾝｽEB" pitchFamily="18" charset="-128"/>
                <a:ea typeface="HGP創英ﾌﾟﾚｾﾞﾝｽEB" pitchFamily="18" charset="-128"/>
              </a:rPr>
              <a:t>3</a:t>
            </a:r>
            <a:r>
              <a:rPr lang="ja-JP" altLang="en-US" sz="2000" dirty="0" smtClean="0">
                <a:latin typeface="HGP創英ﾌﾟﾚｾﾞﾝｽEB" pitchFamily="18" charset="-128"/>
                <a:ea typeface="HGP創英ﾌﾟﾚｾﾞﾝｽEB" pitchFamily="18" charset="-128"/>
              </a:rPr>
              <a:t>年間）</a:t>
            </a:r>
            <a:endParaRPr kumimoji="1" lang="ja-JP" altLang="en-US" sz="2000" dirty="0">
              <a:latin typeface="HGP創英ﾌﾟﾚｾﾞﾝｽEB" pitchFamily="18" charset="-128"/>
              <a:ea typeface="HGP創英ﾌﾟﾚｾﾞﾝｽEB" pitchFamily="18" charset="-128"/>
            </a:endParaRPr>
          </a:p>
        </p:txBody>
      </p:sp>
      <p:sp>
        <p:nvSpPr>
          <p:cNvPr id="19" name="角丸四角形 18"/>
          <p:cNvSpPr/>
          <p:nvPr/>
        </p:nvSpPr>
        <p:spPr>
          <a:xfrm>
            <a:off x="1619672" y="5949280"/>
            <a:ext cx="7200800" cy="43204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lang="en-US" altLang="ja-JP" sz="2000" dirty="0" smtClean="0">
                <a:latin typeface="HGP創英ﾌﾟﾚｾﾞﾝｽEB" pitchFamily="18" charset="-128"/>
                <a:ea typeface="HGP創英ﾌﾟﾚｾﾞﾝｽEB" pitchFamily="18" charset="-128"/>
              </a:rPr>
              <a:t>【</a:t>
            </a:r>
            <a:r>
              <a:rPr lang="ja-JP" altLang="en-US" sz="2000" dirty="0" smtClean="0">
                <a:latin typeface="HGP創英ﾌﾟﾚｾﾞﾝｽEB" pitchFamily="18" charset="-128"/>
                <a:ea typeface="HGP創英ﾌﾟﾚｾﾞﾝｽEB" pitchFamily="18" charset="-128"/>
              </a:rPr>
              <a:t>学校</a:t>
            </a:r>
            <a:r>
              <a:rPr lang="en-US" altLang="ja-JP" sz="2000" dirty="0" smtClean="0">
                <a:latin typeface="HGP創英ﾌﾟﾚｾﾞﾝｽEB" pitchFamily="18" charset="-128"/>
                <a:ea typeface="HGP創英ﾌﾟﾚｾﾞﾝｽEB" pitchFamily="18" charset="-128"/>
              </a:rPr>
              <a:t>】</a:t>
            </a:r>
            <a:r>
              <a:rPr lang="ja-JP" altLang="en-US" sz="2000" dirty="0" smtClean="0">
                <a:latin typeface="HGP創英ﾌﾟﾚｾﾞﾝｽEB" pitchFamily="18" charset="-128"/>
                <a:ea typeface="HGP創英ﾌﾟﾚｾﾞﾝｽEB" pitchFamily="18" charset="-128"/>
              </a:rPr>
              <a:t>学校のいじめ防止基本方針の見直し</a:t>
            </a:r>
            <a:endParaRPr kumimoji="1" lang="ja-JP" altLang="en-US" sz="2000" dirty="0">
              <a:latin typeface="HGP創英ﾌﾟﾚｾﾞﾝｽEB" pitchFamily="18" charset="-128"/>
              <a:ea typeface="HGP創英ﾌﾟﾚｾﾞﾝｽEB" pitchFamily="18" charset="-128"/>
            </a:endParaRPr>
          </a:p>
        </p:txBody>
      </p:sp>
      <p:sp>
        <p:nvSpPr>
          <p:cNvPr id="20" name="下矢印 19"/>
          <p:cNvSpPr/>
          <p:nvPr/>
        </p:nvSpPr>
        <p:spPr>
          <a:xfrm>
            <a:off x="827584" y="1700808"/>
            <a:ext cx="648072" cy="2160240"/>
          </a:xfrm>
          <a:prstGeom prst="downArrow">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1" name="角丸四角形 20"/>
          <p:cNvSpPr/>
          <p:nvPr/>
        </p:nvSpPr>
        <p:spPr>
          <a:xfrm>
            <a:off x="1619672" y="5445224"/>
            <a:ext cx="7200800" cy="43204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000" dirty="0" smtClean="0">
                <a:latin typeface="HGP創英ﾌﾟﾚｾﾞﾝｽEB" pitchFamily="18" charset="-128"/>
                <a:ea typeface="HGP創英ﾌﾟﾚｾﾞﾝｽEB" pitchFamily="18" charset="-128"/>
              </a:rPr>
              <a:t>【</a:t>
            </a:r>
            <a:r>
              <a:rPr kumimoji="1" lang="ja-JP" altLang="en-US" sz="2000" dirty="0" smtClean="0">
                <a:latin typeface="HGP創英ﾌﾟﾚｾﾞﾝｽEB" pitchFamily="18" charset="-128"/>
                <a:ea typeface="HGP創英ﾌﾟﾚｾﾞﾝｽEB" pitchFamily="18" charset="-128"/>
              </a:rPr>
              <a:t>地方公共団体</a:t>
            </a:r>
            <a:r>
              <a:rPr kumimoji="1" lang="en-US" altLang="ja-JP" sz="2000" dirty="0" smtClean="0">
                <a:latin typeface="HGP創英ﾌﾟﾚｾﾞﾝｽEB" pitchFamily="18" charset="-128"/>
                <a:ea typeface="HGP創英ﾌﾟﾚｾﾞﾝｽEB" pitchFamily="18" charset="-128"/>
              </a:rPr>
              <a:t>】</a:t>
            </a:r>
            <a:r>
              <a:rPr kumimoji="1" lang="ja-JP" altLang="en-US" sz="2000" dirty="0" smtClean="0">
                <a:latin typeface="HGP創英ﾌﾟﾚｾﾞﾝｽEB" pitchFamily="18" charset="-128"/>
                <a:ea typeface="HGP創英ﾌﾟﾚｾﾞﾝｽEB" pitchFamily="18" charset="-128"/>
              </a:rPr>
              <a:t>市町村（学校組合）のいじめ防止基本方針の改定</a:t>
            </a:r>
            <a:endParaRPr kumimoji="1" lang="en-US" altLang="ja-JP" sz="2000" dirty="0" smtClean="0">
              <a:latin typeface="HGP創英ﾌﾟﾚｾﾞﾝｽEB" pitchFamily="18" charset="-128"/>
              <a:ea typeface="HGP創英ﾌﾟﾚｾﾞﾝｽEB" pitchFamily="18" charset="-128"/>
            </a:endParaRPr>
          </a:p>
        </p:txBody>
      </p:sp>
      <p:sp>
        <p:nvSpPr>
          <p:cNvPr id="22" name="正方形/長方形 21"/>
          <p:cNvSpPr/>
          <p:nvPr/>
        </p:nvSpPr>
        <p:spPr>
          <a:xfrm>
            <a:off x="395536" y="5301208"/>
            <a:ext cx="1152128" cy="12241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P創英ﾌﾟﾚｾﾞﾝｽEB" pitchFamily="18" charset="-128"/>
                <a:ea typeface="HGP創英ﾌﾟﾚｾﾞﾝｽEB" pitchFamily="18" charset="-128"/>
              </a:rPr>
              <a:t>今後の改定・見直し</a:t>
            </a:r>
            <a:endParaRPr kumimoji="1" lang="ja-JP" altLang="en-US" sz="2400" dirty="0">
              <a:latin typeface="HGP創英ﾌﾟﾚｾﾞﾝｽEB" pitchFamily="18" charset="-128"/>
              <a:ea typeface="HGP創英ﾌﾟﾚｾﾞﾝｽEB" pitchFamily="18"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プッシュピン">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esentation_tp_014.potx" id="{E745886C-93BB-46C2-A52C-FE925A475987}" vid="{F205CAC5-E3A5-430D-AE9E-16FE337F4221}"/>
    </a:ext>
  </a:extLst>
</a:theme>
</file>

<file path=ppt/theme/theme3.xml><?xml version="1.0" encoding="utf-8"?>
<a:theme xmlns:a="http://schemas.openxmlformats.org/drawingml/2006/main" name="抽象的（007）">
  <a:themeElements>
    <a:clrScheme name="抽象的（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抽象的（007）">
      <a:majorFont>
        <a:latin typeface="Arial"/>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ＭＳ Ｐゴシック" pitchFamily="50" charset="-128"/>
            <a:ea typeface="SimSun"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ＭＳ Ｐゴシック" pitchFamily="50" charset="-128"/>
            <a:ea typeface="SimSun" pitchFamily="2" charset="-122"/>
          </a:defRPr>
        </a:defPPr>
      </a:lstStyle>
    </a:lnDef>
  </a:objectDefaults>
  <a:extraClrSchemeLst>
    <a:extraClrScheme>
      <a:clrScheme name="抽象的（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抽象的（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抽象的（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抽象的（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抽象的（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抽象的（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抽象的（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抽象的（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抽象的（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抽象的（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抽象的（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抽象的（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10067</TotalTime>
  <Words>8277</Words>
  <Application>Microsoft Office PowerPoint</Application>
  <PresentationFormat>画面に合わせる (4:3)</PresentationFormat>
  <Paragraphs>966</Paragraphs>
  <Slides>61</Slides>
  <Notes>61</Notes>
  <HiddenSlides>0</HiddenSlides>
  <MMClips>0</MMClips>
  <ScaleCrop>false</ScaleCrop>
  <HeadingPairs>
    <vt:vector size="4" baseType="variant">
      <vt:variant>
        <vt:lpstr>テーマ</vt:lpstr>
      </vt:variant>
      <vt:variant>
        <vt:i4>7</vt:i4>
      </vt:variant>
      <vt:variant>
        <vt:lpstr>スライド タイトル</vt:lpstr>
      </vt:variant>
      <vt:variant>
        <vt:i4>61</vt:i4>
      </vt:variant>
    </vt:vector>
  </HeadingPairs>
  <TitlesOfParts>
    <vt:vector size="68" baseType="lpstr">
      <vt:lpstr>Office テーマ</vt:lpstr>
      <vt:lpstr>1_Office ​​テーマ</vt:lpstr>
      <vt:lpstr>抽象的（007）</vt:lpstr>
      <vt:lpstr>1_Office テーマ</vt:lpstr>
      <vt:lpstr>2_Office テーマ</vt:lpstr>
      <vt:lpstr>Office ​​テーマ</vt:lpstr>
      <vt:lpstr>3_Office テーマ</vt:lpstr>
      <vt:lpstr>スライド 1</vt:lpstr>
      <vt:lpstr>本日の説明内容</vt:lpstr>
      <vt:lpstr>配　付　資　料</vt:lpstr>
      <vt:lpstr>いじめ防止対策推進法の策定と その後の経過</vt:lpstr>
      <vt:lpstr>スライド 5</vt:lpstr>
      <vt:lpstr>スライド 6</vt:lpstr>
      <vt:lpstr>スライド 7</vt:lpstr>
      <vt:lpstr>スライド 8</vt:lpstr>
      <vt:lpstr>スライド 9</vt:lpstr>
      <vt:lpstr>これまでの取組の課題</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高知県いじめ防止基本方針の 改定概要  ＜資料１＞</vt:lpstr>
      <vt:lpstr>スライド 26</vt:lpstr>
      <vt:lpstr>スライド 27</vt:lpstr>
      <vt:lpstr>スライド 28</vt:lpstr>
      <vt:lpstr>スライド 29</vt:lpstr>
      <vt:lpstr>高知県いじめ防止基本方針の 改定概要  ＜資料４＞ 改定箇所を下線と赤字で表記</vt:lpstr>
      <vt:lpstr>はじめに</vt:lpstr>
      <vt:lpstr>基本方針の目的</vt:lpstr>
      <vt:lpstr>スライド 33</vt:lpstr>
      <vt:lpstr>いじめの定義</vt:lpstr>
      <vt:lpstr>スライド 35</vt:lpstr>
      <vt:lpstr>スライド 36</vt:lpstr>
      <vt:lpstr>スライド 37</vt:lpstr>
      <vt:lpstr>スライド 38</vt:lpstr>
      <vt:lpstr>スライド 39</vt:lpstr>
      <vt:lpstr>基本方針の目標と取組の視点</vt:lpstr>
      <vt:lpstr>いじめの防止等のために県が実施する施策</vt:lpstr>
      <vt:lpstr>いじめの防止等のために県が実施する施策</vt:lpstr>
      <vt:lpstr>いじめの防止等のために学校が実施する施策</vt:lpstr>
      <vt:lpstr>学校いじめ基本方針の策定</vt:lpstr>
      <vt:lpstr>学校いじめ基本方針の策定</vt:lpstr>
      <vt:lpstr>学校におけるいじめの防止等の対策のための組織</vt:lpstr>
      <vt:lpstr>学校におけるいじめの防止等の対策のための組織</vt:lpstr>
      <vt:lpstr>学校におけるいじめの防止等に関する措置</vt:lpstr>
      <vt:lpstr>学校におけるいじめの防止等に関する措置</vt:lpstr>
      <vt:lpstr>学校におけるいじめの防止等に関する措置</vt:lpstr>
      <vt:lpstr>いじめの解消について</vt:lpstr>
      <vt:lpstr>スライド 52</vt:lpstr>
      <vt:lpstr>１）重大事態とは</vt:lpstr>
      <vt:lpstr>重大事態への対処</vt:lpstr>
      <vt:lpstr>重大事態への対処</vt:lpstr>
      <vt:lpstr>市町村（学校組合）改定・ 学校の点検、見直しのポイント</vt:lpstr>
      <vt:lpstr>スライド 57</vt:lpstr>
      <vt:lpstr>スライド 58</vt:lpstr>
      <vt:lpstr>スライド 59</vt:lpstr>
      <vt:lpstr>スライド 60</vt:lpstr>
      <vt:lpstr>ご清聴ありがとうございました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和田　直</dc:creator>
  <cp:lastModifiedBy>357294</cp:lastModifiedBy>
  <cp:revision>858</cp:revision>
  <dcterms:created xsi:type="dcterms:W3CDTF">2017-05-15T10:04:11Z</dcterms:created>
  <dcterms:modified xsi:type="dcterms:W3CDTF">2017-12-07T11:43:22Z</dcterms:modified>
</cp:coreProperties>
</file>