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 id="257"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35"/>
    <p:restoredTop sz="94660"/>
  </p:normalViewPr>
  <p:slideViewPr>
    <p:cSldViewPr>
      <p:cViewPr varScale="0">
        <p:scale>
          <a:sx n="100" d="100"/>
          <a:sy n="100" d="100"/>
        </p:scale>
        <p:origin x="-3102" y="-96"/>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image" Target="../media/image7.emf" /><Relationship Id="rId2"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7" name="図 78"/>
          <p:cNvPicPr>
            <a:picLocks noChangeAspect="1"/>
          </p:cNvPicPr>
          <p:nvPr/>
        </p:nvPicPr>
        <p:blipFill>
          <a:blip r:embed="rId1"/>
          <a:stretch>
            <a:fillRect/>
          </a:stretch>
        </p:blipFill>
        <p:spPr>
          <a:xfrm>
            <a:off x="280512" y="1810554"/>
            <a:ext cx="991361" cy="1189632"/>
          </a:xfrm>
          <a:prstGeom prst="rect">
            <a:avLst/>
          </a:prstGeom>
        </p:spPr>
      </p:pic>
      <p:sp>
        <p:nvSpPr>
          <p:cNvPr id="1108" name="タイトル 1"/>
          <p:cNvSpPr>
            <a:spLocks noGrp="1"/>
          </p:cNvSpPr>
          <p:nvPr>
            <p:ph type="ctrTitle"/>
          </p:nvPr>
        </p:nvSpPr>
        <p:spPr>
          <a:xfrm>
            <a:off x="1198" y="-38351"/>
            <a:ext cx="6883802" cy="962089"/>
          </a:xfrm>
          <a:solidFill>
            <a:srgbClr val="0070C0"/>
          </a:solidFill>
          <a:ln>
            <a:noFill/>
          </a:ln>
        </p:spPr>
        <p:txBody>
          <a:bodyPr>
            <a:normAutofit/>
          </a:bodyPr>
          <a:lstStyle/>
          <a:p>
            <a:pPr algn="ctr"/>
            <a:r>
              <a:rPr kumimoji="1" lang="ja-JP" altLang="en-US" sz="3200" b="1" dirty="0">
                <a:solidFill>
                  <a:schemeClr val="bg1"/>
                </a:solidFill>
                <a:latin typeface="Meiryo UI"/>
                <a:ea typeface="Meiryo UI"/>
              </a:rPr>
              <a:t>高知県事業承継等推進事業費補助金</a:t>
            </a:r>
            <a:endParaRPr kumimoji="1" lang="ja-JP" altLang="en-US" sz="3200" b="1" dirty="0">
              <a:solidFill>
                <a:schemeClr val="bg1"/>
              </a:solidFill>
              <a:latin typeface="Meiryo UI"/>
              <a:ea typeface="Meiryo UI"/>
            </a:endParaRPr>
          </a:p>
          <a:p>
            <a:pPr algn="ctr"/>
            <a:r>
              <a:rPr kumimoji="1" lang="ja-JP" altLang="en-US" sz="2000" b="1" u="sng" dirty="0">
                <a:solidFill>
                  <a:schemeClr val="bg1"/>
                </a:solidFill>
                <a:latin typeface="Meiryo UI"/>
                <a:ea typeface="Meiryo UI"/>
              </a:rPr>
              <a:t>中山間地域枠</a:t>
            </a:r>
            <a:r>
              <a:rPr kumimoji="1" lang="ja-JP" altLang="en-US" sz="2000" b="1" u="sng" dirty="0">
                <a:solidFill>
                  <a:schemeClr val="bg1"/>
                </a:solidFill>
                <a:latin typeface="Meiryo UI"/>
                <a:ea typeface="Meiryo UI"/>
              </a:rPr>
              <a:t>（①既存事業の買収・②承継後の取組）</a:t>
            </a:r>
            <a:endParaRPr kumimoji="1" lang="ja-JP" altLang="en-US" sz="3200" b="1" u="sng" dirty="0">
              <a:solidFill>
                <a:schemeClr val="bg1"/>
              </a:solidFill>
              <a:latin typeface="Meiryo UI"/>
              <a:ea typeface="Meiryo UI"/>
            </a:endParaRPr>
          </a:p>
        </p:txBody>
      </p:sp>
      <p:sp>
        <p:nvSpPr>
          <p:cNvPr id="1109" name="四角形 20"/>
          <p:cNvSpPr/>
          <p:nvPr/>
        </p:nvSpPr>
        <p:spPr>
          <a:xfrm>
            <a:off x="122251" y="1497000"/>
            <a:ext cx="6618749" cy="1833578"/>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0" name="図形 21"/>
          <p:cNvSpPr/>
          <p:nvPr/>
        </p:nvSpPr>
        <p:spPr>
          <a:xfrm>
            <a:off x="120174" y="1497339"/>
            <a:ext cx="2590973" cy="225636"/>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050" b="1">
                <a:solidFill>
                  <a:schemeClr val="bg1"/>
                </a:solidFill>
                <a:latin typeface="Meiryo UI" pitchFamily="0" charset="0"/>
                <a:ea typeface="Meiryo UI" pitchFamily="0" charset="0"/>
              </a:rPr>
              <a:t>このような場合に活用いただける補助金です</a:t>
            </a:r>
            <a:endParaRPr lang="ja-JP" altLang="en-US" sz="1050" b="1">
              <a:solidFill>
                <a:schemeClr val="bg1"/>
              </a:solidFill>
              <a:latin typeface="Meiryo UI" pitchFamily="0" charset="0"/>
              <a:ea typeface="Meiryo UI" pitchFamily="0" charset="0"/>
            </a:endParaRPr>
          </a:p>
        </p:txBody>
      </p:sp>
      <p:pic>
        <p:nvPicPr>
          <p:cNvPr id="1111" name="図 26"/>
          <p:cNvPicPr>
            <a:picLocks noChangeAspect="1"/>
          </p:cNvPicPr>
          <p:nvPr/>
        </p:nvPicPr>
        <p:blipFill>
          <a:blip r:embed="rId2"/>
          <a:stretch>
            <a:fillRect/>
          </a:stretch>
        </p:blipFill>
        <p:spPr>
          <a:xfrm>
            <a:off x="333000" y="9417000"/>
            <a:ext cx="431470" cy="384041"/>
          </a:xfrm>
          <a:prstGeom prst="rect">
            <a:avLst/>
          </a:prstGeom>
        </p:spPr>
      </p:pic>
      <p:sp>
        <p:nvSpPr>
          <p:cNvPr id="1112" name="サブタイトル 28"/>
          <p:cNvSpPr/>
          <p:nvPr/>
        </p:nvSpPr>
        <p:spPr>
          <a:xfrm>
            <a:off x="79786" y="948016"/>
            <a:ext cx="6675090" cy="548984"/>
          </a:xfrm>
          <a:prstGeom prst="rect">
            <a:avLst/>
          </a:prstGeom>
          <a:ln w="19050">
            <a:noFill/>
          </a:ln>
        </p:spPr>
        <p:txBody>
          <a:bodyPr anchor="ctr">
            <a:normAutofit fontScale="77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中山間地域の経済や住民の生活を守るため、地域に必要な事業をＭ＆Ａで</a:t>
            </a:r>
            <a:endParaRPr kumimoji="1" lang="ja-JP" altLang="en-US" sz="1800" b="1" u="none">
              <a:solidFill>
                <a:schemeClr val="tx1"/>
              </a:solidFill>
              <a:latin typeface="Meiryo UI"/>
              <a:ea typeface="Meiryo UI"/>
            </a:endParaRPr>
          </a:p>
          <a:p>
            <a:pPr algn="l"/>
            <a:r>
              <a:rPr kumimoji="1" lang="ja-JP" altLang="en-US" sz="2000" b="1" u="none">
                <a:solidFill>
                  <a:schemeClr val="tx1"/>
                </a:solidFill>
                <a:latin typeface="Meiryo UI"/>
                <a:ea typeface="Meiryo UI"/>
              </a:rPr>
              <a:t>事業承継する譲受側（買い手）の皆様を市町村とともに支援します。</a:t>
            </a:r>
            <a:endParaRPr kumimoji="1" lang="ja-JP" altLang="en-US" sz="2000" b="1" u="none">
              <a:solidFill>
                <a:schemeClr val="tx1"/>
              </a:solidFill>
              <a:latin typeface="Meiryo UI"/>
              <a:ea typeface="Meiryo UI"/>
            </a:endParaRPr>
          </a:p>
        </p:txBody>
      </p:sp>
      <p:sp>
        <p:nvSpPr>
          <p:cNvPr id="1113" name="サブタイトル 36"/>
          <p:cNvSpPr/>
          <p:nvPr/>
        </p:nvSpPr>
        <p:spPr>
          <a:xfrm>
            <a:off x="135552" y="9419011"/>
            <a:ext cx="6619396" cy="378508"/>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～申請については裏面をご覧ください～</a:t>
            </a:r>
            <a:endParaRPr kumimoji="1" lang="ja-JP" altLang="en-US" sz="2000" b="1" u="none">
              <a:solidFill>
                <a:schemeClr val="tx1"/>
              </a:solidFill>
              <a:latin typeface="Meiryo UI"/>
              <a:ea typeface="Meiryo UI"/>
            </a:endParaRPr>
          </a:p>
          <a:p>
            <a:pPr algn="ct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pic>
        <p:nvPicPr>
          <p:cNvPr id="1114" name="図 50"/>
          <p:cNvPicPr>
            <a:picLocks noChangeAspect="1"/>
          </p:cNvPicPr>
          <p:nvPr/>
        </p:nvPicPr>
        <p:blipFill>
          <a:blip r:embed="rId3"/>
          <a:stretch>
            <a:fillRect/>
          </a:stretch>
        </p:blipFill>
        <p:spPr>
          <a:xfrm>
            <a:off x="6093000" y="9417001"/>
            <a:ext cx="453523" cy="403670"/>
          </a:xfrm>
          <a:prstGeom prst="rect">
            <a:avLst/>
          </a:prstGeom>
        </p:spPr>
      </p:pic>
      <p:graphicFrame>
        <p:nvGraphicFramePr>
          <p:cNvPr id="1115" name="四角形 47"/>
          <p:cNvGraphicFramePr>
            <a:graphicFrameLocks noGrp="1"/>
          </p:cNvGraphicFramePr>
          <p:nvPr/>
        </p:nvGraphicFramePr>
        <p:xfrm>
          <a:off x="120174" y="3441000"/>
          <a:ext cx="6620825" cy="5878920"/>
        </p:xfrm>
        <a:graphic>
          <a:graphicData uri="http://schemas.openxmlformats.org/drawingml/2006/table">
            <a:tbl>
              <a:tblPr firstRow="1" bandRow="1">
                <a:tableStyleId>{5C22544A-7EE6-4342-B048-85BDC9FD1C3A}</a:tableStyleId>
              </a:tblPr>
              <a:tblGrid>
                <a:gridCol w="963294"/>
                <a:gridCol w="2821630"/>
                <a:gridCol w="2835901"/>
              </a:tblGrid>
              <a:tr h="202583">
                <a:tc>
                  <a:txBody>
                    <a:bodyPr/>
                    <a:lstStyle/>
                    <a:p>
                      <a:pPr algn="ctr"/>
                      <a:r>
                        <a:rPr kumimoji="1" lang="ja-JP" altLang="en-US" sz="1000" b="1" dirty="0">
                          <a:solidFill>
                            <a:schemeClr val="tx1"/>
                          </a:solidFill>
                          <a:latin typeface="Meiryo UI"/>
                          <a:ea typeface="Meiryo UI"/>
                        </a:rPr>
                        <a:t>補助事業</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ctr"/>
                      <a:r>
                        <a:rPr kumimoji="1" lang="ja-JP" altLang="en-US" sz="1000" b="0" dirty="0">
                          <a:solidFill>
                            <a:schemeClr val="tx1"/>
                          </a:solidFill>
                          <a:latin typeface="Meiryo UI"/>
                          <a:ea typeface="Meiryo UI"/>
                        </a:rPr>
                        <a:t>①</a:t>
                      </a:r>
                      <a:r>
                        <a:rPr kumimoji="1" lang="ja-JP" altLang="en-US" sz="1000" b="1" dirty="0">
                          <a:solidFill>
                            <a:schemeClr val="tx1"/>
                          </a:solidFill>
                          <a:latin typeface="Meiryo UI"/>
                          <a:ea typeface="Meiryo UI"/>
                        </a:rPr>
                        <a:t>既存事業の買収</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b="0" dirty="0">
                          <a:solidFill>
                            <a:schemeClr val="tx1"/>
                          </a:solidFill>
                          <a:latin typeface="Meiryo UI"/>
                          <a:ea typeface="Meiryo UI"/>
                        </a:rPr>
                        <a:t>②</a:t>
                      </a:r>
                      <a:r>
                        <a:rPr kumimoji="1" lang="ja-JP" altLang="en-US" sz="1000" b="1" dirty="0">
                          <a:solidFill>
                            <a:schemeClr val="tx1"/>
                          </a:solidFill>
                          <a:latin typeface="Meiryo UI"/>
                          <a:ea typeface="Meiryo UI"/>
                        </a:rPr>
                        <a:t>承継後の取組</a:t>
                      </a:r>
                      <a:endParaRPr kumimoji="1" lang="ja-JP" altLang="en-US" sz="1000" b="1" dirty="0">
                        <a:solidFill>
                          <a:schemeClr val="tx1"/>
                        </a:solidFill>
                        <a:latin typeface="Meiryo UI"/>
                        <a:ea typeface="Meiryo UI"/>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200720">
                <a:tc>
                  <a:txBody>
                    <a:bodyPr/>
                    <a:lstStyle/>
                    <a:p>
                      <a:pPr algn="ctr"/>
                      <a:r>
                        <a:rPr kumimoji="1" lang="ja-JP" altLang="en-US" sz="1000" b="1" dirty="0">
                          <a:solidFill>
                            <a:schemeClr val="tx1"/>
                          </a:solidFill>
                          <a:latin typeface="Meiryo UI"/>
                          <a:ea typeface="Meiryo UI"/>
                        </a:rPr>
                        <a:t>補助事業者</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ctr"/>
                      <a:r>
                        <a:rPr kumimoji="1" lang="ja-JP" altLang="en-US" sz="1000" b="0" u="sng" dirty="0">
                          <a:solidFill>
                            <a:schemeClr val="tx1"/>
                          </a:solidFill>
                          <a:latin typeface="Meiryo UI"/>
                          <a:ea typeface="Meiryo UI"/>
                        </a:rPr>
                        <a:t>市町村</a:t>
                      </a:r>
                      <a:endParaRPr kumimoji="1" lang="ja-JP" altLang="en-US" sz="1000" b="0" u="sng"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198856">
                <a:tc>
                  <a:txBody>
                    <a:bodyPr/>
                    <a:lstStyle/>
                    <a:p>
                      <a:pPr algn="ctr"/>
                      <a:r>
                        <a:rPr kumimoji="1" lang="ja-JP" altLang="en-US" sz="1000" b="1" dirty="0">
                          <a:solidFill>
                            <a:schemeClr val="tx1"/>
                          </a:solidFill>
                          <a:latin typeface="Meiryo UI"/>
                          <a:ea typeface="Meiryo UI"/>
                        </a:rPr>
                        <a:t>事業実施主体</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l"/>
                      <a:r>
                        <a:rPr kumimoji="1" lang="ja-JP" altLang="en-US" sz="1000" b="0" u="sng" dirty="0">
                          <a:solidFill>
                            <a:schemeClr val="tx1"/>
                          </a:solidFill>
                          <a:latin typeface="Meiryo UI"/>
                          <a:ea typeface="Meiryo UI"/>
                        </a:rPr>
                        <a:t>次の要件の全てに該当する者とします。</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１　県内で事業を営む中小企業者等のうち、県内に本社を置く法人又は県内に住所を有する個人</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事業者であること（補助事業期間内に、当該要件</a:t>
                      </a:r>
                      <a:r>
                        <a:rPr kumimoji="1" lang="ja-JP" altLang="en-US" sz="1000" b="0" u="none" dirty="0">
                          <a:solidFill>
                            <a:schemeClr val="tx1"/>
                          </a:solidFill>
                          <a:latin typeface="Meiryo UI"/>
                          <a:ea typeface="Meiryo UI"/>
                        </a:rPr>
                        <a:t>を</a:t>
                      </a:r>
                      <a:r>
                        <a:rPr kumimoji="1" lang="ja-JP" altLang="en-US" sz="1000" b="0" u="none" strike="noStrike" dirty="0">
                          <a:solidFill>
                            <a:schemeClr val="tx1"/>
                          </a:solidFill>
                          <a:latin typeface="Meiryo UI"/>
                          <a:ea typeface="Meiryo UI"/>
                        </a:rPr>
                        <a:t>満たすと</a:t>
                      </a:r>
                      <a:r>
                        <a:rPr kumimoji="1" lang="ja-JP" altLang="en-US" sz="1000" b="0" u="none" strike="noStrike" dirty="0">
                          <a:solidFill>
                            <a:schemeClr val="tx1"/>
                          </a:solidFill>
                          <a:latin typeface="Meiryo UI"/>
                          <a:ea typeface="Meiryo UI"/>
                        </a:rPr>
                        <a:t>見込まれる</a:t>
                      </a:r>
                      <a:r>
                        <a:rPr kumimoji="1" lang="ja-JP" altLang="en-US" sz="1000" b="0" u="none" dirty="0">
                          <a:solidFill>
                            <a:schemeClr val="tx1"/>
                          </a:solidFill>
                          <a:latin typeface="Meiryo UI"/>
                          <a:ea typeface="Meiryo UI"/>
                        </a:rPr>
                        <a:t>場合も含</a:t>
                      </a:r>
                      <a:r>
                        <a:rPr kumimoji="1" lang="ja-JP" altLang="en-US" sz="1000" b="0" u="none" strike="noStrike" dirty="0">
                          <a:solidFill>
                            <a:schemeClr val="tx1"/>
                          </a:solidFill>
                          <a:latin typeface="Meiryo UI"/>
                          <a:ea typeface="Meiryo UI"/>
                        </a:rPr>
                        <a:t>む</a:t>
                      </a:r>
                      <a:r>
                        <a:rPr kumimoji="1" lang="ja-JP" altLang="en-US" sz="1000" b="0" u="none" dirty="0">
                          <a:solidFill>
                            <a:schemeClr val="tx1"/>
                          </a:solidFill>
                          <a:latin typeface="Meiryo UI"/>
                          <a:ea typeface="Meiryo UI"/>
                        </a:rPr>
                        <a:t>。）</a:t>
                      </a:r>
                      <a:endParaRPr kumimoji="1" lang="ja-JP" altLang="en-US" sz="1000" b="0" u="none" dirty="0">
                        <a:solidFill>
                          <a:schemeClr val="tx1"/>
                        </a:solidFill>
                        <a:latin typeface="Meiryo UI"/>
                        <a:ea typeface="Meiryo UI"/>
                      </a:endParaRPr>
                    </a:p>
                    <a:p>
                      <a:pPr algn="l"/>
                      <a:r>
                        <a:rPr kumimoji="1" lang="ja-JP" altLang="en-US" sz="1000" b="0" dirty="0">
                          <a:solidFill>
                            <a:schemeClr val="tx1"/>
                          </a:solidFill>
                          <a:latin typeface="Meiryo UI"/>
                          <a:ea typeface="Meiryo UI"/>
                        </a:rPr>
                        <a:t>２　</a:t>
                      </a:r>
                      <a:r>
                        <a:rPr kumimoji="1" lang="ja-JP" altLang="en-US" sz="1000" b="0" dirty="0">
                          <a:solidFill>
                            <a:schemeClr val="tx1"/>
                          </a:solidFill>
                          <a:latin typeface="Meiryo UI"/>
                          <a:ea typeface="Meiryo UI"/>
                        </a:rPr>
                        <a:t>Ｍ＆Ａの譲受側であること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３　</a:t>
                      </a:r>
                      <a:r>
                        <a:rPr kumimoji="1" lang="ja-JP" altLang="en-US" sz="1000" b="0" dirty="0">
                          <a:solidFill>
                            <a:schemeClr val="tx1"/>
                          </a:solidFill>
                          <a:latin typeface="Meiryo UI"/>
                          <a:ea typeface="Meiryo UI"/>
                        </a:rPr>
                        <a:t>県税及び県に対する税外未収金債務の滞納がないこと</a:t>
                      </a: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1075410">
                <a:tc rowSpan="2">
                  <a:txBody>
                    <a:bodyPr/>
                    <a:lstStyle/>
                    <a:p>
                      <a:pPr algn="ctr"/>
                      <a:r>
                        <a:rPr kumimoji="1" lang="ja-JP" altLang="en-US" sz="1000" b="1" dirty="0">
                          <a:solidFill>
                            <a:schemeClr val="tx1"/>
                          </a:solidFill>
                          <a:latin typeface="Meiryo UI"/>
                          <a:ea typeface="Meiryo UI"/>
                        </a:rPr>
                        <a:t>補助要件</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l"/>
                      <a:r>
                        <a:rPr kumimoji="1" lang="ja-JP" altLang="en-US" sz="1000" b="0" dirty="0">
                          <a:solidFill>
                            <a:schemeClr val="tx1"/>
                          </a:solidFill>
                          <a:latin typeface="Meiryo UI"/>
                          <a:ea typeface="Meiryo UI"/>
                        </a:rPr>
                        <a:t>１　中山間地域において「地域に必要と認められる事業」を譲り受け、市町村が認める地域内</a:t>
                      </a:r>
                      <a:r>
                        <a:rPr kumimoji="1" lang="ja-JP" altLang="en-US" sz="1000" b="0" dirty="0">
                          <a:solidFill>
                            <a:schemeClr val="tx1"/>
                          </a:solidFill>
                          <a:latin typeface="Meiryo UI"/>
                          <a:ea typeface="Meiryo UI"/>
                        </a:rPr>
                        <a:t>で</a:t>
                      </a:r>
                      <a:r>
                        <a:rPr kumimoji="1" lang="ja-JP" altLang="en-US" sz="1000" b="0" dirty="0">
                          <a:solidFill>
                            <a:schemeClr val="tx1"/>
                          </a:solidFill>
                          <a:latin typeface="Meiryo UI"/>
                          <a:ea typeface="Meiryo UI"/>
                        </a:rPr>
                        <a:t>その</a:t>
                      </a:r>
                      <a:r>
                        <a:rPr kumimoji="1" lang="ja-JP" altLang="en-US" sz="1000" b="0" dirty="0">
                          <a:solidFill>
                            <a:schemeClr val="tx1"/>
                          </a:solidFill>
                          <a:latin typeface="Meiryo UI"/>
                          <a:ea typeface="Meiryo UI"/>
                        </a:rPr>
                        <a:t>事</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業を継続すること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２　</a:t>
                      </a:r>
                      <a:r>
                        <a:rPr kumimoji="1" lang="ja-JP" altLang="en-US" sz="1000" b="0" u="none" dirty="0">
                          <a:solidFill>
                            <a:schemeClr val="tx1"/>
                          </a:solidFill>
                          <a:latin typeface="Meiryo UI"/>
                          <a:ea typeface="Meiryo UI"/>
                        </a:rPr>
                        <a:t>交付申請時点で</a:t>
                      </a:r>
                      <a:r>
                        <a:rPr kumimoji="1" lang="ja-JP" altLang="en-US" sz="1000" b="0" u="none" dirty="0">
                          <a:solidFill>
                            <a:schemeClr val="tx1"/>
                          </a:solidFill>
                          <a:latin typeface="Meiryo UI"/>
                          <a:ea typeface="Meiryo UI"/>
                        </a:rPr>
                        <a:t>常時使用する従業員がいる事業を譲り受け</a:t>
                      </a:r>
                      <a:r>
                        <a:rPr kumimoji="1" lang="ja-JP" altLang="en-US" sz="1000" b="0" u="none" dirty="0">
                          <a:solidFill>
                            <a:schemeClr val="tx1"/>
                          </a:solidFill>
                          <a:latin typeface="Meiryo UI"/>
                          <a:ea typeface="Meiryo UI"/>
                        </a:rPr>
                        <a:t>る</a:t>
                      </a:r>
                      <a:r>
                        <a:rPr kumimoji="1" lang="ja-JP" altLang="en-US" sz="1000" b="0" u="none" dirty="0">
                          <a:solidFill>
                            <a:schemeClr val="tx1"/>
                          </a:solidFill>
                          <a:latin typeface="Meiryo UI"/>
                          <a:ea typeface="Meiryo UI"/>
                        </a:rPr>
                        <a:t>場</a:t>
                      </a:r>
                      <a:r>
                        <a:rPr kumimoji="1" lang="ja-JP" altLang="en-US" sz="1000" b="0" u="none" dirty="0">
                          <a:solidFill>
                            <a:schemeClr val="tx1"/>
                          </a:solidFill>
                          <a:latin typeface="Meiryo UI"/>
                          <a:ea typeface="Meiryo UI"/>
                        </a:rPr>
                        <a:t>合</a:t>
                      </a:r>
                      <a:r>
                        <a:rPr kumimoji="1" lang="ja-JP" altLang="en-US" sz="1000" b="0" u="none" dirty="0">
                          <a:solidFill>
                            <a:schemeClr val="tx1"/>
                          </a:solidFill>
                          <a:latin typeface="Meiryo UI"/>
                          <a:ea typeface="Meiryo UI"/>
                        </a:rPr>
                        <a:t>、承継</a:t>
                      </a:r>
                      <a:r>
                        <a:rPr kumimoji="1" lang="ja-JP" altLang="en-US" sz="1000" b="0" dirty="0">
                          <a:solidFill>
                            <a:schemeClr val="tx1"/>
                          </a:solidFill>
                          <a:latin typeface="Meiryo UI"/>
                          <a:ea typeface="Meiryo UI"/>
                        </a:rPr>
                        <a:t>後も継続雇用を希望する</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従業員につ</a:t>
                      </a:r>
                      <a:r>
                        <a:rPr kumimoji="1" lang="ja-JP" altLang="en-US" sz="1000" b="0" dirty="0">
                          <a:solidFill>
                            <a:schemeClr val="tx1"/>
                          </a:solidFill>
                          <a:latin typeface="Meiryo UI"/>
                          <a:ea typeface="Meiryo UI"/>
                        </a:rPr>
                        <a:t>いて</a:t>
                      </a:r>
                      <a:r>
                        <a:rPr kumimoji="1" lang="ja-JP" altLang="en-US" sz="1000" b="0" dirty="0">
                          <a:solidFill>
                            <a:schemeClr val="tx1"/>
                          </a:solidFill>
                          <a:latin typeface="Meiryo UI"/>
                          <a:ea typeface="Meiryo UI"/>
                        </a:rPr>
                        <a:t>継</a:t>
                      </a:r>
                      <a:r>
                        <a:rPr kumimoji="1" lang="ja-JP" altLang="en-US" sz="1000" b="0" dirty="0">
                          <a:solidFill>
                            <a:schemeClr val="tx1"/>
                          </a:solidFill>
                          <a:latin typeface="Meiryo UI"/>
                          <a:ea typeface="Meiryo UI"/>
                        </a:rPr>
                        <a:t>続雇</a:t>
                      </a:r>
                      <a:r>
                        <a:rPr kumimoji="1" lang="ja-JP" altLang="en-US" sz="1000" b="0" dirty="0">
                          <a:solidFill>
                            <a:schemeClr val="tx1"/>
                          </a:solidFill>
                          <a:latin typeface="Meiryo UI"/>
                          <a:ea typeface="Meiryo UI"/>
                        </a:rPr>
                        <a:t>用すること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３　</a:t>
                      </a:r>
                      <a:r>
                        <a:rPr kumimoji="1" lang="ja-JP" altLang="en-US" sz="1000" b="0" dirty="0">
                          <a:solidFill>
                            <a:schemeClr val="tx1"/>
                          </a:solidFill>
                          <a:latin typeface="Meiryo UI"/>
                          <a:ea typeface="Meiryo UI"/>
                        </a:rPr>
                        <a:t>事業承継に関し</a:t>
                      </a:r>
                      <a:r>
                        <a:rPr kumimoji="1" lang="ja-JP" altLang="en-US" sz="1000" b="0" dirty="0">
                          <a:solidFill>
                            <a:schemeClr val="tx1"/>
                          </a:solidFill>
                          <a:latin typeface="Meiryo UI"/>
                          <a:ea typeface="Meiryo UI"/>
                        </a:rPr>
                        <a:t>て</a:t>
                      </a:r>
                      <a:r>
                        <a:rPr kumimoji="1" lang="ja-JP" altLang="en-US" sz="1000" b="0" dirty="0">
                          <a:solidFill>
                            <a:schemeClr val="tx1"/>
                          </a:solidFill>
                          <a:latin typeface="Meiryo UI"/>
                          <a:ea typeface="Meiryo UI"/>
                        </a:rPr>
                        <a:t>、譲渡側事業者とともに</a:t>
                      </a:r>
                      <a:r>
                        <a:rPr kumimoji="1" lang="ja-JP" altLang="en-US" sz="1000" b="0" dirty="0">
                          <a:solidFill>
                            <a:schemeClr val="tx1"/>
                          </a:solidFill>
                          <a:latin typeface="Meiryo UI"/>
                          <a:ea typeface="Meiryo UI"/>
                        </a:rPr>
                        <a:t>高知県事業承継・引継ぎ支援センター</a:t>
                      </a:r>
                      <a:r>
                        <a:rPr kumimoji="1" lang="ja-JP" altLang="en-US" sz="1000" b="0" dirty="0">
                          <a:solidFill>
                            <a:schemeClr val="tx1"/>
                          </a:solidFill>
                          <a:latin typeface="Meiryo UI"/>
                          <a:ea typeface="Meiryo UI"/>
                        </a:rPr>
                        <a:t>に</a:t>
                      </a:r>
                      <a:r>
                        <a:rPr kumimoji="1" lang="ja-JP" altLang="en-US" sz="1000" b="0" dirty="0">
                          <a:solidFill>
                            <a:schemeClr val="tx1"/>
                          </a:solidFill>
                          <a:latin typeface="Meiryo UI"/>
                          <a:ea typeface="Meiryo UI"/>
                        </a:rPr>
                        <a:t>相談・支援を受け、</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補助金申</a:t>
                      </a:r>
                      <a:r>
                        <a:rPr kumimoji="1" lang="ja-JP" altLang="en-US" sz="1000" b="0" dirty="0">
                          <a:solidFill>
                            <a:schemeClr val="tx1"/>
                          </a:solidFill>
                          <a:latin typeface="Meiryo UI"/>
                          <a:ea typeface="Meiryo UI"/>
                        </a:rPr>
                        <a:t>請に</a:t>
                      </a:r>
                      <a:r>
                        <a:rPr kumimoji="1" lang="ja-JP" altLang="en-US" sz="1000" b="0" dirty="0">
                          <a:solidFill>
                            <a:schemeClr val="tx1"/>
                          </a:solidFill>
                          <a:latin typeface="Meiryo UI"/>
                          <a:ea typeface="Meiryo UI"/>
                        </a:rPr>
                        <a:t>つ</a:t>
                      </a:r>
                      <a:r>
                        <a:rPr kumimoji="1" lang="ja-JP" altLang="en-US" sz="1000" b="0" dirty="0">
                          <a:solidFill>
                            <a:schemeClr val="tx1"/>
                          </a:solidFill>
                          <a:latin typeface="Meiryo UI"/>
                          <a:ea typeface="Meiryo UI"/>
                        </a:rPr>
                        <a:t>い</a:t>
                      </a:r>
                      <a:r>
                        <a:rPr kumimoji="1" lang="ja-JP" altLang="en-US" sz="1000" b="0" dirty="0">
                          <a:solidFill>
                            <a:schemeClr val="tx1"/>
                          </a:solidFill>
                          <a:latin typeface="Meiryo UI"/>
                          <a:ea typeface="Meiryo UI"/>
                        </a:rPr>
                        <a:t>て必要な項目の確認を受けていること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４　</a:t>
                      </a:r>
                      <a:r>
                        <a:rPr kumimoji="1" lang="ja-JP" altLang="en-US" sz="1000" b="0" dirty="0">
                          <a:solidFill>
                            <a:schemeClr val="tx1"/>
                          </a:solidFill>
                          <a:latin typeface="Meiryo UI"/>
                          <a:ea typeface="Meiryo UI"/>
                        </a:rPr>
                        <a:t>「事業承継計画（Ｍ＆Ａ）」を作成し、商工団体等の確認を受けており、計画に沿った</a:t>
                      </a:r>
                      <a:r>
                        <a:rPr kumimoji="1" lang="ja-JP" altLang="en-US" sz="1000" b="0" dirty="0">
                          <a:solidFill>
                            <a:schemeClr val="tx1"/>
                          </a:solidFill>
                          <a:latin typeface="Meiryo UI"/>
                          <a:ea typeface="Meiryo UI"/>
                        </a:rPr>
                        <a:t>補助事</a:t>
                      </a:r>
                      <a:r>
                        <a:rPr kumimoji="1" lang="ja-JP" altLang="en-US" sz="1000" b="0" dirty="0">
                          <a:solidFill>
                            <a:schemeClr val="tx1"/>
                          </a:solidFill>
                          <a:latin typeface="Meiryo UI"/>
                          <a:ea typeface="Meiryo UI"/>
                        </a:rPr>
                        <a:t>業</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を実施すること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821663">
                <a:tc vMerge="1">
                  <a:txBody>
                    <a:bodyPr/>
                    <a:lstStyle/>
                    <a:p>
                      <a:pPr algn="ctr"/>
                      <a:endParaRPr kumimoji="1" lang="ja-JP" altLang="en-US"/>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５　交付申請時点において基本合意契約書</a:t>
                      </a:r>
                      <a:r>
                        <a:rPr kumimoji="1" lang="ja-JP" altLang="en-US" sz="1000" b="0" dirty="0">
                          <a:solidFill>
                            <a:schemeClr val="tx1"/>
                          </a:solidFill>
                          <a:latin typeface="Meiryo UI"/>
                          <a:ea typeface="Meiryo UI"/>
                        </a:rPr>
                        <a:t>を</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締結しており、補助事業期間中に最終</a:t>
                      </a:r>
                      <a:r>
                        <a:rPr kumimoji="1" lang="ja-JP" altLang="en-US" sz="1000" b="0" dirty="0">
                          <a:solidFill>
                            <a:schemeClr val="tx1"/>
                          </a:solidFill>
                          <a:latin typeface="Meiryo UI"/>
                          <a:ea typeface="Meiryo UI"/>
                        </a:rPr>
                        <a:t>合意</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契約を締結し、代表権の</a:t>
                      </a:r>
                      <a:r>
                        <a:rPr kumimoji="1" lang="ja-JP" altLang="en-US" sz="1000" b="0" dirty="0">
                          <a:solidFill>
                            <a:schemeClr val="tx1"/>
                          </a:solidFill>
                          <a:latin typeface="Meiryo UI"/>
                          <a:ea typeface="Meiryo UI"/>
                        </a:rPr>
                        <a:t>登記又は開業</a:t>
                      </a:r>
                      <a:r>
                        <a:rPr kumimoji="1" lang="ja-JP" altLang="en-US" sz="1000" b="0" dirty="0">
                          <a:solidFill>
                            <a:schemeClr val="tx1"/>
                          </a:solidFill>
                          <a:latin typeface="Meiryo UI"/>
                          <a:ea typeface="Meiryo UI"/>
                        </a:rPr>
                        <a:t>届の</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提</a:t>
                      </a:r>
                      <a:r>
                        <a:rPr kumimoji="1" lang="ja-JP" altLang="en-US" sz="1000" b="0" dirty="0">
                          <a:solidFill>
                            <a:schemeClr val="tx1"/>
                          </a:solidFill>
                          <a:latin typeface="Meiryo UI"/>
                          <a:ea typeface="Meiryo UI"/>
                        </a:rPr>
                        <a:t>出を完了すること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６　令和</a:t>
                      </a:r>
                      <a:r>
                        <a:rPr kumimoji="1" lang="ja-JP" altLang="en-US" sz="1000" b="0" u="none" strike="noStrike" dirty="0">
                          <a:solidFill>
                            <a:schemeClr val="tx1"/>
                          </a:solidFill>
                          <a:latin typeface="Meiryo UI"/>
                          <a:ea typeface="Meiryo UI"/>
                        </a:rPr>
                        <a:t>６</a:t>
                      </a:r>
                      <a:r>
                        <a:rPr kumimoji="1" lang="ja-JP" altLang="en-US" sz="1000" b="0" dirty="0">
                          <a:solidFill>
                            <a:schemeClr val="tx1"/>
                          </a:solidFill>
                          <a:latin typeface="Meiryo UI"/>
                          <a:ea typeface="Meiryo UI"/>
                        </a:rPr>
                        <a:t>年度以降に最終合意契約を締結</a:t>
                      </a:r>
                      <a:r>
                        <a:rPr kumimoji="1" lang="ja-JP" altLang="en-US" sz="1000" b="0" dirty="0">
                          <a:solidFill>
                            <a:schemeClr val="tx1"/>
                          </a:solidFill>
                          <a:latin typeface="Meiryo UI"/>
                          <a:ea typeface="Meiryo UI"/>
                        </a:rPr>
                        <a:t>して</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いること、又は交付申請時点におい</a:t>
                      </a:r>
                      <a:r>
                        <a:rPr kumimoji="1" lang="ja-JP" altLang="en-US" sz="1000" b="0" dirty="0">
                          <a:solidFill>
                            <a:schemeClr val="tx1"/>
                          </a:solidFill>
                          <a:latin typeface="Meiryo UI"/>
                          <a:ea typeface="Meiryo UI"/>
                        </a:rPr>
                        <a:t>て</a:t>
                      </a:r>
                      <a:r>
                        <a:rPr kumimoji="1" lang="ja-JP" altLang="en-US" sz="1000" b="0" dirty="0">
                          <a:solidFill>
                            <a:schemeClr val="tx1"/>
                          </a:solidFill>
                          <a:latin typeface="Meiryo UI"/>
                          <a:ea typeface="Meiryo UI"/>
                        </a:rPr>
                        <a:t>基本合</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意契約を締結しており、補助事</a:t>
                      </a:r>
                      <a:r>
                        <a:rPr kumimoji="1" lang="ja-JP" altLang="en-US" sz="1000" b="0" dirty="0">
                          <a:solidFill>
                            <a:schemeClr val="tx1"/>
                          </a:solidFill>
                          <a:latin typeface="Meiryo UI"/>
                          <a:ea typeface="Meiryo UI"/>
                        </a:rPr>
                        <a:t>業</a:t>
                      </a:r>
                      <a:r>
                        <a:rPr kumimoji="1" lang="ja-JP" altLang="en-US" sz="1000" b="0" dirty="0">
                          <a:solidFill>
                            <a:schemeClr val="tx1"/>
                          </a:solidFill>
                          <a:latin typeface="Meiryo UI"/>
                          <a:ea typeface="Meiryo UI"/>
                        </a:rPr>
                        <a:t>期間中に最</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終合意契約を締結し、代表権の</a:t>
                      </a:r>
                      <a:r>
                        <a:rPr kumimoji="1" lang="ja-JP" altLang="en-US" sz="1000" b="0" dirty="0">
                          <a:solidFill>
                            <a:schemeClr val="tx1"/>
                          </a:solidFill>
                          <a:latin typeface="Meiryo UI"/>
                          <a:ea typeface="Meiryo UI"/>
                        </a:rPr>
                        <a:t>登</a:t>
                      </a:r>
                      <a:r>
                        <a:rPr kumimoji="1" lang="ja-JP" altLang="en-US" sz="1000" b="0" dirty="0">
                          <a:solidFill>
                            <a:schemeClr val="tx1"/>
                          </a:solidFill>
                          <a:latin typeface="Meiryo UI"/>
                          <a:ea typeface="Meiryo UI"/>
                        </a:rPr>
                        <a:t>記若しくは</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開業</a:t>
                      </a:r>
                      <a:r>
                        <a:rPr kumimoji="1" lang="ja-JP" altLang="en-US" sz="1000" b="0" dirty="0">
                          <a:solidFill>
                            <a:schemeClr val="tx1"/>
                          </a:solidFill>
                          <a:latin typeface="Meiryo UI"/>
                          <a:ea typeface="Meiryo UI"/>
                        </a:rPr>
                        <a:t>届の提出を完了すること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712678">
                <a:tc>
                  <a:txBody>
                    <a:bodyPr/>
                    <a:lstStyle/>
                    <a:p>
                      <a:pPr algn="ctr"/>
                      <a:r>
                        <a:rPr kumimoji="1" lang="ja-JP" altLang="en-US" sz="1000" b="1" dirty="0">
                          <a:solidFill>
                            <a:schemeClr val="tx1"/>
                          </a:solidFill>
                          <a:latin typeface="Meiryo UI"/>
                          <a:ea typeface="Meiryo UI"/>
                        </a:rPr>
                        <a:t>補助対象経費</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u="sng" dirty="0">
                          <a:solidFill>
                            <a:schemeClr val="tx1"/>
                          </a:solidFill>
                          <a:latin typeface="Meiryo UI"/>
                          <a:ea typeface="Meiryo UI"/>
                        </a:rPr>
                        <a:t>既存事業の買収に係る経費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900" b="0" dirty="0">
                          <a:solidFill>
                            <a:schemeClr val="tx1"/>
                          </a:solidFill>
                          <a:latin typeface="Meiryo UI"/>
                          <a:ea typeface="Meiryo UI"/>
                        </a:rPr>
                        <a:t>事業用資産取得費用</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a:t>
                      </a:r>
                      <a:r>
                        <a:rPr kumimoji="1" lang="ja-JP" altLang="en-US" sz="900" b="0" dirty="0">
                          <a:solidFill>
                            <a:schemeClr val="tx1"/>
                          </a:solidFill>
                          <a:latin typeface="Meiryo UI"/>
                          <a:ea typeface="Meiryo UI"/>
                        </a:rPr>
                        <a:t>株式取得費用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u="sng" dirty="0">
                          <a:solidFill>
                            <a:schemeClr val="tx1"/>
                          </a:solidFill>
                          <a:latin typeface="Meiryo UI"/>
                          <a:ea typeface="Meiryo UI"/>
                        </a:rPr>
                        <a:t>承継後の新たな取組や経営の安定化に資する取組に係る経費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900" b="0" dirty="0">
                          <a:solidFill>
                            <a:schemeClr val="tx1"/>
                          </a:solidFill>
                          <a:latin typeface="Meiryo UI"/>
                          <a:ea typeface="Meiryo UI"/>
                        </a:rPr>
                        <a:t>機械設備費</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リース料</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賃借料</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店舗等</a:t>
                      </a:r>
                      <a:r>
                        <a:rPr kumimoji="1" lang="ja-JP" altLang="en-US" sz="900" b="0" dirty="0">
                          <a:solidFill>
                            <a:schemeClr val="tx1"/>
                          </a:solidFill>
                          <a:latin typeface="Meiryo UI"/>
                          <a:ea typeface="Meiryo UI"/>
                        </a:rPr>
                        <a:t>改修費</a:t>
                      </a:r>
                      <a:r>
                        <a:rPr kumimoji="1" lang="ja-JP" altLang="en-US" sz="900" b="0" dirty="0">
                          <a:solidFill>
                            <a:schemeClr val="tx1"/>
                          </a:solidFill>
                          <a:latin typeface="Meiryo UI"/>
                          <a:ea typeface="Meiryo UI"/>
                        </a:rPr>
                        <a:t>、</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広報費</a:t>
                      </a:r>
                      <a:r>
                        <a:rPr kumimoji="1" lang="ja-JP" altLang="en-US" sz="900" b="0" dirty="0">
                          <a:solidFill>
                            <a:schemeClr val="tx1"/>
                          </a:solidFill>
                          <a:latin typeface="Meiryo UI"/>
                          <a:ea typeface="Meiryo UI"/>
                        </a:rPr>
                        <a:t>、委託料、アドバイザー料、原材料費、</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産業財産権等関連経費、旅費、マーケティング</a:t>
                      </a:r>
                      <a:r>
                        <a:rPr kumimoji="1" lang="ja-JP" altLang="en-US" sz="900" b="0" dirty="0">
                          <a:solidFill>
                            <a:schemeClr val="tx1"/>
                          </a:solidFill>
                          <a:latin typeface="Meiryo UI"/>
                          <a:ea typeface="Meiryo UI"/>
                        </a:rPr>
                        <a:t>調査費、</a:t>
                      </a:r>
                      <a:endParaRPr kumimoji="1" lang="ja-JP" altLang="en-US" sz="1000" b="0" dirty="0">
                        <a:solidFill>
                          <a:schemeClr val="tx1"/>
                        </a:solidFill>
                        <a:latin typeface="Meiryo UI"/>
                        <a:ea typeface="Meiryo UI"/>
                      </a:endParaRPr>
                    </a:p>
                    <a:p>
                      <a:pPr algn="l"/>
                      <a:r>
                        <a:rPr kumimoji="1" lang="ja-JP" altLang="en-US" sz="900" b="0" dirty="0">
                          <a:solidFill>
                            <a:schemeClr val="tx1"/>
                          </a:solidFill>
                          <a:latin typeface="Meiryo UI"/>
                          <a:ea typeface="Meiryo UI"/>
                        </a:rPr>
                        <a:t>　</a:t>
                      </a:r>
                      <a:r>
                        <a:rPr kumimoji="1" lang="ja-JP" altLang="en-US" sz="900" b="0" dirty="0">
                          <a:solidFill>
                            <a:schemeClr val="tx1"/>
                          </a:solidFill>
                          <a:latin typeface="Meiryo UI"/>
                          <a:ea typeface="Meiryo UI"/>
                        </a:rPr>
                        <a:t>会場借料費、機械設備等処分費</a:t>
                      </a:r>
                      <a:endParaRPr kumimoji="1" lang="ja-JP" altLang="en-US" sz="9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902781">
                <a:tc>
                  <a:txBody>
                    <a:bodyPr/>
                    <a:lstStyle/>
                    <a:p>
                      <a:pPr algn="ctr"/>
                      <a:r>
                        <a:rPr kumimoji="1" lang="ja-JP" altLang="en-US" sz="1000" b="1" dirty="0">
                          <a:solidFill>
                            <a:schemeClr val="tx1"/>
                          </a:solidFill>
                          <a:latin typeface="Meiryo UI"/>
                          <a:ea typeface="Meiryo UI"/>
                        </a:rPr>
                        <a:t>補助率</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dirty="0">
                          <a:solidFill>
                            <a:schemeClr val="tx1"/>
                          </a:solidFill>
                          <a:latin typeface="Meiryo UI"/>
                          <a:ea typeface="Meiryo UI"/>
                        </a:rPr>
                        <a:t>補助対象経費の</a:t>
                      </a:r>
                      <a:r>
                        <a:rPr kumimoji="1" lang="ja-JP" altLang="en-US" sz="1000" b="0" u="sng" dirty="0">
                          <a:solidFill>
                            <a:schemeClr val="tx1"/>
                          </a:solidFill>
                          <a:latin typeface="Meiryo UI"/>
                          <a:ea typeface="Meiryo UI"/>
                        </a:rPr>
                        <a:t>５</a:t>
                      </a:r>
                      <a:r>
                        <a:rPr kumimoji="1" lang="ja-JP" altLang="en-US" sz="1000" b="0" u="sng" dirty="0">
                          <a:solidFill>
                            <a:schemeClr val="tx1"/>
                          </a:solidFill>
                          <a:latin typeface="Meiryo UI"/>
                          <a:ea typeface="Meiryo UI"/>
                        </a:rPr>
                        <a:t>分の</a:t>
                      </a:r>
                      <a:r>
                        <a:rPr kumimoji="1" lang="ja-JP" altLang="en-US" sz="1000" b="0" u="sng" dirty="0">
                          <a:solidFill>
                            <a:schemeClr val="tx1"/>
                          </a:solidFill>
                          <a:latin typeface="Meiryo UI"/>
                          <a:ea typeface="Meiryo UI"/>
                        </a:rPr>
                        <a:t>１</a:t>
                      </a:r>
                      <a:r>
                        <a:rPr kumimoji="1" lang="ja-JP" altLang="en-US" sz="1000" b="0" u="sng" dirty="0">
                          <a:solidFill>
                            <a:schemeClr val="tx1"/>
                          </a:solidFill>
                          <a:latin typeface="Meiryo UI"/>
                          <a:ea typeface="Meiryo UI"/>
                        </a:rPr>
                        <a:t>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※県</a:t>
                      </a:r>
                      <a:r>
                        <a:rPr kumimoji="1" lang="ja-JP" altLang="en-US" sz="1000" b="0" dirty="0">
                          <a:solidFill>
                            <a:schemeClr val="tx1"/>
                          </a:solidFill>
                          <a:latin typeface="Meiryo UI"/>
                          <a:ea typeface="Meiryo UI"/>
                        </a:rPr>
                        <a:t>10</a:t>
                      </a:r>
                      <a:r>
                        <a:rPr kumimoji="1" lang="ja-JP" altLang="en-US" sz="1000" b="0" dirty="0">
                          <a:solidFill>
                            <a:schemeClr val="tx1"/>
                          </a:solidFill>
                          <a:latin typeface="Meiryo UI"/>
                          <a:ea typeface="Meiryo UI"/>
                        </a:rPr>
                        <a:t>分の</a:t>
                      </a:r>
                      <a:r>
                        <a:rPr kumimoji="1" lang="ja-JP" altLang="en-US" sz="1000" b="0" dirty="0">
                          <a:solidFill>
                            <a:schemeClr val="tx1"/>
                          </a:solidFill>
                          <a:latin typeface="Meiryo UI"/>
                          <a:ea typeface="Meiryo UI"/>
                        </a:rPr>
                        <a:t>１以内＋市町村10分の１以内</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a:t>
                      </a:r>
                      <a:r>
                        <a:rPr kumimoji="1" lang="ja-JP" altLang="en-US" sz="1000" b="0" u="sng" dirty="0">
                          <a:solidFill>
                            <a:schemeClr val="tx1"/>
                          </a:solidFill>
                          <a:latin typeface="Meiryo UI"/>
                          <a:ea typeface="Meiryo UI"/>
                        </a:rPr>
                        <a:t>機械設備費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補助対象経費の</a:t>
                      </a:r>
                      <a:r>
                        <a:rPr kumimoji="1" lang="ja-JP" altLang="en-US" sz="1000" b="0" u="sng" dirty="0">
                          <a:solidFill>
                            <a:schemeClr val="tx1"/>
                          </a:solidFill>
                          <a:latin typeface="Meiryo UI"/>
                          <a:ea typeface="Meiryo UI"/>
                        </a:rPr>
                        <a:t>５</a:t>
                      </a:r>
                      <a:r>
                        <a:rPr kumimoji="1" lang="ja-JP" altLang="en-US" sz="1000" b="0" u="sng" dirty="0">
                          <a:solidFill>
                            <a:schemeClr val="tx1"/>
                          </a:solidFill>
                          <a:latin typeface="Meiryo UI"/>
                          <a:ea typeface="Meiryo UI"/>
                        </a:rPr>
                        <a:t>分の</a:t>
                      </a:r>
                      <a:r>
                        <a:rPr kumimoji="1" lang="ja-JP" altLang="en-US" sz="1000" b="0" u="sng" dirty="0">
                          <a:solidFill>
                            <a:schemeClr val="tx1"/>
                          </a:solidFill>
                          <a:latin typeface="Meiryo UI"/>
                          <a:ea typeface="Meiryo UI"/>
                        </a:rPr>
                        <a:t>１</a:t>
                      </a:r>
                      <a:r>
                        <a:rPr kumimoji="1" lang="ja-JP" altLang="en-US" sz="1000" b="0" u="sng" dirty="0">
                          <a:solidFill>
                            <a:schemeClr val="tx1"/>
                          </a:solidFill>
                          <a:latin typeface="Meiryo UI"/>
                          <a:ea typeface="Meiryo UI"/>
                        </a:rPr>
                        <a:t>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※県</a:t>
                      </a:r>
                      <a:r>
                        <a:rPr kumimoji="1" lang="ja-JP" altLang="en-US" sz="1000" b="0" dirty="0">
                          <a:solidFill>
                            <a:schemeClr val="tx1"/>
                          </a:solidFill>
                          <a:latin typeface="Meiryo UI"/>
                          <a:ea typeface="Meiryo UI"/>
                        </a:rPr>
                        <a:t>10</a:t>
                      </a:r>
                      <a:r>
                        <a:rPr kumimoji="1" lang="ja-JP" altLang="en-US" sz="1000" b="0" dirty="0">
                          <a:solidFill>
                            <a:schemeClr val="tx1"/>
                          </a:solidFill>
                          <a:latin typeface="Meiryo UI"/>
                          <a:ea typeface="Meiryo UI"/>
                        </a:rPr>
                        <a:t>分の</a:t>
                      </a:r>
                      <a:r>
                        <a:rPr kumimoji="1" lang="ja-JP" altLang="en-US" sz="1000" b="0" dirty="0">
                          <a:solidFill>
                            <a:schemeClr val="tx1"/>
                          </a:solidFill>
                          <a:latin typeface="Meiryo UI"/>
                          <a:ea typeface="Meiryo UI"/>
                        </a:rPr>
                        <a:t>１以内＋市町村10分の１以内</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a:t>
                      </a:r>
                      <a:r>
                        <a:rPr kumimoji="1" lang="ja-JP" altLang="en-US" sz="1000" b="0" u="sng" dirty="0">
                          <a:solidFill>
                            <a:schemeClr val="tx1"/>
                          </a:solidFill>
                          <a:latin typeface="Meiryo UI"/>
                          <a:ea typeface="Meiryo UI"/>
                        </a:rPr>
                        <a:t>機械設備費</a:t>
                      </a:r>
                      <a:r>
                        <a:rPr kumimoji="1" lang="ja-JP" altLang="en-US" sz="1000" b="0" u="sng" dirty="0">
                          <a:solidFill>
                            <a:schemeClr val="tx1"/>
                          </a:solidFill>
                          <a:latin typeface="Meiryo UI"/>
                          <a:ea typeface="Meiryo UI"/>
                        </a:rPr>
                        <a:t>以外</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補助対象経費の</a:t>
                      </a:r>
                      <a:r>
                        <a:rPr kumimoji="1" lang="ja-JP" altLang="en-US" sz="1000" b="0" u="sng" dirty="0">
                          <a:solidFill>
                            <a:schemeClr val="tx1"/>
                          </a:solidFill>
                          <a:latin typeface="Meiryo UI"/>
                          <a:ea typeface="Meiryo UI"/>
                        </a:rPr>
                        <a:t>２分の１以内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※県４分の１以内＋市町村４分の１以内</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algn="ctr"/>
                      <a:r>
                        <a:rPr kumimoji="1" lang="ja-JP" altLang="en-US" sz="1000" b="1" dirty="0">
                          <a:solidFill>
                            <a:schemeClr val="tx1"/>
                          </a:solidFill>
                          <a:latin typeface="Meiryo UI"/>
                          <a:ea typeface="Meiryo UI"/>
                        </a:rPr>
                        <a:t>補助限度額</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u="sng" dirty="0">
                          <a:solidFill>
                            <a:schemeClr val="tx1"/>
                          </a:solidFill>
                          <a:latin typeface="Meiryo UI"/>
                          <a:ea typeface="Meiryo UI"/>
                        </a:rPr>
                        <a:t>200万円</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※県100万円＋市町村100万円</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u="sng" dirty="0">
                          <a:solidFill>
                            <a:schemeClr val="tx1"/>
                          </a:solidFill>
                          <a:latin typeface="Meiryo UI"/>
                          <a:ea typeface="Meiryo UI"/>
                        </a:rPr>
                        <a:t>100万円</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※県50万円＋市町村50万円</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16" name="テキスト 50"/>
          <p:cNvSpPr txBox="1"/>
          <p:nvPr/>
        </p:nvSpPr>
        <p:spPr>
          <a:xfrm>
            <a:off x="117000" y="2900584"/>
            <a:ext cx="1725067" cy="429994"/>
          </a:xfrm>
          <a:prstGeom prst="rect">
            <a:avLst/>
          </a:prstGeom>
        </p:spPr>
        <p:txBody>
          <a:bodyPr wrap="square">
            <a:spAutoFit/>
          </a:bodyPr>
          <a:p>
            <a:pPr algn="ctr">
              <a:defRPr lang="ja-JP" altLang="en-US"/>
            </a:pPr>
            <a:r>
              <a:rPr lang="ja-JP" altLang="en-US" sz="1100"/>
              <a:t>起業希望者や、</a:t>
            </a:r>
            <a:endParaRPr lang="ja-JP" altLang="en-US" sz="1100"/>
          </a:p>
          <a:p>
            <a:pPr>
              <a:defRPr lang="ja-JP" altLang="en-US"/>
            </a:pPr>
            <a:r>
              <a:rPr lang="ja-JP" altLang="en-US" sz="1100"/>
              <a:t>事業拡大を目指す法人</a:t>
            </a:r>
            <a:endParaRPr lang="ja-JP" altLang="en-US"/>
          </a:p>
        </p:txBody>
      </p:sp>
      <p:sp>
        <p:nvSpPr>
          <p:cNvPr id="1117" name="図形 51"/>
          <p:cNvSpPr/>
          <p:nvPr/>
        </p:nvSpPr>
        <p:spPr>
          <a:xfrm>
            <a:off x="1413000" y="2209329"/>
            <a:ext cx="431185" cy="401160"/>
          </a:xfrm>
          <a:prstGeom prst="rightArrow">
            <a:avLst/>
          </a:prstGeom>
          <a:solidFill>
            <a:srgbClr val="86BFE7"/>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18" name="図 54"/>
          <p:cNvPicPr>
            <a:picLocks noChangeAspect="1"/>
          </p:cNvPicPr>
          <p:nvPr/>
        </p:nvPicPr>
        <p:blipFill>
          <a:blip r:embed="rId4"/>
          <a:stretch>
            <a:fillRect/>
          </a:stretch>
        </p:blipFill>
        <p:spPr>
          <a:xfrm>
            <a:off x="434788" y="1861630"/>
            <a:ext cx="690212" cy="690212"/>
          </a:xfrm>
          <a:prstGeom prst="rect">
            <a:avLst/>
          </a:prstGeom>
        </p:spPr>
      </p:pic>
      <p:pic>
        <p:nvPicPr>
          <p:cNvPr id="1119" name="図 55"/>
          <p:cNvPicPr>
            <a:picLocks noChangeAspect="1"/>
          </p:cNvPicPr>
          <p:nvPr/>
        </p:nvPicPr>
        <p:blipFill>
          <a:blip r:embed="rId5"/>
          <a:stretch>
            <a:fillRect/>
          </a:stretch>
        </p:blipFill>
        <p:spPr>
          <a:xfrm>
            <a:off x="1917000" y="1805209"/>
            <a:ext cx="1095375" cy="1095375"/>
          </a:xfrm>
          <a:prstGeom prst="rect">
            <a:avLst/>
          </a:prstGeom>
        </p:spPr>
      </p:pic>
      <p:sp>
        <p:nvSpPr>
          <p:cNvPr id="1120" name="テキスト 56"/>
          <p:cNvSpPr txBox="1"/>
          <p:nvPr/>
        </p:nvSpPr>
        <p:spPr>
          <a:xfrm>
            <a:off x="1762935" y="2900584"/>
            <a:ext cx="2458065" cy="429994"/>
          </a:xfrm>
          <a:prstGeom prst="rect">
            <a:avLst/>
          </a:prstGeom>
        </p:spPr>
        <p:txBody>
          <a:bodyPr wrap="square">
            <a:spAutoFit/>
          </a:bodyPr>
          <a:p>
            <a:pPr algn="ctr">
              <a:defRPr lang="ja-JP" altLang="en-US"/>
            </a:pPr>
            <a:r>
              <a:rPr lang="ja-JP" altLang="en-US" sz="1100"/>
              <a:t>中山間地域の譲渡側</a:t>
            </a:r>
            <a:r>
              <a:rPr lang="ja-JP" altLang="en-US" sz="1100"/>
              <a:t>（売り手）から</a:t>
            </a:r>
            <a:endParaRPr lang="ja-JP" altLang="en-US" sz="1100"/>
          </a:p>
          <a:p>
            <a:pPr algn="ctr">
              <a:defRPr lang="ja-JP" altLang="en-US"/>
            </a:pPr>
            <a:r>
              <a:rPr lang="ja-JP" altLang="en-US" sz="1100"/>
              <a:t>地域に必要と</a:t>
            </a:r>
            <a:r>
              <a:rPr lang="ja-JP" altLang="en-US" sz="1100"/>
              <a:t>認められる</a:t>
            </a:r>
            <a:r>
              <a:rPr lang="ja-JP" altLang="en-US" sz="1100"/>
              <a:t>事業を買収</a:t>
            </a:r>
            <a:endParaRPr lang="ja-JP" altLang="en-US" sz="1100"/>
          </a:p>
        </p:txBody>
      </p:sp>
      <p:sp>
        <p:nvSpPr>
          <p:cNvPr id="1121" name="図形 57"/>
          <p:cNvSpPr/>
          <p:nvPr/>
        </p:nvSpPr>
        <p:spPr>
          <a:xfrm>
            <a:off x="4149000" y="2206736"/>
            <a:ext cx="431185" cy="401160"/>
          </a:xfrm>
          <a:prstGeom prst="rightArrow">
            <a:avLst/>
          </a:prstGeom>
          <a:solidFill>
            <a:srgbClr val="86BFE7"/>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2" name="図 59"/>
          <p:cNvPicPr>
            <a:picLocks noChangeAspect="1"/>
          </p:cNvPicPr>
          <p:nvPr/>
        </p:nvPicPr>
        <p:blipFill>
          <a:blip r:embed="rId6"/>
          <a:stretch>
            <a:fillRect/>
          </a:stretch>
        </p:blipFill>
        <p:spPr>
          <a:xfrm>
            <a:off x="4693222" y="1864049"/>
            <a:ext cx="1039778" cy="1039778"/>
          </a:xfrm>
          <a:prstGeom prst="rect">
            <a:avLst/>
          </a:prstGeom>
        </p:spPr>
      </p:pic>
      <p:sp>
        <p:nvSpPr>
          <p:cNvPr id="1123" name="図形 60"/>
          <p:cNvSpPr/>
          <p:nvPr/>
        </p:nvSpPr>
        <p:spPr>
          <a:xfrm>
            <a:off x="2781103" y="1572537"/>
            <a:ext cx="791067" cy="678041"/>
          </a:xfrm>
          <a:prstGeom prst="star12">
            <a:avLst>
              <a:gd name="adj" fmla="val 37500"/>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4" name="テキスト 62"/>
          <p:cNvSpPr txBox="1"/>
          <p:nvPr/>
        </p:nvSpPr>
        <p:spPr>
          <a:xfrm>
            <a:off x="2680324" y="1742873"/>
            <a:ext cx="992625" cy="368439"/>
          </a:xfrm>
          <a:prstGeom prst="rect">
            <a:avLst/>
          </a:prstGeom>
        </p:spPr>
        <p:txBody>
          <a:bodyPr>
            <a:spAutoFit/>
          </a:bodyPr>
          <a:p>
            <a:pPr algn="ctr">
              <a:defRPr lang="ja-JP" altLang="en-US"/>
            </a:pPr>
            <a:r>
              <a:rPr lang="ja-JP" altLang="en-US" sz="900"/>
              <a:t>譲渡対価</a:t>
            </a:r>
            <a:endParaRPr lang="ja-JP" altLang="en-US"/>
          </a:p>
          <a:p>
            <a:pPr algn="ctr">
              <a:defRPr lang="ja-JP" altLang="en-US"/>
            </a:pPr>
            <a:r>
              <a:rPr lang="ja-JP" altLang="en-US" sz="900"/>
              <a:t>発生</a:t>
            </a:r>
            <a:endParaRPr lang="ja-JP" altLang="en-US" sz="900"/>
          </a:p>
        </p:txBody>
      </p:sp>
      <p:sp>
        <p:nvSpPr>
          <p:cNvPr id="1125" name="図形 63"/>
          <p:cNvSpPr/>
          <p:nvPr/>
        </p:nvSpPr>
        <p:spPr>
          <a:xfrm>
            <a:off x="3039554" y="2466578"/>
            <a:ext cx="1001809" cy="373825"/>
          </a:xfrm>
          <a:prstGeom prst="wedgeRoundRectCallout">
            <a:avLst>
              <a:gd name="adj1" fmla="val -27994"/>
              <a:gd name="adj2" fmla="val -97150"/>
              <a:gd name="adj3" fmla="val 16667"/>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6" name="テキスト 64"/>
          <p:cNvSpPr txBox="1"/>
          <p:nvPr/>
        </p:nvSpPr>
        <p:spPr>
          <a:xfrm>
            <a:off x="2997000" y="2466578"/>
            <a:ext cx="1093465" cy="399217"/>
          </a:xfrm>
          <a:prstGeom prst="rect">
            <a:avLst/>
          </a:prstGeom>
        </p:spPr>
        <p:txBody>
          <a:bodyPr wrap="square">
            <a:spAutoFit/>
          </a:bodyPr>
          <a:p>
            <a:pPr algn="l">
              <a:defRPr lang="ja-JP" altLang="en-US"/>
            </a:pPr>
            <a:r>
              <a:rPr lang="ja-JP" altLang="en-US" sz="1000" b="1"/>
              <a:t>既存事業の買収</a:t>
            </a:r>
            <a:endParaRPr lang="ja-JP" altLang="en-US" sz="1000"/>
          </a:p>
          <a:p>
            <a:pPr algn="l">
              <a:defRPr lang="ja-JP" altLang="en-US"/>
            </a:pPr>
            <a:r>
              <a:rPr lang="ja-JP" altLang="en-US" sz="1000"/>
              <a:t>を補助</a:t>
            </a:r>
            <a:endParaRPr lang="ja-JP" altLang="en-US" b="1"/>
          </a:p>
        </p:txBody>
      </p:sp>
      <p:sp>
        <p:nvSpPr>
          <p:cNvPr id="1127" name="図形 65"/>
          <p:cNvSpPr/>
          <p:nvPr/>
        </p:nvSpPr>
        <p:spPr>
          <a:xfrm>
            <a:off x="5424415" y="1572537"/>
            <a:ext cx="889796" cy="678041"/>
          </a:xfrm>
          <a:prstGeom prst="star12">
            <a:avLst>
              <a:gd name="adj" fmla="val 37500"/>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8" name="テキスト 66"/>
          <p:cNvSpPr txBox="1"/>
          <p:nvPr/>
        </p:nvSpPr>
        <p:spPr>
          <a:xfrm>
            <a:off x="5373001" y="1742873"/>
            <a:ext cx="992625" cy="368439"/>
          </a:xfrm>
          <a:prstGeom prst="rect">
            <a:avLst/>
          </a:prstGeom>
        </p:spPr>
        <p:txBody>
          <a:bodyPr>
            <a:spAutoFit/>
          </a:bodyPr>
          <a:p>
            <a:pPr algn="ctr">
              <a:defRPr lang="ja-JP" altLang="en-US"/>
            </a:pPr>
            <a:r>
              <a:rPr lang="ja-JP" altLang="en-US" sz="900"/>
              <a:t>機械設備</a:t>
            </a:r>
            <a:endParaRPr lang="ja-JP" altLang="en-US" sz="900"/>
          </a:p>
          <a:p>
            <a:pPr algn="ctr">
              <a:defRPr lang="ja-JP" altLang="en-US"/>
            </a:pPr>
            <a:r>
              <a:rPr lang="ja-JP" altLang="en-US" sz="900"/>
              <a:t>の購入</a:t>
            </a:r>
            <a:endParaRPr lang="ja-JP" altLang="en-US" sz="900"/>
          </a:p>
        </p:txBody>
      </p:sp>
      <p:sp>
        <p:nvSpPr>
          <p:cNvPr id="1129" name="図形 67"/>
          <p:cNvSpPr/>
          <p:nvPr/>
        </p:nvSpPr>
        <p:spPr>
          <a:xfrm>
            <a:off x="5767037" y="2466578"/>
            <a:ext cx="901963" cy="373825"/>
          </a:xfrm>
          <a:prstGeom prst="wedgeRoundRectCallout">
            <a:avLst>
              <a:gd name="adj1" fmla="val -28216"/>
              <a:gd name="adj2" fmla="val -102050"/>
              <a:gd name="adj3" fmla="val 16667"/>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0" name="テキスト 68"/>
          <p:cNvSpPr txBox="1"/>
          <p:nvPr/>
        </p:nvSpPr>
        <p:spPr>
          <a:xfrm>
            <a:off x="5724380" y="2466578"/>
            <a:ext cx="1041212" cy="399217"/>
          </a:xfrm>
          <a:prstGeom prst="rect">
            <a:avLst/>
          </a:prstGeom>
        </p:spPr>
        <p:txBody>
          <a:bodyPr wrap="square">
            <a:spAutoFit/>
          </a:bodyPr>
          <a:p>
            <a:pPr algn="l">
              <a:defRPr lang="ja-JP" altLang="en-US"/>
            </a:pPr>
            <a:r>
              <a:rPr lang="ja-JP" altLang="en-US" sz="1000" b="1"/>
              <a:t>承継後の取組</a:t>
            </a:r>
            <a:endParaRPr lang="ja-JP" altLang="en-US" sz="1000" b="1"/>
          </a:p>
          <a:p>
            <a:pPr algn="l">
              <a:defRPr lang="ja-JP" altLang="en-US"/>
            </a:pPr>
            <a:r>
              <a:rPr lang="ja-JP" altLang="en-US" sz="1000"/>
              <a:t>を補助</a:t>
            </a:r>
            <a:endParaRPr lang="ja-JP" altLang="en-US" b="1"/>
          </a:p>
        </p:txBody>
      </p:sp>
      <p:sp>
        <p:nvSpPr>
          <p:cNvPr id="1131" name="テキスト 69"/>
          <p:cNvSpPr txBox="1"/>
          <p:nvPr/>
        </p:nvSpPr>
        <p:spPr>
          <a:xfrm>
            <a:off x="4354935" y="2900584"/>
            <a:ext cx="2458065" cy="429994"/>
          </a:xfrm>
          <a:prstGeom prst="rect">
            <a:avLst/>
          </a:prstGeom>
        </p:spPr>
        <p:txBody>
          <a:bodyPr wrap="square">
            <a:spAutoFit/>
          </a:bodyPr>
          <a:p>
            <a:pPr algn="ctr">
              <a:defRPr lang="ja-JP" altLang="en-US"/>
            </a:pPr>
            <a:r>
              <a:rPr lang="ja-JP" altLang="en-US" sz="1100"/>
              <a:t>承継後に、新たな取組や</a:t>
            </a:r>
            <a:endParaRPr lang="ja-JP" altLang="en-US" sz="1100"/>
          </a:p>
          <a:p>
            <a:pPr algn="ctr">
              <a:defRPr lang="ja-JP" altLang="en-US"/>
            </a:pPr>
            <a:r>
              <a:rPr lang="ja-JP" altLang="en-US" sz="1100"/>
              <a:t>経営の安定化に資する取組を実施</a:t>
            </a:r>
            <a:endParaRPr lang="ja-JP" altLang="en-US" sz="1100"/>
          </a:p>
        </p:txBody>
      </p:sp>
      <p:sp>
        <p:nvSpPr>
          <p:cNvPr id="1132" name="テキスト 73"/>
          <p:cNvSpPr txBox="1"/>
          <p:nvPr/>
        </p:nvSpPr>
        <p:spPr>
          <a:xfrm>
            <a:off x="1200150" y="2034578"/>
            <a:ext cx="788491" cy="229939"/>
          </a:xfrm>
          <a:prstGeom prst="rect">
            <a:avLst/>
          </a:prstGeom>
        </p:spPr>
        <p:txBody>
          <a:bodyPr wrap="square">
            <a:spAutoFit/>
          </a:bodyPr>
          <a:p>
            <a:pPr algn="ctr">
              <a:defRPr lang="ja-JP" altLang="en-US"/>
            </a:pPr>
            <a:r>
              <a:rPr lang="ja-JP" altLang="en-US" sz="900"/>
              <a:t>マッチング</a:t>
            </a:r>
            <a:endParaRPr lang="ja-JP" altLang="en-US"/>
          </a:p>
        </p:txBody>
      </p:sp>
      <p:sp>
        <p:nvSpPr>
          <p:cNvPr id="1133" name="テキスト 74"/>
          <p:cNvSpPr txBox="1"/>
          <p:nvPr/>
        </p:nvSpPr>
        <p:spPr>
          <a:xfrm>
            <a:off x="3970347" y="2034578"/>
            <a:ext cx="788491" cy="229939"/>
          </a:xfrm>
          <a:prstGeom prst="rect">
            <a:avLst/>
          </a:prstGeom>
        </p:spPr>
        <p:txBody>
          <a:bodyPr wrap="square">
            <a:spAutoFit/>
          </a:bodyPr>
          <a:p>
            <a:pPr algn="ctr">
              <a:defRPr lang="ja-JP" altLang="en-US"/>
            </a:pPr>
            <a:r>
              <a:rPr lang="ja-JP" altLang="en-US" sz="900"/>
              <a:t>事業承継</a:t>
            </a: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189"/>
          <p:cNvSpPr/>
          <p:nvPr/>
        </p:nvSpPr>
        <p:spPr>
          <a:xfrm>
            <a:off x="117000" y="416822"/>
            <a:ext cx="6618749" cy="5841576"/>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6" name="四角形 40"/>
          <p:cNvSpPr/>
          <p:nvPr/>
        </p:nvSpPr>
        <p:spPr>
          <a:xfrm>
            <a:off x="165350" y="-15000"/>
            <a:ext cx="6522050" cy="475092"/>
          </a:xfrm>
          <a:prstGeom prst="rect">
            <a:avLst/>
          </a:prstGeom>
          <a:ln>
            <a:noFill/>
          </a:ln>
        </p:spPr>
        <p:txBody>
          <a:bodyPr anchor="ct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2000" b="1" dirty="0">
                <a:solidFill>
                  <a:srgbClr val="0070C0"/>
                </a:solidFill>
                <a:latin typeface="Meiryo UI"/>
                <a:ea typeface="Meiryo UI"/>
              </a:rPr>
              <a:t>～補助金の申請について～</a:t>
            </a:r>
            <a:endParaRPr kumimoji="1" lang="ja-JP" altLang="en-US" sz="6545" b="1" u="sng" dirty="0">
              <a:solidFill>
                <a:srgbClr val="0070C0"/>
              </a:solidFill>
              <a:latin typeface="Meiryo UI"/>
              <a:ea typeface="Meiryo UI"/>
            </a:endParaRPr>
          </a:p>
        </p:txBody>
      </p:sp>
      <p:sp>
        <p:nvSpPr>
          <p:cNvPr id="1137" name="四角形 46"/>
          <p:cNvSpPr/>
          <p:nvPr/>
        </p:nvSpPr>
        <p:spPr>
          <a:xfrm>
            <a:off x="117000" y="7185000"/>
            <a:ext cx="6620512" cy="2581753"/>
          </a:xfrm>
          <a:prstGeom prst="rect">
            <a:avLst/>
          </a:prstGeom>
          <a:noFill/>
          <a:ln w="25400" cap="flat" cmpd="sng" algn="ctr">
            <a:solidFill>
              <a:srgbClr val="0070C0"/>
            </a:solidFill>
            <a:prstDash val="solid"/>
            <a:miter lim="800000"/>
          </a:ln>
        </p:spPr>
        <p:txBody>
          <a:bodyPr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defRPr lang="ja-JP" altLang="en-US"/>
            </a:pPr>
            <a:endParaRPr lang="ja-JP" altLang="en-US"/>
          </a:p>
        </p:txBody>
      </p:sp>
      <p:sp>
        <p:nvSpPr>
          <p:cNvPr id="1138" name="テキスト 47"/>
          <p:cNvSpPr txBox="1"/>
          <p:nvPr/>
        </p:nvSpPr>
        <p:spPr>
          <a:xfrm>
            <a:off x="116603" y="7559120"/>
            <a:ext cx="6618152" cy="2158673"/>
          </a:xfrm>
          <a:prstGeom prst="rect">
            <a:avLst/>
          </a:prstGeom>
          <a:ln/>
        </p:spPr>
        <p:txBody>
          <a:bodyPr wrap="square">
            <a:spAutoFit/>
          </a:bodyPr>
          <a:lstStyle>
            <a:defPPr>
              <a:defRPr lang="ja-JP"/>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defRPr lang="ja-JP" altLang="en-US"/>
            </a:pP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高知県事業承継・引継ぎ支援センター</a:t>
            </a:r>
            <a:endParaRPr lang="ja-JP" altLang="en-US" sz="14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780-0870</a:t>
            </a:r>
            <a:r>
              <a:rPr lang="ja-JP" altLang="en-US" sz="1400">
                <a:solidFill>
                  <a:srgbClr val="000000"/>
                </a:solidFill>
                <a:latin typeface="Meiryo UI" pitchFamily="0" charset="0"/>
                <a:ea typeface="Meiryo UI" pitchFamily="0" charset="0"/>
              </a:rPr>
              <a:t>　高知市本町4丁目1-32号</a:t>
            </a:r>
            <a:r>
              <a:rPr lang="ja-JP" altLang="en-US" sz="1400">
                <a:solidFill>
                  <a:srgbClr val="000000"/>
                </a:solidFill>
                <a:latin typeface="Meiryo UI" pitchFamily="0" charset="0"/>
                <a:ea typeface="Meiryo UI" pitchFamily="0" charset="0"/>
              </a:rPr>
              <a:t>（こうち勤労センター4階）</a:t>
            </a:r>
            <a:endParaRPr lang="ja-JP" altLang="en-US" sz="11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-802</a:t>
            </a:r>
            <a:r>
              <a:rPr lang="ja-JP" altLang="en-US" sz="1400">
                <a:solidFill>
                  <a:srgbClr val="000000"/>
                </a:solidFill>
                <a:latin typeface="Meiryo UI" pitchFamily="0" charset="0"/>
                <a:ea typeface="Meiryo UI" pitchFamily="0" charset="0"/>
              </a:rPr>
              <a:t>-6002　FAX：088-802-6003</a:t>
            </a:r>
            <a:endParaRPr kumimoji="1" lang="ja-JP" altLang="en-US" sz="1100">
              <a:solidFill>
                <a:schemeClr val="tx1"/>
              </a:solidFill>
              <a:latin typeface="Meiryo UI"/>
              <a:ea typeface="Meiryo UI"/>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　　E-mail：</a:t>
            </a:r>
            <a:r>
              <a:rPr lang="ja-JP" altLang="en-US" sz="1400">
                <a:solidFill>
                  <a:schemeClr val="tx1"/>
                </a:solidFill>
                <a:latin typeface="Meiryo UI" pitchFamily="0" charset="0"/>
                <a:ea typeface="Meiryo UI" pitchFamily="0" charset="0"/>
              </a:rPr>
              <a:t>kochi-center@kochi-hikitsugi.go.jp</a:t>
            </a:r>
            <a:endParaRPr lang="ja-JP" altLang="en-US" sz="1400">
              <a:solidFill>
                <a:schemeClr val="tx1"/>
              </a:solidFill>
              <a:latin typeface="Meiryo UI" pitchFamily="0" charset="0"/>
              <a:ea typeface="Meiryo UI" pitchFamily="0" charset="0"/>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○各市町村　事業承継担当課</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〇高知県商工労働部経営支援課　事業承継担当</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　</a:t>
            </a:r>
            <a:r>
              <a:rPr lang="ja-JP" altLang="en-US" sz="1400">
                <a:solidFill>
                  <a:srgbClr val="000000"/>
                </a:solidFill>
                <a:latin typeface="Meiryo UI" pitchFamily="0" charset="0"/>
                <a:ea typeface="Meiryo UI" pitchFamily="0" charset="0"/>
              </a:rPr>
              <a:t>FAX：088-823-9138</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700">
              <a:solidFill>
                <a:srgbClr val="000000"/>
              </a:solidFill>
              <a:latin typeface="Meiryo UI" pitchFamily="0" charset="0"/>
              <a:ea typeface="Meiryo UI" pitchFamily="0" charset="0"/>
            </a:endParaRPr>
          </a:p>
        </p:txBody>
      </p:sp>
      <p:sp>
        <p:nvSpPr>
          <p:cNvPr id="1139" name="図形 48"/>
          <p:cNvSpPr/>
          <p:nvPr/>
        </p:nvSpPr>
        <p:spPr>
          <a:xfrm>
            <a:off x="117000" y="7184608"/>
            <a:ext cx="1872902" cy="360392"/>
          </a:xfrm>
          <a:prstGeom prst="rect">
            <a:avLst/>
          </a:prstGeom>
          <a:solidFill>
            <a:srgbClr val="0070C0"/>
          </a:solidFill>
          <a:ln w="25400" cap="flat" cmpd="sng" algn="ctr">
            <a:noFill/>
            <a:prstDash val="solid"/>
            <a:miter lim="800000"/>
          </a:ln>
        </p:spPr>
        <p:txBody>
          <a:bodyPr vertOverflow="overflow" horzOverflow="overflow"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r>
              <a:rPr lang="ja-JP" altLang="en-US" sz="2000" b="1">
                <a:solidFill>
                  <a:sysClr val="window" lastClr="FFFFFF"/>
                </a:solidFill>
                <a:latin typeface="Meiryo UI" pitchFamily="0" charset="0"/>
                <a:ea typeface="Meiryo UI" pitchFamily="0" charset="0"/>
              </a:rPr>
              <a:t>お問い合わせ先</a:t>
            </a:r>
            <a:endParaRPr lang="ja-JP" altLang="en-US" sz="1200" b="1">
              <a:solidFill>
                <a:schemeClr val="bg1"/>
              </a:solidFill>
              <a:latin typeface="Meiryo UI" pitchFamily="0" charset="0"/>
              <a:ea typeface="Meiryo UI" pitchFamily="0" charset="0"/>
            </a:endParaRPr>
          </a:p>
        </p:txBody>
      </p:sp>
      <p:sp>
        <p:nvSpPr>
          <p:cNvPr id="1140" name="図形 71"/>
          <p:cNvSpPr/>
          <p:nvPr/>
        </p:nvSpPr>
        <p:spPr>
          <a:xfrm>
            <a:off x="116288" y="419381"/>
            <a:ext cx="2225065" cy="364483"/>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補助金申請の流れ</a:t>
            </a:r>
            <a:endParaRPr lang="ja-JP" altLang="en-US" sz="1200" b="1">
              <a:solidFill>
                <a:schemeClr val="bg1"/>
              </a:solidFill>
              <a:latin typeface="Meiryo UI" pitchFamily="0" charset="0"/>
              <a:ea typeface="Meiryo UI" pitchFamily="0" charset="0"/>
            </a:endParaRPr>
          </a:p>
        </p:txBody>
      </p:sp>
      <p:sp>
        <p:nvSpPr>
          <p:cNvPr id="1141" name="図形 78"/>
          <p:cNvSpPr/>
          <p:nvPr/>
        </p:nvSpPr>
        <p:spPr>
          <a:xfrm>
            <a:off x="117002" y="6357021"/>
            <a:ext cx="1872900" cy="360400"/>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申請期間</a:t>
            </a:r>
            <a:endParaRPr lang="ja-JP" altLang="en-US" sz="1200" b="1">
              <a:solidFill>
                <a:schemeClr val="bg1"/>
              </a:solidFill>
              <a:latin typeface="Meiryo UI" pitchFamily="0" charset="0"/>
              <a:ea typeface="Meiryo UI" pitchFamily="0" charset="0"/>
            </a:endParaRPr>
          </a:p>
        </p:txBody>
      </p:sp>
      <p:sp>
        <p:nvSpPr>
          <p:cNvPr id="1142" name="四角形 79"/>
          <p:cNvSpPr/>
          <p:nvPr/>
        </p:nvSpPr>
        <p:spPr>
          <a:xfrm>
            <a:off x="117000" y="6357021"/>
            <a:ext cx="6618749" cy="720384"/>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3" name="サブタイトル 80"/>
          <p:cNvSpPr/>
          <p:nvPr/>
        </p:nvSpPr>
        <p:spPr>
          <a:xfrm>
            <a:off x="117000" y="6717405"/>
            <a:ext cx="6619396" cy="395595"/>
          </a:xfrm>
          <a:prstGeom prst="rect">
            <a:avLst/>
          </a:prstGeom>
          <a:ln w="19050">
            <a:noFill/>
          </a:ln>
        </p:spPr>
        <p:txBody>
          <a:bodyP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700" u="none">
                <a:solidFill>
                  <a:schemeClr val="tx1"/>
                </a:solidFill>
                <a:latin typeface="Meiryo UI"/>
                <a:ea typeface="Meiryo UI"/>
              </a:rPr>
              <a:t>令和</a:t>
            </a:r>
            <a:r>
              <a:rPr kumimoji="1" lang="ja-JP" altLang="en-US" sz="1700" u="none" strike="noStrike">
                <a:solidFill>
                  <a:schemeClr val="tx1"/>
                </a:solidFill>
                <a:latin typeface="Meiryo UI"/>
                <a:ea typeface="Meiryo UI"/>
              </a:rPr>
              <a:t>７</a:t>
            </a:r>
            <a:r>
              <a:rPr kumimoji="1" lang="ja-JP" altLang="en-US" sz="1700" u="none">
                <a:solidFill>
                  <a:schemeClr val="tx1"/>
                </a:solidFill>
                <a:latin typeface="Meiryo UI"/>
                <a:ea typeface="Meiryo UI"/>
              </a:rPr>
              <a:t>年４</a:t>
            </a:r>
            <a:r>
              <a:rPr kumimoji="1" lang="ja-JP" altLang="en-US" sz="1700" u="none">
                <a:solidFill>
                  <a:schemeClr val="tx1"/>
                </a:solidFill>
                <a:latin typeface="Meiryo UI"/>
                <a:ea typeface="Meiryo UI"/>
              </a:rPr>
              <a:t>月１日</a:t>
            </a:r>
            <a:r>
              <a:rPr kumimoji="1" lang="ja-JP" altLang="en-US" sz="1700" u="none" strike="noStrike">
                <a:solidFill>
                  <a:schemeClr val="tx1"/>
                </a:solidFill>
                <a:latin typeface="Meiryo UI"/>
                <a:ea typeface="Meiryo UI"/>
              </a:rPr>
              <a:t>（</a:t>
            </a:r>
            <a:r>
              <a:rPr kumimoji="1" lang="ja-JP" altLang="en-US" sz="1700" u="none" strike="noStrike">
                <a:solidFill>
                  <a:schemeClr val="tx1"/>
                </a:solidFill>
                <a:latin typeface="Meiryo UI"/>
                <a:ea typeface="Meiryo UI"/>
              </a:rPr>
              <a:t>火</a:t>
            </a:r>
            <a:r>
              <a:rPr kumimoji="1" lang="ja-JP" altLang="en-US" sz="1700" u="none" strike="noStrike">
                <a:solidFill>
                  <a:schemeClr val="tx1"/>
                </a:solidFill>
                <a:latin typeface="Meiryo UI"/>
                <a:ea typeface="Meiryo UI"/>
              </a:rPr>
              <a:t>）</a:t>
            </a:r>
            <a:r>
              <a:rPr kumimoji="1" lang="ja-JP" altLang="en-US" sz="1700" u="none">
                <a:solidFill>
                  <a:schemeClr val="tx1"/>
                </a:solidFill>
                <a:latin typeface="Meiryo UI"/>
                <a:ea typeface="Meiryo UI"/>
              </a:rPr>
              <a:t>～令和</a:t>
            </a:r>
            <a:r>
              <a:rPr kumimoji="1" lang="ja-JP" altLang="en-US" sz="1700" u="none">
                <a:solidFill>
                  <a:schemeClr val="tx1"/>
                </a:solidFill>
                <a:latin typeface="Meiryo UI"/>
                <a:ea typeface="Meiryo UI"/>
              </a:rPr>
              <a:t>８</a:t>
            </a:r>
            <a:r>
              <a:rPr kumimoji="1" lang="ja-JP" altLang="en-US" sz="1700" u="none">
                <a:solidFill>
                  <a:schemeClr val="tx1"/>
                </a:solidFill>
                <a:latin typeface="Meiryo UI"/>
                <a:ea typeface="Meiryo UI"/>
              </a:rPr>
              <a:t>年２月</a:t>
            </a:r>
            <a:r>
              <a:rPr kumimoji="1" lang="ja-JP" altLang="en-US" sz="1700" u="none" strike="noStrike">
                <a:solidFill>
                  <a:schemeClr val="tx1"/>
                </a:solidFill>
                <a:latin typeface="Meiryo UI"/>
                <a:ea typeface="Meiryo UI"/>
              </a:rPr>
              <a:t>27</a:t>
            </a:r>
            <a:r>
              <a:rPr kumimoji="1" lang="ja-JP" altLang="en-US" sz="1700" u="none">
                <a:solidFill>
                  <a:schemeClr val="tx1"/>
                </a:solidFill>
                <a:latin typeface="Meiryo UI"/>
                <a:ea typeface="Meiryo UI"/>
              </a:rPr>
              <a:t>日</a:t>
            </a:r>
            <a:r>
              <a:rPr kumimoji="1" lang="ja-JP" altLang="en-US" sz="1700" u="none" strike="noStrike">
                <a:solidFill>
                  <a:schemeClr val="tx1"/>
                </a:solidFill>
                <a:latin typeface="Meiryo UI"/>
                <a:ea typeface="Meiryo UI"/>
              </a:rPr>
              <a:t>（金）</a:t>
            </a:r>
            <a:r>
              <a:rPr kumimoji="1" lang="ja-JP" altLang="en-US" sz="1700" u="none">
                <a:solidFill>
                  <a:schemeClr val="tx1"/>
                </a:solidFill>
                <a:latin typeface="Meiryo UI"/>
                <a:ea typeface="Meiryo UI"/>
              </a:rPr>
              <a:t>（必着）</a:t>
            </a:r>
            <a:endParaRPr kumimoji="1" lang="ja-JP" altLang="en-US" sz="1700" u="none">
              <a:solidFill>
                <a:schemeClr val="tx1"/>
              </a:solidFill>
              <a:latin typeface="Meiryo UI"/>
              <a:ea typeface="Meiryo UI"/>
            </a:endParaRPr>
          </a:p>
        </p:txBody>
      </p:sp>
      <p:sp>
        <p:nvSpPr>
          <p:cNvPr id="1144" name="テキスト 190"/>
          <p:cNvSpPr txBox="1"/>
          <p:nvPr/>
        </p:nvSpPr>
        <p:spPr>
          <a:xfrm>
            <a:off x="1971748" y="6357021"/>
            <a:ext cx="4697252" cy="429994"/>
          </a:xfrm>
          <a:prstGeom prst="rect">
            <a:avLst/>
          </a:prstGeom>
        </p:spPr>
        <p:txBody>
          <a:bodyPr wrap="square">
            <a:spAutoFit/>
          </a:bodyPr>
          <a:p>
            <a:pPr>
              <a:defRPr lang="ja-JP" altLang="en-US"/>
            </a:pPr>
            <a:r>
              <a:rPr lang="ja-JP" altLang="en-US" sz="1100"/>
              <a:t>※</a:t>
            </a:r>
            <a:r>
              <a:rPr lang="ja-JP" altLang="en-US" sz="1100" u="sng"/>
              <a:t>この申請期間は補助事業者である市町村から県への交付申請期間です。</a:t>
            </a:r>
            <a:endParaRPr lang="ja-JP" altLang="en-US" u="sng"/>
          </a:p>
          <a:p>
            <a:pPr>
              <a:defRPr lang="ja-JP" altLang="en-US"/>
            </a:pPr>
            <a:r>
              <a:rPr lang="ja-JP" altLang="en-US" sz="1100" u="none"/>
              <a:t>　</a:t>
            </a:r>
            <a:r>
              <a:rPr lang="ja-JP" altLang="en-US" sz="1100" u="sng"/>
              <a:t>市町村への交付申請期間は各市町村へお問い合わせください。</a:t>
            </a:r>
            <a:endParaRPr lang="ja-JP" altLang="en-US" sz="1100" u="sng"/>
          </a:p>
        </p:txBody>
      </p:sp>
      <p:sp>
        <p:nvSpPr>
          <p:cNvPr id="1145" name="図形 125"/>
          <p:cNvSpPr/>
          <p:nvPr/>
        </p:nvSpPr>
        <p:spPr>
          <a:xfrm>
            <a:off x="1245581" y="1629466"/>
            <a:ext cx="5448544"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事業実施主体（Ｍ＆Ａの譲受側）</a:t>
            </a:r>
            <a:endParaRPr lang="ja-JP" altLang="en-US" b="1"/>
          </a:p>
        </p:txBody>
      </p:sp>
      <p:sp>
        <p:nvSpPr>
          <p:cNvPr id="1146" name="図形 148"/>
          <p:cNvSpPr/>
          <p:nvPr/>
        </p:nvSpPr>
        <p:spPr>
          <a:xfrm>
            <a:off x="1342133" y="2030377"/>
            <a:ext cx="689384" cy="167592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47" name="図形 151"/>
          <p:cNvSpPr/>
          <p:nvPr/>
        </p:nvSpPr>
        <p:spPr>
          <a:xfrm>
            <a:off x="2000996" y="4107749"/>
            <a:ext cx="682527" cy="166572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48" name="図形 175"/>
          <p:cNvSpPr/>
          <p:nvPr/>
        </p:nvSpPr>
        <p:spPr>
          <a:xfrm>
            <a:off x="1294467" y="886188"/>
            <a:ext cx="1319335"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交</a:t>
            </a:r>
            <a:r>
              <a:rPr lang="ja-JP" altLang="en-US" sz="1500" b="1">
                <a:solidFill>
                  <a:schemeClr val="bg1"/>
                </a:solidFill>
              </a:rPr>
              <a:t>付申請</a:t>
            </a:r>
            <a:endParaRPr lang="ja-JP" altLang="en-US" sz="1500" b="1">
              <a:solidFill>
                <a:schemeClr val="bg1"/>
              </a:solidFill>
            </a:endParaRPr>
          </a:p>
        </p:txBody>
      </p:sp>
      <p:sp>
        <p:nvSpPr>
          <p:cNvPr id="1149" name="テキスト 197"/>
          <p:cNvSpPr txBox="1"/>
          <p:nvPr/>
        </p:nvSpPr>
        <p:spPr>
          <a:xfrm>
            <a:off x="1238498" y="2029636"/>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51" name="テキスト 176"/>
          <p:cNvSpPr txBox="1"/>
          <p:nvPr/>
        </p:nvSpPr>
        <p:spPr>
          <a:xfrm>
            <a:off x="5339736" y="8265000"/>
            <a:ext cx="1328966" cy="399217"/>
          </a:xfrm>
          <a:prstGeom prst="rect">
            <a:avLst/>
          </a:prstGeom>
        </p:spPr>
        <p:txBody>
          <a:bodyPr wrap="square">
            <a:spAutoFit/>
          </a:bodyPr>
          <a:p>
            <a:pPr algn="r">
              <a:defRPr lang="ja-JP" altLang="en-US"/>
            </a:pPr>
            <a:r>
              <a:rPr lang="ja-JP" altLang="en-US" sz="900" b="1"/>
              <a:t>交付要綱等はこちら</a:t>
            </a:r>
            <a:endParaRPr lang="ja-JP" altLang="en-US" sz="1100" b="1"/>
          </a:p>
          <a:p>
            <a:pPr algn="ctr">
              <a:defRPr lang="ja-JP" altLang="en-US"/>
            </a:pPr>
            <a:r>
              <a:rPr lang="ja-JP" altLang="en-US" sz="1100" b="1"/>
              <a:t>　↓</a:t>
            </a:r>
            <a:endParaRPr lang="ja-JP" altLang="en-US" sz="1100" b="1"/>
          </a:p>
        </p:txBody>
      </p:sp>
      <p:sp>
        <p:nvSpPr>
          <p:cNvPr id="1152" name="図形 106"/>
          <p:cNvSpPr/>
          <p:nvPr/>
        </p:nvSpPr>
        <p:spPr>
          <a:xfrm>
            <a:off x="1244410" y="5777095"/>
            <a:ext cx="5439394"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県</a:t>
            </a:r>
            <a:endParaRPr lang="ja-JP" altLang="en-US" b="1"/>
          </a:p>
        </p:txBody>
      </p:sp>
      <p:sp>
        <p:nvSpPr>
          <p:cNvPr id="1153" name="図形 107"/>
          <p:cNvSpPr/>
          <p:nvPr/>
        </p:nvSpPr>
        <p:spPr>
          <a:xfrm>
            <a:off x="1244415" y="3709827"/>
            <a:ext cx="5450626"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補助事業者（市町村）</a:t>
            </a:r>
            <a:endParaRPr lang="ja-JP" altLang="en-US" b="1"/>
          </a:p>
        </p:txBody>
      </p:sp>
      <p:sp>
        <p:nvSpPr>
          <p:cNvPr id="1154" name="テキスト 108"/>
          <p:cNvSpPr txBox="1"/>
          <p:nvPr/>
        </p:nvSpPr>
        <p:spPr>
          <a:xfrm>
            <a:off x="189000" y="1629750"/>
            <a:ext cx="952321" cy="4547515"/>
          </a:xfrm>
          <a:prstGeom prst="rect">
            <a:avLst/>
          </a:prstGeom>
          <a:ln w="12700">
            <a:solidFill>
              <a:srgbClr val="00B0F0"/>
            </a:solidFill>
            <a:prstDash val="sysDash"/>
          </a:ln>
        </p:spPr>
        <p:txBody>
          <a:bodyPr vert="eaVert" wrap="square">
            <a:spAutoFit/>
          </a:bodyPr>
          <a:p>
            <a:pPr>
              <a:lnSpc>
                <a:spcPts val="1500"/>
              </a:lnSpc>
              <a:spcBef>
                <a:spcPts val="0"/>
              </a:spcBef>
              <a:spcAft>
                <a:spcPts val="0"/>
              </a:spcAft>
              <a:defRPr lang="ja-JP" altLang="en-US"/>
            </a:pPr>
            <a:r>
              <a:rPr lang="ja-JP" altLang="en-US" sz="1100"/>
              <a:t>・補助金交付申請には、高知県事業承継・引継ぎ支援センターへ</a:t>
            </a:r>
            <a:r>
              <a:rPr lang="ja-JP" altLang="en-US" sz="1100"/>
              <a:t>の</a:t>
            </a:r>
            <a:endParaRPr lang="ja-JP" altLang="en-US" sz="1100"/>
          </a:p>
          <a:p>
            <a:pPr>
              <a:lnSpc>
                <a:spcPts val="1500"/>
              </a:lnSpc>
              <a:spcBef>
                <a:spcPts val="0"/>
              </a:spcBef>
              <a:spcAft>
                <a:spcPts val="0"/>
              </a:spcAft>
              <a:defRPr lang="ja-JP" altLang="en-US"/>
            </a:pPr>
            <a:r>
              <a:rPr lang="ja-JP" altLang="en-US" sz="1100"/>
              <a:t>　</a:t>
            </a:r>
            <a:r>
              <a:rPr lang="ja-JP" altLang="en-US" sz="1100"/>
              <a:t>相談など、事前の準備が必要となります。</a:t>
            </a:r>
            <a:endParaRPr lang="ja-JP" altLang="en-US" sz="1100"/>
          </a:p>
          <a:p>
            <a:pPr>
              <a:lnSpc>
                <a:spcPts val="1500"/>
              </a:lnSpc>
              <a:spcBef>
                <a:spcPts val="0"/>
              </a:spcBef>
              <a:spcAft>
                <a:spcPts val="0"/>
              </a:spcAft>
              <a:defRPr lang="ja-JP" altLang="en-US"/>
            </a:pPr>
            <a:r>
              <a:rPr lang="ja-JP" altLang="en-US" sz="1100"/>
              <a:t>・市町村の譲渡側事業についての確認、</a:t>
            </a:r>
            <a:r>
              <a:rPr lang="ja-JP" altLang="en-US" sz="1100"/>
              <a:t>予算措置・補助金交付要</a:t>
            </a:r>
            <a:r>
              <a:rPr lang="ja-JP" altLang="en-US" sz="1100"/>
              <a:t>綱の</a:t>
            </a:r>
            <a:endParaRPr lang="ja-JP" altLang="en-US" sz="1100"/>
          </a:p>
          <a:p>
            <a:pPr>
              <a:lnSpc>
                <a:spcPts val="1500"/>
              </a:lnSpc>
              <a:spcBef>
                <a:spcPts val="0"/>
              </a:spcBef>
              <a:spcAft>
                <a:spcPts val="0"/>
              </a:spcAft>
              <a:defRPr lang="ja-JP" altLang="en-US"/>
            </a:pPr>
            <a:r>
              <a:rPr lang="ja-JP" altLang="en-US" sz="1100"/>
              <a:t>　</a:t>
            </a:r>
            <a:r>
              <a:rPr lang="ja-JP" altLang="en-US" sz="1100"/>
              <a:t>作成等が必要とな</a:t>
            </a:r>
            <a:r>
              <a:rPr lang="ja-JP" altLang="en-US" sz="1100"/>
              <a:t>る</a:t>
            </a:r>
            <a:r>
              <a:rPr lang="ja-JP" altLang="en-US" sz="1100"/>
              <a:t>ため、まずは市町村へお問い合わせください。</a:t>
            </a:r>
            <a:endParaRPr lang="ja-JP" altLang="en-US" sz="1100"/>
          </a:p>
        </p:txBody>
      </p:sp>
      <p:sp>
        <p:nvSpPr>
          <p:cNvPr id="1155" name="図形 109"/>
          <p:cNvSpPr/>
          <p:nvPr/>
        </p:nvSpPr>
        <p:spPr>
          <a:xfrm>
            <a:off x="1342133" y="4108861"/>
            <a:ext cx="689384" cy="166127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56" name="図形 110"/>
          <p:cNvSpPr/>
          <p:nvPr/>
        </p:nvSpPr>
        <p:spPr>
          <a:xfrm>
            <a:off x="2000996" y="2030383"/>
            <a:ext cx="682527" cy="167933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57" name="テキスト 111"/>
          <p:cNvSpPr txBox="1"/>
          <p:nvPr/>
        </p:nvSpPr>
        <p:spPr>
          <a:xfrm>
            <a:off x="1228677" y="4102990"/>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58" name="テキスト 112"/>
          <p:cNvSpPr txBox="1"/>
          <p:nvPr/>
        </p:nvSpPr>
        <p:spPr>
          <a:xfrm>
            <a:off x="1891523" y="2029636"/>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9" name="テキスト 114"/>
          <p:cNvSpPr txBox="1"/>
          <p:nvPr/>
        </p:nvSpPr>
        <p:spPr>
          <a:xfrm>
            <a:off x="1891523" y="4107747"/>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60" name="図形 115"/>
          <p:cNvSpPr/>
          <p:nvPr/>
        </p:nvSpPr>
        <p:spPr>
          <a:xfrm>
            <a:off x="2689076" y="886188"/>
            <a:ext cx="1501946"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事業実施</a:t>
            </a:r>
            <a:endParaRPr lang="ja-JP" altLang="en-US" sz="1500" b="1">
              <a:solidFill>
                <a:schemeClr val="bg1"/>
              </a:solidFill>
            </a:endParaRPr>
          </a:p>
        </p:txBody>
      </p:sp>
      <p:sp>
        <p:nvSpPr>
          <p:cNvPr id="1161" name="図形 116"/>
          <p:cNvSpPr/>
          <p:nvPr/>
        </p:nvSpPr>
        <p:spPr>
          <a:xfrm>
            <a:off x="2755523" y="2155987"/>
            <a:ext cx="1432204" cy="983648"/>
          </a:xfrm>
          <a:prstGeom prst="rightArrow">
            <a:avLst>
              <a:gd name="adj1" fmla="val 68889"/>
              <a:gd name="adj2" fmla="val 24444"/>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補助事業実施</a:t>
            </a:r>
            <a:endParaRPr lang="ja-JP" altLang="en-US" sz="1400" b="1">
              <a:solidFill>
                <a:schemeClr val="tx1"/>
              </a:solidFill>
            </a:endParaRPr>
          </a:p>
          <a:p>
            <a:pPr algn="l">
              <a:defRPr lang="ja-JP" altLang="en-US"/>
            </a:pPr>
            <a:r>
              <a:rPr lang="ja-JP" altLang="en-US" sz="900" b="1">
                <a:solidFill>
                  <a:schemeClr val="tx1"/>
                </a:solidFill>
              </a:rPr>
              <a:t>　・最終合意契約</a:t>
            </a:r>
            <a:endParaRPr lang="ja-JP" altLang="en-US" sz="900" b="1">
              <a:solidFill>
                <a:schemeClr val="tx1"/>
              </a:solidFill>
            </a:endParaRPr>
          </a:p>
          <a:p>
            <a:pPr algn="l">
              <a:defRPr lang="ja-JP" altLang="en-US"/>
            </a:pPr>
            <a:r>
              <a:rPr lang="ja-JP" altLang="en-US" sz="900" b="1">
                <a:solidFill>
                  <a:schemeClr val="tx1"/>
                </a:solidFill>
              </a:rPr>
              <a:t>　・機械設備購入等</a:t>
            </a:r>
            <a:endParaRPr lang="ja-JP" altLang="en-US" sz="900" b="1">
              <a:solidFill>
                <a:schemeClr val="tx1"/>
              </a:solidFill>
            </a:endParaRPr>
          </a:p>
        </p:txBody>
      </p:sp>
      <p:sp>
        <p:nvSpPr>
          <p:cNvPr id="1162" name="図形 117"/>
          <p:cNvSpPr/>
          <p:nvPr/>
        </p:nvSpPr>
        <p:spPr>
          <a:xfrm>
            <a:off x="4236979" y="2031152"/>
            <a:ext cx="689384" cy="167364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3" name="図形 118"/>
          <p:cNvSpPr/>
          <p:nvPr/>
        </p:nvSpPr>
        <p:spPr>
          <a:xfrm>
            <a:off x="4880996" y="4108519"/>
            <a:ext cx="682527" cy="1662950"/>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4" name="テキスト 119"/>
          <p:cNvSpPr txBox="1"/>
          <p:nvPr/>
        </p:nvSpPr>
        <p:spPr>
          <a:xfrm>
            <a:off x="4133344" y="2030393"/>
            <a:ext cx="286874" cy="306884"/>
          </a:xfrm>
          <a:prstGeom prst="rect">
            <a:avLst/>
          </a:prstGeom>
        </p:spPr>
        <p:txBody>
          <a:bodyPr wrap="square">
            <a:spAutoFit/>
          </a:bodyPr>
          <a:p>
            <a:pPr algn="ctr">
              <a:defRPr lang="ja-JP" altLang="en-US"/>
            </a:pPr>
            <a:r>
              <a:rPr lang="ja-JP" altLang="en-US" sz="1400"/>
              <a:t>⑥</a:t>
            </a:r>
            <a:endParaRPr lang="ja-JP" altLang="en-US" sz="1400"/>
          </a:p>
        </p:txBody>
      </p:sp>
      <p:sp>
        <p:nvSpPr>
          <p:cNvPr id="1165" name="図形 120"/>
          <p:cNvSpPr/>
          <p:nvPr/>
        </p:nvSpPr>
        <p:spPr>
          <a:xfrm>
            <a:off x="4236979" y="4109964"/>
            <a:ext cx="689384" cy="166345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6" name="図形 121"/>
          <p:cNvSpPr/>
          <p:nvPr/>
        </p:nvSpPr>
        <p:spPr>
          <a:xfrm>
            <a:off x="4880996" y="2031160"/>
            <a:ext cx="682527" cy="1676587"/>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7" name="テキスト 122"/>
          <p:cNvSpPr txBox="1"/>
          <p:nvPr/>
        </p:nvSpPr>
        <p:spPr>
          <a:xfrm>
            <a:off x="4123523" y="4103747"/>
            <a:ext cx="286874" cy="306884"/>
          </a:xfrm>
          <a:prstGeom prst="rect">
            <a:avLst/>
          </a:prstGeom>
        </p:spPr>
        <p:txBody>
          <a:bodyPr wrap="square">
            <a:spAutoFit/>
          </a:bodyPr>
          <a:p>
            <a:pPr algn="ctr">
              <a:defRPr lang="ja-JP" altLang="en-US"/>
            </a:pPr>
            <a:r>
              <a:rPr lang="ja-JP" altLang="en-US" sz="1400"/>
              <a:t>⑦</a:t>
            </a:r>
            <a:endParaRPr lang="ja-JP" altLang="en-US" sz="1400"/>
          </a:p>
        </p:txBody>
      </p:sp>
      <p:sp>
        <p:nvSpPr>
          <p:cNvPr id="1168" name="テキスト 123"/>
          <p:cNvSpPr txBox="1"/>
          <p:nvPr/>
        </p:nvSpPr>
        <p:spPr>
          <a:xfrm>
            <a:off x="4771523" y="2030393"/>
            <a:ext cx="286874" cy="306884"/>
          </a:xfrm>
          <a:prstGeom prst="rect">
            <a:avLst/>
          </a:prstGeom>
        </p:spPr>
        <p:txBody>
          <a:bodyPr wrap="square">
            <a:spAutoFit/>
          </a:bodyPr>
          <a:p>
            <a:pPr algn="ctr">
              <a:defRPr lang="ja-JP" altLang="en-US"/>
            </a:pPr>
            <a:r>
              <a:rPr lang="ja-JP" altLang="en-US" sz="1400"/>
              <a:t>⑨</a:t>
            </a:r>
            <a:endParaRPr lang="ja-JP" altLang="en-US" sz="1400"/>
          </a:p>
        </p:txBody>
      </p:sp>
      <p:sp>
        <p:nvSpPr>
          <p:cNvPr id="1169" name="テキスト 124"/>
          <p:cNvSpPr txBox="1"/>
          <p:nvPr/>
        </p:nvSpPr>
        <p:spPr>
          <a:xfrm>
            <a:off x="4771523" y="4108504"/>
            <a:ext cx="286874" cy="306884"/>
          </a:xfrm>
          <a:prstGeom prst="rect">
            <a:avLst/>
          </a:prstGeom>
        </p:spPr>
        <p:txBody>
          <a:bodyPr wrap="square">
            <a:spAutoFit/>
          </a:bodyPr>
          <a:p>
            <a:pPr algn="ctr">
              <a:defRPr lang="ja-JP" altLang="en-US"/>
            </a:pPr>
            <a:r>
              <a:rPr lang="ja-JP" altLang="en-US" sz="1400"/>
              <a:t>⑧</a:t>
            </a:r>
            <a:endParaRPr lang="ja-JP" altLang="en-US" sz="1400"/>
          </a:p>
        </p:txBody>
      </p:sp>
      <p:sp>
        <p:nvSpPr>
          <p:cNvPr id="1170" name="テキスト 125"/>
          <p:cNvSpPr txBox="1"/>
          <p:nvPr/>
        </p:nvSpPr>
        <p:spPr>
          <a:xfrm>
            <a:off x="2755523" y="2031130"/>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71" name="図形 130"/>
          <p:cNvSpPr/>
          <p:nvPr/>
        </p:nvSpPr>
        <p:spPr>
          <a:xfrm>
            <a:off x="5748582" y="2029857"/>
            <a:ext cx="689384" cy="16737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300" b="1">
                <a:solidFill>
                  <a:schemeClr val="tx1"/>
                </a:solidFill>
              </a:rPr>
              <a:t>経営状況報告</a:t>
            </a:r>
            <a:endParaRPr lang="ja-JP" altLang="en-US" sz="1300" b="1">
              <a:solidFill>
                <a:schemeClr val="tx1"/>
              </a:solidFill>
            </a:endParaRPr>
          </a:p>
        </p:txBody>
      </p:sp>
      <p:sp>
        <p:nvSpPr>
          <p:cNvPr id="1172" name="テキスト 131"/>
          <p:cNvSpPr txBox="1"/>
          <p:nvPr/>
        </p:nvSpPr>
        <p:spPr>
          <a:xfrm>
            <a:off x="5644947" y="2036643"/>
            <a:ext cx="286874" cy="306884"/>
          </a:xfrm>
          <a:prstGeom prst="rect">
            <a:avLst/>
          </a:prstGeom>
        </p:spPr>
        <p:txBody>
          <a:bodyPr wrap="square">
            <a:spAutoFit/>
          </a:bodyPr>
          <a:p>
            <a:pPr algn="ctr">
              <a:defRPr lang="ja-JP" altLang="en-US"/>
            </a:pPr>
            <a:r>
              <a:rPr lang="ja-JP" altLang="en-US" sz="1400"/>
              <a:t>⑩</a:t>
            </a:r>
            <a:endParaRPr lang="ja-JP" altLang="en-US" sz="1400"/>
          </a:p>
        </p:txBody>
      </p:sp>
      <p:sp>
        <p:nvSpPr>
          <p:cNvPr id="1173" name="図形 132"/>
          <p:cNvSpPr/>
          <p:nvPr/>
        </p:nvSpPr>
        <p:spPr>
          <a:xfrm>
            <a:off x="5748582" y="4108519"/>
            <a:ext cx="689384" cy="1665198"/>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300" b="1">
                <a:solidFill>
                  <a:schemeClr val="tx1"/>
                </a:solidFill>
              </a:rPr>
              <a:t>経営状況報告</a:t>
            </a:r>
            <a:endParaRPr lang="ja-JP" altLang="en-US" sz="1300" b="1">
              <a:solidFill>
                <a:schemeClr val="tx1"/>
              </a:solidFill>
            </a:endParaRPr>
          </a:p>
        </p:txBody>
      </p:sp>
      <p:sp>
        <p:nvSpPr>
          <p:cNvPr id="1174" name="テキスト 133"/>
          <p:cNvSpPr txBox="1"/>
          <p:nvPr/>
        </p:nvSpPr>
        <p:spPr>
          <a:xfrm>
            <a:off x="5635126" y="4109997"/>
            <a:ext cx="286874" cy="306884"/>
          </a:xfrm>
          <a:prstGeom prst="rect">
            <a:avLst/>
          </a:prstGeom>
        </p:spPr>
        <p:txBody>
          <a:bodyPr wrap="square">
            <a:spAutoFit/>
          </a:bodyPr>
          <a:p>
            <a:pPr algn="ctr">
              <a:defRPr lang="ja-JP" altLang="en-US"/>
            </a:pPr>
            <a:r>
              <a:rPr lang="ja-JP" altLang="en-US" sz="1400"/>
              <a:t>⑪</a:t>
            </a:r>
            <a:endParaRPr lang="ja-JP" altLang="en-US" sz="1400"/>
          </a:p>
        </p:txBody>
      </p:sp>
      <p:sp>
        <p:nvSpPr>
          <p:cNvPr id="1175" name="図形 134"/>
          <p:cNvSpPr/>
          <p:nvPr/>
        </p:nvSpPr>
        <p:spPr>
          <a:xfrm>
            <a:off x="4236973" y="886188"/>
            <a:ext cx="1257807"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実績報告</a:t>
            </a:r>
            <a:endParaRPr lang="ja-JP" altLang="en-US" sz="1500" b="1">
              <a:solidFill>
                <a:schemeClr val="bg1"/>
              </a:solidFill>
            </a:endParaRPr>
          </a:p>
        </p:txBody>
      </p:sp>
      <p:sp>
        <p:nvSpPr>
          <p:cNvPr id="1176" name="図形 135"/>
          <p:cNvSpPr/>
          <p:nvPr/>
        </p:nvSpPr>
        <p:spPr>
          <a:xfrm>
            <a:off x="5565332" y="886188"/>
            <a:ext cx="1121167"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経過報告</a:t>
            </a:r>
            <a:endParaRPr lang="ja-JP" altLang="en-US" sz="1500" b="1">
              <a:solidFill>
                <a:schemeClr val="bg1"/>
              </a:solidFill>
            </a:endParaRPr>
          </a:p>
        </p:txBody>
      </p:sp>
      <p:sp>
        <p:nvSpPr>
          <p:cNvPr id="1177" name="図形 136"/>
          <p:cNvSpPr/>
          <p:nvPr/>
        </p:nvSpPr>
        <p:spPr>
          <a:xfrm>
            <a:off x="165612" y="886188"/>
            <a:ext cx="1060693"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申請前</a:t>
            </a:r>
            <a:endParaRPr lang="ja-JP" altLang="en-US" sz="1500" b="1">
              <a:solidFill>
                <a:schemeClr val="bg1"/>
              </a:solidFill>
            </a:endParaRPr>
          </a:p>
        </p:txBody>
      </p:sp>
      <p:pic>
        <p:nvPicPr>
          <p:cNvPr id="1182" name="図 75"/>
          <p:cNvPicPr>
            <a:picLocks noChangeAspect="1"/>
          </p:cNvPicPr>
          <p:nvPr/>
        </p:nvPicPr>
        <p:blipFill>
          <a:blip r:embed="rId1"/>
          <a:stretch>
            <a:fillRect/>
          </a:stretch>
        </p:blipFill>
        <p:spPr>
          <a:xfrm>
            <a:off x="5494780" y="8627084"/>
            <a:ext cx="1094441" cy="1066663"/>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509019</cp:lastModifiedBy>
  <dcterms:created xsi:type="dcterms:W3CDTF">2020-06-29T12:54:08Z</dcterms:created>
  <dcterms:modified xsi:type="dcterms:W3CDTF">2025-03-27T13:51:18Z</dcterms:modified>
  <cp:revision>73</cp:revision>
</cp:coreProperties>
</file>

<file path=docProps/custom.xml><?xml version="1.0" encoding="utf-8"?>
<Properties xmlns:vt="http://schemas.openxmlformats.org/officeDocument/2006/docPropsVTypes" xmlns="http://schemas.openxmlformats.org/officeDocument/2006/custom-properties"/>
</file>