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  <p:sldId id="257" r:id="rId5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9"/>
    <p:restoredTop sz="94660"/>
  </p:normalViewPr>
  <p:slideViewPr>
    <p:cSldViewPr>
      <p:cViewPr varScale="0">
        <p:scale>
          <a:sx n="110" d="100"/>
          <a:sy n="110" d="100"/>
        </p:scale>
        <p:origin x="-1866" y="35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9" y="685800"/>
            <a:ext cx="237392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emf" /><Relationship Id="rId4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1"/>
          <p:cNvSpPr>
            <a:spLocks noGrp="1"/>
          </p:cNvSpPr>
          <p:nvPr>
            <p:ph type="ctrTitle"/>
          </p:nvPr>
        </p:nvSpPr>
        <p:spPr>
          <a:xfrm>
            <a:off x="-829" y="-38351"/>
            <a:ext cx="6859661" cy="962089"/>
          </a:xfrm>
          <a:solidFill>
            <a:srgbClr val="00B050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Meiryo UI"/>
                <a:ea typeface="Meiryo UI"/>
              </a:rPr>
              <a:t>高知県事業承継等推進事業費補助金</a:t>
            </a:r>
            <a:endParaRPr kumimoji="1" lang="ja-JP" altLang="en-US" sz="3200" b="1" dirty="0">
              <a:solidFill>
                <a:schemeClr val="bg1"/>
              </a:solidFill>
              <a:latin typeface="Meiryo UI"/>
              <a:ea typeface="Meiryo UI"/>
            </a:endParaRPr>
          </a:p>
          <a:p>
            <a:pPr algn="ctr"/>
            <a:r>
              <a:rPr kumimoji="1" lang="ja-JP" altLang="en-US" sz="3200" b="1" u="sng" dirty="0">
                <a:solidFill>
                  <a:schemeClr val="bg1"/>
                </a:solidFill>
                <a:latin typeface="Meiryo UI"/>
                <a:ea typeface="Meiryo UI"/>
              </a:rPr>
              <a:t>一般枠</a:t>
            </a:r>
            <a:r>
              <a:rPr kumimoji="1" lang="ja-JP" altLang="en-US" sz="3200" b="1" u="sng" dirty="0">
                <a:solidFill>
                  <a:schemeClr val="bg1"/>
                </a:solidFill>
                <a:latin typeface="Meiryo UI"/>
                <a:ea typeface="Meiryo UI"/>
              </a:rPr>
              <a:t>・小規模枠</a:t>
            </a:r>
            <a:endParaRPr kumimoji="1" lang="ja-JP" altLang="en-US" sz="3200" b="1" u="sng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08" name="サブタイトル 2"/>
          <p:cNvSpPr>
            <a:spLocks noGrp="1"/>
          </p:cNvSpPr>
          <p:nvPr>
            <p:ph type="subTitle" idx="1"/>
          </p:nvPr>
        </p:nvSpPr>
        <p:spPr>
          <a:xfrm>
            <a:off x="135554" y="1785000"/>
            <a:ext cx="6619396" cy="1949092"/>
          </a:xfrm>
          <a:ln w="19050">
            <a:noFill/>
          </a:ln>
        </p:spPr>
        <p:txBody>
          <a:bodyPr>
            <a:normAutofit fontScale="77500" lnSpcReduction="20000"/>
          </a:bodyPr>
          <a:lstStyle/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以下の要件の全てに該当する者とします。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spcBef>
                <a:spcPts val="200"/>
              </a:spcBef>
              <a:spcAft>
                <a:spcPts val="0"/>
              </a:spcAft>
            </a:pP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※既に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補助金の交付を受けた者は対象となりません。ただし、小規模枠で交付を受け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spcBef>
                <a:spcPts val="200"/>
              </a:spcBef>
              <a:spcAft>
                <a:spcPts val="0"/>
              </a:spcAft>
            </a:pP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た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小規模事業者が一般枠で交付を受けようとする場合は、この限りではありません。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①県内で事業を営む中小企業者等のうち、県内に本社を置く法人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又は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県内</a:t>
            </a:r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に住所</a:t>
            </a:r>
            <a:endParaRPr kumimoji="1" lang="ja-JP" altLang="en-US" sz="1800" u="sng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　を有する個人事業者であること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②県内の事業所で常時使用する従業員がいること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③Ｍ＆Ａの場合は譲渡側であること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800" u="none">
                <a:solidFill>
                  <a:schemeClr val="tx1"/>
                </a:solidFill>
                <a:latin typeface="Meiryo UI"/>
                <a:ea typeface="Meiryo UI"/>
              </a:rPr>
              <a:t>　④県税及び県に対する税外未収金債務の滞納がないこと</a:t>
            </a:r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400" u="none">
                <a:solidFill>
                  <a:schemeClr val="tx1"/>
                </a:solidFill>
                <a:latin typeface="Meiryo UI"/>
                <a:ea typeface="Meiryo UI"/>
              </a:rPr>
              <a:t>　　</a:t>
            </a:r>
            <a:r>
              <a:rPr kumimoji="1" lang="ja-JP" altLang="en-US" sz="1400" u="sng">
                <a:solidFill>
                  <a:schemeClr val="tx1"/>
                </a:solidFill>
                <a:latin typeface="Meiryo UI"/>
                <a:ea typeface="Meiryo UI"/>
              </a:rPr>
              <a:t>※高知県事業承継・引継ぎ支援センターの相談・支援を受けた上で、県に申請してください。</a:t>
            </a:r>
            <a:endParaRPr kumimoji="1" lang="ja-JP" altLang="en-US" sz="1400" u="sng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09" name="四角形 15"/>
          <p:cNvSpPr/>
          <p:nvPr/>
        </p:nvSpPr>
        <p:spPr>
          <a:xfrm>
            <a:off x="133565" y="7833000"/>
            <a:ext cx="6620509" cy="1511935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0" name="テキスト 16"/>
          <p:cNvSpPr txBox="1"/>
          <p:nvPr/>
        </p:nvSpPr>
        <p:spPr>
          <a:xfrm>
            <a:off x="116836" y="8193000"/>
            <a:ext cx="5990166" cy="1137880"/>
          </a:xfrm>
          <a:prstGeom prst="rect">
            <a:avLst/>
          </a:prstGeom>
          <a:ln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〇高知県商工労働部経営支援課　事業承継担当</a:t>
            </a:r>
            <a:endParaRPr lang="ja-JP" altLang="en-US" sz="17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  <a:p>
            <a:pPr>
              <a:defRPr lang="ja-JP" altLang="en-US"/>
            </a:pP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〒780-8570　高知市丸ノ内1丁目2番20号（本庁舎5階）</a:t>
            </a:r>
            <a:endParaRPr lang="ja-JP" altLang="en-US" sz="17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  <a:p>
            <a:pPr>
              <a:defRPr lang="ja-JP" altLang="en-US"/>
            </a:pP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　TEL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：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088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-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823</a:t>
            </a: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-9697</a:t>
            </a:r>
            <a:endParaRPr lang="ja-JP" altLang="en-US" sz="17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  <a:p>
            <a:pPr>
              <a:defRPr lang="ja-JP" altLang="en-US"/>
            </a:pPr>
            <a:r>
              <a:rPr lang="ja-JP" altLang="en-US" sz="17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　FAX：088-823-9138</a:t>
            </a:r>
            <a:endParaRPr lang="ja-JP" altLang="en-US" sz="17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1" name="図形 19"/>
          <p:cNvSpPr/>
          <p:nvPr/>
        </p:nvSpPr>
        <p:spPr>
          <a:xfrm>
            <a:off x="116100" y="1406749"/>
            <a:ext cx="1872900" cy="360400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2000" b="1">
                <a:solidFill>
                  <a:schemeClr val="bg1"/>
                </a:solidFill>
                <a:latin typeface="Meiryo UI" pitchFamily="0" charset="0"/>
                <a:ea typeface="Meiryo UI" pitchFamily="0" charset="0"/>
              </a:rPr>
              <a:t>対象者</a:t>
            </a:r>
            <a:endParaRPr lang="ja-JP" altLang="en-US" sz="1200" b="1">
              <a:solidFill>
                <a:schemeClr val="bg1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2" name="四角形 20"/>
          <p:cNvSpPr/>
          <p:nvPr/>
        </p:nvSpPr>
        <p:spPr>
          <a:xfrm>
            <a:off x="122251" y="1411829"/>
            <a:ext cx="6618749" cy="2317072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3" name="図形 21"/>
          <p:cNvSpPr/>
          <p:nvPr/>
        </p:nvSpPr>
        <p:spPr>
          <a:xfrm>
            <a:off x="116100" y="3801000"/>
            <a:ext cx="1872900" cy="360400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1500" b="1">
                <a:solidFill>
                  <a:schemeClr val="bg1"/>
                </a:solidFill>
                <a:latin typeface="Meiryo UI" pitchFamily="0" charset="0"/>
                <a:ea typeface="Meiryo UI" pitchFamily="0" charset="0"/>
              </a:rPr>
              <a:t>補助事業・補助率等</a:t>
            </a:r>
            <a:endParaRPr lang="ja-JP" altLang="en-US" sz="1500" b="1">
              <a:solidFill>
                <a:schemeClr val="bg1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4" name="四角形 22"/>
          <p:cNvSpPr/>
          <p:nvPr/>
        </p:nvSpPr>
        <p:spPr>
          <a:xfrm>
            <a:off x="122251" y="3800366"/>
            <a:ext cx="6618749" cy="3313023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pic>
        <p:nvPicPr>
          <p:cNvPr id="1115" name="図 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7000" y="9417000"/>
            <a:ext cx="431470" cy="384041"/>
          </a:xfrm>
          <a:prstGeom prst="rect">
            <a:avLst/>
          </a:prstGeom>
        </p:spPr>
      </p:pic>
      <p:sp>
        <p:nvSpPr>
          <p:cNvPr id="1116" name="サブタイトル 28"/>
          <p:cNvSpPr/>
          <p:nvPr/>
        </p:nvSpPr>
        <p:spPr>
          <a:xfrm>
            <a:off x="79786" y="922289"/>
            <a:ext cx="6675090" cy="484460"/>
          </a:xfrm>
          <a:prstGeom prst="rect">
            <a:avLst/>
          </a:prstGeom>
          <a:ln w="19050">
            <a:noFill/>
          </a:ln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u="none">
                <a:solidFill>
                  <a:schemeClr val="tx1"/>
                </a:solidFill>
                <a:latin typeface="Meiryo UI"/>
                <a:ea typeface="Meiryo UI"/>
              </a:rPr>
              <a:t>事業承継を進めようとしている</a:t>
            </a:r>
            <a:r>
              <a:rPr kumimoji="1" lang="ja-JP" altLang="en-US" sz="2000" b="1" u="none">
                <a:solidFill>
                  <a:schemeClr val="tx1"/>
                </a:solidFill>
                <a:latin typeface="Meiryo UI"/>
                <a:ea typeface="Meiryo UI"/>
              </a:rPr>
              <a:t>事業者の皆様を支援します</a:t>
            </a:r>
            <a:endParaRPr kumimoji="1" lang="ja-JP" altLang="en-US" sz="1800" b="1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17" name="図形 30"/>
          <p:cNvSpPr/>
          <p:nvPr/>
        </p:nvSpPr>
        <p:spPr>
          <a:xfrm>
            <a:off x="122250" y="7145138"/>
            <a:ext cx="1870306" cy="282109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2000" b="1">
                <a:solidFill>
                  <a:schemeClr val="bg1"/>
                </a:solidFill>
                <a:latin typeface="Meiryo UI" pitchFamily="0" charset="0"/>
                <a:ea typeface="Meiryo UI" pitchFamily="0" charset="0"/>
              </a:rPr>
              <a:t>申請期間</a:t>
            </a:r>
            <a:endParaRPr lang="ja-JP" altLang="en-US" sz="1200" b="1">
              <a:solidFill>
                <a:schemeClr val="bg1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8" name="四角形 31"/>
          <p:cNvSpPr/>
          <p:nvPr/>
        </p:nvSpPr>
        <p:spPr>
          <a:xfrm>
            <a:off x="117066" y="7145138"/>
            <a:ext cx="6618749" cy="650414"/>
          </a:xfrm>
          <a:prstGeom prst="rect">
            <a:avLst/>
          </a:prstGeom>
          <a:noFill/>
          <a:ln w="25400" cap="flat" cmpd="sng" algn="ctr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9" name="サブタイトル 32"/>
          <p:cNvSpPr/>
          <p:nvPr/>
        </p:nvSpPr>
        <p:spPr>
          <a:xfrm>
            <a:off x="477000" y="7471304"/>
            <a:ext cx="5986535" cy="361696"/>
          </a:xfrm>
          <a:prstGeom prst="rect">
            <a:avLst/>
          </a:prstGeom>
          <a:ln w="19050"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400" u="none">
                <a:solidFill>
                  <a:schemeClr val="tx1"/>
                </a:solidFill>
                <a:latin typeface="Meiryo UI"/>
                <a:ea typeface="Meiryo UI"/>
              </a:rPr>
              <a:t>令</a:t>
            </a:r>
            <a:r>
              <a:rPr kumimoji="1" lang="ja-JP" altLang="en-US" sz="1400" u="none">
                <a:solidFill>
                  <a:schemeClr val="tx1"/>
                </a:solidFill>
                <a:latin typeface="Meiryo UI"/>
                <a:ea typeface="Meiryo UI"/>
              </a:rPr>
              <a:t>和</a:t>
            </a:r>
            <a:r>
              <a:rPr kumimoji="1" lang="ja-JP" altLang="en-US" sz="1400" u="none" strike="noStrike">
                <a:solidFill>
                  <a:schemeClr val="tx1"/>
                </a:solidFill>
                <a:latin typeface="Meiryo UI"/>
                <a:ea typeface="Meiryo UI"/>
              </a:rPr>
              <a:t>７</a:t>
            </a:r>
            <a:r>
              <a:rPr kumimoji="1" lang="ja-JP" altLang="en-US" sz="1400" u="none">
                <a:solidFill>
                  <a:schemeClr val="tx1"/>
                </a:solidFill>
                <a:latin typeface="Meiryo UI"/>
                <a:ea typeface="Meiryo UI"/>
              </a:rPr>
              <a:t>年４月１日</a:t>
            </a:r>
            <a:r>
              <a:rPr kumimoji="1" lang="ja-JP" altLang="en-US" sz="1400" u="none" strike="noStrike">
                <a:solidFill>
                  <a:schemeClr val="tx1"/>
                </a:solidFill>
                <a:latin typeface="Meiryo UI"/>
                <a:ea typeface="Meiryo UI"/>
              </a:rPr>
              <a:t>（火）</a:t>
            </a:r>
            <a:r>
              <a:rPr kumimoji="1" lang="ja-JP" altLang="en-US" sz="1400" u="none">
                <a:solidFill>
                  <a:schemeClr val="tx1"/>
                </a:solidFill>
                <a:latin typeface="Meiryo UI"/>
                <a:ea typeface="Meiryo UI"/>
              </a:rPr>
              <a:t>～令和</a:t>
            </a:r>
            <a:r>
              <a:rPr kumimoji="1" lang="ja-JP" altLang="en-US" sz="1400" u="none" strike="noStrike">
                <a:solidFill>
                  <a:schemeClr val="tx1"/>
                </a:solidFill>
                <a:latin typeface="Meiryo UI"/>
                <a:ea typeface="Meiryo UI"/>
              </a:rPr>
              <a:t>８</a:t>
            </a:r>
            <a:r>
              <a:rPr kumimoji="1" lang="ja-JP" altLang="en-US" sz="1400" u="none">
                <a:solidFill>
                  <a:schemeClr val="tx1"/>
                </a:solidFill>
                <a:latin typeface="Meiryo UI"/>
                <a:ea typeface="Meiryo UI"/>
              </a:rPr>
              <a:t>年２月</a:t>
            </a:r>
            <a:r>
              <a:rPr kumimoji="1" lang="ja-JP" altLang="en-US" sz="1400" u="none" strike="noStrike">
                <a:solidFill>
                  <a:schemeClr val="tx1"/>
                </a:solidFill>
                <a:latin typeface="Meiryo UI"/>
                <a:ea typeface="Meiryo UI"/>
              </a:rPr>
              <a:t>27</a:t>
            </a:r>
            <a:r>
              <a:rPr kumimoji="1" lang="ja-JP" altLang="en-US" sz="1400" u="none">
                <a:solidFill>
                  <a:schemeClr val="tx1"/>
                </a:solidFill>
                <a:latin typeface="Meiryo UI"/>
                <a:ea typeface="Meiryo UI"/>
              </a:rPr>
              <a:t>日</a:t>
            </a:r>
            <a:r>
              <a:rPr kumimoji="1" lang="ja-JP" altLang="en-US" sz="1400" u="none" strike="noStrike">
                <a:solidFill>
                  <a:schemeClr val="tx1"/>
                </a:solidFill>
                <a:latin typeface="Meiryo UI"/>
                <a:ea typeface="Meiryo UI"/>
              </a:rPr>
              <a:t>（</a:t>
            </a:r>
            <a:r>
              <a:rPr kumimoji="1" lang="ja-JP" altLang="en-US" sz="1400" u="none" strike="noStrike">
                <a:solidFill>
                  <a:schemeClr val="tx1"/>
                </a:solidFill>
                <a:latin typeface="Meiryo UI"/>
                <a:ea typeface="Meiryo UI"/>
              </a:rPr>
              <a:t>金）</a:t>
            </a:r>
            <a:r>
              <a:rPr kumimoji="1" lang="ja-JP" altLang="en-US" sz="1400" u="none">
                <a:solidFill>
                  <a:schemeClr val="tx1"/>
                </a:solidFill>
                <a:latin typeface="Meiryo UI"/>
                <a:ea typeface="Meiryo UI"/>
              </a:rPr>
              <a:t>（必着）</a:t>
            </a:r>
            <a:endParaRPr kumimoji="1" lang="ja-JP" altLang="en-US" sz="1700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20" name="図形 33"/>
          <p:cNvSpPr/>
          <p:nvPr/>
        </p:nvSpPr>
        <p:spPr>
          <a:xfrm>
            <a:off x="135552" y="7833000"/>
            <a:ext cx="1872900" cy="360400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2000" b="1">
                <a:solidFill>
                  <a:schemeClr val="bg1"/>
                </a:solidFill>
                <a:latin typeface="Meiryo UI" pitchFamily="0" charset="0"/>
                <a:ea typeface="Meiryo UI" pitchFamily="0" charset="0"/>
              </a:rPr>
              <a:t>お問い合わせ先</a:t>
            </a:r>
            <a:endParaRPr lang="ja-JP" altLang="en-US" sz="1200" b="1">
              <a:solidFill>
                <a:schemeClr val="bg1"/>
              </a:solidFill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21" name="サブタイトル 36"/>
          <p:cNvSpPr/>
          <p:nvPr/>
        </p:nvSpPr>
        <p:spPr>
          <a:xfrm>
            <a:off x="135552" y="9417000"/>
            <a:ext cx="6619396" cy="1005057"/>
          </a:xfrm>
          <a:prstGeom prst="rect">
            <a:avLst/>
          </a:prstGeom>
          <a:ln w="19050"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u="none">
                <a:solidFill>
                  <a:schemeClr val="tx1"/>
                </a:solidFill>
                <a:latin typeface="Meiryo UI"/>
                <a:ea typeface="Meiryo UI"/>
              </a:rPr>
              <a:t>～申請方法については裏面をご覧ください～</a:t>
            </a:r>
            <a:endParaRPr kumimoji="1" lang="ja-JP" altLang="en-US" sz="2000" b="1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/>
            <a:endParaRPr kumimoji="1" lang="ja-JP" altLang="en-US" sz="2000" b="1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ctr"/>
            <a:endParaRPr kumimoji="1" lang="ja-JP" altLang="en-US" sz="1800" b="1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22" name="サブタイトル 45"/>
          <p:cNvSpPr/>
          <p:nvPr/>
        </p:nvSpPr>
        <p:spPr>
          <a:xfrm>
            <a:off x="4480048" y="3945000"/>
            <a:ext cx="2378784" cy="287315"/>
          </a:xfrm>
          <a:prstGeom prst="rect">
            <a:avLst/>
          </a:prstGeom>
          <a:ln w="19050"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u="none">
                <a:solidFill>
                  <a:schemeClr val="tx1"/>
                </a:solidFill>
                <a:latin typeface="Meiryo UI"/>
                <a:ea typeface="Meiryo UI"/>
              </a:rPr>
              <a:t>（県補助額は1,000円未満切捨て）</a:t>
            </a:r>
            <a:endParaRPr kumimoji="1" lang="ja-JP" altLang="en-US" sz="1100" u="none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endParaRPr kumimoji="1" lang="ja-JP" altLang="en-US" sz="1800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pic>
        <p:nvPicPr>
          <p:cNvPr id="1123" name="図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9477" y="9417001"/>
            <a:ext cx="453523" cy="403670"/>
          </a:xfrm>
          <a:prstGeom prst="rect">
            <a:avLst/>
          </a:prstGeom>
        </p:spPr>
      </p:pic>
      <p:graphicFrame>
        <p:nvGraphicFramePr>
          <p:cNvPr id="1124" name="四角形 47"/>
          <p:cNvGraphicFramePr>
            <a:graphicFrameLocks noGrp="1"/>
          </p:cNvGraphicFramePr>
          <p:nvPr/>
        </p:nvGraphicFramePr>
        <p:xfrm>
          <a:off x="238603" y="4204591"/>
          <a:ext cx="6406005" cy="2821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29"/>
                <a:gridCol w="257729"/>
                <a:gridCol w="2304672"/>
                <a:gridCol w="2304672"/>
                <a:gridCol w="1281201"/>
              </a:tblGrid>
              <a:tr h="3630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類型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対象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事　業　区　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経　費　区　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補助率及び補助額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167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一般枠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中小企業者等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①事業承継計画策定委託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※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現在の経営者から次の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後継者への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事業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承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継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計画の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策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定に限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る。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（策定する事業</a:t>
                      </a:r>
                      <a:endParaRPr kumimoji="1" lang="ja-JP" altLang="en-US" sz="900" b="0" u="none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承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継計画は県指定の様式とする。）</a:t>
                      </a:r>
                      <a:endParaRPr kumimoji="1" lang="ja-JP" altLang="en-US" sz="900" b="0" u="none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事業承継計画の策定に係る経費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初期診断委託料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、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コンサルティング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委託料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、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事業承継計画の作成委託料、企業価値の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算出委託料　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【補助率】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補助対象経費の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２分の１以内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【補助上限額】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100万円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552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②Ｍ＆Ａ仲介委託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※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3年間取り組むものを補助事業とする。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 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3年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間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の内、最終合意契約前に中止した</a:t>
                      </a:r>
                      <a:endParaRPr kumimoji="1" lang="ja-JP" altLang="en-US" sz="900" b="0" u="none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場合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は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、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中止の理由によっては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補助金返還</a:t>
                      </a:r>
                      <a:endParaRPr kumimoji="1" lang="ja-JP" altLang="en-US" sz="900" b="0" u="none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を求める場合がある</a:t>
                      </a:r>
                      <a:r>
                        <a:rPr kumimoji="1" lang="ja-JP" altLang="en-US" sz="900" b="0" u="none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。</a:t>
                      </a:r>
                      <a:endParaRPr kumimoji="1" lang="ja-JP" altLang="en-US" sz="900" b="0" u="none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Ｍ＆Ａの仲介委託に係る経費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仲介委託料、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着手金　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4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小規模枠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小規模事業者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eaVert" anchor="ctr" anchorCtr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①Ｍ＆Ａ企業評価作成委託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小規模事業者が行うＭ＆Ａの前段階の企業評価と企業概要書作成に係る経費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企業調査委託料、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企業概要書作成委託料　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【補助率】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補助対象経費の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３分の２以内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【補助上限額】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30万円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5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2207" y="8300625"/>
            <a:ext cx="942405" cy="9184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7" name="四角形 40"/>
          <p:cNvSpPr/>
          <p:nvPr/>
        </p:nvSpPr>
        <p:spPr>
          <a:xfrm>
            <a:off x="189000" y="57000"/>
            <a:ext cx="6522050" cy="683895"/>
          </a:xfrm>
          <a:prstGeom prst="rect">
            <a:avLst/>
          </a:prstGeom>
          <a:ln>
            <a:noFill/>
          </a:ln>
        </p:spPr>
        <p:txBody>
          <a:bodyPr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kumimoji="1" lang="ja-JP" altLang="en-US" sz="6545" b="1" dirty="0">
                <a:solidFill>
                  <a:srgbClr val="7030A0"/>
                </a:solidFill>
                <a:latin typeface="Meiryo UI"/>
                <a:ea typeface="Meiryo UI"/>
              </a:rPr>
              <a:t>～補助金の申請について～</a:t>
            </a:r>
            <a:endParaRPr kumimoji="1" lang="ja-JP" altLang="en-US" sz="6545" b="1" u="sng" dirty="0">
              <a:solidFill>
                <a:srgbClr val="7030A0"/>
              </a:solidFill>
              <a:latin typeface="Meiryo UI"/>
              <a:ea typeface="Meiryo UI"/>
            </a:endParaRPr>
          </a:p>
        </p:txBody>
      </p:sp>
      <p:sp>
        <p:nvSpPr>
          <p:cNvPr id="1128" name="テキスト 42"/>
          <p:cNvSpPr txBox="1"/>
          <p:nvPr/>
        </p:nvSpPr>
        <p:spPr>
          <a:xfrm>
            <a:off x="129094" y="920998"/>
            <a:ext cx="6586443" cy="93589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 lIns="36000" rIns="0" anchor="t" anchorCtr="0">
            <a:noAutofit/>
          </a:bodyPr>
          <a:p>
            <a:pPr marL="72000" indent="-72000">
              <a:defRPr lang="ja-JP" altLang="en-US"/>
            </a:pPr>
            <a:endParaRPr lang="ja-JP" altLang="en-US" sz="1600" b="1" i="0">
              <a:latin typeface="Meiryo UI"/>
              <a:ea typeface="Meiryo UI"/>
            </a:endParaRPr>
          </a:p>
          <a:p>
            <a:pPr marL="72000" indent="-72000">
              <a:defRPr lang="ja-JP" altLang="en-US"/>
            </a:pPr>
            <a:r>
              <a:rPr lang="ja-JP" altLang="en-US" sz="1600" b="1" i="0">
                <a:solidFill>
                  <a:schemeClr val="tx1"/>
                </a:solidFill>
                <a:latin typeface="Meiryo UI"/>
                <a:ea typeface="Meiryo UI"/>
              </a:rPr>
              <a:t>〇</a:t>
            </a:r>
            <a:r>
              <a:rPr lang="ja-JP" altLang="en-US" sz="1600" b="1" u="none">
                <a:solidFill>
                  <a:schemeClr val="tx1"/>
                </a:solidFill>
                <a:latin typeface="Meiryo UI"/>
                <a:ea typeface="Meiryo UI"/>
              </a:rPr>
              <a:t>県庁ホームページ(経営支援課）</a:t>
            </a:r>
            <a:r>
              <a:rPr lang="ja-JP" altLang="en-US" sz="1600" b="1" u="none">
                <a:solidFill>
                  <a:schemeClr val="tx1"/>
                </a:solidFill>
                <a:latin typeface="Meiryo UI"/>
                <a:ea typeface="Meiryo UI"/>
              </a:rPr>
              <a:t>から印刷またはダウン</a:t>
            </a:r>
            <a:r>
              <a:rPr lang="ja-JP" altLang="en-US" sz="1600" b="1" u="none">
                <a:solidFill>
                  <a:schemeClr val="tx1"/>
                </a:solidFill>
                <a:latin typeface="Meiryo UI"/>
                <a:ea typeface="Meiryo UI"/>
              </a:rPr>
              <a:t>ロード</a:t>
            </a:r>
            <a:endParaRPr lang="ja-JP" altLang="en-US" sz="1600" b="1" u="none">
              <a:solidFill>
                <a:schemeClr val="tx1"/>
              </a:solidFill>
              <a:latin typeface="Meiryo UI"/>
              <a:ea typeface="Meiryo UI"/>
            </a:endParaRPr>
          </a:p>
          <a:p>
            <a:pPr marL="72000" indent="-72000">
              <a:defRPr lang="ja-JP" altLang="en-US"/>
            </a:pPr>
            <a:r>
              <a:rPr lang="ja-JP" altLang="en-US" sz="1800" b="1" u="non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800" b="1" u="none" strike="noStrike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400" b="0" u="sng" strike="noStrike">
                <a:solidFill>
                  <a:schemeClr val="tx1"/>
                </a:solidFill>
                <a:latin typeface="Meiryo UI"/>
                <a:ea typeface="Meiryo UI"/>
              </a:rPr>
              <a:t>https://www.pref.kochi.lg.jp/doc/2025022000317/</a:t>
            </a:r>
            <a:endParaRPr lang="ja-JP" altLang="en-US" sz="1000" u="sng" strike="noStrik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29" name="テキスト 41"/>
          <p:cNvSpPr/>
          <p:nvPr/>
        </p:nvSpPr>
        <p:spPr>
          <a:xfrm>
            <a:off x="129247" y="777000"/>
            <a:ext cx="3239770" cy="40464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１．申請書類を入手　　</a:t>
            </a: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　</a:t>
            </a:r>
            <a:endParaRPr lang="ja-JP" altLang="en-US" b="0" u="none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30" name="テキスト 46"/>
          <p:cNvSpPr txBox="1"/>
          <p:nvPr/>
        </p:nvSpPr>
        <p:spPr>
          <a:xfrm>
            <a:off x="149908" y="2265144"/>
            <a:ext cx="6600235" cy="565098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 lIns="36000" rIns="36000" anchor="t" anchorCtr="0">
            <a:noAutofit/>
          </a:bodyPr>
          <a:p>
            <a:pPr marL="72000" indent="-72000">
              <a:defRPr lang="ja-JP" altLang="en-US"/>
            </a:pPr>
            <a:endParaRPr lang="ja-JP" altLang="en-US" sz="1200" b="1" i="0">
              <a:latin typeface="Meiryo UI"/>
              <a:ea typeface="Meiryo UI"/>
            </a:endParaRPr>
          </a:p>
          <a:p>
            <a:pPr marL="72000" indent="-72000">
              <a:defRPr lang="ja-JP" altLang="en-US"/>
            </a:pPr>
            <a:endParaRPr lang="ja-JP" altLang="en-US" sz="1100" b="0" u="sng">
              <a:latin typeface="Meiryo UI"/>
              <a:ea typeface="Meiryo UI"/>
            </a:endParaRPr>
          </a:p>
        </p:txBody>
      </p:sp>
      <p:sp>
        <p:nvSpPr>
          <p:cNvPr id="1131" name="テキスト 45"/>
          <p:cNvSpPr/>
          <p:nvPr/>
        </p:nvSpPr>
        <p:spPr>
          <a:xfrm>
            <a:off x="129248" y="2060992"/>
            <a:ext cx="3239770" cy="408303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２．補助金申請の流れ　</a:t>
            </a: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　</a:t>
            </a:r>
            <a:endParaRPr lang="ja-JP" altLang="en-US" b="0" u="none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32" name="テキスト 50"/>
          <p:cNvSpPr txBox="1"/>
          <p:nvPr/>
        </p:nvSpPr>
        <p:spPr>
          <a:xfrm>
            <a:off x="125430" y="8331123"/>
            <a:ext cx="6588717" cy="140398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 lIns="72000" rIns="36000">
            <a:noAutofit/>
          </a:bodyPr>
          <a:lstStyle/>
          <a:p>
            <a:pPr>
              <a:defRPr lang="ja-JP" altLang="en-US"/>
            </a:pPr>
            <a:endParaRPr lang="ja-JP" altLang="en-US" sz="1400" b="1" u="none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400" b="1" u="none">
                <a:latin typeface="Meiryo UI"/>
                <a:ea typeface="Meiryo UI"/>
              </a:rPr>
              <a:t>〇</a:t>
            </a:r>
            <a:r>
              <a:rPr lang="ja-JP" altLang="en-US" sz="1400" b="1" u="none">
                <a:latin typeface="Meiryo UI"/>
                <a:ea typeface="Meiryo UI"/>
              </a:rPr>
              <a:t>郵送又は直接県へご提出ください</a:t>
            </a:r>
            <a:r>
              <a:rPr lang="ja-JP" altLang="en-US" sz="1400" b="1" u="none">
                <a:latin typeface="Meiryo UI"/>
                <a:ea typeface="Meiryo UI"/>
              </a:rPr>
              <a:t>。</a:t>
            </a:r>
            <a:endParaRPr lang="ja-JP" altLang="en-US" sz="105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050">
                <a:latin typeface="Meiryo UI"/>
                <a:ea typeface="Meiryo UI"/>
              </a:rPr>
              <a:t>　  ※送料は</a:t>
            </a:r>
            <a:r>
              <a:rPr lang="ja-JP" altLang="en-US" sz="1050">
                <a:latin typeface="Meiryo UI"/>
                <a:ea typeface="Meiryo UI"/>
              </a:rPr>
              <a:t>申請者側でご負担をお願いします。</a:t>
            </a:r>
            <a:endParaRPr lang="ja-JP" altLang="en-US" sz="1400" b="1">
              <a:latin typeface="Meiryo UI"/>
              <a:ea typeface="Meiryo UI"/>
            </a:endParaRPr>
          </a:p>
          <a:p>
            <a:pPr>
              <a:defRPr lang="ja-JP" altLang="en-US"/>
            </a:pPr>
            <a:endParaRPr lang="ja-JP" altLang="en-US" sz="500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　【送付先】</a:t>
            </a:r>
            <a:endParaRPr lang="ja-JP" altLang="en-US" sz="1200" b="1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　〒780‐8570　</a:t>
            </a:r>
            <a:r>
              <a:rPr lang="ja-JP" altLang="en-US" sz="1200" b="1">
                <a:latin typeface="Meiryo UI"/>
                <a:ea typeface="Meiryo UI"/>
              </a:rPr>
              <a:t>高知市丸ノ内1-2-20</a:t>
            </a:r>
            <a:endParaRPr lang="ja-JP" altLang="en-US" sz="1200" b="1">
              <a:latin typeface="Meiryo UI"/>
              <a:ea typeface="Meiryo UI"/>
            </a:endParaRPr>
          </a:p>
          <a:p>
            <a:pPr>
              <a:defRPr lang="ja-JP" altLang="en-US"/>
            </a:pPr>
            <a:r>
              <a:rPr lang="ja-JP" altLang="en-US" sz="1200" b="1">
                <a:latin typeface="Meiryo UI"/>
                <a:ea typeface="Meiryo UI"/>
              </a:rPr>
              <a:t>　高知県商工労働部経営支援課　事業承継担当</a:t>
            </a:r>
            <a:endParaRPr lang="ja-JP" altLang="en-US" sz="1200" b="1">
              <a:latin typeface="Meiryo UI"/>
              <a:ea typeface="Meiryo UI"/>
            </a:endParaRPr>
          </a:p>
          <a:p>
            <a:pPr algn="r">
              <a:defRPr lang="ja-JP" altLang="en-US"/>
            </a:pPr>
            <a:endParaRPr lang="ja-JP" altLang="en-US" sz="500">
              <a:latin typeface="Meiryo UI"/>
              <a:ea typeface="Meiryo UI"/>
            </a:endParaRPr>
          </a:p>
          <a:p>
            <a:pPr algn="l">
              <a:defRPr lang="ja-JP" altLang="en-US"/>
            </a:pPr>
            <a:endParaRPr lang="ja-JP" altLang="en-US" sz="1400" b="1" u="sng">
              <a:latin typeface="Meiryo UI"/>
              <a:ea typeface="Meiryo UI"/>
            </a:endParaRPr>
          </a:p>
        </p:txBody>
      </p:sp>
      <p:sp>
        <p:nvSpPr>
          <p:cNvPr id="1133" name="テキスト 49"/>
          <p:cNvSpPr/>
          <p:nvPr/>
        </p:nvSpPr>
        <p:spPr>
          <a:xfrm>
            <a:off x="125963" y="8114935"/>
            <a:ext cx="3239770" cy="408303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３．申請書類の提出　</a:t>
            </a:r>
            <a:r>
              <a:rPr lang="ja-JP" altLang="en-US" sz="1800" b="1" u="none">
                <a:solidFill>
                  <a:schemeClr val="bg1"/>
                </a:solidFill>
                <a:latin typeface="Meiryo UI"/>
                <a:ea typeface="Meiryo UI"/>
              </a:rPr>
              <a:t>　</a:t>
            </a:r>
            <a:endParaRPr lang="ja-JP" altLang="en-US" b="0" u="none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34" name="図形 46"/>
          <p:cNvSpPr/>
          <p:nvPr/>
        </p:nvSpPr>
        <p:spPr>
          <a:xfrm>
            <a:off x="3122930" y="7902202"/>
            <a:ext cx="612140" cy="179705"/>
          </a:xfrm>
          <a:prstGeom prst="flowChartMerge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1135" name="図形 47"/>
          <p:cNvSpPr/>
          <p:nvPr/>
        </p:nvSpPr>
        <p:spPr>
          <a:xfrm>
            <a:off x="3141000" y="1857000"/>
            <a:ext cx="612140" cy="179705"/>
          </a:xfrm>
          <a:prstGeom prst="flowChartMerge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solidFill>
                <a:schemeClr val="bg1"/>
              </a:solidFill>
            </a:endParaRPr>
          </a:p>
        </p:txBody>
      </p:sp>
      <p:pic>
        <p:nvPicPr>
          <p:cNvPr id="1136" name="図 4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2956" y="2674708"/>
            <a:ext cx="4112089" cy="3574292"/>
          </a:xfrm>
          <a:prstGeom prst="rect">
            <a:avLst/>
          </a:prstGeom>
        </p:spPr>
      </p:pic>
      <p:sp>
        <p:nvSpPr>
          <p:cNvPr id="1137" name="サブタイトル 50"/>
          <p:cNvSpPr/>
          <p:nvPr/>
        </p:nvSpPr>
        <p:spPr>
          <a:xfrm>
            <a:off x="361909" y="6251216"/>
            <a:ext cx="6166502" cy="1650986"/>
          </a:xfrm>
          <a:prstGeom prst="rect">
            <a:avLst/>
          </a:prstGeom>
          <a:ln w="19050">
            <a:noFill/>
          </a:ln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800">
                <a:solidFill>
                  <a:schemeClr val="tx1"/>
                </a:solidFill>
                <a:latin typeface="Meiryo UI"/>
                <a:ea typeface="Meiryo UI"/>
              </a:rPr>
              <a:t>高知県事業承継・引継ぎ支援センターの相談・支援を受けた上で、県へ申請してください。</a:t>
            </a:r>
            <a:endParaRPr kumimoji="1" lang="ja-JP" altLang="en-US" sz="18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/>
            <a:r>
              <a:rPr kumimoji="1" lang="ja-JP" altLang="en-US" sz="1400">
                <a:solidFill>
                  <a:schemeClr val="tx1"/>
                </a:solidFill>
                <a:latin typeface="Meiryo UI"/>
                <a:ea typeface="Meiryo UI"/>
              </a:rPr>
              <a:t>○</a:t>
            </a:r>
            <a:r>
              <a:rPr kumimoji="1" lang="ja-JP" altLang="en-US" sz="1400">
                <a:solidFill>
                  <a:schemeClr val="tx1"/>
                </a:solidFill>
                <a:latin typeface="Meiryo UI"/>
                <a:ea typeface="Meiryo UI"/>
              </a:rPr>
              <a:t>高知県事業承継・引継ぎ支援センター</a:t>
            </a:r>
            <a:endParaRPr kumimoji="1"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〒780-0870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　高知市本町4丁目1-32号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（こうち勤労センター4階）</a:t>
            </a:r>
            <a:endParaRPr lang="ja-JP" altLang="en-US" sz="1400">
              <a:solidFill>
                <a:srgbClr val="000000"/>
              </a:solidFill>
              <a:latin typeface="Meiryo UI" pitchFamily="0" charset="0"/>
              <a:ea typeface="Meiryo UI" pitchFamily="0" charset="0"/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　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TEL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：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088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-802</a:t>
            </a:r>
            <a:r>
              <a:rPr lang="ja-JP" altLang="en-US" sz="1400">
                <a:solidFill>
                  <a:srgbClr val="000000"/>
                </a:solidFill>
                <a:latin typeface="Meiryo UI" pitchFamily="0" charset="0"/>
                <a:ea typeface="Meiryo UI" pitchFamily="0" charset="0"/>
              </a:rPr>
              <a:t>-6002</a:t>
            </a:r>
            <a:endParaRPr kumimoji="1" lang="ja-JP" altLang="en-US" sz="1400">
              <a:solidFill>
                <a:schemeClr val="tx1"/>
              </a:solidFill>
              <a:latin typeface="Meiryo UI"/>
              <a:ea typeface="Meiryo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2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446295</dc:creator>
  <cp:lastModifiedBy>509019</cp:lastModifiedBy>
  <dcterms:created xsi:type="dcterms:W3CDTF">2020-06-29T12:54:08Z</dcterms:created>
  <dcterms:modified xsi:type="dcterms:W3CDTF">2025-03-28T02:11:49Z</dcterms:modified>
  <cp:revision>59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