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980"/>
    <p:restoredTop sz="94660"/>
  </p:normalViewPr>
  <p:slideViewPr>
    <p:cSldViewPr>
      <p:cViewPr>
        <p:scale>
          <a:sx n="100" d="100"/>
          <a:sy n="100" d="100"/>
        </p:scale>
        <p:origin x="-18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989" y="0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040D22C-91C4-484E-8F75-5F2CA4721BD3}" type="datetimeFigureOut">
              <a:rPr kumimoji="1" lang="ja-JP" altLang="en-US" smtClean="0"/>
              <a:t>2016/11/15</a:t>
            </a:fld>
            <a:endParaRPr kumimoji="1" lang="ja-JP" altLang="en-US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3305" y="685221"/>
            <a:ext cx="25713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959" y="4343110"/>
            <a:ext cx="5486084" cy="4115670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989" y="8684772"/>
            <a:ext cx="2971431" cy="457779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492544EE-9117-42CA-A795-9A2A260689D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052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25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45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0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761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60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466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0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0528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25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7656209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CB35-1931-4AD7-B89C-B3B33DFD8189}" type="datetimeFigureOut">
              <a:rPr kumimoji="1" lang="ja-JP" altLang="en-US" smtClean="0"/>
              <a:pPr/>
              <a:t>2016/11/15</a:t>
            </a:fld>
            <a:endParaRPr kumimoji="1" lang="ja-JP" altLang="en-US" dirty="0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4572F-6E8E-404E-BEFC-9244EB05E80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80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正方形/長方形 17"/>
          <p:cNvSpPr>
            <a:spLocks noChangeArrowheads="1"/>
          </p:cNvSpPr>
          <p:nvPr/>
        </p:nvSpPr>
        <p:spPr>
          <a:xfrm>
            <a:off x="-28325" y="684000"/>
            <a:ext cx="6858693" cy="1076325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2400" b="1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高知県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で４０例目（いの町１１例目）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となる</a:t>
            </a:r>
            <a:endParaRPr lang="ja-JP" altLang="en-US" sz="28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  <a:p>
            <a:pPr algn="ctr" eaLnBrk="1" hangingPunct="1"/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野生いのししの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豚熱感染が</a:t>
            </a:r>
            <a:r>
              <a:rPr lang="ja-JP" altLang="en-US" sz="24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確認されました！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</a:t>
            </a:r>
            <a:r>
              <a:rPr lang="ja-JP" altLang="en-US" sz="4000" u="sng" dirty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  <a:cs typeface="HG丸ｺﾞｼｯｸM-PRO" pitchFamily="50" charset="-128"/>
              </a:rPr>
              <a:t>　　　　　　</a:t>
            </a:r>
            <a:endParaRPr lang="ja-JP" altLang="en-US" sz="2400" u="sng" dirty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  <a:cs typeface="HG丸ｺﾞｼｯｸM-PRO" pitchFamily="50" charset="-128"/>
            </a:endParaRPr>
          </a:p>
        </p:txBody>
      </p:sp>
      <p:sp>
        <p:nvSpPr>
          <p:cNvPr id="1108" name="正方形/長方形 9"/>
          <p:cNvSpPr/>
          <p:nvPr/>
        </p:nvSpPr>
        <p:spPr>
          <a:xfrm>
            <a:off x="4869000" y="163051"/>
            <a:ext cx="1737939" cy="320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b="1" dirty="0">
                <a:solidFill>
                  <a:schemeClr val="tx1"/>
                </a:solidFill>
              </a:rPr>
              <a:t>衛生情報豚　２０２４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－２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109" name="テキスト 16"/>
          <p:cNvSpPr txBox="1"/>
          <p:nvPr/>
        </p:nvSpPr>
        <p:spPr>
          <a:xfrm>
            <a:off x="95282" y="3372564"/>
            <a:ext cx="6667285" cy="11994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/>
              <a:t>経緯</a:t>
            </a:r>
            <a:endParaRPr lang="ja-JP" altLang="en-US" u="sng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l"/>
            <a:r>
              <a:rPr lang="ja-JP" altLang="en-US"/>
              <a:t>　</a:t>
            </a:r>
            <a:r>
              <a:rPr lang="ja-JP" altLang="en-US"/>
              <a:t>いの町大内</a:t>
            </a:r>
            <a:r>
              <a:rPr lang="ja-JP" altLang="en-US"/>
              <a:t>で発見された死亡</a:t>
            </a:r>
            <a:r>
              <a:rPr lang="ja-JP" altLang="en-US"/>
              <a:t>野生いのししについて</a:t>
            </a:r>
            <a:r>
              <a:rPr lang="ja-JP" altLang="en-US"/>
              <a:t>、４</a:t>
            </a:r>
            <a:r>
              <a:rPr kumimoji="1" lang="ja-JP" altLang="en-US" dirty="0"/>
              <a:t>月１８日</a:t>
            </a:r>
            <a:r>
              <a:rPr lang="ja-JP" altLang="en-US"/>
              <a:t>に</a:t>
            </a:r>
            <a:r>
              <a:rPr lang="ja-JP" altLang="en-US"/>
              <a:t>中央家畜保健衛生所病性鑑定室（土佐市）で遺伝子検</a:t>
            </a:r>
            <a:r>
              <a:rPr lang="ja-JP" altLang="en-US"/>
              <a:t>査を実施し、その結果、</a:t>
            </a:r>
            <a:r>
              <a:rPr lang="ja-JP" altLang="en-US"/>
              <a:t>豚熱感</a:t>
            </a:r>
            <a:r>
              <a:rPr lang="ja-JP" altLang="en-US"/>
              <a:t>染が確認されました。</a:t>
            </a:r>
            <a:endParaRPr lang="ja-JP" altLang="en-US"/>
          </a:p>
        </p:txBody>
      </p:sp>
      <p:sp>
        <p:nvSpPr>
          <p:cNvPr id="1110" name="四角形 12"/>
          <p:cNvSpPr/>
          <p:nvPr/>
        </p:nvSpPr>
        <p:spPr>
          <a:xfrm>
            <a:off x="86879" y="4572000"/>
            <a:ext cx="6628283" cy="26964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2000" u="sng">
                <a:latin typeface="メイリオ"/>
                <a:ea typeface="メイリオ"/>
              </a:rPr>
              <a:t>飼養衛生管理基準の遵守徹底をお願いします！</a:t>
            </a:r>
            <a:endParaRPr lang="ja-JP" altLang="en-US" sz="2000" u="sng">
              <a:latin typeface="メイリオ"/>
              <a:ea typeface="メイリオ"/>
            </a:endParaRPr>
          </a:p>
          <a:p>
            <a:pPr algn="l">
              <a:defRPr lang="ja-JP" altLang="en-US"/>
            </a:pPr>
            <a:endParaRPr lang="ja-JP" altLang="en-US" sz="900" u="sng"/>
          </a:p>
          <a:p>
            <a:pPr algn="l">
              <a:defRPr lang="ja-JP" altLang="en-US"/>
            </a:pPr>
            <a:r>
              <a:rPr lang="ja-JP" altLang="en-US" sz="1800" u="sng"/>
              <a:t>●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豚舎へのウイルス持ち込み防止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8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各豚舎</a:t>
            </a:r>
            <a:r>
              <a:rPr lang="ja-JP" altLang="en-US" sz="1600">
                <a:latin typeface="HG丸ｺﾞｼｯｸM-PRO"/>
                <a:ea typeface="HG丸ｺﾞｼｯｸM-PRO"/>
              </a:rPr>
              <a:t>専用の</a:t>
            </a:r>
            <a:r>
              <a:rPr lang="ja-JP" altLang="en-US" sz="1600">
                <a:latin typeface="HG丸ｺﾞｼｯｸM-PRO"/>
                <a:ea typeface="HG丸ｺﾞｼｯｸM-PRO"/>
              </a:rPr>
              <a:t>作業着</a:t>
            </a:r>
            <a:r>
              <a:rPr lang="ja-JP" altLang="en-US" sz="1600">
                <a:latin typeface="HG丸ｺﾞｼｯｸM-PRO"/>
                <a:ea typeface="HG丸ｺﾞｼｯｸM-PRO"/>
              </a:rPr>
              <a:t>・長靴の着用、タイヤ・タイヤハウスの消毒</a:t>
            </a:r>
            <a:endParaRPr lang="ja-JP" altLang="en-US" sz="1400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●農場・豚舎内への野生動物等の侵入防止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防護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柵の破損箇所の点検、柵周辺の草刈りの実施</a:t>
            </a:r>
            <a:endParaRPr lang="ja-JP" altLang="en-US" sz="18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endParaRPr lang="ja-JP" altLang="en-US" sz="900" u="sng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sng">
                <a:latin typeface="HG丸ｺﾞｼｯｸM-PRO"/>
                <a:ea typeface="HG丸ｺﾞｼｯｸM-PRO"/>
              </a:rPr>
              <a:t>●毎日の健康観察、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早期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通報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の</a:t>
            </a:r>
            <a:r>
              <a:rPr lang="ja-JP" altLang="en-US" sz="1800" u="sng">
                <a:latin typeface="HG丸ｺﾞｼｯｸM-PRO"/>
                <a:ea typeface="HG丸ｺﾞｼｯｸM-PRO"/>
              </a:rPr>
              <a:t>徹底</a:t>
            </a:r>
            <a:endParaRPr lang="ja-JP" altLang="en-US" sz="1400" u="none">
              <a:latin typeface="HG丸ｺﾞｼｯｸM-PRO"/>
              <a:ea typeface="HG丸ｺﾞｼｯｸM-PRO"/>
            </a:endParaRPr>
          </a:p>
          <a:p>
            <a:pPr algn="l">
              <a:defRPr lang="ja-JP" altLang="en-US"/>
            </a:pP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800" u="none">
                <a:latin typeface="HG丸ｺﾞｼｯｸM-PRO"/>
                <a:ea typeface="HG丸ｺﾞｼｯｸM-PRO"/>
              </a:rPr>
              <a:t>　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異状がみられた場合は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速やかに下記まで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通報</a:t>
            </a:r>
            <a:r>
              <a:rPr lang="ja-JP" altLang="en-US" sz="1600" u="none">
                <a:latin typeface="HG丸ｺﾞｼｯｸM-PRO"/>
                <a:ea typeface="HG丸ｺﾞｼｯｸM-PRO"/>
              </a:rPr>
              <a:t>してください！！</a:t>
            </a:r>
            <a:endParaRPr lang="ja-JP" altLang="en-US" sz="1400" u="none">
              <a:latin typeface="HG丸ｺﾞｼｯｸM-PRO"/>
              <a:ea typeface="HG丸ｺﾞｼｯｸM-PRO"/>
            </a:endParaRPr>
          </a:p>
        </p:txBody>
      </p:sp>
      <p:sp>
        <p:nvSpPr>
          <p:cNvPr id="1111" name="テキスト 9"/>
          <p:cNvSpPr txBox="1"/>
          <p:nvPr/>
        </p:nvSpPr>
        <p:spPr>
          <a:xfrm>
            <a:off x="477036" y="7380000"/>
            <a:ext cx="6130364" cy="15687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問い合わせ先：高知県西部家畜保健衛生所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電話：0880-24-0050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   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夜間・休日：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080-1999-8324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高南支所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r>
              <a:rPr lang="ja-JP" altLang="en-US" sz="1600">
                <a:latin typeface="HG丸ｺﾞｼｯｸM-PRO"/>
                <a:ea typeface="HG丸ｺﾞｼｯｸM-PRO"/>
              </a:rPr>
              <a:t>080-1999-5783</a:t>
            </a:r>
            <a:r>
              <a:rPr lang="ja-JP" altLang="en-US" sz="1600">
                <a:latin typeface="HG丸ｺﾞｼｯｸM-PRO"/>
                <a:ea typeface="HG丸ｺﾞｼｯｸM-PRO"/>
              </a:rPr>
              <a:t>（旧</a:t>
            </a:r>
            <a:r>
              <a:rPr lang="ja-JP" altLang="en-US" sz="1600">
                <a:latin typeface="HG丸ｺﾞｼｯｸM-PRO"/>
                <a:ea typeface="HG丸ｺﾞｼｯｸM-PRO"/>
              </a:rPr>
              <a:t>梼原</a:t>
            </a:r>
            <a:r>
              <a:rPr lang="ja-JP" altLang="en-US" sz="1600">
                <a:latin typeface="HG丸ｺﾞｼｯｸM-PRO"/>
                <a:ea typeface="HG丸ｺﾞｼｯｸM-PRO"/>
              </a:rPr>
              <a:t>支所</a:t>
            </a:r>
            <a:r>
              <a:rPr lang="ja-JP" altLang="en-US" sz="1600">
                <a:latin typeface="HG丸ｺﾞｼｯｸM-PRO"/>
                <a:ea typeface="HG丸ｺﾞｼｯｸM-PRO"/>
              </a:rPr>
              <a:t>の</a:t>
            </a:r>
            <a:r>
              <a:rPr lang="ja-JP" altLang="en-US" sz="1600">
                <a:latin typeface="HG丸ｺﾞｼｯｸM-PRO"/>
                <a:ea typeface="HG丸ｺﾞｼｯｸM-PRO"/>
              </a:rPr>
              <a:t>携帯番号</a:t>
            </a:r>
            <a:r>
              <a:rPr lang="ja-JP" altLang="en-US" sz="1600">
                <a:latin typeface="HG丸ｺﾞｼｯｸM-PRO"/>
                <a:ea typeface="HG丸ｺﾞｼｯｸM-PRO"/>
              </a:rPr>
              <a:t>）</a:t>
            </a:r>
            <a:endParaRPr lang="ja-JP" altLang="en-US" sz="1600">
              <a:latin typeface="HG丸ｺﾞｼｯｸM-PRO"/>
              <a:ea typeface="HG丸ｺﾞｼｯｸM-PRO"/>
            </a:endParaRPr>
          </a:p>
          <a:p>
            <a:pPr marL="1152000" indent="-1152000">
              <a:defRPr lang="ja-JP" altLang="en-US"/>
            </a:pPr>
            <a:r>
              <a:rPr lang="ja-JP" altLang="en-US" sz="1600">
                <a:latin typeface="HG丸ｺﾞｼｯｸM-PRO"/>
                <a:ea typeface="HG丸ｺﾞｼｯｸM-PRO"/>
              </a:rPr>
              <a:t>                     090-8978-6474（幡多支所の携帯番号）</a:t>
            </a:r>
            <a:r>
              <a:rPr lang="ja-JP" altLang="en-US" sz="1600">
                <a:latin typeface="HG丸ｺﾞｼｯｸM-PRO"/>
                <a:ea typeface="HG丸ｺﾞｼｯｸM-PRO"/>
              </a:rPr>
              <a:t>　</a:t>
            </a:r>
            <a:endParaRPr lang="ja-JP" altLang="en-US" sz="1600">
              <a:latin typeface="HG丸ｺﾞｼｯｸM-PRO"/>
              <a:ea typeface="HG丸ｺﾞｼｯｸM-PRO"/>
            </a:endParaRPr>
          </a:p>
        </p:txBody>
      </p:sp>
      <p:pic>
        <p:nvPicPr>
          <p:cNvPr id="1112" name="図 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84185" y="5292000"/>
            <a:ext cx="1467517" cy="1471505"/>
          </a:xfrm>
          <a:prstGeom prst="rect">
            <a:avLst/>
          </a:prstGeom>
        </p:spPr>
      </p:pic>
      <p:graphicFrame>
        <p:nvGraphicFramePr>
          <p:cNvPr id="1113" name="四角形 13"/>
          <p:cNvGraphicFramePr>
            <a:graphicFrameLocks noGrp="1"/>
          </p:cNvGraphicFramePr>
          <p:nvPr/>
        </p:nvGraphicFramePr>
        <p:xfrm>
          <a:off x="333000" y="2052000"/>
          <a:ext cx="6119999" cy="1072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8367"/>
                <a:gridCol w="1412574"/>
                <a:gridCol w="2103553"/>
                <a:gridCol w="1255505"/>
              </a:tblGrid>
              <a:tr h="3669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区分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発見場所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個体情報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HG丸ｺﾞｼｯｸM-PRO"/>
                          <a:ea typeface="HG丸ｺﾞｼｯｸM-PRO"/>
                        </a:rPr>
                        <a:t>判定日</a:t>
                      </a:r>
                      <a:endParaRPr kumimoji="1" lang="ja-JP" altLang="en-US" sz="2000" dirty="0">
                        <a:latin typeface="HG丸ｺﾞｼｯｸM-PRO"/>
                        <a:ea typeface="HG丸ｺﾞｼｯｸM-PRO"/>
                      </a:endParaRPr>
                    </a:p>
                  </a:txBody>
                  <a:tcPr/>
                </a:tc>
              </a:tr>
              <a:tr h="675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HG丸ｺﾞｼｯｸM-PRO"/>
                          <a:ea typeface="HG丸ｺﾞｼｯｸM-PRO"/>
                        </a:rPr>
                        <a:t>死亡野生</a:t>
                      </a:r>
                      <a:endParaRPr kumimoji="1" lang="ja-JP" altLang="en-US" sz="1600" b="1" dirty="0">
                        <a:latin typeface="HG丸ｺﾞｼｯｸM-PRO"/>
                        <a:ea typeface="HG丸ｺﾞｼｯｸM-PRO"/>
                      </a:endParaRPr>
                    </a:p>
                    <a:p>
                      <a:pPr algn="ctr"/>
                      <a:r>
                        <a:rPr kumimoji="1" lang="ja-JP" altLang="en-US" b="1" dirty="0">
                          <a:latin typeface="HG丸ｺﾞｼｯｸM-PRO"/>
                          <a:ea typeface="HG丸ｺﾞｼｯｸM-PRO"/>
                        </a:rPr>
                        <a:t>いのしし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/>
                        <a:t>いの町大内</a:t>
                      </a:r>
                      <a:endParaRPr lang="ja-JP" altLang="en-US"/>
                    </a:p>
                  </a:txBody>
                  <a:tcPr marL="91440" marR="91440" marT="45720" marB="45720" vert="horz" anchor="ctr" anchorCtr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/>
                        <a:t>幼獣、性別不明、体長50cm、体重３kg</a:t>
                      </a:r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４月１８日</a:t>
                      </a:r>
                      <a:endParaRPr kumimoji="1" lang="ja-JP" altLang="en-US" dirty="0"/>
                    </a:p>
                  </a:txBody>
                  <a:tcPr marL="91440" marR="91440" marT="45720" marB="45720" vert="horz" anchor="ctr" anchorCtr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053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221</TotalTime>
  <Words>85</Words>
  <Application>JUST Focus</Application>
  <Paragraphs>22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LinksUpToDate>false</LinksUpToDate>
  <SharedDoc>false</SharedDoc>
  <HyperlinksChanged>false</HyperlinksChanged>
  <AppVersion>4.1.7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ioas_user</dc:creator>
  <cp:lastModifiedBy>515344</cp:lastModifiedBy>
  <dcterms:created xsi:type="dcterms:W3CDTF">2015-01-20T02:42:54Z</dcterms:created>
  <dcterms:modified xsi:type="dcterms:W3CDTF">2024-04-18T23:48:32Z</dcterms:modified>
  <cp:revision>201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