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48" r:id="rId2"/>
  </p:sldMasterIdLst>
  <p:notesMasterIdLst>
    <p:notesMasterId r:id="rId3"/>
  </p:notesMasterIdLst>
  <p:sldIdLst>
    <p:sldId id="256" r:id="rId4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980"/>
    <p:restoredTop sz="94660"/>
  </p:normalViewPr>
  <p:slideViewPr>
    <p:cSldViewPr>
      <p:cViewPr>
        <p:scale>
          <a:sx n="100" d="100"/>
          <a:sy n="100" d="100"/>
        </p:scale>
        <p:origin x="-1866" y="202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989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5040D22C-91C4-484E-8F75-5F2CA4721BD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1102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3305" y="685221"/>
            <a:ext cx="25713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ja-JP" altLang="en-US"/>
          </a:p>
        </p:txBody>
      </p:sp>
      <p:sp>
        <p:nvSpPr>
          <p:cNvPr id="1103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959" y="4343110"/>
            <a:ext cx="5486084" cy="4115670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989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492544EE-9117-42CA-A795-9A2A260689D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052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425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745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0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761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560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466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101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052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325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7656209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680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7"/>
          <p:cNvSpPr>
            <a:spLocks noChangeArrowheads="1"/>
          </p:cNvSpPr>
          <p:nvPr/>
        </p:nvSpPr>
        <p:spPr>
          <a:xfrm>
            <a:off x="-55856" y="569731"/>
            <a:ext cx="6858693" cy="113788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栃木県で国内９１例目の</a:t>
            </a:r>
            <a:endParaRPr lang="ja-JP" altLang="en-US" sz="2800" u="sng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  <a:cs typeface="HG丸ｺﾞｼｯｸM-PRO" pitchFamily="50" charset="-128"/>
            </a:endParaRPr>
          </a:p>
          <a:p>
            <a:pPr algn="ctr" eaLnBrk="1" hangingPunct="1"/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豚熱感染が</a:t>
            </a:r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確認されました！</a:t>
            </a:r>
            <a:r>
              <a:rPr lang="ja-JP" altLang="en-US" sz="40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　</a:t>
            </a:r>
            <a:r>
              <a:rPr lang="ja-JP" altLang="en-US" sz="40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　　　　　　</a:t>
            </a:r>
            <a:endParaRPr lang="ja-JP" altLang="en-US" sz="2400" u="sng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  <a:cs typeface="HG丸ｺﾞｼｯｸM-PRO" pitchFamily="50" charset="-128"/>
            </a:endParaRPr>
          </a:p>
        </p:txBody>
      </p:sp>
      <p:sp>
        <p:nvSpPr>
          <p:cNvPr id="1108" name="正方形/長方形 9"/>
          <p:cNvSpPr/>
          <p:nvPr/>
        </p:nvSpPr>
        <p:spPr>
          <a:xfrm>
            <a:off x="4869000" y="163051"/>
            <a:ext cx="1737939" cy="3209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1" dirty="0">
                <a:solidFill>
                  <a:schemeClr val="tx1"/>
                </a:solidFill>
              </a:rPr>
              <a:t>衛生情報豚　２０２４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－５</a:t>
            </a:r>
            <a:endParaRPr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1109" name="テキスト 16"/>
          <p:cNvSpPr txBox="1"/>
          <p:nvPr/>
        </p:nvSpPr>
        <p:spPr>
          <a:xfrm>
            <a:off x="135553" y="4270437"/>
            <a:ext cx="6667285" cy="147643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２.経緯</a:t>
            </a:r>
            <a:endParaRPr lang="ja-JP" altLang="en-US" u="sng">
              <a:solidFill>
                <a:schemeClr val="tx1"/>
              </a:solidFill>
              <a:latin typeface="ＭＳ Ｐゴシック"/>
              <a:ea typeface="ＭＳ Ｐゴシック"/>
            </a:endParaRPr>
          </a:p>
          <a:p>
            <a:pPr algn="l"/>
            <a:r>
              <a:rPr lang="ja-JP" altLang="en-US"/>
              <a:t>　栃木県は、同県那須塩原市の農場から5月24日夜に通報があったため、5月25日、当該農場に立ち入り、検査を実施。豚熱の疑いが生じたため、精密検査を実施したところ、5月26日、豚熱の患畜であることが判明。</a:t>
            </a:r>
            <a:endParaRPr lang="ja-JP" altLang="en-US"/>
          </a:p>
        </p:txBody>
      </p:sp>
      <p:sp>
        <p:nvSpPr>
          <p:cNvPr id="1111" name="テキスト 9"/>
          <p:cNvSpPr txBox="1"/>
          <p:nvPr/>
        </p:nvSpPr>
        <p:spPr>
          <a:xfrm>
            <a:off x="391311" y="7465725"/>
            <a:ext cx="6130364" cy="1568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問い合わせ先：高知県西部家畜保健衛生所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電話：0880-24-0050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   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夜間・休日：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080-1999-8324</a:t>
            </a:r>
            <a:r>
              <a:rPr lang="ja-JP" altLang="en-US" sz="1600">
                <a:latin typeface="HG丸ｺﾞｼｯｸM-PRO"/>
                <a:ea typeface="HG丸ｺﾞｼｯｸM-PRO"/>
              </a:rPr>
              <a:t>（旧</a:t>
            </a:r>
            <a:r>
              <a:rPr lang="ja-JP" altLang="en-US" sz="1600">
                <a:latin typeface="HG丸ｺﾞｼｯｸM-PRO"/>
                <a:ea typeface="HG丸ｺﾞｼｯｸM-PRO"/>
              </a:rPr>
              <a:t>高南支所</a:t>
            </a:r>
            <a:r>
              <a:rPr lang="ja-JP" altLang="en-US" sz="1600">
                <a:latin typeface="HG丸ｺﾞｼｯｸM-PRO"/>
                <a:ea typeface="HG丸ｺﾞｼｯｸM-PRO"/>
              </a:rPr>
              <a:t>の</a:t>
            </a:r>
            <a:r>
              <a:rPr lang="ja-JP" altLang="en-US" sz="16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6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080-1999-5783</a:t>
            </a:r>
            <a:r>
              <a:rPr lang="ja-JP" altLang="en-US" sz="1600">
                <a:latin typeface="HG丸ｺﾞｼｯｸM-PRO"/>
                <a:ea typeface="HG丸ｺﾞｼｯｸM-PRO"/>
              </a:rPr>
              <a:t>（旧</a:t>
            </a:r>
            <a:r>
              <a:rPr lang="ja-JP" altLang="en-US" sz="1600">
                <a:latin typeface="HG丸ｺﾞｼｯｸM-PRO"/>
                <a:ea typeface="HG丸ｺﾞｼｯｸM-PRO"/>
              </a:rPr>
              <a:t>梼原</a:t>
            </a:r>
            <a:r>
              <a:rPr lang="ja-JP" altLang="en-US" sz="1600">
                <a:latin typeface="HG丸ｺﾞｼｯｸM-PRO"/>
                <a:ea typeface="HG丸ｺﾞｼｯｸM-PRO"/>
              </a:rPr>
              <a:t>支所</a:t>
            </a:r>
            <a:r>
              <a:rPr lang="ja-JP" altLang="en-US" sz="1600">
                <a:latin typeface="HG丸ｺﾞｼｯｸM-PRO"/>
                <a:ea typeface="HG丸ｺﾞｼｯｸM-PRO"/>
              </a:rPr>
              <a:t>の</a:t>
            </a:r>
            <a:r>
              <a:rPr lang="ja-JP" altLang="en-US" sz="16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6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                     090-8978-6474（幡多支所の携帯番号）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endParaRPr lang="ja-JP" altLang="en-US" sz="1600">
              <a:latin typeface="HG丸ｺﾞｼｯｸM-PRO"/>
              <a:ea typeface="HG丸ｺﾞｼｯｸM-PRO"/>
            </a:endParaRPr>
          </a:p>
        </p:txBody>
      </p:sp>
      <p:sp>
        <p:nvSpPr>
          <p:cNvPr id="1117" name="テキスト 11"/>
          <p:cNvSpPr txBox="1"/>
          <p:nvPr/>
        </p:nvSpPr>
        <p:spPr>
          <a:xfrm>
            <a:off x="308405" y="1863656"/>
            <a:ext cx="6298301" cy="1199436"/>
          </a:xfrm>
          <a:prstGeom prst="rect"/>
          <a:solidFill>
            <a:srgbClr val="D4F3B5"/>
          </a:solidFill>
          <a:ln>
            <a:solidFill>
              <a:srgbClr val="D4F3B5"/>
            </a:solidFill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2400" b="1" u="sng"/>
              <a:t>野生動物の侵入防止のためのネットの点検　　及び修繕をしていただき、農場にウイルスを　　侵入させないようにしましょう！</a:t>
            </a:r>
            <a:endParaRPr lang="ja-JP" altLang="en-US" sz="2400" b="1" u="sng"/>
          </a:p>
        </p:txBody>
      </p:sp>
      <p:sp>
        <p:nvSpPr>
          <p:cNvPr id="1118" name="テキスト 12"/>
          <p:cNvSpPr txBox="1"/>
          <p:nvPr/>
        </p:nvSpPr>
        <p:spPr>
          <a:xfrm>
            <a:off x="122851" y="3348000"/>
            <a:ext cx="6667285" cy="92243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１.発生農場の概要</a:t>
            </a:r>
            <a:endParaRPr lang="ja-JP" altLang="en-US" u="sng">
              <a:solidFill>
                <a:schemeClr val="tx1"/>
              </a:solidFill>
              <a:latin typeface="ＭＳ Ｐゴシック"/>
              <a:ea typeface="ＭＳ Ｐゴシック"/>
            </a:endParaRPr>
          </a:p>
          <a:p>
            <a:pPr algn="l"/>
            <a:r>
              <a:rPr lang="ja-JP" altLang="en-US"/>
              <a:t>　所在地：栃木県那須塩原市</a:t>
            </a:r>
            <a:endParaRPr lang="ja-JP" altLang="en-US"/>
          </a:p>
          <a:p>
            <a:pPr algn="l"/>
            <a:r>
              <a:rPr lang="ja-JP" altLang="en-US"/>
              <a:t>　</a:t>
            </a:r>
            <a:r>
              <a:rPr lang="ja-JP" altLang="en-US"/>
              <a:t>飼養</a:t>
            </a:r>
            <a:r>
              <a:rPr lang="ja-JP" altLang="en-US"/>
              <a:t>状況</a:t>
            </a:r>
            <a:r>
              <a:rPr lang="ja-JP" altLang="en-US"/>
              <a:t>：</a:t>
            </a:r>
            <a:r>
              <a:rPr lang="ja-JP" altLang="en-US"/>
              <a:t>約</a:t>
            </a:r>
            <a:r>
              <a:rPr lang="ja-JP" altLang="en-US"/>
              <a:t>1</a:t>
            </a:r>
            <a:r>
              <a:rPr lang="ja-JP" altLang="en-US"/>
              <a:t>.</a:t>
            </a:r>
            <a:r>
              <a:rPr lang="ja-JP" altLang="en-US"/>
              <a:t>6</a:t>
            </a:r>
            <a:r>
              <a:rPr lang="ja-JP" altLang="en-US"/>
              <a:t>万頭</a:t>
            </a:r>
            <a:endParaRPr lang="ja-JP" altLang="en-US"/>
          </a:p>
        </p:txBody>
      </p:sp>
      <p:sp>
        <p:nvSpPr>
          <p:cNvPr id="1119" name="テキスト 13"/>
          <p:cNvSpPr txBox="1"/>
          <p:nvPr/>
        </p:nvSpPr>
        <p:spPr>
          <a:xfrm>
            <a:off x="135553" y="6029742"/>
            <a:ext cx="6531669" cy="399217"/>
          </a:xfrm>
          <a:prstGeom prst="rect"/>
          <a:solidFill>
            <a:srgbClr val="9EDBB9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2000"/>
              <a:t>異状な家畜を発見したら、すぐに連絡をお願いします。</a:t>
            </a:r>
            <a:endParaRPr lang="ja-JP" altLang="en-US" sz="2000"/>
          </a:p>
        </p:txBody>
      </p:sp>
      <p:pic>
        <p:nvPicPr>
          <p:cNvPr id="1120" name="図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29298" y="6588000"/>
            <a:ext cx="1209375" cy="120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05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221</TotalTime>
  <Words>85</Words>
  <Application>JUST Focus</Application>
  <Paragraphs>22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LinksUpToDate>false</LinksUpToDate>
  <SharedDoc>false</SharedDoc>
  <HyperlinksChanged>false</HyperlinksChanged>
  <AppVersion>4.1.2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ioas_user</dc:creator>
  <cp:lastModifiedBy>416559</cp:lastModifiedBy>
  <dcterms:created xsi:type="dcterms:W3CDTF">2015-01-20T02:42:54Z</dcterms:created>
  <dcterms:modified xsi:type="dcterms:W3CDTF">2024-05-27T00:54:35Z</dcterms:modified>
  <cp:revision>208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