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48" r:id="rId2"/>
  </p:sldMasterIdLst>
  <p:notesMasterIdLst>
    <p:notesMasterId r:id="rId3"/>
  </p:notesMasterIdLst>
  <p:sldIdLst>
    <p:sldId id="256" r:id="rId4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980"/>
    <p:restoredTop sz="94660"/>
  </p:normalViewPr>
  <p:slideViewPr>
    <p:cSldViewPr>
      <p:cViewPr>
        <p:scale>
          <a:sx n="100" d="100"/>
          <a:sy n="100" d="100"/>
        </p:scale>
        <p:origin x="-1866" y="146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431" cy="457779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989" y="0"/>
            <a:ext cx="2971431" cy="457779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5040D22C-91C4-484E-8F75-5F2CA4721BD3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1102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43305" y="685221"/>
            <a:ext cx="25713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ja-JP" altLang="en-US"/>
          </a:p>
        </p:txBody>
      </p:sp>
      <p:sp>
        <p:nvSpPr>
          <p:cNvPr id="1103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959" y="4343110"/>
            <a:ext cx="5486084" cy="4115670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4772"/>
            <a:ext cx="2971431" cy="457779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989" y="8684772"/>
            <a:ext cx="2971431" cy="457779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492544EE-9117-42CA-A795-9A2A260689D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0523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4256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7457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0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761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5605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4666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1018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0528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3252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7656209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680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正方形/長方形 17"/>
          <p:cNvSpPr>
            <a:spLocks noChangeArrowheads="1"/>
          </p:cNvSpPr>
          <p:nvPr/>
        </p:nvSpPr>
        <p:spPr>
          <a:xfrm>
            <a:off x="0" y="569731"/>
            <a:ext cx="6858693" cy="1691878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32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岩手県、栃木県の養豚場で　　　　豚熱の感染が相次いで　　　　　　確認されています。</a:t>
            </a:r>
            <a:r>
              <a:rPr lang="ja-JP" altLang="en-US" sz="40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　</a:t>
            </a:r>
            <a:r>
              <a:rPr lang="ja-JP" altLang="en-US" sz="40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　　　　　　</a:t>
            </a:r>
            <a:endParaRPr lang="ja-JP" altLang="en-US" sz="2400" u="sng" dirty="0">
              <a:solidFill>
                <a:srgbClr val="FF0000"/>
              </a:solidFill>
              <a:latin typeface="HG創英角ﾎﾟｯﾌﾟ体" pitchFamily="49" charset="-128"/>
              <a:ea typeface="HG創英角ﾎﾟｯﾌﾟ体" pitchFamily="49" charset="-128"/>
              <a:cs typeface="HG丸ｺﾞｼｯｸM-PRO" pitchFamily="50" charset="-128"/>
            </a:endParaRPr>
          </a:p>
        </p:txBody>
      </p:sp>
      <p:sp>
        <p:nvSpPr>
          <p:cNvPr id="1108" name="正方形/長方形 9"/>
          <p:cNvSpPr/>
          <p:nvPr/>
        </p:nvSpPr>
        <p:spPr>
          <a:xfrm>
            <a:off x="4869000" y="163051"/>
            <a:ext cx="1737939" cy="3209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b="1" dirty="0">
                <a:solidFill>
                  <a:schemeClr val="tx1"/>
                </a:solidFill>
              </a:rPr>
              <a:t>衛生情報豚　２０２４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－７</a:t>
            </a:r>
            <a:endParaRPr lang="ja-JP" altLang="en-US" sz="1100" b="1" dirty="0">
              <a:solidFill>
                <a:schemeClr val="tx1"/>
              </a:solidFill>
            </a:endParaRPr>
          </a:p>
        </p:txBody>
      </p:sp>
      <p:sp>
        <p:nvSpPr>
          <p:cNvPr id="1109" name="テキスト 9"/>
          <p:cNvSpPr txBox="1"/>
          <p:nvPr/>
        </p:nvSpPr>
        <p:spPr>
          <a:xfrm>
            <a:off x="476575" y="7308000"/>
            <a:ext cx="6130364" cy="15687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問い合わせ先：高知県西部家畜保健衛生所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電話：0880-24-0050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 marL="1152000" indent="-1152000"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   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夜間・休日：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 marL="1152000" indent="-1152000"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080-1999-8324</a:t>
            </a:r>
            <a:r>
              <a:rPr lang="ja-JP" altLang="en-US" sz="1600">
                <a:latin typeface="HG丸ｺﾞｼｯｸM-PRO"/>
                <a:ea typeface="HG丸ｺﾞｼｯｸM-PRO"/>
              </a:rPr>
              <a:t>（旧</a:t>
            </a:r>
            <a:r>
              <a:rPr lang="ja-JP" altLang="en-US" sz="1600">
                <a:latin typeface="HG丸ｺﾞｼｯｸM-PRO"/>
                <a:ea typeface="HG丸ｺﾞｼｯｸM-PRO"/>
              </a:rPr>
              <a:t>高南支所</a:t>
            </a:r>
            <a:r>
              <a:rPr lang="ja-JP" altLang="en-US" sz="1600">
                <a:latin typeface="HG丸ｺﾞｼｯｸM-PRO"/>
                <a:ea typeface="HG丸ｺﾞｼｯｸM-PRO"/>
              </a:rPr>
              <a:t>の</a:t>
            </a:r>
            <a:r>
              <a:rPr lang="ja-JP" altLang="en-US" sz="1600">
                <a:latin typeface="HG丸ｺﾞｼｯｸM-PRO"/>
                <a:ea typeface="HG丸ｺﾞｼｯｸM-PRO"/>
              </a:rPr>
              <a:t>携帯番号</a:t>
            </a:r>
            <a:r>
              <a:rPr lang="ja-JP" altLang="en-US" sz="1600">
                <a:latin typeface="HG丸ｺﾞｼｯｸM-PRO"/>
                <a:ea typeface="HG丸ｺﾞｼｯｸM-PRO"/>
              </a:rPr>
              <a:t>）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 marL="1152000" indent="-1152000"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080-1999-5783</a:t>
            </a:r>
            <a:r>
              <a:rPr lang="ja-JP" altLang="en-US" sz="1600">
                <a:latin typeface="HG丸ｺﾞｼｯｸM-PRO"/>
                <a:ea typeface="HG丸ｺﾞｼｯｸM-PRO"/>
              </a:rPr>
              <a:t>（旧</a:t>
            </a:r>
            <a:r>
              <a:rPr lang="ja-JP" altLang="en-US" sz="1600">
                <a:latin typeface="HG丸ｺﾞｼｯｸM-PRO"/>
                <a:ea typeface="HG丸ｺﾞｼｯｸM-PRO"/>
              </a:rPr>
              <a:t>梼原</a:t>
            </a:r>
            <a:r>
              <a:rPr lang="ja-JP" altLang="en-US" sz="1600">
                <a:latin typeface="HG丸ｺﾞｼｯｸM-PRO"/>
                <a:ea typeface="HG丸ｺﾞｼｯｸM-PRO"/>
              </a:rPr>
              <a:t>支所</a:t>
            </a:r>
            <a:r>
              <a:rPr lang="ja-JP" altLang="en-US" sz="1600">
                <a:latin typeface="HG丸ｺﾞｼｯｸM-PRO"/>
                <a:ea typeface="HG丸ｺﾞｼｯｸM-PRO"/>
              </a:rPr>
              <a:t>の</a:t>
            </a:r>
            <a:r>
              <a:rPr lang="ja-JP" altLang="en-US" sz="1600">
                <a:latin typeface="HG丸ｺﾞｼｯｸM-PRO"/>
                <a:ea typeface="HG丸ｺﾞｼｯｸM-PRO"/>
              </a:rPr>
              <a:t>携帯番号</a:t>
            </a:r>
            <a:r>
              <a:rPr lang="ja-JP" altLang="en-US" sz="1600">
                <a:latin typeface="HG丸ｺﾞｼｯｸM-PRO"/>
                <a:ea typeface="HG丸ｺﾞｼｯｸM-PRO"/>
              </a:rPr>
              <a:t>）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 marL="1152000" indent="-1152000"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                     090-8978-6474（幡多支所の携帯番号）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endParaRPr lang="ja-JP" altLang="en-US" sz="1600">
              <a:latin typeface="HG丸ｺﾞｼｯｸM-PRO"/>
              <a:ea typeface="HG丸ｺﾞｼｯｸM-PRO"/>
            </a:endParaRPr>
          </a:p>
        </p:txBody>
      </p:sp>
      <p:sp>
        <p:nvSpPr>
          <p:cNvPr id="1110" name="テキスト 11"/>
          <p:cNvSpPr txBox="1"/>
          <p:nvPr/>
        </p:nvSpPr>
        <p:spPr>
          <a:xfrm>
            <a:off x="223376" y="2484000"/>
            <a:ext cx="6298301" cy="706993"/>
          </a:xfrm>
          <a:prstGeom prst="rect">
            <a:avLst/>
          </a:prstGeom>
          <a:solidFill>
            <a:srgbClr val="D4F3B5"/>
          </a:solidFill>
          <a:ln>
            <a:solidFill>
              <a:srgbClr val="D4F3B5"/>
            </a:solidFill>
          </a:ln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2000" b="0" u="none"/>
              <a:t>以</a:t>
            </a:r>
            <a:r>
              <a:rPr lang="ja-JP" altLang="en-US" sz="2000" b="0" u="none"/>
              <a:t>下</a:t>
            </a:r>
            <a:r>
              <a:rPr lang="ja-JP" altLang="en-US" sz="2000" b="0" u="none"/>
              <a:t>のことについて、留意していただき</a:t>
            </a:r>
            <a:r>
              <a:rPr lang="ja-JP" altLang="en-US" sz="2000" b="1" u="sng"/>
              <a:t>豚熱の発生予防及びまん延防止対策の徹底</a:t>
            </a:r>
            <a:r>
              <a:rPr lang="ja-JP" altLang="en-US" sz="2000" b="0" u="none"/>
              <a:t>をお願いします！</a:t>
            </a:r>
            <a:endParaRPr lang="ja-JP" altLang="en-US" sz="2000" b="0" u="none"/>
          </a:p>
        </p:txBody>
      </p:sp>
      <p:sp>
        <p:nvSpPr>
          <p:cNvPr id="1114" name="テキスト 8"/>
          <p:cNvSpPr txBox="1"/>
          <p:nvPr/>
        </p:nvSpPr>
        <p:spPr>
          <a:xfrm>
            <a:off x="169013" y="3564000"/>
            <a:ext cx="6520669" cy="316920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p>
            <a:pPr marL="0" indent="0" algn="l">
              <a:buNone/>
              <a:defRPr lang="ja-JP" altLang="en-US"/>
            </a:pPr>
            <a:r>
              <a:rPr lang="ja-JP" altLang="en-US" sz="2000" b="0" u="none"/>
              <a:t>１　人、車両、物等の</a:t>
            </a:r>
            <a:r>
              <a:rPr lang="ja-JP" altLang="en-US" sz="2000" b="0" u="sng"/>
              <a:t>農場への出入り時の消毒</a:t>
            </a:r>
            <a:r>
              <a:rPr lang="ja-JP" altLang="en-US" sz="2000" b="0" u="none"/>
              <a:t>や</a:t>
            </a:r>
            <a:r>
              <a:rPr lang="ja-JP" altLang="en-US" sz="2000" b="0" u="sng"/>
              <a:t>野</a:t>
            </a:r>
            <a:r>
              <a:rPr lang="ja-JP" altLang="en-US" sz="2000" b="0" u="sng"/>
              <a:t>生動物の侵入防止対策</a:t>
            </a:r>
            <a:r>
              <a:rPr lang="ja-JP" altLang="en-US" sz="2000" b="0" u="none"/>
              <a:t>を行いましょう。</a:t>
            </a:r>
            <a:endParaRPr lang="ja-JP" altLang="en-US" sz="2000" b="0" u="none"/>
          </a:p>
          <a:p>
            <a:pPr marL="457200" indent="-457200" algn="l">
              <a:buAutoNum type="arabicPeriod" startAt="1"/>
              <a:defRPr lang="ja-JP" altLang="en-US"/>
            </a:pPr>
            <a:endParaRPr lang="ja-JP" altLang="en-US" sz="2000" b="0" u="none"/>
          </a:p>
          <a:p>
            <a:pPr marL="0" indent="0" algn="l">
              <a:buNone/>
              <a:defRPr lang="ja-JP" altLang="en-US"/>
            </a:pPr>
            <a:r>
              <a:rPr lang="ja-JP" altLang="en-US" sz="2000" b="0" u="none"/>
              <a:t>２</a:t>
            </a:r>
            <a:r>
              <a:rPr lang="ja-JP" altLang="en-US" sz="2000" b="0" u="none"/>
              <a:t>　</a:t>
            </a:r>
            <a:r>
              <a:rPr lang="ja-JP" altLang="en-US" sz="2000" b="0" u="none"/>
              <a:t>豚熱ワクチン</a:t>
            </a:r>
            <a:r>
              <a:rPr lang="ja-JP" altLang="en-US" sz="2000" b="0" u="none"/>
              <a:t>については、</a:t>
            </a:r>
            <a:r>
              <a:rPr lang="ja-JP" altLang="en-US" sz="2000" b="0" u="sng"/>
              <a:t>ワクチンのみで豚熱の感染　を防ぐことはできません</a:t>
            </a:r>
            <a:r>
              <a:rPr lang="ja-JP" altLang="en-US" sz="2000" b="0" u="none"/>
              <a:t>。</a:t>
            </a:r>
            <a:r>
              <a:rPr lang="ja-JP" altLang="en-US" sz="2000" b="0" u="none"/>
              <a:t>適切な飼養管理を徹底</a:t>
            </a:r>
            <a:r>
              <a:rPr lang="ja-JP" altLang="en-US" sz="2000" b="0" u="none"/>
              <a:t>して　　　　いただき、適時・適切な接種を行ってください。</a:t>
            </a:r>
            <a:endParaRPr lang="ja-JP" altLang="en-US" sz="2000" b="0" u="none"/>
          </a:p>
          <a:p>
            <a:pPr marL="457200" indent="-457200" algn="l">
              <a:buAutoNum type="arabicPeriod" startAt="1"/>
              <a:defRPr lang="ja-JP" altLang="en-US"/>
            </a:pPr>
            <a:endParaRPr lang="ja-JP" altLang="en-US" sz="2000" b="0" u="none"/>
          </a:p>
          <a:p>
            <a:pPr marL="0" indent="0" algn="l">
              <a:buNone/>
              <a:defRPr lang="ja-JP" altLang="en-US"/>
            </a:pPr>
            <a:r>
              <a:rPr lang="ja-JP" altLang="en-US" sz="2000" b="0" u="none"/>
              <a:t>３</a:t>
            </a:r>
            <a:r>
              <a:rPr lang="ja-JP" altLang="en-US" sz="2000" b="0" u="none"/>
              <a:t>　家畜保健衛生所への通報の遅れは他の農場への　　　まん延リスクを高めます。</a:t>
            </a:r>
            <a:r>
              <a:rPr lang="ja-JP" altLang="en-US" sz="2000" b="0" u="sng"/>
              <a:t>豚熱等の異常な</a:t>
            </a:r>
            <a:r>
              <a:rPr lang="ja-JP" altLang="en-US" sz="2000" b="0" u="sng"/>
              <a:t>家畜を発見したら、　すぐに通報をお願いします</a:t>
            </a:r>
            <a:r>
              <a:rPr lang="ja-JP" altLang="en-US" sz="2000" b="0" u="none"/>
              <a:t>。</a:t>
            </a:r>
            <a:endParaRPr lang="ja-JP" altLang="en-US" sz="2000" b="0" u="none"/>
          </a:p>
        </p:txBody>
      </p:sp>
      <p:pic>
        <p:nvPicPr>
          <p:cNvPr id="1115" name="図 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81357" y="6584059"/>
            <a:ext cx="1508325" cy="150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053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221</TotalTime>
  <Words>85</Words>
  <Application>JUST Focus</Application>
  <Paragraphs>22</Paragraph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スライド 1</vt:lpstr>
    </vt:vector>
  </TitlesOfParts>
  <LinksUpToDate>false</LinksUpToDate>
  <SharedDoc>false</SharedDoc>
  <HyperlinksChanged>false</HyperlinksChanged>
  <AppVersion>4.1.2</AppVersion>
  <PresentationFormat>ユーザー設定</PresentationFormat>
  <Slides>1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ioas_user</dc:creator>
  <cp:lastModifiedBy>416559</cp:lastModifiedBy>
  <dcterms:created xsi:type="dcterms:W3CDTF">2015-01-20T02:42:54Z</dcterms:created>
  <dcterms:modified xsi:type="dcterms:W3CDTF">2024-06-03T23:45:54Z</dcterms:modified>
  <cp:revision>214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