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14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0" y="569731"/>
            <a:ext cx="6858693" cy="1691878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32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岩手県、栃木県の養豚場で　　　　豚熱の感染が相次いで　　　　　　確認されています。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－７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9"/>
          <p:cNvSpPr txBox="1"/>
          <p:nvPr/>
        </p:nvSpPr>
        <p:spPr>
          <a:xfrm>
            <a:off x="476575" y="7308000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梼原</a:t>
            </a:r>
            <a:r>
              <a:rPr lang="ja-JP" altLang="en-US" sz="1600">
                <a:latin typeface="HG丸ｺﾞｼｯｸM-PRO"/>
                <a:ea typeface="HG丸ｺﾞｼｯｸM-PRO"/>
              </a:rPr>
              <a:t>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090-8978-6474（幡多支所の携帯番号）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sp>
        <p:nvSpPr>
          <p:cNvPr id="1110" name="テキスト 11"/>
          <p:cNvSpPr txBox="1"/>
          <p:nvPr/>
        </p:nvSpPr>
        <p:spPr>
          <a:xfrm>
            <a:off x="223376" y="2484000"/>
            <a:ext cx="6298301" cy="706993"/>
          </a:xfrm>
          <a:prstGeom prst="rect">
            <a:avLst/>
          </a:prstGeom>
          <a:solidFill>
            <a:srgbClr val="D4F3B5"/>
          </a:solidFill>
          <a:ln>
            <a:solidFill>
              <a:srgbClr val="D4F3B5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000" b="0" u="none"/>
              <a:t>以</a:t>
            </a:r>
            <a:r>
              <a:rPr lang="ja-JP" altLang="en-US" sz="2000" b="0" u="none"/>
              <a:t>下</a:t>
            </a:r>
            <a:r>
              <a:rPr lang="ja-JP" altLang="en-US" sz="2000" b="0" u="none"/>
              <a:t>のことについて、留意していただき</a:t>
            </a:r>
            <a:r>
              <a:rPr lang="ja-JP" altLang="en-US" sz="2000" b="1" u="sng"/>
              <a:t>豚熱の発生予防及びまん延防止対策の徹底</a:t>
            </a:r>
            <a:r>
              <a:rPr lang="ja-JP" altLang="en-US" sz="2000" b="0" u="none"/>
              <a:t>をお願いします！</a:t>
            </a:r>
            <a:endParaRPr lang="ja-JP" altLang="en-US" sz="2000" b="0" u="none"/>
          </a:p>
        </p:txBody>
      </p:sp>
      <p:sp>
        <p:nvSpPr>
          <p:cNvPr id="1114" name="テキスト 8"/>
          <p:cNvSpPr txBox="1"/>
          <p:nvPr/>
        </p:nvSpPr>
        <p:spPr>
          <a:xfrm>
            <a:off x="169013" y="3564000"/>
            <a:ext cx="6520669" cy="316920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p>
            <a:pPr marL="0" indent="0" algn="l">
              <a:buNone/>
              <a:defRPr lang="ja-JP" altLang="en-US"/>
            </a:pPr>
            <a:r>
              <a:rPr lang="ja-JP" altLang="en-US" sz="2000" b="0" u="none"/>
              <a:t>１　人、車両、物等の</a:t>
            </a:r>
            <a:r>
              <a:rPr lang="ja-JP" altLang="en-US" sz="2000" b="0" u="sng"/>
              <a:t>農場への出入り時の消毒</a:t>
            </a:r>
            <a:r>
              <a:rPr lang="ja-JP" altLang="en-US" sz="2000" b="0" u="none"/>
              <a:t>や</a:t>
            </a:r>
            <a:r>
              <a:rPr lang="ja-JP" altLang="en-US" sz="2000" b="0" u="sng"/>
              <a:t>野</a:t>
            </a:r>
            <a:r>
              <a:rPr lang="ja-JP" altLang="en-US" sz="2000" b="0" u="sng"/>
              <a:t>生動物の侵入防止対策</a:t>
            </a:r>
            <a:r>
              <a:rPr lang="ja-JP" altLang="en-US" sz="2000" b="0" u="none"/>
              <a:t>を行いましょう。</a:t>
            </a:r>
            <a:endParaRPr lang="ja-JP" altLang="en-US" sz="2000" b="0" u="none"/>
          </a:p>
          <a:p>
            <a:pPr marL="457200" indent="-457200" algn="l">
              <a:buAutoNum type="arabicPeriod" startAt="1"/>
              <a:defRPr lang="ja-JP" altLang="en-US"/>
            </a:pPr>
            <a:endParaRPr lang="ja-JP" altLang="en-US" sz="2000" b="0" u="none"/>
          </a:p>
          <a:p>
            <a:pPr marL="0" indent="0" algn="l">
              <a:buNone/>
              <a:defRPr lang="ja-JP" altLang="en-US"/>
            </a:pPr>
            <a:r>
              <a:rPr lang="ja-JP" altLang="en-US" sz="2000" b="0" u="none"/>
              <a:t>２</a:t>
            </a:r>
            <a:r>
              <a:rPr lang="ja-JP" altLang="en-US" sz="2000" b="0" u="none"/>
              <a:t>　</a:t>
            </a:r>
            <a:r>
              <a:rPr lang="ja-JP" altLang="en-US" sz="2000" b="0" u="none"/>
              <a:t>豚熱ワクチン</a:t>
            </a:r>
            <a:r>
              <a:rPr lang="ja-JP" altLang="en-US" sz="2000" b="0" u="none"/>
              <a:t>については、</a:t>
            </a:r>
            <a:r>
              <a:rPr lang="ja-JP" altLang="en-US" sz="2000" b="0" u="sng"/>
              <a:t>ワクチンのみで豚熱の感染　を防ぐことはできません</a:t>
            </a:r>
            <a:r>
              <a:rPr lang="ja-JP" altLang="en-US" sz="2000" b="0" u="none"/>
              <a:t>。</a:t>
            </a:r>
            <a:r>
              <a:rPr lang="ja-JP" altLang="en-US" sz="2000" b="0" u="none"/>
              <a:t>適切な飼養管理を徹底</a:t>
            </a:r>
            <a:r>
              <a:rPr lang="ja-JP" altLang="en-US" sz="2000" b="0" u="none"/>
              <a:t>して　　　　いただき、適時・適切な接種を行ってください。</a:t>
            </a:r>
            <a:endParaRPr lang="ja-JP" altLang="en-US" sz="2000" b="0" u="none"/>
          </a:p>
          <a:p>
            <a:pPr marL="457200" indent="-457200" algn="l">
              <a:buAutoNum type="arabicPeriod" startAt="1"/>
              <a:defRPr lang="ja-JP" altLang="en-US"/>
            </a:pPr>
            <a:endParaRPr lang="ja-JP" altLang="en-US" sz="2000" b="0" u="none"/>
          </a:p>
          <a:p>
            <a:pPr marL="0" indent="0" algn="l">
              <a:buNone/>
              <a:defRPr lang="ja-JP" altLang="en-US"/>
            </a:pPr>
            <a:r>
              <a:rPr lang="ja-JP" altLang="en-US" sz="2000" b="0" u="none"/>
              <a:t>３</a:t>
            </a:r>
            <a:r>
              <a:rPr lang="ja-JP" altLang="en-US" sz="2000" b="0" u="none"/>
              <a:t>　家畜保健衛生所への通報の遅れは他の農場への　　　まん延リスクを高めます。</a:t>
            </a:r>
            <a:r>
              <a:rPr lang="ja-JP" altLang="en-US" sz="2000" b="0" u="sng"/>
              <a:t>豚熱等の異常な</a:t>
            </a:r>
            <a:r>
              <a:rPr lang="ja-JP" altLang="en-US" sz="2000" b="0" u="sng"/>
              <a:t>家畜を発見したら、　すぐに通報をお願いします</a:t>
            </a:r>
            <a:r>
              <a:rPr lang="ja-JP" altLang="en-US" sz="2000" b="0" u="none"/>
              <a:t>。</a:t>
            </a:r>
            <a:endParaRPr lang="ja-JP" altLang="en-US" sz="2000" b="0" u="none"/>
          </a:p>
        </p:txBody>
      </p:sp>
      <p:pic>
        <p:nvPicPr>
          <p:cNvPr id="1115" name="図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81357" y="6584059"/>
            <a:ext cx="1508325" cy="150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416559</cp:lastModifiedBy>
  <dcterms:created xsi:type="dcterms:W3CDTF">2015-01-20T02:42:54Z</dcterms:created>
  <dcterms:modified xsi:type="dcterms:W3CDTF">2024-06-03T23:45:54Z</dcterms:modified>
  <cp:revision>214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