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>
      <p:cViewPr>
        <p:scale>
          <a:sx n="100" d="100"/>
          <a:sy n="100" d="100"/>
        </p:scale>
        <p:origin x="-18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52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45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6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6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6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52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2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5620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0" y="569731"/>
            <a:ext cx="6858693" cy="1691878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3200" b="1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高知県越知町、日高村</a:t>
            </a:r>
            <a:r>
              <a:rPr lang="ja-JP" altLang="en-US" sz="32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で44、45例目</a:t>
            </a:r>
            <a:r>
              <a:rPr lang="ja-JP" altLang="en-US" sz="32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となる</a:t>
            </a:r>
            <a:r>
              <a:rPr lang="ja-JP" altLang="en-US" sz="32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野生いのししの</a:t>
            </a:r>
            <a:r>
              <a:rPr lang="ja-JP" altLang="en-US" sz="32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豚熱感染が　　　　</a:t>
            </a:r>
            <a:r>
              <a:rPr lang="ja-JP" altLang="en-US" sz="32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確認されました！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　　　　　</a:t>
            </a:r>
            <a:endParaRPr lang="ja-JP" altLang="en-US" sz="24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869000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衛生情報豚　２０２４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－８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16"/>
          <p:cNvSpPr txBox="1"/>
          <p:nvPr/>
        </p:nvSpPr>
        <p:spPr>
          <a:xfrm>
            <a:off x="225237" y="2484000"/>
            <a:ext cx="6488626" cy="13841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p>
            <a:pPr algn="ctr"/>
            <a:r>
              <a:rPr lang="ja-JP" altLang="en-US" sz="2800"/>
              <a:t>早急に</a:t>
            </a:r>
            <a:r>
              <a:rPr lang="ja-JP" altLang="en-US" sz="2800" b="1" u="sng"/>
              <a:t>農場周辺に消石灰を散布</a:t>
            </a:r>
            <a:r>
              <a:rPr lang="ja-JP" altLang="en-US" sz="2800"/>
              <a:t>して　　　いただき、農場内にウイルスを　　　　　　　侵入させないようにしましょう！</a:t>
            </a:r>
            <a:endParaRPr lang="ja-JP" altLang="en-US" sz="2800"/>
          </a:p>
        </p:txBody>
      </p:sp>
      <p:sp>
        <p:nvSpPr>
          <p:cNvPr id="1110" name="テキスト 9"/>
          <p:cNvSpPr txBox="1"/>
          <p:nvPr/>
        </p:nvSpPr>
        <p:spPr>
          <a:xfrm>
            <a:off x="391311" y="7465725"/>
            <a:ext cx="6130364" cy="1568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問い合わせ先：高知県西部家畜保健衛生所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電話：0880-24-0050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   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高南支所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梼原</a:t>
            </a:r>
            <a:r>
              <a:rPr lang="ja-JP" altLang="en-US" sz="1600">
                <a:latin typeface="HG丸ｺﾞｼｯｸM-PRO"/>
                <a:ea typeface="HG丸ｺﾞｼｯｸM-PRO"/>
              </a:rPr>
              <a:t>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                     090-8978-6474（幡多支所の携帯番号）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sp>
        <p:nvSpPr>
          <p:cNvPr id="1111" name="テキスト 11"/>
          <p:cNvSpPr txBox="1"/>
          <p:nvPr/>
        </p:nvSpPr>
        <p:spPr>
          <a:xfrm>
            <a:off x="225237" y="4131561"/>
            <a:ext cx="1067569" cy="368439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>
                <a:latin typeface="AR P丸ゴシック体M"/>
                <a:ea typeface="AR P丸ゴシック体M"/>
              </a:rPr>
              <a:t>詳細</a:t>
            </a:r>
            <a:endParaRPr lang="ja-JP" altLang="en-US">
              <a:latin typeface="AR P丸ゴシック体M"/>
              <a:ea typeface="AR P丸ゴシック体M"/>
            </a:endParaRPr>
          </a:p>
        </p:txBody>
      </p:sp>
      <p:sp>
        <p:nvSpPr>
          <p:cNvPr id="1112" name="テキスト 12"/>
          <p:cNvSpPr txBox="1"/>
          <p:nvPr/>
        </p:nvSpPr>
        <p:spPr>
          <a:xfrm>
            <a:off x="391311" y="6628567"/>
            <a:ext cx="5989689" cy="399217"/>
          </a:xfrm>
          <a:prstGeom prst="rect">
            <a:avLst/>
          </a:prstGeom>
          <a:solidFill>
            <a:srgbClr val="D4F3B5"/>
          </a:solidFill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2000"/>
              <a:t>異状な家畜を発見したら、すぐに連絡をお願いします。</a:t>
            </a:r>
            <a:endParaRPr lang="ja-JP" altLang="en-US" sz="2000"/>
          </a:p>
        </p:txBody>
      </p:sp>
      <p:pic>
        <p:nvPicPr>
          <p:cNvPr id="1113" name="図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67807" y="6828176"/>
            <a:ext cx="1940325" cy="1940325"/>
          </a:xfrm>
          <a:prstGeom prst="rect">
            <a:avLst/>
          </a:prstGeom>
        </p:spPr>
      </p:pic>
      <p:graphicFrame>
        <p:nvGraphicFramePr>
          <p:cNvPr id="1114" name="四角形 13"/>
          <p:cNvGraphicFramePr>
            <a:graphicFrameLocks noGrp="1"/>
          </p:cNvGraphicFramePr>
          <p:nvPr/>
        </p:nvGraphicFramePr>
        <p:xfrm>
          <a:off x="268071" y="4500000"/>
          <a:ext cx="6445789" cy="17074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2554"/>
                <a:gridCol w="1152525"/>
                <a:gridCol w="1133475"/>
                <a:gridCol w="2247900"/>
                <a:gridCol w="989335"/>
              </a:tblGrid>
              <a:tr h="42442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区分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発見場所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個体情報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判定日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44例目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死亡野生　　いのしし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越知町　　宮地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成獣、体長90cm　　　　　　体重80kg性別不明　　　　　　　　　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6月6日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</a:tr>
              <a:tr h="47555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45例目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死亡野生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いのしし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日高村　　下分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成獣、体長50cm　　　　　　体重20kg性別不明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M"/>
                          <a:ea typeface="AR P丸ゴシック体M"/>
                        </a:rPr>
                        <a:t>6月6日</a:t>
                      </a:r>
                      <a:endParaRPr kumimoji="1" lang="ja-JP" altLang="en-US" dirty="0"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416559</cp:lastModifiedBy>
  <dcterms:created xsi:type="dcterms:W3CDTF">2015-01-20T02:42:54Z</dcterms:created>
  <dcterms:modified xsi:type="dcterms:W3CDTF">2024-06-07T02:10:43Z</dcterms:modified>
  <cp:revision>212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