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0" y="569731"/>
            <a:ext cx="6858693" cy="1137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群馬県で国内９８例目の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２０２５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－２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122851" y="4716000"/>
            <a:ext cx="6667285" cy="175343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２.経緯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群馬県は、４</a:t>
            </a:r>
            <a:r>
              <a:rPr lang="ja-JP" altLang="en-US"/>
              <a:t>月３日(木)に</a:t>
            </a:r>
            <a:r>
              <a:rPr lang="ja-JP" altLang="en-US"/>
              <a:t>同県前橋市の農場において死亡豚数が増加していると</a:t>
            </a:r>
            <a:r>
              <a:rPr lang="ja-JP" altLang="en-US"/>
              <a:t>の通報があったため、当該農場に立ち入り、　検査を実施しました。群馬県の検査により豚熱の疑いが生じたため、農研機構動物衛生研究部門で精密検査を実施したところ、４月４日(金)</a:t>
            </a:r>
            <a:r>
              <a:rPr lang="ja-JP" altLang="en-US"/>
              <a:t>、豚熱の患畜であることが判明しました。</a:t>
            </a:r>
            <a:endParaRPr lang="ja-JP" altLang="en-US"/>
          </a:p>
        </p:txBody>
      </p:sp>
      <p:sp>
        <p:nvSpPr>
          <p:cNvPr id="1110" name="テキスト 9"/>
          <p:cNvSpPr txBox="1"/>
          <p:nvPr/>
        </p:nvSpPr>
        <p:spPr>
          <a:xfrm>
            <a:off x="391311" y="7465725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（高幡地域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</a:t>
            </a:r>
            <a:r>
              <a:rPr lang="ja-JP" altLang="en-US" sz="1600">
                <a:latin typeface="HG丸ｺﾞｼｯｸM-PRO"/>
                <a:ea typeface="HG丸ｺﾞｼｯｸM-PRO"/>
              </a:rPr>
              <a:t>梼原地域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090-8978-6474（幡多地域の携帯番号）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11"/>
          <p:cNvSpPr txBox="1"/>
          <p:nvPr/>
        </p:nvSpPr>
        <p:spPr>
          <a:xfrm>
            <a:off x="308405" y="1707611"/>
            <a:ext cx="6298301" cy="1199436"/>
          </a:xfrm>
          <a:prstGeom prst="rect">
            <a:avLst/>
          </a:prstGeom>
          <a:solidFill>
            <a:srgbClr val="D4F3B5"/>
          </a:solidFill>
          <a:ln>
            <a:solidFill>
              <a:srgbClr val="D4F3B5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400" b="1" u="sng"/>
              <a:t>野生動物の侵入防止のためのネット等を　　　早急に点検していただき、破損がある場合は　　　　すぐに修繕をお願いします！</a:t>
            </a:r>
            <a:endParaRPr lang="ja-JP" altLang="en-US" sz="2400" b="1" u="sng"/>
          </a:p>
        </p:txBody>
      </p:sp>
      <p:sp>
        <p:nvSpPr>
          <p:cNvPr id="1112" name="テキスト 12"/>
          <p:cNvSpPr txBox="1"/>
          <p:nvPr/>
        </p:nvSpPr>
        <p:spPr>
          <a:xfrm>
            <a:off x="132131" y="3348000"/>
            <a:ext cx="6667285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１.発生農場の概要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所在地：群馬県前橋市</a:t>
            </a:r>
            <a:endParaRPr lang="ja-JP" altLang="en-US"/>
          </a:p>
          <a:p>
            <a:pPr algn="l"/>
            <a:r>
              <a:rPr lang="ja-JP" altLang="en-US"/>
              <a:t>　</a:t>
            </a:r>
            <a:r>
              <a:rPr lang="ja-JP" altLang="en-US"/>
              <a:t>飼養</a:t>
            </a:r>
            <a:r>
              <a:rPr lang="ja-JP" altLang="en-US"/>
              <a:t>状況</a:t>
            </a:r>
            <a:r>
              <a:rPr lang="ja-JP" altLang="en-US"/>
              <a:t>：</a:t>
            </a:r>
            <a:r>
              <a:rPr lang="ja-JP" altLang="en-US"/>
              <a:t>約6,800</a:t>
            </a:r>
            <a:r>
              <a:rPr lang="ja-JP" altLang="en-US"/>
              <a:t>頭</a:t>
            </a:r>
            <a:endParaRPr lang="ja-JP" altLang="en-US"/>
          </a:p>
          <a:p>
            <a:pPr algn="l"/>
            <a:r>
              <a:rPr lang="ja-JP" altLang="en-US"/>
              <a:t>　</a:t>
            </a:r>
            <a:endParaRPr lang="ja-JP" altLang="en-US"/>
          </a:p>
        </p:txBody>
      </p:sp>
      <p:sp>
        <p:nvSpPr>
          <p:cNvPr id="1113" name="テキスト 13"/>
          <p:cNvSpPr txBox="1"/>
          <p:nvPr/>
        </p:nvSpPr>
        <p:spPr>
          <a:xfrm>
            <a:off x="163512" y="7011300"/>
            <a:ext cx="6531669" cy="399217"/>
          </a:xfrm>
          <a:prstGeom prst="rect">
            <a:avLst/>
          </a:prstGeom>
          <a:solidFill>
            <a:srgbClr val="9EDBB9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000"/>
              <a:t>異状な家畜を発見したら、すぐに連絡をお願いします。</a:t>
            </a:r>
            <a:endParaRPr lang="ja-JP" altLang="en-US" sz="2000"/>
          </a:p>
        </p:txBody>
      </p:sp>
      <p:sp>
        <p:nvSpPr>
          <p:cNvPr id="1114" name="四角形 12"/>
          <p:cNvSpPr/>
          <p:nvPr/>
        </p:nvSpPr>
        <p:spPr>
          <a:xfrm>
            <a:off x="132130" y="2993133"/>
            <a:ext cx="6608870" cy="3977786"/>
          </a:xfrm>
          <a:prstGeom prst="rect">
            <a:avLst/>
          </a:prstGeom>
          <a:noFill/>
          <a:ln w="41275" cap="flat" cmpd="sng" algn="ctr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115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851" y="1506935"/>
            <a:ext cx="713442" cy="713442"/>
          </a:xfrm>
          <a:prstGeom prst="rect">
            <a:avLst/>
          </a:prstGeom>
        </p:spPr>
      </p:pic>
      <p:pic>
        <p:nvPicPr>
          <p:cNvPr id="1116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388" y="7229542"/>
            <a:ext cx="1187812" cy="118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416537</cp:lastModifiedBy>
  <dcterms:created xsi:type="dcterms:W3CDTF">2015-01-20T02:42:54Z</dcterms:created>
  <dcterms:modified xsi:type="dcterms:W3CDTF">2025-04-07T06:10:38Z</dcterms:modified>
  <cp:revision>224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