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48" r:id="rId2"/>
    <p:sldMasterId id="2147483660" r:id="rId3"/>
  </p:sldMasterIdLst>
  <p:notesMasterIdLst>
    <p:notesMasterId r:id="rId4"/>
  </p:notesMasterIdLst>
  <p:handoutMasterIdLst>
    <p:handoutMasterId r:id="rId5"/>
  </p:handoutMasterIdLst>
  <p:sldIdLst>
    <p:sldId id="357" r:id="rId6"/>
    <p:sldId id="358" r:id="rId7"/>
    <p:sldId id="950" r:id="rId8"/>
    <p:sldId id="773" r:id="rId9"/>
    <p:sldId id="1002" r:id="rId10"/>
    <p:sldId id="1003" r:id="rId11"/>
    <p:sldId id="1059" r:id="rId12"/>
    <p:sldId id="948" r:id="rId13"/>
    <p:sldId id="1009" r:id="rId14"/>
    <p:sldId id="1010" r:id="rId15"/>
    <p:sldId id="1012" r:id="rId16"/>
    <p:sldId id="1013" r:id="rId17"/>
    <p:sldId id="1014" r:id="rId18"/>
    <p:sldId id="1015" r:id="rId19"/>
    <p:sldId id="1016" r:id="rId20"/>
    <p:sldId id="1054" r:id="rId21"/>
    <p:sldId id="1018" r:id="rId22"/>
    <p:sldId id="1019" r:id="rId23"/>
    <p:sldId id="1020" r:id="rId24"/>
    <p:sldId id="1021" r:id="rId25"/>
    <p:sldId id="1022" r:id="rId26"/>
    <p:sldId id="1023" r:id="rId27"/>
    <p:sldId id="1024" r:id="rId28"/>
    <p:sldId id="1025" r:id="rId29"/>
    <p:sldId id="1026" r:id="rId30"/>
    <p:sldId id="1027" r:id="rId31"/>
    <p:sldId id="1034" r:id="rId32"/>
    <p:sldId id="994" r:id="rId33"/>
    <p:sldId id="1035" r:id="rId34"/>
    <p:sldId id="997" r:id="rId35"/>
    <p:sldId id="1055" r:id="rId36"/>
    <p:sldId id="999" r:id="rId37"/>
    <p:sldId id="1000" r:id="rId38"/>
    <p:sldId id="1029" r:id="rId39"/>
    <p:sldId id="1006" r:id="rId40"/>
    <p:sldId id="1007" r:id="rId41"/>
    <p:sldId id="1060" r:id="rId42"/>
    <p:sldId id="1061" r:id="rId43"/>
    <p:sldId id="1062" r:id="rId44"/>
    <p:sldId id="1063" r:id="rId45"/>
    <p:sldId id="946" r:id="rId46"/>
    <p:sldId id="1004" r:id="rId47"/>
    <p:sldId id="1064" r:id="rId48"/>
    <p:sldId id="1065" r:id="rId49"/>
    <p:sldId id="995" r:id="rId50"/>
    <p:sldId id="996" r:id="rId51"/>
    <p:sldId id="1066" r:id="rId52"/>
    <p:sldId id="1079" r:id="rId53"/>
    <p:sldId id="1057" r:id="rId54"/>
    <p:sldId id="1056" r:id="rId55"/>
    <p:sldId id="1031" r:id="rId56"/>
    <p:sldId id="1032" r:id="rId57"/>
    <p:sldId id="1067" r:id="rId58"/>
    <p:sldId id="1008" r:id="rId59"/>
    <p:sldId id="949" r:id="rId60"/>
    <p:sldId id="1068" r:id="rId61"/>
    <p:sldId id="1048" r:id="rId62"/>
    <p:sldId id="1070" r:id="rId63"/>
    <p:sldId id="1071" r:id="rId64"/>
    <p:sldId id="1080" r:id="rId65"/>
    <p:sldId id="1073" r:id="rId66"/>
    <p:sldId id="1074" r:id="rId67"/>
    <p:sldId id="1075" r:id="rId68"/>
    <p:sldId id="1030" r:id="rId69"/>
    <p:sldId id="1058" r:id="rId70"/>
    <p:sldId id="1076" r:id="rId71"/>
    <p:sldId id="1077" r:id="rId72"/>
    <p:sldId id="1078" r:id="rId73"/>
    <p:sldId id="1033" r:id="rId74"/>
  </p:sldIdLst>
  <p:sldSz cx="6858000" cy="9906000" type="A4"/>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kahiro takezaki" initials="t" lastIdx="8" clrIdx="0"/>
  <p:cmAuthor id="1" name="503567" initials="503567"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restored">
    <p:restoredLeft sz="16012"/>
    <p:restoredTop sz="98012"/>
  </p:normalViewPr>
  <p:slideViewPr>
    <p:cSldViewPr>
      <p:cViewPr>
        <p:scale>
          <a:sx n="110" d="100"/>
          <a:sy n="110" d="100"/>
        </p:scale>
        <p:origin x="-2322" y="612"/>
      </p:cViewPr>
      <p:guideLst>
        <p:guide orient="horz" pos="2880"/>
        <p:guide pos="2160"/>
      </p:guideLst>
    </p:cSldViewPr>
  </p:slideViewPr>
  <p:outlineViewPr>
    <p:cViewPr>
      <p:scale>
        <a:sx n="1" d="1"/>
        <a:sy n="1" d="1"/>
      </p:scale>
      <p:origin x="0" y="0"/>
    </p:cViewPr>
  </p:outlineViewPr>
  <p:notesTextViewPr>
    <p:cViewPr>
      <p:scale>
        <a:sx n="100" d="100"/>
        <a:sy n="100" d="100"/>
      </p:scale>
      <p:origin x="0" y="0"/>
    </p:cViewPr>
  </p:notesTextViewPr>
  <p:gridSpacing cx="73736200" cy="73736200"/>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slideMaster" Target="slideMasters/slideMaster2.xml" /><Relationship Id="rId4" Type="http://schemas.openxmlformats.org/officeDocument/2006/relationships/notesMaster" Target="notesMasters/notesMaster1.xml" /><Relationship Id="rId5" Type="http://schemas.openxmlformats.org/officeDocument/2006/relationships/handoutMaster" Target="handoutMasters/handout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slide" Target="slides/slide14.xml" /><Relationship Id="rId20" Type="http://schemas.openxmlformats.org/officeDocument/2006/relationships/slide" Target="slides/slide15.xml" /><Relationship Id="rId21" Type="http://schemas.openxmlformats.org/officeDocument/2006/relationships/slide" Target="slides/slide16.xml" /><Relationship Id="rId22" Type="http://schemas.openxmlformats.org/officeDocument/2006/relationships/slide" Target="slides/slide17.xml" /><Relationship Id="rId23" Type="http://schemas.openxmlformats.org/officeDocument/2006/relationships/slide" Target="slides/slide18.xml" /><Relationship Id="rId24" Type="http://schemas.openxmlformats.org/officeDocument/2006/relationships/slide" Target="slides/slide19.xml" /><Relationship Id="rId25" Type="http://schemas.openxmlformats.org/officeDocument/2006/relationships/slide" Target="slides/slide20.xml" /><Relationship Id="rId26" Type="http://schemas.openxmlformats.org/officeDocument/2006/relationships/slide" Target="slides/slide21.xml" /><Relationship Id="rId27" Type="http://schemas.openxmlformats.org/officeDocument/2006/relationships/slide" Target="slides/slide22.xml" /><Relationship Id="rId28" Type="http://schemas.openxmlformats.org/officeDocument/2006/relationships/slide" Target="slides/slide23.xml" /><Relationship Id="rId29" Type="http://schemas.openxmlformats.org/officeDocument/2006/relationships/slide" Target="slides/slide24.xml" /><Relationship Id="rId30" Type="http://schemas.openxmlformats.org/officeDocument/2006/relationships/slide" Target="slides/slide25.xml" /><Relationship Id="rId31" Type="http://schemas.openxmlformats.org/officeDocument/2006/relationships/slide" Target="slides/slide26.xml" /><Relationship Id="rId32" Type="http://schemas.openxmlformats.org/officeDocument/2006/relationships/slide" Target="slides/slide27.xml" /><Relationship Id="rId33" Type="http://schemas.openxmlformats.org/officeDocument/2006/relationships/slide" Target="slides/slide28.xml" /><Relationship Id="rId34" Type="http://schemas.openxmlformats.org/officeDocument/2006/relationships/slide" Target="slides/slide29.xml" /><Relationship Id="rId35" Type="http://schemas.openxmlformats.org/officeDocument/2006/relationships/slide" Target="slides/slide30.xml" /><Relationship Id="rId36" Type="http://schemas.openxmlformats.org/officeDocument/2006/relationships/slide" Target="slides/slide31.xml" /><Relationship Id="rId37" Type="http://schemas.openxmlformats.org/officeDocument/2006/relationships/slide" Target="slides/slide32.xml" /><Relationship Id="rId38" Type="http://schemas.openxmlformats.org/officeDocument/2006/relationships/slide" Target="slides/slide33.xml" /><Relationship Id="rId39" Type="http://schemas.openxmlformats.org/officeDocument/2006/relationships/slide" Target="slides/slide34.xml" /><Relationship Id="rId40" Type="http://schemas.openxmlformats.org/officeDocument/2006/relationships/slide" Target="slides/slide35.xml" /><Relationship Id="rId41" Type="http://schemas.openxmlformats.org/officeDocument/2006/relationships/slide" Target="slides/slide36.xml" /><Relationship Id="rId42" Type="http://schemas.openxmlformats.org/officeDocument/2006/relationships/slide" Target="slides/slide37.xml" /><Relationship Id="rId43" Type="http://schemas.openxmlformats.org/officeDocument/2006/relationships/slide" Target="slides/slide38.xml" /><Relationship Id="rId44" Type="http://schemas.openxmlformats.org/officeDocument/2006/relationships/slide" Target="slides/slide39.xml" /><Relationship Id="rId45" Type="http://schemas.openxmlformats.org/officeDocument/2006/relationships/slide" Target="slides/slide40.xml" /><Relationship Id="rId46" Type="http://schemas.openxmlformats.org/officeDocument/2006/relationships/slide" Target="slides/slide41.xml" /><Relationship Id="rId47" Type="http://schemas.openxmlformats.org/officeDocument/2006/relationships/slide" Target="slides/slide42.xml" /><Relationship Id="rId48" Type="http://schemas.openxmlformats.org/officeDocument/2006/relationships/slide" Target="slides/slide43.xml" /><Relationship Id="rId49" Type="http://schemas.openxmlformats.org/officeDocument/2006/relationships/slide" Target="slides/slide44.xml" /><Relationship Id="rId50" Type="http://schemas.openxmlformats.org/officeDocument/2006/relationships/slide" Target="slides/slide45.xml" /><Relationship Id="rId51" Type="http://schemas.openxmlformats.org/officeDocument/2006/relationships/slide" Target="slides/slide46.xml" /><Relationship Id="rId52" Type="http://schemas.openxmlformats.org/officeDocument/2006/relationships/slide" Target="slides/slide47.xml" /><Relationship Id="rId53" Type="http://schemas.openxmlformats.org/officeDocument/2006/relationships/slide" Target="slides/slide48.xml" /><Relationship Id="rId54" Type="http://schemas.openxmlformats.org/officeDocument/2006/relationships/slide" Target="slides/slide49.xml" /><Relationship Id="rId55" Type="http://schemas.openxmlformats.org/officeDocument/2006/relationships/slide" Target="slides/slide50.xml" /><Relationship Id="rId56" Type="http://schemas.openxmlformats.org/officeDocument/2006/relationships/slide" Target="slides/slide51.xml" /><Relationship Id="rId57" Type="http://schemas.openxmlformats.org/officeDocument/2006/relationships/slide" Target="slides/slide52.xml" /><Relationship Id="rId58" Type="http://schemas.openxmlformats.org/officeDocument/2006/relationships/slide" Target="slides/slide53.xml" /><Relationship Id="rId59" Type="http://schemas.openxmlformats.org/officeDocument/2006/relationships/slide" Target="slides/slide54.xml" /><Relationship Id="rId60" Type="http://schemas.openxmlformats.org/officeDocument/2006/relationships/slide" Target="slides/slide55.xml" /><Relationship Id="rId61" Type="http://schemas.openxmlformats.org/officeDocument/2006/relationships/slide" Target="slides/slide56.xml" /><Relationship Id="rId62" Type="http://schemas.openxmlformats.org/officeDocument/2006/relationships/slide" Target="slides/slide57.xml" /><Relationship Id="rId63" Type="http://schemas.openxmlformats.org/officeDocument/2006/relationships/slide" Target="slides/slide58.xml" /><Relationship Id="rId64" Type="http://schemas.openxmlformats.org/officeDocument/2006/relationships/slide" Target="slides/slide59.xml" /><Relationship Id="rId65" Type="http://schemas.openxmlformats.org/officeDocument/2006/relationships/slide" Target="slides/slide60.xml" /><Relationship Id="rId66" Type="http://schemas.openxmlformats.org/officeDocument/2006/relationships/slide" Target="slides/slide61.xml" /><Relationship Id="rId67" Type="http://schemas.openxmlformats.org/officeDocument/2006/relationships/slide" Target="slides/slide62.xml" /><Relationship Id="rId68" Type="http://schemas.openxmlformats.org/officeDocument/2006/relationships/slide" Target="slides/slide63.xml" /><Relationship Id="rId69" Type="http://schemas.openxmlformats.org/officeDocument/2006/relationships/slide" Target="slides/slide64.xml" /><Relationship Id="rId70" Type="http://schemas.openxmlformats.org/officeDocument/2006/relationships/slide" Target="slides/slide65.xml" /><Relationship Id="rId71" Type="http://schemas.openxmlformats.org/officeDocument/2006/relationships/slide" Target="slides/slide66.xml" /><Relationship Id="rId72" Type="http://schemas.openxmlformats.org/officeDocument/2006/relationships/slide" Target="slides/slide67.xml" /><Relationship Id="rId73" Type="http://schemas.openxmlformats.org/officeDocument/2006/relationships/slide" Target="slides/slide68.xml" /><Relationship Id="rId74" Type="http://schemas.openxmlformats.org/officeDocument/2006/relationships/slide" Target="slides/slide69.xml" /><Relationship Id="rId75" Type="http://schemas.openxmlformats.org/officeDocument/2006/relationships/presProps" Target="presProps.xml" /><Relationship Id="rId76" Type="http://schemas.openxmlformats.org/officeDocument/2006/relationships/viewProps" Target="viewProps.xml" /><Relationship Id="rId77" Type="http://schemas.openxmlformats.org/officeDocument/2006/relationships/tableStyles" Target="tableStyles.xml" /><Relationship Id="rId78" Type="http://schemas.openxmlformats.org/officeDocument/2006/relationships/commentAuthors" Target="commentAuthors.xml" /></Relationships>
</file>

<file path=ppt/comments/comment1.xml><?xml version="1.0" encoding="utf-8"?>
<p:cmLst xmlns:a="http://schemas.openxmlformats.org/drawingml/2006/main" xmlns:r="http://schemas.openxmlformats.org/officeDocument/2006/relationships" xmlns:p="http://schemas.openxmlformats.org/presentationml/2006/main"/>
</file>

<file path=ppt/handoutMasters/_rels/handoutMaster1.xml.rels><?xml version="1.0" encoding="UTF-8"?><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82" name="ヘッダー プレースホルダ 1"/>
          <p:cNvSpPr>
            <a:spLocks noGrp="1"/>
          </p:cNvSpPr>
          <p:nvPr>
            <p:ph type="hdr" sz="quarter"/>
          </p:nvPr>
        </p:nvSpPr>
        <p:spPr>
          <a:xfrm>
            <a:off x="6" y="5"/>
            <a:ext cx="2971587" cy="457127"/>
          </a:xfrm>
          <a:prstGeom prst="rect">
            <a:avLst/>
          </a:prstGeom>
        </p:spPr>
        <p:txBody>
          <a:bodyPr vert="horz" lIns="91282" tIns="45638" rIns="91282" bIns="45638" rtlCol="0"/>
          <a:lstStyle>
            <a:lvl1pPr algn="l">
              <a:defRPr sz="1200"/>
            </a:lvl1pPr>
          </a:lstStyle>
          <a:p>
            <a:endParaRPr kumimoji="1" lang="ja-JP" altLang="en-US"/>
          </a:p>
        </p:txBody>
      </p:sp>
      <p:sp>
        <p:nvSpPr>
          <p:cNvPr id="1183" name="日付プレースホルダ 2"/>
          <p:cNvSpPr>
            <a:spLocks noGrp="1"/>
          </p:cNvSpPr>
          <p:nvPr>
            <p:ph type="dt" sz="quarter" idx="1"/>
          </p:nvPr>
        </p:nvSpPr>
        <p:spPr>
          <a:xfrm>
            <a:off x="3884820" y="5"/>
            <a:ext cx="2971587" cy="457127"/>
          </a:xfrm>
          <a:prstGeom prst="rect">
            <a:avLst/>
          </a:prstGeom>
        </p:spPr>
        <p:txBody>
          <a:bodyPr vert="horz" lIns="91282" tIns="45638" rIns="91282" bIns="45638" rtlCol="0"/>
          <a:lstStyle>
            <a:lvl1pPr algn="r">
              <a:defRPr sz="1200"/>
            </a:lvl1pPr>
          </a:lstStyle>
          <a:p>
            <a:fld id="{07C9003A-9D89-4C53-A2AB-624774F55507}" type="datetimeFigureOut">
              <a:rPr kumimoji="1" lang="ja-JP" altLang="en-US" smtClean="0"/>
              <a:pPr/>
              <a:t>2025/3/16</a:t>
            </a:fld>
            <a:endParaRPr kumimoji="1" lang="ja-JP" altLang="en-US"/>
          </a:p>
        </p:txBody>
      </p:sp>
      <p:sp>
        <p:nvSpPr>
          <p:cNvPr id="1184" name="フッター プレースホルダ 3"/>
          <p:cNvSpPr>
            <a:spLocks noGrp="1"/>
          </p:cNvSpPr>
          <p:nvPr>
            <p:ph type="ftr" sz="quarter" idx="2"/>
          </p:nvPr>
        </p:nvSpPr>
        <p:spPr>
          <a:xfrm>
            <a:off x="6" y="8685413"/>
            <a:ext cx="2971587" cy="457126"/>
          </a:xfrm>
          <a:prstGeom prst="rect">
            <a:avLst/>
          </a:prstGeom>
        </p:spPr>
        <p:txBody>
          <a:bodyPr vert="horz" lIns="91282" tIns="45638" rIns="91282" bIns="45638" rtlCol="0" anchor="b"/>
          <a:lstStyle>
            <a:lvl1pPr algn="l">
              <a:defRPr sz="1200"/>
            </a:lvl1pPr>
          </a:lstStyle>
          <a:p>
            <a:endParaRPr kumimoji="1" lang="ja-JP" altLang="en-US"/>
          </a:p>
        </p:txBody>
      </p:sp>
      <p:sp>
        <p:nvSpPr>
          <p:cNvPr id="1185" name="スライド番号プレースホルダ 4"/>
          <p:cNvSpPr>
            <a:spLocks noGrp="1"/>
          </p:cNvSpPr>
          <p:nvPr>
            <p:ph type="sldNum" sz="quarter" idx="3"/>
          </p:nvPr>
        </p:nvSpPr>
        <p:spPr>
          <a:xfrm>
            <a:off x="3884820" y="8685413"/>
            <a:ext cx="2971587" cy="457126"/>
          </a:xfrm>
          <a:prstGeom prst="rect">
            <a:avLst/>
          </a:prstGeom>
        </p:spPr>
        <p:txBody>
          <a:bodyPr vert="horz" lIns="91282" tIns="45638" rIns="91282" bIns="45638" rtlCol="0" anchor="b"/>
          <a:lstStyle>
            <a:lvl1pPr algn="r">
              <a:defRPr sz="1200"/>
            </a:lvl1pPr>
          </a:lstStyle>
          <a:p>
            <a:fld id="{3393B3EF-4F4E-418F-B601-57081B17839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75" name="ヘッダー プレースホルダ 1"/>
          <p:cNvSpPr>
            <a:spLocks noGrp="1"/>
          </p:cNvSpPr>
          <p:nvPr>
            <p:ph type="hdr" sz="quarter"/>
          </p:nvPr>
        </p:nvSpPr>
        <p:spPr>
          <a:xfrm>
            <a:off x="6" y="5"/>
            <a:ext cx="2971587" cy="457127"/>
          </a:xfrm>
          <a:prstGeom prst="rect">
            <a:avLst/>
          </a:prstGeom>
        </p:spPr>
        <p:txBody>
          <a:bodyPr vert="horz" lIns="91271" tIns="45634" rIns="91271" bIns="45634" rtlCol="0"/>
          <a:lstStyle>
            <a:lvl1pPr algn="l" fontAlgn="auto">
              <a:spcBef>
                <a:spcPts val="0"/>
              </a:spcBef>
              <a:spcAft>
                <a:spcPts val="0"/>
              </a:spcAft>
              <a:defRPr sz="1200">
                <a:latin typeface="+mn-lt"/>
                <a:ea typeface="+mn-ea"/>
              </a:defRPr>
            </a:lvl1pPr>
          </a:lstStyle>
          <a:p>
            <a:pPr>
              <a:defRPr/>
            </a:pPr>
            <a:endParaRPr lang="ja-JP" altLang="en-US"/>
          </a:p>
        </p:txBody>
      </p:sp>
      <p:sp>
        <p:nvSpPr>
          <p:cNvPr id="1176" name="日付プレースホルダ 2"/>
          <p:cNvSpPr>
            <a:spLocks noGrp="1"/>
          </p:cNvSpPr>
          <p:nvPr>
            <p:ph type="dt" idx="1"/>
          </p:nvPr>
        </p:nvSpPr>
        <p:spPr>
          <a:xfrm>
            <a:off x="3884820" y="5"/>
            <a:ext cx="2971587" cy="457127"/>
          </a:xfrm>
          <a:prstGeom prst="rect">
            <a:avLst/>
          </a:prstGeom>
        </p:spPr>
        <p:txBody>
          <a:bodyPr vert="horz" lIns="91271" tIns="45634" rIns="91271" bIns="45634" rtlCol="0"/>
          <a:lstStyle>
            <a:lvl1pPr algn="r" fontAlgn="auto">
              <a:spcBef>
                <a:spcPts val="0"/>
              </a:spcBef>
              <a:spcAft>
                <a:spcPts val="0"/>
              </a:spcAft>
              <a:defRPr sz="1200" smtClean="0">
                <a:latin typeface="+mn-lt"/>
                <a:ea typeface="+mn-ea"/>
              </a:defRPr>
            </a:lvl1pPr>
          </a:lstStyle>
          <a:p>
            <a:pPr>
              <a:defRPr/>
            </a:pPr>
            <a:fld id="{5B2C46C4-FC36-4F16-8EAA-6DF7A3882670}" type="datetimeFigureOut">
              <a:rPr lang="ja-JP" altLang="en-US"/>
              <a:pPr>
                <a:defRPr/>
              </a:pPr>
              <a:t>2017/3/30</a:t>
            </a:fld>
            <a:endParaRPr lang="ja-JP" altLang="en-US"/>
          </a:p>
        </p:txBody>
      </p:sp>
      <p:sp>
        <p:nvSpPr>
          <p:cNvPr id="1177" name="スライド イメージ プレースホルダ 3"/>
          <p:cNvSpPr>
            <a:spLocks noGrp="1" noRot="1" noChangeAspect="1"/>
          </p:cNvSpPr>
          <p:nvPr>
            <p:ph type="sldImg" idx="2"/>
          </p:nvPr>
        </p:nvSpPr>
        <p:spPr>
          <a:xfrm>
            <a:off x="2242481" y="687299"/>
            <a:ext cx="2373037" cy="3426258"/>
          </a:xfrm>
          <a:prstGeom prst="rect">
            <a:avLst/>
          </a:prstGeom>
          <a:noFill/>
          <a:ln w="12700">
            <a:solidFill>
              <a:prstClr val="black"/>
            </a:solidFill>
          </a:ln>
        </p:spPr>
        <p:txBody>
          <a:bodyPr vert="horz" lIns="91271" tIns="45634" rIns="91271" bIns="45634" rtlCol="0" anchor="ctr"/>
          <a:lstStyle/>
          <a:p>
            <a:pPr lvl="0"/>
            <a:endParaRPr lang="ja-JP" altLang="en-US" noProof="0"/>
          </a:p>
        </p:txBody>
      </p:sp>
      <p:sp>
        <p:nvSpPr>
          <p:cNvPr id="1178" name="ノート プレースホルダ 4"/>
          <p:cNvSpPr>
            <a:spLocks noGrp="1"/>
          </p:cNvSpPr>
          <p:nvPr>
            <p:ph type="body" sz="quarter" idx="3"/>
          </p:nvPr>
        </p:nvSpPr>
        <p:spPr>
          <a:xfrm>
            <a:off x="686125" y="4343437"/>
            <a:ext cx="5485760" cy="4114143"/>
          </a:xfrm>
          <a:prstGeom prst="rect">
            <a:avLst/>
          </a:prstGeom>
        </p:spPr>
        <p:txBody>
          <a:bodyPr vert="horz" lIns="91271" tIns="45634" rIns="91271" bIns="4563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1179" name="フッター プレースホルダ 5"/>
          <p:cNvSpPr>
            <a:spLocks noGrp="1"/>
          </p:cNvSpPr>
          <p:nvPr>
            <p:ph type="ftr" sz="quarter" idx="4"/>
          </p:nvPr>
        </p:nvSpPr>
        <p:spPr>
          <a:xfrm>
            <a:off x="6" y="8685413"/>
            <a:ext cx="2971587" cy="457126"/>
          </a:xfrm>
          <a:prstGeom prst="rect">
            <a:avLst/>
          </a:prstGeom>
        </p:spPr>
        <p:txBody>
          <a:bodyPr vert="horz" lIns="91271" tIns="45634" rIns="91271" bIns="45634"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1180" name="スライド番号プレースホルダ 6"/>
          <p:cNvSpPr>
            <a:spLocks noGrp="1"/>
          </p:cNvSpPr>
          <p:nvPr>
            <p:ph type="sldNum" sz="quarter" idx="5"/>
          </p:nvPr>
        </p:nvSpPr>
        <p:spPr>
          <a:xfrm>
            <a:off x="3884820" y="8685413"/>
            <a:ext cx="2971587" cy="457126"/>
          </a:xfrm>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xml version="1.0" encoding="UTF-8"?><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xml version="1.0" encoding="UTF-8"?><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xml version="1.0" encoding="UTF-8"?><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xml version="1.0" encoding="UTF-8"?><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xml version="1.0" encoding="UTF-8"?><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xml version="1.0" encoding="UTF-8"?><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xml version="1.0" encoding="UTF-8"?><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xml version="1.0" encoding="UTF-8"?><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xml version="1.0" encoding="UTF-8"?><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xml version="1.0" encoding="UTF-8"?><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2.xml.rels><?xml version="1.0" encoding="UTF-8"?><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23.xml.rels><?xml version="1.0" encoding="UTF-8"?><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24.xml.rels><?xml version="1.0" encoding="UTF-8"?><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25.xml.rels><?xml version="1.0" encoding="UTF-8"?><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26.xml.rels><?xml version="1.0" encoding="UTF-8"?><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7.xml.rels><?xml version="1.0" encoding="UTF-8"?><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_rels/notesSlide28.xml.rels><?xml version="1.0" encoding="UTF-8"?><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29.xml.rels><?xml version="1.0" encoding="UTF-8"?><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0.xml.rels><?xml version="1.0" encoding="UTF-8"?><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31.xml.rels><?xml version="1.0" encoding="UTF-8"?><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2.xml.rels><?xml version="1.0" encoding="UTF-8"?><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33.xml.rels><?xml version="1.0" encoding="UTF-8"?><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4.xml.rels><?xml version="1.0" encoding="UTF-8"?><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35.xml.rels><?xml version="1.0" encoding="UTF-8"?><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36.xml.rels><?xml version="1.0" encoding="UTF-8"?><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37.xml.rels><?xml version="1.0" encoding="UTF-8"?><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38.xml.rels><?xml version="1.0" encoding="UTF-8"?><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39.xml.rels><?xml version="1.0" encoding="UTF-8"?><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0.xml.rels><?xml version="1.0" encoding="UTF-8"?><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41.xml.rels><?xml version="1.0" encoding="UTF-8"?><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42.xml.rels><?xml version="1.0" encoding="UTF-8"?><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43.xml.rels><?xml version="1.0" encoding="UTF-8"?><Relationships xmlns="http://schemas.openxmlformats.org/package/2006/relationships"><Relationship Id="rId1" Type="http://schemas.openxmlformats.org/officeDocument/2006/relationships/slide" Target="../slides/slide43.xml" /><Relationship Id="rId2" Type="http://schemas.openxmlformats.org/officeDocument/2006/relationships/notesMaster" Target="../notesMasters/notesMaster1.xml" /></Relationships>
</file>

<file path=ppt/notesSlides/_rels/notesSlide44.xml.rels><?xml version="1.0" encoding="UTF-8"?><Relationships xmlns="http://schemas.openxmlformats.org/package/2006/relationships"><Relationship Id="rId1" Type="http://schemas.openxmlformats.org/officeDocument/2006/relationships/slide" Target="../slides/slide44.xml" /><Relationship Id="rId2" Type="http://schemas.openxmlformats.org/officeDocument/2006/relationships/notesMaster" Target="../notesMasters/notesMaster1.xml" /></Relationships>
</file>

<file path=ppt/notesSlides/_rels/notesSlide45.xml.rels><?xml version="1.0" encoding="UTF-8"?><Relationships xmlns="http://schemas.openxmlformats.org/package/2006/relationships"><Relationship Id="rId1" Type="http://schemas.openxmlformats.org/officeDocument/2006/relationships/slide" Target="../slides/slide45.xml" /><Relationship Id="rId2" Type="http://schemas.openxmlformats.org/officeDocument/2006/relationships/notesMaster" Target="../notesMasters/notesMaster1.xml" /></Relationships>
</file>

<file path=ppt/notesSlides/_rels/notesSlide46.xml.rels><?xml version="1.0" encoding="UTF-8"?><Relationships xmlns="http://schemas.openxmlformats.org/package/2006/relationships"><Relationship Id="rId1" Type="http://schemas.openxmlformats.org/officeDocument/2006/relationships/slide" Target="../slides/slide46.xml" /><Relationship Id="rId2" Type="http://schemas.openxmlformats.org/officeDocument/2006/relationships/notesMaster" Target="../notesMasters/notesMaster1.xml" /></Relationships>
</file>

<file path=ppt/notesSlides/_rels/notesSlide47.xml.rels><?xml version="1.0" encoding="UTF-8"?><Relationships xmlns="http://schemas.openxmlformats.org/package/2006/relationships"><Relationship Id="rId1" Type="http://schemas.openxmlformats.org/officeDocument/2006/relationships/slide" Target="../slides/slide47.xml" /><Relationship Id="rId2" Type="http://schemas.openxmlformats.org/officeDocument/2006/relationships/notesMaster" Target="../notesMasters/notesMaster1.xml" /></Relationships>
</file>

<file path=ppt/notesSlides/_rels/notesSlide48.xml.rels><?xml version="1.0" encoding="UTF-8"?><Relationships xmlns="http://schemas.openxmlformats.org/package/2006/relationships"><Relationship Id="rId1" Type="http://schemas.openxmlformats.org/officeDocument/2006/relationships/slide" Target="../slides/slide48.xml" /><Relationship Id="rId2" Type="http://schemas.openxmlformats.org/officeDocument/2006/relationships/notesMaster" Target="../notesMasters/notesMaster1.xml" /></Relationships>
</file>

<file path=ppt/notesSlides/_rels/notesSlide49.xml.rels><?xml version="1.0" encoding="UTF-8"?><Relationships xmlns="http://schemas.openxmlformats.org/package/2006/relationships"><Relationship Id="rId1" Type="http://schemas.openxmlformats.org/officeDocument/2006/relationships/slide" Target="../slides/slide49.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50.xml.rels><?xml version="1.0" encoding="UTF-8"?><Relationships xmlns="http://schemas.openxmlformats.org/package/2006/relationships"><Relationship Id="rId1" Type="http://schemas.openxmlformats.org/officeDocument/2006/relationships/slide" Target="../slides/slide50.xml" /><Relationship Id="rId2" Type="http://schemas.openxmlformats.org/officeDocument/2006/relationships/notesMaster" Target="../notesMasters/notesMaster1.xml" /></Relationships>
</file>

<file path=ppt/notesSlides/_rels/notesSlide51.xml.rels><?xml version="1.0" encoding="UTF-8"?><Relationships xmlns="http://schemas.openxmlformats.org/package/2006/relationships"><Relationship Id="rId1" Type="http://schemas.openxmlformats.org/officeDocument/2006/relationships/slide" Target="../slides/slide51.xml" /><Relationship Id="rId2" Type="http://schemas.openxmlformats.org/officeDocument/2006/relationships/notesMaster" Target="../notesMasters/notesMaster1.xml" /></Relationships>
</file>

<file path=ppt/notesSlides/_rels/notesSlide52.xml.rels><?xml version="1.0" encoding="UTF-8"?><Relationships xmlns="http://schemas.openxmlformats.org/package/2006/relationships"><Relationship Id="rId1" Type="http://schemas.openxmlformats.org/officeDocument/2006/relationships/slide" Target="../slides/slide52.xml" /><Relationship Id="rId2" Type="http://schemas.openxmlformats.org/officeDocument/2006/relationships/notesMaster" Target="../notesMasters/notesMaster1.xml" /></Relationships>
</file>

<file path=ppt/notesSlides/_rels/notesSlide53.xml.rels><?xml version="1.0" encoding="UTF-8"?><Relationships xmlns="http://schemas.openxmlformats.org/package/2006/relationships"><Relationship Id="rId1" Type="http://schemas.openxmlformats.org/officeDocument/2006/relationships/slide" Target="../slides/slide53.xml" /><Relationship Id="rId2" Type="http://schemas.openxmlformats.org/officeDocument/2006/relationships/notesMaster" Target="../notesMasters/notesMaster1.xml" /></Relationships>
</file>

<file path=ppt/notesSlides/_rels/notesSlide54.xml.rels><?xml version="1.0" encoding="UTF-8"?><Relationships xmlns="http://schemas.openxmlformats.org/package/2006/relationships"><Relationship Id="rId1" Type="http://schemas.openxmlformats.org/officeDocument/2006/relationships/slide" Target="../slides/slide54.xml" /><Relationship Id="rId2" Type="http://schemas.openxmlformats.org/officeDocument/2006/relationships/notesMaster" Target="../notesMasters/notesMaster1.xml" /></Relationships>
</file>

<file path=ppt/notesSlides/_rels/notesSlide55.xml.rels><?xml version="1.0" encoding="UTF-8"?><Relationships xmlns="http://schemas.openxmlformats.org/package/2006/relationships"><Relationship Id="rId1" Type="http://schemas.openxmlformats.org/officeDocument/2006/relationships/slide" Target="../slides/slide55.xml" /><Relationship Id="rId2" Type="http://schemas.openxmlformats.org/officeDocument/2006/relationships/notesMaster" Target="../notesMasters/notesMaster1.xml" /></Relationships>
</file>

<file path=ppt/notesSlides/_rels/notesSlide56.xml.rels><?xml version="1.0" encoding="UTF-8"?><Relationships xmlns="http://schemas.openxmlformats.org/package/2006/relationships"><Relationship Id="rId1" Type="http://schemas.openxmlformats.org/officeDocument/2006/relationships/slide" Target="../slides/slide56.xml" /><Relationship Id="rId2" Type="http://schemas.openxmlformats.org/officeDocument/2006/relationships/notesMaster" Target="../notesMasters/notesMaster1.xml" /></Relationships>
</file>

<file path=ppt/notesSlides/_rels/notesSlide57.xml.rels><?xml version="1.0" encoding="UTF-8"?><Relationships xmlns="http://schemas.openxmlformats.org/package/2006/relationships"><Relationship Id="rId1" Type="http://schemas.openxmlformats.org/officeDocument/2006/relationships/slide" Target="../slides/slide57.xml" /><Relationship Id="rId2" Type="http://schemas.openxmlformats.org/officeDocument/2006/relationships/notesMaster" Target="../notesMasters/notesMaster1.xml" /></Relationships>
</file>

<file path=ppt/notesSlides/_rels/notesSlide58.xml.rels><?xml version="1.0" encoding="UTF-8"?><Relationships xmlns="http://schemas.openxmlformats.org/package/2006/relationships"><Relationship Id="rId1" Type="http://schemas.openxmlformats.org/officeDocument/2006/relationships/slide" Target="../slides/slide58.xml" /><Relationship Id="rId2" Type="http://schemas.openxmlformats.org/officeDocument/2006/relationships/notesMaster" Target="../notesMasters/notesMaster1.xml" /></Relationships>
</file>

<file path=ppt/notesSlides/_rels/notesSlide59.xml.rels><?xml version="1.0" encoding="UTF-8"?><Relationships xmlns="http://schemas.openxmlformats.org/package/2006/relationships"><Relationship Id="rId1" Type="http://schemas.openxmlformats.org/officeDocument/2006/relationships/slide" Target="../slides/slide59.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60.xml.rels><?xml version="1.0" encoding="UTF-8"?><Relationships xmlns="http://schemas.openxmlformats.org/package/2006/relationships"><Relationship Id="rId1" Type="http://schemas.openxmlformats.org/officeDocument/2006/relationships/slide" Target="../slides/slide60.xml" /><Relationship Id="rId2" Type="http://schemas.openxmlformats.org/officeDocument/2006/relationships/notesMaster" Target="../notesMasters/notesMaster1.xml" /></Relationships>
</file>

<file path=ppt/notesSlides/_rels/notesSlide61.xml.rels><?xml version="1.0" encoding="UTF-8"?><Relationships xmlns="http://schemas.openxmlformats.org/package/2006/relationships"><Relationship Id="rId1" Type="http://schemas.openxmlformats.org/officeDocument/2006/relationships/slide" Target="../slides/slide61.xml" /><Relationship Id="rId2" Type="http://schemas.openxmlformats.org/officeDocument/2006/relationships/notesMaster" Target="../notesMasters/notesMaster1.xml" /></Relationships>
</file>

<file path=ppt/notesSlides/_rels/notesSlide62.xml.rels><?xml version="1.0" encoding="UTF-8"?><Relationships xmlns="http://schemas.openxmlformats.org/package/2006/relationships"><Relationship Id="rId1" Type="http://schemas.openxmlformats.org/officeDocument/2006/relationships/slide" Target="../slides/slide62.xml" /><Relationship Id="rId2" Type="http://schemas.openxmlformats.org/officeDocument/2006/relationships/notesMaster" Target="../notesMasters/notesMaster1.xml" /></Relationships>
</file>

<file path=ppt/notesSlides/_rels/notesSlide63.xml.rels><?xml version="1.0" encoding="UTF-8"?><Relationships xmlns="http://schemas.openxmlformats.org/package/2006/relationships"><Relationship Id="rId1" Type="http://schemas.openxmlformats.org/officeDocument/2006/relationships/slide" Target="../slides/slide63.xml" /><Relationship Id="rId2" Type="http://schemas.openxmlformats.org/officeDocument/2006/relationships/notesMaster" Target="../notesMasters/notesMaster1.xml" /></Relationships>
</file>

<file path=ppt/notesSlides/_rels/notesSlide64.xml.rels><?xml version="1.0" encoding="UTF-8"?><Relationships xmlns="http://schemas.openxmlformats.org/package/2006/relationships"><Relationship Id="rId1" Type="http://schemas.openxmlformats.org/officeDocument/2006/relationships/slide" Target="../slides/slide64.xml" /><Relationship Id="rId2" Type="http://schemas.openxmlformats.org/officeDocument/2006/relationships/notesMaster" Target="../notesMasters/notesMaster1.xml" /></Relationships>
</file>

<file path=ppt/notesSlides/_rels/notesSlide65.xml.rels><?xml version="1.0" encoding="UTF-8"?><Relationships xmlns="http://schemas.openxmlformats.org/package/2006/relationships"><Relationship Id="rId1" Type="http://schemas.openxmlformats.org/officeDocument/2006/relationships/slide" Target="../slides/slide65.xml" /><Relationship Id="rId2" Type="http://schemas.openxmlformats.org/officeDocument/2006/relationships/notesMaster" Target="../notesMasters/notesMaster1.xml" /></Relationships>
</file>

<file path=ppt/notesSlides/_rels/notesSlide66.xml.rels><?xml version="1.0" encoding="UTF-8"?><Relationships xmlns="http://schemas.openxmlformats.org/package/2006/relationships"><Relationship Id="rId1" Type="http://schemas.openxmlformats.org/officeDocument/2006/relationships/slide" Target="../slides/slide66.xml" /><Relationship Id="rId2" Type="http://schemas.openxmlformats.org/officeDocument/2006/relationships/notesMaster" Target="../notesMasters/notesMaster1.xml" /></Relationships>
</file>

<file path=ppt/notesSlides/_rels/notesSlide67.xml.rels><?xml version="1.0" encoding="UTF-8"?><Relationships xmlns="http://schemas.openxmlformats.org/package/2006/relationships"><Relationship Id="rId1" Type="http://schemas.openxmlformats.org/officeDocument/2006/relationships/slide" Target="../slides/slide67.xml" /><Relationship Id="rId2" Type="http://schemas.openxmlformats.org/officeDocument/2006/relationships/notesMaster" Target="../notesMasters/notesMaster1.xml" /></Relationships>
</file>

<file path=ppt/notesSlides/_rels/notesSlide68.xml.rels><?xml version="1.0" encoding="UTF-8"?><Relationships xmlns="http://schemas.openxmlformats.org/package/2006/relationships"><Relationship Id="rId1" Type="http://schemas.openxmlformats.org/officeDocument/2006/relationships/slide" Target="../slides/slide68.xml" /><Relationship Id="rId2" Type="http://schemas.openxmlformats.org/officeDocument/2006/relationships/notesMaster" Target="../notesMasters/notesMaster1.xml" /></Relationships>
</file>

<file path=ppt/notesSlides/_rels/notesSlide69.xml.rels><?xml version="1.0" encoding="UTF-8"?><Relationships xmlns="http://schemas.openxmlformats.org/package/2006/relationships"><Relationship Id="rId1" Type="http://schemas.openxmlformats.org/officeDocument/2006/relationships/slide" Target="../slides/slide69.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3" name="スライド イメージ プレースホルダ 1"/>
          <p:cNvSpPr>
            <a:spLocks noGrp="1" noRot="1" noChangeAspect="1"/>
          </p:cNvSpPr>
          <p:nvPr>
            <p:ph type="sldImg"/>
          </p:nvPr>
        </p:nvSpPr>
        <p:spPr/>
      </p:sp>
      <p:sp>
        <p:nvSpPr>
          <p:cNvPr id="1194" name="ノート プレースホルダ 2"/>
          <p:cNvSpPr>
            <a:spLocks noGrp="1"/>
          </p:cNvSpPr>
          <p:nvPr>
            <p:ph type="body" idx="1"/>
          </p:nvPr>
        </p:nvSpPr>
        <p:spPr/>
        <p:txBody>
          <a:bodyPr>
            <a:normAutofit/>
          </a:bodyPr>
          <a:lstStyle/>
          <a:p>
            <a:endParaRPr kumimoji="1" lang="ja-JP" altLang="en-US"/>
          </a:p>
        </p:txBody>
      </p:sp>
      <p:sp>
        <p:nvSpPr>
          <p:cNvPr id="1195"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1</a:t>
            </a:fld>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1"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272" name="四角形 367"/>
          <p:cNvSpPr>
            <a:spLocks noGrp="1"/>
          </p:cNvSpPr>
          <p:nvPr>
            <p:ph type="body" sz="quarter" idx="3"/>
          </p:nvPr>
        </p:nvSpPr>
        <p:spPr>
          <a:prstGeom prst="rect">
            <a:avLst/>
          </a:prstGeom>
        </p:spPr>
        <p:txBody>
          <a:bodyPr/>
          <a:lstStyle/>
          <a:p>
            <a:endParaRPr kumimoji="1" lang="ja-JP" altLang="en-US"/>
          </a:p>
        </p:txBody>
      </p:sp>
      <p:sp>
        <p:nvSpPr>
          <p:cNvPr id="1273"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81"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282" name="四角形 367"/>
          <p:cNvSpPr>
            <a:spLocks noGrp="1"/>
          </p:cNvSpPr>
          <p:nvPr>
            <p:ph type="body" sz="quarter" idx="3"/>
          </p:nvPr>
        </p:nvSpPr>
        <p:spPr>
          <a:prstGeom prst="rect">
            <a:avLst/>
          </a:prstGeom>
        </p:spPr>
        <p:txBody>
          <a:bodyPr/>
          <a:lstStyle/>
          <a:p>
            <a:endParaRPr kumimoji="1" lang="ja-JP" altLang="en-US"/>
          </a:p>
        </p:txBody>
      </p:sp>
      <p:sp>
        <p:nvSpPr>
          <p:cNvPr id="1283"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5</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94" name="四角形 378"/>
          <p:cNvSpPr>
            <a:spLocks noGrp="1" noRot="1" noChangeAspect="1"/>
          </p:cNvSpPr>
          <p:nvPr>
            <p:ph type="sldImg" idx="2"/>
          </p:nvPr>
        </p:nvSpPr>
        <p:spPr>
          <a:xfrm>
            <a:off x="2141538" y="849313"/>
            <a:ext cx="2932112" cy="4235450"/>
          </a:xfrm>
          <a:prstGeom prst="rect">
            <a:avLst/>
          </a:prstGeom>
        </p:spPr>
        <p:txBody>
          <a:bodyPr/>
          <a:lstStyle/>
          <a:p>
            <a:endParaRPr kumimoji="1" lang="ja-JP" altLang="en-US"/>
          </a:p>
        </p:txBody>
      </p:sp>
      <p:sp>
        <p:nvSpPr>
          <p:cNvPr id="1295" name="四角形 379"/>
          <p:cNvSpPr>
            <a:spLocks noGrp="1"/>
          </p:cNvSpPr>
          <p:nvPr>
            <p:ph type="body" sz="quarter" idx="3"/>
          </p:nvPr>
        </p:nvSpPr>
        <p:spPr>
          <a:prstGeom prst="rect">
            <a:avLst/>
          </a:prstGeom>
        </p:spPr>
        <p:txBody>
          <a:bodyPr/>
          <a:lstStyle/>
          <a:p>
            <a:endParaRPr kumimoji="1" lang="ja-JP" altLang="en-US"/>
          </a:p>
        </p:txBody>
      </p:sp>
      <p:sp>
        <p:nvSpPr>
          <p:cNvPr id="1296" name="四角形 380"/>
          <p:cNvSpPr>
            <a:spLocks noGrp="1"/>
          </p:cNvSpPr>
          <p:nvPr>
            <p:ph type="sldNum" sz="quarter" idx="5"/>
          </p:nvPr>
        </p:nvSpPr>
        <p:spPr>
          <a:prstGeom prst="rect">
            <a:avLst/>
          </a:prstGeom>
        </p:spPr>
        <p:txBody>
          <a:bodyPr vert="horz" lIns="101620" tIns="50808" rIns="101620" bIns="50808" rtlCol="0" anchor="b"/>
          <a:lstStyle>
            <a:lvl1pPr algn="r" fontAlgn="auto">
              <a:spcBef>
                <a:spcPts val="0"/>
              </a:spcBef>
              <a:spcAft>
                <a:spcPts val="0"/>
              </a:spcAft>
              <a:defRPr sz="1300" smtClean="0">
                <a:latin typeface="+mn-lt"/>
                <a:ea typeface="+mn-ea"/>
              </a:defRPr>
            </a:lvl1pPr>
          </a:lstStyle>
          <a:p>
            <a:pPr>
              <a:defRPr/>
            </a:pPr>
            <a:fld id="{CDCF94A6-CA38-485E-8764-19EF0274CE71}" type="slidenum">
              <a:rPr lang="ja-JP" altLang="en-US"/>
              <a:pPr>
                <a:defRPr/>
              </a:pPr>
              <a:t>6</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04" name="スライド イメージ プレースホルダ 1"/>
          <p:cNvSpPr>
            <a:spLocks noGrp="1" noRot="1" noChangeAspect="1"/>
          </p:cNvSpPr>
          <p:nvPr>
            <p:ph type="sldImg"/>
          </p:nvPr>
        </p:nvSpPr>
        <p:spPr>
          <a:xfrm>
            <a:off x="1984375" y="1047750"/>
            <a:ext cx="3622675" cy="5233988"/>
          </a:xfrm>
        </p:spPr>
      </p:sp>
      <p:sp>
        <p:nvSpPr>
          <p:cNvPr id="1305" name="ノート プレースホルダ 2"/>
          <p:cNvSpPr>
            <a:spLocks noGrp="1"/>
          </p:cNvSpPr>
          <p:nvPr>
            <p:ph type="body" idx="1"/>
          </p:nvPr>
        </p:nvSpPr>
        <p:spPr/>
        <p:txBody>
          <a:bodyPr>
            <a:normAutofit/>
          </a:bodyPr>
          <a:lstStyle/>
          <a:p>
            <a:endParaRPr kumimoji="1" lang="ja-JP" altLang="en-US" dirty="0"/>
          </a:p>
        </p:txBody>
      </p:sp>
      <p:sp>
        <p:nvSpPr>
          <p:cNvPr id="1306"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7</a:t>
            </a:fld>
            <a:endParaRPr lang="ja-JP" altLang="en-US"/>
          </a:p>
        </p:txBody>
      </p:sp>
    </p:spTree>
    <p:extLst>
      <p:ext uri="{BB962C8B-B14F-4D97-AF65-F5344CB8AC3E}">
        <p14:creationId xmlns:p14="http://schemas.microsoft.com/office/powerpoint/2010/main" val="508740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14" name="四角形 417"/>
          <p:cNvSpPr>
            <a:spLocks noGrp="1" noRot="1" noChangeAspect="1"/>
          </p:cNvSpPr>
          <p:nvPr>
            <p:ph type="sldImg" idx="2"/>
          </p:nvPr>
        </p:nvSpPr>
        <p:spPr>
          <a:prstGeom prst="rect">
            <a:avLst/>
          </a:prstGeom>
        </p:spPr>
        <p:txBody>
          <a:bodyPr/>
          <a:p>
            <a:endParaRPr kumimoji="1" lang="ja-JP" altLang="en-US"/>
          </a:p>
        </p:txBody>
      </p:sp>
      <p:sp>
        <p:nvSpPr>
          <p:cNvPr id="1315" name="四角形 418"/>
          <p:cNvSpPr>
            <a:spLocks noGrp="1"/>
          </p:cNvSpPr>
          <p:nvPr>
            <p:ph type="body" sz="quarter" idx="3"/>
          </p:nvPr>
        </p:nvSpPr>
        <p:spPr>
          <a:prstGeom prst="rect">
            <a:avLst/>
          </a:prstGeom>
        </p:spPr>
        <p:txBody>
          <a:bodyPr/>
          <a:p>
            <a:endParaRPr kumimoji="1" lang="ja-JP" altLang="en-US"/>
          </a:p>
        </p:txBody>
      </p:sp>
      <p:sp>
        <p:nvSpPr>
          <p:cNvPr id="1316"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26" name="四角形 384"/>
          <p:cNvSpPr>
            <a:spLocks noGrp="1" noRot="1" noChangeAspect="1"/>
          </p:cNvSpPr>
          <p:nvPr>
            <p:ph type="sldImg" idx="2"/>
          </p:nvPr>
        </p:nvSpPr>
        <p:spPr>
          <a:xfrm>
            <a:off x="2243138" y="687388"/>
            <a:ext cx="2371725" cy="3425825"/>
          </a:xfrm>
          <a:prstGeom prst="rect">
            <a:avLst/>
          </a:prstGeom>
        </p:spPr>
        <p:txBody>
          <a:bodyPr/>
          <a:lstStyle/>
          <a:p>
            <a:endParaRPr kumimoji="1" lang="ja-JP" altLang="en-US"/>
          </a:p>
        </p:txBody>
      </p:sp>
      <p:sp>
        <p:nvSpPr>
          <p:cNvPr id="1327" name="四角形 385"/>
          <p:cNvSpPr>
            <a:spLocks noGrp="1"/>
          </p:cNvSpPr>
          <p:nvPr>
            <p:ph type="body" sz="quarter" idx="3"/>
          </p:nvPr>
        </p:nvSpPr>
        <p:spPr>
          <a:prstGeom prst="rect">
            <a:avLst/>
          </a:prstGeom>
        </p:spPr>
        <p:txBody>
          <a:bodyPr/>
          <a:lstStyle/>
          <a:p>
            <a:endParaRPr kumimoji="1" lang="ja-JP" altLang="en-US"/>
          </a:p>
        </p:txBody>
      </p:sp>
      <p:sp>
        <p:nvSpPr>
          <p:cNvPr id="1328" name="四角形 386"/>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12</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43"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344" name="四角形 367"/>
          <p:cNvSpPr>
            <a:spLocks noGrp="1"/>
          </p:cNvSpPr>
          <p:nvPr>
            <p:ph type="body" sz="quarter" idx="3"/>
          </p:nvPr>
        </p:nvSpPr>
        <p:spPr>
          <a:prstGeom prst="rect">
            <a:avLst/>
          </a:prstGeom>
        </p:spPr>
        <p:txBody>
          <a:bodyPr/>
          <a:lstStyle/>
          <a:p>
            <a:endParaRPr kumimoji="1" lang="ja-JP" altLang="en-US"/>
          </a:p>
        </p:txBody>
      </p:sp>
      <p:sp>
        <p:nvSpPr>
          <p:cNvPr id="1345"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53"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354" name="四角形 367"/>
          <p:cNvSpPr>
            <a:spLocks noGrp="1"/>
          </p:cNvSpPr>
          <p:nvPr>
            <p:ph type="body" sz="quarter" idx="3"/>
          </p:nvPr>
        </p:nvSpPr>
        <p:spPr>
          <a:prstGeom prst="rect">
            <a:avLst/>
          </a:prstGeom>
        </p:spPr>
        <p:txBody>
          <a:bodyPr/>
          <a:lstStyle/>
          <a:p>
            <a:endParaRPr kumimoji="1" lang="ja-JP" altLang="en-US"/>
          </a:p>
        </p:txBody>
      </p:sp>
      <p:sp>
        <p:nvSpPr>
          <p:cNvPr id="1355"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62"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363" name="四角形 367"/>
          <p:cNvSpPr>
            <a:spLocks noGrp="1"/>
          </p:cNvSpPr>
          <p:nvPr>
            <p:ph type="body" sz="quarter" idx="3"/>
          </p:nvPr>
        </p:nvSpPr>
        <p:spPr>
          <a:prstGeom prst="rect">
            <a:avLst/>
          </a:prstGeom>
        </p:spPr>
        <p:txBody>
          <a:bodyPr/>
          <a:lstStyle/>
          <a:p>
            <a:endParaRPr kumimoji="1" lang="ja-JP" altLang="en-US"/>
          </a:p>
        </p:txBody>
      </p:sp>
      <p:sp>
        <p:nvSpPr>
          <p:cNvPr id="1364"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6</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00" name="四角形 357"/>
          <p:cNvSpPr>
            <a:spLocks noGrp="1" noRot="1" noChangeAspect="1"/>
          </p:cNvSpPr>
          <p:nvPr>
            <p:ph type="sldImg" idx="2"/>
          </p:nvPr>
        </p:nvSpPr>
        <p:spPr>
          <a:prstGeom prst="rect">
            <a:avLst/>
          </a:prstGeom>
        </p:spPr>
        <p:txBody>
          <a:bodyPr/>
          <a:p>
            <a:endParaRPr kumimoji="1" lang="ja-JP" altLang="en-US"/>
          </a:p>
        </p:txBody>
      </p:sp>
      <p:sp>
        <p:nvSpPr>
          <p:cNvPr id="1201" name="四角形 358"/>
          <p:cNvSpPr>
            <a:spLocks noGrp="1"/>
          </p:cNvSpPr>
          <p:nvPr>
            <p:ph type="body" sz="quarter" idx="3"/>
          </p:nvPr>
        </p:nvSpPr>
        <p:spPr>
          <a:prstGeom prst="rect">
            <a:avLst/>
          </a:prstGeom>
        </p:spPr>
        <p:txBody>
          <a:bodyPr/>
          <a:p>
            <a:endParaRPr kumimoji="1" lang="ja-JP" altLang="en-US"/>
          </a:p>
        </p:txBody>
      </p:sp>
      <p:sp>
        <p:nvSpPr>
          <p:cNvPr id="1202" name="四角形 35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74" name="四角形 393"/>
          <p:cNvSpPr>
            <a:spLocks noGrp="1" noRot="1" noChangeAspect="1"/>
          </p:cNvSpPr>
          <p:nvPr>
            <p:ph type="sldImg" idx="2"/>
          </p:nvPr>
        </p:nvSpPr>
        <p:spPr>
          <a:xfrm>
            <a:off x="2032000" y="823913"/>
            <a:ext cx="2844800" cy="4110037"/>
          </a:xfrm>
          <a:prstGeom prst="rect">
            <a:avLst/>
          </a:prstGeom>
        </p:spPr>
        <p:txBody>
          <a:bodyPr/>
          <a:lstStyle/>
          <a:p>
            <a:endParaRPr kumimoji="1" lang="ja-JP" altLang="en-US"/>
          </a:p>
        </p:txBody>
      </p:sp>
      <p:sp>
        <p:nvSpPr>
          <p:cNvPr id="1375" name="四角形 394"/>
          <p:cNvSpPr>
            <a:spLocks noGrp="1"/>
          </p:cNvSpPr>
          <p:nvPr>
            <p:ph type="body" sz="quarter" idx="3"/>
          </p:nvPr>
        </p:nvSpPr>
        <p:spPr>
          <a:prstGeom prst="rect">
            <a:avLst/>
          </a:prstGeom>
        </p:spPr>
        <p:txBody>
          <a:bodyPr/>
          <a:lstStyle/>
          <a:p>
            <a:endParaRPr kumimoji="1" lang="ja-JP" altLang="en-US"/>
          </a:p>
        </p:txBody>
      </p:sp>
      <p:sp>
        <p:nvSpPr>
          <p:cNvPr id="1376" name="四角形 395"/>
          <p:cNvSpPr>
            <a:spLocks noGrp="1"/>
          </p:cNvSpPr>
          <p:nvPr>
            <p:ph type="sldNum" sz="quarter" idx="5"/>
          </p:nvPr>
        </p:nvSpPr>
        <p:spPr>
          <a:prstGeom prst="rect">
            <a:avLst/>
          </a:prstGeom>
        </p:spPr>
        <p:txBody>
          <a:bodyPr vert="horz" lIns="98098" tIns="49047" rIns="98098" bIns="49047" rtlCol="0" anchor="b"/>
          <a:lstStyle>
            <a:lvl1pPr algn="r" fontAlgn="auto">
              <a:spcBef>
                <a:spcPts val="0"/>
              </a:spcBef>
              <a:spcAft>
                <a:spcPts val="0"/>
              </a:spcAft>
              <a:defRPr sz="1300" smtClean="0">
                <a:latin typeface="+mn-lt"/>
                <a:ea typeface="+mn-ea"/>
              </a:defRPr>
            </a:lvl1pPr>
          </a:lstStyle>
          <a:p>
            <a:pPr defTabSz="982797">
              <a:defRPr/>
            </a:pPr>
            <a:fld id="{CDCF94A6-CA38-485E-8764-19EF0274CE71}" type="slidenum">
              <a:rPr lang="ja-JP" altLang="en-US">
                <a:solidFill>
                  <a:prstClr val="black"/>
                </a:solidFill>
                <a:latin typeface="Calibri"/>
                <a:ea typeface="ＭＳ Ｐゴシック" panose="020B0600070205080204" pitchFamily="50" charset="-128"/>
              </a:rPr>
              <a:pPr defTabSz="982797">
                <a:defRPr/>
              </a:pPr>
              <a:t>16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1373398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83"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384" name="四角形 367"/>
          <p:cNvSpPr>
            <a:spLocks noGrp="1"/>
          </p:cNvSpPr>
          <p:nvPr>
            <p:ph type="body" sz="quarter" idx="3"/>
          </p:nvPr>
        </p:nvSpPr>
        <p:spPr>
          <a:prstGeom prst="rect">
            <a:avLst/>
          </a:prstGeom>
        </p:spPr>
        <p:txBody>
          <a:bodyPr/>
          <a:lstStyle/>
          <a:p>
            <a:endParaRPr kumimoji="1" lang="ja-JP" altLang="en-US"/>
          </a:p>
        </p:txBody>
      </p:sp>
      <p:sp>
        <p:nvSpPr>
          <p:cNvPr id="1385"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93"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394" name="四角形 367"/>
          <p:cNvSpPr>
            <a:spLocks noGrp="1"/>
          </p:cNvSpPr>
          <p:nvPr>
            <p:ph type="body" sz="quarter" idx="3"/>
          </p:nvPr>
        </p:nvSpPr>
        <p:spPr>
          <a:prstGeom prst="rect">
            <a:avLst/>
          </a:prstGeom>
        </p:spPr>
        <p:txBody>
          <a:bodyPr/>
          <a:lstStyle/>
          <a:p>
            <a:endParaRPr kumimoji="1" lang="ja-JP" altLang="en-US"/>
          </a:p>
        </p:txBody>
      </p:sp>
      <p:sp>
        <p:nvSpPr>
          <p:cNvPr id="1395"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02"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403" name="四角形 367"/>
          <p:cNvSpPr>
            <a:spLocks noGrp="1"/>
          </p:cNvSpPr>
          <p:nvPr>
            <p:ph type="body" sz="quarter" idx="3"/>
          </p:nvPr>
        </p:nvSpPr>
        <p:spPr>
          <a:prstGeom prst="rect">
            <a:avLst/>
          </a:prstGeom>
        </p:spPr>
        <p:txBody>
          <a:bodyPr/>
          <a:lstStyle/>
          <a:p>
            <a:endParaRPr kumimoji="1" lang="ja-JP" altLang="en-US"/>
          </a:p>
        </p:txBody>
      </p:sp>
      <p:sp>
        <p:nvSpPr>
          <p:cNvPr id="1404"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12"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413" name="四角形 367"/>
          <p:cNvSpPr>
            <a:spLocks noGrp="1"/>
          </p:cNvSpPr>
          <p:nvPr>
            <p:ph type="body" sz="quarter" idx="3"/>
          </p:nvPr>
        </p:nvSpPr>
        <p:spPr>
          <a:prstGeom prst="rect">
            <a:avLst/>
          </a:prstGeom>
        </p:spPr>
        <p:txBody>
          <a:bodyPr/>
          <a:lstStyle/>
          <a:p>
            <a:endParaRPr kumimoji="1" lang="ja-JP" altLang="en-US"/>
          </a:p>
        </p:txBody>
      </p:sp>
      <p:sp>
        <p:nvSpPr>
          <p:cNvPr id="1414"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22"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423" name="四角形 367"/>
          <p:cNvSpPr>
            <a:spLocks noGrp="1"/>
          </p:cNvSpPr>
          <p:nvPr>
            <p:ph type="body" sz="quarter" idx="3"/>
          </p:nvPr>
        </p:nvSpPr>
        <p:spPr>
          <a:prstGeom prst="rect">
            <a:avLst/>
          </a:prstGeom>
        </p:spPr>
        <p:txBody>
          <a:bodyPr/>
          <a:lstStyle/>
          <a:p>
            <a:endParaRPr kumimoji="1" lang="ja-JP" altLang="en-US"/>
          </a:p>
        </p:txBody>
      </p:sp>
      <p:sp>
        <p:nvSpPr>
          <p:cNvPr id="1424"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33" name="四角形 366"/>
          <p:cNvSpPr>
            <a:spLocks noGrp="1" noRot="1" noChangeAspect="1"/>
          </p:cNvSpPr>
          <p:nvPr>
            <p:ph type="sldImg" idx="2"/>
          </p:nvPr>
        </p:nvSpPr>
        <p:spPr>
          <a:xfrm>
            <a:off x="1985963" y="1049338"/>
            <a:ext cx="3619500" cy="5229225"/>
          </a:xfrm>
          <a:prstGeom prst="rect">
            <a:avLst/>
          </a:prstGeom>
        </p:spPr>
        <p:txBody>
          <a:bodyPr/>
          <a:lstStyle/>
          <a:p>
            <a:endParaRPr kumimoji="1" lang="ja-JP" altLang="en-US"/>
          </a:p>
        </p:txBody>
      </p:sp>
      <p:sp>
        <p:nvSpPr>
          <p:cNvPr id="1434" name="四角形 367"/>
          <p:cNvSpPr>
            <a:spLocks noGrp="1"/>
          </p:cNvSpPr>
          <p:nvPr>
            <p:ph type="body" sz="quarter" idx="3"/>
          </p:nvPr>
        </p:nvSpPr>
        <p:spPr>
          <a:prstGeom prst="rect">
            <a:avLst/>
          </a:prstGeom>
        </p:spPr>
        <p:txBody>
          <a:bodyPr/>
          <a:lstStyle/>
          <a:p>
            <a:endParaRPr kumimoji="1" lang="ja-JP" altLang="en-US"/>
          </a:p>
        </p:txBody>
      </p:sp>
      <p:sp>
        <p:nvSpPr>
          <p:cNvPr id="1435" name="四角形 368"/>
          <p:cNvSpPr>
            <a:spLocks noGrp="1"/>
          </p:cNvSpPr>
          <p:nvPr>
            <p:ph type="sldNum" sz="quarter" idx="5"/>
          </p:nvPr>
        </p:nvSpPr>
        <p:spPr>
          <a:prstGeom prst="rect">
            <a:avLst/>
          </a:prstGeom>
        </p:spPr>
        <p:txBody>
          <a:bodyPr vert="horz" lIns="117391" tIns="58693" rIns="117391" bIns="58693" rtlCol="0" anchor="b"/>
          <a:lstStyle>
            <a:lvl1pPr algn="r" fontAlgn="auto">
              <a:spcBef>
                <a:spcPts val="0"/>
              </a:spcBef>
              <a:spcAft>
                <a:spcPts val="0"/>
              </a:spcAft>
              <a:defRPr sz="1500" smtClean="0">
                <a:latin typeface="+mn-lt"/>
                <a:ea typeface="+mn-ea"/>
              </a:defRPr>
            </a:lvl1pPr>
          </a:lstStyle>
          <a:p>
            <a:pPr>
              <a:defRPr/>
            </a:pPr>
            <a:fld id="{CDCF94A6-CA38-485E-8764-19EF0274CE71}" type="slidenum">
              <a:rPr lang="ja-JP" altLang="en-US"/>
              <a:pPr>
                <a:defRPr/>
              </a:pPr>
              <a:t>17</a:t>
            </a:fld>
            <a:endParaRPr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443" name="四角形 399"/>
          <p:cNvSpPr>
            <a:spLocks noGrp="1" noRot="1" noChangeAspect="1"/>
          </p:cNvSpPr>
          <p:nvPr>
            <p:ph type="sldImg" idx="2"/>
          </p:nvPr>
        </p:nvSpPr>
        <p:spPr>
          <a:prstGeom prst="rect">
            <a:avLst/>
          </a:prstGeom>
        </p:spPr>
        <p:txBody>
          <a:bodyPr/>
          <a:p>
            <a:endParaRPr kumimoji="1" lang="ja-JP" altLang="en-US"/>
          </a:p>
        </p:txBody>
      </p:sp>
      <p:sp>
        <p:nvSpPr>
          <p:cNvPr id="1444" name="四角形 400"/>
          <p:cNvSpPr>
            <a:spLocks noGrp="1"/>
          </p:cNvSpPr>
          <p:nvPr>
            <p:ph type="body" sz="quarter" idx="3"/>
          </p:nvPr>
        </p:nvSpPr>
        <p:spPr>
          <a:prstGeom prst="rect">
            <a:avLst/>
          </a:prstGeom>
        </p:spPr>
        <p:txBody>
          <a:bodyPr/>
          <a:p>
            <a:endParaRPr kumimoji="1" lang="ja-JP" altLang="en-US"/>
          </a:p>
        </p:txBody>
      </p:sp>
      <p:sp>
        <p:nvSpPr>
          <p:cNvPr id="1445" name="四角形 401"/>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53" name="スライド イメージ プレースホルダー 1"/>
          <p:cNvSpPr>
            <a:spLocks noGrp="1" noRot="1" noChangeAspect="1"/>
          </p:cNvSpPr>
          <p:nvPr>
            <p:ph type="sldImg"/>
          </p:nvPr>
        </p:nvSpPr>
        <p:spPr>
          <a:xfrm>
            <a:off x="2243138" y="687388"/>
            <a:ext cx="2371725" cy="3425825"/>
          </a:xfrm>
        </p:spPr>
      </p:sp>
      <p:sp>
        <p:nvSpPr>
          <p:cNvPr id="1454" name="ノート プレースホルダー 2"/>
          <p:cNvSpPr>
            <a:spLocks noGrp="1"/>
          </p:cNvSpPr>
          <p:nvPr>
            <p:ph type="body" idx="1"/>
          </p:nvPr>
        </p:nvSpPr>
        <p:spPr/>
        <p:txBody>
          <a:bodyPr/>
          <a:lstStyle/>
          <a:p>
            <a:endParaRPr kumimoji="1" lang="ja-JP" altLang="en-US" dirty="0"/>
          </a:p>
        </p:txBody>
      </p:sp>
      <p:sp>
        <p:nvSpPr>
          <p:cNvPr id="1455" name="スライド番号プレースホルダー 3"/>
          <p:cNvSpPr>
            <a:spLocks noGrp="1"/>
          </p:cNvSpPr>
          <p:nvPr>
            <p:ph type="sldNum" sz="quarter" idx="10"/>
          </p:nvPr>
        </p:nvSpPr>
        <p:spPr/>
        <p:txBody>
          <a:bodyPr/>
          <a:lstStyle/>
          <a:p>
            <a:pPr>
              <a:defRPr/>
            </a:pPr>
            <a:fld id="{CDCF94A6-CA38-485E-8764-19EF0274CE71}" type="slidenum">
              <a:rPr lang="ja-JP" altLang="en-US" smtClean="0"/>
              <a:pPr>
                <a:defRPr/>
              </a:pPr>
              <a:t>1</a:t>
            </a:fld>
            <a:endParaRPr lang="ja-JP" altLang="en-US"/>
          </a:p>
        </p:txBody>
      </p:sp>
    </p:spTree>
    <p:extLst>
      <p:ext uri="{BB962C8B-B14F-4D97-AF65-F5344CB8AC3E}">
        <p14:creationId xmlns:p14="http://schemas.microsoft.com/office/powerpoint/2010/main" val="15597852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463" name="四角形 420"/>
          <p:cNvSpPr>
            <a:spLocks noGrp="1" noRot="1" noChangeAspect="1"/>
          </p:cNvSpPr>
          <p:nvPr>
            <p:ph type="sldImg" idx="2"/>
          </p:nvPr>
        </p:nvSpPr>
        <p:spPr>
          <a:prstGeom prst="rect">
            <a:avLst/>
          </a:prstGeom>
        </p:spPr>
        <p:txBody>
          <a:bodyPr/>
          <a:p>
            <a:endParaRPr kumimoji="1" lang="ja-JP" altLang="en-US"/>
          </a:p>
        </p:txBody>
      </p:sp>
      <p:sp>
        <p:nvSpPr>
          <p:cNvPr id="1464" name="四角形 421"/>
          <p:cNvSpPr>
            <a:spLocks noGrp="1"/>
          </p:cNvSpPr>
          <p:nvPr>
            <p:ph type="body" sz="quarter" idx="3"/>
          </p:nvPr>
        </p:nvSpPr>
        <p:spPr>
          <a:prstGeom prst="rect">
            <a:avLst/>
          </a:prstGeom>
        </p:spPr>
        <p:txBody>
          <a:bodyPr/>
          <a:p>
            <a:endParaRPr kumimoji="1" lang="ja-JP" altLang="en-US"/>
          </a:p>
        </p:txBody>
      </p:sp>
      <p:sp>
        <p:nvSpPr>
          <p:cNvPr id="1465" name="四角形 422"/>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06" name="四角形 357"/>
          <p:cNvSpPr>
            <a:spLocks noGrp="1" noRot="1" noChangeAspect="1"/>
          </p:cNvSpPr>
          <p:nvPr>
            <p:ph type="sldImg" idx="2"/>
          </p:nvPr>
        </p:nvSpPr>
        <p:spPr>
          <a:prstGeom prst="rect">
            <a:avLst/>
          </a:prstGeom>
        </p:spPr>
        <p:txBody>
          <a:bodyPr/>
          <a:p>
            <a:endParaRPr kumimoji="1" lang="ja-JP" altLang="en-US"/>
          </a:p>
        </p:txBody>
      </p:sp>
      <p:sp>
        <p:nvSpPr>
          <p:cNvPr id="1207" name="四角形 358"/>
          <p:cNvSpPr>
            <a:spLocks noGrp="1"/>
          </p:cNvSpPr>
          <p:nvPr>
            <p:ph type="body" sz="quarter" idx="3"/>
          </p:nvPr>
        </p:nvSpPr>
        <p:spPr>
          <a:prstGeom prst="rect">
            <a:avLst/>
          </a:prstGeom>
        </p:spPr>
        <p:txBody>
          <a:bodyPr/>
          <a:p>
            <a:endParaRPr kumimoji="1" lang="ja-JP" altLang="en-US"/>
          </a:p>
        </p:txBody>
      </p:sp>
      <p:sp>
        <p:nvSpPr>
          <p:cNvPr id="1208" name="四角形 35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73" name="スライド イメージ プレースホルダー 1"/>
          <p:cNvSpPr>
            <a:spLocks noGrp="1" noRot="1" noChangeAspect="1"/>
          </p:cNvSpPr>
          <p:nvPr>
            <p:ph type="sldImg"/>
          </p:nvPr>
        </p:nvSpPr>
        <p:spPr>
          <a:xfrm>
            <a:off x="2243138" y="687388"/>
            <a:ext cx="2371725" cy="3425825"/>
          </a:xfrm>
        </p:spPr>
      </p:sp>
      <p:sp>
        <p:nvSpPr>
          <p:cNvPr id="1474" name="ノート プレースホルダー 2"/>
          <p:cNvSpPr>
            <a:spLocks noGrp="1"/>
          </p:cNvSpPr>
          <p:nvPr>
            <p:ph type="body" idx="1"/>
          </p:nvPr>
        </p:nvSpPr>
        <p:spPr/>
        <p:txBody>
          <a:bodyPr/>
          <a:lstStyle/>
          <a:p>
            <a:endParaRPr kumimoji="1" lang="ja-JP" altLang="en-US" dirty="0"/>
          </a:p>
        </p:txBody>
      </p:sp>
      <p:sp>
        <p:nvSpPr>
          <p:cNvPr id="1475" name="スライド番号プレースホルダー 3"/>
          <p:cNvSpPr>
            <a:spLocks noGrp="1"/>
          </p:cNvSpPr>
          <p:nvPr>
            <p:ph type="sldNum" sz="quarter" idx="10"/>
          </p:nvPr>
        </p:nvSpPr>
        <p:spPr/>
        <p:txBody>
          <a:bodyPr/>
          <a:lstStyle/>
          <a:p>
            <a:pPr>
              <a:defRPr/>
            </a:pPr>
            <a:fld id="{CDCF94A6-CA38-485E-8764-19EF0274CE71}" type="slidenum">
              <a:rPr lang="ja-JP" altLang="en-US" smtClean="0"/>
              <a:pPr>
                <a:defRPr/>
              </a:pPr>
              <a:t>1</a:t>
            </a:fld>
            <a:endParaRPr lang="ja-JP" altLang="en-US"/>
          </a:p>
        </p:txBody>
      </p:sp>
    </p:spTree>
    <p:extLst>
      <p:ext uri="{BB962C8B-B14F-4D97-AF65-F5344CB8AC3E}">
        <p14:creationId xmlns:p14="http://schemas.microsoft.com/office/powerpoint/2010/main" val="15597852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83" name="四角形 390"/>
          <p:cNvSpPr>
            <a:spLocks noGrp="1" noRot="1" noChangeAspect="1"/>
          </p:cNvSpPr>
          <p:nvPr>
            <p:ph type="sldImg" idx="2"/>
          </p:nvPr>
        </p:nvSpPr>
        <p:spPr>
          <a:xfrm>
            <a:off x="2198688" y="763588"/>
            <a:ext cx="2636837" cy="3808412"/>
          </a:xfrm>
          <a:prstGeom prst="rect">
            <a:avLst/>
          </a:prstGeom>
        </p:spPr>
        <p:txBody>
          <a:bodyPr/>
          <a:lstStyle/>
          <a:p>
            <a:endParaRPr kumimoji="1" lang="ja-JP" altLang="en-US"/>
          </a:p>
        </p:txBody>
      </p:sp>
      <p:sp>
        <p:nvSpPr>
          <p:cNvPr id="1484" name="四角形 391"/>
          <p:cNvSpPr>
            <a:spLocks noGrp="1"/>
          </p:cNvSpPr>
          <p:nvPr>
            <p:ph type="body" sz="quarter" idx="3"/>
          </p:nvPr>
        </p:nvSpPr>
        <p:spPr>
          <a:prstGeom prst="rect">
            <a:avLst/>
          </a:prstGeom>
        </p:spPr>
        <p:txBody>
          <a:bodyPr/>
          <a:lstStyle/>
          <a:p>
            <a:endParaRPr kumimoji="1" lang="ja-JP" altLang="en-US"/>
          </a:p>
        </p:txBody>
      </p:sp>
      <p:sp>
        <p:nvSpPr>
          <p:cNvPr id="1485" name="四角形 392"/>
          <p:cNvSpPr>
            <a:spLocks noGrp="1"/>
          </p:cNvSpPr>
          <p:nvPr>
            <p:ph type="sldNum" sz="quarter" idx="5"/>
          </p:nvPr>
        </p:nvSpPr>
        <p:spPr>
          <a:prstGeom prst="rect">
            <a:avLst/>
          </a:prstGeom>
        </p:spPr>
        <p:txBody>
          <a:bodyPr vert="horz" lIns="98083" tIns="49040" rIns="98083" bIns="49040" rtlCol="0" anchor="b"/>
          <a:lstStyle>
            <a:lvl1pPr algn="r" fontAlgn="auto">
              <a:spcBef>
                <a:spcPts val="0"/>
              </a:spcBef>
              <a:spcAft>
                <a:spcPts val="0"/>
              </a:spcAft>
              <a:defRPr sz="1300" smtClean="0">
                <a:latin typeface="+mn-lt"/>
                <a:ea typeface="+mn-ea"/>
              </a:defRPr>
            </a:lvl1pPr>
          </a:lstStyle>
          <a:p>
            <a:pPr>
              <a:defRPr/>
            </a:pPr>
            <a:fld id="{CDCF94A6-CA38-485E-8764-19EF0274CE71}" type="slidenum">
              <a:rPr lang="ja-JP" altLang="en-US"/>
              <a:pPr>
                <a:defRPr/>
              </a:pPr>
              <a:t>3</a:t>
            </a:fld>
            <a:endParaRPr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93"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494" name="四角形 367"/>
          <p:cNvSpPr>
            <a:spLocks noGrp="1"/>
          </p:cNvSpPr>
          <p:nvPr>
            <p:ph type="body" sz="quarter" idx="3"/>
          </p:nvPr>
        </p:nvSpPr>
        <p:spPr>
          <a:prstGeom prst="rect">
            <a:avLst/>
          </a:prstGeom>
        </p:spPr>
        <p:txBody>
          <a:bodyPr/>
          <a:lstStyle/>
          <a:p>
            <a:endParaRPr kumimoji="1" lang="ja-JP" altLang="en-US"/>
          </a:p>
        </p:txBody>
      </p:sp>
      <p:sp>
        <p:nvSpPr>
          <p:cNvPr id="1495"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510" name="四角形 390"/>
          <p:cNvSpPr>
            <a:spLocks noGrp="1" noRot="1" noChangeAspect="1"/>
          </p:cNvSpPr>
          <p:nvPr>
            <p:ph type="sldImg" idx="2"/>
          </p:nvPr>
        </p:nvSpPr>
        <p:spPr>
          <a:prstGeom prst="rect">
            <a:avLst/>
          </a:prstGeom>
        </p:spPr>
        <p:txBody>
          <a:bodyPr/>
          <a:p>
            <a:endParaRPr kumimoji="1" lang="ja-JP" altLang="en-US"/>
          </a:p>
        </p:txBody>
      </p:sp>
      <p:sp>
        <p:nvSpPr>
          <p:cNvPr id="1511" name="四角形 391"/>
          <p:cNvSpPr>
            <a:spLocks noGrp="1"/>
          </p:cNvSpPr>
          <p:nvPr>
            <p:ph type="body" sz="quarter" idx="3"/>
          </p:nvPr>
        </p:nvSpPr>
        <p:spPr>
          <a:prstGeom prst="rect">
            <a:avLst/>
          </a:prstGeom>
        </p:spPr>
        <p:txBody>
          <a:bodyPr/>
          <a:p>
            <a:endParaRPr kumimoji="1" lang="ja-JP" altLang="en-US"/>
          </a:p>
        </p:txBody>
      </p:sp>
      <p:sp>
        <p:nvSpPr>
          <p:cNvPr id="1512" name="四角形 392"/>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20" name="四角形 417"/>
          <p:cNvSpPr>
            <a:spLocks noGrp="1" noRot="1" noChangeAspect="1"/>
          </p:cNvSpPr>
          <p:nvPr>
            <p:ph type="sldImg" idx="2"/>
          </p:nvPr>
        </p:nvSpPr>
        <p:spPr>
          <a:xfrm>
            <a:off x="2243138" y="687388"/>
            <a:ext cx="2371725" cy="3425825"/>
          </a:xfrm>
          <a:prstGeom prst="rect">
            <a:avLst/>
          </a:prstGeom>
        </p:spPr>
        <p:txBody>
          <a:bodyPr/>
          <a:lstStyle/>
          <a:p>
            <a:endParaRPr kumimoji="1" lang="ja-JP" altLang="en-US"/>
          </a:p>
        </p:txBody>
      </p:sp>
      <p:sp>
        <p:nvSpPr>
          <p:cNvPr id="1521" name="四角形 418"/>
          <p:cNvSpPr>
            <a:spLocks noGrp="1"/>
          </p:cNvSpPr>
          <p:nvPr>
            <p:ph type="body" sz="quarter" idx="3"/>
          </p:nvPr>
        </p:nvSpPr>
        <p:spPr>
          <a:prstGeom prst="rect">
            <a:avLst/>
          </a:prstGeom>
        </p:spPr>
        <p:txBody>
          <a:bodyPr/>
          <a:lstStyle/>
          <a:p>
            <a:endParaRPr kumimoji="1" lang="ja-JP" altLang="en-US"/>
          </a:p>
        </p:txBody>
      </p:sp>
      <p:sp>
        <p:nvSpPr>
          <p:cNvPr id="1522"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7</a:t>
            </a:fld>
            <a:endParaRPr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529" name="四角形 417"/>
          <p:cNvSpPr>
            <a:spLocks noGrp="1" noRot="1" noChangeAspect="1"/>
          </p:cNvSpPr>
          <p:nvPr>
            <p:ph type="sldImg" idx="2"/>
          </p:nvPr>
        </p:nvSpPr>
        <p:spPr>
          <a:prstGeom prst="rect">
            <a:avLst/>
          </a:prstGeom>
        </p:spPr>
        <p:txBody>
          <a:bodyPr/>
          <a:p>
            <a:endParaRPr kumimoji="1" lang="ja-JP" altLang="en-US"/>
          </a:p>
        </p:txBody>
      </p:sp>
      <p:sp>
        <p:nvSpPr>
          <p:cNvPr id="1530" name="四角形 418"/>
          <p:cNvSpPr>
            <a:spLocks noGrp="1"/>
          </p:cNvSpPr>
          <p:nvPr>
            <p:ph type="body" sz="quarter" idx="3"/>
          </p:nvPr>
        </p:nvSpPr>
        <p:spPr>
          <a:prstGeom prst="rect">
            <a:avLst/>
          </a:prstGeom>
        </p:spPr>
        <p:txBody>
          <a:bodyPr/>
          <a:p>
            <a:endParaRPr kumimoji="1" lang="ja-JP" altLang="en-US"/>
          </a:p>
        </p:txBody>
      </p:sp>
      <p:sp>
        <p:nvSpPr>
          <p:cNvPr id="1531"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538" name="四角形 417"/>
          <p:cNvSpPr>
            <a:spLocks noGrp="1" noRot="1" noChangeAspect="1"/>
          </p:cNvSpPr>
          <p:nvPr>
            <p:ph type="sldImg" idx="2"/>
          </p:nvPr>
        </p:nvSpPr>
        <p:spPr>
          <a:prstGeom prst="rect">
            <a:avLst/>
          </a:prstGeom>
        </p:spPr>
        <p:txBody>
          <a:bodyPr/>
          <a:p>
            <a:endParaRPr kumimoji="1" lang="ja-JP" altLang="en-US"/>
          </a:p>
        </p:txBody>
      </p:sp>
      <p:sp>
        <p:nvSpPr>
          <p:cNvPr id="1539" name="四角形 418"/>
          <p:cNvSpPr>
            <a:spLocks noGrp="1"/>
          </p:cNvSpPr>
          <p:nvPr>
            <p:ph type="body" sz="quarter" idx="3"/>
          </p:nvPr>
        </p:nvSpPr>
        <p:spPr>
          <a:prstGeom prst="rect">
            <a:avLst/>
          </a:prstGeom>
        </p:spPr>
        <p:txBody>
          <a:bodyPr/>
          <a:p>
            <a:endParaRPr kumimoji="1" lang="ja-JP" altLang="en-US"/>
          </a:p>
        </p:txBody>
      </p:sp>
      <p:sp>
        <p:nvSpPr>
          <p:cNvPr id="1540"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48" name="四角形 411"/>
          <p:cNvSpPr>
            <a:spLocks noGrp="1" noRot="1" noChangeAspect="1"/>
          </p:cNvSpPr>
          <p:nvPr>
            <p:ph type="sldImg" idx="2"/>
          </p:nvPr>
        </p:nvSpPr>
        <p:spPr>
          <a:xfrm>
            <a:off x="2087563" y="741363"/>
            <a:ext cx="2560637" cy="3698875"/>
          </a:xfrm>
          <a:prstGeom prst="rect">
            <a:avLst/>
          </a:prstGeom>
        </p:spPr>
        <p:txBody>
          <a:bodyPr/>
          <a:lstStyle/>
          <a:p>
            <a:endParaRPr kumimoji="1" lang="ja-JP" altLang="en-US"/>
          </a:p>
        </p:txBody>
      </p:sp>
      <p:sp>
        <p:nvSpPr>
          <p:cNvPr id="1549" name="四角形 412"/>
          <p:cNvSpPr>
            <a:spLocks noGrp="1"/>
          </p:cNvSpPr>
          <p:nvPr>
            <p:ph type="body" sz="quarter" idx="3"/>
          </p:nvPr>
        </p:nvSpPr>
        <p:spPr>
          <a:prstGeom prst="rect">
            <a:avLst/>
          </a:prstGeom>
        </p:spPr>
        <p:txBody>
          <a:bodyPr/>
          <a:lstStyle/>
          <a:p>
            <a:endParaRPr kumimoji="1" lang="ja-JP" altLang="en-US"/>
          </a:p>
        </p:txBody>
      </p:sp>
      <p:sp>
        <p:nvSpPr>
          <p:cNvPr id="1550" name="四角形 413"/>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7</a:t>
            </a:fld>
            <a:endParaRPr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61" name="四角形 411"/>
          <p:cNvSpPr>
            <a:spLocks noGrp="1" noRot="1" noChangeAspect="1"/>
          </p:cNvSpPr>
          <p:nvPr>
            <p:ph type="sldImg" idx="2"/>
          </p:nvPr>
        </p:nvSpPr>
        <p:spPr>
          <a:xfrm>
            <a:off x="1927225" y="800100"/>
            <a:ext cx="2762250" cy="3992563"/>
          </a:xfrm>
          <a:prstGeom prst="rect">
            <a:avLst/>
          </a:prstGeom>
        </p:spPr>
        <p:txBody>
          <a:bodyPr/>
          <a:lstStyle/>
          <a:p>
            <a:endParaRPr kumimoji="1" lang="ja-JP" altLang="en-US"/>
          </a:p>
        </p:txBody>
      </p:sp>
      <p:sp>
        <p:nvSpPr>
          <p:cNvPr id="1562" name="四角形 412"/>
          <p:cNvSpPr>
            <a:spLocks noGrp="1"/>
          </p:cNvSpPr>
          <p:nvPr>
            <p:ph type="body" sz="quarter" idx="3"/>
          </p:nvPr>
        </p:nvSpPr>
        <p:spPr>
          <a:prstGeom prst="rect">
            <a:avLst/>
          </a:prstGeom>
        </p:spPr>
        <p:txBody>
          <a:bodyPr/>
          <a:lstStyle/>
          <a:p>
            <a:endParaRPr kumimoji="1" lang="ja-JP" altLang="en-US"/>
          </a:p>
        </p:txBody>
      </p:sp>
      <p:sp>
        <p:nvSpPr>
          <p:cNvPr id="1563" name="四角形 413"/>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5</a:t>
            </a:fld>
            <a:endParaRPr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74" name="四角形 411"/>
          <p:cNvSpPr>
            <a:spLocks noGrp="1" noRot="1" noChangeAspect="1"/>
          </p:cNvSpPr>
          <p:nvPr>
            <p:ph type="sldImg" idx="2"/>
          </p:nvPr>
        </p:nvSpPr>
        <p:spPr>
          <a:xfrm>
            <a:off x="1927225" y="800100"/>
            <a:ext cx="2762250" cy="3992563"/>
          </a:xfrm>
          <a:prstGeom prst="rect">
            <a:avLst/>
          </a:prstGeom>
        </p:spPr>
        <p:txBody>
          <a:bodyPr/>
          <a:lstStyle/>
          <a:p>
            <a:endParaRPr kumimoji="1" lang="ja-JP" altLang="en-US"/>
          </a:p>
        </p:txBody>
      </p:sp>
      <p:sp>
        <p:nvSpPr>
          <p:cNvPr id="1575" name="四角形 412"/>
          <p:cNvSpPr>
            <a:spLocks noGrp="1"/>
          </p:cNvSpPr>
          <p:nvPr>
            <p:ph type="body" sz="quarter" idx="3"/>
          </p:nvPr>
        </p:nvSpPr>
        <p:spPr>
          <a:prstGeom prst="rect">
            <a:avLst/>
          </a:prstGeom>
        </p:spPr>
        <p:txBody>
          <a:bodyPr/>
          <a:lstStyle/>
          <a:p>
            <a:endParaRPr kumimoji="1" lang="ja-JP" altLang="en-US"/>
          </a:p>
        </p:txBody>
      </p:sp>
      <p:sp>
        <p:nvSpPr>
          <p:cNvPr id="1576" name="四角形 413"/>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6</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12" name="四角形 360"/>
          <p:cNvSpPr>
            <a:spLocks noGrp="1" noRot="1" noChangeAspect="1"/>
          </p:cNvSpPr>
          <p:nvPr>
            <p:ph type="sldImg" idx="2"/>
          </p:nvPr>
        </p:nvSpPr>
        <p:spPr>
          <a:prstGeom prst="rect">
            <a:avLst/>
          </a:prstGeom>
        </p:spPr>
        <p:txBody>
          <a:bodyPr/>
          <a:p>
            <a:endParaRPr kumimoji="1" lang="ja-JP" altLang="en-US"/>
          </a:p>
        </p:txBody>
      </p:sp>
      <p:sp>
        <p:nvSpPr>
          <p:cNvPr id="1213" name="四角形 361"/>
          <p:cNvSpPr>
            <a:spLocks noGrp="1"/>
          </p:cNvSpPr>
          <p:nvPr>
            <p:ph type="body" sz="quarter" idx="3"/>
          </p:nvPr>
        </p:nvSpPr>
        <p:spPr>
          <a:prstGeom prst="rect">
            <a:avLst/>
          </a:prstGeom>
        </p:spPr>
        <p:txBody>
          <a:bodyPr/>
          <a:p>
            <a:endParaRPr kumimoji="1" lang="ja-JP" altLang="en-US"/>
          </a:p>
        </p:txBody>
      </p:sp>
      <p:sp>
        <p:nvSpPr>
          <p:cNvPr id="1214" name="四角形 362"/>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85" name="スライド イメージ プレースホルダ 1"/>
          <p:cNvSpPr>
            <a:spLocks noGrp="1" noRot="1" noChangeAspect="1"/>
          </p:cNvSpPr>
          <p:nvPr>
            <p:ph type="sldImg"/>
          </p:nvPr>
        </p:nvSpPr>
        <p:spPr>
          <a:xfrm>
            <a:off x="2243138" y="687388"/>
            <a:ext cx="2371725" cy="3425825"/>
          </a:xfrm>
        </p:spPr>
      </p:sp>
      <p:sp>
        <p:nvSpPr>
          <p:cNvPr id="1586" name="ノート プレースホルダ 2"/>
          <p:cNvSpPr>
            <a:spLocks noGrp="1"/>
          </p:cNvSpPr>
          <p:nvPr>
            <p:ph type="body" idx="1"/>
          </p:nvPr>
        </p:nvSpPr>
        <p:spPr/>
        <p:txBody>
          <a:bodyPr>
            <a:normAutofit/>
          </a:bodyPr>
          <a:lstStyle/>
          <a:p>
            <a:endParaRPr kumimoji="1" lang="ja-JP" altLang="en-US" dirty="0"/>
          </a:p>
        </p:txBody>
      </p:sp>
      <p:sp>
        <p:nvSpPr>
          <p:cNvPr id="1587"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1</a:t>
            </a:fld>
            <a:endParaRPr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596" name="四角形 414"/>
          <p:cNvSpPr>
            <a:spLocks noGrp="1" noRot="1" noChangeAspect="1"/>
          </p:cNvSpPr>
          <p:nvPr>
            <p:ph type="sldImg" idx="2"/>
          </p:nvPr>
        </p:nvSpPr>
        <p:spPr>
          <a:prstGeom prst="rect">
            <a:avLst/>
          </a:prstGeom>
        </p:spPr>
        <p:txBody>
          <a:bodyPr/>
          <a:p>
            <a:endParaRPr kumimoji="1" lang="ja-JP" altLang="en-US"/>
          </a:p>
        </p:txBody>
      </p:sp>
      <p:sp>
        <p:nvSpPr>
          <p:cNvPr id="1597" name="四角形 415"/>
          <p:cNvSpPr>
            <a:spLocks noGrp="1"/>
          </p:cNvSpPr>
          <p:nvPr>
            <p:ph type="body" sz="quarter" idx="3"/>
          </p:nvPr>
        </p:nvSpPr>
        <p:spPr>
          <a:prstGeom prst="rect">
            <a:avLst/>
          </a:prstGeom>
        </p:spPr>
        <p:txBody>
          <a:bodyPr/>
          <a:p>
            <a:endParaRPr kumimoji="1" lang="ja-JP" altLang="en-US"/>
          </a:p>
        </p:txBody>
      </p:sp>
      <p:sp>
        <p:nvSpPr>
          <p:cNvPr id="1598" name="四角形 416"/>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606" name="四角形 417"/>
          <p:cNvSpPr>
            <a:spLocks noGrp="1" noRot="1" noChangeAspect="1"/>
          </p:cNvSpPr>
          <p:nvPr>
            <p:ph type="sldImg" idx="2"/>
          </p:nvPr>
        </p:nvSpPr>
        <p:spPr>
          <a:prstGeom prst="rect">
            <a:avLst/>
          </a:prstGeom>
        </p:spPr>
        <p:txBody>
          <a:bodyPr/>
          <a:p>
            <a:endParaRPr kumimoji="1" lang="ja-JP" altLang="en-US"/>
          </a:p>
        </p:txBody>
      </p:sp>
      <p:sp>
        <p:nvSpPr>
          <p:cNvPr id="1607" name="四角形 418"/>
          <p:cNvSpPr>
            <a:spLocks noGrp="1"/>
          </p:cNvSpPr>
          <p:nvPr>
            <p:ph type="body" sz="quarter" idx="3"/>
          </p:nvPr>
        </p:nvSpPr>
        <p:spPr>
          <a:prstGeom prst="rect">
            <a:avLst/>
          </a:prstGeom>
        </p:spPr>
        <p:txBody>
          <a:bodyPr/>
          <a:p>
            <a:endParaRPr kumimoji="1" lang="ja-JP" altLang="en-US"/>
          </a:p>
        </p:txBody>
      </p:sp>
      <p:sp>
        <p:nvSpPr>
          <p:cNvPr id="1608"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37" name="スライド イメージ プレースホルダ 1"/>
          <p:cNvSpPr>
            <a:spLocks noGrp="1" noRot="1" noChangeAspect="1"/>
          </p:cNvSpPr>
          <p:nvPr>
            <p:ph type="sldImg"/>
          </p:nvPr>
        </p:nvSpPr>
        <p:spPr/>
      </p:sp>
      <p:sp>
        <p:nvSpPr>
          <p:cNvPr id="1638" name="ノート プレースホルダ 2"/>
          <p:cNvSpPr>
            <a:spLocks noGrp="1"/>
          </p:cNvSpPr>
          <p:nvPr>
            <p:ph type="body" idx="1"/>
          </p:nvPr>
        </p:nvSpPr>
        <p:spPr/>
        <p:txBody>
          <a:bodyPr>
            <a:normAutofit/>
          </a:bodyPr>
          <a:lstStyle/>
          <a:p>
            <a:endParaRPr kumimoji="1" lang="ja-JP" altLang="en-US" dirty="0"/>
          </a:p>
        </p:txBody>
      </p:sp>
      <p:sp>
        <p:nvSpPr>
          <p:cNvPr id="1639"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27</a:t>
            </a:fld>
            <a:endParaRPr lang="ja-JP"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47" name="スライド イメージ プレースホルダ 1"/>
          <p:cNvSpPr>
            <a:spLocks noGrp="1" noRot="1" noChangeAspect="1"/>
          </p:cNvSpPr>
          <p:nvPr>
            <p:ph type="sldImg"/>
          </p:nvPr>
        </p:nvSpPr>
        <p:spPr/>
      </p:sp>
      <p:sp>
        <p:nvSpPr>
          <p:cNvPr id="1648" name="ノート プレースホルダ 2"/>
          <p:cNvSpPr>
            <a:spLocks noGrp="1"/>
          </p:cNvSpPr>
          <p:nvPr>
            <p:ph type="body" idx="1"/>
          </p:nvPr>
        </p:nvSpPr>
        <p:spPr/>
        <p:txBody>
          <a:bodyPr>
            <a:normAutofit/>
          </a:bodyPr>
          <a:lstStyle/>
          <a:p>
            <a:endParaRPr kumimoji="1" lang="ja-JP" altLang="en-US" dirty="0"/>
          </a:p>
        </p:txBody>
      </p:sp>
      <p:sp>
        <p:nvSpPr>
          <p:cNvPr id="1649"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27</a:t>
            </a:fld>
            <a:endParaRPr lang="ja-JP"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657" name="四角形 420"/>
          <p:cNvSpPr>
            <a:spLocks noGrp="1" noRot="1" noChangeAspect="1"/>
          </p:cNvSpPr>
          <p:nvPr>
            <p:ph type="sldImg" idx="2"/>
          </p:nvPr>
        </p:nvSpPr>
        <p:spPr>
          <a:prstGeom prst="rect">
            <a:avLst/>
          </a:prstGeom>
        </p:spPr>
        <p:txBody>
          <a:bodyPr/>
          <a:p>
            <a:endParaRPr kumimoji="1" lang="ja-JP" altLang="en-US"/>
          </a:p>
        </p:txBody>
      </p:sp>
      <p:sp>
        <p:nvSpPr>
          <p:cNvPr id="1658" name="四角形 421"/>
          <p:cNvSpPr>
            <a:spLocks noGrp="1"/>
          </p:cNvSpPr>
          <p:nvPr>
            <p:ph type="body" sz="quarter" idx="3"/>
          </p:nvPr>
        </p:nvSpPr>
        <p:spPr>
          <a:prstGeom prst="rect">
            <a:avLst/>
          </a:prstGeom>
        </p:spPr>
        <p:txBody>
          <a:bodyPr/>
          <a:p>
            <a:endParaRPr kumimoji="1" lang="ja-JP" altLang="en-US"/>
          </a:p>
        </p:txBody>
      </p:sp>
      <p:sp>
        <p:nvSpPr>
          <p:cNvPr id="1659" name="四角形 422"/>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667" name="四角形 417"/>
          <p:cNvSpPr>
            <a:spLocks noGrp="1" noRot="1" noChangeAspect="1"/>
          </p:cNvSpPr>
          <p:nvPr>
            <p:ph type="sldImg" idx="2"/>
          </p:nvPr>
        </p:nvSpPr>
        <p:spPr>
          <a:prstGeom prst="rect">
            <a:avLst/>
          </a:prstGeom>
        </p:spPr>
        <p:txBody>
          <a:bodyPr/>
          <a:p>
            <a:endParaRPr kumimoji="1" lang="ja-JP" altLang="en-US"/>
          </a:p>
        </p:txBody>
      </p:sp>
      <p:sp>
        <p:nvSpPr>
          <p:cNvPr id="1668" name="四角形 418"/>
          <p:cNvSpPr>
            <a:spLocks noGrp="1"/>
          </p:cNvSpPr>
          <p:nvPr>
            <p:ph type="body" sz="quarter" idx="3"/>
          </p:nvPr>
        </p:nvSpPr>
        <p:spPr>
          <a:prstGeom prst="rect">
            <a:avLst/>
          </a:prstGeom>
        </p:spPr>
        <p:txBody>
          <a:bodyPr/>
          <a:p>
            <a:endParaRPr kumimoji="1" lang="ja-JP" altLang="en-US"/>
          </a:p>
        </p:txBody>
      </p:sp>
      <p:sp>
        <p:nvSpPr>
          <p:cNvPr id="1669"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677" name="四角形 417"/>
          <p:cNvSpPr>
            <a:spLocks noGrp="1" noRot="1" noChangeAspect="1"/>
          </p:cNvSpPr>
          <p:nvPr>
            <p:ph type="sldImg" idx="2"/>
          </p:nvPr>
        </p:nvSpPr>
        <p:spPr>
          <a:prstGeom prst="rect">
            <a:avLst/>
          </a:prstGeom>
        </p:spPr>
        <p:txBody>
          <a:bodyPr/>
          <a:p>
            <a:endParaRPr kumimoji="1" lang="ja-JP" altLang="en-US"/>
          </a:p>
        </p:txBody>
      </p:sp>
      <p:sp>
        <p:nvSpPr>
          <p:cNvPr id="1678" name="四角形 418"/>
          <p:cNvSpPr>
            <a:spLocks noGrp="1"/>
          </p:cNvSpPr>
          <p:nvPr>
            <p:ph type="body" sz="quarter" idx="3"/>
          </p:nvPr>
        </p:nvSpPr>
        <p:spPr>
          <a:prstGeom prst="rect">
            <a:avLst/>
          </a:prstGeom>
        </p:spPr>
        <p:txBody>
          <a:bodyPr/>
          <a:p>
            <a:endParaRPr kumimoji="1" lang="ja-JP" altLang="en-US"/>
          </a:p>
        </p:txBody>
      </p:sp>
      <p:sp>
        <p:nvSpPr>
          <p:cNvPr id="1679"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88"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689" name="四角形 367"/>
          <p:cNvSpPr>
            <a:spLocks noGrp="1"/>
          </p:cNvSpPr>
          <p:nvPr>
            <p:ph type="body" sz="quarter" idx="3"/>
          </p:nvPr>
        </p:nvSpPr>
        <p:spPr>
          <a:prstGeom prst="rect">
            <a:avLst/>
          </a:prstGeom>
        </p:spPr>
        <p:txBody>
          <a:bodyPr/>
          <a:lstStyle/>
          <a:p>
            <a:endParaRPr kumimoji="1" lang="ja-JP" altLang="en-US"/>
          </a:p>
        </p:txBody>
      </p:sp>
      <p:sp>
        <p:nvSpPr>
          <p:cNvPr id="1690"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98"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699" name="四角形 367"/>
          <p:cNvSpPr>
            <a:spLocks noGrp="1"/>
          </p:cNvSpPr>
          <p:nvPr>
            <p:ph type="body" sz="quarter" idx="3"/>
          </p:nvPr>
        </p:nvSpPr>
        <p:spPr>
          <a:prstGeom prst="rect">
            <a:avLst/>
          </a:prstGeom>
        </p:spPr>
        <p:txBody>
          <a:bodyPr/>
          <a:lstStyle/>
          <a:p>
            <a:endParaRPr kumimoji="1" lang="ja-JP" altLang="en-US"/>
          </a:p>
        </p:txBody>
      </p:sp>
      <p:sp>
        <p:nvSpPr>
          <p:cNvPr id="1700"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21" name="四角形 417"/>
          <p:cNvSpPr>
            <a:spLocks noGrp="1" noRot="1" noChangeAspect="1"/>
          </p:cNvSpPr>
          <p:nvPr>
            <p:ph type="sldImg" idx="2"/>
          </p:nvPr>
        </p:nvSpPr>
        <p:spPr>
          <a:prstGeom prst="rect">
            <a:avLst/>
          </a:prstGeom>
        </p:spPr>
        <p:txBody>
          <a:bodyPr/>
          <a:p>
            <a:endParaRPr kumimoji="1" lang="ja-JP" altLang="en-US"/>
          </a:p>
        </p:txBody>
      </p:sp>
      <p:sp>
        <p:nvSpPr>
          <p:cNvPr id="1222" name="四角形 418"/>
          <p:cNvSpPr>
            <a:spLocks noGrp="1"/>
          </p:cNvSpPr>
          <p:nvPr>
            <p:ph type="body" sz="quarter" idx="3"/>
          </p:nvPr>
        </p:nvSpPr>
        <p:spPr>
          <a:prstGeom prst="rect">
            <a:avLst/>
          </a:prstGeom>
        </p:spPr>
        <p:txBody>
          <a:bodyPr/>
          <a:p>
            <a:endParaRPr kumimoji="1" lang="ja-JP" altLang="en-US"/>
          </a:p>
        </p:txBody>
      </p:sp>
      <p:sp>
        <p:nvSpPr>
          <p:cNvPr id="1223"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10"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711" name="四角形 367"/>
          <p:cNvSpPr>
            <a:spLocks noGrp="1"/>
          </p:cNvSpPr>
          <p:nvPr>
            <p:ph type="body" sz="quarter" idx="3"/>
          </p:nvPr>
        </p:nvSpPr>
        <p:spPr>
          <a:prstGeom prst="rect">
            <a:avLst/>
          </a:prstGeom>
        </p:spPr>
        <p:txBody>
          <a:bodyPr/>
          <a:lstStyle/>
          <a:p>
            <a:endParaRPr kumimoji="1" lang="ja-JP" altLang="en-US"/>
          </a:p>
        </p:txBody>
      </p:sp>
      <p:sp>
        <p:nvSpPr>
          <p:cNvPr id="1712"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20"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721" name="四角形 367"/>
          <p:cNvSpPr>
            <a:spLocks noGrp="1"/>
          </p:cNvSpPr>
          <p:nvPr>
            <p:ph type="body" sz="quarter" idx="3"/>
          </p:nvPr>
        </p:nvSpPr>
        <p:spPr>
          <a:prstGeom prst="rect">
            <a:avLst/>
          </a:prstGeom>
        </p:spPr>
        <p:txBody>
          <a:bodyPr/>
          <a:lstStyle/>
          <a:p>
            <a:endParaRPr kumimoji="1" lang="ja-JP" altLang="en-US"/>
          </a:p>
        </p:txBody>
      </p:sp>
      <p:sp>
        <p:nvSpPr>
          <p:cNvPr id="1722"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8</a:t>
            </a:fld>
            <a:endParaRPr lang="ja-JP"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30"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731" name="四角形 367"/>
          <p:cNvSpPr>
            <a:spLocks noGrp="1"/>
          </p:cNvSpPr>
          <p:nvPr>
            <p:ph type="body" sz="quarter" idx="3"/>
          </p:nvPr>
        </p:nvSpPr>
        <p:spPr>
          <a:prstGeom prst="rect">
            <a:avLst/>
          </a:prstGeom>
        </p:spPr>
        <p:txBody>
          <a:bodyPr/>
          <a:lstStyle/>
          <a:p>
            <a:endParaRPr kumimoji="1" lang="ja-JP" altLang="en-US"/>
          </a:p>
        </p:txBody>
      </p:sp>
      <p:sp>
        <p:nvSpPr>
          <p:cNvPr id="1732"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739" name="四角形 423"/>
          <p:cNvSpPr>
            <a:spLocks noGrp="1" noRot="1" noChangeAspect="1"/>
          </p:cNvSpPr>
          <p:nvPr>
            <p:ph type="sldImg" idx="2"/>
          </p:nvPr>
        </p:nvSpPr>
        <p:spPr>
          <a:prstGeom prst="rect">
            <a:avLst/>
          </a:prstGeom>
        </p:spPr>
        <p:txBody>
          <a:bodyPr/>
          <a:p>
            <a:endParaRPr kumimoji="1" lang="ja-JP" altLang="en-US"/>
          </a:p>
        </p:txBody>
      </p:sp>
      <p:sp>
        <p:nvSpPr>
          <p:cNvPr id="1740" name="四角形 424"/>
          <p:cNvSpPr>
            <a:spLocks noGrp="1"/>
          </p:cNvSpPr>
          <p:nvPr>
            <p:ph type="body" sz="quarter" idx="3"/>
          </p:nvPr>
        </p:nvSpPr>
        <p:spPr>
          <a:prstGeom prst="rect">
            <a:avLst/>
          </a:prstGeom>
        </p:spPr>
        <p:txBody>
          <a:bodyPr/>
          <a:p>
            <a:endParaRPr kumimoji="1" lang="ja-JP" altLang="en-US"/>
          </a:p>
        </p:txBody>
      </p:sp>
      <p:sp>
        <p:nvSpPr>
          <p:cNvPr id="1741" name="四角形 425"/>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51" name="四角形 426"/>
          <p:cNvSpPr>
            <a:spLocks noGrp="1" noRot="1" noChangeAspect="1"/>
          </p:cNvSpPr>
          <p:nvPr>
            <p:ph type="sldImg" idx="2"/>
          </p:nvPr>
        </p:nvSpPr>
        <p:spPr>
          <a:xfrm>
            <a:off x="2114550" y="747713"/>
            <a:ext cx="2576513" cy="3722687"/>
          </a:xfrm>
          <a:prstGeom prst="rect">
            <a:avLst/>
          </a:prstGeom>
        </p:spPr>
        <p:txBody>
          <a:bodyPr/>
          <a:lstStyle/>
          <a:p>
            <a:endParaRPr kumimoji="1" lang="ja-JP" altLang="en-US"/>
          </a:p>
        </p:txBody>
      </p:sp>
      <p:sp>
        <p:nvSpPr>
          <p:cNvPr id="1752" name="四角形 427"/>
          <p:cNvSpPr>
            <a:spLocks noGrp="1"/>
          </p:cNvSpPr>
          <p:nvPr>
            <p:ph type="body" sz="quarter" idx="3"/>
          </p:nvPr>
        </p:nvSpPr>
        <p:spPr>
          <a:prstGeom prst="rect">
            <a:avLst/>
          </a:prstGeom>
        </p:spPr>
        <p:txBody>
          <a:bodyPr/>
          <a:lstStyle/>
          <a:p>
            <a:endParaRPr kumimoji="1" lang="ja-JP" altLang="en-US" dirty="0"/>
          </a:p>
        </p:txBody>
      </p:sp>
      <p:sp>
        <p:nvSpPr>
          <p:cNvPr id="1753" name="四角形 428"/>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63" name="四角形 390"/>
          <p:cNvSpPr>
            <a:spLocks noGrp="1" noRot="1" noChangeAspect="1"/>
          </p:cNvSpPr>
          <p:nvPr>
            <p:ph type="sldImg" idx="2"/>
          </p:nvPr>
        </p:nvSpPr>
        <p:spPr>
          <a:xfrm>
            <a:off x="2243138" y="687388"/>
            <a:ext cx="2371725" cy="3425825"/>
          </a:xfrm>
          <a:prstGeom prst="rect">
            <a:avLst/>
          </a:prstGeom>
        </p:spPr>
        <p:txBody>
          <a:bodyPr/>
          <a:lstStyle/>
          <a:p>
            <a:endParaRPr kumimoji="1" lang="ja-JP" altLang="en-US"/>
          </a:p>
        </p:txBody>
      </p:sp>
      <p:sp>
        <p:nvSpPr>
          <p:cNvPr id="1764" name="四角形 391"/>
          <p:cNvSpPr>
            <a:spLocks noGrp="1"/>
          </p:cNvSpPr>
          <p:nvPr>
            <p:ph type="body" sz="quarter" idx="3"/>
          </p:nvPr>
        </p:nvSpPr>
        <p:spPr>
          <a:prstGeom prst="rect">
            <a:avLst/>
          </a:prstGeom>
        </p:spPr>
        <p:txBody>
          <a:bodyPr/>
          <a:lstStyle/>
          <a:p>
            <a:endParaRPr kumimoji="1" lang="ja-JP" altLang="en-US"/>
          </a:p>
        </p:txBody>
      </p:sp>
      <p:sp>
        <p:nvSpPr>
          <p:cNvPr id="1765" name="四角形 392"/>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1</a:t>
            </a:fld>
            <a:endParaRPr lang="ja-JP"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777" name="四角形 423"/>
          <p:cNvSpPr>
            <a:spLocks noGrp="1" noRot="1" noChangeAspect="1"/>
          </p:cNvSpPr>
          <p:nvPr>
            <p:ph type="sldImg" idx="2"/>
          </p:nvPr>
        </p:nvSpPr>
        <p:spPr>
          <a:prstGeom prst="rect">
            <a:avLst/>
          </a:prstGeom>
        </p:spPr>
        <p:txBody>
          <a:bodyPr/>
          <a:p>
            <a:endParaRPr kumimoji="1" lang="ja-JP" altLang="en-US"/>
          </a:p>
        </p:txBody>
      </p:sp>
      <p:sp>
        <p:nvSpPr>
          <p:cNvPr id="1778" name="四角形 424"/>
          <p:cNvSpPr>
            <a:spLocks noGrp="1"/>
          </p:cNvSpPr>
          <p:nvPr>
            <p:ph type="body" sz="quarter" idx="3"/>
          </p:nvPr>
        </p:nvSpPr>
        <p:spPr>
          <a:prstGeom prst="rect">
            <a:avLst/>
          </a:prstGeom>
        </p:spPr>
        <p:txBody>
          <a:bodyPr/>
          <a:p>
            <a:endParaRPr kumimoji="1" lang="ja-JP" altLang="en-US"/>
          </a:p>
        </p:txBody>
      </p:sp>
      <p:sp>
        <p:nvSpPr>
          <p:cNvPr id="1779" name="四角形 425"/>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791" name="四角形 423"/>
          <p:cNvSpPr>
            <a:spLocks noGrp="1" noRot="1" noChangeAspect="1"/>
          </p:cNvSpPr>
          <p:nvPr>
            <p:ph type="sldImg" idx="2"/>
          </p:nvPr>
        </p:nvSpPr>
        <p:spPr>
          <a:prstGeom prst="rect">
            <a:avLst/>
          </a:prstGeom>
        </p:spPr>
        <p:txBody>
          <a:bodyPr/>
          <a:p>
            <a:endParaRPr kumimoji="1" lang="ja-JP" altLang="en-US"/>
          </a:p>
        </p:txBody>
      </p:sp>
      <p:sp>
        <p:nvSpPr>
          <p:cNvPr id="1792" name="四角形 424"/>
          <p:cNvSpPr>
            <a:spLocks noGrp="1"/>
          </p:cNvSpPr>
          <p:nvPr>
            <p:ph type="body" sz="quarter" idx="3"/>
          </p:nvPr>
        </p:nvSpPr>
        <p:spPr>
          <a:prstGeom prst="rect">
            <a:avLst/>
          </a:prstGeom>
        </p:spPr>
        <p:txBody>
          <a:bodyPr/>
          <a:p>
            <a:endParaRPr kumimoji="1" lang="ja-JP" altLang="en-US"/>
          </a:p>
        </p:txBody>
      </p:sp>
      <p:sp>
        <p:nvSpPr>
          <p:cNvPr id="1793" name="四角形 425"/>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801" name="四角形 423"/>
          <p:cNvSpPr>
            <a:spLocks noGrp="1" noRot="1" noChangeAspect="1"/>
          </p:cNvSpPr>
          <p:nvPr>
            <p:ph type="sldImg" idx="2"/>
          </p:nvPr>
        </p:nvSpPr>
        <p:spPr>
          <a:prstGeom prst="rect">
            <a:avLst/>
          </a:prstGeom>
        </p:spPr>
        <p:txBody>
          <a:bodyPr/>
          <a:p>
            <a:endParaRPr kumimoji="1" lang="ja-JP" altLang="en-US"/>
          </a:p>
        </p:txBody>
      </p:sp>
      <p:sp>
        <p:nvSpPr>
          <p:cNvPr id="1802" name="四角形 424"/>
          <p:cNvSpPr>
            <a:spLocks noGrp="1"/>
          </p:cNvSpPr>
          <p:nvPr>
            <p:ph type="body" sz="quarter" idx="3"/>
          </p:nvPr>
        </p:nvSpPr>
        <p:spPr>
          <a:prstGeom prst="rect">
            <a:avLst/>
          </a:prstGeom>
        </p:spPr>
        <p:txBody>
          <a:bodyPr/>
          <a:p>
            <a:endParaRPr kumimoji="1" lang="ja-JP" altLang="en-US"/>
          </a:p>
        </p:txBody>
      </p:sp>
      <p:sp>
        <p:nvSpPr>
          <p:cNvPr id="1803" name="四角形 425"/>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811" name="四角形 423"/>
          <p:cNvSpPr>
            <a:spLocks noGrp="1" noRot="1" noChangeAspect="1"/>
          </p:cNvSpPr>
          <p:nvPr>
            <p:ph type="sldImg" idx="2"/>
          </p:nvPr>
        </p:nvSpPr>
        <p:spPr>
          <a:prstGeom prst="rect">
            <a:avLst/>
          </a:prstGeom>
        </p:spPr>
        <p:txBody>
          <a:bodyPr/>
          <a:p>
            <a:endParaRPr kumimoji="1" lang="ja-JP" altLang="en-US"/>
          </a:p>
        </p:txBody>
      </p:sp>
      <p:sp>
        <p:nvSpPr>
          <p:cNvPr id="1812" name="四角形 424"/>
          <p:cNvSpPr>
            <a:spLocks noGrp="1"/>
          </p:cNvSpPr>
          <p:nvPr>
            <p:ph type="body" sz="quarter" idx="3"/>
          </p:nvPr>
        </p:nvSpPr>
        <p:spPr>
          <a:prstGeom prst="rect">
            <a:avLst/>
          </a:prstGeom>
        </p:spPr>
        <p:txBody>
          <a:bodyPr/>
          <a:p>
            <a:endParaRPr kumimoji="1" lang="ja-JP" altLang="en-US"/>
          </a:p>
        </p:txBody>
      </p:sp>
      <p:sp>
        <p:nvSpPr>
          <p:cNvPr id="1813" name="四角形 425"/>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1" name="スライド イメージ プレースホルダ 1"/>
          <p:cNvSpPr>
            <a:spLocks noGrp="1" noRot="1" noChangeAspect="1"/>
          </p:cNvSpPr>
          <p:nvPr>
            <p:ph type="sldImg"/>
          </p:nvPr>
        </p:nvSpPr>
        <p:spPr>
          <a:noFill/>
          <a:ln>
            <a:solidFill>
              <a:srgbClr val="000000"/>
            </a:solidFill>
            <a:miter lim="800000"/>
            <a:headEnd/>
            <a:tailEnd/>
          </a:ln>
        </p:spPr>
      </p:sp>
      <p:sp>
        <p:nvSpPr>
          <p:cNvPr id="1232" name="ノート プレースホルダ 2"/>
          <p:cNvSpPr>
            <a:spLocks noGrp="1"/>
          </p:cNvSpPr>
          <p:nvPr>
            <p:ph type="body" idx="1"/>
          </p:nvPr>
        </p:nvSpPr>
        <p:spPr>
          <a:noFill/>
        </p:spPr>
        <p:txBody>
          <a:bodyPr wrap="square" numCol="1" anchor="t" anchorCtr="0" compatLnSpc="1">
            <a:prstTxWarp prst="textNoShape">
              <a:avLst/>
            </a:prstTxWarp>
          </a:bodyPr>
          <a:lstStyle/>
          <a:p>
            <a:pPr>
              <a:spcBef>
                <a:spcPct val="0"/>
              </a:spcBef>
            </a:pPr>
            <a:endParaRPr lang="ja-JP" altLang="en-US" dirty="0" smtClean="0"/>
          </a:p>
        </p:txBody>
      </p:sp>
      <p:sp>
        <p:nvSpPr>
          <p:cNvPr id="1233" name="スライド番号プレースホルダ 3"/>
          <p:cNvSpPr>
            <a:spLocks noGrp="1"/>
          </p:cNvSpPr>
          <p:nvPr>
            <p:ph type="sldNum" sz="quarter" idx="5"/>
          </p:nvPr>
        </p:nvSpPr>
        <p:spPr>
          <a:noFill/>
          <a:ln>
            <a:miter lim="800000"/>
            <a:headEnd/>
            <a:tailEnd/>
          </a:ln>
        </p:spPr>
        <p:txBody>
          <a:bodyPr wrap="square" numCol="1" anchorCtr="0" compatLnSpc="1">
            <a:prstTxWarp prst="textNoShape">
              <a:avLst/>
            </a:prstTxWarp>
          </a:bodyPr>
          <a:lstStyle/>
          <a:p>
            <a:pPr fontAlgn="base">
              <a:spcBef>
                <a:spcPct val="0"/>
              </a:spcBef>
              <a:spcAft>
                <a:spcPct val="0"/>
              </a:spcAft>
            </a:pPr>
            <a:fld id="{2BA1C71E-B5F3-4EDC-9B09-037D195CF4AA}" type="slidenum">
              <a:rPr lang="ja-JP" altLang="en-US"/>
              <a:pPr fontAlgn="base">
                <a:spcBef>
                  <a:spcPct val="0"/>
                </a:spcBef>
                <a:spcAft>
                  <a:spcPct val="0"/>
                </a:spcAft>
              </a:pPr>
              <a:t>4</a:t>
            </a:fld>
            <a:endParaRPr lang="en-US" altLang="ja-JP"/>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855" name="四角形 601"/>
          <p:cNvSpPr>
            <a:spLocks noGrp="1" noRot="1" noChangeAspect="1"/>
          </p:cNvSpPr>
          <p:nvPr>
            <p:ph type="sldImg" idx="2"/>
          </p:nvPr>
        </p:nvSpPr>
        <p:spPr>
          <a:prstGeom prst="rect">
            <a:avLst/>
          </a:prstGeom>
        </p:spPr>
        <p:txBody>
          <a:bodyPr/>
          <a:p>
            <a:endParaRPr kumimoji="1" lang="ja-JP" altLang="en-US"/>
          </a:p>
        </p:txBody>
      </p:sp>
      <p:sp>
        <p:nvSpPr>
          <p:cNvPr id="1856" name="四角形 602"/>
          <p:cNvSpPr>
            <a:spLocks noGrp="1"/>
          </p:cNvSpPr>
          <p:nvPr>
            <p:ph type="body" sz="quarter" idx="3"/>
          </p:nvPr>
        </p:nvSpPr>
        <p:spPr>
          <a:prstGeom prst="rect">
            <a:avLst/>
          </a:prstGeom>
        </p:spPr>
        <p:txBody>
          <a:bodyPr/>
          <a:p>
            <a:endParaRPr kumimoji="1" lang="ja-JP" altLang="en-US"/>
          </a:p>
        </p:txBody>
      </p:sp>
      <p:sp>
        <p:nvSpPr>
          <p:cNvPr id="1857" name="四角形 603"/>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68" name="スライド イメージ プレースホルダ 1"/>
          <p:cNvSpPr>
            <a:spLocks noGrp="1" noRot="1" noChangeAspect="1"/>
          </p:cNvSpPr>
          <p:nvPr>
            <p:ph type="sldImg"/>
          </p:nvPr>
        </p:nvSpPr>
        <p:spPr>
          <a:xfrm>
            <a:off x="2243138" y="687388"/>
            <a:ext cx="2371725" cy="3425825"/>
          </a:xfrm>
        </p:spPr>
      </p:sp>
      <p:sp>
        <p:nvSpPr>
          <p:cNvPr id="1869" name="ノート プレースホルダ 2"/>
          <p:cNvSpPr>
            <a:spLocks noGrp="1"/>
          </p:cNvSpPr>
          <p:nvPr>
            <p:ph type="body" idx="1"/>
          </p:nvPr>
        </p:nvSpPr>
        <p:spPr/>
        <p:txBody>
          <a:bodyPr>
            <a:normAutofit/>
          </a:bodyPr>
          <a:lstStyle/>
          <a:p>
            <a:endParaRPr kumimoji="1" lang="ja-JP" altLang="en-US" dirty="0"/>
          </a:p>
        </p:txBody>
      </p:sp>
      <p:sp>
        <p:nvSpPr>
          <p:cNvPr id="1870"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1</a:t>
            </a:fld>
            <a:endParaRPr lang="ja-JP"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80" name="スライド イメージ プレースホルダ 1"/>
          <p:cNvSpPr>
            <a:spLocks noGrp="1" noRot="1" noChangeAspect="1"/>
          </p:cNvSpPr>
          <p:nvPr>
            <p:ph type="sldImg"/>
          </p:nvPr>
        </p:nvSpPr>
        <p:spPr>
          <a:xfrm>
            <a:off x="2243138" y="687388"/>
            <a:ext cx="2371725" cy="3425825"/>
          </a:xfrm>
        </p:spPr>
      </p:sp>
      <p:sp>
        <p:nvSpPr>
          <p:cNvPr id="1881" name="ノート プレースホルダ 2"/>
          <p:cNvSpPr>
            <a:spLocks noGrp="1"/>
          </p:cNvSpPr>
          <p:nvPr>
            <p:ph type="body" idx="1"/>
          </p:nvPr>
        </p:nvSpPr>
        <p:spPr/>
        <p:txBody>
          <a:bodyPr>
            <a:normAutofit/>
          </a:bodyPr>
          <a:lstStyle/>
          <a:p>
            <a:endParaRPr kumimoji="1" lang="ja-JP" altLang="en-US" dirty="0"/>
          </a:p>
        </p:txBody>
      </p:sp>
      <p:sp>
        <p:nvSpPr>
          <p:cNvPr id="1882"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1</a:t>
            </a:fld>
            <a:endParaRPr lang="ja-JP"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92" name="スライド イメージ プレースホルダ 1"/>
          <p:cNvSpPr>
            <a:spLocks noGrp="1" noRot="1" noChangeAspect="1"/>
          </p:cNvSpPr>
          <p:nvPr>
            <p:ph type="sldImg"/>
          </p:nvPr>
        </p:nvSpPr>
        <p:spPr>
          <a:xfrm>
            <a:off x="2243138" y="687388"/>
            <a:ext cx="2371725" cy="3425825"/>
          </a:xfrm>
        </p:spPr>
      </p:sp>
      <p:sp>
        <p:nvSpPr>
          <p:cNvPr id="1893" name="ノート プレースホルダ 2"/>
          <p:cNvSpPr>
            <a:spLocks noGrp="1"/>
          </p:cNvSpPr>
          <p:nvPr>
            <p:ph type="body" idx="1"/>
          </p:nvPr>
        </p:nvSpPr>
        <p:spPr/>
        <p:txBody>
          <a:bodyPr>
            <a:normAutofit/>
          </a:bodyPr>
          <a:lstStyle/>
          <a:p>
            <a:endParaRPr kumimoji="1" lang="ja-JP" altLang="en-US" dirty="0"/>
          </a:p>
        </p:txBody>
      </p:sp>
      <p:sp>
        <p:nvSpPr>
          <p:cNvPr id="1894" name="スライド番号プレースホルダ 3"/>
          <p:cNvSpPr>
            <a:spLocks noGrp="1"/>
          </p:cNvSpPr>
          <p:nvPr>
            <p:ph type="sldNum" sz="quarter" idx="10"/>
          </p:nvPr>
        </p:nvSpPr>
        <p:spPr/>
        <p:txBody>
          <a:bodyPr/>
          <a:lstStyle/>
          <a:p>
            <a:pPr>
              <a:defRPr/>
            </a:pPr>
            <a:fld id="{CDCF94A6-CA38-485E-8764-19EF0274CE71}" type="slidenum">
              <a:rPr lang="ja-JP" altLang="en-US" smtClean="0"/>
              <a:pPr>
                <a:defRPr/>
              </a:pPr>
              <a:t>33</a:t>
            </a:fld>
            <a:endParaRPr lang="ja-JP" altLang="en-US"/>
          </a:p>
        </p:txBody>
      </p:sp>
    </p:spTree>
    <p:extLst>
      <p:ext uri="{BB962C8B-B14F-4D97-AF65-F5344CB8AC3E}">
        <p14:creationId xmlns:p14="http://schemas.microsoft.com/office/powerpoint/2010/main" val="159039595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915" name="四角形 438"/>
          <p:cNvSpPr>
            <a:spLocks noGrp="1" noRot="1" noChangeAspect="1"/>
          </p:cNvSpPr>
          <p:nvPr>
            <p:ph type="sldImg" idx="2"/>
          </p:nvPr>
        </p:nvSpPr>
        <p:spPr>
          <a:prstGeom prst="rect">
            <a:avLst/>
          </a:prstGeom>
        </p:spPr>
        <p:txBody>
          <a:bodyPr/>
          <a:p>
            <a:endParaRPr kumimoji="1" lang="ja-JP" altLang="en-US"/>
          </a:p>
        </p:txBody>
      </p:sp>
      <p:sp>
        <p:nvSpPr>
          <p:cNvPr id="1916" name="四角形 439"/>
          <p:cNvSpPr>
            <a:spLocks noGrp="1"/>
          </p:cNvSpPr>
          <p:nvPr>
            <p:ph type="body" sz="quarter" idx="3"/>
          </p:nvPr>
        </p:nvSpPr>
        <p:spPr>
          <a:prstGeom prst="rect">
            <a:avLst/>
          </a:prstGeom>
        </p:spPr>
        <p:txBody>
          <a:bodyPr/>
          <a:p>
            <a:endParaRPr kumimoji="1" lang="ja-JP" altLang="en-US"/>
          </a:p>
        </p:txBody>
      </p:sp>
      <p:sp>
        <p:nvSpPr>
          <p:cNvPr id="1917" name="四角形 440"/>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925" name="四角形 441"/>
          <p:cNvSpPr>
            <a:spLocks noGrp="1" noRot="1" noChangeAspect="1"/>
          </p:cNvSpPr>
          <p:nvPr>
            <p:ph type="sldImg" idx="2"/>
          </p:nvPr>
        </p:nvSpPr>
        <p:spPr>
          <a:prstGeom prst="rect">
            <a:avLst/>
          </a:prstGeom>
        </p:spPr>
        <p:txBody>
          <a:bodyPr/>
          <a:p>
            <a:endParaRPr kumimoji="1" lang="ja-JP" altLang="en-US"/>
          </a:p>
        </p:txBody>
      </p:sp>
      <p:sp>
        <p:nvSpPr>
          <p:cNvPr id="1926" name="四角形 442"/>
          <p:cNvSpPr>
            <a:spLocks noGrp="1"/>
          </p:cNvSpPr>
          <p:nvPr>
            <p:ph type="body" sz="quarter" idx="3"/>
          </p:nvPr>
        </p:nvSpPr>
        <p:spPr>
          <a:prstGeom prst="rect">
            <a:avLst/>
          </a:prstGeom>
        </p:spPr>
        <p:txBody>
          <a:bodyPr/>
          <a:p>
            <a:endParaRPr kumimoji="1" lang="ja-JP" altLang="en-US"/>
          </a:p>
        </p:txBody>
      </p:sp>
      <p:sp>
        <p:nvSpPr>
          <p:cNvPr id="1927" name="四角形 443"/>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937" name="四角形 444"/>
          <p:cNvSpPr>
            <a:spLocks noGrp="1" noRot="1" noChangeAspect="1"/>
          </p:cNvSpPr>
          <p:nvPr>
            <p:ph type="sldImg" idx="2"/>
          </p:nvPr>
        </p:nvSpPr>
        <p:spPr>
          <a:prstGeom prst="rect">
            <a:avLst/>
          </a:prstGeom>
        </p:spPr>
        <p:txBody>
          <a:bodyPr/>
          <a:p>
            <a:endParaRPr kumimoji="1" lang="ja-JP" altLang="en-US"/>
          </a:p>
        </p:txBody>
      </p:sp>
      <p:sp>
        <p:nvSpPr>
          <p:cNvPr id="1938" name="四角形 445"/>
          <p:cNvSpPr>
            <a:spLocks noGrp="1"/>
          </p:cNvSpPr>
          <p:nvPr>
            <p:ph type="body" sz="quarter" idx="3"/>
          </p:nvPr>
        </p:nvSpPr>
        <p:spPr>
          <a:prstGeom prst="rect">
            <a:avLst/>
          </a:prstGeom>
        </p:spPr>
        <p:txBody>
          <a:bodyPr/>
          <a:p>
            <a:endParaRPr kumimoji="1" lang="ja-JP" altLang="en-US"/>
          </a:p>
        </p:txBody>
      </p:sp>
      <p:sp>
        <p:nvSpPr>
          <p:cNvPr id="1939" name="四角形 446"/>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946" name="四角形 417"/>
          <p:cNvSpPr>
            <a:spLocks noGrp="1" noRot="1" noChangeAspect="1"/>
          </p:cNvSpPr>
          <p:nvPr>
            <p:ph type="sldImg" idx="2"/>
          </p:nvPr>
        </p:nvSpPr>
        <p:spPr>
          <a:prstGeom prst="rect">
            <a:avLst/>
          </a:prstGeom>
        </p:spPr>
        <p:txBody>
          <a:bodyPr/>
          <a:p>
            <a:endParaRPr kumimoji="1" lang="ja-JP" altLang="en-US"/>
          </a:p>
        </p:txBody>
      </p:sp>
      <p:sp>
        <p:nvSpPr>
          <p:cNvPr id="1947" name="四角形 418"/>
          <p:cNvSpPr>
            <a:spLocks noGrp="1"/>
          </p:cNvSpPr>
          <p:nvPr>
            <p:ph type="body" sz="quarter" idx="3"/>
          </p:nvPr>
        </p:nvSpPr>
        <p:spPr>
          <a:prstGeom prst="rect">
            <a:avLst/>
          </a:prstGeom>
        </p:spPr>
        <p:txBody>
          <a:bodyPr/>
          <a:p>
            <a:endParaRPr kumimoji="1" lang="ja-JP" altLang="en-US"/>
          </a:p>
        </p:txBody>
      </p:sp>
      <p:sp>
        <p:nvSpPr>
          <p:cNvPr id="1948"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955" name="四角形 417"/>
          <p:cNvSpPr>
            <a:spLocks noGrp="1" noRot="1" noChangeAspect="1"/>
          </p:cNvSpPr>
          <p:nvPr>
            <p:ph type="sldImg" idx="2"/>
          </p:nvPr>
        </p:nvSpPr>
        <p:spPr>
          <a:prstGeom prst="rect">
            <a:avLst/>
          </a:prstGeom>
        </p:spPr>
        <p:txBody>
          <a:bodyPr/>
          <a:p>
            <a:endParaRPr kumimoji="1" lang="ja-JP" altLang="en-US"/>
          </a:p>
        </p:txBody>
      </p:sp>
      <p:sp>
        <p:nvSpPr>
          <p:cNvPr id="1956" name="四角形 418"/>
          <p:cNvSpPr>
            <a:spLocks noGrp="1"/>
          </p:cNvSpPr>
          <p:nvPr>
            <p:ph type="body" sz="quarter" idx="3"/>
          </p:nvPr>
        </p:nvSpPr>
        <p:spPr>
          <a:prstGeom prst="rect">
            <a:avLst/>
          </a:prstGeom>
        </p:spPr>
        <p:txBody>
          <a:bodyPr/>
          <a:p>
            <a:endParaRPr kumimoji="1" lang="ja-JP" altLang="en-US"/>
          </a:p>
        </p:txBody>
      </p:sp>
      <p:sp>
        <p:nvSpPr>
          <p:cNvPr id="1957"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40" name="四角形 417"/>
          <p:cNvSpPr>
            <a:spLocks noGrp="1" noRot="1" noChangeAspect="1"/>
          </p:cNvSpPr>
          <p:nvPr>
            <p:ph type="sldImg" idx="2"/>
          </p:nvPr>
        </p:nvSpPr>
        <p:spPr>
          <a:prstGeom prst="rect">
            <a:avLst/>
          </a:prstGeom>
        </p:spPr>
        <p:txBody>
          <a:bodyPr/>
          <a:p>
            <a:endParaRPr kumimoji="1" lang="ja-JP" altLang="en-US"/>
          </a:p>
        </p:txBody>
      </p:sp>
      <p:sp>
        <p:nvSpPr>
          <p:cNvPr id="1241" name="四角形 418"/>
          <p:cNvSpPr>
            <a:spLocks noGrp="1"/>
          </p:cNvSpPr>
          <p:nvPr>
            <p:ph type="body" sz="quarter" idx="3"/>
          </p:nvPr>
        </p:nvSpPr>
        <p:spPr>
          <a:prstGeom prst="rect">
            <a:avLst/>
          </a:prstGeom>
        </p:spPr>
        <p:txBody>
          <a:bodyPr/>
          <a:p>
            <a:endParaRPr kumimoji="1" lang="ja-JP" altLang="en-US"/>
          </a:p>
        </p:txBody>
      </p:sp>
      <p:sp>
        <p:nvSpPr>
          <p:cNvPr id="1242" name="四角形 419"/>
          <p:cNvSpPr>
            <a:spLocks noGrp="1"/>
          </p:cNvSpPr>
          <p:nvPr>
            <p:ph type="sldNum" sz="quarter" idx="5"/>
          </p:nvPr>
        </p:nvSpPr>
        <p:spPr>
          <a:prstGeom prst="rect">
            <a:avLst/>
          </a:prstGeom>
        </p:spPr>
        <p:txBody>
          <a:bodyPr vert="horz" lIns="91271" tIns="45634" rIns="91271" bIns="45634" rtlCol="0" anchor="b"/>
          <a:lstStyle>
            <a:lvl1pPr algn="r" fontAlgn="auto">
              <a:spcBef>
                <a:spcPts val="0"/>
              </a:spcBef>
              <a:spcAft>
                <a:spcPts val="0"/>
              </a:spcAft>
              <a:defRPr sz="1200" smtClean="0">
                <a:latin typeface="+mn-lt"/>
                <a:ea typeface="+mn-ea"/>
              </a:defRPr>
            </a:lvl1pPr>
          </a:lstStyle>
          <a:p>
            <a:pPr>
              <a:defRPr/>
            </a:pPr>
            <a:fld id="{CDCF94A6-CA38-485E-8764-19EF0274CE71}" type="slidenum">
              <a:rPr lang="ja-JP" altLang="en-US"/>
              <a:pPr>
                <a:defRPr/>
              </a:pPr>
              <a:t>&lt;#&gt;</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51" name="スライド イメージ プレースホルダ 1"/>
          <p:cNvSpPr>
            <a:spLocks noGrp="1" noRot="1" noChangeAspect="1"/>
          </p:cNvSpPr>
          <p:nvPr>
            <p:ph type="sldImg"/>
          </p:nvPr>
        </p:nvSpPr>
        <p:spPr>
          <a:xfrm>
            <a:off x="1978025" y="812800"/>
            <a:ext cx="2798763" cy="4046538"/>
          </a:xfrm>
        </p:spPr>
      </p:sp>
      <p:sp>
        <p:nvSpPr>
          <p:cNvPr id="1252" name="ノート プレースホルダ 2"/>
          <p:cNvSpPr>
            <a:spLocks noGrp="1"/>
          </p:cNvSpPr>
          <p:nvPr>
            <p:ph type="body" idx="1"/>
          </p:nvPr>
        </p:nvSpPr>
        <p:spPr/>
        <p:txBody>
          <a:bodyPr>
            <a:normAutofit/>
          </a:bodyPr>
          <a:lstStyle/>
          <a:p>
            <a:endParaRPr kumimoji="1" lang="ja-JP" altLang="en-US" dirty="0"/>
          </a:p>
        </p:txBody>
      </p:sp>
      <p:sp>
        <p:nvSpPr>
          <p:cNvPr id="1253" name="スライド番号プレースホルダ 3"/>
          <p:cNvSpPr>
            <a:spLocks noGrp="1"/>
          </p:cNvSpPr>
          <p:nvPr>
            <p:ph type="sldNum" sz="quarter" idx="10"/>
          </p:nvPr>
        </p:nvSpPr>
        <p:spPr/>
        <p:txBody>
          <a:bodyPr/>
          <a:lstStyle/>
          <a:p>
            <a:pPr>
              <a:defRPr/>
            </a:pPr>
            <a:fld id="{CDCF94A6-CA38-485E-8764-19EF0274CE71}" type="slidenum">
              <a:rPr lang="ja-JP" altLang="en-US" smtClean="0">
                <a:solidFill>
                  <a:prstClr val="black"/>
                </a:solidFill>
              </a:rPr>
              <a:pPr>
                <a:defRPr/>
              </a:pPr>
              <a:t>1</a:t>
            </a:fld>
            <a:endParaRPr lang="ja-JP" alt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61" name="四角形 366"/>
          <p:cNvSpPr>
            <a:spLocks noGrp="1" noRot="1" noChangeAspect="1"/>
          </p:cNvSpPr>
          <p:nvPr>
            <p:ph type="sldImg" idx="2"/>
          </p:nvPr>
        </p:nvSpPr>
        <p:spPr>
          <a:xfrm>
            <a:off x="2073275" y="944563"/>
            <a:ext cx="3254375" cy="4703762"/>
          </a:xfrm>
          <a:prstGeom prst="rect">
            <a:avLst/>
          </a:prstGeom>
        </p:spPr>
        <p:txBody>
          <a:bodyPr/>
          <a:lstStyle/>
          <a:p>
            <a:endParaRPr kumimoji="1" lang="ja-JP" altLang="en-US"/>
          </a:p>
        </p:txBody>
      </p:sp>
      <p:sp>
        <p:nvSpPr>
          <p:cNvPr id="1262" name="四角形 367"/>
          <p:cNvSpPr>
            <a:spLocks noGrp="1"/>
          </p:cNvSpPr>
          <p:nvPr>
            <p:ph type="body" sz="quarter" idx="3"/>
          </p:nvPr>
        </p:nvSpPr>
        <p:spPr>
          <a:prstGeom prst="rect">
            <a:avLst/>
          </a:prstGeom>
        </p:spPr>
        <p:txBody>
          <a:bodyPr/>
          <a:lstStyle/>
          <a:p>
            <a:endParaRPr kumimoji="1" lang="ja-JP" altLang="en-US"/>
          </a:p>
        </p:txBody>
      </p:sp>
      <p:sp>
        <p:nvSpPr>
          <p:cNvPr id="1263" name="四角形 368"/>
          <p:cNvSpPr>
            <a:spLocks noGrp="1"/>
          </p:cNvSpPr>
          <p:nvPr>
            <p:ph type="sldNum" sz="quarter" idx="5"/>
          </p:nvPr>
        </p:nvSpPr>
        <p:spPr>
          <a:prstGeom prst="rect">
            <a:avLst/>
          </a:prstGeom>
        </p:spPr>
        <p:txBody>
          <a:bodyPr vert="horz" lIns="109221" tIns="54608" rIns="109221" bIns="54608" rtlCol="0" anchor="b"/>
          <a:lstStyle>
            <a:lvl1pPr algn="r" fontAlgn="auto">
              <a:spcBef>
                <a:spcPts val="0"/>
              </a:spcBef>
              <a:spcAft>
                <a:spcPts val="0"/>
              </a:spcAft>
              <a:defRPr sz="1400" smtClean="0">
                <a:latin typeface="+mn-lt"/>
                <a:ea typeface="+mn-ea"/>
              </a:defRPr>
            </a:lvl1pPr>
          </a:lstStyle>
          <a:p>
            <a:pPr>
              <a:defRPr/>
            </a:pPr>
            <a:fld id="{CDCF94A6-CA38-485E-8764-19EF0274CE71}" type="slidenum">
              <a:rPr lang="ja-JP" altLang="en-US"/>
              <a:pPr>
                <a:defRPr/>
              </a:pPr>
              <a:t>2</a:t>
            </a:fld>
            <a:endParaRPr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514350" y="3077282"/>
            <a:ext cx="5829300" cy="2123369"/>
          </a:xfrm>
        </p:spPr>
        <p:txBody>
          <a:bodyPr/>
          <a:lstStyle/>
          <a:p>
            <a:r>
              <a:rPr lang="ja-JP" altLang="en-US" smtClean="0"/>
              <a:t>マスタ タイトルの書式設定</a:t>
            </a:r>
            <a:endParaRPr lang="ja-JP" altLang="en-US"/>
          </a:p>
        </p:txBody>
      </p:sp>
      <p:sp>
        <p:nvSpPr>
          <p:cNvPr id="1032"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1033" name="日付プレースホルダ 3"/>
          <p:cNvSpPr>
            <a:spLocks noGrp="1"/>
          </p:cNvSpPr>
          <p:nvPr>
            <p:ph type="dt" sz="half" idx="10"/>
          </p:nvPr>
        </p:nvSpPr>
        <p:spPr/>
        <p:txBody>
          <a:bodyPr/>
          <a:lstStyle>
            <a:lvl1pPr>
              <a:defRPr/>
            </a:lvl1pPr>
          </a:lstStyle>
          <a:p>
            <a:pPr>
              <a:defRPr/>
            </a:pPr>
            <a:fld id="{7F289EA2-3E8B-445A-8F15-B7730FB2BEB9}" type="datetime1">
              <a:rPr lang="ja-JP" altLang="en-US" smtClean="0"/>
              <a:pPr>
                <a:defRPr/>
              </a:pPr>
              <a:t>2017/3/30</a:t>
            </a:fld>
            <a:endParaRPr lang="ja-JP" altLang="en-US"/>
          </a:p>
        </p:txBody>
      </p:sp>
      <p:sp>
        <p:nvSpPr>
          <p:cNvPr id="103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5" name="スライド番号プレースホルダ 5"/>
          <p:cNvSpPr>
            <a:spLocks noGrp="1"/>
          </p:cNvSpPr>
          <p:nvPr>
            <p:ph type="sldNum" sz="quarter" idx="12"/>
          </p:nvPr>
        </p:nvSpPr>
        <p:spPr/>
        <p:txBody>
          <a:bodyPr/>
          <a:lstStyle>
            <a:lvl1pPr>
              <a:defRPr/>
            </a:lvl1pPr>
          </a:lstStyle>
          <a:p>
            <a:pPr>
              <a:defRPr/>
            </a:pPr>
            <a:fld id="{57B84BE7-E41C-4B95-AC10-941354180D5A}"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smtClean="0"/>
              <a:t>マスタ タイトルの書式設定</a:t>
            </a:r>
            <a:endParaRPr lang="ja-JP" altLang="en-US"/>
          </a:p>
        </p:txBody>
      </p:sp>
      <p:sp>
        <p:nvSpPr>
          <p:cNvPr id="1089"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0" name="日付プレースホルダ 3"/>
          <p:cNvSpPr>
            <a:spLocks noGrp="1"/>
          </p:cNvSpPr>
          <p:nvPr>
            <p:ph type="dt" sz="half" idx="10"/>
          </p:nvPr>
        </p:nvSpPr>
        <p:spPr/>
        <p:txBody>
          <a:bodyPr/>
          <a:lstStyle>
            <a:lvl1pPr>
              <a:defRPr/>
            </a:lvl1pPr>
          </a:lstStyle>
          <a:p>
            <a:pPr>
              <a:defRPr/>
            </a:pPr>
            <a:fld id="{ABFF5318-5DB7-4C77-9A6F-C0984F3E7579}" type="datetime1">
              <a:rPr lang="ja-JP" altLang="en-US" smtClean="0"/>
              <a:pPr>
                <a:defRPr/>
              </a:pPr>
              <a:t>2017/3/30</a:t>
            </a:fld>
            <a:endParaRPr lang="ja-JP" altLang="en-US"/>
          </a:p>
        </p:txBody>
      </p:sp>
      <p:sp>
        <p:nvSpPr>
          <p:cNvPr id="109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2" name="スライド番号プレースホルダ 5"/>
          <p:cNvSpPr>
            <a:spLocks noGrp="1"/>
          </p:cNvSpPr>
          <p:nvPr>
            <p:ph type="sldNum" sz="quarter" idx="12"/>
          </p:nvPr>
        </p:nvSpPr>
        <p:spPr/>
        <p:txBody>
          <a:bodyPr/>
          <a:lstStyle>
            <a:lvl1pPr>
              <a:defRPr/>
            </a:lvl1pPr>
          </a:lstStyle>
          <a:p>
            <a:pPr>
              <a:defRPr/>
            </a:pPr>
            <a:fld id="{412B1FAE-7510-4600-98BF-9261EDFB10E5}"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0" y="396700"/>
            <a:ext cx="1543050" cy="8452202"/>
          </a:xfrm>
        </p:spPr>
        <p:txBody>
          <a:bodyPr vert="eaVert"/>
          <a:lstStyle/>
          <a:p>
            <a:r>
              <a:rPr lang="ja-JP" altLang="en-US" smtClean="0"/>
              <a:t>マスタ タイトルの書式設定</a:t>
            </a:r>
            <a:endParaRPr lang="ja-JP" altLang="en-US"/>
          </a:p>
        </p:txBody>
      </p:sp>
      <p:sp>
        <p:nvSpPr>
          <p:cNvPr id="1095" name="縦書きテキスト プレースホルダ 2"/>
          <p:cNvSpPr>
            <a:spLocks noGrp="1"/>
          </p:cNvSpPr>
          <p:nvPr>
            <p:ph type="body" orient="vert" idx="1"/>
          </p:nvPr>
        </p:nvSpPr>
        <p:spPr>
          <a:xfrm>
            <a:off x="342900" y="396700"/>
            <a:ext cx="4514850" cy="84522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6" name="日付プレースホルダ 3"/>
          <p:cNvSpPr>
            <a:spLocks noGrp="1"/>
          </p:cNvSpPr>
          <p:nvPr>
            <p:ph type="dt" sz="half" idx="10"/>
          </p:nvPr>
        </p:nvSpPr>
        <p:spPr/>
        <p:txBody>
          <a:bodyPr/>
          <a:lstStyle>
            <a:lvl1pPr>
              <a:defRPr/>
            </a:lvl1pPr>
          </a:lstStyle>
          <a:p>
            <a:pPr>
              <a:defRPr/>
            </a:pPr>
            <a:fld id="{B91226B5-DB4D-4BD1-84B0-17B98A5F1A28}" type="datetime1">
              <a:rPr lang="ja-JP" altLang="en-US" smtClean="0"/>
              <a:pPr>
                <a:defRPr/>
              </a:pPr>
              <a:t>2017/3/30</a:t>
            </a:fld>
            <a:endParaRPr lang="ja-JP" altLang="en-US"/>
          </a:p>
        </p:txBody>
      </p:sp>
      <p:sp>
        <p:nvSpPr>
          <p:cNvPr id="109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8" name="スライド番号プレースホルダ 5"/>
          <p:cNvSpPr>
            <a:spLocks noGrp="1"/>
          </p:cNvSpPr>
          <p:nvPr>
            <p:ph type="sldNum" sz="quarter" idx="12"/>
          </p:nvPr>
        </p:nvSpPr>
        <p:spPr/>
        <p:txBody>
          <a:bodyPr/>
          <a:lstStyle>
            <a:lvl1pPr>
              <a:defRPr/>
            </a:lvl1pPr>
          </a:lstStyle>
          <a:p>
            <a:pPr>
              <a:defRPr/>
            </a:pPr>
            <a:fld id="{F7477FC6-CF73-4363-85A0-C7368424BF4A}" type="slidenum">
              <a:rPr lang="ja-JP" altLang="en-US"/>
              <a:pPr>
                <a:defRPr/>
              </a:pPr>
              <a:t>&lt;#&gt;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106" name="タイトル 1"/>
          <p:cNvSpPr>
            <a:spLocks noGrp="1"/>
          </p:cNvSpPr>
          <p:nvPr>
            <p:ph type="ctrTitle"/>
          </p:nvPr>
        </p:nvSpPr>
        <p:spPr>
          <a:xfrm>
            <a:off x="514350" y="3077282"/>
            <a:ext cx="5829300" cy="2123369"/>
          </a:xfrm>
        </p:spPr>
        <p:txBody>
          <a:bodyPr/>
          <a:lstStyle/>
          <a:p>
            <a:r>
              <a:rPr lang="ja-JP" altLang="en-US" smtClean="0"/>
              <a:t>マスタ タイトルの書式設定</a:t>
            </a:r>
            <a:endParaRPr lang="ja-JP" altLang="en-US"/>
          </a:p>
        </p:txBody>
      </p:sp>
      <p:sp>
        <p:nvSpPr>
          <p:cNvPr id="1107"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1108" name="日付プレースホルダ 3"/>
          <p:cNvSpPr>
            <a:spLocks noGrp="1"/>
          </p:cNvSpPr>
          <p:nvPr>
            <p:ph type="dt" sz="half" idx="10"/>
          </p:nvPr>
        </p:nvSpPr>
        <p:spPr/>
        <p:txBody>
          <a:bodyPr/>
          <a:lstStyle>
            <a:lvl1pPr>
              <a:defRPr/>
            </a:lvl1pPr>
          </a:lstStyle>
          <a:p>
            <a:pPr>
              <a:defRPr/>
            </a:pPr>
            <a:fld id="{7F289EA2-3E8B-445A-8F15-B7730FB2BEB9}" type="datetime1">
              <a:rPr lang="ja-JP" altLang="en-US" smtClean="0"/>
              <a:pPr>
                <a:defRPr/>
              </a:pPr>
              <a:t>2017/3/30</a:t>
            </a:fld>
            <a:endParaRPr lang="ja-JP" altLang="en-US"/>
          </a:p>
        </p:txBody>
      </p:sp>
      <p:sp>
        <p:nvSpPr>
          <p:cNvPr id="1109"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10" name="スライド番号プレースホルダ 5"/>
          <p:cNvSpPr>
            <a:spLocks noGrp="1"/>
          </p:cNvSpPr>
          <p:nvPr>
            <p:ph type="sldNum" sz="quarter" idx="12"/>
          </p:nvPr>
        </p:nvSpPr>
        <p:spPr/>
        <p:txBody>
          <a:bodyPr/>
          <a:lstStyle>
            <a:lvl1pPr>
              <a:defRPr/>
            </a:lvl1pPr>
          </a:lstStyle>
          <a:p>
            <a:pPr>
              <a:defRPr/>
            </a:pPr>
            <a:fld id="{57B84BE7-E41C-4B95-AC10-941354180D5A}" type="slidenum">
              <a:rPr lang="ja-JP" altLang="en-US"/>
              <a:pPr>
                <a:defRPr/>
              </a:pPr>
              <a:t>&lt;#&gt;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112" name="タイトル 1"/>
          <p:cNvSpPr>
            <a:spLocks noGrp="1"/>
          </p:cNvSpPr>
          <p:nvPr>
            <p:ph type="title"/>
          </p:nvPr>
        </p:nvSpPr>
        <p:spPr/>
        <p:txBody>
          <a:bodyPr/>
          <a:lstStyle/>
          <a:p>
            <a:r>
              <a:rPr lang="ja-JP" altLang="en-US" smtClean="0"/>
              <a:t>マスタ タイトルの書式設定</a:t>
            </a:r>
            <a:endParaRPr lang="ja-JP" altLang="en-US"/>
          </a:p>
        </p:txBody>
      </p:sp>
      <p:sp>
        <p:nvSpPr>
          <p:cNvPr id="111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14" name="日付プレースホルダ 3"/>
          <p:cNvSpPr>
            <a:spLocks noGrp="1"/>
          </p:cNvSpPr>
          <p:nvPr>
            <p:ph type="dt" sz="half" idx="10"/>
          </p:nvPr>
        </p:nvSpPr>
        <p:spPr/>
        <p:txBody>
          <a:bodyPr/>
          <a:lstStyle>
            <a:lvl1pPr>
              <a:defRPr/>
            </a:lvl1pPr>
          </a:lstStyle>
          <a:p>
            <a:pPr>
              <a:defRPr/>
            </a:pPr>
            <a:fld id="{43520970-9458-441A-A0E3-9600F99EF7F7}" type="datetime1">
              <a:rPr lang="ja-JP" altLang="en-US" smtClean="0"/>
              <a:pPr>
                <a:defRPr/>
              </a:pPr>
              <a:t>2017/3/30</a:t>
            </a:fld>
            <a:endParaRPr lang="ja-JP" altLang="en-US"/>
          </a:p>
        </p:txBody>
      </p:sp>
      <p:sp>
        <p:nvSpPr>
          <p:cNvPr id="111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16" name="スライド番号プレースホルダ 5"/>
          <p:cNvSpPr>
            <a:spLocks noGrp="1"/>
          </p:cNvSpPr>
          <p:nvPr>
            <p:ph type="sldNum" sz="quarter" idx="12"/>
          </p:nvPr>
        </p:nvSpPr>
        <p:spPr/>
        <p:txBody>
          <a:bodyPr/>
          <a:lstStyle>
            <a:lvl1pPr>
              <a:defRPr/>
            </a:lvl1pPr>
          </a:lstStyle>
          <a:p>
            <a:pPr>
              <a:defRPr/>
            </a:pPr>
            <a:fld id="{6307D53D-D1A2-4C2A-9617-7690599A0AEE}" type="slidenum">
              <a:rPr lang="ja-JP" altLang="en-US"/>
              <a:pPr>
                <a:defRPr/>
              </a:pPr>
              <a:t>&lt;#&gt;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118" name="タイトル 1"/>
          <p:cNvSpPr>
            <a:spLocks noGrp="1"/>
          </p:cNvSpPr>
          <p:nvPr>
            <p:ph type="title"/>
          </p:nvPr>
        </p:nvSpPr>
        <p:spPr>
          <a:xfrm>
            <a:off x="541735" y="6365524"/>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1119"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1120" name="日付プレースホルダ 3"/>
          <p:cNvSpPr>
            <a:spLocks noGrp="1"/>
          </p:cNvSpPr>
          <p:nvPr>
            <p:ph type="dt" sz="half" idx="10"/>
          </p:nvPr>
        </p:nvSpPr>
        <p:spPr/>
        <p:txBody>
          <a:bodyPr/>
          <a:lstStyle>
            <a:lvl1pPr>
              <a:defRPr/>
            </a:lvl1pPr>
          </a:lstStyle>
          <a:p>
            <a:pPr>
              <a:defRPr/>
            </a:pPr>
            <a:fld id="{441DAFDD-5493-462E-8FBF-449E6A346DBB}" type="datetime1">
              <a:rPr lang="ja-JP" altLang="en-US" smtClean="0"/>
              <a:pPr>
                <a:defRPr/>
              </a:pPr>
              <a:t>2017/3/30</a:t>
            </a:fld>
            <a:endParaRPr lang="ja-JP" altLang="en-US"/>
          </a:p>
        </p:txBody>
      </p:sp>
      <p:sp>
        <p:nvSpPr>
          <p:cNvPr id="112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22" name="スライド番号プレースホルダ 5"/>
          <p:cNvSpPr>
            <a:spLocks noGrp="1"/>
          </p:cNvSpPr>
          <p:nvPr>
            <p:ph type="sldNum" sz="quarter" idx="12"/>
          </p:nvPr>
        </p:nvSpPr>
        <p:spPr/>
        <p:txBody>
          <a:bodyPr/>
          <a:lstStyle>
            <a:lvl1pPr>
              <a:defRPr/>
            </a:lvl1pPr>
          </a:lstStyle>
          <a:p>
            <a:pPr>
              <a:defRPr/>
            </a:pPr>
            <a:fld id="{C9248844-2626-411A-A0E1-82DA0121DC4C}" type="slidenum">
              <a:rPr lang="ja-JP" altLang="en-US"/>
              <a:pPr>
                <a:defRPr/>
              </a:pPr>
              <a:t>&lt;#&gt;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124" name="タイトル 1"/>
          <p:cNvSpPr>
            <a:spLocks noGrp="1"/>
          </p:cNvSpPr>
          <p:nvPr>
            <p:ph type="title"/>
          </p:nvPr>
        </p:nvSpPr>
        <p:spPr/>
        <p:txBody>
          <a:bodyPr/>
          <a:lstStyle/>
          <a:p>
            <a:r>
              <a:rPr lang="ja-JP" altLang="en-US" smtClean="0"/>
              <a:t>マスタ タイトルの書式設定</a:t>
            </a:r>
            <a:endParaRPr lang="ja-JP" altLang="en-US"/>
          </a:p>
        </p:txBody>
      </p:sp>
      <p:sp>
        <p:nvSpPr>
          <p:cNvPr id="1125"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26"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27" name="日付プレースホルダ 3"/>
          <p:cNvSpPr>
            <a:spLocks noGrp="1"/>
          </p:cNvSpPr>
          <p:nvPr>
            <p:ph type="dt" sz="half" idx="10"/>
          </p:nvPr>
        </p:nvSpPr>
        <p:spPr/>
        <p:txBody>
          <a:bodyPr/>
          <a:lstStyle>
            <a:lvl1pPr>
              <a:defRPr/>
            </a:lvl1pPr>
          </a:lstStyle>
          <a:p>
            <a:pPr>
              <a:defRPr/>
            </a:pPr>
            <a:fld id="{2CD02000-0B48-4043-9635-32B6C32B3D3E}" type="datetime1">
              <a:rPr lang="ja-JP" altLang="en-US" smtClean="0"/>
              <a:pPr>
                <a:defRPr/>
              </a:pPr>
              <a:t>2017/3/30</a:t>
            </a:fld>
            <a:endParaRPr lang="ja-JP" altLang="en-US"/>
          </a:p>
        </p:txBody>
      </p:sp>
      <p:sp>
        <p:nvSpPr>
          <p:cNvPr id="112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29" name="スライド番号プレースホルダ 5"/>
          <p:cNvSpPr>
            <a:spLocks noGrp="1"/>
          </p:cNvSpPr>
          <p:nvPr>
            <p:ph type="sldNum" sz="quarter" idx="12"/>
          </p:nvPr>
        </p:nvSpPr>
        <p:spPr/>
        <p:txBody>
          <a:bodyPr/>
          <a:lstStyle>
            <a:lvl1pPr>
              <a:defRPr/>
            </a:lvl1pPr>
          </a:lstStyle>
          <a:p>
            <a:pPr>
              <a:defRPr/>
            </a:pPr>
            <a:fld id="{6A1156F4-A5FA-4621-959B-38C7051F882C}" type="slidenum">
              <a:rPr lang="ja-JP" altLang="en-US"/>
              <a:pPr>
                <a:defRPr/>
              </a:pPr>
              <a:t>&lt;#&gt;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131"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1132" name="テキスト プレースホルダ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133"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34"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135"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36" name="日付プレースホルダ 3"/>
          <p:cNvSpPr>
            <a:spLocks noGrp="1"/>
          </p:cNvSpPr>
          <p:nvPr>
            <p:ph type="dt" sz="half" idx="10"/>
          </p:nvPr>
        </p:nvSpPr>
        <p:spPr/>
        <p:txBody>
          <a:bodyPr/>
          <a:lstStyle>
            <a:lvl1pPr>
              <a:defRPr/>
            </a:lvl1pPr>
          </a:lstStyle>
          <a:p>
            <a:pPr>
              <a:defRPr/>
            </a:pPr>
            <a:fld id="{BC0DFB10-9C18-4307-9268-096B07CB83E7}" type="datetime1">
              <a:rPr lang="ja-JP" altLang="en-US" smtClean="0"/>
              <a:pPr>
                <a:defRPr/>
              </a:pPr>
              <a:t>2017/3/30</a:t>
            </a:fld>
            <a:endParaRPr lang="ja-JP" altLang="en-US"/>
          </a:p>
        </p:txBody>
      </p:sp>
      <p:sp>
        <p:nvSpPr>
          <p:cNvPr id="113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38" name="スライド番号プレースホルダ 5"/>
          <p:cNvSpPr>
            <a:spLocks noGrp="1"/>
          </p:cNvSpPr>
          <p:nvPr>
            <p:ph type="sldNum" sz="quarter" idx="12"/>
          </p:nvPr>
        </p:nvSpPr>
        <p:spPr/>
        <p:txBody>
          <a:bodyPr/>
          <a:lstStyle>
            <a:lvl1pPr>
              <a:defRPr/>
            </a:lvl1pPr>
          </a:lstStyle>
          <a:p>
            <a:pPr>
              <a:defRPr/>
            </a:pPr>
            <a:fld id="{73B14B3D-3655-4213-ADE5-CDDC5EE4017C}" type="slidenum">
              <a:rPr lang="ja-JP" altLang="en-US"/>
              <a:pPr>
                <a:defRPr/>
              </a:pPr>
              <a:t>&lt;#&gt;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140" name="タイトル 1"/>
          <p:cNvSpPr>
            <a:spLocks noGrp="1"/>
          </p:cNvSpPr>
          <p:nvPr>
            <p:ph type="title"/>
          </p:nvPr>
        </p:nvSpPr>
        <p:spPr/>
        <p:txBody>
          <a:bodyPr/>
          <a:lstStyle/>
          <a:p>
            <a:r>
              <a:rPr lang="ja-JP" altLang="en-US" smtClean="0"/>
              <a:t>マスタ タイトルの書式設定</a:t>
            </a:r>
            <a:endParaRPr lang="ja-JP" altLang="en-US"/>
          </a:p>
        </p:txBody>
      </p:sp>
      <p:sp>
        <p:nvSpPr>
          <p:cNvPr id="1141" name="日付プレースホルダ 3"/>
          <p:cNvSpPr>
            <a:spLocks noGrp="1"/>
          </p:cNvSpPr>
          <p:nvPr>
            <p:ph type="dt" sz="half" idx="10"/>
          </p:nvPr>
        </p:nvSpPr>
        <p:spPr/>
        <p:txBody>
          <a:bodyPr/>
          <a:lstStyle>
            <a:lvl1pPr>
              <a:defRPr/>
            </a:lvl1pPr>
          </a:lstStyle>
          <a:p>
            <a:pPr>
              <a:defRPr/>
            </a:pPr>
            <a:fld id="{BE7240C2-DD45-49E6-9E87-9BEA87EFE049}" type="datetime1">
              <a:rPr lang="ja-JP" altLang="en-US" smtClean="0"/>
              <a:pPr>
                <a:defRPr/>
              </a:pPr>
              <a:t>2017/3/30</a:t>
            </a:fld>
            <a:endParaRPr lang="ja-JP" altLang="en-US"/>
          </a:p>
        </p:txBody>
      </p:sp>
      <p:sp>
        <p:nvSpPr>
          <p:cNvPr id="114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43" name="スライド番号プレースホルダ 5"/>
          <p:cNvSpPr>
            <a:spLocks noGrp="1"/>
          </p:cNvSpPr>
          <p:nvPr>
            <p:ph type="sldNum" sz="quarter" idx="12"/>
          </p:nvPr>
        </p:nvSpPr>
        <p:spPr/>
        <p:txBody>
          <a:bodyPr/>
          <a:lstStyle>
            <a:lvl1pPr>
              <a:defRPr/>
            </a:lvl1pPr>
          </a:lstStyle>
          <a:p>
            <a:pPr>
              <a:defRPr/>
            </a:pPr>
            <a:fld id="{40D5CF4A-0D97-45A9-926B-4D88BD350457}" type="slidenum">
              <a:rPr lang="ja-JP" altLang="en-US"/>
              <a:pPr>
                <a:defRPr/>
              </a:pPr>
              <a:t>&lt;#&gt;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145" name="日付プレースホルダ 3"/>
          <p:cNvSpPr>
            <a:spLocks noGrp="1"/>
          </p:cNvSpPr>
          <p:nvPr>
            <p:ph type="dt" sz="half" idx="10"/>
          </p:nvPr>
        </p:nvSpPr>
        <p:spPr/>
        <p:txBody>
          <a:bodyPr/>
          <a:lstStyle>
            <a:lvl1pPr>
              <a:defRPr/>
            </a:lvl1pPr>
          </a:lstStyle>
          <a:p>
            <a:pPr>
              <a:defRPr/>
            </a:pPr>
            <a:fld id="{7B517973-7541-43C3-804A-F33A17D65ECD}" type="datetime1">
              <a:rPr lang="ja-JP" altLang="en-US" smtClean="0"/>
              <a:pPr>
                <a:defRPr/>
              </a:pPr>
              <a:t>2017/3/30</a:t>
            </a:fld>
            <a:endParaRPr lang="ja-JP" altLang="en-US"/>
          </a:p>
        </p:txBody>
      </p:sp>
      <p:sp>
        <p:nvSpPr>
          <p:cNvPr id="114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47" name="スライド番号プレースホルダ 5"/>
          <p:cNvSpPr>
            <a:spLocks noGrp="1"/>
          </p:cNvSpPr>
          <p:nvPr>
            <p:ph type="sldNum" sz="quarter" idx="12"/>
          </p:nvPr>
        </p:nvSpPr>
        <p:spPr/>
        <p:txBody>
          <a:bodyPr/>
          <a:lstStyle>
            <a:lvl1pPr>
              <a:defRPr/>
            </a:lvl1pPr>
          </a:lstStyle>
          <a:p>
            <a:pPr>
              <a:defRPr/>
            </a:pPr>
            <a:fld id="{54653769-7627-4C65-91D9-2F4F772BE027}" type="slidenum">
              <a:rPr lang="ja-JP" altLang="en-US"/>
              <a:pPr>
                <a:defRPr/>
              </a:pPr>
              <a:t>&lt;#&gt;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149" name="タイトル 1"/>
          <p:cNvSpPr>
            <a:spLocks noGrp="1"/>
          </p:cNvSpPr>
          <p:nvPr>
            <p:ph type="title"/>
          </p:nvPr>
        </p:nvSpPr>
        <p:spPr>
          <a:xfrm>
            <a:off x="342902" y="394407"/>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1150" name="コンテンツ プレースホルダ 2"/>
          <p:cNvSpPr>
            <a:spLocks noGrp="1"/>
          </p:cNvSpPr>
          <p:nvPr>
            <p:ph idx="1"/>
          </p:nvPr>
        </p:nvSpPr>
        <p:spPr>
          <a:xfrm>
            <a:off x="2681289" y="394407"/>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51" name="テキスト プレースホルダ 3"/>
          <p:cNvSpPr>
            <a:spLocks noGrp="1"/>
          </p:cNvSpPr>
          <p:nvPr>
            <p:ph type="body" sz="half" idx="2"/>
          </p:nvPr>
        </p:nvSpPr>
        <p:spPr>
          <a:xfrm>
            <a:off x="342902"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152" name="日付プレースホルダ 3"/>
          <p:cNvSpPr>
            <a:spLocks noGrp="1"/>
          </p:cNvSpPr>
          <p:nvPr>
            <p:ph type="dt" sz="half" idx="10"/>
          </p:nvPr>
        </p:nvSpPr>
        <p:spPr/>
        <p:txBody>
          <a:bodyPr/>
          <a:lstStyle>
            <a:lvl1pPr>
              <a:defRPr/>
            </a:lvl1pPr>
          </a:lstStyle>
          <a:p>
            <a:pPr>
              <a:defRPr/>
            </a:pPr>
            <a:fld id="{8C5497F7-5979-4C1A-9548-F0C86465D768}" type="datetime1">
              <a:rPr lang="ja-JP" altLang="en-US" smtClean="0"/>
              <a:pPr>
                <a:defRPr/>
              </a:pPr>
              <a:t>2017/3/30</a:t>
            </a:fld>
            <a:endParaRPr lang="ja-JP" altLang="en-US"/>
          </a:p>
        </p:txBody>
      </p:sp>
      <p:sp>
        <p:nvSpPr>
          <p:cNvPr id="115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54" name="スライド番号プレースホルダ 5"/>
          <p:cNvSpPr>
            <a:spLocks noGrp="1"/>
          </p:cNvSpPr>
          <p:nvPr>
            <p:ph type="sldNum" sz="quarter" idx="12"/>
          </p:nvPr>
        </p:nvSpPr>
        <p:spPr/>
        <p:txBody>
          <a:bodyPr/>
          <a:lstStyle>
            <a:lvl1pPr>
              <a:defRPr/>
            </a:lvl1pPr>
          </a:lstStyle>
          <a:p>
            <a:pPr>
              <a:defRPr/>
            </a:pPr>
            <a:fld id="{B415A82F-1EBB-4EE1-BD2A-D563CF4782EF}"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smtClean="0"/>
              <a:t>マスタ タイトルの書式設定</a:t>
            </a:r>
            <a:endParaRPr lang="ja-JP" altLang="en-US"/>
          </a:p>
        </p:txBody>
      </p:sp>
      <p:sp>
        <p:nvSpPr>
          <p:cNvPr id="1038"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39" name="日付プレースホルダ 3"/>
          <p:cNvSpPr>
            <a:spLocks noGrp="1"/>
          </p:cNvSpPr>
          <p:nvPr>
            <p:ph type="dt" sz="half" idx="10"/>
          </p:nvPr>
        </p:nvSpPr>
        <p:spPr/>
        <p:txBody>
          <a:bodyPr/>
          <a:lstStyle>
            <a:lvl1pPr>
              <a:defRPr/>
            </a:lvl1pPr>
          </a:lstStyle>
          <a:p>
            <a:pPr>
              <a:defRPr/>
            </a:pPr>
            <a:fld id="{43520970-9458-441A-A0E3-9600F99EF7F7}" type="datetime1">
              <a:rPr lang="ja-JP" altLang="en-US" smtClean="0"/>
              <a:pPr>
                <a:defRPr/>
              </a:pPr>
              <a:t>2017/3/30</a:t>
            </a:fld>
            <a:endParaRPr lang="ja-JP" altLang="en-US"/>
          </a:p>
        </p:txBody>
      </p:sp>
      <p:sp>
        <p:nvSpPr>
          <p:cNvPr id="104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1" name="スライド番号プレースホルダ 5"/>
          <p:cNvSpPr>
            <a:spLocks noGrp="1"/>
          </p:cNvSpPr>
          <p:nvPr>
            <p:ph type="sldNum" sz="quarter" idx="12"/>
          </p:nvPr>
        </p:nvSpPr>
        <p:spPr/>
        <p:txBody>
          <a:bodyPr/>
          <a:lstStyle>
            <a:lvl1pPr>
              <a:defRPr/>
            </a:lvl1pPr>
          </a:lstStyle>
          <a:p>
            <a:pPr>
              <a:defRPr/>
            </a:pPr>
            <a:fld id="{6307D53D-D1A2-4C2A-9617-7690599A0AEE}" type="slidenum">
              <a:rPr lang="ja-JP" altLang="en-US"/>
              <a:pPr>
                <a:defRPr/>
              </a:pPr>
              <a:t>&lt;#&gt;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156" name="タイトル 1"/>
          <p:cNvSpPr>
            <a:spLocks noGrp="1"/>
          </p:cNvSpPr>
          <p:nvPr>
            <p:ph type="title"/>
          </p:nvPr>
        </p:nvSpPr>
        <p:spPr>
          <a:xfrm>
            <a:off x="1344216" y="6934201"/>
            <a:ext cx="4114800" cy="818622"/>
          </a:xfrm>
        </p:spPr>
        <p:txBody>
          <a:bodyPr anchor="b"/>
          <a:lstStyle>
            <a:lvl1pPr algn="l">
              <a:defRPr sz="2000" b="1"/>
            </a:lvl1pPr>
          </a:lstStyle>
          <a:p>
            <a:r>
              <a:rPr lang="ja-JP" altLang="en-US" smtClean="0"/>
              <a:t>マスタ タイトルの書式設定</a:t>
            </a:r>
            <a:endParaRPr lang="ja-JP" altLang="en-US"/>
          </a:p>
        </p:txBody>
      </p:sp>
      <p:sp>
        <p:nvSpPr>
          <p:cNvPr id="1157"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58"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159" name="日付プレースホルダ 3"/>
          <p:cNvSpPr>
            <a:spLocks noGrp="1"/>
          </p:cNvSpPr>
          <p:nvPr>
            <p:ph type="dt" sz="half" idx="10"/>
          </p:nvPr>
        </p:nvSpPr>
        <p:spPr/>
        <p:txBody>
          <a:bodyPr/>
          <a:lstStyle>
            <a:lvl1pPr>
              <a:defRPr/>
            </a:lvl1pPr>
          </a:lstStyle>
          <a:p>
            <a:pPr>
              <a:defRPr/>
            </a:pPr>
            <a:fld id="{0D08FF73-F46E-4C9C-AB72-4CBC9A34F2F0}" type="datetime1">
              <a:rPr lang="ja-JP" altLang="en-US" smtClean="0"/>
              <a:pPr>
                <a:defRPr/>
              </a:pPr>
              <a:t>2017/3/30</a:t>
            </a:fld>
            <a:endParaRPr lang="ja-JP" altLang="en-US"/>
          </a:p>
        </p:txBody>
      </p:sp>
      <p:sp>
        <p:nvSpPr>
          <p:cNvPr id="116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61" name="スライド番号プレースホルダ 5"/>
          <p:cNvSpPr>
            <a:spLocks noGrp="1"/>
          </p:cNvSpPr>
          <p:nvPr>
            <p:ph type="sldNum" sz="quarter" idx="12"/>
          </p:nvPr>
        </p:nvSpPr>
        <p:spPr/>
        <p:txBody>
          <a:bodyPr/>
          <a:lstStyle>
            <a:lvl1pPr>
              <a:defRPr/>
            </a:lvl1pPr>
          </a:lstStyle>
          <a:p>
            <a:pPr>
              <a:defRPr/>
            </a:pPr>
            <a:fld id="{4551D18E-7A8A-48C8-B37B-56922EDBAED0}" type="slidenum">
              <a:rPr lang="ja-JP" altLang="en-US"/>
              <a:pPr>
                <a:defRPr/>
              </a:pPr>
              <a:t>&lt;#&gt;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163" name="タイトル 1"/>
          <p:cNvSpPr>
            <a:spLocks noGrp="1"/>
          </p:cNvSpPr>
          <p:nvPr>
            <p:ph type="title"/>
          </p:nvPr>
        </p:nvSpPr>
        <p:spPr/>
        <p:txBody>
          <a:bodyPr/>
          <a:lstStyle/>
          <a:p>
            <a:r>
              <a:rPr lang="ja-JP" altLang="en-US" smtClean="0"/>
              <a:t>マスタ タイトルの書式設定</a:t>
            </a:r>
            <a:endParaRPr lang="ja-JP" altLang="en-US"/>
          </a:p>
        </p:txBody>
      </p:sp>
      <p:sp>
        <p:nvSpPr>
          <p:cNvPr id="1164"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65" name="日付プレースホルダ 3"/>
          <p:cNvSpPr>
            <a:spLocks noGrp="1"/>
          </p:cNvSpPr>
          <p:nvPr>
            <p:ph type="dt" sz="half" idx="10"/>
          </p:nvPr>
        </p:nvSpPr>
        <p:spPr/>
        <p:txBody>
          <a:bodyPr/>
          <a:lstStyle>
            <a:lvl1pPr>
              <a:defRPr/>
            </a:lvl1pPr>
          </a:lstStyle>
          <a:p>
            <a:pPr>
              <a:defRPr/>
            </a:pPr>
            <a:fld id="{ABFF5318-5DB7-4C77-9A6F-C0984F3E7579}" type="datetime1">
              <a:rPr lang="ja-JP" altLang="en-US" smtClean="0"/>
              <a:pPr>
                <a:defRPr/>
              </a:pPr>
              <a:t>2017/3/30</a:t>
            </a:fld>
            <a:endParaRPr lang="ja-JP" altLang="en-US"/>
          </a:p>
        </p:txBody>
      </p:sp>
      <p:sp>
        <p:nvSpPr>
          <p:cNvPr id="116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67" name="スライド番号プレースホルダ 5"/>
          <p:cNvSpPr>
            <a:spLocks noGrp="1"/>
          </p:cNvSpPr>
          <p:nvPr>
            <p:ph type="sldNum" sz="quarter" idx="12"/>
          </p:nvPr>
        </p:nvSpPr>
        <p:spPr/>
        <p:txBody>
          <a:bodyPr/>
          <a:lstStyle>
            <a:lvl1pPr>
              <a:defRPr/>
            </a:lvl1pPr>
          </a:lstStyle>
          <a:p>
            <a:pPr>
              <a:defRPr/>
            </a:pPr>
            <a:fld id="{412B1FAE-7510-4600-98BF-9261EDFB10E5}" type="slidenum">
              <a:rPr lang="ja-JP" altLang="en-US"/>
              <a:pPr>
                <a:defRPr/>
              </a:pPr>
              <a:t>&lt;#&gt;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169" name="縦書きタイトル 1"/>
          <p:cNvSpPr>
            <a:spLocks noGrp="1"/>
          </p:cNvSpPr>
          <p:nvPr>
            <p:ph type="title" orient="vert"/>
          </p:nvPr>
        </p:nvSpPr>
        <p:spPr>
          <a:xfrm>
            <a:off x="4972050" y="396700"/>
            <a:ext cx="1543050" cy="8452202"/>
          </a:xfrm>
        </p:spPr>
        <p:txBody>
          <a:bodyPr vert="eaVert"/>
          <a:lstStyle/>
          <a:p>
            <a:r>
              <a:rPr lang="ja-JP" altLang="en-US" smtClean="0"/>
              <a:t>マスタ タイトルの書式設定</a:t>
            </a:r>
            <a:endParaRPr lang="ja-JP" altLang="en-US"/>
          </a:p>
        </p:txBody>
      </p:sp>
      <p:sp>
        <p:nvSpPr>
          <p:cNvPr id="1170" name="縦書きテキスト プレースホルダ 2"/>
          <p:cNvSpPr>
            <a:spLocks noGrp="1"/>
          </p:cNvSpPr>
          <p:nvPr>
            <p:ph type="body" orient="vert" idx="1"/>
          </p:nvPr>
        </p:nvSpPr>
        <p:spPr>
          <a:xfrm>
            <a:off x="342900" y="396700"/>
            <a:ext cx="4514850" cy="84522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71" name="日付プレースホルダ 3"/>
          <p:cNvSpPr>
            <a:spLocks noGrp="1"/>
          </p:cNvSpPr>
          <p:nvPr>
            <p:ph type="dt" sz="half" idx="10"/>
          </p:nvPr>
        </p:nvSpPr>
        <p:spPr/>
        <p:txBody>
          <a:bodyPr/>
          <a:lstStyle>
            <a:lvl1pPr>
              <a:defRPr/>
            </a:lvl1pPr>
          </a:lstStyle>
          <a:p>
            <a:pPr>
              <a:defRPr/>
            </a:pPr>
            <a:fld id="{B91226B5-DB4D-4BD1-84B0-17B98A5F1A28}" type="datetime1">
              <a:rPr lang="ja-JP" altLang="en-US" smtClean="0"/>
              <a:pPr>
                <a:defRPr/>
              </a:pPr>
              <a:t>2017/3/30</a:t>
            </a:fld>
            <a:endParaRPr lang="ja-JP" altLang="en-US"/>
          </a:p>
        </p:txBody>
      </p:sp>
      <p:sp>
        <p:nvSpPr>
          <p:cNvPr id="117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173" name="スライド番号プレースホルダ 5"/>
          <p:cNvSpPr>
            <a:spLocks noGrp="1"/>
          </p:cNvSpPr>
          <p:nvPr>
            <p:ph type="sldNum" sz="quarter" idx="12"/>
          </p:nvPr>
        </p:nvSpPr>
        <p:spPr/>
        <p:txBody>
          <a:bodyPr/>
          <a:lstStyle>
            <a:lvl1pPr>
              <a:defRPr/>
            </a:lvl1pPr>
          </a:lstStyle>
          <a:p>
            <a:pPr>
              <a:defRPr/>
            </a:pPr>
            <a:fld id="{F7477FC6-CF73-4363-85A0-C7368424BF4A}"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541735" y="6365524"/>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1044"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1045" name="日付プレースホルダ 3"/>
          <p:cNvSpPr>
            <a:spLocks noGrp="1"/>
          </p:cNvSpPr>
          <p:nvPr>
            <p:ph type="dt" sz="half" idx="10"/>
          </p:nvPr>
        </p:nvSpPr>
        <p:spPr/>
        <p:txBody>
          <a:bodyPr/>
          <a:lstStyle>
            <a:lvl1pPr>
              <a:defRPr/>
            </a:lvl1pPr>
          </a:lstStyle>
          <a:p>
            <a:pPr>
              <a:defRPr/>
            </a:pPr>
            <a:fld id="{441DAFDD-5493-462E-8FBF-449E6A346DBB}" type="datetime1">
              <a:rPr lang="ja-JP" altLang="en-US" smtClean="0"/>
              <a:pPr>
                <a:defRPr/>
              </a:pPr>
              <a:t>2017/3/30</a:t>
            </a:fld>
            <a:endParaRPr lang="ja-JP" altLang="en-US"/>
          </a:p>
        </p:txBody>
      </p:sp>
      <p:sp>
        <p:nvSpPr>
          <p:cNvPr id="104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7" name="スライド番号プレースホルダ 5"/>
          <p:cNvSpPr>
            <a:spLocks noGrp="1"/>
          </p:cNvSpPr>
          <p:nvPr>
            <p:ph type="sldNum" sz="quarter" idx="12"/>
          </p:nvPr>
        </p:nvSpPr>
        <p:spPr/>
        <p:txBody>
          <a:bodyPr/>
          <a:lstStyle>
            <a:lvl1pPr>
              <a:defRPr/>
            </a:lvl1pPr>
          </a:lstStyle>
          <a:p>
            <a:pPr>
              <a:defRPr/>
            </a:pPr>
            <a:fld id="{C9248844-2626-411A-A0E1-82DA0121DC4C}"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smtClean="0"/>
              <a:t>マスタ タイトルの書式設定</a:t>
            </a:r>
            <a:endParaRPr lang="ja-JP" altLang="en-US"/>
          </a:p>
        </p:txBody>
      </p:sp>
      <p:sp>
        <p:nvSpPr>
          <p:cNvPr id="1050"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1"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2" name="日付プレースホルダ 3"/>
          <p:cNvSpPr>
            <a:spLocks noGrp="1"/>
          </p:cNvSpPr>
          <p:nvPr>
            <p:ph type="dt" sz="half" idx="10"/>
          </p:nvPr>
        </p:nvSpPr>
        <p:spPr/>
        <p:txBody>
          <a:bodyPr/>
          <a:lstStyle>
            <a:lvl1pPr>
              <a:defRPr/>
            </a:lvl1pPr>
          </a:lstStyle>
          <a:p>
            <a:pPr>
              <a:defRPr/>
            </a:pPr>
            <a:fld id="{2CD02000-0B48-4043-9635-32B6C32B3D3E}" type="datetime1">
              <a:rPr lang="ja-JP" altLang="en-US" smtClean="0"/>
              <a:pPr>
                <a:defRPr/>
              </a:pPr>
              <a:t>2017/3/30</a:t>
            </a:fld>
            <a:endParaRPr lang="ja-JP" altLang="en-US"/>
          </a:p>
        </p:txBody>
      </p:sp>
      <p:sp>
        <p:nvSpPr>
          <p:cNvPr id="105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54" name="スライド番号プレースホルダ 5"/>
          <p:cNvSpPr>
            <a:spLocks noGrp="1"/>
          </p:cNvSpPr>
          <p:nvPr>
            <p:ph type="sldNum" sz="quarter" idx="12"/>
          </p:nvPr>
        </p:nvSpPr>
        <p:spPr/>
        <p:txBody>
          <a:bodyPr/>
          <a:lstStyle>
            <a:lvl1pPr>
              <a:defRPr/>
            </a:lvl1pPr>
          </a:lstStyle>
          <a:p>
            <a:pPr>
              <a:defRPr/>
            </a:pPr>
            <a:fld id="{6A1156F4-A5FA-4621-959B-38C7051F882C}"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1057" name="テキスト プレースホルダ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58"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9"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60"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1" name="日付プレースホルダ 3"/>
          <p:cNvSpPr>
            <a:spLocks noGrp="1"/>
          </p:cNvSpPr>
          <p:nvPr>
            <p:ph type="dt" sz="half" idx="10"/>
          </p:nvPr>
        </p:nvSpPr>
        <p:spPr/>
        <p:txBody>
          <a:bodyPr/>
          <a:lstStyle>
            <a:lvl1pPr>
              <a:defRPr/>
            </a:lvl1pPr>
          </a:lstStyle>
          <a:p>
            <a:pPr>
              <a:defRPr/>
            </a:pPr>
            <a:fld id="{BC0DFB10-9C18-4307-9268-096B07CB83E7}" type="datetime1">
              <a:rPr lang="ja-JP" altLang="en-US" smtClean="0"/>
              <a:pPr>
                <a:defRPr/>
              </a:pPr>
              <a:t>2017/3/30</a:t>
            </a:fld>
            <a:endParaRPr lang="ja-JP" altLang="en-US"/>
          </a:p>
        </p:txBody>
      </p:sp>
      <p:sp>
        <p:nvSpPr>
          <p:cNvPr id="106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3" name="スライド番号プレースホルダ 5"/>
          <p:cNvSpPr>
            <a:spLocks noGrp="1"/>
          </p:cNvSpPr>
          <p:nvPr>
            <p:ph type="sldNum" sz="quarter" idx="12"/>
          </p:nvPr>
        </p:nvSpPr>
        <p:spPr/>
        <p:txBody>
          <a:bodyPr/>
          <a:lstStyle>
            <a:lvl1pPr>
              <a:defRPr/>
            </a:lvl1pPr>
          </a:lstStyle>
          <a:p>
            <a:pPr>
              <a:defRPr/>
            </a:pPr>
            <a:fld id="{73B14B3D-3655-4213-ADE5-CDDC5EE4017C}"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smtClean="0"/>
              <a:t>マスタ タイトルの書式設定</a:t>
            </a:r>
            <a:endParaRPr lang="ja-JP" altLang="en-US"/>
          </a:p>
        </p:txBody>
      </p:sp>
      <p:sp>
        <p:nvSpPr>
          <p:cNvPr id="1066" name="日付プレースホルダ 3"/>
          <p:cNvSpPr>
            <a:spLocks noGrp="1"/>
          </p:cNvSpPr>
          <p:nvPr>
            <p:ph type="dt" sz="half" idx="10"/>
          </p:nvPr>
        </p:nvSpPr>
        <p:spPr/>
        <p:txBody>
          <a:bodyPr/>
          <a:lstStyle>
            <a:lvl1pPr>
              <a:defRPr/>
            </a:lvl1pPr>
          </a:lstStyle>
          <a:p>
            <a:pPr>
              <a:defRPr/>
            </a:pPr>
            <a:fld id="{BE7240C2-DD45-49E6-9E87-9BEA87EFE049}" type="datetime1">
              <a:rPr lang="ja-JP" altLang="en-US" smtClean="0"/>
              <a:pPr>
                <a:defRPr/>
              </a:pPr>
              <a:t>2017/3/30</a:t>
            </a:fld>
            <a:endParaRPr lang="ja-JP" altLang="en-US"/>
          </a:p>
        </p:txBody>
      </p:sp>
      <p:sp>
        <p:nvSpPr>
          <p:cNvPr id="106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8" name="スライド番号プレースホルダ 5"/>
          <p:cNvSpPr>
            <a:spLocks noGrp="1"/>
          </p:cNvSpPr>
          <p:nvPr>
            <p:ph type="sldNum" sz="quarter" idx="12"/>
          </p:nvPr>
        </p:nvSpPr>
        <p:spPr/>
        <p:txBody>
          <a:bodyPr/>
          <a:lstStyle>
            <a:lvl1pPr>
              <a:defRPr/>
            </a:lvl1pPr>
          </a:lstStyle>
          <a:p>
            <a:pPr>
              <a:defRPr/>
            </a:pPr>
            <a:fld id="{40D5CF4A-0D97-45A9-926B-4D88BD350457}"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3"/>
          <p:cNvSpPr>
            <a:spLocks noGrp="1"/>
          </p:cNvSpPr>
          <p:nvPr>
            <p:ph type="dt" sz="half" idx="10"/>
          </p:nvPr>
        </p:nvSpPr>
        <p:spPr/>
        <p:txBody>
          <a:bodyPr/>
          <a:lstStyle>
            <a:lvl1pPr>
              <a:defRPr/>
            </a:lvl1pPr>
          </a:lstStyle>
          <a:p>
            <a:pPr>
              <a:defRPr/>
            </a:pPr>
            <a:fld id="{7B517973-7541-43C3-804A-F33A17D65ECD}" type="datetime1">
              <a:rPr lang="ja-JP" altLang="en-US" smtClean="0"/>
              <a:pPr>
                <a:defRPr/>
              </a:pPr>
              <a:t>2017/3/30</a:t>
            </a:fld>
            <a:endParaRPr lang="ja-JP" altLang="en-US"/>
          </a:p>
        </p:txBody>
      </p:sp>
      <p:sp>
        <p:nvSpPr>
          <p:cNvPr id="107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2" name="スライド番号プレースホルダ 5"/>
          <p:cNvSpPr>
            <a:spLocks noGrp="1"/>
          </p:cNvSpPr>
          <p:nvPr>
            <p:ph type="sldNum" sz="quarter" idx="12"/>
          </p:nvPr>
        </p:nvSpPr>
        <p:spPr/>
        <p:txBody>
          <a:bodyPr/>
          <a:lstStyle>
            <a:lvl1pPr>
              <a:defRPr/>
            </a:lvl1pPr>
          </a:lstStyle>
          <a:p>
            <a:pPr>
              <a:defRPr/>
            </a:pPr>
            <a:fld id="{54653769-7627-4C65-91D9-2F4F772BE027}"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2" y="394407"/>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1075" name="コンテンツ プレースホルダ 2"/>
          <p:cNvSpPr>
            <a:spLocks noGrp="1"/>
          </p:cNvSpPr>
          <p:nvPr>
            <p:ph idx="1"/>
          </p:nvPr>
        </p:nvSpPr>
        <p:spPr>
          <a:xfrm>
            <a:off x="2681289" y="394407"/>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6" name="テキスト プレースホルダ 3"/>
          <p:cNvSpPr>
            <a:spLocks noGrp="1"/>
          </p:cNvSpPr>
          <p:nvPr>
            <p:ph type="body" sz="half" idx="2"/>
          </p:nvPr>
        </p:nvSpPr>
        <p:spPr>
          <a:xfrm>
            <a:off x="342902"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77" name="日付プレースホルダ 3"/>
          <p:cNvSpPr>
            <a:spLocks noGrp="1"/>
          </p:cNvSpPr>
          <p:nvPr>
            <p:ph type="dt" sz="half" idx="10"/>
          </p:nvPr>
        </p:nvSpPr>
        <p:spPr/>
        <p:txBody>
          <a:bodyPr/>
          <a:lstStyle>
            <a:lvl1pPr>
              <a:defRPr/>
            </a:lvl1pPr>
          </a:lstStyle>
          <a:p>
            <a:pPr>
              <a:defRPr/>
            </a:pPr>
            <a:fld id="{8C5497F7-5979-4C1A-9548-F0C86465D768}" type="datetime1">
              <a:rPr lang="ja-JP" altLang="en-US" smtClean="0"/>
              <a:pPr>
                <a:defRPr/>
              </a:pPr>
              <a:t>2017/3/30</a:t>
            </a:fld>
            <a:endParaRPr lang="ja-JP" altLang="en-US"/>
          </a:p>
        </p:txBody>
      </p:sp>
      <p:sp>
        <p:nvSpPr>
          <p:cNvPr id="107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9" name="スライド番号プレースホルダ 5"/>
          <p:cNvSpPr>
            <a:spLocks noGrp="1"/>
          </p:cNvSpPr>
          <p:nvPr>
            <p:ph type="sldNum" sz="quarter" idx="12"/>
          </p:nvPr>
        </p:nvSpPr>
        <p:spPr/>
        <p:txBody>
          <a:bodyPr/>
          <a:lstStyle>
            <a:lvl1pPr>
              <a:defRPr/>
            </a:lvl1pPr>
          </a:lstStyle>
          <a:p>
            <a:pPr>
              <a:defRPr/>
            </a:pPr>
            <a:fld id="{B415A82F-1EBB-4EE1-BD2A-D563CF4782EF}"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934201"/>
            <a:ext cx="4114800" cy="818622"/>
          </a:xfrm>
        </p:spPr>
        <p:txBody>
          <a:bodyPr anchor="b"/>
          <a:lstStyle>
            <a:lvl1pPr algn="l">
              <a:defRPr sz="2000" b="1"/>
            </a:lvl1pPr>
          </a:lstStyle>
          <a:p>
            <a:r>
              <a:rPr lang="ja-JP" altLang="en-US" smtClean="0"/>
              <a:t>マスタ タイトルの書式設定</a:t>
            </a:r>
            <a:endParaRPr lang="ja-JP" altLang="en-US"/>
          </a:p>
        </p:txBody>
      </p:sp>
      <p:sp>
        <p:nvSpPr>
          <p:cNvPr id="1082"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84" name="日付プレースホルダ 3"/>
          <p:cNvSpPr>
            <a:spLocks noGrp="1"/>
          </p:cNvSpPr>
          <p:nvPr>
            <p:ph type="dt" sz="half" idx="10"/>
          </p:nvPr>
        </p:nvSpPr>
        <p:spPr/>
        <p:txBody>
          <a:bodyPr/>
          <a:lstStyle>
            <a:lvl1pPr>
              <a:defRPr/>
            </a:lvl1pPr>
          </a:lstStyle>
          <a:p>
            <a:pPr>
              <a:defRPr/>
            </a:pPr>
            <a:fld id="{0D08FF73-F46E-4C9C-AB72-4CBC9A34F2F0}" type="datetime1">
              <a:rPr lang="ja-JP" altLang="en-US" smtClean="0"/>
              <a:pPr>
                <a:defRPr/>
              </a:pPr>
              <a:t>2017/3/30</a:t>
            </a:fld>
            <a:endParaRPr lang="ja-JP" altLang="en-US"/>
          </a:p>
        </p:txBody>
      </p:sp>
      <p:sp>
        <p:nvSpPr>
          <p:cNvPr id="108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86" name="スライド番号プレースホルダ 5"/>
          <p:cNvSpPr>
            <a:spLocks noGrp="1"/>
          </p:cNvSpPr>
          <p:nvPr>
            <p:ph type="sldNum" sz="quarter" idx="12"/>
          </p:nvPr>
        </p:nvSpPr>
        <p:spPr/>
        <p:txBody>
          <a:bodyPr/>
          <a:lstStyle>
            <a:lvl1pPr>
              <a:defRPr/>
            </a:lvl1pPr>
          </a:lstStyle>
          <a:p>
            <a:pPr>
              <a:defRPr/>
            </a:pPr>
            <a:fld id="{4551D18E-7A8A-48C8-B37B-56922EDBAED0}" type="slidenum">
              <a:rPr lang="ja-JP" altLang="en-US"/>
              <a:pPr>
                <a:defRPr/>
              </a:pPr>
              <a:t>&lt;#&gt;</a:t>
            </a:fld>
            <a:endParaRPr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_rels/slideMaster2.xml.rels><?xml version="1.0" encoding="UTF-8"?><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342900" y="397272"/>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6" name="テキスト プレースホルダ 2"/>
          <p:cNvSpPr>
            <a:spLocks noGrp="1"/>
          </p:cNvSpPr>
          <p:nvPr>
            <p:ph type="body" idx="1"/>
          </p:nvPr>
        </p:nvSpPr>
        <p:spPr>
          <a:xfrm>
            <a:off x="342900" y="2311400"/>
            <a:ext cx="6172200" cy="65369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7" name="日付プレースホルダ 3"/>
          <p:cNvSpPr>
            <a:spLocks noGrp="1"/>
          </p:cNvSpPr>
          <p:nvPr>
            <p:ph type="dt" sz="half" idx="2"/>
          </p:nvPr>
        </p:nvSpPr>
        <p:spPr>
          <a:xfrm>
            <a:off x="342900" y="9181968"/>
            <a:ext cx="1600200" cy="526256"/>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A622BC23-0933-4D8E-B192-0477015A5DF0}" type="datetime1">
              <a:rPr lang="ja-JP" altLang="en-US" smtClean="0"/>
              <a:pPr>
                <a:defRPr/>
              </a:pPr>
              <a:t>2017/3/30</a:t>
            </a:fld>
            <a:endParaRPr lang="ja-JP" altLang="en-US"/>
          </a:p>
        </p:txBody>
      </p:sp>
      <p:sp>
        <p:nvSpPr>
          <p:cNvPr id="1028" name="フッター プレースホルダ 4"/>
          <p:cNvSpPr>
            <a:spLocks noGrp="1"/>
          </p:cNvSpPr>
          <p:nvPr>
            <p:ph type="ftr" sz="quarter" idx="3"/>
          </p:nvPr>
        </p:nvSpPr>
        <p:spPr>
          <a:xfrm>
            <a:off x="2343150" y="9181968"/>
            <a:ext cx="2171700" cy="526256"/>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029" name="スライド番号プレースホルダ 5"/>
          <p:cNvSpPr>
            <a:spLocks noGrp="1"/>
          </p:cNvSpPr>
          <p:nvPr>
            <p:ph type="sldNum" sz="quarter" idx="4"/>
          </p:nvPr>
        </p:nvSpPr>
        <p:spPr>
          <a:xfrm>
            <a:off x="4914900" y="9181968"/>
            <a:ext cx="1600200" cy="526256"/>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508779A2-A0D3-42CB-9E19-2B8FD6E6177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タイトル プレースホルダ 1"/>
          <p:cNvSpPr>
            <a:spLocks noGrp="1"/>
          </p:cNvSpPr>
          <p:nvPr>
            <p:ph type="title"/>
          </p:nvPr>
        </p:nvSpPr>
        <p:spPr>
          <a:xfrm>
            <a:off x="342900" y="397272"/>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01" name="テキスト プレースホルダ 2"/>
          <p:cNvSpPr>
            <a:spLocks noGrp="1"/>
          </p:cNvSpPr>
          <p:nvPr>
            <p:ph type="body" idx="1"/>
          </p:nvPr>
        </p:nvSpPr>
        <p:spPr>
          <a:xfrm>
            <a:off x="342900" y="2311400"/>
            <a:ext cx="6172200" cy="65369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02" name="日付プレースホルダ 3"/>
          <p:cNvSpPr>
            <a:spLocks noGrp="1"/>
          </p:cNvSpPr>
          <p:nvPr>
            <p:ph type="dt" sz="half" idx="2"/>
          </p:nvPr>
        </p:nvSpPr>
        <p:spPr>
          <a:xfrm>
            <a:off x="342900" y="9181968"/>
            <a:ext cx="1600200" cy="526256"/>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A622BC23-0933-4D8E-B192-0477015A5DF0}" type="datetime1">
              <a:rPr lang="ja-JP" altLang="en-US" smtClean="0"/>
              <a:pPr>
                <a:defRPr/>
              </a:pPr>
              <a:t>2017/3/30</a:t>
            </a:fld>
            <a:endParaRPr lang="ja-JP" altLang="en-US"/>
          </a:p>
        </p:txBody>
      </p:sp>
      <p:sp>
        <p:nvSpPr>
          <p:cNvPr id="1103" name="フッター プレースホルダ 4"/>
          <p:cNvSpPr>
            <a:spLocks noGrp="1"/>
          </p:cNvSpPr>
          <p:nvPr>
            <p:ph type="ftr" sz="quarter" idx="3"/>
          </p:nvPr>
        </p:nvSpPr>
        <p:spPr>
          <a:xfrm>
            <a:off x="2343150" y="9181968"/>
            <a:ext cx="2171700" cy="526256"/>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104" name="スライド番号プレースホルダ 5"/>
          <p:cNvSpPr>
            <a:spLocks noGrp="1"/>
          </p:cNvSpPr>
          <p:nvPr>
            <p:ph type="sldNum" sz="quarter" idx="4"/>
          </p:nvPr>
        </p:nvSpPr>
        <p:spPr>
          <a:xfrm>
            <a:off x="4914900" y="9181968"/>
            <a:ext cx="1600200" cy="526256"/>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508779A2-A0D3-42CB-9E19-2B8FD6E6177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Layout" Target="../slideLayouts/slideLayout1.xml" /><Relationship Id="rId3"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s>
</file>

<file path=ppt/slides/_rels/slide12.xml.rels><?xml version="1.0" encoding="UTF-8"?><Relationships xmlns="http://schemas.openxmlformats.org/package/2006/relationships"><Relationship Id="rId1" Type="http://schemas.openxmlformats.org/officeDocument/2006/relationships/hyperlink" Target="https://joho-kochi.or.jp/" TargetMode="External" /><Relationship Id="rId2" Type="http://schemas.openxmlformats.org/officeDocument/2006/relationships/hyperlink" Target="https://joho-kochi.or.jp/" TargetMode="External" /><Relationship Id="rId3" Type="http://schemas.openxmlformats.org/officeDocument/2006/relationships/slideLayout" Target="../slideLayouts/slideLayout1.xml" /><Relationship Id="rId4" Type="http://schemas.openxmlformats.org/officeDocument/2006/relationships/notesSlide" Target="../notesSlides/notesSlide12.xml" /></Relationships>
</file>

<file path=ppt/slides/_rels/slide13.xml.rels><?xml version="1.0" encoding="UTF-8"?><Relationships xmlns="http://schemas.openxmlformats.org/package/2006/relationships"><Relationship Id="rId1" Type="http://schemas.openxmlformats.org/officeDocument/2006/relationships/hyperlink" Target="https://joho-kochi.or.jp" TargetMode="External" /><Relationship Id="rId2" Type="http://schemas.openxmlformats.org/officeDocument/2006/relationships/slideLayout" Target="../slideLayouts/slideLayout1.xml" /><Relationship Id="rId3" Type="http://schemas.openxmlformats.org/officeDocument/2006/relationships/notesSlide" Target="../notesSlides/notesSlide13.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4.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5.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7.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8.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9.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0.xml" /></Relationships>
</file>

<file path=ppt/slides/_rels/slide2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1.xml" /></Relationships>
</file>

<file path=ppt/slides/_rels/slide22.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2.xml" /></Relationships>
</file>

<file path=ppt/slides/_rels/slide2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3.xml" /></Relationships>
</file>

<file path=ppt/slides/_rels/slide24.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4.xml" /></Relationships>
</file>

<file path=ppt/slides/_rels/slide25.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5.xml" /></Relationships>
</file>

<file path=ppt/slides/_rels/slide26.xml.rels><?xml version="1.0" encoding="UTF-8"?><Relationships xmlns="http://schemas.openxmlformats.org/package/2006/relationships"><Relationship Id="rId1" Type="http://schemas.openxmlformats.org/officeDocument/2006/relationships/hyperlink" Target="https://joho-kochi.or.jp" TargetMode="External" /><Relationship Id="rId2" Type="http://schemas.openxmlformats.org/officeDocument/2006/relationships/slideLayout" Target="../slideLayouts/slideLayout1.xml" /><Relationship Id="rId3" Type="http://schemas.openxmlformats.org/officeDocument/2006/relationships/notesSlide" Target="../notesSlides/notesSlide26.xml" /></Relationships>
</file>

<file path=ppt/slides/_rels/slide27.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7.xml" /></Relationships>
</file>

<file path=ppt/slides/_rels/slide28.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8.xml" /></Relationships>
</file>

<file path=ppt/slides/_rels/slide29.xml.rels><?xml version="1.0" encoding="UTF-8"?><Relationships xmlns="http://schemas.openxmlformats.org/package/2006/relationships"><Relationship Id="rId1" Type="http://schemas.openxmlformats.org/officeDocument/2006/relationships/hyperlink" Target="https://sites.google.com/site/kochijiii/home" TargetMode="External" /><Relationship Id="rId2" Type="http://schemas.openxmlformats.org/officeDocument/2006/relationships/slideLayout" Target="../slideLayouts/slideLayout1.xml" /><Relationship Id="rId3" Type="http://schemas.openxmlformats.org/officeDocument/2006/relationships/notesSlide" Target="../notesSlides/notesSlide29.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30.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0.xml" /></Relationships>
</file>

<file path=ppt/slides/_rels/slide3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1.xml" /></Relationships>
</file>

<file path=ppt/slides/_rels/slide32.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2.xml" /></Relationships>
</file>

<file path=ppt/slides/_rels/slide3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3.xml" /></Relationships>
</file>

<file path=ppt/slides/_rels/slide34.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4.xml" /></Relationships>
</file>

<file path=ppt/slides/_rels/slide35.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5.xml" /></Relationships>
</file>

<file path=ppt/slides/_rels/slide36.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6.xml" /></Relationships>
</file>

<file path=ppt/slides/_rels/slide37.xml.rels><?xml version="1.0" encoding="UTF-8"?><Relationships xmlns="http://schemas.openxmlformats.org/package/2006/relationships"><Relationship Id="rId1" Type="http://schemas.openxmlformats.org/officeDocument/2006/relationships/hyperlink" Target="https://portal.monodukuri-hojo.jp/index.html" TargetMode="External" /><Relationship Id="rId2" Type="http://schemas.openxmlformats.org/officeDocument/2006/relationships/slideLayout" Target="../slideLayouts/slideLayout1.xml" /><Relationship Id="rId3" Type="http://schemas.openxmlformats.org/officeDocument/2006/relationships/notesSlide" Target="../notesSlides/notesSlide37.xml" /></Relationships>
</file>

<file path=ppt/slides/_rels/slide38.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8.xml" /></Relationships>
</file>

<file path=ppt/slides/_rels/slide39.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9.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s>
</file>

<file path=ppt/slides/_rels/slide40.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slideLayout" Target="../slideLayouts/slideLayout1.xml" /><Relationship Id="rId3" Type="http://schemas.openxmlformats.org/officeDocument/2006/relationships/notesSlide" Target="../notesSlides/notesSlide40.xml" /></Relationships>
</file>

<file path=ppt/slides/_rels/slide4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1.xml" /></Relationships>
</file>

<file path=ppt/slides/_rels/slide42.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2.xml" /></Relationships>
</file>

<file path=ppt/slides/_rels/slide4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3.xml" /></Relationships>
</file>

<file path=ppt/slides/_rels/slide44.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4.xml" /></Relationships>
</file>

<file path=ppt/slides/_rels/slide45.xml.rels><?xml version="1.0" encoding="UTF-8"?><Relationships xmlns="http://schemas.openxmlformats.org/package/2006/relationships"><Relationship Id="rId1" Type="http://schemas.openxmlformats.org/officeDocument/2006/relationships/hyperlink" Target="https://www.pref.kochi.lg.jp/soshiki/151401/" TargetMode="External" /><Relationship Id="rId2" Type="http://schemas.openxmlformats.org/officeDocument/2006/relationships/slideLayout" Target="../slideLayouts/slideLayout12.xml" /><Relationship Id="rId3" Type="http://schemas.openxmlformats.org/officeDocument/2006/relationships/notesSlide" Target="../notesSlides/notesSlide45.xml" /></Relationships>
</file>

<file path=ppt/slides/_rels/slide46.xml.rels><?xml version="1.0" encoding="UTF-8"?><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46.xml" /></Relationships>
</file>

<file path=ppt/slides/_rels/slide47.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7.xml" /></Relationships>
</file>

<file path=ppt/slides/_rels/slide48.xml.rels><?xml version="1.0" encoding="UTF-8"?><Relationships xmlns="http://schemas.openxmlformats.org/package/2006/relationships"><Relationship Id="rId1" Type="http://schemas.openxmlformats.org/officeDocument/2006/relationships/image" Target="../media/image3.png" /><Relationship Id="rId2" Type="http://schemas.openxmlformats.org/officeDocument/2006/relationships/slideLayout" Target="../slideLayouts/slideLayout1.xml" /><Relationship Id="rId3" Type="http://schemas.openxmlformats.org/officeDocument/2006/relationships/notesSlide" Target="../notesSlides/notesSlide48.xml" /></Relationships>
</file>

<file path=ppt/slides/_rels/slide49.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9.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s>
</file>

<file path=ppt/slides/_rels/slide50.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0.xml" /></Relationships>
</file>

<file path=ppt/slides/_rels/slide51.xml.rels><?xml version="1.0" encoding="UTF-8"?><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51.xml" /></Relationships>
</file>

<file path=ppt/slides/_rels/slide52.xml.rels><?xml version="1.0" encoding="UTF-8"?><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notesSlide" Target="../notesSlides/notesSlide52.xml" /></Relationships>
</file>

<file path=ppt/slides/_rels/slide53.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3.xml" /></Relationships>
</file>

<file path=ppt/slides/_rels/slide54.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1.xml" /><Relationship Id="rId3" Type="http://schemas.openxmlformats.org/officeDocument/2006/relationships/notesSlide" Target="../notesSlides/notesSlide54.xml" /></Relationships>
</file>

<file path=ppt/slides/_rels/slide5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5.xml" /></Relationships>
</file>

<file path=ppt/slides/_rels/slide56.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6.xml" /></Relationships>
</file>

<file path=ppt/slides/_rels/slide57.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7.xml" /></Relationships>
</file>

<file path=ppt/slides/_rels/slide58.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8.xml" /></Relationships>
</file>

<file path=ppt/slides/_rels/slide59.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9.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_rels/slide60.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60.xml" /></Relationships>
</file>

<file path=ppt/slides/_rels/slide61.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61.xml" /></Relationships>
</file>

<file path=ppt/slides/_rels/slide62.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2.xml" /></Relationships>
</file>

<file path=ppt/slides/_rels/slide63.xml.rels><?xml version="1.0" encoding="UTF-8"?><Relationships xmlns="http://schemas.openxmlformats.org/package/2006/relationships"><Relationship Id="rId1" Type="http://schemas.openxmlformats.org/officeDocument/2006/relationships/image" Target="../media/image5.png" /><Relationship Id="rId2" Type="http://schemas.openxmlformats.org/officeDocument/2006/relationships/image" Target="../media/image6.png" /><Relationship Id="rId3" Type="http://schemas.openxmlformats.org/officeDocument/2006/relationships/slideLayout" Target="../slideLayouts/slideLayout1.xml" /><Relationship Id="rId4" Type="http://schemas.openxmlformats.org/officeDocument/2006/relationships/notesSlide" Target="../notesSlides/notesSlide63.xml" /></Relationships>
</file>

<file path=ppt/slides/_rels/slide64.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4.xml" /></Relationships>
</file>

<file path=ppt/slides/_rels/slide65.xml.rels><?xml version="1.0" encoding="UTF-8"?><Relationships xmlns="http://schemas.openxmlformats.org/package/2006/relationships"><Relationship Id="rId1" Type="http://schemas.openxmlformats.org/officeDocument/2006/relationships/hyperlink" Target="https://www.meti.go.jp/policy/sme_chiiki/chiikimiraitoushi.html" TargetMode="External" /><Relationship Id="rId2" Type="http://schemas.openxmlformats.org/officeDocument/2006/relationships/hyperlink" Target="https://www.meti.go.jp/policy/sme_chiiki/chiikimiraitoushi.html" TargetMode="External" /><Relationship Id="rId3" Type="http://schemas.openxmlformats.org/officeDocument/2006/relationships/slideLayout" Target="../slideLayouts/slideLayout1.xml" /><Relationship Id="rId4" Type="http://schemas.openxmlformats.org/officeDocument/2006/relationships/notesSlide" Target="../notesSlides/notesSlide65.xml" /></Relationships>
</file>

<file path=ppt/slides/_rels/slide66.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6.xml" /></Relationships>
</file>

<file path=ppt/slides/_rels/slide67.xml.rels><?xml version="1.0" encoding="UTF-8"?><Relationships xmlns="http://schemas.openxmlformats.org/package/2006/relationships"><Relationship Id="rId1" Type="http://schemas.openxmlformats.org/officeDocument/2006/relationships/image" Target="../media/image7.png" /><Relationship Id="rId2" Type="http://schemas.openxmlformats.org/officeDocument/2006/relationships/slideLayout" Target="../slideLayouts/slideLayout1.xml" /><Relationship Id="rId3" Type="http://schemas.openxmlformats.org/officeDocument/2006/relationships/notesSlide" Target="../notesSlides/notesSlide67.xml" /></Relationships>
</file>

<file path=ppt/slides/_rels/slide68.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8.xml" /></Relationships>
</file>

<file path=ppt/slides/_rels/slide69.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9.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comments" Target="../comments/commen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7" name="タイトル 1"/>
          <p:cNvSpPr>
            <a:spLocks noGrp="1"/>
          </p:cNvSpPr>
          <p:nvPr>
            <p:ph type="ctrTitle"/>
          </p:nvPr>
        </p:nvSpPr>
        <p:spPr>
          <a:xfrm>
            <a:off x="611188" y="1641000"/>
            <a:ext cx="5829300" cy="2105025"/>
          </a:xfrm>
        </p:spPr>
        <p:txBody>
          <a:bodyPr/>
          <a:lstStyle/>
          <a:p>
            <a:r>
              <a:rPr lang="ja-JP" altLang="en-US" sz="4000" dirty="0" smtClean="0"/>
              <a:t>令和７年度</a:t>
            </a:r>
            <a:br>
              <a:rPr lang="en-US" altLang="ja-JP" sz="4000" dirty="0" smtClean="0"/>
            </a:br>
            <a:r>
              <a:rPr lang="ja-JP" altLang="en-US" sz="4000" dirty="0" smtClean="0"/>
              <a:t>商工労働部関連施策</a:t>
            </a:r>
            <a:r>
              <a:rPr lang="ja-JP" altLang="en-US" sz="3200" dirty="0" smtClean="0"/>
              <a:t> </a:t>
            </a:r>
            <a:endParaRPr lang="ja-JP" altLang="en-US" sz="3200" dirty="0" smtClean="0"/>
          </a:p>
        </p:txBody>
      </p:sp>
      <p:sp>
        <p:nvSpPr>
          <p:cNvPr id="1188" name="サブタイトル 2"/>
          <p:cNvSpPr>
            <a:spLocks noGrp="1"/>
          </p:cNvSpPr>
          <p:nvPr>
            <p:ph type="subTitle" idx="1"/>
          </p:nvPr>
        </p:nvSpPr>
        <p:spPr>
          <a:xfrm>
            <a:off x="1125538" y="8385704"/>
            <a:ext cx="4800600" cy="1241690"/>
          </a:xfrm>
        </p:spPr>
        <p:txBody>
          <a:bodyPr rtlCol="0">
            <a:normAutofit/>
          </a:bodyPr>
          <a:lstStyle/>
          <a:p>
            <a:pPr fontAlgn="auto">
              <a:spcAft>
                <a:spcPts val="0"/>
              </a:spcAft>
              <a:buFont typeface="Arial" pitchFamily="34" charset="0"/>
              <a:buNone/>
              <a:defRPr/>
            </a:pPr>
            <a:r>
              <a:rPr lang="ja-JP" altLang="en-US" sz="2400" b="1" dirty="0" smtClean="0"/>
              <a:t>高知県商工労働部</a:t>
            </a:r>
            <a:endParaRPr lang="ja-JP" altLang="en-US" sz="2400" b="1" dirty="0"/>
          </a:p>
        </p:txBody>
      </p:sp>
      <p:sp>
        <p:nvSpPr>
          <p:cNvPr id="1189" name="タイトル 1"/>
          <p:cNvSpPr txBox="1"/>
          <p:nvPr/>
        </p:nvSpPr>
        <p:spPr>
          <a:xfrm>
            <a:off x="611188" y="3860933"/>
            <a:ext cx="5829300" cy="2106744"/>
          </a:xfrm>
          <a:prstGeom prst="rect">
            <a:avLst/>
          </a:prstGeom>
        </p:spPr>
        <p:txBody>
          <a:bodyPr anchor="ctr">
            <a:normAutofit/>
          </a:bodyPr>
          <a:lstStyle/>
          <a:p>
            <a:pPr algn="ctr" fontAlgn="auto">
              <a:spcAft>
                <a:spcPts val="0"/>
              </a:spcAft>
              <a:defRPr/>
            </a:pPr>
            <a:r>
              <a:rPr lang="ja-JP" altLang="en-US" sz="2400" dirty="0">
                <a:latin typeface="+mj-lt"/>
                <a:ea typeface="+mj-ea"/>
                <a:cs typeface="+mj-cs"/>
              </a:rPr>
              <a:t>県内企業の事業活動に活かせる</a:t>
            </a:r>
            <a:br>
              <a:rPr lang="en-US" altLang="ja-JP" sz="2400" dirty="0">
                <a:latin typeface="+mj-lt"/>
                <a:ea typeface="+mj-ea"/>
                <a:cs typeface="+mj-cs"/>
              </a:rPr>
            </a:br>
            <a:r>
              <a:rPr lang="ja-JP" altLang="en-US" sz="2400" dirty="0">
                <a:latin typeface="+mj-lt"/>
                <a:ea typeface="+mj-ea"/>
                <a:cs typeface="+mj-cs"/>
              </a:rPr>
              <a:t>補助制度等のご案内</a:t>
            </a:r>
          </a:p>
        </p:txBody>
      </p:sp>
      <p:sp>
        <p:nvSpPr>
          <p:cNvPr id="1190" name="テキスト 450"/>
          <p:cNvSpPr txBox="1"/>
          <p:nvPr/>
        </p:nvSpPr>
        <p:spPr>
          <a:xfrm>
            <a:off x="4430370" y="57000"/>
            <a:ext cx="2670630" cy="337661"/>
          </a:xfrm>
          <a:prstGeom prst="rect">
            <a:avLst/>
          </a:prstGeom>
        </p:spPr>
        <p:txBody>
          <a:bodyPr wrap="square">
            <a:spAutoFit/>
          </a:bodyPr>
          <a:p>
            <a:pPr algn="ctr">
              <a:defRPr lang="ja-JP" altLang="en-US"/>
            </a:pPr>
            <a:r>
              <a:rPr lang="ja-JP" altLang="en-US" sz="1600" b="1">
                <a:latin typeface="+mj-ea"/>
                <a:ea typeface="+mj-ea"/>
              </a:rPr>
              <a:t>令和７年４</a:t>
            </a:r>
            <a:r>
              <a:rPr lang="ja-JP" altLang="en-US" sz="1600" b="1">
                <a:solidFill>
                  <a:schemeClr val="tx1"/>
                </a:solidFill>
                <a:latin typeface="+mj-ea"/>
                <a:ea typeface="+mj-ea"/>
              </a:rPr>
              <a:t>月１</a:t>
            </a:r>
            <a:r>
              <a:rPr lang="ja-JP" altLang="en-US" sz="1600" b="1">
                <a:latin typeface="+mj-ea"/>
                <a:ea typeface="+mj-ea"/>
              </a:rPr>
              <a:t>日時点</a:t>
            </a:r>
            <a:endParaRPr lang="ja-JP" altLang="en-US" sz="1600" b="1">
              <a:latin typeface="+mj-ea"/>
              <a:ea typeface="+mj-ea"/>
            </a:endParaRPr>
          </a:p>
        </p:txBody>
      </p:sp>
      <p:pic>
        <p:nvPicPr>
          <p:cNvPr id="1191" name="図 399"/>
          <p:cNvPicPr>
            <a:picLocks noChangeAspect="1"/>
          </p:cNvPicPr>
          <p:nvPr/>
        </p:nvPicPr>
        <p:blipFill>
          <a:blip r:embed="rId1"/>
          <a:stretch>
            <a:fillRect/>
          </a:stretch>
        </p:blipFill>
        <p:spPr>
          <a:xfrm>
            <a:off x="2565000" y="5875549"/>
            <a:ext cx="1803642" cy="198965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aphicFrame>
        <p:nvGraphicFramePr>
          <p:cNvPr id="1265" name="Group 655"/>
          <p:cNvGraphicFramePr>
            <a:graphicFrameLocks noGrp="1"/>
          </p:cNvGraphicFramePr>
          <p:nvPr>
            <p:extLst>
              <p:ext uri="{D42A27DB-BD31-4B8C-83A1-F6EECF244321}">
                <p14:modId xmlns:p14="http://schemas.microsoft.com/office/powerpoint/2010/main" val="672643400"/>
              </p:ext>
            </p:extLst>
          </p:nvPr>
        </p:nvGraphicFramePr>
        <p:xfrm>
          <a:off x="157712" y="1497000"/>
          <a:ext cx="6597650" cy="2146062"/>
        </p:xfrm>
        <a:graphic>
          <a:graphicData uri="http://schemas.openxmlformats.org/drawingml/2006/table">
            <a:tbl>
              <a:tblPr/>
              <a:tblGrid>
                <a:gridCol w="1458118"/>
                <a:gridCol w="5139532"/>
              </a:tblGrid>
              <a:tr h="270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防災関連産業に関わる県内事業者</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739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費用</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無料</a:t>
                      </a:r>
                      <a:r>
                        <a:rPr kumimoji="1" lang="ja-JP" altLang="en-US" sz="1600" b="1"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800" b="1"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592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指導、</a:t>
                      </a:r>
                      <a:endParaRPr sz="1400">
                        <a:solidFill>
                          <a:schemeClr val="tx1"/>
                        </a:solidFill>
                        <a:latin typeface="ＭＳ Ｐゴシック"/>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助言の内容</a:t>
                      </a:r>
                      <a:endParaRPr lang="ja-JP" altLang="en-US"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dirty="0">
                          <a:solidFill>
                            <a:schemeClr val="tx1"/>
                          </a:solidFill>
                        </a:rPr>
                        <a:t>防災市場ニーズに応じた防災関連製品の開発・改良、販売先や販売手法などの取り組み</a:t>
                      </a:r>
                      <a:endParaRPr sz="1400" dirty="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632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高知県工業振興課（ものづくり支援担当）</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TEL：088-823-9724</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E-mail：150501@ken.pref.kochi.lg.jp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https://www.pref.kochi.lg.jp/doc/2021111000213/</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266" name="タイトル 661"/>
          <p:cNvSpPr/>
          <p:nvPr/>
        </p:nvSpPr>
        <p:spPr>
          <a:xfrm>
            <a:off x="1744664" y="32784"/>
            <a:ext cx="5040312" cy="609227"/>
          </a:xfrm>
          <a:prstGeom prst="rect">
            <a:avLst/>
          </a:prstGeom>
          <a:solidFill>
            <a:schemeClr val="accent1">
              <a:lumMod val="20000"/>
              <a:lumOff val="80000"/>
            </a:schemeClr>
          </a:solidFill>
          <a:ln>
            <a:solidFill>
              <a:schemeClr val="accent1">
                <a:lumMod val="20000"/>
                <a:lumOff val="80000"/>
              </a:schemeClr>
            </a:solidFill>
          </a:ln>
        </p:spPr>
        <p:txBody>
          <a:bodyPr rtlCol="0">
            <a:normAutofit lnSpcReduction="10000"/>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729" b="0" smtClean="0">
                <a:solidFill>
                  <a:schemeClr val="tx1"/>
                </a:solidFill>
                <a:latin typeface="+mn-ea"/>
                <a:ea typeface="+mn-ea"/>
              </a:rPr>
              <a:t>防災関連産業振興アドバイザーによる</a:t>
            </a:r>
            <a:endParaRPr lang="ja-JP" altLang="en-US" sz="1729" b="0" dirty="0">
              <a:solidFill>
                <a:schemeClr val="tx1"/>
              </a:solidFill>
              <a:latin typeface="+mn-ea"/>
              <a:ea typeface="+mn-ea"/>
            </a:endParaRPr>
          </a:p>
          <a:p>
            <a:pPr fontAlgn="auto">
              <a:spcAft>
                <a:spcPts val="0"/>
              </a:spcAft>
              <a:defRPr/>
            </a:pPr>
            <a:r>
              <a:rPr lang="ja-JP" altLang="en-US" sz="1729" b="0" dirty="0" smtClean="0">
                <a:solidFill>
                  <a:schemeClr val="tx1"/>
                </a:solidFill>
                <a:latin typeface="+mn-ea"/>
                <a:ea typeface="+mn-ea"/>
              </a:rPr>
              <a:t>製品開発・販路拡大の支援</a:t>
            </a:r>
            <a:endParaRPr lang="ja-JP" altLang="en-US" sz="1729" b="0" dirty="0" smtClean="0">
              <a:solidFill>
                <a:schemeClr val="tx1"/>
              </a:solidFill>
              <a:latin typeface="+mn-ea"/>
              <a:ea typeface="+mn-ea"/>
            </a:endParaRPr>
          </a:p>
        </p:txBody>
      </p:sp>
      <p:sp>
        <p:nvSpPr>
          <p:cNvPr id="1267" name="テキスト ボックス 656"/>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６</a:t>
            </a:r>
            <a:endParaRPr>
              <a:solidFill>
                <a:schemeClr val="tx1"/>
              </a:solidFill>
            </a:endParaRPr>
          </a:p>
        </p:txBody>
      </p:sp>
      <p:sp>
        <p:nvSpPr>
          <p:cNvPr id="1268" name="タイトル 728"/>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専門家</a:t>
            </a:r>
            <a:r>
              <a:rPr lang="ja-JP" altLang="en-US" sz="1600" b="0" dirty="0">
                <a:solidFill>
                  <a:schemeClr val="tx1"/>
                </a:solidFill>
                <a:latin typeface="+mn-ea"/>
                <a:ea typeface="+mn-ea"/>
                <a:cs typeface="+mj-cs"/>
              </a:rPr>
              <a:t>派遣</a:t>
            </a:r>
            <a:endParaRPr lang="en-US" altLang="ja-JP" b="0" dirty="0">
              <a:solidFill>
                <a:schemeClr val="tx1"/>
              </a:solidFill>
              <a:latin typeface="+mn-ea"/>
              <a:ea typeface="+mn-ea"/>
              <a:cs typeface="+mj-cs"/>
            </a:endParaRPr>
          </a:p>
        </p:txBody>
      </p:sp>
      <p:sp>
        <p:nvSpPr>
          <p:cNvPr id="1269" name="テキスト ボックス 325"/>
          <p:cNvSpPr txBox="1">
            <a:spLocks noChangeArrowheads="1"/>
          </p:cNvSpPr>
          <p:nvPr/>
        </p:nvSpPr>
        <p:spPr>
          <a:xfrm>
            <a:off x="125413" y="705000"/>
            <a:ext cx="6732588" cy="737771"/>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防災製品市場に関する知見や人脈を有する「高知県防災関連産業振興アドバイザー」を設置し、県内事業者</a:t>
            </a:r>
            <a:r>
              <a:rPr lang="ja-JP" altLang="en-US" sz="1400">
                <a:solidFill>
                  <a:schemeClr val="tx1"/>
                </a:solidFill>
                <a:latin typeface="Calibri" pitchFamily="34" charset="0"/>
              </a:rPr>
              <a:t>の県内の防災製品の開発・改良、販路開拓などの様々な課題解決の支援を行っています。</a:t>
            </a:r>
            <a:endParaRPr lang="en-US" altLang="ja-JP" sz="1400">
              <a:solidFill>
                <a:schemeClr val="tx1"/>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5"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lnSpc>
                <a:spcPts val="2000"/>
              </a:lnSpc>
              <a:spcAft>
                <a:spcPts val="0"/>
              </a:spcAft>
              <a:defRPr/>
            </a:pPr>
            <a:r>
              <a:rPr lang="ja-JP" altLang="en-US" sz="1600" dirty="0">
                <a:solidFill>
                  <a:schemeClr val="tx1"/>
                </a:solidFill>
                <a:latin typeface="+mn-ea"/>
                <a:ea typeface="+mn-ea"/>
              </a:rPr>
              <a:t>生産性向上推進アドバイザー事業【センター】</a:t>
            </a:r>
            <a:endParaRPr>
              <a:solidFill>
                <a:schemeClr val="tx1"/>
              </a:solidFill>
            </a:endParaRPr>
          </a:p>
        </p:txBody>
      </p:sp>
      <p:sp>
        <p:nvSpPr>
          <p:cNvPr id="1276"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専門家派遣</a:t>
            </a:r>
            <a:endParaRPr lang="en-US" altLang="ja-JP" b="0" dirty="0">
              <a:solidFill>
                <a:schemeClr val="tx1"/>
              </a:solidFill>
              <a:latin typeface="+mn-ea"/>
              <a:ea typeface="+mn-ea"/>
              <a:cs typeface="+mj-cs"/>
            </a:endParaRPr>
          </a:p>
        </p:txBody>
      </p:sp>
      <p:sp>
        <p:nvSpPr>
          <p:cNvPr id="1277" name="テキスト ボックス 8"/>
          <p:cNvSpPr txBox="1">
            <a:spLocks noChangeArrowheads="1"/>
          </p:cNvSpPr>
          <p:nvPr/>
        </p:nvSpPr>
        <p:spPr>
          <a:xfrm>
            <a:off x="68262" y="705000"/>
            <a:ext cx="6732588" cy="522327"/>
          </a:xfrm>
          <a:prstGeom prst="rect">
            <a:avLst/>
          </a:prstGeom>
          <a:noFill/>
          <a:ln w="9525">
            <a:noFill/>
            <a:miter lim="800000"/>
            <a:headEnd/>
            <a:tailEnd/>
          </a:ln>
        </p:spPr>
        <p:txBody>
          <a:bodyPr>
            <a:spAutoFit/>
          </a:bodyPr>
          <a:lstStyle/>
          <a:p>
            <a:pPr algn="l"/>
            <a:r>
              <a:rPr lang="ja-JP" altLang="en-US" sz="1400">
                <a:solidFill>
                  <a:schemeClr val="tx1"/>
                </a:solidFill>
                <a:latin typeface="Calibri" pitchFamily="34" charset="0"/>
              </a:rPr>
              <a:t>県内ものづくり事業者が</a:t>
            </a:r>
            <a:r>
              <a:rPr lang="ja-JP" altLang="en-US" sz="1400"/>
              <a:t>製造現場の効率化や省力化など生産性向上に取り組むため、</a:t>
            </a:r>
            <a:r>
              <a:rPr lang="ja-JP" altLang="en-US" sz="1400">
                <a:solidFill>
                  <a:schemeClr val="tx1"/>
                </a:solidFill>
                <a:latin typeface="Calibri" pitchFamily="34" charset="0"/>
              </a:rPr>
              <a:t>専門家を派遣します。</a:t>
            </a:r>
            <a:endParaRPr lang="en-US" altLang="ja-JP" sz="1400">
              <a:solidFill>
                <a:schemeClr val="tx1"/>
              </a:solidFill>
              <a:latin typeface="Calibri" pitchFamily="34" charset="0"/>
            </a:endParaRPr>
          </a:p>
        </p:txBody>
      </p:sp>
      <p:graphicFrame>
        <p:nvGraphicFramePr>
          <p:cNvPr id="1278" name="Group 55"/>
          <p:cNvGraphicFramePr>
            <a:graphicFrameLocks noGrp="1"/>
          </p:cNvGraphicFramePr>
          <p:nvPr>
            <p:extLst>
              <p:ext uri="{D42A27DB-BD31-4B8C-83A1-F6EECF244321}">
                <p14:modId xmlns:p14="http://schemas.microsoft.com/office/powerpoint/2010/main" val="672643400"/>
              </p:ext>
            </p:extLst>
          </p:nvPr>
        </p:nvGraphicFramePr>
        <p:xfrm>
          <a:off x="149225" y="1286796"/>
          <a:ext cx="6597650" cy="4026204"/>
        </p:xfrm>
        <a:graphic>
          <a:graphicData uri="http://schemas.openxmlformats.org/drawingml/2006/table">
            <a:tbl>
              <a:tblPr/>
              <a:tblGrid>
                <a:gridCol w="1458118"/>
                <a:gridCol w="5139532"/>
              </a:tblGrid>
              <a:tr h="3555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県内中小企業者等</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873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費用</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無料</a:t>
                      </a:r>
                      <a:r>
                        <a:rPr kumimoji="1" lang="ja-JP" altLang="en-US" sz="16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8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45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回数の制限</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10回まで</a:t>
                      </a:r>
                      <a:endParaRPr b="0" dirty="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7166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0">
                          <a:solidFill>
                            <a:schemeClr val="tx1"/>
                          </a:solidFill>
                          <a:latin typeface="ＭＳ Ｐゴシック"/>
                          <a:ea typeface="ＭＳ Ｐゴシック"/>
                        </a:rPr>
                        <a:t>指導、</a:t>
                      </a:r>
                      <a:endParaRPr sz="1400" b="0">
                        <a:solidFill>
                          <a:schemeClr val="tx1"/>
                        </a:solidFill>
                        <a:latin typeface="ＭＳ Ｐゴシック"/>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0">
                          <a:solidFill>
                            <a:schemeClr val="tx1"/>
                          </a:solidFill>
                          <a:latin typeface="ＭＳ Ｐゴシック"/>
                          <a:ea typeface="ＭＳ Ｐゴシック"/>
                        </a:rPr>
                        <a:t>助言の内容</a:t>
                      </a:r>
                      <a:endParaRPr sz="1400"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0">
                          <a:solidFill>
                            <a:schemeClr val="tx1"/>
                          </a:solidFill>
                          <a:latin typeface="ＭＳ Ｐゴシック"/>
                          <a:ea typeface="ＭＳ Ｐゴシック"/>
                        </a:rPr>
                        <a:t>課題の抽出や分析、解決方法の提案や改善活動の伴走支援、</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0">
                          <a:solidFill>
                            <a:schemeClr val="tx1"/>
                          </a:solidFill>
                          <a:latin typeface="ＭＳ Ｐゴシック"/>
                          <a:ea typeface="ＭＳ Ｐゴシック"/>
                        </a:rPr>
                        <a:t>デジタル化支援など</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751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利用方法</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産業振興センターへ申請</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555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受付期間</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随時募集</a:t>
                      </a:r>
                      <a:endParaRPr kumimoji="1" lang="en-US" altLang="ja-JP" sz="1600" b="0" i="0" u="none" strike="noStrike" cap="none" normalizeH="0" baseline="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390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b="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高知県産業振興センター</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dirty="0">
                          <a:solidFill>
                            <a:schemeClr val="tx1"/>
                          </a:solidFill>
                          <a:latin typeface="+mn-ea"/>
                          <a:ea typeface="+mn-ea"/>
                        </a:rPr>
                        <a:t>事業戦略・デジタル化推進部　事業戦略・デジタル化推進課</a:t>
                      </a:r>
                      <a:endParaRPr b="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ＴＥＬ：088-845-6600</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
                      </a:r>
                      <a:r>
                        <a:rPr kumimoji="1" lang="en-US" altLang="ja-JP" sz="1400" b="0" i="0" u="none" strike="noStrike" cap="none" normalizeH="0" baseline="0" dirty="0">
                          <a:ln>
                            <a:noFill/>
                          </a:ln>
                          <a:solidFill>
                            <a:schemeClr val="tx1"/>
                          </a:solidFill>
                          <a:effectLst/>
                          <a:latin typeface="ＭＳ Ｐゴシック" charset="-128"/>
                          <a:ea typeface="ＭＳ Ｐゴシック" charset="-128"/>
                        </a:rPr>
                        <a:t>jigyousenryaku@</a:t>
                      </a:r>
                      <a:r>
                        <a:rPr kumimoji="1" lang="en-US" altLang="ja-JP" sz="1400" b="0" i="0" u="none" strike="noStrike" cap="none" normalizeH="0" baseline="0" dirty="0">
                          <a:ln>
                            <a:noFill/>
                          </a:ln>
                          <a:solidFill>
                            <a:schemeClr val="tx1"/>
                          </a:solidFill>
                          <a:effectLst/>
                          <a:latin typeface="ＭＳ Ｐゴシック" charset="-128"/>
                          <a:ea typeface="ＭＳ Ｐゴシック" charset="-128"/>
                        </a:rPr>
                        <a:t>joho-kochi.or</a:t>
                      </a:r>
                      <a:r>
                        <a:rPr kumimoji="1" lang="en-US" altLang="ja-JP" sz="1400" b="0" i="0" u="none" strike="noStrike" cap="none" normalizeH="0" baseline="0" dirty="0">
                          <a:ln>
                            <a:noFill/>
                          </a:ln>
                          <a:solidFill>
                            <a:schemeClr val="tx1"/>
                          </a:solidFill>
                          <a:effectLst/>
                          <a:latin typeface="ＭＳ Ｐゴシック" charset="-128"/>
                          <a:ea typeface="ＭＳ Ｐゴシック" charset="-128"/>
                        </a:rPr>
                        <a:t>.jp</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ＵＲＬ：</a:t>
                      </a:r>
                      <a:r>
                        <a:rPr kumimoji="1" lang="en-US" altLang="ja-JP" sz="1400" b="0" i="0" u="none" strike="noStrike" cap="none" normalizeH="0" baseline="0" dirty="0">
                          <a:ln>
                            <a:noFill/>
                          </a:ln>
                          <a:solidFill>
                            <a:schemeClr val="tx1"/>
                          </a:solidFill>
                          <a:effectLst/>
                          <a:latin typeface="ＭＳ Ｐゴシック" charset="-128"/>
                          <a:ea typeface="ＭＳ Ｐゴシック" charset="-128"/>
                        </a:rPr>
                        <a:t>https://joho-kochi.or.jp</a:t>
                      </a:r>
                      <a:endParaRPr kumimoji="1" lang="ja-JP" altLang="en-US" sz="16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279" name="テキスト ボックス 655"/>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７</a:t>
            </a:r>
            <a:endParaRPr>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85" name="タイトル 1"/>
          <p:cNvSpPr>
            <a:spLocks noGrp="1"/>
          </p:cNvSpPr>
          <p:nvPr>
            <p:ph type="ctrTitle"/>
          </p:nvPr>
        </p:nvSpPr>
        <p:spPr>
          <a:xfrm>
            <a:off x="1744663" y="39557"/>
            <a:ext cx="5040312" cy="584730"/>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dirty="0">
                <a:latin typeface="ＭＳ Ｐゴシック"/>
                <a:ea typeface="ＭＳ Ｐゴシック"/>
              </a:rPr>
              <a:t>事業戦略策</a:t>
            </a:r>
            <a:r>
              <a:rPr lang="ja-JP" altLang="en-US" sz="1600" dirty="0">
                <a:solidFill>
                  <a:schemeClr val="tx1"/>
                </a:solidFill>
                <a:latin typeface="ＭＳ Ｐゴシック"/>
                <a:ea typeface="ＭＳ Ｐゴシック"/>
              </a:rPr>
              <a:t>定・実行支</a:t>
            </a:r>
            <a:r>
              <a:rPr lang="ja-JP" altLang="en-US" sz="1600" dirty="0">
                <a:latin typeface="ＭＳ Ｐゴシック"/>
                <a:ea typeface="ＭＳ Ｐゴシック"/>
              </a:rPr>
              <a:t>援</a:t>
            </a:r>
            <a:r>
              <a:rPr lang="en-US" altLang="ja-JP" sz="1600" dirty="0">
                <a:latin typeface="ＭＳ Ｐゴシック"/>
                <a:ea typeface="ＭＳ Ｐゴシック"/>
              </a:rPr>
              <a:t>【</a:t>
            </a:r>
            <a:r>
              <a:rPr lang="ja-JP" altLang="en-US" sz="1600" dirty="0">
                <a:latin typeface="ＭＳ Ｐゴシック"/>
                <a:ea typeface="ＭＳ Ｐゴシック"/>
              </a:rPr>
              <a:t>センター</a:t>
            </a:r>
            <a:r>
              <a:rPr lang="en-US" altLang="ja-JP" sz="1600" dirty="0">
                <a:latin typeface="ＭＳ Ｐゴシック"/>
                <a:ea typeface="ＭＳ Ｐゴシック"/>
              </a:rPr>
              <a:t>】</a:t>
            </a:r>
            <a:endParaRPr lang="ja-JP" altLang="en-US" sz="2200" dirty="0">
              <a:latin typeface="ＭＳ Ｐゴシック"/>
              <a:ea typeface="ＭＳ Ｐゴシック"/>
            </a:endParaRPr>
          </a:p>
        </p:txBody>
      </p:sp>
      <p:sp>
        <p:nvSpPr>
          <p:cNvPr id="1286" name="タイトル 1"/>
          <p:cNvSpPr txBox="1"/>
          <p:nvPr/>
        </p:nvSpPr>
        <p:spPr>
          <a:xfrm>
            <a:off x="36513" y="39557"/>
            <a:ext cx="1655762" cy="584730"/>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a:solidFill>
                  <a:schemeClr val="tx1"/>
                </a:solidFill>
              </a:rPr>
              <a:t>事業戦略</a:t>
            </a:r>
            <a:endParaRPr sz="2162" b="0">
              <a:solidFill>
                <a:schemeClr val="tx1"/>
              </a:solidFill>
            </a:endParaRPr>
          </a:p>
        </p:txBody>
      </p:sp>
      <p:graphicFrame>
        <p:nvGraphicFramePr>
          <p:cNvPr id="1287" name="表 6"/>
          <p:cNvGraphicFramePr>
            <a:graphicFrameLocks noGrp="1"/>
          </p:cNvGraphicFramePr>
          <p:nvPr>
            <p:extLst>
              <p:ext uri="{D42A27DB-BD31-4B8C-83A1-F6EECF244321}">
                <p14:modId xmlns:p14="http://schemas.microsoft.com/office/powerpoint/2010/main" val="1425861050"/>
              </p:ext>
            </p:extLst>
          </p:nvPr>
        </p:nvGraphicFramePr>
        <p:xfrm>
          <a:off x="36513" y="1033371"/>
          <a:ext cx="6725316" cy="8331253"/>
        </p:xfrm>
        <a:graphic>
          <a:graphicData uri="http://schemas.openxmlformats.org/drawingml/2006/table">
            <a:tbl>
              <a:tblPr firstRow="1" bandRow="1">
                <a:tableStyleId>{5940675A-B579-460E-94D1-54222C63F5DA}</a:tableStyleId>
              </a:tblPr>
              <a:tblGrid>
                <a:gridCol w="1302417"/>
                <a:gridCol w="5422899"/>
              </a:tblGrid>
              <a:tr h="360040">
                <a:tc>
                  <a:txBody>
                    <a:bodyPr/>
                    <a:lstStyle/>
                    <a:p>
                      <a:r>
                        <a:rPr kumimoji="1" lang="ja-JP" altLang="en-US" sz="1200" b="0" dirty="0">
                          <a:solidFill>
                            <a:schemeClr val="tx1"/>
                          </a:solidFill>
                        </a:rPr>
                        <a:t>対象者</a:t>
                      </a:r>
                      <a:endParaRPr b="0">
                        <a:solidFill>
                          <a:schemeClr val="tx1"/>
                        </a:solidFill>
                      </a:endParaRPr>
                    </a:p>
                  </a:txBody>
                  <a:tcPr anchor="ctr">
                    <a:solidFill>
                      <a:schemeClr val="tx2">
                        <a:lumMod val="20000"/>
                        <a:lumOff val="80000"/>
                      </a:schemeClr>
                    </a:solidFill>
                  </a:tcPr>
                </a:tc>
                <a:tc>
                  <a:txBody>
                    <a:bodyPr/>
                    <a:lstStyle/>
                    <a:p>
                      <a:r>
                        <a:rPr kumimoji="1" lang="ja-JP" altLang="en-US" sz="1200" b="0" dirty="0">
                          <a:solidFill>
                            <a:schemeClr val="tx1"/>
                          </a:solidFill>
                        </a:rPr>
                        <a:t>高知県内の中小企業者</a:t>
                      </a:r>
                      <a:endParaRPr kumimoji="1" lang="en-US" altLang="ja-JP" sz="1200" b="0" strike="sngStrike" dirty="0">
                        <a:solidFill>
                          <a:schemeClr val="tx1"/>
                        </a:solidFill>
                      </a:endParaRPr>
                    </a:p>
                  </a:txBody>
                  <a:tcPr anchor="ctr"/>
                </a:tc>
                <a:extLst>
                  <a:ext uri="{0D108BD9-81ED-4DB2-BD59-A6C34878D82A}"/>
                </a:extLst>
              </a:tr>
              <a:tr h="216239">
                <a:tc>
                  <a:txBody>
                    <a:bodyPr/>
                    <a:lstStyle/>
                    <a:p>
                      <a:r>
                        <a:rPr kumimoji="1" lang="ja-JP" altLang="en-US" sz="1200" b="0" dirty="0">
                          <a:solidFill>
                            <a:schemeClr val="tx1"/>
                          </a:solidFill>
                        </a:rPr>
                        <a:t>費用</a:t>
                      </a:r>
                      <a:endParaRPr b="0">
                        <a:solidFill>
                          <a:schemeClr val="tx1"/>
                        </a:solidFill>
                      </a:endParaRPr>
                    </a:p>
                  </a:txBody>
                  <a:tcPr anchor="ctr">
                    <a:solidFill>
                      <a:schemeClr val="tx2">
                        <a:lumMod val="20000"/>
                        <a:lumOff val="80000"/>
                      </a:schemeClr>
                    </a:solidFill>
                  </a:tcPr>
                </a:tc>
                <a:tc>
                  <a:txBody>
                    <a:bodyPr/>
                    <a:lstStyle/>
                    <a:p>
                      <a:r>
                        <a:rPr kumimoji="1" lang="ja-JP" altLang="en-US" sz="1200" b="0" dirty="0">
                          <a:solidFill>
                            <a:schemeClr val="tx1"/>
                          </a:solidFill>
                        </a:rPr>
                        <a:t>無料</a:t>
                      </a:r>
                      <a:endParaRPr kumimoji="1" lang="en-US" altLang="ja-JP" sz="1200" b="0" dirty="0">
                        <a:solidFill>
                          <a:schemeClr val="tx1"/>
                        </a:solidFill>
                      </a:endParaRPr>
                    </a:p>
                  </a:txBody>
                  <a:tcPr anchor="ctr"/>
                </a:tc>
                <a:extLst>
                  <a:ext uri="{0D108BD9-81ED-4DB2-BD59-A6C34878D82A}"/>
                </a:extLst>
              </a:tr>
              <a:tr h="6328478">
                <a:tc>
                  <a:txBody>
                    <a:bodyPr/>
                    <a:lstStyle/>
                    <a:p>
                      <a:r>
                        <a:rPr kumimoji="1" lang="ja-JP" altLang="en-US" sz="1200" b="0" dirty="0">
                          <a:solidFill>
                            <a:schemeClr val="tx1"/>
                          </a:solidFill>
                          <a:latin typeface="+mn-ea"/>
                        </a:rPr>
                        <a:t>事業戦略策定</a:t>
                      </a:r>
                      <a:endParaRPr b="0">
                        <a:solidFill>
                          <a:schemeClr val="tx1"/>
                        </a:solidFill>
                        <a:latin typeface="+mn-ea"/>
                      </a:endParaRPr>
                    </a:p>
                    <a:p>
                      <a:r>
                        <a:rPr kumimoji="1" lang="ja-JP" altLang="en-US" sz="1200" b="0" dirty="0">
                          <a:solidFill>
                            <a:schemeClr val="tx1"/>
                          </a:solidFill>
                          <a:latin typeface="+mn-ea"/>
                        </a:rPr>
                        <a:t>（イメージ）</a:t>
                      </a:r>
                      <a:endParaRPr b="0">
                        <a:solidFill>
                          <a:schemeClr val="tx1"/>
                        </a:solidFill>
                      </a:endParaRPr>
                    </a:p>
                  </a:txBody>
                  <a:tcPr anchor="ct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rPr>
                        <a:t>　企業の経営ビジョンを実現するために、事業戦略の策定とともに、経営・財務、企画・マーケティング、製造などの具体の課題解決を事業戦略チームによりサポートする。また、課題に応じたセミナーも併せて開催する。</a:t>
                      </a:r>
                      <a:endParaRPr kumimoji="1" lang="en-US" altLang="ja-JP" sz="1200" b="0" u="sng"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sng"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rPr>
                        <a:t>　</a:t>
                      </a:r>
                      <a:endParaRPr kumimoji="1" lang="en-US" altLang="ja-JP" sz="1200" b="0" u="none"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sng"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rPr>
                        <a:t>　</a:t>
                      </a:r>
                      <a:r>
                        <a:rPr kumimoji="1" lang="en-US" altLang="ja-JP" sz="1200" b="0" u="sng" dirty="0">
                          <a:solidFill>
                            <a:schemeClr val="tx1"/>
                          </a:solidFill>
                        </a:rPr>
                        <a:t>Step</a:t>
                      </a:r>
                      <a:r>
                        <a:rPr kumimoji="1" lang="ja-JP" altLang="en-US" sz="1200" b="0" u="sng" dirty="0">
                          <a:solidFill>
                            <a:schemeClr val="tx1"/>
                          </a:solidFill>
                        </a:rPr>
                        <a:t>１　まずは現在の姿を「見える化」する</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１　みずからの会社を振り返ってみる（事業概況）</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２　市場環境や業界の競争環境を整理する</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（マクロ・業界（外部環境）分析）</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３　競合の製品・サービスと比較した上で、業界内でのポジションを</a:t>
                      </a:r>
                      <a:r>
                        <a:rPr kumimoji="1" lang="ja-JP" altLang="en-US" sz="1200" b="0" dirty="0" err="1">
                          <a:solidFill>
                            <a:schemeClr val="tx1"/>
                          </a:solidFill>
                        </a:rPr>
                        <a:t>把握す</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る（ミクロ・自社（内部環境等）分析）</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rPr>
                        <a:t>　</a:t>
                      </a:r>
                      <a:r>
                        <a:rPr kumimoji="1" lang="en-US" altLang="ja-JP" sz="1200" b="0" u="sng" dirty="0">
                          <a:solidFill>
                            <a:schemeClr val="tx1"/>
                          </a:solidFill>
                        </a:rPr>
                        <a:t>Step</a:t>
                      </a:r>
                      <a:r>
                        <a:rPr kumimoji="1" lang="ja-JP" altLang="en-US" sz="1200" b="0" u="sng" dirty="0">
                          <a:solidFill>
                            <a:schemeClr val="tx1"/>
                          </a:solidFill>
                        </a:rPr>
                        <a:t>２　ありたい姿（</a:t>
                      </a:r>
                      <a:r>
                        <a:rPr kumimoji="1" lang="en-US" altLang="ja-JP" sz="1200" b="0" u="sng" dirty="0">
                          <a:solidFill>
                            <a:schemeClr val="tx1"/>
                          </a:solidFill>
                        </a:rPr>
                        <a:t>5</a:t>
                      </a:r>
                      <a:r>
                        <a:rPr kumimoji="1" lang="ja-JP" altLang="en-US" sz="1200" b="0" u="sng" dirty="0">
                          <a:solidFill>
                            <a:schemeClr val="tx1"/>
                          </a:solidFill>
                        </a:rPr>
                        <a:t>年後の理想形）をえがく</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４　自社の“５年後”の目標を考える　</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新規事業の立上げ（製品開発）や事業規模の拡大（市場開拓）、収益性</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の改善方法などの到達目標を設定する</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rPr>
                        <a:t>　</a:t>
                      </a:r>
                      <a:r>
                        <a:rPr kumimoji="1" lang="en-US" altLang="ja-JP" sz="1200" b="0" u="sng" dirty="0">
                          <a:solidFill>
                            <a:schemeClr val="tx1"/>
                          </a:solidFill>
                        </a:rPr>
                        <a:t>Step</a:t>
                      </a:r>
                      <a:r>
                        <a:rPr kumimoji="1" lang="ja-JP" altLang="en-US" sz="1200" b="0" u="sng" dirty="0">
                          <a:solidFill>
                            <a:schemeClr val="tx1"/>
                          </a:solidFill>
                        </a:rPr>
                        <a:t>３　実現するための課題を整理する</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５　着地点（５年後）に向けた取組課題を抽出する</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６　指標となる数値目標（</a:t>
                      </a:r>
                      <a:r>
                        <a:rPr kumimoji="1" lang="en-US" altLang="ja-JP" sz="1200" b="0" dirty="0">
                          <a:solidFill>
                            <a:schemeClr val="tx1"/>
                          </a:solidFill>
                        </a:rPr>
                        <a:t>KPI</a:t>
                      </a:r>
                      <a:r>
                        <a:rPr kumimoji="1" lang="ja-JP" altLang="en-US" sz="1200" b="0" dirty="0">
                          <a:solidFill>
                            <a:schemeClr val="tx1"/>
                          </a:solidFill>
                        </a:rPr>
                        <a:t>）を考える</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７　１年目の取組課題を抽出する</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８　今後の売上、利益等の目標を現状を踏まえて設定する</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（中長期業績目論見）</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rPr>
                        <a:t>　</a:t>
                      </a:r>
                      <a:r>
                        <a:rPr kumimoji="1" lang="en-US" altLang="ja-JP" sz="1200" b="0" u="sng" dirty="0">
                          <a:solidFill>
                            <a:schemeClr val="tx1"/>
                          </a:solidFill>
                        </a:rPr>
                        <a:t>Step</a:t>
                      </a:r>
                      <a:r>
                        <a:rPr kumimoji="1" lang="ja-JP" altLang="en-US" sz="1200" b="0" u="sng" dirty="0">
                          <a:solidFill>
                            <a:schemeClr val="tx1"/>
                          </a:solidFill>
                        </a:rPr>
                        <a:t>４　戦略を実行に移す</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「事業戦略」に基づく実施・検証の</a:t>
                      </a:r>
                      <a:r>
                        <a:rPr kumimoji="1" lang="en-US" altLang="ja-JP" sz="1200" b="0" dirty="0">
                          <a:solidFill>
                            <a:schemeClr val="tx1"/>
                          </a:solidFill>
                        </a:rPr>
                        <a:t>PDCA</a:t>
                      </a:r>
                      <a:r>
                        <a:rPr kumimoji="1" lang="ja-JP" altLang="en-US" sz="1200" b="0" dirty="0">
                          <a:solidFill>
                            <a:schemeClr val="tx1"/>
                          </a:solidFill>
                        </a:rPr>
                        <a:t>のサイクルを回す</a:t>
                      </a:r>
                      <a:endParaRPr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さらには来年以降の「事業戦略」の策定に活かしていく</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rPr>
                        <a:t>※</a:t>
                      </a:r>
                      <a:r>
                        <a:rPr kumimoji="1" lang="ja-JP" altLang="en-US" sz="1200" b="0" dirty="0">
                          <a:solidFill>
                            <a:schemeClr val="tx1"/>
                          </a:solidFill>
                        </a:rPr>
                        <a:t>事業戦略の策定に向けては、</a:t>
                      </a:r>
                      <a:r>
                        <a:rPr kumimoji="1" lang="en-US" altLang="ja-JP" sz="1200" b="0" dirty="0">
                          <a:solidFill>
                            <a:schemeClr val="tx1"/>
                          </a:solidFill>
                        </a:rPr>
                        <a:t>Step</a:t>
                      </a:r>
                      <a:r>
                        <a:rPr kumimoji="1" lang="ja-JP" altLang="en-US" sz="1200" b="0" dirty="0">
                          <a:solidFill>
                            <a:schemeClr val="tx1"/>
                          </a:solidFill>
                        </a:rPr>
                        <a:t>１から</a:t>
                      </a:r>
                      <a:r>
                        <a:rPr kumimoji="1" lang="en-US" altLang="ja-JP" sz="1200" b="0" dirty="0">
                          <a:solidFill>
                            <a:schemeClr val="tx1"/>
                          </a:solidFill>
                        </a:rPr>
                        <a:t>Step</a:t>
                      </a:r>
                      <a:r>
                        <a:rPr kumimoji="1" lang="ja-JP" altLang="en-US" sz="1200" b="0" dirty="0">
                          <a:solidFill>
                            <a:schemeClr val="tx1"/>
                          </a:solidFill>
                        </a:rPr>
                        <a:t>３の項目整理や</a:t>
                      </a:r>
                      <a:r>
                        <a:rPr kumimoji="1" lang="en-US" altLang="ja-JP" sz="1200" b="0" dirty="0">
                          <a:solidFill>
                            <a:schemeClr val="tx1"/>
                          </a:solidFill>
                        </a:rPr>
                        <a:t>Step</a:t>
                      </a:r>
                      <a:r>
                        <a:rPr kumimoji="1" lang="ja-JP" altLang="en-US" sz="1200" b="0" dirty="0">
                          <a:solidFill>
                            <a:schemeClr val="tx1"/>
                          </a:solidFill>
                        </a:rPr>
                        <a:t>４の実行に</a:t>
                      </a:r>
                      <a:endParaRPr kumimoji="1" lang="en-US" altLang="ja-JP" sz="12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際して、財務、営業、人材確保など、企業の希望に応じて分野別の専門家も</a:t>
                      </a:r>
                      <a:endParaRPr b="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ディスカッションに参加するなど、企業の経営基盤の強化や事業拡大等を目</a:t>
                      </a:r>
                      <a:endParaRPr b="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     指す取組を一貫してサポートします。</a:t>
                      </a:r>
                      <a:endParaRPr b="0">
                        <a:solidFill>
                          <a:schemeClr val="tx1"/>
                        </a:solidFill>
                      </a:endParaRPr>
                    </a:p>
                  </a:txBody>
                  <a:tcPr anchor="ctr"/>
                </a:tc>
                <a:extLst>
                  <a:ext uri="{0D108BD9-81ED-4DB2-BD59-A6C34878D82A}"/>
                </a:extLst>
              </a:tr>
              <a:tr h="297656">
                <a:tc>
                  <a:txBody>
                    <a:bodyPr/>
                    <a:lstStyle/>
                    <a:p>
                      <a:pPr algn="l"/>
                      <a:r>
                        <a:rPr kumimoji="1" lang="ja-JP" altLang="en-US" sz="1200" b="0" dirty="0">
                          <a:solidFill>
                            <a:schemeClr val="tx1"/>
                          </a:solidFill>
                        </a:rPr>
                        <a:t>受付期間</a:t>
                      </a:r>
                      <a:endParaRPr b="0">
                        <a:solidFill>
                          <a:schemeClr val="tx1"/>
                        </a:solidFill>
                      </a:endParaRPr>
                    </a:p>
                  </a:txBody>
                  <a:tcPr anchor="ctr">
                    <a:solidFill>
                      <a:schemeClr val="tx2">
                        <a:lumMod val="20000"/>
                        <a:lumOff val="80000"/>
                      </a:schemeClr>
                    </a:solidFill>
                  </a:tcPr>
                </a:tc>
                <a:tc>
                  <a:txBody>
                    <a:bodyPr/>
                    <a:lstStyle/>
                    <a:p>
                      <a:pPr algn="l"/>
                      <a:r>
                        <a:rPr kumimoji="1" lang="ja-JP" altLang="en-US" sz="1200" b="0" dirty="0">
                          <a:solidFill>
                            <a:schemeClr val="tx1"/>
                          </a:solidFill>
                        </a:rPr>
                        <a:t>随時募集</a:t>
                      </a:r>
                      <a:endParaRPr kumimoji="1" lang="en-US" altLang="ja-JP" sz="1200" b="0"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extLst>
              </a:tr>
              <a:tr h="10693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お問い合わせ先</a:t>
                      </a:r>
                      <a:endParaRPr b="0" dirty="0">
                        <a:solidFill>
                          <a:schemeClr val="tx1"/>
                        </a:solidFill>
                      </a:endParaRPr>
                    </a:p>
                    <a:p>
                      <a:endParaRPr kumimoji="1" lang="ja-JP" altLang="en-US" sz="1200" b="0" dirty="0">
                        <a:solidFill>
                          <a:schemeClr val="tx1"/>
                        </a:solidFill>
                        <a:latin typeface="+mn-ea"/>
                        <a:ea typeface="+mn-ea"/>
                      </a:endParaRPr>
                    </a:p>
                  </a:txBody>
                  <a:tcPr anchor="ctr">
                    <a:solidFill>
                      <a:schemeClr val="tx2">
                        <a:lumMod val="20000"/>
                        <a:lumOff val="80000"/>
                      </a:schemeClr>
                    </a:solidFill>
                  </a:tcPr>
                </a:tc>
                <a:tc>
                  <a:txBody>
                    <a:bodyPr/>
                    <a:lstStyle/>
                    <a:p>
                      <a:r>
                        <a:rPr kumimoji="1" lang="ja-JP" altLang="en-US" sz="1200" b="0" dirty="0">
                          <a:solidFill>
                            <a:schemeClr val="tx1"/>
                          </a:solidFill>
                          <a:latin typeface="+mn-ea"/>
                          <a:ea typeface="+mn-ea"/>
                        </a:rPr>
                        <a:t>高知県産業振興センター</a:t>
                      </a:r>
                      <a:endParaRPr kumimoji="1" lang="en-US" altLang="ja-JP" sz="1200" b="0" dirty="0">
                        <a:solidFill>
                          <a:schemeClr val="tx1"/>
                        </a:solidFill>
                        <a:latin typeface="+mn-ea"/>
                        <a:ea typeface="+mn-ea"/>
                      </a:endParaRPr>
                    </a:p>
                    <a:p>
                      <a:r>
                        <a:rPr kumimoji="1" lang="ja-JP" altLang="en-US" sz="1200" b="0" dirty="0">
                          <a:solidFill>
                            <a:schemeClr val="tx1"/>
                          </a:solidFill>
                          <a:latin typeface="+mn-ea"/>
                          <a:ea typeface="+mn-ea"/>
                        </a:rPr>
                        <a:t>事業戦略・デジタル化推進</a:t>
                      </a:r>
                      <a:r>
                        <a:rPr kumimoji="1" lang="ja-JP" altLang="en-US" sz="1200" b="0" dirty="0">
                          <a:solidFill>
                            <a:schemeClr val="tx1"/>
                          </a:solidFill>
                          <a:latin typeface="+mn-ea"/>
                          <a:ea typeface="+mn-ea"/>
                        </a:rPr>
                        <a:t>部　</a:t>
                      </a:r>
                      <a:r>
                        <a:rPr kumimoji="1" lang="ja-JP" altLang="en-US" sz="1200" b="0" dirty="0">
                          <a:solidFill>
                            <a:schemeClr val="tx1"/>
                          </a:solidFill>
                          <a:latin typeface="+mn-ea"/>
                          <a:ea typeface="+mn-ea"/>
                        </a:rPr>
                        <a:t>事業戦略・デジタル化推進</a:t>
                      </a:r>
                      <a:r>
                        <a:rPr kumimoji="1" lang="ja-JP" altLang="en-US" sz="1200" b="0" dirty="0">
                          <a:solidFill>
                            <a:schemeClr val="tx1"/>
                          </a:solidFill>
                          <a:latin typeface="+mn-ea"/>
                          <a:ea typeface="+mn-ea"/>
                        </a:rPr>
                        <a:t>課</a:t>
                      </a:r>
                      <a:endParaRPr b="0">
                        <a:solidFill>
                          <a:schemeClr val="tx1"/>
                        </a:solidFill>
                      </a:endParaRPr>
                    </a:p>
                    <a:p>
                      <a:r>
                        <a:rPr kumimoji="1" lang="ja-JP" altLang="en-US" sz="1200" b="0" dirty="0">
                          <a:solidFill>
                            <a:schemeClr val="tx1"/>
                          </a:solidFill>
                          <a:latin typeface="+mn-ea"/>
                          <a:ea typeface="+mn-ea"/>
                        </a:rPr>
                        <a:t>ＴＥＬ：088-845-6600</a:t>
                      </a:r>
                      <a:endParaRPr kumimoji="1" lang="en-US" altLang="ja-JP" sz="1200" b="0" dirty="0">
                        <a:solidFill>
                          <a:schemeClr val="tx1"/>
                        </a:solidFill>
                        <a:latin typeface="+mn-ea"/>
                        <a:ea typeface="+mn-ea"/>
                      </a:endParaRPr>
                    </a:p>
                    <a:p>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E-mail：</a:t>
                      </a:r>
                      <a:r>
                        <a:rPr kumimoji="1" lang="en-US" altLang="ja-JP" sz="1200" b="0" i="0" u="none" strike="noStrike" cap="none" normalizeH="0" baseline="0" dirty="0">
                          <a:ln>
                            <a:noFill/>
                          </a:ln>
                          <a:solidFill>
                            <a:schemeClr val="tx1"/>
                          </a:solidFill>
                          <a:effectLst/>
                          <a:latin typeface="ＭＳ Ｐゴシック" charset="-128"/>
                          <a:ea typeface="ＭＳ Ｐゴシック" charset="-128"/>
                        </a:rPr>
                        <a:t>jigyousenryaku@</a:t>
                      </a:r>
                      <a:r>
                        <a:rPr kumimoji="1" lang="en-US" altLang="ja-JP" sz="1200" b="0" i="0" u="none" strike="noStrike" cap="none" normalizeH="0" baseline="0" dirty="0">
                          <a:ln>
                            <a:noFill/>
                          </a:ln>
                          <a:solidFill>
                            <a:schemeClr val="tx1"/>
                          </a:solidFill>
                          <a:effectLst/>
                          <a:latin typeface="ＭＳ Ｐゴシック" charset="-128"/>
                          <a:ea typeface="ＭＳ Ｐゴシック" charset="-128"/>
                        </a:rPr>
                        <a:t>joho-kochi.or.jp</a:t>
                      </a:r>
                      <a:endParaRPr kumimoji="1" lang="en-US" altLang="ja-JP" sz="1200" b="0" dirty="0">
                        <a:solidFill>
                          <a:schemeClr val="tx1"/>
                        </a:solidFill>
                        <a:latin typeface="+mn-ea"/>
                        <a:ea typeface="+mn-ea"/>
                      </a:endParaRPr>
                    </a:p>
                    <a:p>
                      <a:r>
                        <a:rPr kumimoji="1" lang="en-US" altLang="ja-JP" sz="1200" b="0" dirty="0">
                          <a:solidFill>
                            <a:schemeClr val="tx1"/>
                          </a:solidFill>
                          <a:latin typeface="+mn-ea"/>
                          <a:ea typeface="+mn-ea"/>
                        </a:rPr>
                        <a:t>URL</a:t>
                      </a:r>
                      <a:r>
                        <a:rPr kumimoji="1" lang="ja-JP" altLang="en-US" sz="1200" b="0" dirty="0">
                          <a:solidFill>
                            <a:schemeClr val="tx1"/>
                          </a:solidFill>
                          <a:latin typeface="+mn-ea"/>
                          <a:ea typeface="+mn-ea"/>
                        </a:rPr>
                        <a:t>：</a:t>
                      </a:r>
                      <a:r>
                        <a:rPr kumimoji="1" lang="en-US" altLang="ja-JP" sz="1200" b="0" dirty="0">
                          <a:solidFill>
                            <a:schemeClr val="tx1"/>
                          </a:solidFill>
                          <a:latin typeface="+mn-ea"/>
                          <a:ea typeface="+mn-ea"/>
                          <a:hlinkClick r:id="rId1"/>
                        </a:rPr>
                        <a:t>https://</a:t>
                      </a:r>
                      <a:r>
                        <a:rPr kumimoji="1" lang="en-US" altLang="ja-JP" sz="1200" b="0" dirty="0">
                          <a:solidFill>
                            <a:schemeClr val="tx1"/>
                          </a:solidFill>
                          <a:latin typeface="+mn-ea"/>
                          <a:ea typeface="+mn-ea"/>
                          <a:hlinkClick r:id="rId2"/>
                        </a:rPr>
                        <a:t>joho-kochi.or.jp</a:t>
                      </a:r>
                      <a:endParaRPr b="0" strike="sngStrike" dirty="0">
                        <a:solidFill>
                          <a:schemeClr val="tx1"/>
                        </a:solidFill>
                      </a:endParaRPr>
                    </a:p>
                  </a:txBody>
                  <a:tcPr anchor="ctr">
                    <a:lnT w="12700" cap="flat" cmpd="sng" algn="ctr">
                      <a:solidFill>
                        <a:schemeClr val="tx1"/>
                      </a:solidFill>
                      <a:prstDash val="solid"/>
                      <a:round/>
                      <a:headEnd type="none" w="med" len="med"/>
                      <a:tailEnd type="none" w="med" len="med"/>
                    </a:lnT>
                  </a:tcPr>
                </a:tc>
                <a:extLst>
                  <a:ext uri="{0D108BD9-81ED-4DB2-BD59-A6C34878D82A}"/>
                </a:extLst>
              </a:tr>
            </a:tbl>
          </a:graphicData>
        </a:graphic>
      </p:graphicFrame>
      <p:sp>
        <p:nvSpPr>
          <p:cNvPr id="1288" name="テキスト ボックス 8"/>
          <p:cNvSpPr txBox="1">
            <a:spLocks noChangeArrowheads="1"/>
          </p:cNvSpPr>
          <p:nvPr/>
        </p:nvSpPr>
        <p:spPr>
          <a:xfrm>
            <a:off x="0" y="669606"/>
            <a:ext cx="6858000" cy="306884"/>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企業の経営ビジョンの実現に向けた事業戦略策定・実行の取り組みを支援します。</a:t>
            </a:r>
            <a:endParaRPr lang="en-US" altLang="ja-JP" sz="1300" dirty="0">
              <a:solidFill>
                <a:schemeClr val="tx1"/>
              </a:solidFill>
              <a:latin typeface="Calibri" pitchFamily="34" charset="0"/>
            </a:endParaRPr>
          </a:p>
        </p:txBody>
      </p:sp>
      <p:grpSp>
        <p:nvGrpSpPr>
          <p:cNvPr id="1289" name="グループ化 7"/>
          <p:cNvGrpSpPr/>
          <p:nvPr/>
        </p:nvGrpSpPr>
        <p:grpSpPr>
          <a:xfrm>
            <a:off x="1392957" y="2512927"/>
            <a:ext cx="5234150" cy="5392073"/>
            <a:chOff x="1393573" y="2319625"/>
            <a:chExt cx="5183176" cy="4564721"/>
          </a:xfrm>
        </p:grpSpPr>
        <p:sp>
          <p:nvSpPr>
            <p:cNvPr id="1290" name="正方形/長方形 2"/>
            <p:cNvSpPr/>
            <p:nvPr/>
          </p:nvSpPr>
          <p:spPr>
            <a:xfrm>
              <a:off x="1393573" y="2458123"/>
              <a:ext cx="5183176" cy="4426223"/>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1" name="テキスト ボックス 4"/>
            <p:cNvSpPr txBox="1"/>
            <p:nvPr/>
          </p:nvSpPr>
          <p:spPr>
            <a:xfrm>
              <a:off x="1656829" y="2319625"/>
              <a:ext cx="2304256" cy="233741"/>
            </a:xfrm>
            <a:prstGeom prst="rect">
              <a:avLst/>
            </a:prstGeom>
            <a:solidFill>
              <a:schemeClr val="bg1"/>
            </a:solidFill>
            <a:ln w="28575">
              <a:solidFill>
                <a:srgbClr val="00B0F0"/>
              </a:solidFill>
            </a:ln>
          </p:spPr>
          <p:txBody>
            <a:bodyPr wrap="square" rtlCol="0">
              <a:spAutoFit/>
            </a:bodyPr>
            <a:lstStyle/>
            <a:p>
              <a:r>
                <a:rPr kumimoji="1" lang="ja-JP" altLang="en-US" sz="1200" dirty="0"/>
                <a:t>事業戦略策定手順等のイメージ</a:t>
              </a:r>
            </a:p>
          </p:txBody>
        </p:sp>
      </p:grpSp>
      <p:sp>
        <p:nvSpPr>
          <p:cNvPr id="1292" name="テキスト ボックス 658"/>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８</a:t>
            </a:r>
            <a:endParaRPr>
              <a:solidFill>
                <a:schemeClr val="tx1"/>
              </a:solidFill>
            </a:endParaRPr>
          </a:p>
        </p:txBody>
      </p:sp>
    </p:spTree>
    <p:extLst>
      <p:ext uri="{BB962C8B-B14F-4D97-AF65-F5344CB8AC3E}">
        <p14:creationId xmlns:p14="http://schemas.microsoft.com/office/powerpoint/2010/main" val="3753927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98" name="タイトル 1"/>
          <p:cNvSpPr>
            <a:spLocks noGrp="1"/>
          </p:cNvSpPr>
          <p:nvPr>
            <p:ph type="ctrTitle"/>
          </p:nvPr>
        </p:nvSpPr>
        <p:spPr>
          <a:xfrm>
            <a:off x="1744663" y="39591"/>
            <a:ext cx="5040312" cy="504190"/>
          </a:xfrm>
          <a:solidFill>
            <a:schemeClr val="accent1">
              <a:lumMod val="20000"/>
              <a:lumOff val="80000"/>
            </a:schemeClr>
          </a:solidFill>
          <a:ln>
            <a:solidFill>
              <a:schemeClr val="accent1">
                <a:lumMod val="20000"/>
                <a:lumOff val="80000"/>
              </a:schemeClr>
            </a:solidFill>
          </a:ln>
        </p:spPr>
        <p:txBody>
          <a:bodyPr rtlCol="0">
            <a:normAutofit/>
          </a:bodyPr>
          <a:lstStyle/>
          <a:p>
            <a:pPr fontAlgn="auto">
              <a:lnSpc>
                <a:spcPts val="2000"/>
              </a:lnSpc>
              <a:spcAft>
                <a:spcPts val="0"/>
              </a:spcAft>
              <a:defRPr/>
            </a:pPr>
            <a:r>
              <a:rPr lang="ja-JP" altLang="en-US" sz="1600" dirty="0">
                <a:solidFill>
                  <a:schemeClr val="tx1"/>
                </a:solidFill>
                <a:latin typeface="+mn-ea"/>
                <a:ea typeface="+mn-ea"/>
              </a:rPr>
              <a:t>事業戦略等推進事業</a:t>
            </a:r>
            <a:r>
              <a:rPr lang="ja-JP" altLang="en-US" sz="1600" dirty="0">
                <a:solidFill>
                  <a:schemeClr val="tx1"/>
                </a:solidFill>
                <a:latin typeface="+mn-ea"/>
                <a:ea typeface="+mn-ea"/>
              </a:rPr>
              <a:t>費補助金</a:t>
            </a:r>
            <a:r>
              <a:rPr lang="ja-JP" altLang="en-US" sz="1600" dirty="0">
                <a:solidFill>
                  <a:schemeClr val="tx1"/>
                </a:solidFill>
                <a:latin typeface="+mn-ea"/>
                <a:ea typeface="+mn-ea"/>
              </a:rPr>
              <a:t>【センター】</a:t>
            </a:r>
            <a:endParaRPr lang="ja-JP" altLang="en-US" sz="2200" dirty="0">
              <a:solidFill>
                <a:schemeClr val="tx1"/>
              </a:solidFill>
              <a:latin typeface="+mn-ea"/>
              <a:ea typeface="+mn-ea"/>
            </a:endParaRPr>
          </a:p>
        </p:txBody>
      </p:sp>
      <p:sp>
        <p:nvSpPr>
          <p:cNvPr id="1299" name="タイトル 1"/>
          <p:cNvSpPr txBox="1"/>
          <p:nvPr/>
        </p:nvSpPr>
        <p:spPr>
          <a:xfrm>
            <a:off x="36513" y="39556"/>
            <a:ext cx="1655762" cy="504190"/>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事業戦略</a:t>
            </a:r>
            <a:endParaRPr lang="en-US" altLang="ja-JP" b="0" dirty="0">
              <a:solidFill>
                <a:schemeClr val="tx1"/>
              </a:solidFill>
              <a:latin typeface="+mn-ea"/>
              <a:ea typeface="+mn-ea"/>
              <a:cs typeface="+mj-cs"/>
            </a:endParaRPr>
          </a:p>
        </p:txBody>
      </p:sp>
      <p:sp>
        <p:nvSpPr>
          <p:cNvPr id="1300" name="テキスト ボックス 8"/>
          <p:cNvSpPr txBox="1">
            <a:spLocks noChangeArrowheads="1"/>
          </p:cNvSpPr>
          <p:nvPr/>
        </p:nvSpPr>
        <p:spPr>
          <a:xfrm>
            <a:off x="44450" y="550850"/>
            <a:ext cx="6732588" cy="522327"/>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県内の中小企業者等の振興を図るため、</a:t>
            </a:r>
            <a:r>
              <a:rPr lang="ja-JP" altLang="en-US" sz="1400" strike="noStrike" dirty="0">
                <a:solidFill>
                  <a:schemeClr val="tx1"/>
                </a:solidFill>
                <a:latin typeface="Calibri" pitchFamily="34" charset="0"/>
              </a:rPr>
              <a:t>人材の確保・養成</a:t>
            </a:r>
            <a:r>
              <a:rPr lang="ja-JP" altLang="en-US" sz="1400" dirty="0">
                <a:solidFill>
                  <a:schemeClr val="tx1"/>
                </a:solidFill>
                <a:latin typeface="Calibri" pitchFamily="34" charset="0"/>
              </a:rPr>
              <a:t>及び販路開拓等による事業戦略、経営革新計画及び経営計画等の実現に向けた取り組みを支援します。</a:t>
            </a:r>
            <a:endParaRPr lang="en-US" altLang="ja-JP" sz="1400" dirty="0">
              <a:solidFill>
                <a:schemeClr val="tx1"/>
              </a:solidFill>
              <a:latin typeface="Calibri" pitchFamily="34" charset="0"/>
            </a:endParaRPr>
          </a:p>
        </p:txBody>
      </p:sp>
      <p:graphicFrame>
        <p:nvGraphicFramePr>
          <p:cNvPr id="1301" name="四角形 457"/>
          <p:cNvGraphicFramePr>
            <a:graphicFrameLocks noGrp="1"/>
          </p:cNvGraphicFramePr>
          <p:nvPr>
            <p:extLst>
              <p:ext uri="{D42A27DB-BD31-4B8C-83A1-F6EECF244321}">
                <p14:modId xmlns:p14="http://schemas.microsoft.com/office/powerpoint/2010/main" val="1250653025"/>
              </p:ext>
            </p:extLst>
          </p:nvPr>
        </p:nvGraphicFramePr>
        <p:xfrm>
          <a:off x="99376" y="1094833"/>
          <a:ext cx="6641624" cy="8505281"/>
        </p:xfrm>
        <a:graphic>
          <a:graphicData uri="http://schemas.openxmlformats.org/drawingml/2006/table">
            <a:tbl>
              <a:tblPr/>
              <a:tblGrid>
                <a:gridCol w="1338899"/>
                <a:gridCol w="5302725"/>
              </a:tblGrid>
              <a:tr h="3422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中小企業者、農協、ＮＰＯ等</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28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対象経費</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営業力強化推進事業（新事業動向調査、販路開拓等）、人材</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養成</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・人材確保事業、海外販路開拓事業（グローバル枠）に係る経費</a:t>
                      </a:r>
                      <a:endParaRPr kumimoji="1" lang="ja-JP" altLang="en-US" sz="1400" b="0" i="0" u="none" strike="dbl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（例：シェアオフィス、営業代行、営業効率化のためのクラウドサービスの活用や、人材確保のための動画の作成等）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732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補助率</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１／２以内</a:t>
                      </a:r>
                      <a:endParaRPr kumimoji="1" lang="en-US" altLang="ja-JP" sz="1800" b="0" i="0" u="none" strike="noStrike" cap="none" normalizeH="0" baseline="0" dirty="0">
                        <a:ln>
                          <a:noFill/>
                        </a:ln>
                        <a:solidFill>
                          <a:schemeClr val="tx1"/>
                        </a:solidFill>
                        <a:effectLst/>
                        <a:highlight>
                          <a:srgbClr val="00FF00"/>
                        </a:highligh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9642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補助限度額</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国内事業申請枠：150万円　海外事業申請枠：200万円</a:t>
                      </a:r>
                      <a:endParaRPr kumimoji="1" lang="en-US" altLang="ja-JP" sz="1400" b="0" i="0" u="none" strike="dblStrike" cap="none" normalizeH="0" baseline="0" dirty="0">
                        <a:ln>
                          <a:noFill/>
                        </a:ln>
                        <a:solidFill>
                          <a:schemeClr val="tx1"/>
                        </a:solidFill>
                        <a:effectLst/>
                        <a:latin typeface="HGSｺﾞｼｯｸE" panose="020B0900000000000000" pitchFamily="50" charset="-128"/>
                        <a:ea typeface="HGSｺﾞｼｯｸE" panose="020B09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※海外展開促進のための海外拠点の拡充や海外人材の育成等の</a:t>
                      </a:r>
                      <a:endParaRPr sz="14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　 経費（グローバル枠）として、別途200万円の申請が可能</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※賃上げ要件を満たす場合は、最大100万円の加算が可能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2096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補助の要件</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下記①～④のいずれかに該当すること</a:t>
                      </a:r>
                      <a:endParaRPr kumimoji="1" lang="en-US" altLang="ja-JP" sz="12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　①高知県の承認を受けた経営革新計画を策定</a:t>
                      </a:r>
                      <a:endParaRPr kumimoji="1" lang="en-US" altLang="ja-JP" sz="12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　②事業戦略支援会議の承認を受けた事業戦略を策定</a:t>
                      </a:r>
                      <a:endParaRPr kumimoji="1" lang="en-US" altLang="ja-JP" sz="12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　③県内の商工会議所又は商工会が認定した経営計画を策定</a:t>
                      </a:r>
                      <a:endParaRPr kumimoji="1" lang="en-US" altLang="ja-JP" sz="12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　④</a:t>
                      </a:r>
                      <a:r>
                        <a:rPr kumimoji="1" lang="ja-JP" altLang="en-US" sz="1200" b="0" i="0" kern="1200" dirty="0">
                          <a:solidFill>
                            <a:schemeClr val="tx1"/>
                          </a:solidFill>
                          <a:effectLst/>
                          <a:latin typeface="ＭＳ Ｐゴシック"/>
                          <a:ea typeface="ＭＳ Ｐゴシック"/>
                          <a:cs typeface="Bahnschrift SemiCondensed"/>
                        </a:rPr>
                        <a:t>「これらに準ずる事業計画」 （ 現状分析や</a:t>
                      </a:r>
                      <a:r>
                        <a:rPr kumimoji="1" lang="en-US" altLang="ja-JP" sz="1200" b="0" i="0" kern="1200" dirty="0">
                          <a:solidFill>
                            <a:schemeClr val="tx1"/>
                          </a:solidFill>
                          <a:effectLst/>
                          <a:latin typeface="ＭＳ Ｐゴシック"/>
                          <a:ea typeface="ＭＳ Ｐゴシック"/>
                          <a:cs typeface="Bahnschrift SemiCondensed"/>
                        </a:rPr>
                        <a:t>5</a:t>
                      </a:r>
                      <a:r>
                        <a:rPr kumimoji="1" lang="ja-JP" altLang="en-US" sz="1200" b="0" i="0" kern="1200" dirty="0">
                          <a:solidFill>
                            <a:schemeClr val="tx1"/>
                          </a:solidFill>
                          <a:effectLst/>
                          <a:latin typeface="ＭＳ Ｐゴシック"/>
                          <a:ea typeface="ＭＳ Ｐゴシック"/>
                          <a:cs typeface="Bahnschrift SemiCondensed"/>
                        </a:rPr>
                        <a:t>年程度先の数値目標と</a:t>
                      </a:r>
                      <a:endParaRPr kumimoji="1" lang="en-US" altLang="ja-JP" sz="12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kern="1200" dirty="0">
                          <a:solidFill>
                            <a:schemeClr val="tx1"/>
                          </a:solidFill>
                          <a:effectLst/>
                          <a:latin typeface="ＭＳ Ｐゴシック"/>
                          <a:ea typeface="ＭＳ Ｐゴシック"/>
                          <a:cs typeface="Bahnschrift SemiCondensed"/>
                        </a:rPr>
                        <a:t>　　　行動計画を記載したもの ） を策定</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申請可能期間</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経営革新計画、事業戦略、経営計画等で定めた期間内</a:t>
                      </a:r>
                      <a:endParaRPr kumimoji="1" lang="en-US" altLang="ja-JP" sz="16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422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事業期間</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１年以内</a:t>
                      </a:r>
                      <a:endParaRPr kumimoji="1" lang="en-US" altLang="ja-JP" sz="16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618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申請受付期間</a:t>
                      </a:r>
                      <a:endParaRPr dirty="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ＭＳ Ｐゴシック"/>
                          <a:ea typeface="ＭＳ Ｐゴシック"/>
                        </a:rPr>
                        <a:t>【</a:t>
                      </a:r>
                      <a:r>
                        <a:rPr kumimoji="1" lang="ja-JP" altLang="en-US" sz="1400" b="0" i="0" u="none" strike="noStrike" cap="none" normalizeH="0" baseline="0" dirty="0">
                          <a:ln>
                            <a:noFill/>
                          </a:ln>
                          <a:solidFill>
                            <a:schemeClr val="tx1"/>
                          </a:solidFill>
                          <a:effectLst/>
                          <a:latin typeface="ＭＳ Ｐゴシック"/>
                          <a:ea typeface="ＭＳ Ｐゴシック"/>
                        </a:rPr>
                        <a:t>国内枠</a:t>
                      </a:r>
                      <a:r>
                        <a:rPr kumimoji="1" lang="en-US" altLang="ja-JP" sz="1400" b="0" i="0" u="none" strike="noStrike" cap="none" normalizeH="0" baseline="0" dirty="0">
                          <a:ln>
                            <a:noFill/>
                          </a:ln>
                          <a:solidFill>
                            <a:schemeClr val="tx1"/>
                          </a:solidFill>
                          <a:effectLst/>
                          <a:latin typeface="ＭＳ Ｐゴシック"/>
                          <a:ea typeface="ＭＳ Ｐゴシック"/>
                        </a:rPr>
                        <a:t>】</a:t>
                      </a:r>
                      <a:r>
                        <a:rPr kumimoji="1" lang="ja-JP" altLang="en-US" sz="1400" b="0" i="0" u="none" strike="noStrike" cap="none" normalizeH="0" baseline="0" dirty="0">
                          <a:ln>
                            <a:noFill/>
                          </a:ln>
                          <a:solidFill>
                            <a:schemeClr val="tx1"/>
                          </a:solidFill>
                          <a:effectLst/>
                          <a:latin typeface="ＭＳ Ｐゴシック"/>
                          <a:ea typeface="ＭＳ Ｐゴシック"/>
                        </a:rPr>
                        <a:t>令和７年３月</a:t>
                      </a:r>
                      <a:r>
                        <a:rPr kumimoji="1" lang="en-US" altLang="ja-JP" sz="1400" b="0" i="0" u="none" strike="noStrike" cap="none" normalizeH="0" baseline="0" dirty="0">
                          <a:ln>
                            <a:noFill/>
                          </a:ln>
                          <a:solidFill>
                            <a:schemeClr val="tx1"/>
                          </a:solidFill>
                          <a:effectLst/>
                          <a:latin typeface="ＭＳ Ｐゴシック"/>
                          <a:ea typeface="ＭＳ Ｐゴシック"/>
                        </a:rPr>
                        <a:t>28</a:t>
                      </a:r>
                      <a:r>
                        <a:rPr kumimoji="1" lang="ja-JP" altLang="en-US" sz="1400" b="0" i="0" u="none" strike="noStrike" cap="none" normalizeH="0" baseline="0" dirty="0">
                          <a:ln>
                            <a:noFill/>
                          </a:ln>
                          <a:solidFill>
                            <a:schemeClr val="tx1"/>
                          </a:solidFill>
                          <a:effectLst/>
                          <a:latin typeface="ＭＳ Ｐゴシック"/>
                          <a:ea typeface="ＭＳ Ｐゴシック"/>
                        </a:rPr>
                        <a:t>日（金）　</a:t>
                      </a:r>
                      <a:r>
                        <a:rPr kumimoji="1" lang="en-US" altLang="ja-JP" sz="1400" b="0" i="0" u="none" strike="noStrike" cap="none" normalizeH="0" baseline="0" dirty="0">
                          <a:ln>
                            <a:noFill/>
                          </a:ln>
                          <a:solidFill>
                            <a:schemeClr val="tx1"/>
                          </a:solidFill>
                          <a:effectLst/>
                          <a:latin typeface="ＭＳ Ｐゴシック"/>
                          <a:ea typeface="ＭＳ Ｐゴシック"/>
                        </a:rPr>
                        <a:t>【</a:t>
                      </a:r>
                      <a:r>
                        <a:rPr kumimoji="1" lang="ja-JP" altLang="en-US" sz="1400" b="0" i="0" u="none" strike="noStrike" cap="none" normalizeH="0" baseline="0" dirty="0">
                          <a:ln>
                            <a:noFill/>
                          </a:ln>
                          <a:solidFill>
                            <a:schemeClr val="tx1"/>
                          </a:solidFill>
                          <a:effectLst/>
                          <a:latin typeface="ＭＳ Ｐゴシック"/>
                          <a:ea typeface="ＭＳ Ｐゴシック"/>
                        </a:rPr>
                        <a:t>海外枠</a:t>
                      </a:r>
                      <a:r>
                        <a:rPr kumimoji="1" lang="en-US" altLang="ja-JP" sz="1400" b="0" i="0" u="none" strike="noStrike" cap="none" normalizeH="0" baseline="0" dirty="0">
                          <a:ln>
                            <a:noFill/>
                          </a:ln>
                          <a:solidFill>
                            <a:schemeClr val="tx1"/>
                          </a:solidFill>
                          <a:effectLst/>
                          <a:latin typeface="ＭＳ Ｐゴシック"/>
                          <a:ea typeface="ＭＳ Ｐゴシック"/>
                        </a:rPr>
                        <a:t>】</a:t>
                      </a:r>
                      <a:r>
                        <a:rPr kumimoji="1" lang="ja-JP" altLang="en-US" sz="1400" b="0" i="0" u="none" strike="noStrike" cap="none" normalizeH="0" baseline="0" dirty="0">
                          <a:ln>
                            <a:noFill/>
                          </a:ln>
                          <a:solidFill>
                            <a:schemeClr val="tx1"/>
                          </a:solidFill>
                          <a:effectLst/>
                          <a:latin typeface="ＭＳ Ｐゴシック"/>
                          <a:ea typeface="ＭＳ Ｐゴシック"/>
                        </a:rPr>
                        <a:t>令和７年４月１日（火）</a:t>
                      </a:r>
                      <a:endParaRPr kumimoji="1" lang="en-US" altLang="ja-JP" sz="1400" b="0" i="0" u="none" strike="noStrike" cap="none" normalizeH="0" baseline="0" dirty="0">
                        <a:ln>
                          <a:noFill/>
                        </a:ln>
                        <a:solidFill>
                          <a:schemeClr val="tx1"/>
                        </a:solidFill>
                        <a:effectLst/>
                        <a:latin typeface="ＭＳ Ｐゴシック"/>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a:rPr>
                        <a:t>募集開始予定</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636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Calibri" pitchFamily="34" charset="0"/>
                          <a:ea typeface="ＭＳ Ｐゴシック" charset="-128"/>
                        </a:rPr>
                        <a:t>採択事業の決定</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外部有識者等による審査会にて採択事業を決定</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0690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お問い合</a:t>
                      </a:r>
                      <a:r>
                        <a:rPr kumimoji="1" lang="ja-JP" altLang="en-US" sz="1300" b="0" i="0" u="none" strike="noStrike" cap="none" normalizeH="0" baseline="0" dirty="0" err="1">
                          <a:ln>
                            <a:noFill/>
                          </a:ln>
                          <a:solidFill>
                            <a:schemeClr val="tx1"/>
                          </a:solidFill>
                          <a:effectLst/>
                          <a:latin typeface="ＭＳ Ｐゴシック" charset="-128"/>
                          <a:ea typeface="ＭＳ Ｐゴシック" charset="-128"/>
                        </a:rPr>
                        <a:t>わせ</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先</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　</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高知県産業振興センター　</a:t>
                      </a:r>
                      <a:endParaRPr kumimoji="1" lang="en-US" altLang="ja-JP" sz="13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　</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経営支援</a:t>
                      </a:r>
                      <a:r>
                        <a:rPr kumimoji="1" lang="ja-JP" altLang="en-US" sz="1300" b="0" dirty="0">
                          <a:solidFill>
                            <a:schemeClr val="tx1"/>
                          </a:solidFill>
                          <a:latin typeface="+mn-ea"/>
                          <a:ea typeface="+mn-ea"/>
                        </a:rPr>
                        <a:t>・地産地消部　経営支援・地産地消課</a:t>
                      </a:r>
                      <a:endParaRPr kumimoji="1" lang="ja-JP" altLang="en-US" sz="13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　ＴＥＬ：088-845-6600　　</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E-mail：</a:t>
                      </a: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kigyousinkou@joho-kochi.or.jp</a:t>
                      </a:r>
                      <a:endParaRPr kumimoji="1" lang="en-US" altLang="ja-JP" sz="13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　ＵＲＬ：</a:t>
                      </a:r>
                      <a:r>
                        <a:rPr kumimoji="1" lang="en-US" altLang="ja-JP" sz="1300" b="0" i="0" u="none" strike="noStrike" cap="none" normalizeH="0" baseline="0" dirty="0">
                          <a:ln>
                            <a:noFill/>
                          </a:ln>
                          <a:solidFill>
                            <a:schemeClr val="tx1"/>
                          </a:solidFill>
                          <a:effectLst/>
                          <a:latin typeface="ＭＳ Ｐゴシック" charset="-128"/>
                          <a:ea typeface="ＭＳ Ｐゴシック" charset="-128"/>
                          <a:hlinkClick r:id="rId1"/>
                        </a:rPr>
                        <a:t>https://joho-kochi.or.jp</a:t>
                      </a:r>
                      <a:endParaRPr b="0" strike="sngStrike"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3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経営革新計画の承認に関するお問い合わせ先</a:t>
                      </a: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a:t>
                      </a:r>
                      <a:endParaRPr b="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　高知県工業振興課（ＴＥＬ：088-823-9724）</a:t>
                      </a:r>
                      <a:endParaRPr kumimoji="1" lang="en-US" altLang="ja-JP" sz="13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3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事業戦略の策定に関するお問い合わせ先</a:t>
                      </a: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a:t>
                      </a:r>
                      <a:endParaRPr b="0" dirty="0">
                        <a:solidFill>
                          <a:schemeClr val="tx1"/>
                        </a:solidFill>
                      </a:endParaRPr>
                    </a:p>
                    <a:p>
                      <a:r>
                        <a:rPr kumimoji="1" lang="ja-JP" altLang="en-US" sz="1300" b="0" i="0" u="none" strike="noStrike" cap="none" spc="-100" normalizeH="0" baseline="0" dirty="0">
                          <a:ln>
                            <a:noFill/>
                          </a:ln>
                          <a:solidFill>
                            <a:schemeClr val="tx1"/>
                          </a:solidFill>
                          <a:effectLst/>
                          <a:latin typeface="ＭＳ Ｐゴシック" charset="-128"/>
                          <a:ea typeface="ＭＳ Ｐゴシック" charset="-128"/>
                        </a:rPr>
                        <a:t>　</a:t>
                      </a:r>
                      <a:r>
                        <a:rPr kumimoji="1" lang="ja-JP" altLang="en-US" sz="1300" b="0" spc="-90" dirty="0">
                          <a:solidFill>
                            <a:schemeClr val="tx1"/>
                          </a:solidFill>
                          <a:latin typeface="ＭＳ Ｐゴシック" panose="020B0600070205080204" pitchFamily="50" charset="-128"/>
                          <a:ea typeface="ＭＳ Ｐゴシック" panose="020B0600070205080204" pitchFamily="50" charset="-128"/>
                        </a:rPr>
                        <a:t>高知県産業振興センター</a:t>
                      </a:r>
                      <a:r>
                        <a:rPr kumimoji="1" lang="ja-JP" altLang="en-US" sz="1300" b="0" spc="-100" dirty="0">
                          <a:solidFill>
                            <a:schemeClr val="tx1"/>
                          </a:solidFill>
                          <a:latin typeface="ＭＳ Ｐゴシック" panose="020B0600070205080204" pitchFamily="50" charset="-128"/>
                          <a:ea typeface="ＭＳ Ｐゴシック" panose="020B0600070205080204" pitchFamily="50" charset="-128"/>
                        </a:rPr>
                        <a:t>　</a:t>
                      </a:r>
                      <a:endParaRPr kumimoji="1" lang="en-US" altLang="ja-JP" sz="1300" b="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b="0" spc="-1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300" b="0" dirty="0">
                          <a:solidFill>
                            <a:schemeClr val="tx1"/>
                          </a:solidFill>
                          <a:latin typeface="+mn-ea"/>
                          <a:ea typeface="+mn-ea"/>
                        </a:rPr>
                        <a:t>事業戦略・デジタル化推進部　事業戦略・デジタル化推進課</a:t>
                      </a:r>
                      <a:r>
                        <a:rPr kumimoji="1" lang="ja-JP" altLang="en-US" sz="1300" b="0" dirty="0">
                          <a:solidFill>
                            <a:schemeClr val="tx1"/>
                          </a:solidFill>
                          <a:latin typeface="ＭＳ Ｐゴシック" panose="020B0600070205080204" pitchFamily="50" charset="-128"/>
                          <a:ea typeface="ＭＳ Ｐゴシック" panose="020B0600070205080204" pitchFamily="50" charset="-128"/>
                        </a:rPr>
                        <a:t>　　　　　　　　　　　　　　　　　　　　　　　</a:t>
                      </a:r>
                      <a:endParaRPr kumimoji="1" lang="ja-JP" altLang="en-US" sz="1300" b="0" spc="-1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b="0" dirty="0">
                          <a:solidFill>
                            <a:schemeClr val="tx1"/>
                          </a:solidFill>
                          <a:latin typeface="ＭＳ Ｐゴシック" panose="020B0600070205080204" pitchFamily="50" charset="-128"/>
                          <a:ea typeface="ＭＳ Ｐゴシック" panose="020B0600070205080204" pitchFamily="50" charset="-128"/>
                        </a:rPr>
                        <a:t>　ＴＥＬ：</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088-845-6600</a:t>
                      </a:r>
                      <a:r>
                        <a:rPr kumimoji="1" lang="ja-JP" altLang="en-US" sz="1300" b="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E-mail：</a:t>
                      </a: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jigyousenryaku@</a:t>
                      </a: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joho-kochi.or.jp</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3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【経営計画</a:t>
                      </a:r>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の認定に関するお問い合わせ先</a:t>
                      </a:r>
                      <a:r>
                        <a:rPr kumimoji="1" lang="en-US" altLang="ja-JP" sz="1300" b="0" i="0" u="none" strike="noStrike" cap="none" normalizeH="0" baseline="0" dirty="0">
                          <a:ln>
                            <a:noFill/>
                          </a:ln>
                          <a:solidFill>
                            <a:schemeClr val="tx1"/>
                          </a:solidFill>
                          <a:effectLst/>
                          <a:latin typeface="ＭＳ Ｐゴシック" charset="-128"/>
                          <a:ea typeface="ＭＳ Ｐゴシック" charset="-128"/>
                        </a:rPr>
                        <a:t>】</a:t>
                      </a:r>
                      <a:endParaRPr dirty="0">
                        <a:solidFill>
                          <a:schemeClr val="tx1"/>
                        </a:solidFill>
                      </a:endParaRPr>
                    </a:p>
                    <a:p>
                      <a:r>
                        <a:rPr kumimoji="1" lang="ja-JP" altLang="en-US" sz="1300" b="0" i="0" u="none" strike="noStrike" cap="none" normalizeH="0" baseline="0" dirty="0">
                          <a:ln>
                            <a:noFill/>
                          </a:ln>
                          <a:solidFill>
                            <a:schemeClr val="tx1"/>
                          </a:solidFill>
                          <a:effectLst/>
                          <a:latin typeface="ＭＳ Ｐゴシック" charset="-128"/>
                          <a:ea typeface="ＭＳ Ｐゴシック" charset="-128"/>
                        </a:rPr>
                        <a:t>　高知県経営支援課（ＴＥＬ：088-823-9698）</a:t>
                      </a:r>
                      <a:endParaRPr kumimoji="1" lang="ja-JP" altLang="en-US" sz="1300" dirty="0">
                        <a:solidFill>
                          <a:schemeClr val="tx1"/>
                        </a:solidFill>
                        <a:latin typeface="ＭＳ Ｐゴシック" panose="020B0600070205080204" pitchFamily="50" charset="-128"/>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02" name="テキスト ボックス 659"/>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９</a:t>
            </a:r>
            <a:endParaRPr>
              <a:solidFill>
                <a:schemeClr val="tx1"/>
              </a:solidFill>
            </a:endParaRPr>
          </a:p>
        </p:txBody>
      </p:sp>
    </p:spTree>
    <p:extLst>
      <p:ext uri="{BB962C8B-B14F-4D97-AF65-F5344CB8AC3E}">
        <p14:creationId xmlns:p14="http://schemas.microsoft.com/office/powerpoint/2010/main" val="2505532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08"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経営革新計画の承認</a:t>
            </a:r>
            <a:endParaRPr lang="ja-JP" altLang="en-US" sz="2000" b="0" dirty="0" smtClean="0">
              <a:solidFill>
                <a:schemeClr val="tx1"/>
              </a:solidFill>
              <a:latin typeface="+mn-ea"/>
              <a:ea typeface="+mn-ea"/>
            </a:endParaRPr>
          </a:p>
        </p:txBody>
      </p:sp>
      <p:sp>
        <p:nvSpPr>
          <p:cNvPr id="1309"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事業戦略</a:t>
            </a:r>
            <a:endParaRPr lang="ja-JP" altLang="en-US" sz="1600" b="0" dirty="0">
              <a:solidFill>
                <a:schemeClr val="tx1"/>
              </a:solidFill>
              <a:latin typeface="+mn-ea"/>
              <a:ea typeface="+mn-ea"/>
              <a:cs typeface="+mj-cs"/>
            </a:endParaRPr>
          </a:p>
        </p:txBody>
      </p:sp>
      <p:graphicFrame>
        <p:nvGraphicFramePr>
          <p:cNvPr id="1310" name="表 6"/>
          <p:cNvGraphicFramePr>
            <a:graphicFrameLocks noGrp="1"/>
          </p:cNvGraphicFramePr>
          <p:nvPr/>
        </p:nvGraphicFramePr>
        <p:xfrm>
          <a:off x="95250" y="1293824"/>
          <a:ext cx="6651320" cy="4019176"/>
        </p:xfrm>
        <a:graphic>
          <a:graphicData uri="http://schemas.openxmlformats.org/drawingml/2006/table">
            <a:tbl>
              <a:tblPr firstRow="1" bandRow="1">
                <a:tableStyleId>{5940675A-B579-460E-94D1-54222C63F5DA}</a:tableStyleId>
              </a:tblPr>
              <a:tblGrid>
                <a:gridCol w="1455964"/>
                <a:gridCol w="5195363"/>
              </a:tblGrid>
              <a:tr h="374500">
                <a:tc>
                  <a:txBody>
                    <a:bodyPr/>
                    <a:lstStyle/>
                    <a:p>
                      <a:r>
                        <a:rPr kumimoji="1" lang="ja-JP" altLang="en-US" sz="1400" dirty="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県内に事業所を置く企業・団体</a:t>
                      </a:r>
                      <a:endParaRPr kumimoji="1" lang="ja-JP" altLang="en-US" sz="1600" dirty="0" smtClean="0">
                        <a:solidFill>
                          <a:schemeClr val="tx1"/>
                        </a:solidFill>
                        <a:latin typeface="ＭＳ Ｐゴシック"/>
                        <a:ea typeface="ＭＳ Ｐゴシック"/>
                      </a:endParaRPr>
                    </a:p>
                  </a:txBody>
                  <a:tcPr/>
                </a:tc>
                <a:extLst>
                  <a:ext uri="{0D108BD9-81ED-4DB2-BD59-A6C34878D82A}"/>
                </a:extLst>
              </a:tr>
              <a:tr h="852714">
                <a:tc>
                  <a:txBody>
                    <a:bodyPr/>
                    <a:lstStyle/>
                    <a:p>
                      <a:r>
                        <a:rPr kumimoji="1" lang="ja-JP" altLang="en-US" sz="1400" dirty="0">
                          <a:solidFill>
                            <a:schemeClr val="tx1"/>
                          </a:solidFill>
                        </a:rPr>
                        <a:t>経営指標の条件</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3年から5年の新たな事業活動の計画で「付加価値額の伸び率又は一人当たりの付加価値額が年3％以上、給与支給総額の伸び率が年1.5％以上」</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798286">
                <a:tc>
                  <a:txBody>
                    <a:bodyPr/>
                    <a:lstStyle/>
                    <a:p>
                      <a:r>
                        <a:rPr kumimoji="1" lang="ja-JP" altLang="en-US" sz="1400" dirty="0">
                          <a:solidFill>
                            <a:schemeClr val="tx1"/>
                          </a:solidFill>
                        </a:rPr>
                        <a:t>承認後に受けられる支援策</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低金利融資制度（政府系金融機関等）、信用保証特例など</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※支援を受ける際には、それぞれの支援実施機関への別途申込・</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審査が必要です。</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653142">
                <a:tc>
                  <a:txBody>
                    <a:bodyPr/>
                    <a:lstStyle/>
                    <a:p>
                      <a:r>
                        <a:rPr kumimoji="1" lang="ja-JP" altLang="en-US" sz="1400" dirty="0">
                          <a:solidFill>
                            <a:schemeClr val="tx1"/>
                          </a:solidFill>
                        </a:rPr>
                        <a:t>その他</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高知県産業振興センター、商工会、商工会議所、中小企業団体中央会等で計画作成についての相談を受け付けています。</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394214">
                <a:tc>
                  <a:txBody>
                    <a:bodyPr/>
                    <a:lstStyle/>
                    <a:p>
                      <a:r>
                        <a:rPr kumimoji="1" lang="ja-JP" altLang="en-US" sz="1400" dirty="0">
                          <a:solidFill>
                            <a:schemeClr val="tx1"/>
                          </a:solidFill>
                        </a:rPr>
                        <a:t>受付時期</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随時</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572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高知県工業振興課（ものづくり支援担当）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TEL：088-823-9724</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E-mail：150501@ken.pref.kochi.lg.jp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https://www.pref.kochi.lg.jp/doc/2022031700115/</a:t>
                      </a:r>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311" name="テキスト ボックス 660"/>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１０</a:t>
            </a:r>
            <a:endParaRPr>
              <a:solidFill>
                <a:schemeClr val="tx1"/>
              </a:solidFill>
            </a:endParaRPr>
          </a:p>
        </p:txBody>
      </p:sp>
      <p:sp>
        <p:nvSpPr>
          <p:cNvPr id="1312" name="テキスト ボックス 326"/>
          <p:cNvSpPr txBox="1">
            <a:spLocks noChangeArrowheads="1"/>
          </p:cNvSpPr>
          <p:nvPr/>
        </p:nvSpPr>
        <p:spPr>
          <a:xfrm>
            <a:off x="44450" y="705000"/>
            <a:ext cx="6732588" cy="522327"/>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「中小企業等経営強化法」に基づき、新商品や新サービスの開発・提供など新しい事業活動に取り組む特定事業者を支援するため、「経営革新計画」の承認を行っています。</a:t>
            </a:r>
            <a:endParaRPr lang="en-US" altLang="ja-JP" sz="1400" dirty="0">
              <a:solidFill>
                <a:schemeClr val="tx1"/>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18"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商品開発・</a:t>
            </a:r>
            <a:endParaRPr lang="en-US" altLang="ja-JP" sz="1600" b="0" dirty="0">
              <a:solidFill>
                <a:schemeClr val="tx1"/>
              </a:solidFill>
              <a:latin typeface="+mn-ea"/>
              <a:ea typeface="+mn-ea"/>
              <a:cs typeface="+mj-cs"/>
            </a:endParaRPr>
          </a:p>
          <a:p>
            <a:pPr algn="ctr" fontAlgn="auto">
              <a:spcAft>
                <a:spcPts val="0"/>
              </a:spcAft>
              <a:defRPr/>
            </a:pPr>
            <a:r>
              <a:rPr lang="ja-JP" altLang="en-US" sz="1600" b="0" dirty="0">
                <a:solidFill>
                  <a:schemeClr val="tx1"/>
                </a:solidFill>
                <a:latin typeface="+mn-ea"/>
                <a:ea typeface="+mn-ea"/>
                <a:cs typeface="+mj-cs"/>
              </a:rPr>
              <a:t>販路開拓等</a:t>
            </a:r>
            <a:endParaRPr lang="en-US" altLang="ja-JP" b="0" dirty="0">
              <a:solidFill>
                <a:schemeClr val="tx1"/>
              </a:solidFill>
              <a:latin typeface="+mn-ea"/>
              <a:ea typeface="+mn-ea"/>
              <a:cs typeface="+mj-cs"/>
            </a:endParaRPr>
          </a:p>
        </p:txBody>
      </p:sp>
      <p:sp>
        <p:nvSpPr>
          <p:cNvPr id="1319" name="テキスト ボックス 8"/>
          <p:cNvSpPr txBox="1">
            <a:spLocks noChangeArrowheads="1"/>
          </p:cNvSpPr>
          <p:nvPr/>
        </p:nvSpPr>
        <p:spPr>
          <a:xfrm>
            <a:off x="80168" y="642372"/>
            <a:ext cx="6732588" cy="522327"/>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県内で防災関連製品を開発・製造する企業を対象に製品の開発から販路開拓まで一貫して支援します。</a:t>
            </a:r>
            <a:endParaRPr lang="en-US" altLang="ja-JP" sz="1400">
              <a:solidFill>
                <a:schemeClr val="tx1"/>
              </a:solidFill>
              <a:latin typeface="Calibri" pitchFamily="34" charset="0"/>
            </a:endParaRPr>
          </a:p>
        </p:txBody>
      </p:sp>
      <p:graphicFrame>
        <p:nvGraphicFramePr>
          <p:cNvPr id="1320" name="表 7"/>
          <p:cNvGraphicFramePr>
            <a:graphicFrameLocks noGrp="1"/>
          </p:cNvGraphicFramePr>
          <p:nvPr>
            <p:extLst>
              <p:ext uri="{D42A27DB-BD31-4B8C-83A1-F6EECF244321}">
                <p14:modId xmlns:p14="http://schemas.microsoft.com/office/powerpoint/2010/main" val="2973631433"/>
              </p:ext>
            </p:extLst>
          </p:nvPr>
        </p:nvGraphicFramePr>
        <p:xfrm>
          <a:off x="149225" y="1197366"/>
          <a:ext cx="6597352" cy="6087748"/>
        </p:xfrm>
        <a:graphic>
          <a:graphicData uri="http://schemas.openxmlformats.org/drawingml/2006/table">
            <a:tbl>
              <a:tblPr firstRow="1" bandRow="1">
                <a:tableStyleId>{5940675A-B579-460E-94D1-54222C63F5DA}</a:tableStyleId>
              </a:tblPr>
              <a:tblGrid>
                <a:gridCol w="1479512"/>
                <a:gridCol w="5117840"/>
              </a:tblGrid>
              <a:tr h="579120">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400" dirty="0" smtClean="0">
                          <a:solidFill>
                            <a:schemeClr val="tx1"/>
                          </a:solidFill>
                        </a:rPr>
                        <a:t>防災関連製品を製造・開発している企業、</a:t>
                      </a:r>
                      <a:endParaRPr kumimoji="1" lang="en-US" altLang="ja-JP" sz="1400" dirty="0" smtClean="0">
                        <a:solidFill>
                          <a:schemeClr val="tx1"/>
                        </a:solidFill>
                      </a:endParaRPr>
                    </a:p>
                    <a:p>
                      <a:r>
                        <a:rPr kumimoji="1" lang="ja-JP" altLang="en-US" sz="1400" dirty="0" smtClean="0">
                          <a:solidFill>
                            <a:schemeClr val="tx1"/>
                          </a:solidFill>
                        </a:rPr>
                        <a:t>これから防災に関する取組を実施しようとしている企業、</a:t>
                      </a:r>
                      <a:endParaRPr kumimoji="1" lang="en-US" altLang="ja-JP" sz="1600" dirty="0" smtClean="0">
                        <a:solidFill>
                          <a:schemeClr val="tx1"/>
                        </a:solidFill>
                      </a:endParaRPr>
                    </a:p>
                    <a:p>
                      <a:r>
                        <a:rPr kumimoji="1" lang="ja-JP" altLang="en-US" sz="1400" dirty="0" smtClean="0">
                          <a:solidFill>
                            <a:schemeClr val="tx1"/>
                          </a:solidFill>
                        </a:rPr>
                        <a:t>自主防災組織　等</a:t>
                      </a:r>
                      <a:endParaRPr kumimoji="1" lang="ja-JP" altLang="en-US" sz="14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8004">
                <a:tc>
                  <a:txBody>
                    <a:bodyPr/>
                    <a:lstStyle/>
                    <a:p>
                      <a:r>
                        <a:rPr kumimoji="1" lang="ja-JP" altLang="en-US" sz="1400" dirty="0" smtClean="0">
                          <a:solidFill>
                            <a:schemeClr val="tx1"/>
                          </a:solidFill>
                        </a:rPr>
                        <a:t>費用</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400" b="0" dirty="0" smtClean="0">
                          <a:solidFill>
                            <a:schemeClr val="tx1"/>
                          </a:solidFill>
                        </a:rPr>
                        <a:t>無料</a:t>
                      </a:r>
                      <a:r>
                        <a:rPr kumimoji="1" lang="ja-JP" altLang="en-US" sz="1800" b="1" dirty="0" smtClean="0">
                          <a:solidFill>
                            <a:schemeClr val="tx1"/>
                          </a:solidFill>
                        </a:rPr>
                        <a:t>　</a:t>
                      </a:r>
                      <a:endParaRPr kumimoji="1" lang="en-US" altLang="ja-JP" sz="18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5024">
                <a:tc>
                  <a:txBody>
                    <a:bodyPr/>
                    <a:lstStyle/>
                    <a:p>
                      <a:r>
                        <a:rPr kumimoji="1" lang="ja-JP" altLang="en-US" sz="1100" strike="noStrike" dirty="0">
                          <a:solidFill>
                            <a:schemeClr val="tx1"/>
                          </a:solidFill>
                        </a:rPr>
                        <a:t>・防災製品開発</a:t>
                      </a:r>
                      <a:endParaRPr kumimoji="1" lang="ja-JP" altLang="en-US" sz="1100" strike="noStrike" dirty="0">
                        <a:solidFill>
                          <a:schemeClr val="tx1"/>
                        </a:solidFill>
                      </a:endParaRPr>
                    </a:p>
                    <a:p>
                      <a:r>
                        <a:rPr kumimoji="1" lang="ja-JP" altLang="en-US" sz="1100" strike="noStrike" dirty="0">
                          <a:solidFill>
                            <a:schemeClr val="tx1"/>
                          </a:solidFill>
                        </a:rPr>
                        <a:t> </a:t>
                      </a:r>
                      <a:r>
                        <a:rPr kumimoji="1" lang="ja-JP" altLang="en-US" sz="1100" strike="noStrike" dirty="0">
                          <a:solidFill>
                            <a:schemeClr val="tx1"/>
                          </a:solidFill>
                        </a:rPr>
                        <a:t> </a:t>
                      </a:r>
                      <a:r>
                        <a:rPr kumimoji="1" lang="ja-JP" altLang="en-US" sz="1100" strike="noStrike" dirty="0">
                          <a:solidFill>
                            <a:schemeClr val="tx1"/>
                          </a:solidFill>
                        </a:rPr>
                        <a:t>ワーキンググ</a:t>
                      </a:r>
                      <a:r>
                        <a:rPr kumimoji="1" lang="ja-JP" altLang="en-US" sz="1100" strike="noStrike" dirty="0">
                          <a:solidFill>
                            <a:schemeClr val="tx1"/>
                          </a:solidFill>
                        </a:rPr>
                        <a:t>ループ</a:t>
                      </a:r>
                      <a:endParaRPr kumimoji="1" lang="ja-JP" altLang="en-US" sz="1400" strike="noStrike" dirty="0">
                        <a:solidFill>
                          <a:schemeClr val="tx1"/>
                        </a:solidFill>
                      </a:endParaRPr>
                    </a:p>
                    <a:p>
                      <a:r>
                        <a:rPr kumimoji="1" lang="ja-JP" altLang="en-US" sz="1100" strike="noStrike" dirty="0">
                          <a:solidFill>
                            <a:schemeClr val="tx1"/>
                          </a:solidFill>
                        </a:rPr>
                        <a:t>・セミナー</a:t>
                      </a:r>
                      <a:endParaRPr kumimoji="1" lang="ja-JP" altLang="en-US" sz="1400" strike="noStrike" dirty="0">
                        <a:solidFill>
                          <a:schemeClr val="tx1"/>
                        </a:solidFill>
                      </a:endParaRPr>
                    </a:p>
                    <a:p>
                      <a:r>
                        <a:rPr kumimoji="1" lang="ja-JP" altLang="en-US" sz="1100" strike="noStrike" dirty="0">
                          <a:solidFill>
                            <a:schemeClr val="tx1"/>
                          </a:solidFill>
                        </a:rPr>
                        <a:t>・個別相談会</a:t>
                      </a:r>
                      <a:endParaRPr kumimoji="1" lang="ja-JP" altLang="en-US" sz="140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lang="ja-JP" altLang="en-US" sz="1400">
                          <a:solidFill>
                            <a:schemeClr val="tx1"/>
                          </a:solidFill>
                        </a:rPr>
                        <a:t>・防災現場のニーズに即した製品の開発につながる情報提供等を</a:t>
                      </a:r>
                      <a:endParaRPr>
                        <a:solidFill>
                          <a:schemeClr val="tx1"/>
                        </a:solidFill>
                      </a:endParaRPr>
                    </a:p>
                    <a:p>
                      <a:pPr algn="l"/>
                      <a:r>
                        <a:rPr lang="ja-JP" altLang="en-US" sz="1400">
                          <a:solidFill>
                            <a:schemeClr val="tx1"/>
                          </a:solidFill>
                        </a:rPr>
                        <a:t> </a:t>
                      </a:r>
                      <a:r>
                        <a:rPr lang="ja-JP" altLang="en-US" sz="1400">
                          <a:solidFill>
                            <a:schemeClr val="tx1"/>
                          </a:solidFill>
                        </a:rPr>
                        <a:t> </a:t>
                      </a:r>
                      <a:r>
                        <a:rPr lang="ja-JP" altLang="en-US" sz="1400">
                          <a:solidFill>
                            <a:schemeClr val="tx1"/>
                          </a:solidFill>
                        </a:rPr>
                        <a:t>行うためのワーキンググループ活動、防災関連製品の開発や販</a:t>
                      </a:r>
                      <a:endParaRPr lang="ja-JP" altLang="en-US" sz="1400">
                        <a:solidFill>
                          <a:schemeClr val="tx1"/>
                        </a:solidFill>
                      </a:endParaRPr>
                    </a:p>
                    <a:p>
                      <a:pPr algn="l"/>
                      <a:r>
                        <a:rPr lang="ja-JP" altLang="en-US" sz="1400">
                          <a:solidFill>
                            <a:schemeClr val="tx1"/>
                          </a:solidFill>
                        </a:rPr>
                        <a:t> </a:t>
                      </a:r>
                      <a:r>
                        <a:rPr lang="ja-JP" altLang="en-US" sz="1400">
                          <a:solidFill>
                            <a:schemeClr val="tx1"/>
                          </a:solidFill>
                        </a:rPr>
                        <a:t> </a:t>
                      </a:r>
                      <a:r>
                        <a:rPr lang="ja-JP" altLang="en-US" sz="1400">
                          <a:solidFill>
                            <a:schemeClr val="tx1"/>
                          </a:solidFill>
                        </a:rPr>
                        <a:t>路開拓についてのセミナー</a:t>
                      </a:r>
                      <a:r>
                        <a:rPr lang="ja-JP" altLang="en-US" sz="1400">
                          <a:solidFill>
                            <a:schemeClr val="tx1"/>
                          </a:solidFill>
                        </a:rPr>
                        <a:t>、防災関連産業アドバイザー</a:t>
                      </a:r>
                      <a:r>
                        <a:rPr lang="ja-JP" altLang="en-US" sz="1400">
                          <a:solidFill>
                            <a:schemeClr val="tx1"/>
                          </a:solidFill>
                        </a:rPr>
                        <a:t>との個別</a:t>
                      </a:r>
                      <a:endParaRPr lang="ja-JP" altLang="en-US" sz="1400">
                        <a:solidFill>
                          <a:schemeClr val="tx1"/>
                        </a:solidFill>
                      </a:endParaRPr>
                    </a:p>
                    <a:p>
                      <a:pPr algn="l"/>
                      <a:r>
                        <a:rPr lang="ja-JP" altLang="en-US" sz="1400">
                          <a:solidFill>
                            <a:schemeClr val="tx1"/>
                          </a:solidFill>
                        </a:rPr>
                        <a:t> </a:t>
                      </a:r>
                      <a:r>
                        <a:rPr lang="ja-JP" altLang="en-US" sz="1400">
                          <a:solidFill>
                            <a:schemeClr val="tx1"/>
                          </a:solidFill>
                        </a:rPr>
                        <a:t> </a:t>
                      </a:r>
                      <a:r>
                        <a:rPr lang="ja-JP" altLang="en-US" sz="1400">
                          <a:solidFill>
                            <a:schemeClr val="tx1"/>
                          </a:solidFill>
                        </a:rPr>
                        <a:t>相談</a:t>
                      </a:r>
                      <a:r>
                        <a:rPr lang="ja-JP" altLang="en-US" sz="1400">
                          <a:solidFill>
                            <a:schemeClr val="tx1"/>
                          </a:solidFill>
                        </a:rPr>
                        <a:t>等への参加機会を提供</a:t>
                      </a:r>
                      <a:endParaRPr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1443">
                <a:tc>
                  <a:txBody>
                    <a:bodyPr/>
                    <a:lstStyle/>
                    <a:p>
                      <a:r>
                        <a:rPr kumimoji="1" lang="ja-JP" altLang="en-US" sz="1200" strike="noStrike" dirty="0">
                          <a:solidFill>
                            <a:schemeClr val="tx1"/>
                          </a:solidFill>
                        </a:rPr>
                        <a:t>高知家の防災製品サポートデスク</a:t>
                      </a:r>
                      <a:endParaRP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a:r>
                        <a:rPr lang="ja-JP" altLang="en-US" sz="1400">
                          <a:solidFill>
                            <a:schemeClr val="tx1"/>
                          </a:solidFill>
                        </a:rPr>
                        <a:t>・防災製品をお探しの企業や自治体、自主防災組織等へのメイド・</a:t>
                      </a:r>
                      <a:endParaRPr>
                        <a:solidFill>
                          <a:schemeClr val="tx1"/>
                        </a:solidFill>
                      </a:endParaRPr>
                    </a:p>
                    <a:p>
                      <a:pPr algn="l"/>
                      <a:r>
                        <a:rPr lang="ja-JP" altLang="en-US" sz="1400">
                          <a:solidFill>
                            <a:schemeClr val="tx1"/>
                          </a:solidFill>
                        </a:rPr>
                        <a:t> </a:t>
                      </a:r>
                      <a:r>
                        <a:rPr lang="ja-JP" altLang="en-US" sz="1400">
                          <a:solidFill>
                            <a:schemeClr val="tx1"/>
                          </a:solidFill>
                        </a:rPr>
                        <a:t> </a:t>
                      </a:r>
                      <a:r>
                        <a:rPr lang="ja-JP" altLang="en-US" sz="1400">
                          <a:solidFill>
                            <a:schemeClr val="tx1"/>
                          </a:solidFill>
                        </a:rPr>
                        <a:t>イン高知の防災製品の情報提供や、県内企業から製品開発や販</a:t>
                      </a:r>
                      <a:endParaRPr lang="ja-JP" altLang="en-US" sz="1400">
                        <a:solidFill>
                          <a:schemeClr val="tx1"/>
                        </a:solidFill>
                      </a:endParaRPr>
                    </a:p>
                    <a:p>
                      <a:pPr algn="l"/>
                      <a:r>
                        <a:rPr lang="ja-JP" altLang="en-US" sz="1400">
                          <a:solidFill>
                            <a:schemeClr val="tx1"/>
                          </a:solidFill>
                        </a:rPr>
                        <a:t> </a:t>
                      </a:r>
                      <a:r>
                        <a:rPr lang="ja-JP" altLang="en-US" sz="1400">
                          <a:solidFill>
                            <a:schemeClr val="tx1"/>
                          </a:solidFill>
                        </a:rPr>
                        <a:t> </a:t>
                      </a:r>
                      <a:r>
                        <a:rPr lang="ja-JP" altLang="en-US" sz="1400">
                          <a:solidFill>
                            <a:schemeClr val="tx1"/>
                          </a:solidFill>
                        </a:rPr>
                        <a:t>路開拓に関する相談に対応</a:t>
                      </a:r>
                      <a:endParaRPr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8871">
                <a:tc>
                  <a:txBody>
                    <a:bodyPr/>
                    <a:lstStyle/>
                    <a:p>
                      <a:r>
                        <a:rPr kumimoji="1" lang="ja-JP" altLang="en-US" sz="1400" dirty="0" smtClean="0">
                          <a:solidFill>
                            <a:schemeClr val="tx1"/>
                          </a:solidFill>
                        </a:rPr>
                        <a:t>認定制度</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・品質や安全性の観点で審査を行う「高知県防災関連製品認定制</a:t>
                      </a:r>
                      <a:endParaRPr kumimoji="1" lang="en-US" altLang="ja-JP"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  度」の認定を受けた製品や技術は、カタログやホームページへの</a:t>
                      </a:r>
                      <a:endParaRPr kumimoji="1" lang="ja-JP" altLang="en-US"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  掲載を通じて、県内外に情報発信</a:t>
                      </a:r>
                      <a:endParaRPr kumimoji="1" lang="en-US" altLang="ja-JP"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120">
                <a:tc>
                  <a:txBody>
                    <a:bodyPr/>
                    <a:lstStyle/>
                    <a:p>
                      <a:r>
                        <a:rPr kumimoji="1" lang="ja-JP" altLang="en-US" sz="1400" dirty="0" smtClean="0">
                          <a:solidFill>
                            <a:schemeClr val="tx1"/>
                          </a:solidFill>
                        </a:rPr>
                        <a:t>県外や海外見本市でのＰＲ</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・大都市圏や海外で開催される見本市</a:t>
                      </a:r>
                      <a:r>
                        <a:rPr kumimoji="1" lang="ja-JP" altLang="en-US" sz="1400" dirty="0" smtClean="0">
                          <a:solidFill>
                            <a:schemeClr val="tx1"/>
                          </a:solidFill>
                        </a:rPr>
                        <a:t>（P.</a:t>
                      </a:r>
                      <a:r>
                        <a:rPr kumimoji="1" lang="ja-JP" altLang="en-US" sz="1400" dirty="0" smtClean="0">
                          <a:solidFill>
                            <a:schemeClr val="tx1"/>
                          </a:solidFill>
                        </a:rPr>
                        <a:t>16</a:t>
                      </a:r>
                      <a:r>
                        <a:rPr kumimoji="1" lang="ja-JP" altLang="en-US" sz="1400" dirty="0" smtClean="0">
                          <a:solidFill>
                            <a:schemeClr val="tx1"/>
                          </a:solidFill>
                        </a:rPr>
                        <a:t>）</a:t>
                      </a:r>
                      <a:r>
                        <a:rPr kumimoji="1" lang="ja-JP" altLang="en-US" sz="1400" dirty="0" smtClean="0">
                          <a:solidFill>
                            <a:schemeClr val="tx1"/>
                          </a:solidFill>
                        </a:rPr>
                        <a:t>への出展機会を提供</a:t>
                      </a:r>
                      <a:endParaRPr kumimoji="1" lang="en-US" altLang="ja-JP"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678">
                <a:tc>
                  <a:txBody>
                    <a:bodyPr/>
                    <a:lstStyle/>
                    <a:p>
                      <a:r>
                        <a:rPr kumimoji="1" lang="ja-JP" altLang="en-US" sz="1400" dirty="0" smtClean="0">
                          <a:solidFill>
                            <a:schemeClr val="tx1"/>
                          </a:solidFill>
                        </a:rPr>
                        <a:t>利用方法</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お問い合わせ先までご連絡ください</a:t>
                      </a:r>
                      <a:endParaRPr kumimoji="1" lang="en-US" altLang="ja-JP"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5670">
                <a:tc>
                  <a:txBody>
                    <a:bodyPr/>
                    <a:lstStyle/>
                    <a:p>
                      <a:r>
                        <a:rPr kumimoji="1" lang="ja-JP" altLang="en-US" sz="1400" dirty="0" smtClean="0">
                          <a:solidFill>
                            <a:schemeClr val="tx1"/>
                          </a:solidFill>
                        </a:rPr>
                        <a:t>受付期間</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400" dirty="0" smtClean="0">
                          <a:solidFill>
                            <a:schemeClr val="tx1"/>
                          </a:solidFill>
                        </a:rPr>
                        <a:t>随時募集</a:t>
                      </a:r>
                      <a:endParaRPr kumimoji="1" lang="en-US" altLang="ja-JP"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286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a:solidFill>
                          <a:schemeClr val="tx1"/>
                        </a:solidFill>
                      </a:endParaRPr>
                    </a:p>
                    <a:p>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高知県工業振興課（ものづくり支援担当</a:t>
                      </a:r>
                      <a:r>
                        <a:rPr kumimoji="1" lang="ja-JP" altLang="en-US" sz="1400" dirty="0" smtClean="0">
                          <a:solidFill>
                            <a:schemeClr val="tx1"/>
                          </a:solidFill>
                          <a:latin typeface="+mn-ea"/>
                          <a:ea typeface="+mn-ea"/>
                        </a:rPr>
                        <a:t>）</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ＴＥＬ：088-823-9724</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E-mail：150501@ken.pref.kochi.lg.jp</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rPr>
                        <a:t>ht</a:t>
                      </a:r>
                      <a:r>
                        <a:rPr kumimoji="1" lang="en-US" altLang="ja-JP" sz="1400" dirty="0" smtClean="0">
                          <a:solidFill>
                            <a:schemeClr val="tx1"/>
                          </a:solidFill>
                          <a:latin typeface="+mn-ea"/>
                          <a:ea typeface="+mn-ea"/>
                        </a:rPr>
                        <a:t>tp</a:t>
                      </a:r>
                      <a:r>
                        <a:rPr kumimoji="1" lang="en-US" altLang="ja-JP" sz="1400" dirty="0" smtClean="0">
                          <a:solidFill>
                            <a:schemeClr val="tx1"/>
                          </a:solidFill>
                          <a:latin typeface="+mn-ea"/>
                          <a:ea typeface="+mn-ea"/>
                        </a:rPr>
                        <a:t>s</a:t>
                      </a:r>
                      <a:r>
                        <a:rPr kumimoji="1" lang="en-US" altLang="ja-JP" sz="1400" dirty="0" smtClean="0">
                          <a:solidFill>
                            <a:schemeClr val="tx1"/>
                          </a:solidFill>
                          <a:latin typeface="+mn-ea"/>
                          <a:ea typeface="+mn-ea"/>
                        </a:rPr>
                        <a:t>:/</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150501/</a:t>
                      </a:r>
                      <a:endParaRPr kumimoji="1" lang="ja-JP" altLang="en-US" sz="160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21" name="正方形/長方形 13"/>
          <p:cNvSpPr/>
          <p:nvPr/>
        </p:nvSpPr>
        <p:spPr>
          <a:xfrm>
            <a:off x="179390" y="8042728"/>
            <a:ext cx="6597650" cy="1453146"/>
          </a:xfrm>
          <a:prstGeom prst="rect">
            <a:avLst/>
          </a:prstGeom>
          <a:solidFill>
            <a:schemeClr val="accent1">
              <a:lumMod val="60000"/>
              <a:lumOff val="40000"/>
            </a:scheme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lIns="540000" anchor="ctr"/>
          <a:lstStyle/>
          <a:p>
            <a:pPr fontAlgn="auto">
              <a:spcBef>
                <a:spcPts val="0"/>
              </a:spcBef>
              <a:spcAft>
                <a:spcPts val="0"/>
              </a:spcAft>
              <a:defRPr/>
            </a:pPr>
            <a:endParaRPr lang="en-US" altLang="ja-JP" sz="400" dirty="0">
              <a:solidFill>
                <a:schemeClr val="tx1"/>
              </a:solidFill>
            </a:endParaRPr>
          </a:p>
          <a:p>
            <a:pPr fontAlgn="auto">
              <a:spcBef>
                <a:spcPts val="0"/>
              </a:spcBef>
              <a:spcAft>
                <a:spcPts val="0"/>
              </a:spcAft>
              <a:defRPr/>
            </a:pPr>
            <a:endParaRPr lang="ja-JP" altLang="en-US" sz="1400" dirty="0">
              <a:solidFill>
                <a:schemeClr val="tx1"/>
              </a:solidFill>
            </a:endParaRPr>
          </a:p>
          <a:p>
            <a:pPr fontAlgn="auto">
              <a:spcBef>
                <a:spcPts val="0"/>
              </a:spcBef>
              <a:spcAft>
                <a:spcPts val="0"/>
              </a:spcAft>
              <a:defRPr/>
            </a:pPr>
            <a:r>
              <a:rPr lang="ja-JP" altLang="en-US" sz="1400" dirty="0">
                <a:solidFill>
                  <a:schemeClr val="tx1"/>
                </a:solidFill>
              </a:rPr>
              <a:t>【</a:t>
            </a:r>
            <a:r>
              <a:rPr lang="ja-JP" altLang="en-US" sz="1400" dirty="0">
                <a:solidFill>
                  <a:schemeClr val="tx1"/>
                </a:solidFill>
              </a:rPr>
              <a:t>機械製造業</a:t>
            </a:r>
            <a:r>
              <a:rPr lang="ja-JP" altLang="en-US" sz="1400" dirty="0">
                <a:solidFill>
                  <a:schemeClr val="tx1"/>
                </a:solidFill>
              </a:rPr>
              <a:t>】</a:t>
            </a:r>
            <a:endParaRPr lang="en-US" altLang="ja-JP" sz="1400" dirty="0">
              <a:solidFill>
                <a:schemeClr val="tx1"/>
              </a:solidFill>
            </a:endParaRPr>
          </a:p>
          <a:p>
            <a:pPr fontAlgn="auto">
              <a:spcBef>
                <a:spcPts val="0"/>
              </a:spcBef>
              <a:spcAft>
                <a:spcPts val="0"/>
              </a:spcAft>
              <a:defRPr/>
            </a:pPr>
            <a:r>
              <a:rPr lang="ja-JP" altLang="en-US" sz="1400" dirty="0">
                <a:solidFill>
                  <a:schemeClr val="tx1"/>
                </a:solidFill>
              </a:rPr>
              <a:t>　「防災関連製品認定制度」、「新事業分野開拓者認定制度」を活用することで、　</a:t>
            </a:r>
            <a:endParaRPr lang="en-US" altLang="ja-JP" sz="1400" dirty="0">
              <a:solidFill>
                <a:schemeClr val="tx1"/>
              </a:solidFill>
            </a:endParaRPr>
          </a:p>
          <a:p>
            <a:pPr fontAlgn="auto">
              <a:spcBef>
                <a:spcPts val="0"/>
              </a:spcBef>
              <a:spcAft>
                <a:spcPts val="0"/>
              </a:spcAft>
              <a:defRPr/>
            </a:pP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県内自治体への販売実績を積み上げるとともに、県外自治体へ自社製品を </a:t>
            </a:r>
            <a:endParaRPr lang="ja-JP" altLang="en-US" sz="1400" dirty="0">
              <a:solidFill>
                <a:schemeClr val="tx1"/>
              </a:solidFill>
            </a:endParaRPr>
          </a:p>
          <a:p>
            <a:pPr fontAlgn="auto">
              <a:spcBef>
                <a:spcPts val="0"/>
              </a:spcBef>
              <a:spcAft>
                <a:spcPts val="0"/>
              </a:spcAft>
              <a:defRPr/>
            </a:pP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 </a:t>
            </a:r>
            <a:r>
              <a:rPr lang="ja-JP" altLang="en-US" sz="1400" dirty="0">
                <a:solidFill>
                  <a:schemeClr val="tx1"/>
                </a:solidFill>
              </a:rPr>
              <a:t>納入</a:t>
            </a:r>
            <a:endParaRPr lang="ja-JP" altLang="en-US" sz="1400" dirty="0">
              <a:solidFill>
                <a:schemeClr val="tx1"/>
              </a:solidFill>
            </a:endParaRPr>
          </a:p>
          <a:p>
            <a:pPr fontAlgn="auto">
              <a:spcBef>
                <a:spcPts val="0"/>
              </a:spcBef>
              <a:spcAft>
                <a:spcPts val="0"/>
              </a:spcAft>
              <a:defRPr/>
            </a:pPr>
            <a:endParaRPr lang="en-US" altLang="ja-JP" sz="400" dirty="0">
              <a:solidFill>
                <a:schemeClr val="tx1"/>
              </a:solidFill>
            </a:endParaRPr>
          </a:p>
          <a:p>
            <a:pPr fontAlgn="auto">
              <a:spcBef>
                <a:spcPts val="0"/>
              </a:spcBef>
              <a:spcAft>
                <a:spcPts val="0"/>
              </a:spcAft>
              <a:defRPr/>
            </a:pPr>
            <a:r>
              <a:rPr lang="ja-JP" altLang="en-US" sz="1400" dirty="0">
                <a:solidFill>
                  <a:schemeClr val="tx1"/>
                </a:solidFill>
              </a:rPr>
              <a:t>【</a:t>
            </a:r>
            <a:r>
              <a:rPr lang="ja-JP" altLang="en-US" sz="1400" dirty="0">
                <a:solidFill>
                  <a:schemeClr val="tx1"/>
                </a:solidFill>
              </a:rPr>
              <a:t>食品製造業</a:t>
            </a:r>
            <a:r>
              <a:rPr lang="ja-JP" altLang="en-US" sz="1400" dirty="0">
                <a:solidFill>
                  <a:schemeClr val="tx1"/>
                </a:solidFill>
              </a:rPr>
              <a:t>】</a:t>
            </a:r>
            <a:endParaRPr lang="en-US" altLang="ja-JP" sz="1400" dirty="0">
              <a:solidFill>
                <a:schemeClr val="tx1"/>
              </a:solidFill>
            </a:endParaRPr>
          </a:p>
          <a:p>
            <a:pPr fontAlgn="auto">
              <a:spcBef>
                <a:spcPts val="0"/>
              </a:spcBef>
              <a:spcAft>
                <a:spcPts val="0"/>
              </a:spcAft>
              <a:defRPr/>
            </a:pPr>
            <a:r>
              <a:rPr lang="ja-JP" altLang="en-US" sz="1400" dirty="0">
                <a:solidFill>
                  <a:schemeClr val="tx1"/>
                </a:solidFill>
              </a:rPr>
              <a:t>　県外見本市への出展により、大手量販店と防災食品の商談が成立</a:t>
            </a:r>
            <a:endParaRPr>
              <a:solidFill>
                <a:schemeClr val="tx1"/>
              </a:solidFill>
            </a:endParaRPr>
          </a:p>
          <a:p>
            <a:pPr fontAlgn="auto">
              <a:spcBef>
                <a:spcPts val="0"/>
              </a:spcBef>
              <a:spcAft>
                <a:spcPts val="0"/>
              </a:spcAft>
              <a:defRPr/>
            </a:pPr>
            <a:endParaRPr lang="ja-JP" altLang="en-US" sz="400" dirty="0">
              <a:solidFill>
                <a:schemeClr val="tx1"/>
              </a:solidFill>
            </a:endParaRPr>
          </a:p>
          <a:p>
            <a:pPr fontAlgn="auto">
              <a:spcBef>
                <a:spcPts val="0"/>
              </a:spcBef>
              <a:spcAft>
                <a:spcPts val="0"/>
              </a:spcAft>
              <a:defRPr/>
            </a:pPr>
            <a:endParaRPr lang="ja-JP" altLang="en-US" sz="1400" dirty="0">
              <a:solidFill>
                <a:schemeClr val="tx1"/>
              </a:solidFill>
            </a:endParaRPr>
          </a:p>
        </p:txBody>
      </p:sp>
      <p:sp>
        <p:nvSpPr>
          <p:cNvPr id="1322" name="タイトル 1"/>
          <p:cNvSpPr txBox="1"/>
          <p:nvPr/>
        </p:nvSpPr>
        <p:spPr>
          <a:xfrm>
            <a:off x="238124" y="8103142"/>
            <a:ext cx="342900" cy="1321544"/>
          </a:xfrm>
          <a:prstGeom prst="rect">
            <a:avLst/>
          </a:prstGeom>
          <a:solidFill>
            <a:schemeClr val="bg1"/>
          </a:solidFill>
          <a:ln>
            <a:solidFill>
              <a:schemeClr val="accent1">
                <a:lumMod val="60000"/>
                <a:lumOff val="40000"/>
              </a:schemeClr>
            </a:solidFill>
          </a:ln>
        </p:spPr>
        <p:txBody>
          <a:bodyPr anchor="ctr"/>
          <a:lstStyle/>
          <a:p>
            <a:pPr algn="ctr" fontAlgn="auto">
              <a:spcAft>
                <a:spcPts val="0"/>
              </a:spcAft>
              <a:defRPr/>
            </a:pPr>
            <a:r>
              <a:rPr lang="ja-JP" altLang="en-US" sz="1400" dirty="0">
                <a:solidFill>
                  <a:schemeClr val="tx1"/>
                </a:solidFill>
                <a:latin typeface="+mn-ea"/>
                <a:ea typeface="+mn-ea"/>
                <a:cs typeface="+mj-cs"/>
              </a:rPr>
              <a:t>活</a:t>
            </a:r>
            <a:endParaRPr lang="en-US" altLang="ja-JP" sz="1400" dirty="0">
              <a:solidFill>
                <a:schemeClr val="tx1"/>
              </a:solidFill>
              <a:latin typeface="+mn-ea"/>
              <a:ea typeface="+mn-ea"/>
              <a:cs typeface="+mj-cs"/>
            </a:endParaRPr>
          </a:p>
          <a:p>
            <a:pPr algn="ctr" fontAlgn="auto">
              <a:spcAft>
                <a:spcPts val="0"/>
              </a:spcAft>
              <a:defRPr/>
            </a:pPr>
            <a:r>
              <a:rPr lang="ja-JP" altLang="en-US" sz="1400" dirty="0">
                <a:solidFill>
                  <a:schemeClr val="tx1"/>
                </a:solidFill>
                <a:latin typeface="+mn-ea"/>
                <a:ea typeface="+mn-ea"/>
                <a:cs typeface="+mj-cs"/>
              </a:rPr>
              <a:t>用</a:t>
            </a:r>
            <a:endParaRPr lang="en-US" altLang="ja-JP" sz="1400" dirty="0">
              <a:solidFill>
                <a:schemeClr val="tx1"/>
              </a:solidFill>
              <a:latin typeface="+mn-ea"/>
              <a:ea typeface="+mn-ea"/>
              <a:cs typeface="+mj-cs"/>
            </a:endParaRPr>
          </a:p>
          <a:p>
            <a:pPr algn="ctr" fontAlgn="auto">
              <a:spcAft>
                <a:spcPts val="0"/>
              </a:spcAft>
              <a:defRPr/>
            </a:pPr>
            <a:r>
              <a:rPr lang="ja-JP" altLang="en-US" sz="1400" dirty="0">
                <a:solidFill>
                  <a:schemeClr val="tx1"/>
                </a:solidFill>
                <a:latin typeface="+mn-ea"/>
                <a:ea typeface="+mn-ea"/>
                <a:cs typeface="+mj-cs"/>
              </a:rPr>
              <a:t>事</a:t>
            </a:r>
            <a:endParaRPr lang="en-US" altLang="ja-JP" sz="1400" dirty="0">
              <a:solidFill>
                <a:schemeClr val="tx1"/>
              </a:solidFill>
              <a:latin typeface="+mn-ea"/>
              <a:ea typeface="+mn-ea"/>
              <a:cs typeface="+mj-cs"/>
            </a:endParaRPr>
          </a:p>
          <a:p>
            <a:pPr algn="ctr" fontAlgn="auto">
              <a:spcAft>
                <a:spcPts val="0"/>
              </a:spcAft>
              <a:defRPr/>
            </a:pPr>
            <a:r>
              <a:rPr lang="ja-JP" altLang="en-US" sz="1400" dirty="0">
                <a:solidFill>
                  <a:schemeClr val="tx1"/>
                </a:solidFill>
                <a:latin typeface="+mn-ea"/>
                <a:ea typeface="+mn-ea"/>
                <a:cs typeface="+mj-cs"/>
              </a:rPr>
              <a:t>例</a:t>
            </a:r>
            <a:endParaRPr>
              <a:solidFill>
                <a:schemeClr val="tx1"/>
              </a:solidFill>
            </a:endParaRPr>
          </a:p>
        </p:txBody>
      </p:sp>
      <p:sp>
        <p:nvSpPr>
          <p:cNvPr id="1323" name="タイトル 1"/>
          <p:cNvSpPr txBox="1"/>
          <p:nvPr/>
        </p:nvSpPr>
        <p:spPr>
          <a:xfrm>
            <a:off x="1744663" y="39556"/>
            <a:ext cx="5040312" cy="584729"/>
          </a:xfrm>
          <a:prstGeom prst="rect">
            <a:avLst/>
          </a:prstGeom>
          <a:solidFill>
            <a:schemeClr val="accent1">
              <a:lumMod val="20000"/>
              <a:lumOff val="80000"/>
            </a:schemeClr>
          </a:solidFill>
          <a:ln>
            <a:solidFill>
              <a:schemeClr val="accent1">
                <a:lumMod val="20000"/>
                <a:lumOff val="80000"/>
              </a:schemeClr>
            </a:solidFill>
          </a:ln>
        </p:spPr>
        <p:txBody>
          <a:bodyPr anchor="ctr">
            <a:normAutofit/>
          </a:bodyPr>
          <a:lstStyle/>
          <a:p>
            <a:pPr algn="ctr" fontAlgn="auto">
              <a:spcAft>
                <a:spcPts val="0"/>
              </a:spcAft>
              <a:defRPr/>
            </a:pPr>
            <a:r>
              <a:rPr lang="ja-JP" altLang="en-US" sz="1600" dirty="0">
                <a:solidFill>
                  <a:schemeClr val="tx1"/>
                </a:solidFill>
                <a:latin typeface="+mn-ea"/>
                <a:ea typeface="+mn-ea"/>
                <a:cs typeface="+mj-cs"/>
              </a:rPr>
              <a:t>防災関連産業交流会</a:t>
            </a:r>
            <a:endParaRPr lang="ja-JP" altLang="en-US" sz="2200" dirty="0">
              <a:solidFill>
                <a:schemeClr val="tx1"/>
              </a:solidFill>
              <a:latin typeface="+mn-ea"/>
              <a:ea typeface="+mn-ea"/>
              <a:cs typeface="+mj-cs"/>
            </a:endParaRPr>
          </a:p>
        </p:txBody>
      </p:sp>
      <p:sp>
        <p:nvSpPr>
          <p:cNvPr id="1324" name="テキスト ボックス 661"/>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１１</a:t>
            </a:r>
            <a:endParaRPr>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30" name="タイトル 80"/>
          <p:cNvSpPr txBox="1"/>
          <p:nvPr/>
        </p:nvSpPr>
        <p:spPr>
          <a:xfrm>
            <a:off x="93479" y="35807"/>
            <a:ext cx="1319800" cy="628234"/>
          </a:xfrm>
          <a:prstGeom prst="rect">
            <a:avLst/>
          </a:prstGeom>
          <a:noFill/>
          <a:ln>
            <a:solidFill>
              <a:schemeClr val="accent1">
                <a:lumMod val="60000"/>
                <a:lumOff val="40000"/>
              </a:schemeClr>
            </a:solidFill>
          </a:ln>
        </p:spPr>
        <p:txBody>
          <a:bodyPr lIns="0" tIns="0" rIns="0" bIns="0" anchor="ctr">
            <a:normAutofit/>
          </a:bodyPr>
          <a:lstStyle/>
          <a:p>
            <a:pPr algn="ctr" fontAlgn="auto">
              <a:spcAft>
                <a:spcPts val="0"/>
              </a:spcAft>
              <a:defRPr/>
            </a:pPr>
            <a:r>
              <a:rPr lang="ja-JP" altLang="en-US" sz="1600" b="0" dirty="0">
                <a:solidFill>
                  <a:schemeClr val="tx1"/>
                </a:solidFill>
                <a:latin typeface="+mn-ea"/>
                <a:ea typeface="+mn-ea"/>
                <a:cs typeface="+mj-cs"/>
              </a:rPr>
              <a:t>製品開発等</a:t>
            </a:r>
            <a:endParaRPr lang="ja-JP" altLang="en-US" b="0" dirty="0" smtClean="0">
              <a:solidFill>
                <a:schemeClr val="tx1"/>
              </a:solidFill>
              <a:latin typeface="+mn-ea"/>
              <a:ea typeface="+mn-ea"/>
              <a:cs typeface="+mj-cs"/>
            </a:endParaRPr>
          </a:p>
        </p:txBody>
      </p:sp>
      <p:sp>
        <p:nvSpPr>
          <p:cNvPr id="1331" name="タイトル 81"/>
          <p:cNvSpPr/>
          <p:nvPr/>
        </p:nvSpPr>
        <p:spPr>
          <a:xfrm>
            <a:off x="1482826" y="35807"/>
            <a:ext cx="5292159" cy="628234"/>
          </a:xfrm>
          <a:prstGeom prst="rect">
            <a:avLst/>
          </a:prstGeom>
          <a:solidFill>
            <a:schemeClr val="accent1">
              <a:lumMod val="20000"/>
              <a:lumOff val="80000"/>
            </a:schemeClr>
          </a:solidFill>
          <a:ln>
            <a:solidFill>
              <a:schemeClr val="accent1">
                <a:lumMod val="20000"/>
                <a:lumOff val="80000"/>
              </a:schemeClr>
            </a:solidFill>
          </a:ln>
        </p:spPr>
        <p:txBody>
          <a:bodyPr lIns="76493" tIns="38246" rIns="76493" bIns="38246" rtlCol="0" anchor="ctr" anchorCtr="0">
            <a:normAutofit/>
          </a:bodyPr>
          <a:lstStyle>
            <a:lvl1pPr algn="ctr" rtl="0" fontAlgn="base">
              <a:spcBef>
                <a:spcPct val="0"/>
              </a:spcBef>
              <a:spcAft>
                <a:spcPct val="0"/>
              </a:spcAft>
              <a:defRPr kumimoji="1" sz="4400" b="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lnSpc>
                <a:spcPts val="1673"/>
              </a:lnSpc>
              <a:spcAft>
                <a:spcPts val="0"/>
              </a:spcAft>
              <a:defRPr/>
            </a:pPr>
            <a:r>
              <a:rPr lang="ja-JP" altLang="en-US" sz="1600" dirty="0" smtClean="0">
                <a:solidFill>
                  <a:schemeClr val="tx1"/>
                </a:solidFill>
                <a:latin typeface="+mn-ea"/>
                <a:ea typeface="+mn-ea"/>
              </a:rPr>
              <a:t>戦略的製品開発推進事業費補助金</a:t>
            </a:r>
            <a:endParaRPr lang="en-US" altLang="ja-JP" sz="2000" dirty="0" smtClean="0">
              <a:solidFill>
                <a:schemeClr val="tx1"/>
              </a:solidFill>
              <a:latin typeface="+mn-ea"/>
              <a:ea typeface="+mn-ea"/>
            </a:endParaRPr>
          </a:p>
        </p:txBody>
      </p:sp>
      <p:sp>
        <p:nvSpPr>
          <p:cNvPr id="1332" name="テキスト ボックス 82"/>
          <p:cNvSpPr txBox="1">
            <a:spLocks noChangeArrowheads="1"/>
          </p:cNvSpPr>
          <p:nvPr/>
        </p:nvSpPr>
        <p:spPr>
          <a:xfrm>
            <a:off x="57763" y="705000"/>
            <a:ext cx="6792174" cy="722823"/>
          </a:xfrm>
          <a:prstGeom prst="rect">
            <a:avLst/>
          </a:prstGeom>
          <a:noFill/>
          <a:ln w="9525">
            <a:noFill/>
            <a:miter lim="800000"/>
            <a:headEnd/>
            <a:tailEnd/>
          </a:ln>
        </p:spPr>
        <p:txBody>
          <a:bodyPr wrap="square" lIns="76493" tIns="38246" rIns="76493" bIns="38246">
            <a:spAutoFit/>
          </a:bodyPr>
          <a:lstStyle/>
          <a:p>
            <a:r>
              <a:rPr lang="ja-JP" altLang="en-US" sz="1400" dirty="0">
                <a:solidFill>
                  <a:schemeClr val="tx1"/>
                </a:solidFill>
                <a:latin typeface="ＭＳ ゴシック"/>
                <a:ea typeface="ＭＳ ゴシック"/>
              </a:rPr>
              <a:t>県内事業者がものづくり分野における</a:t>
            </a:r>
            <a:r>
              <a:rPr lang="ja-JP" altLang="en-US" sz="1400" dirty="0">
                <a:solidFill>
                  <a:schemeClr val="tx1"/>
                </a:solidFill>
                <a:latin typeface="ＭＳ ゴシック"/>
                <a:ea typeface="ＭＳ ゴシック"/>
              </a:rPr>
              <a:t>付加価値の高い</a:t>
            </a:r>
            <a:r>
              <a:rPr lang="ja-JP" altLang="en-US" sz="1400" dirty="0">
                <a:solidFill>
                  <a:schemeClr val="tx1"/>
                </a:solidFill>
                <a:latin typeface="ＭＳ ゴシック"/>
                <a:ea typeface="ＭＳ ゴシック"/>
              </a:rPr>
              <a:t>製品・技術の創出を目的として行う、市場調査、試作、改良及び開発等に係る取組を支援します。</a:t>
            </a:r>
            <a:endParaRPr lang="ja-JP" altLang="en-US" sz="1200" dirty="0">
              <a:solidFill>
                <a:schemeClr val="tx1"/>
              </a:solidFill>
              <a:latin typeface="ＭＳ ゴシック"/>
              <a:ea typeface="ＭＳ ゴシック"/>
            </a:endParaRPr>
          </a:p>
          <a:p>
            <a:endParaRPr lang="ja-JP" altLang="en-US" sz="1400" dirty="0">
              <a:solidFill>
                <a:schemeClr val="tx1"/>
              </a:solidFill>
              <a:latin typeface="ＭＳ ゴシック"/>
              <a:ea typeface="ＭＳ ゴシック"/>
            </a:endParaRPr>
          </a:p>
        </p:txBody>
      </p:sp>
      <p:graphicFrame>
        <p:nvGraphicFramePr>
          <p:cNvPr id="1333" name="四角形 83"/>
          <p:cNvGraphicFramePr>
            <a:graphicFrameLocks noGrp="1"/>
          </p:cNvGraphicFramePr>
          <p:nvPr/>
        </p:nvGraphicFramePr>
        <p:xfrm>
          <a:off x="93481" y="1209000"/>
          <a:ext cx="6682048" cy="7728049"/>
        </p:xfrm>
        <a:graphic>
          <a:graphicData uri="http://schemas.openxmlformats.org/drawingml/2006/table">
            <a:tbl>
              <a:tblPr/>
              <a:tblGrid>
                <a:gridCol w="984262"/>
                <a:gridCol w="5697786"/>
              </a:tblGrid>
              <a:tr h="3673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Calibri" pitchFamily="34" charset="0"/>
                          <a:ea typeface="ＭＳ Ｐゴシック" charset="-128"/>
                        </a:rPr>
                        <a:t>対象者</a:t>
                      </a:r>
                      <a:endParaRPr>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n-ea"/>
                          <a:ea typeface="+mn-ea"/>
                        </a:rPr>
                        <a:t>高知県内に本社又は主たる事業所を有する、中小企業者等</a:t>
                      </a:r>
                      <a:endParaRPr kumimoji="1" lang="ja-JP" altLang="en-US" sz="14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ＭＳ ゴシック"/>
                          <a:ea typeface="ＭＳ ゴシック"/>
                        </a:rPr>
                        <a:t>※</a:t>
                      </a:r>
                      <a:r>
                        <a:rPr lang="ja-JP" altLang="en-US" sz="1400" dirty="0">
                          <a:solidFill>
                            <a:schemeClr val="tx1"/>
                          </a:solidFill>
                          <a:latin typeface="ＭＳ ゴシック"/>
                          <a:ea typeface="ＭＳ ゴシック"/>
                        </a:rPr>
                        <a:t>なお、</a:t>
                      </a:r>
                      <a:r>
                        <a:rPr lang="ja-JP" altLang="en-US" sz="1400" dirty="0">
                          <a:solidFill>
                            <a:schemeClr val="tx1"/>
                          </a:solidFill>
                          <a:latin typeface="ＭＳ ゴシック"/>
                          <a:ea typeface="ＭＳ ゴシック"/>
                        </a:rPr>
                        <a:t>令和</a:t>
                      </a:r>
                      <a:r>
                        <a:rPr lang="ja-JP" altLang="en-US" sz="1400" dirty="0">
                          <a:solidFill>
                            <a:schemeClr val="tx1"/>
                          </a:solidFill>
                          <a:latin typeface="ＭＳ ゴシック"/>
                          <a:ea typeface="ＭＳ ゴシック"/>
                        </a:rPr>
                        <a:t>７</a:t>
                      </a:r>
                      <a:r>
                        <a:rPr lang="ja-JP" altLang="en-US" sz="1400" dirty="0">
                          <a:solidFill>
                            <a:schemeClr val="tx1"/>
                          </a:solidFill>
                          <a:latin typeface="ＭＳ ゴシック"/>
                          <a:ea typeface="ＭＳ ゴシック"/>
                        </a:rPr>
                        <a:t>年度</a:t>
                      </a:r>
                      <a:r>
                        <a:rPr lang="ja-JP" altLang="en-US" sz="1400" dirty="0">
                          <a:solidFill>
                            <a:schemeClr val="tx1"/>
                          </a:solidFill>
                          <a:latin typeface="ＭＳ ゴシック"/>
                          <a:ea typeface="ＭＳ ゴシック"/>
                        </a:rPr>
                        <a:t>から</a:t>
                      </a:r>
                      <a:r>
                        <a:rPr lang="ja-JP" altLang="en-US" sz="1400" dirty="0">
                          <a:solidFill>
                            <a:schemeClr val="tx1"/>
                          </a:solidFill>
                          <a:latin typeface="ＭＳ ゴシック"/>
                          <a:ea typeface="ＭＳ ゴシック"/>
                        </a:rPr>
                        <a:t>製品</a:t>
                      </a:r>
                      <a:r>
                        <a:rPr lang="ja-JP" altLang="en-US" sz="1400" dirty="0">
                          <a:solidFill>
                            <a:schemeClr val="tx1"/>
                          </a:solidFill>
                          <a:latin typeface="ＭＳ ゴシック"/>
                          <a:ea typeface="ＭＳ ゴシック"/>
                        </a:rPr>
                        <a:t>開発</a:t>
                      </a:r>
                      <a:r>
                        <a:rPr lang="ja-JP" altLang="en-US" sz="1400" dirty="0">
                          <a:solidFill>
                            <a:schemeClr val="tx1"/>
                          </a:solidFill>
                          <a:latin typeface="ＭＳ ゴシック"/>
                          <a:ea typeface="ＭＳ ゴシック"/>
                        </a:rPr>
                        <a:t>事業</a:t>
                      </a:r>
                      <a:r>
                        <a:rPr lang="ja-JP" altLang="en-US" sz="1400" dirty="0">
                          <a:solidFill>
                            <a:schemeClr val="tx1"/>
                          </a:solidFill>
                          <a:latin typeface="ＭＳ ゴシック"/>
                          <a:ea typeface="ＭＳ ゴシック"/>
                        </a:rPr>
                        <a:t>（</a:t>
                      </a:r>
                      <a:r>
                        <a:rPr lang="ja-JP" altLang="en-US" sz="1400" dirty="0">
                          <a:solidFill>
                            <a:schemeClr val="tx1"/>
                          </a:solidFill>
                          <a:latin typeface="ＭＳ ゴシック"/>
                          <a:ea typeface="ＭＳ ゴシック"/>
                        </a:rPr>
                        <a:t>イノベーション</a:t>
                      </a:r>
                      <a:r>
                        <a:rPr lang="ja-JP" altLang="en-US" sz="1400" dirty="0">
                          <a:solidFill>
                            <a:schemeClr val="tx1"/>
                          </a:solidFill>
                          <a:latin typeface="ＭＳ ゴシック"/>
                          <a:ea typeface="ＭＳ ゴシック"/>
                        </a:rPr>
                        <a:t>推進</a:t>
                      </a:r>
                      <a:r>
                        <a:rPr lang="ja-JP" altLang="en-US" sz="1400" dirty="0">
                          <a:solidFill>
                            <a:schemeClr val="tx1"/>
                          </a:solidFill>
                          <a:latin typeface="ＭＳ ゴシック"/>
                          <a:ea typeface="ＭＳ ゴシック"/>
                        </a:rPr>
                        <a:t>枠</a:t>
                      </a:r>
                      <a:r>
                        <a:rPr lang="ja-JP" altLang="en-US" sz="1400" dirty="0">
                          <a:solidFill>
                            <a:schemeClr val="tx1"/>
                          </a:solidFill>
                          <a:latin typeface="ＭＳ ゴシック"/>
                          <a:ea typeface="ＭＳ ゴシック"/>
                        </a:rPr>
                        <a:t>）</a:t>
                      </a:r>
                      <a:r>
                        <a:rPr lang="ja-JP" altLang="en-US" sz="1400" dirty="0">
                          <a:solidFill>
                            <a:schemeClr val="tx1"/>
                          </a:solidFill>
                          <a:latin typeface="ＭＳ ゴシック"/>
                          <a:ea typeface="ＭＳ ゴシック"/>
                        </a:rPr>
                        <a:t>については新たに「中堅企業」を補助対象者に追加しました。</a:t>
                      </a:r>
                      <a:endParaRPr kumimoji="1" lang="ja-JP" altLang="en-US" sz="1400" dirty="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70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補助内容</a:t>
                      </a:r>
                      <a:endParaRPr sz="1400">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400" b="0" u="none" dirty="0">
                          <a:solidFill>
                            <a:schemeClr val="tx1"/>
                          </a:solidFill>
                        </a:rPr>
                        <a:t>製造業</a:t>
                      </a:r>
                      <a:r>
                        <a:rPr kumimoji="1" lang="ja-JP" altLang="en-US" sz="1400" b="0" u="none" dirty="0">
                          <a:solidFill>
                            <a:schemeClr val="tx1"/>
                          </a:solidFill>
                        </a:rPr>
                        <a:t>分野</a:t>
                      </a:r>
                      <a:r>
                        <a:rPr kumimoji="1" lang="ja-JP" altLang="en-US" sz="1400" b="0" u="none" dirty="0">
                          <a:solidFill>
                            <a:schemeClr val="tx1"/>
                          </a:solidFill>
                        </a:rPr>
                        <a:t>（</a:t>
                      </a:r>
                      <a:r>
                        <a:rPr kumimoji="1" lang="ja-JP" altLang="en-US" sz="1400" b="0" u="none" dirty="0">
                          <a:solidFill>
                            <a:schemeClr val="tx1"/>
                          </a:solidFill>
                        </a:rPr>
                        <a:t>日本標準産業分類における食品、生物、医薬品、ソフトウェア開</a:t>
                      </a:r>
                      <a:r>
                        <a:rPr kumimoji="1" lang="ja-JP" altLang="en-US" sz="1400" b="0" u="none" dirty="0">
                          <a:solidFill>
                            <a:schemeClr val="tx1"/>
                          </a:solidFill>
                        </a:rPr>
                        <a:t>連</a:t>
                      </a:r>
                      <a:r>
                        <a:rPr kumimoji="1" lang="ja-JP" altLang="en-US" sz="1400" b="0" u="none" dirty="0">
                          <a:solidFill>
                            <a:schemeClr val="tx1"/>
                          </a:solidFill>
                        </a:rPr>
                        <a:t>製</a:t>
                      </a:r>
                      <a:r>
                        <a:rPr kumimoji="1" lang="ja-JP" altLang="en-US" sz="1400" b="0" u="none" dirty="0">
                          <a:solidFill>
                            <a:schemeClr val="tx1"/>
                          </a:solidFill>
                        </a:rPr>
                        <a:t>造業</a:t>
                      </a:r>
                      <a:r>
                        <a:rPr kumimoji="1" lang="ja-JP" altLang="en-US" sz="1400" b="0" u="none" dirty="0">
                          <a:solidFill>
                            <a:schemeClr val="tx1"/>
                          </a:solidFill>
                        </a:rPr>
                        <a:t>を除く</a:t>
                      </a:r>
                      <a:r>
                        <a:rPr kumimoji="1" lang="ja-JP" altLang="en-US" sz="1400" b="0" u="none" dirty="0">
                          <a:solidFill>
                            <a:schemeClr val="tx1"/>
                          </a:solidFill>
                        </a:rPr>
                        <a:t>製品・技術</a:t>
                      </a:r>
                      <a:r>
                        <a:rPr kumimoji="1" lang="ja-JP" altLang="en-US" sz="1400" b="0" u="none" dirty="0">
                          <a:solidFill>
                            <a:schemeClr val="tx1"/>
                          </a:solidFill>
                        </a:rPr>
                        <a:t>）</a:t>
                      </a:r>
                      <a:r>
                        <a:rPr kumimoji="1" lang="ja-JP" altLang="en-US" sz="1400" b="0" u="none" dirty="0">
                          <a:solidFill>
                            <a:schemeClr val="tx1"/>
                          </a:solidFill>
                        </a:rPr>
                        <a:t>における高付加価値な製品・技術の開発に係る構想に基づき、企画、調査、試作開発、及び製品化等を推進する取組に関して、必要となる経費の一部を助成。</a:t>
                      </a:r>
                      <a:endParaRPr kumimoji="1" lang="ja-JP" altLang="en-US" sz="1400" b="0" dirty="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0156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要件</a:t>
                      </a: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l"/>
                      <a:r>
                        <a:rPr kumimoji="1" lang="ja-JP" altLang="en-US" sz="1400" b="0" u="none" dirty="0" smtClean="0">
                          <a:solidFill>
                            <a:schemeClr val="tx1"/>
                          </a:solidFill>
                          <a:latin typeface="+mn-ea"/>
                          <a:ea typeface="+mn-ea"/>
                        </a:rPr>
                        <a:t>【開発チャレンジ事業】</a:t>
                      </a:r>
                      <a:endParaRPr kumimoji="1" lang="ja-JP" altLang="en-US" sz="1400" b="0" u="none" dirty="0" smtClean="0">
                        <a:solidFill>
                          <a:schemeClr val="tx1"/>
                        </a:solidFill>
                        <a:latin typeface="+mn-ea"/>
                        <a:ea typeface="+mn-ea"/>
                      </a:endParaRPr>
                    </a:p>
                    <a:p>
                      <a:pPr marL="0" indent="0">
                        <a:buNone/>
                      </a:pPr>
                      <a:r>
                        <a:rPr kumimoji="1" lang="ja-JP" altLang="en-US" sz="1400" b="0" u="none" dirty="0" smtClean="0">
                          <a:solidFill>
                            <a:schemeClr val="tx1"/>
                          </a:solidFill>
                          <a:latin typeface="+mn-ea"/>
                          <a:ea typeface="+mn-ea"/>
                        </a:rPr>
                        <a:t>・</a:t>
                      </a:r>
                      <a:r>
                        <a:rPr kumimoji="1" lang="ja-JP" altLang="en-US" sz="1400" b="0" u="none" dirty="0" smtClean="0">
                          <a:solidFill>
                            <a:schemeClr val="tx1"/>
                          </a:solidFill>
                          <a:latin typeface="+mn-ea"/>
                          <a:ea typeface="+mn-ea"/>
                        </a:rPr>
                        <a:t>製造業</a:t>
                      </a:r>
                      <a:r>
                        <a:rPr kumimoji="1" lang="ja-JP" altLang="en-US" sz="1400" b="0" u="none" dirty="0" smtClean="0">
                          <a:solidFill>
                            <a:schemeClr val="tx1"/>
                          </a:solidFill>
                          <a:latin typeface="+mn-ea"/>
                          <a:ea typeface="+mn-ea"/>
                        </a:rPr>
                        <a:t>分野における製品・技術の開発を目的とした、取組を行うこと（市場調査、課題検証、部分試作、改良等）</a:t>
                      </a:r>
                      <a:endParaRPr kumimoji="1" lang="ja-JP" altLang="en-US" sz="1400" b="0" u="none" dirty="0" smtClean="0">
                        <a:solidFill>
                          <a:schemeClr val="tx1"/>
                        </a:solidFill>
                        <a:latin typeface="+mn-ea"/>
                        <a:ea typeface="+mn-ea"/>
                      </a:endParaRPr>
                    </a:p>
                    <a:p>
                      <a:pPr marL="285750" indent="-285750">
                        <a:buFont typeface="Arial"/>
                        <a:buChar char="•"/>
                      </a:pPr>
                      <a:endParaRPr kumimoji="1" lang="ja-JP" altLang="en-US" sz="1300" b="0" u="none" dirty="0" smtClean="0">
                        <a:solidFill>
                          <a:schemeClr val="tx1"/>
                        </a:solidFill>
                        <a:latin typeface="+mn-ea"/>
                        <a:ea typeface="+mn-ea"/>
                      </a:endParaRPr>
                    </a:p>
                    <a:p>
                      <a:pPr marL="0" indent="0" algn="l">
                        <a:buNone/>
                      </a:pPr>
                      <a:r>
                        <a:rPr kumimoji="1" lang="ja-JP" altLang="en-US" sz="1400" b="0" u="none" dirty="0" smtClean="0">
                          <a:solidFill>
                            <a:schemeClr val="tx1"/>
                          </a:solidFill>
                          <a:latin typeface="+mn-ea"/>
                          <a:ea typeface="+mn-ea"/>
                        </a:rPr>
                        <a:t>【</a:t>
                      </a:r>
                      <a:r>
                        <a:rPr kumimoji="1" lang="ja-JP" altLang="en-US" sz="1400" b="0" u="none" dirty="0" smtClean="0">
                          <a:solidFill>
                            <a:schemeClr val="tx1"/>
                          </a:solidFill>
                          <a:latin typeface="+mn-ea"/>
                          <a:ea typeface="+mn-ea"/>
                        </a:rPr>
                        <a:t>製品</a:t>
                      </a:r>
                      <a:r>
                        <a:rPr kumimoji="1" lang="ja-JP" altLang="en-US" sz="1400" b="0" u="none" dirty="0" smtClean="0">
                          <a:solidFill>
                            <a:schemeClr val="tx1"/>
                          </a:solidFill>
                          <a:latin typeface="+mn-ea"/>
                          <a:ea typeface="+mn-ea"/>
                        </a:rPr>
                        <a:t>開発</a:t>
                      </a:r>
                      <a:r>
                        <a:rPr kumimoji="1" lang="ja-JP" altLang="en-US" sz="1400" b="0" u="none" dirty="0" smtClean="0">
                          <a:solidFill>
                            <a:schemeClr val="tx1"/>
                          </a:solidFill>
                          <a:latin typeface="+mn-ea"/>
                          <a:ea typeface="+mn-ea"/>
                        </a:rPr>
                        <a:t>事業</a:t>
                      </a:r>
                      <a:r>
                        <a:rPr kumimoji="1" lang="ja-JP" altLang="en-US" sz="1400" b="0" u="none" dirty="0" smtClean="0">
                          <a:solidFill>
                            <a:schemeClr val="tx1"/>
                          </a:solidFill>
                          <a:latin typeface="+mn-ea"/>
                          <a:ea typeface="+mn-ea"/>
                        </a:rPr>
                        <a:t>】</a:t>
                      </a:r>
                      <a:endParaRPr kumimoji="1" lang="ja-JP" altLang="en-US" sz="1400" b="0" u="none" dirty="0" smtClean="0">
                        <a:solidFill>
                          <a:schemeClr val="tx1"/>
                        </a:solidFill>
                        <a:latin typeface="+mn-ea"/>
                        <a:ea typeface="+mn-ea"/>
                      </a:endParaRPr>
                    </a:p>
                    <a:p>
                      <a:pPr marL="0" indent="0">
                        <a:buNone/>
                      </a:pPr>
                      <a:r>
                        <a:rPr kumimoji="1" lang="ja-JP" altLang="en-US" sz="1400" b="0" u="none" dirty="0" smtClean="0">
                          <a:solidFill>
                            <a:schemeClr val="tx1"/>
                          </a:solidFill>
                          <a:latin typeface="+mn-ea"/>
                          <a:ea typeface="+mn-ea"/>
                        </a:rPr>
                        <a:t>・</a:t>
                      </a:r>
                      <a:r>
                        <a:rPr kumimoji="1" lang="ja-JP" altLang="en-US" sz="1400" b="0" u="none" dirty="0" smtClean="0">
                          <a:solidFill>
                            <a:schemeClr val="tx1"/>
                          </a:solidFill>
                          <a:latin typeface="+mn-ea"/>
                          <a:ea typeface="+mn-ea"/>
                        </a:rPr>
                        <a:t>製造業</a:t>
                      </a:r>
                      <a:r>
                        <a:rPr kumimoji="1" lang="ja-JP" altLang="en-US" sz="1400" b="0" u="none" dirty="0" smtClean="0">
                          <a:solidFill>
                            <a:schemeClr val="tx1"/>
                          </a:solidFill>
                          <a:latin typeface="+mn-ea"/>
                          <a:ea typeface="+mn-ea"/>
                        </a:rPr>
                        <a:t>分野において高付加価値な製品・技術の開発を行うこと</a:t>
                      </a:r>
                      <a:endParaRPr kumimoji="1" lang="ja-JP" altLang="en-US" sz="1000" u="none">
                        <a:solidFill>
                          <a:schemeClr val="tx1"/>
                        </a:solidFill>
                        <a:latin typeface="MS UI Gothic"/>
                        <a:ea typeface="MS UI Gothic"/>
                      </a:endParaRPr>
                    </a:p>
                    <a:p>
                      <a:pPr marL="0" indent="0">
                        <a:buNone/>
                      </a:pPr>
                      <a:r>
                        <a:rPr kumimoji="1" lang="ja-JP" altLang="en-US" sz="1400">
                          <a:solidFill>
                            <a:schemeClr val="tx1"/>
                          </a:solidFill>
                          <a:latin typeface="MS UI Gothic"/>
                          <a:ea typeface="MS UI Gothic"/>
                        </a:rPr>
                        <a:t>・開発する製品・技術が、以下の</a:t>
                      </a:r>
                      <a:r>
                        <a:rPr kumimoji="1" lang="ja-JP" altLang="en-US" sz="1400" u="none">
                          <a:solidFill>
                            <a:schemeClr val="tx1"/>
                          </a:solidFill>
                          <a:latin typeface="MS UI Gothic"/>
                          <a:ea typeface="MS UI Gothic"/>
                        </a:rPr>
                        <a:t>いずれかに該当すること</a:t>
                      </a:r>
                      <a:endParaRPr kumimoji="1" lang="ja-JP" altLang="en-US" sz="1300" b="0" u="none" dirty="0" smtClean="0">
                        <a:solidFill>
                          <a:schemeClr val="tx1"/>
                        </a:solidFill>
                        <a:latin typeface="+mn-ea"/>
                        <a:ea typeface="+mn-ea"/>
                      </a:endParaRPr>
                    </a:p>
                    <a:p>
                      <a:pPr marL="0" indent="0">
                        <a:buNone/>
                      </a:pPr>
                      <a:r>
                        <a:rPr kumimoji="1" lang="ja-JP" altLang="en-US" sz="1300">
                          <a:solidFill>
                            <a:schemeClr val="tx1"/>
                          </a:solidFill>
                          <a:latin typeface="MS UI Gothic"/>
                          <a:ea typeface="MS UI Gothic"/>
                        </a:rPr>
                        <a:t>　</a:t>
                      </a:r>
                      <a:r>
                        <a:rPr kumimoji="1" lang="ja-JP" altLang="en-US" sz="1400">
                          <a:solidFill>
                            <a:schemeClr val="tx1"/>
                          </a:solidFill>
                          <a:latin typeface="MS UI Gothic"/>
                          <a:ea typeface="MS UI Gothic"/>
                        </a:rPr>
                        <a:t>①</a:t>
                      </a:r>
                      <a:r>
                        <a:rPr kumimoji="1" lang="ja-JP" altLang="en-US" sz="1400" u="none">
                          <a:solidFill>
                            <a:schemeClr val="tx1"/>
                          </a:solidFill>
                          <a:latin typeface="MS UI Gothic"/>
                          <a:ea typeface="MS UI Gothic"/>
                        </a:rPr>
                        <a:t>県内</a:t>
                      </a:r>
                      <a:r>
                        <a:rPr kumimoji="1" lang="ja-JP" altLang="en-US" sz="1400" u="none">
                          <a:solidFill>
                            <a:schemeClr val="tx1"/>
                          </a:solidFill>
                          <a:latin typeface="MS UI Gothic"/>
                          <a:ea typeface="MS UI Gothic"/>
                        </a:rPr>
                        <a:t>初と見込まれるもの</a:t>
                      </a:r>
                      <a:r>
                        <a:rPr kumimoji="1" lang="ja-JP" altLang="en-US" sz="1300">
                          <a:solidFill>
                            <a:schemeClr val="tx1"/>
                          </a:solidFill>
                          <a:latin typeface="MS UI Gothic"/>
                          <a:ea typeface="MS UI Gothic"/>
                        </a:rPr>
                        <a:t>　</a:t>
                      </a:r>
                      <a:r>
                        <a:rPr kumimoji="1" lang="ja-JP" altLang="en-US" sz="1400">
                          <a:solidFill>
                            <a:schemeClr val="tx1"/>
                          </a:solidFill>
                          <a:latin typeface="MS UI Gothic"/>
                          <a:ea typeface="MS UI Gothic"/>
                        </a:rPr>
                        <a:t>②社会課題の解決に貢献するもの</a:t>
                      </a:r>
                      <a:endParaRPr kumimoji="1" lang="ja-JP" altLang="en-US" sz="1000">
                        <a:solidFill>
                          <a:schemeClr val="tx1"/>
                        </a:solidFill>
                        <a:latin typeface="MS UI Gothic"/>
                        <a:ea typeface="MS UI Gothic"/>
                      </a:endParaRPr>
                    </a:p>
                    <a:p>
                      <a:pPr marL="0" indent="0">
                        <a:buNone/>
                      </a:pPr>
                      <a:r>
                        <a:rPr kumimoji="1" lang="ja-JP" altLang="en-US" sz="1300">
                          <a:solidFill>
                            <a:schemeClr val="tx1"/>
                          </a:solidFill>
                          <a:latin typeface="MS UI Gothic"/>
                          <a:ea typeface="MS UI Gothic"/>
                        </a:rPr>
                        <a:t>　</a:t>
                      </a:r>
                      <a:r>
                        <a:rPr kumimoji="1" lang="ja-JP" altLang="en-US" sz="1400">
                          <a:solidFill>
                            <a:schemeClr val="tx1"/>
                          </a:solidFill>
                          <a:latin typeface="MS UI Gothic"/>
                          <a:ea typeface="MS UI Gothic"/>
                        </a:rPr>
                        <a:t>③ユーザーの</a:t>
                      </a:r>
                      <a:r>
                        <a:rPr kumimoji="1" lang="ja-JP" altLang="en-US" sz="1400">
                          <a:solidFill>
                            <a:schemeClr val="tx1"/>
                          </a:solidFill>
                          <a:latin typeface="MS UI Gothic"/>
                          <a:ea typeface="MS UI Gothic"/>
                        </a:rPr>
                        <a:t>利便性を向上させる</a:t>
                      </a:r>
                      <a:r>
                        <a:rPr kumimoji="1" lang="ja-JP" altLang="en-US" sz="1400">
                          <a:solidFill>
                            <a:schemeClr val="tx1"/>
                          </a:solidFill>
                          <a:latin typeface="MS UI Gothic"/>
                          <a:ea typeface="MS UI Gothic"/>
                        </a:rPr>
                        <a:t>もの</a:t>
                      </a:r>
                      <a:r>
                        <a:rPr kumimoji="1" lang="ja-JP" altLang="en-US" sz="1300">
                          <a:solidFill>
                            <a:schemeClr val="tx1"/>
                          </a:solidFill>
                          <a:latin typeface="MS UI Gothic"/>
                          <a:ea typeface="MS UI Gothic"/>
                        </a:rPr>
                        <a:t>　</a:t>
                      </a:r>
                      <a:r>
                        <a:rPr kumimoji="1" lang="ja-JP" altLang="en-US" sz="1400">
                          <a:solidFill>
                            <a:schemeClr val="tx1"/>
                          </a:solidFill>
                          <a:latin typeface="MS UI Gothic"/>
                          <a:ea typeface="MS UI Gothic"/>
                        </a:rPr>
                        <a:t>④</a:t>
                      </a:r>
                      <a:r>
                        <a:rPr kumimoji="1" lang="ja-JP" altLang="en-US" sz="1400">
                          <a:solidFill>
                            <a:schemeClr val="tx1"/>
                          </a:solidFill>
                          <a:latin typeface="MS UI Gothic"/>
                          <a:ea typeface="MS UI Gothic"/>
                        </a:rPr>
                        <a:t>ユーザーの</a:t>
                      </a:r>
                      <a:r>
                        <a:rPr kumimoji="1" lang="ja-JP" altLang="en-US" sz="1400">
                          <a:solidFill>
                            <a:schemeClr val="tx1"/>
                          </a:solidFill>
                          <a:latin typeface="MS UI Gothic"/>
                          <a:ea typeface="MS UI Gothic"/>
                        </a:rPr>
                        <a:t>経済性を向上</a:t>
                      </a:r>
                      <a:r>
                        <a:rPr kumimoji="1" lang="ja-JP" altLang="en-US" sz="1400">
                          <a:solidFill>
                            <a:schemeClr val="tx1"/>
                          </a:solidFill>
                          <a:latin typeface="MS UI Gothic"/>
                          <a:ea typeface="MS UI Gothic"/>
                        </a:rPr>
                        <a:t>させる</a:t>
                      </a:r>
                      <a:r>
                        <a:rPr kumimoji="1" lang="ja-JP" altLang="en-US" sz="1400">
                          <a:solidFill>
                            <a:schemeClr val="tx1"/>
                          </a:solidFill>
                          <a:latin typeface="MS UI Gothic"/>
                          <a:ea typeface="MS UI Gothic"/>
                        </a:rPr>
                        <a:t>もの</a:t>
                      </a:r>
                      <a:endParaRPr kumimoji="1" lang="ja-JP" altLang="en-US" sz="1300">
                        <a:solidFill>
                          <a:schemeClr val="tx1"/>
                        </a:solidFill>
                        <a:latin typeface="MS UI Gothic"/>
                        <a:ea typeface="MS UI Gothic"/>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5671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補助率</a:t>
                      </a: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補助上限額</a:t>
                      </a: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l"/>
                      <a:r>
                        <a:rPr kumimoji="1" lang="ja-JP" altLang="en-US" sz="1400" b="0" u="none" dirty="0" smtClean="0">
                          <a:solidFill>
                            <a:schemeClr val="tx1"/>
                          </a:solidFill>
                          <a:latin typeface="+mn-ea"/>
                          <a:ea typeface="+mn-ea"/>
                        </a:rPr>
                        <a:t>【開発チャレンジ事業】</a:t>
                      </a:r>
                      <a:endParaRPr kumimoji="1" lang="ja-JP" altLang="en-US" sz="13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　補助率 ： １／２以内　</a:t>
                      </a:r>
                      <a:r>
                        <a:rPr kumimoji="1" lang="ja-JP" altLang="en-US" sz="1400" b="0" u="none" dirty="0" smtClean="0">
                          <a:solidFill>
                            <a:schemeClr val="tx1"/>
                          </a:solidFill>
                          <a:latin typeface="+mn-ea"/>
                          <a:ea typeface="+mn-ea"/>
                        </a:rPr>
                        <a:t>補助上限額 ：100</a:t>
                      </a:r>
                      <a:r>
                        <a:rPr kumimoji="1" lang="ja-JP" altLang="en-US" sz="1400" b="0" u="none" dirty="0" smtClean="0">
                          <a:solidFill>
                            <a:schemeClr val="tx1"/>
                          </a:solidFill>
                          <a:latin typeface="+mn-ea"/>
                          <a:ea typeface="+mn-ea"/>
                        </a:rPr>
                        <a:t>万円　</a:t>
                      </a:r>
                      <a:r>
                        <a:rPr kumimoji="1" lang="ja-JP" altLang="en-US" sz="1400" b="0" u="none" dirty="0" smtClean="0">
                          <a:solidFill>
                            <a:schemeClr val="tx1"/>
                          </a:solidFill>
                          <a:latin typeface="+mn-ea"/>
                          <a:ea typeface="+mn-ea"/>
                        </a:rPr>
                        <a:t>事業期間：１年以内</a:t>
                      </a:r>
                      <a:endParaRPr kumimoji="1" lang="ja-JP" altLang="en-US" sz="1400" b="0" u="none" dirty="0" smtClean="0">
                        <a:solidFill>
                          <a:schemeClr val="tx1"/>
                        </a:solidFill>
                        <a:latin typeface="+mn-ea"/>
                        <a:ea typeface="+mn-ea"/>
                      </a:endParaRPr>
                    </a:p>
                    <a:p>
                      <a:endParaRPr kumimoji="1" lang="ja-JP" altLang="en-US" sz="13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【製品開発事業】</a:t>
                      </a:r>
                      <a:endParaRPr kumimoji="1" lang="ja-JP" altLang="en-US" sz="13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＜一般枠＞</a:t>
                      </a:r>
                      <a:endParaRPr kumimoji="1" lang="ja-JP" altLang="en-US" sz="14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　補助率 ： １／２以内　</a:t>
                      </a:r>
                      <a:r>
                        <a:rPr kumimoji="1" lang="ja-JP" altLang="en-US" sz="1400" b="0" u="none" dirty="0" smtClean="0">
                          <a:solidFill>
                            <a:schemeClr val="tx1"/>
                          </a:solidFill>
                          <a:latin typeface="+mn-ea"/>
                          <a:ea typeface="+mn-ea"/>
                        </a:rPr>
                        <a:t>補助上限額：1,000万円　</a:t>
                      </a:r>
                      <a:r>
                        <a:rPr kumimoji="1" lang="ja-JP" altLang="en-US" sz="1400" b="0" u="none" dirty="0" smtClean="0">
                          <a:solidFill>
                            <a:schemeClr val="tx1"/>
                          </a:solidFill>
                          <a:latin typeface="+mn-ea"/>
                          <a:ea typeface="+mn-ea"/>
                        </a:rPr>
                        <a:t>事業期間：２年以内</a:t>
                      </a:r>
                      <a:endParaRPr kumimoji="1" lang="ja-JP" altLang="en-US" sz="14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　人件費補助</a:t>
                      </a:r>
                      <a:r>
                        <a:rPr kumimoji="1" lang="ja-JP" altLang="en-US" sz="1400" b="0" u="none" dirty="0" smtClean="0">
                          <a:solidFill>
                            <a:schemeClr val="tx1"/>
                          </a:solidFill>
                          <a:latin typeface="+mn-ea"/>
                          <a:ea typeface="+mn-ea"/>
                        </a:rPr>
                        <a:t>：</a:t>
                      </a:r>
                      <a:r>
                        <a:rPr kumimoji="1" lang="ja-JP" altLang="en-US" sz="1400" b="0" u="none" dirty="0" smtClean="0">
                          <a:solidFill>
                            <a:schemeClr val="tx1"/>
                          </a:solidFill>
                          <a:latin typeface="+mn-ea"/>
                          <a:ea typeface="+mn-ea"/>
                        </a:rPr>
                        <a:t>補助額</a:t>
                      </a:r>
                      <a:r>
                        <a:rPr kumimoji="1" lang="ja-JP" altLang="en-US" sz="1400" b="0" u="none" dirty="0" smtClean="0">
                          <a:solidFill>
                            <a:schemeClr val="tx1"/>
                          </a:solidFill>
                          <a:latin typeface="+mn-ea"/>
                          <a:ea typeface="+mn-ea"/>
                        </a:rPr>
                        <a:t>全体の</a:t>
                      </a:r>
                      <a:r>
                        <a:rPr kumimoji="1" lang="ja-JP" altLang="en-US" sz="1400" b="0" u="none" dirty="0" smtClean="0">
                          <a:solidFill>
                            <a:schemeClr val="tx1"/>
                          </a:solidFill>
                          <a:latin typeface="+mn-ea"/>
                          <a:ea typeface="+mn-ea"/>
                        </a:rPr>
                        <a:t>１／３</a:t>
                      </a:r>
                      <a:r>
                        <a:rPr kumimoji="1" lang="ja-JP" altLang="en-US" sz="1400" b="0" u="none" dirty="0" smtClean="0">
                          <a:solidFill>
                            <a:schemeClr val="tx1"/>
                          </a:solidFill>
                          <a:latin typeface="+mn-ea"/>
                          <a:ea typeface="+mn-ea"/>
                        </a:rPr>
                        <a:t>まで</a:t>
                      </a:r>
                      <a:endParaRPr kumimoji="1" lang="ja-JP" altLang="en-US" sz="1400" b="0" u="none" dirty="0" smtClean="0">
                        <a:solidFill>
                          <a:schemeClr val="tx1"/>
                        </a:solidFill>
                        <a:latin typeface="+mn-ea"/>
                        <a:ea typeface="+mn-ea"/>
                      </a:endParaRPr>
                    </a:p>
                    <a:p>
                      <a:endParaRPr kumimoji="1" lang="ja-JP" altLang="en-US" sz="14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＜イノベーション推進枠＞</a:t>
                      </a:r>
                      <a:endParaRPr kumimoji="1" lang="ja-JP" altLang="en-US" sz="14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　補助率 ： １／２以内　</a:t>
                      </a:r>
                      <a:r>
                        <a:rPr kumimoji="1" lang="ja-JP" altLang="en-US" sz="1400" b="0" u="none" dirty="0" smtClean="0">
                          <a:solidFill>
                            <a:schemeClr val="tx1"/>
                          </a:solidFill>
                          <a:latin typeface="+mn-ea"/>
                          <a:ea typeface="+mn-ea"/>
                        </a:rPr>
                        <a:t>補助上限額：2,000万円　</a:t>
                      </a:r>
                      <a:r>
                        <a:rPr kumimoji="1" lang="ja-JP" altLang="en-US" sz="1400" b="0" u="none" dirty="0" smtClean="0">
                          <a:solidFill>
                            <a:schemeClr val="tx1"/>
                          </a:solidFill>
                          <a:latin typeface="+mn-ea"/>
                          <a:ea typeface="+mn-ea"/>
                        </a:rPr>
                        <a:t>事業期間：２年以内</a:t>
                      </a:r>
                      <a:endParaRPr kumimoji="1" lang="ja-JP" altLang="en-US" sz="1400" b="0" u="none" dirty="0" smtClean="0">
                        <a:solidFill>
                          <a:schemeClr val="tx1"/>
                        </a:solidFill>
                        <a:latin typeface="+mn-ea"/>
                        <a:ea typeface="+mn-ea"/>
                      </a:endParaRPr>
                    </a:p>
                    <a:p>
                      <a:r>
                        <a:rPr kumimoji="1" lang="ja-JP" altLang="en-US" sz="1400" b="0" u="none" dirty="0" smtClean="0">
                          <a:solidFill>
                            <a:schemeClr val="tx1"/>
                          </a:solidFill>
                          <a:latin typeface="+mn-ea"/>
                          <a:ea typeface="+mn-ea"/>
                        </a:rPr>
                        <a:t>　人件費補助</a:t>
                      </a:r>
                      <a:r>
                        <a:rPr kumimoji="1" lang="ja-JP" altLang="en-US" sz="1400" b="0" u="none" dirty="0" smtClean="0">
                          <a:solidFill>
                            <a:schemeClr val="tx1"/>
                          </a:solidFill>
                          <a:latin typeface="+mn-ea"/>
                          <a:ea typeface="+mn-ea"/>
                        </a:rPr>
                        <a:t>：</a:t>
                      </a:r>
                      <a:r>
                        <a:rPr kumimoji="1" lang="ja-JP" altLang="en-US" sz="1400" b="0" u="none" dirty="0" smtClean="0">
                          <a:solidFill>
                            <a:schemeClr val="tx1"/>
                          </a:solidFill>
                          <a:latin typeface="+mn-ea"/>
                          <a:ea typeface="+mn-ea"/>
                        </a:rPr>
                        <a:t>補助額</a:t>
                      </a:r>
                      <a:r>
                        <a:rPr kumimoji="1" lang="ja-JP" altLang="en-US" sz="1400" b="0" u="none" dirty="0" smtClean="0">
                          <a:solidFill>
                            <a:schemeClr val="tx1"/>
                          </a:solidFill>
                          <a:latin typeface="+mn-ea"/>
                          <a:ea typeface="+mn-ea"/>
                        </a:rPr>
                        <a:t>全体の</a:t>
                      </a:r>
                      <a:r>
                        <a:rPr kumimoji="1" lang="ja-JP" altLang="en-US" sz="1400" b="0" u="none" dirty="0" smtClean="0">
                          <a:solidFill>
                            <a:schemeClr val="tx1"/>
                          </a:solidFill>
                          <a:latin typeface="+mn-ea"/>
                          <a:ea typeface="+mn-ea"/>
                        </a:rPr>
                        <a:t>１／２</a:t>
                      </a:r>
                      <a:r>
                        <a:rPr kumimoji="1" lang="ja-JP" altLang="en-US" sz="1400" b="0" u="none" dirty="0" smtClean="0">
                          <a:solidFill>
                            <a:schemeClr val="tx1"/>
                          </a:solidFill>
                          <a:latin typeface="+mn-ea"/>
                          <a:ea typeface="+mn-ea"/>
                        </a:rPr>
                        <a:t>まで</a:t>
                      </a:r>
                      <a:endParaRPr kumimoji="1" lang="ja-JP" altLang="en-US" sz="1400" b="0" u="none"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010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公募期間</a:t>
                      </a:r>
                      <a:endParaRPr sz="1400">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cap="none" normalizeH="0" baseline="0" dirty="0" smtClean="0">
                          <a:ln>
                            <a:noFill/>
                          </a:ln>
                          <a:solidFill>
                            <a:schemeClr val="tx1"/>
                          </a:solidFill>
                          <a:effectLst/>
                          <a:latin typeface="+mn-ea"/>
                          <a:ea typeface="+mn-ea"/>
                        </a:rPr>
                        <a:t>・開発チャレンジ事業：</a:t>
                      </a:r>
                      <a:r>
                        <a:rPr kumimoji="1" lang="ja-JP" altLang="en-US" sz="1200" b="0" i="0" u="none" strike="noStrike" cap="none" normalizeH="0" baseline="0" dirty="0" smtClean="0">
                          <a:ln>
                            <a:noFill/>
                          </a:ln>
                          <a:solidFill>
                            <a:schemeClr val="tx1"/>
                          </a:solidFill>
                          <a:effectLst/>
                          <a:latin typeface="+mn-ea"/>
                          <a:ea typeface="+mn-ea"/>
                        </a:rPr>
                        <a:t>令和７年５月、７月、10月、12月の各最終営業日17時</a:t>
                      </a:r>
                      <a:endParaRPr kumimoji="1" lang="ja-JP" altLang="en-US" sz="1200" b="0" i="0" u="none" strike="noStrike" cap="none" normalizeH="0" baseline="0" dirty="0" smtClean="0">
                        <a:ln>
                          <a:noFill/>
                        </a:ln>
                        <a:solidFill>
                          <a:schemeClr val="tx1"/>
                        </a:solidFill>
                        <a:effectLst/>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cap="none" normalizeH="0" baseline="0" dirty="0" smtClean="0">
                          <a:ln>
                            <a:noFill/>
                          </a:ln>
                          <a:solidFill>
                            <a:schemeClr val="tx1"/>
                          </a:solidFill>
                          <a:effectLst/>
                          <a:latin typeface="+mn-ea"/>
                          <a:ea typeface="+mn-ea"/>
                        </a:rPr>
                        <a:t>・製品開発事業：</a:t>
                      </a:r>
                      <a:r>
                        <a:rPr kumimoji="1" lang="ja-JP" altLang="en-US" sz="1200" b="0" i="0" u="none" strike="noStrike" cap="none" normalizeH="0" baseline="0" dirty="0" smtClean="0">
                          <a:ln>
                            <a:noFill/>
                          </a:ln>
                          <a:solidFill>
                            <a:schemeClr val="tx1"/>
                          </a:solidFill>
                          <a:effectLst/>
                          <a:latin typeface="+mn-ea"/>
                          <a:ea typeface="+mn-ea"/>
                        </a:rPr>
                        <a:t/>
                      </a:r>
                      <a:r>
                        <a:rPr kumimoji="1" lang="ja-JP" altLang="en-US" sz="1200" b="0" i="0" u="none" strike="noStrike" cap="none" normalizeH="0" baseline="0" dirty="0" smtClean="0">
                          <a:ln>
                            <a:noFill/>
                          </a:ln>
                          <a:solidFill>
                            <a:schemeClr val="tx1"/>
                          </a:solidFill>
                          <a:effectLst/>
                          <a:latin typeface="+mn-ea"/>
                          <a:ea typeface="+mn-ea"/>
                        </a:rPr>
                        <a:t>令和７年５月、８月、11月、令和８年1月の各最終営業日17時</a:t>
                      </a:r>
                      <a:endParaRPr kumimoji="1" lang="ja-JP" altLang="en-US" sz="1200" b="0" i="0" u="none" strike="noStrike" cap="none" normalizeH="0" baseline="0" dirty="0" smtClean="0">
                        <a:ln>
                          <a:noFill/>
                        </a:ln>
                        <a:solidFill>
                          <a:schemeClr val="tx1"/>
                        </a:solidFill>
                        <a:effectLst/>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cap="none" normalizeH="0" baseline="0" dirty="0">
                          <a:ln>
                            <a:noFill/>
                          </a:ln>
                          <a:solidFill>
                            <a:schemeClr val="tx1"/>
                          </a:solidFill>
                          <a:effectLst/>
                          <a:latin typeface="ＭＳ Ｐゴシック"/>
                          <a:ea typeface="ＭＳ Ｐゴシック"/>
                        </a:rPr>
                        <a:t>※</a:t>
                      </a:r>
                      <a:r>
                        <a:rPr kumimoji="1" lang="ja-JP" altLang="en-US" sz="1200" b="0" i="0" u="none" strike="noStrike" cap="none" normalizeH="0" baseline="0" dirty="0">
                          <a:ln>
                            <a:noFill/>
                          </a:ln>
                          <a:solidFill>
                            <a:schemeClr val="tx1"/>
                          </a:solidFill>
                          <a:effectLst/>
                          <a:latin typeface="ＭＳ Ｐゴシック"/>
                          <a:ea typeface="ＭＳ Ｐゴシック"/>
                        </a:rPr>
                        <a:t>令和</a:t>
                      </a:r>
                      <a:r>
                        <a:rPr kumimoji="1" lang="ja-JP" altLang="en-US" sz="1200" b="0" i="0" u="none" strike="noStrike" cap="none" normalizeH="0" baseline="0" dirty="0">
                          <a:ln>
                            <a:noFill/>
                          </a:ln>
                          <a:solidFill>
                            <a:schemeClr val="tx1"/>
                          </a:solidFill>
                          <a:effectLst/>
                          <a:latin typeface="ＭＳ Ｐゴシック"/>
                          <a:ea typeface="ＭＳ Ｐゴシック"/>
                        </a:rPr>
                        <a:t>８</a:t>
                      </a:r>
                      <a:r>
                        <a:rPr kumimoji="1" lang="ja-JP" altLang="en-US" sz="1200" b="0" i="0" u="none" strike="noStrike" cap="none" normalizeH="0" baseline="0" dirty="0">
                          <a:ln>
                            <a:noFill/>
                          </a:ln>
                          <a:solidFill>
                            <a:schemeClr val="tx1"/>
                          </a:solidFill>
                          <a:effectLst/>
                          <a:latin typeface="ＭＳ Ｐゴシック"/>
                          <a:ea typeface="ＭＳ Ｐゴシック"/>
                        </a:rPr>
                        <a:t>年２月</a:t>
                      </a:r>
                      <a:r>
                        <a:rPr kumimoji="1" lang="ja-JP" altLang="en-US" sz="1200" b="0" i="0" u="none" strike="noStrike" cap="none" normalizeH="0" baseline="0" dirty="0">
                          <a:ln>
                            <a:noFill/>
                          </a:ln>
                          <a:solidFill>
                            <a:schemeClr val="tx1"/>
                          </a:solidFill>
                          <a:effectLst/>
                          <a:latin typeface="ＭＳ Ｐゴシック"/>
                          <a:ea typeface="ＭＳ Ｐゴシック"/>
                        </a:rPr>
                        <a:t>２７</a:t>
                      </a:r>
                      <a:r>
                        <a:rPr kumimoji="1" lang="ja-JP" altLang="en-US" sz="1200" b="0" i="0" u="none" strike="noStrike" cap="none" normalizeH="0" baseline="0" dirty="0">
                          <a:ln>
                            <a:noFill/>
                          </a:ln>
                          <a:solidFill>
                            <a:schemeClr val="tx1"/>
                          </a:solidFill>
                          <a:effectLst/>
                          <a:latin typeface="ＭＳ Ｐゴシック"/>
                          <a:ea typeface="ＭＳ Ｐゴシック"/>
                        </a:rPr>
                        <a:t>日（金）最終締切（</a:t>
                      </a:r>
                      <a:r>
                        <a:rPr kumimoji="1" lang="ja-JP" altLang="en-US" sz="1200" b="0" i="0" u="none" strike="noStrike" cap="none" normalizeH="0" baseline="0" dirty="0">
                          <a:ln>
                            <a:noFill/>
                          </a:ln>
                          <a:solidFill>
                            <a:schemeClr val="tx1"/>
                          </a:solidFill>
                          <a:effectLst/>
                          <a:latin typeface="ＭＳ Ｐゴシック"/>
                          <a:ea typeface="ＭＳ Ｐゴシック"/>
                        </a:rPr>
                        <a:t>予算状況により早期に終了する可能性あり）</a:t>
                      </a:r>
                      <a:endParaRPr kumimoji="1" lang="ja-JP" altLang="en-US" sz="12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7832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charset="-128"/>
                          <a:ea typeface="ＭＳ Ｐゴシック" charset="-128"/>
                        </a:rPr>
                        <a:t>お問い合わせ先</a:t>
                      </a:r>
                      <a:r>
                        <a:rPr kumimoji="1" lang="ja-JP" altLang="en-US" sz="1200" b="0" i="0" u="none" strike="noStrike" cap="none" normalizeH="0" baseline="0" dirty="0" smtClean="0">
                          <a:ln>
                            <a:noFill/>
                          </a:ln>
                          <a:solidFill>
                            <a:schemeClr val="tx1"/>
                          </a:solidFill>
                          <a:effectLst/>
                          <a:latin typeface="ＭＳ Ｐゴシック" charset="-128"/>
                          <a:ea typeface="ＭＳ Ｐゴシック" charset="-128"/>
                        </a:rPr>
                        <a:t>及び申請書提出先</a:t>
                      </a:r>
                      <a:endPar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200" dirty="0" smtClean="0">
                          <a:solidFill>
                            <a:schemeClr val="tx1"/>
                          </a:solidFill>
                          <a:latin typeface="+mn-ea"/>
                          <a:ea typeface="+mn-ea"/>
                        </a:rPr>
                        <a:t>高知県工業振興課（ものづくり支援担当）</a:t>
                      </a:r>
                      <a:endParaRPr lang="ja-JP" altLang="en-US">
                        <a:solidFill>
                          <a:schemeClr val="tx1"/>
                        </a:solidFill>
                      </a:endParaRPr>
                    </a:p>
                    <a:p>
                      <a:r>
                        <a:rPr kumimoji="1" lang="ja-JP" altLang="en-US" sz="1200" dirty="0" smtClean="0">
                          <a:solidFill>
                            <a:schemeClr val="tx1"/>
                          </a:solidFill>
                          <a:latin typeface="+mn-ea"/>
                          <a:ea typeface="+mn-ea"/>
                        </a:rPr>
                        <a:t>ＴＥＬ：088-823-9724</a:t>
                      </a:r>
                      <a:endParaRPr lang="ja-JP" altLang="en-US">
                        <a:solidFill>
                          <a:schemeClr val="tx1"/>
                        </a:solidFill>
                      </a:endParaRPr>
                    </a:p>
                    <a:p>
                      <a:r>
                        <a:rPr kumimoji="1" lang="ja-JP" altLang="en-US" sz="1200" dirty="0" smtClean="0">
                          <a:solidFill>
                            <a:schemeClr val="tx1"/>
                          </a:solidFill>
                          <a:latin typeface="+mn-ea"/>
                          <a:ea typeface="+mn-ea"/>
                        </a:rPr>
                        <a:t>E-mail：150501@ken.pref.kochi.lg.jp</a:t>
                      </a:r>
                      <a:endParaRPr lang="ja-JP" altLang="en-US">
                        <a:solidFill>
                          <a:schemeClr val="tx1"/>
                        </a:solidFill>
                      </a:endParaRPr>
                    </a:p>
                    <a:p>
                      <a:r>
                        <a:rPr kumimoji="1" lang="ja-JP" altLang="en-US" sz="1200" dirty="0" smtClean="0">
                          <a:solidFill>
                            <a:schemeClr val="tx1"/>
                          </a:solidFill>
                          <a:latin typeface="+mn-ea"/>
                          <a:ea typeface="+mn-ea"/>
                        </a:rPr>
                        <a:t>ＵＲＬ：</a:t>
                      </a:r>
                      <a:r>
                        <a:rPr kumimoji="1" lang="ja-JP" altLang="en-US" sz="1200" dirty="0" smtClean="0">
                          <a:solidFill>
                            <a:schemeClr val="tx1"/>
                          </a:solidFill>
                          <a:latin typeface="+mn-ea"/>
                          <a:ea typeface="+mn-ea"/>
                        </a:rPr>
                        <a:t>https://www.pref.kochi.lg.jp/soshiki/150000/150501/</a:t>
                      </a:r>
                      <a:endParaRPr kumimoji="1" lang="ja-JP" altLang="en-US" sz="1200"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34" name="テキスト ボックス 662"/>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１２</a:t>
            </a:r>
            <a:endParaRPr>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37"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製品開発等</a:t>
            </a:r>
            <a:endParaRPr lang="ja-JP" altLang="en-US" sz="1600" b="0" dirty="0">
              <a:solidFill>
                <a:schemeClr val="tx1"/>
              </a:solidFill>
              <a:latin typeface="+mn-ea"/>
              <a:ea typeface="+mn-ea"/>
              <a:cs typeface="+mj-cs"/>
            </a:endParaRPr>
          </a:p>
        </p:txBody>
      </p:sp>
      <p:graphicFrame>
        <p:nvGraphicFramePr>
          <p:cNvPr id="1338" name="Group 55"/>
          <p:cNvGraphicFramePr>
            <a:graphicFrameLocks noGrp="1"/>
          </p:cNvGraphicFramePr>
          <p:nvPr>
            <p:extLst>
              <p:ext uri="{D42A27DB-BD31-4B8C-83A1-F6EECF244321}">
                <p14:modId xmlns:p14="http://schemas.microsoft.com/office/powerpoint/2010/main" val="672643400"/>
              </p:ext>
            </p:extLst>
          </p:nvPr>
        </p:nvGraphicFramePr>
        <p:xfrm>
          <a:off x="111920" y="1203920"/>
          <a:ext cx="6597650" cy="3479040"/>
        </p:xfrm>
        <a:graphic>
          <a:graphicData uri="http://schemas.openxmlformats.org/drawingml/2006/table">
            <a:tbl>
              <a:tblPr/>
              <a:tblGrid>
                <a:gridCol w="1458118"/>
                <a:gridCol w="5139532"/>
              </a:tblGrid>
              <a:tr h="271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県内製造業者</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883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プログラム概要</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・カーボンニュートラルの実現に向けた動向や制度等の紹介</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・製造業における取組事例の紹介と個別相談会の実施</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・脱炭素につながる製品や技術の開発支援</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・試験機器を活用するための技術研修の実施</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967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高知県工業振興課（ものづくり支援担当）</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TEL：088-823-9724</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150501＠ken.pref.kochi.lg.jp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https://www.pref.kochi.lg.jp/soshiki/150000/150501/</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高知県工業技術センター 資源環境課</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TEL：088-846-1651</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E-mail：151405@ken.pref.kochi.lg.jp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https://www.pref.kochi.lg.jp/itc/organize/organize4/</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39"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グリーン化製品開発研究会</a:t>
            </a:r>
            <a:endParaRPr lang="ja-JP" altLang="en-US" sz="2000" b="0" smtClean="0">
              <a:solidFill>
                <a:schemeClr val="tx1"/>
              </a:solidFill>
              <a:latin typeface="+mn-ea"/>
              <a:ea typeface="+mn-ea"/>
            </a:endParaRPr>
          </a:p>
        </p:txBody>
      </p:sp>
      <p:sp>
        <p:nvSpPr>
          <p:cNvPr id="1340" name="テキスト ボックス 369"/>
          <p:cNvSpPr txBox="1">
            <a:spLocks noChangeArrowheads="1"/>
          </p:cNvSpPr>
          <p:nvPr/>
        </p:nvSpPr>
        <p:spPr>
          <a:xfrm>
            <a:off x="93648" y="660398"/>
            <a:ext cx="6792174" cy="507379"/>
          </a:xfrm>
          <a:prstGeom prst="rect">
            <a:avLst/>
          </a:prstGeom>
          <a:noFill/>
          <a:ln w="9525">
            <a:noFill/>
            <a:miter lim="800000"/>
            <a:headEnd/>
            <a:tailEnd/>
          </a:ln>
        </p:spPr>
        <p:txBody>
          <a:bodyPr wrap="square" lIns="76493" tIns="38246" rIns="76493" bIns="38246">
            <a:spAutoFit/>
          </a:bodyPr>
          <a:lstStyle/>
          <a:p>
            <a:r>
              <a:rPr lang="ja-JP" altLang="en-US" sz="1400" dirty="0" smtClean="0">
                <a:solidFill>
                  <a:schemeClr val="tx1"/>
                </a:solidFill>
                <a:latin typeface="+mn-ea"/>
                <a:ea typeface="+mn-ea"/>
              </a:rPr>
              <a:t>県内製造業のグリーン化を促進するため、カーボンニュートラルに関連するセミナーの開催や公設試験研究機関による脱炭素に対応する製品・技術の開発支援を実施します。</a:t>
            </a:r>
            <a:endParaRPr lang="ja-JP" altLang="en-US" sz="1400" dirty="0" smtClean="0">
              <a:solidFill>
                <a:schemeClr val="tx1"/>
              </a:solidFill>
            </a:endParaRPr>
          </a:p>
        </p:txBody>
      </p:sp>
      <p:sp>
        <p:nvSpPr>
          <p:cNvPr id="1341" name="テキスト ボックス 663"/>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１３</a:t>
            </a:r>
            <a:endParaRPr>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47"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製品開発等</a:t>
            </a:r>
            <a:endParaRPr lang="ja-JP" altLang="en-US" sz="1600" b="0" dirty="0">
              <a:solidFill>
                <a:schemeClr val="tx1"/>
              </a:solidFill>
              <a:latin typeface="+mn-ea"/>
              <a:ea typeface="+mn-ea"/>
              <a:cs typeface="+mj-cs"/>
            </a:endParaRPr>
          </a:p>
        </p:txBody>
      </p:sp>
      <p:graphicFrame>
        <p:nvGraphicFramePr>
          <p:cNvPr id="1348" name="Group 55"/>
          <p:cNvGraphicFramePr>
            <a:graphicFrameLocks noGrp="1"/>
          </p:cNvGraphicFramePr>
          <p:nvPr>
            <p:extLst>
              <p:ext uri="{D42A27DB-BD31-4B8C-83A1-F6EECF244321}">
                <p14:modId xmlns:p14="http://schemas.microsoft.com/office/powerpoint/2010/main" val="672643400"/>
              </p:ext>
            </p:extLst>
          </p:nvPr>
        </p:nvGraphicFramePr>
        <p:xfrm>
          <a:off x="111920" y="1713000"/>
          <a:ext cx="6597650" cy="5695720"/>
        </p:xfrm>
        <a:graphic>
          <a:graphicData uri="http://schemas.openxmlformats.org/drawingml/2006/table">
            <a:tbl>
              <a:tblPr/>
              <a:tblGrid>
                <a:gridCol w="1458118"/>
                <a:gridCol w="5139532"/>
              </a:tblGrid>
              <a:tr h="271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製品の試作や検査等を行う県内の製造業者</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883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設置装置</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①多目的不織布製造装置+WJ裏打ちユニット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スパンレース</a:t>
                      </a:r>
                      <a:r>
                        <a:rPr kumimoji="1" lang="ja-JP" altLang="en-US" sz="1400" b="0" i="0" u="none" strike="noStrike" cap="none" normalizeH="0" baseline="0" dirty="0">
                          <a:ln>
                            <a:noFill/>
                          </a:ln>
                          <a:solidFill>
                            <a:schemeClr val="tx1"/>
                          </a:solidFill>
                          <a:effectLst/>
                          <a:latin typeface="ＭＳ Ｐゴシック"/>
                          <a:ea typeface="ＭＳ Ｐゴシック" charset="-128"/>
                        </a:rPr>
                        <a:t>両面処理が可能な乾式不織布の製造）</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②サンプルローラーカード機</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繊維方向が揃った綿状の層に加工）</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③メルトブロー不織布製造装置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（マイクロファイバーを自己接着させたシートの製造）</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④熱カレンダー装置（紙、不織布等の薄</a:t>
                      </a:r>
                      <a:r>
                        <a:rPr kumimoji="1" lang="ja-JP" altLang="en-US" sz="1400" b="0" i="0" u="none" strike="noStrike" cap="none" normalizeH="0" baseline="0" dirty="0">
                          <a:ln>
                            <a:noFill/>
                          </a:ln>
                          <a:solidFill>
                            <a:schemeClr val="tx1"/>
                          </a:solidFill>
                          <a:effectLst/>
                          <a:latin typeface="ＭＳ Ｐゴシック"/>
                          <a:ea typeface="ＭＳ Ｐゴシック" charset="-128"/>
                        </a:rPr>
                        <a:t>肉</a:t>
                      </a:r>
                      <a:r>
                        <a:rPr kumimoji="1" lang="ja-JP" altLang="en-US" sz="1400" b="0" i="0" u="none" strike="noStrike" cap="none" normalizeH="0" baseline="0" dirty="0">
                          <a:ln>
                            <a:noFill/>
                          </a:ln>
                          <a:solidFill>
                            <a:schemeClr val="tx1"/>
                          </a:solidFill>
                          <a:effectLst/>
                          <a:latin typeface="ＭＳ Ｐゴシック"/>
                          <a:ea typeface="ＭＳ Ｐゴシック" charset="-128"/>
                        </a:rPr>
                        <a:t>化、均一化加工)</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⑤コーター＆ラミネーター（紙、フィルム等への塗工及び貼合加工）</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⑥スリッター（紙、フィルム等のロールを必要なサイズ幅に裁断)</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⑦レーザー加工機（紙、不織布等の裁断及び模様修飾)</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⑧多目的テスト抄紙機（様々な機能紙、家庭紙の抄紙）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⑨小型抄紙機（小ロットでのテスト抄紙）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⑩大型懸垂短網抄紙機（靱皮繊維等の長繊維の抄紙）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⑪セルロースナノファイバー（CNF）製造装置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（機械解繊CNFの製造）</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※その他の設備については、下記までお問い合わせください。</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883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費用</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あり（料金については、下記までお問い合わせください）</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967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高知県紙産業技術センター 企画調整室</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TEL：088-892-2220</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E-mail：infokami@ken2.pref.kochi.lg.jp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https://www.pref.kochi.lg.jp/soshiki/150000/151406/</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49"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紙産業技術センターの紙関連機械設備の利用</a:t>
            </a:r>
            <a:endParaRPr lang="ja-JP" altLang="en-US" sz="2000" b="0" smtClean="0">
              <a:solidFill>
                <a:schemeClr val="tx1"/>
              </a:solidFill>
              <a:latin typeface="+mn-ea"/>
              <a:ea typeface="+mn-ea"/>
            </a:endParaRPr>
          </a:p>
        </p:txBody>
      </p:sp>
      <p:sp>
        <p:nvSpPr>
          <p:cNvPr id="1350" name="テキスト ボックス 664"/>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１４</a:t>
            </a:r>
            <a:endParaRPr>
              <a:solidFill>
                <a:schemeClr val="tx1"/>
              </a:solidFill>
            </a:endParaRPr>
          </a:p>
        </p:txBody>
      </p:sp>
      <p:sp>
        <p:nvSpPr>
          <p:cNvPr id="1351" name="テキスト ボックス 62"/>
          <p:cNvSpPr txBox="1">
            <a:spLocks noChangeArrowheads="1"/>
          </p:cNvSpPr>
          <p:nvPr/>
        </p:nvSpPr>
        <p:spPr>
          <a:xfrm>
            <a:off x="44450" y="705000"/>
            <a:ext cx="6732588" cy="953214"/>
          </a:xfrm>
          <a:prstGeom prst="rect">
            <a:avLst/>
          </a:prstGeom>
          <a:noFill/>
          <a:ln w="9525">
            <a:noFill/>
            <a:miter lim="800000"/>
            <a:headEnd/>
            <a:tailEnd/>
          </a:ln>
        </p:spPr>
        <p:txBody>
          <a:bodyPr>
            <a:spAutoFit/>
          </a:bodyPr>
          <a:lstStyle/>
          <a:p>
            <a:r>
              <a:rPr lang="ja-JP" altLang="en-US" sz="1400">
                <a:solidFill>
                  <a:schemeClr val="tx1"/>
                </a:solidFill>
                <a:latin typeface="+mn-ea"/>
                <a:ea typeface="+mn-ea"/>
              </a:rPr>
              <a:t>紙産業技術センターでは、紙・不織布に特化した機器・設備を皆様に開放しています。　試験研究用の新鋭機器を多数取り扱っており、技術指導も行っていますので、新製品の開発や技術の向上にぜひご活用ください。興味がある方、どの機器を利用すれば良いか等悩んでいる方は是非一度気軽にお問い合わせください。</a:t>
            </a:r>
            <a:endParaRPr lang="ja-JP" altLang="en-US" sz="1600">
              <a:solidFill>
                <a:schemeClr val="tx1"/>
              </a:solidFill>
              <a:latin typeface="+mn-ea"/>
              <a:ea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57"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製品開発等</a:t>
            </a:r>
          </a:p>
        </p:txBody>
      </p:sp>
      <p:graphicFrame>
        <p:nvGraphicFramePr>
          <p:cNvPr id="1358" name="Group 55"/>
          <p:cNvGraphicFramePr>
            <a:graphicFrameLocks noGrp="1"/>
          </p:cNvGraphicFramePr>
          <p:nvPr>
            <p:extLst>
              <p:ext uri="{D42A27DB-BD31-4B8C-83A1-F6EECF244321}">
                <p14:modId xmlns:p14="http://schemas.microsoft.com/office/powerpoint/2010/main" val="3510930493"/>
              </p:ext>
            </p:extLst>
          </p:nvPr>
        </p:nvGraphicFramePr>
        <p:xfrm>
          <a:off x="111920" y="686720"/>
          <a:ext cx="6597650" cy="8896120"/>
        </p:xfrm>
        <a:graphic>
          <a:graphicData uri="http://schemas.openxmlformats.org/drawingml/2006/table">
            <a:tbl>
              <a:tblPr/>
              <a:tblGrid>
                <a:gridCol w="1458118">
                  <a:extLst>
                    <a:ext uri="{9D8B030D-6E8A-4147-A177-3AD203B41FA5}"/>
                  </a:extLst>
                </a:gridCol>
                <a:gridCol w="5139532">
                  <a:extLst>
                    <a:ext uri="{9D8B030D-6E8A-4147-A177-3AD203B41FA5}"/>
                  </a:extLst>
                </a:gridCol>
              </a:tblGrid>
              <a:tr h="271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製品の試作や検査等を行う県内の製造業者</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883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設置装置</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・伝導</a:t>
                      </a:r>
                      <a:r>
                        <a:rPr kumimoji="1" lang="ja-JP" altLang="en-US" sz="1400" b="0" i="0" u="none" strike="noStrike" cap="none" normalizeH="0" baseline="0" dirty="0">
                          <a:ln>
                            <a:noFill/>
                          </a:ln>
                          <a:solidFill>
                            <a:schemeClr val="tx1"/>
                          </a:solidFill>
                          <a:effectLst/>
                          <a:latin typeface="ＭＳ Ｐゴシック"/>
                          <a:ea typeface="ＭＳ Ｐゴシック" charset="-128"/>
                        </a:rPr>
                        <a:t>EMC試験</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システム</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機械装置の電気的</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ノイズを測定）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・振動</a:t>
                      </a:r>
                      <a:r>
                        <a:rPr kumimoji="1" lang="ja-JP" altLang="en-US" sz="1400" b="0" i="0" u="none" strike="noStrike" cap="none" normalizeH="0" baseline="0" dirty="0">
                          <a:ln>
                            <a:noFill/>
                          </a:ln>
                          <a:solidFill>
                            <a:schemeClr val="tx1"/>
                          </a:solidFill>
                          <a:effectLst/>
                          <a:latin typeface="ＭＳ Ｐゴシック"/>
                          <a:ea typeface="ＭＳ Ｐゴシック" charset="-128"/>
                        </a:rPr>
                        <a:t>試験</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機械部品等の振動試験や衝撃試験）</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・CAE</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コンピュータを使ったシミュレーション解析）</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・インクジェット</a:t>
                      </a:r>
                      <a:r>
                        <a:rPr kumimoji="1" lang="ja-JP" altLang="en-US" sz="1400" b="0" i="0" u="none" strike="noStrike" cap="none" normalizeH="0" baseline="0" dirty="0">
                          <a:ln>
                            <a:noFill/>
                          </a:ln>
                          <a:solidFill>
                            <a:schemeClr val="tx1"/>
                          </a:solidFill>
                          <a:effectLst/>
                          <a:latin typeface="ＭＳ Ｐゴシック"/>
                          <a:ea typeface="ＭＳ Ｐゴシック" charset="-128"/>
                        </a:rPr>
                        <a:t>方式3Ｄ</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プリンタ</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高精度で造形が可能</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な3Ｄプリンタ）</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・CNC</a:t>
                      </a:r>
                      <a:r>
                        <a:rPr kumimoji="1" lang="ja-JP" altLang="en-US" sz="1400" b="0" i="0" u="none" strike="noStrike" cap="none" normalizeH="0" baseline="0" dirty="0">
                          <a:ln>
                            <a:noFill/>
                          </a:ln>
                          <a:solidFill>
                            <a:schemeClr val="tx1"/>
                          </a:solidFill>
                          <a:effectLst/>
                          <a:latin typeface="ＭＳ Ｐゴシック"/>
                          <a:ea typeface="ＭＳ Ｐゴシック" charset="-128"/>
                        </a:rPr>
                        <a:t>三次元測定</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形状や幾何公差を正確に</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測定）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・電子顕微鏡</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各種材料等の微細</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観察）</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・蛍光</a:t>
                      </a:r>
                      <a:r>
                        <a:rPr kumimoji="1" lang="ja-JP" altLang="en-US" sz="1400" b="0" i="0" u="none" strike="noStrike" cap="none" normalizeH="0" baseline="0" dirty="0">
                          <a:ln>
                            <a:noFill/>
                          </a:ln>
                          <a:solidFill>
                            <a:schemeClr val="tx1"/>
                          </a:solidFill>
                          <a:effectLst/>
                          <a:latin typeface="ＭＳ Ｐゴシック"/>
                          <a:ea typeface="ＭＳ Ｐゴシック" charset="-128"/>
                        </a:rPr>
                        <a:t>Ｘ線分析</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固体試料を構成する元素を分析）</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・熱</a:t>
                      </a:r>
                      <a:r>
                        <a:rPr kumimoji="1" lang="ja-JP" altLang="en-US" sz="1400" b="0" i="0" u="none" strike="noStrike" cap="none" normalizeH="0" baseline="0" dirty="0">
                          <a:ln>
                            <a:noFill/>
                          </a:ln>
                          <a:solidFill>
                            <a:schemeClr val="tx1"/>
                          </a:solidFill>
                          <a:effectLst/>
                          <a:latin typeface="ＭＳ Ｐゴシック"/>
                          <a:ea typeface="ＭＳ Ｐゴシック" charset="-128"/>
                        </a:rPr>
                        <a:t>分析</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試料の熱的変化を</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測定）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・X</a:t>
                      </a:r>
                      <a:r>
                        <a:rPr kumimoji="1" lang="ja-JP" altLang="en-US" sz="1400" b="0" i="0" u="none" strike="noStrike" cap="none" normalizeH="0" baseline="0" dirty="0">
                          <a:ln>
                            <a:noFill/>
                          </a:ln>
                          <a:solidFill>
                            <a:schemeClr val="tx1"/>
                          </a:solidFill>
                          <a:effectLst/>
                          <a:latin typeface="ＭＳ Ｐゴシック"/>
                          <a:ea typeface="ＭＳ Ｐゴシック" charset="-128"/>
                        </a:rPr>
                        <a:t>線回折</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X</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線照射により試料に含まれる物質</a:t>
                      </a:r>
                      <a:r>
                        <a:rPr kumimoji="1" lang="ja-JP" altLang="en-US" sz="1400" b="0" i="0" u="none" strike="noStrike" cap="none" normalizeH="0" baseline="0" dirty="0">
                          <a:ln>
                            <a:noFill/>
                          </a:ln>
                          <a:solidFill>
                            <a:schemeClr val="tx1"/>
                          </a:solidFill>
                          <a:effectLst/>
                          <a:latin typeface="ＭＳ Ｐゴシック"/>
                          <a:ea typeface="ＭＳ Ｐゴシック" charset="-128"/>
                        </a:rPr>
                        <a:t>を</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同定）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・フーリエ</a:t>
                      </a:r>
                      <a:r>
                        <a:rPr kumimoji="1" lang="ja-JP" altLang="en-US" sz="1400" b="0" i="0" u="none" strike="noStrike" cap="none" normalizeH="0" baseline="0" dirty="0">
                          <a:ln>
                            <a:noFill/>
                          </a:ln>
                          <a:solidFill>
                            <a:schemeClr val="tx1"/>
                          </a:solidFill>
                          <a:effectLst/>
                          <a:latin typeface="ＭＳ Ｐゴシック"/>
                          <a:ea typeface="ＭＳ Ｐゴシック" charset="-128"/>
                        </a:rPr>
                        <a:t>変換赤外分光</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光度計</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有機物の赤外線吸収を測定し物質を</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同定）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・ICP</a:t>
                      </a:r>
                      <a:r>
                        <a:rPr kumimoji="1" lang="ja-JP" altLang="en-US" sz="1400" b="0" i="0" u="none" strike="noStrike" cap="none" normalizeH="0" baseline="0" dirty="0">
                          <a:ln>
                            <a:noFill/>
                          </a:ln>
                          <a:solidFill>
                            <a:schemeClr val="tx1"/>
                          </a:solidFill>
                          <a:effectLst/>
                          <a:latin typeface="ＭＳ Ｐゴシック"/>
                          <a:ea typeface="ＭＳ Ｐゴシック" charset="-128"/>
                        </a:rPr>
                        <a:t>発光分光分析</a:t>
                      </a: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（プラズマエネルギーにより試料に含まれる物質を分析）</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・小型調理殺菌装置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（容器入り食品をレトルト殺菌）</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・柑橘搾汁試験機</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（様々なサイズの柑橘類の搾汁）</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・精油成分抽出用減圧蒸留装置</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（常温で精油成分を抽出）</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・パルパーフィニッシャー</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（青果等の粗搾汁、仕上げふるい、固液分離）</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※その他の設備については、下記までお問い合わせください。</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883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費用</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あり（料金については、下記までお問い合わせください）</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967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高知県工業技術センター 研究企画課</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TEL：088-846-1167</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E-mail：151405@ken.pref.kochi.lg.jp</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URL：</a:t>
                      </a:r>
                      <a:r>
                        <a:rPr kumimoji="1" lang="en-US" altLang="ja-JP" sz="1400" dirty="0" smtClean="0">
                          <a:solidFill>
                            <a:schemeClr val="tx1"/>
                          </a:solidFill>
                          <a:latin typeface="+mn-ea"/>
                          <a:ea typeface="+mn-ea"/>
                        </a:rPr>
                        <a:t>https://www.pref.kochi.lg.jp/itc/item/</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59"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工業技術センターのものづくり分野機械設備の利用</a:t>
            </a:r>
            <a:endParaRPr lang="ja-JP" altLang="en-US" sz="2000" b="0" smtClean="0">
              <a:solidFill>
                <a:schemeClr val="tx1"/>
              </a:solidFill>
              <a:latin typeface="+mn-ea"/>
              <a:ea typeface="+mn-ea"/>
            </a:endParaRPr>
          </a:p>
        </p:txBody>
      </p:sp>
      <p:sp>
        <p:nvSpPr>
          <p:cNvPr id="1360" name="テキスト ボックス 665"/>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１５</a:t>
            </a:r>
            <a:endParaRPr>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7" name="サブタイトル 2"/>
          <p:cNvSpPr>
            <a:spLocks noGrp="1"/>
          </p:cNvSpPr>
          <p:nvPr>
            <p:ph type="subTitle" idx="1"/>
          </p:nvPr>
        </p:nvSpPr>
        <p:spPr>
          <a:xfrm>
            <a:off x="476250" y="646297"/>
            <a:ext cx="6265795" cy="8911299"/>
          </a:xfrm>
        </p:spPr>
        <p:txBody>
          <a:bodyPr rtlCol="0">
            <a:noAutofit/>
          </a:bodyPr>
          <a:lstStyle/>
          <a:p>
            <a:pPr algn="l" fontAlgn="auto">
              <a:spcAft>
                <a:spcPts val="0"/>
              </a:spcAft>
              <a:tabLst>
                <a:tab pos="5760000" algn="r"/>
              </a:tabLst>
              <a:defRPr/>
            </a:pPr>
            <a:r>
              <a:rPr lang="ja-JP" altLang="en-US" sz="1600" b="1" u="sng" dirty="0" smtClean="0">
                <a:solidFill>
                  <a:schemeClr val="tx1"/>
                </a:solidFill>
              </a:rPr>
              <a:t>★新たに事業所を設置・整備したい</a:t>
            </a:r>
            <a:endParaRPr lang="en-US" altLang="ja-JP" sz="1500" b="1" u="sng" dirty="0" smtClean="0">
              <a:solidFill>
                <a:schemeClr val="tx1"/>
              </a:solidFill>
            </a:endParaRPr>
          </a:p>
          <a:p>
            <a:pPr algn="l" fontAlgn="auto">
              <a:spcAft>
                <a:spcPts val="0"/>
              </a:spcAft>
              <a:tabLst>
                <a:tab pos="5760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dirty="0" smtClean="0">
                <a:solidFill>
                  <a:schemeClr val="tx1"/>
                </a:solidFill>
              </a:rPr>
              <a:t>コワーキングスペースを備えたシェアオフィス拠点施設 </a:t>
            </a:r>
            <a:r>
              <a:rPr lang="ja-JP" altLang="en-US" sz="1500" u="dottedHeavy" baseline="50000" dirty="0" smtClean="0">
                <a:solidFill>
                  <a:schemeClr val="tx1"/>
                </a:solidFill>
              </a:rPr>
              <a:t>	</a:t>
            </a:r>
            <a:r>
              <a:rPr lang="ja-JP" altLang="en-US" sz="1500" dirty="0" smtClean="0">
                <a:solidFill>
                  <a:schemeClr val="tx1"/>
                </a:solidFill>
              </a:rPr>
              <a:t>１</a:t>
            </a:r>
            <a:endParaRPr lang="en-US" altLang="ja-JP" sz="1500" dirty="0" smtClean="0">
              <a:solidFill>
                <a:schemeClr val="tx1"/>
              </a:solidFill>
            </a:endParaRPr>
          </a:p>
          <a:p>
            <a:pPr algn="l" fontAlgn="auto">
              <a:spcAft>
                <a:spcPts val="0"/>
              </a:spcAft>
              <a:tabLst>
                <a:tab pos="5760000" algn="r"/>
              </a:tabLst>
              <a:defRPr/>
            </a:pPr>
            <a:r>
              <a:rPr lang="ja-JP" altLang="en-US" sz="1500" dirty="0" smtClean="0">
                <a:solidFill>
                  <a:schemeClr val="tx1"/>
                </a:solidFill>
              </a:rPr>
              <a:t>　</a:t>
            </a:r>
            <a:r>
              <a:rPr lang="ja-JP" altLang="en-US" sz="1500" dirty="0" smtClean="0">
                <a:solidFill>
                  <a:schemeClr val="tx1"/>
                </a:solidFill>
              </a:rPr>
              <a:t>・</a:t>
            </a:r>
            <a:r>
              <a:rPr lang="ja-JP" altLang="en-US" sz="1100" dirty="0" smtClean="0">
                <a:solidFill>
                  <a:schemeClr val="tx1"/>
                </a:solidFill>
              </a:rPr>
              <a:t> </a:t>
            </a:r>
            <a:r>
              <a:rPr lang="ja-JP" altLang="en-US" sz="1500" dirty="0" smtClean="0">
                <a:solidFill>
                  <a:schemeClr val="tx1"/>
                </a:solidFill>
              </a:rPr>
              <a:t>シェアオフィス利用推進事業費補助金 </a:t>
            </a:r>
            <a:r>
              <a:rPr lang="ja-JP" altLang="en-US" sz="1500" u="dottedHeavy" baseline="50000" dirty="0" smtClean="0">
                <a:solidFill>
                  <a:schemeClr val="tx1"/>
                </a:solidFill>
              </a:rPr>
              <a:t>	</a:t>
            </a:r>
            <a:r>
              <a:rPr lang="ja-JP" altLang="en-US" sz="1500" dirty="0" smtClean="0">
                <a:solidFill>
                  <a:schemeClr val="tx1"/>
                </a:solidFill>
              </a:rPr>
              <a:t>２</a:t>
            </a:r>
            <a:endParaRPr lang="ja-JP" altLang="en-US" sz="1500" dirty="0" smtClean="0">
              <a:solidFill>
                <a:schemeClr val="tx1"/>
              </a:solidFill>
            </a:endParaRPr>
          </a:p>
          <a:p>
            <a:pPr algn="l" fontAlgn="auto">
              <a:spcAft>
                <a:spcPts val="0"/>
              </a:spcAft>
              <a:tabLst>
                <a:tab pos="5760000" algn="r"/>
              </a:tabLst>
              <a:defRPr/>
            </a:pPr>
            <a:r>
              <a:rPr lang="en-US" altLang="ja-JP" sz="1500" dirty="0" smtClean="0">
                <a:solidFill>
                  <a:schemeClr val="tx1"/>
                </a:solidFill>
                <a:latin typeface="ＭＳ Ｐゴシック"/>
                <a:cs typeface="+mj-cs"/>
              </a:rPr>
              <a:t>　・ 創業者等応援融資 </a:t>
            </a:r>
            <a:r>
              <a:rPr lang="en-US" altLang="ja-JP" sz="1500" u="dottedHeavy" baseline="50000" dirty="0" smtClean="0">
                <a:solidFill>
                  <a:schemeClr val="tx1"/>
                </a:solidFill>
                <a:latin typeface="ＭＳ Ｐゴシック"/>
                <a:cs typeface="+mj-cs"/>
              </a:rPr>
              <a:t>	</a:t>
            </a:r>
            <a:r>
              <a:rPr lang="en-US" altLang="ja-JP" sz="1500" dirty="0" smtClean="0">
                <a:solidFill>
                  <a:schemeClr val="tx1"/>
                </a:solidFill>
                <a:latin typeface="ＭＳ Ｐゴシック"/>
                <a:cs typeface="+mj-cs"/>
              </a:rPr>
              <a:t>３</a:t>
            </a:r>
            <a:endParaRPr lang="ja-JP" altLang="en-US" sz="1500" dirty="0" smtClean="0">
              <a:solidFill>
                <a:schemeClr val="tx1"/>
              </a:solidFill>
            </a:endParaRPr>
          </a:p>
          <a:p>
            <a:pPr algn="l" fontAlgn="auto">
              <a:spcAft>
                <a:spcPts val="0"/>
              </a:spcAft>
              <a:tabLst>
                <a:tab pos="5760000" algn="r"/>
              </a:tabLst>
              <a:defRPr/>
            </a:pPr>
            <a:r>
              <a:rPr lang="ja-JP" altLang="en-US" sz="1500" dirty="0" smtClean="0">
                <a:solidFill>
                  <a:schemeClr val="tx1"/>
                </a:solidFill>
              </a:rPr>
              <a:t>　・</a:t>
            </a:r>
            <a:r>
              <a:rPr lang="ja-JP" altLang="en-US" sz="1100" dirty="0" smtClean="0">
                <a:solidFill>
                  <a:schemeClr val="tx1"/>
                </a:solidFill>
              </a:rPr>
              <a:t> </a:t>
            </a:r>
            <a:r>
              <a:rPr lang="ja-JP" altLang="ja-JP" sz="1500" dirty="0" smtClean="0">
                <a:solidFill>
                  <a:schemeClr val="tx1"/>
                </a:solidFill>
                <a:latin typeface="ＭＳ Ｐゴシック"/>
                <a:cs typeface="+mj-cs"/>
              </a:rPr>
              <a:t>地域雇用開発助成金（地域雇用開発コース）</a:t>
            </a:r>
            <a:r>
              <a:rPr lang="en-US" altLang="ja-JP" sz="1500" dirty="0" smtClean="0">
                <a:solidFill>
                  <a:schemeClr val="tx1"/>
                </a:solidFill>
                <a:latin typeface="ＭＳ Ｐゴシック"/>
                <a:cs typeface="+mj-cs"/>
              </a:rPr>
              <a:t>【</a:t>
            </a:r>
            <a:r>
              <a:rPr lang="ja-JP" altLang="ja-JP" sz="1500" dirty="0" smtClean="0">
                <a:solidFill>
                  <a:schemeClr val="tx1"/>
                </a:solidFill>
                <a:latin typeface="ＭＳ Ｐゴシック"/>
                <a:cs typeface="+mj-cs"/>
              </a:rPr>
              <a:t>国</a:t>
            </a:r>
            <a:r>
              <a:rPr lang="en-US" altLang="ja-JP" sz="1500" dirty="0" smtClean="0">
                <a:solidFill>
                  <a:schemeClr val="tx1"/>
                </a:solidFill>
                <a:latin typeface="ＭＳ Ｐゴシック"/>
                <a:cs typeface="+mj-cs"/>
              </a:rPr>
              <a:t>】 </a:t>
            </a:r>
            <a:r>
              <a:rPr lang="en-US" altLang="ja-JP" sz="1500" u="dottedHeavy" baseline="50000" dirty="0" smtClean="0">
                <a:solidFill>
                  <a:schemeClr val="tx1"/>
                </a:solidFill>
                <a:latin typeface="ＭＳ Ｐゴシック"/>
                <a:cs typeface="+mj-cs"/>
              </a:rPr>
              <a:t>	</a:t>
            </a:r>
            <a:r>
              <a:rPr lang="en-US" altLang="ja-JP" sz="1500" dirty="0" smtClean="0">
                <a:solidFill>
                  <a:schemeClr val="tx1"/>
                </a:solidFill>
                <a:latin typeface="ＭＳ Ｐゴシック"/>
                <a:cs typeface="+mj-cs"/>
              </a:rPr>
              <a:t>４</a:t>
            </a:r>
            <a:endParaRPr lang="en-US" altLang="ja-JP" sz="800" b="1" u="sng" dirty="0" smtClean="0">
              <a:solidFill>
                <a:schemeClr val="tx1"/>
              </a:solidFill>
            </a:endParaRPr>
          </a:p>
          <a:p>
            <a:pPr algn="l" fontAlgn="auto">
              <a:lnSpc>
                <a:spcPts val="800"/>
              </a:lnSpc>
              <a:spcAft>
                <a:spcPts val="0"/>
              </a:spcAft>
              <a:buFont typeface="Arial" pitchFamily="34" charset="0"/>
              <a:buNone/>
              <a:tabLst>
                <a:tab pos="5760000" algn="r"/>
              </a:tabLst>
              <a:defRPr/>
            </a:pPr>
            <a:endParaRPr lang="en-US" altLang="ja-JP" sz="800" b="1" u="sng" dirty="0" smtClean="0">
              <a:solidFill>
                <a:schemeClr val="tx1"/>
              </a:solidFill>
            </a:endParaRPr>
          </a:p>
          <a:p>
            <a:pPr algn="l" fontAlgn="auto">
              <a:lnSpc>
                <a:spcPct val="100000"/>
              </a:lnSpc>
              <a:spcBef>
                <a:spcPts val="0"/>
              </a:spcBef>
              <a:spcAft>
                <a:spcPts val="0"/>
              </a:spcAft>
              <a:buFont typeface="Arial" pitchFamily="34" charset="0"/>
              <a:buNone/>
              <a:tabLst>
                <a:tab pos="5760000" algn="r"/>
              </a:tabLst>
              <a:defRPr/>
            </a:pPr>
            <a:r>
              <a:rPr lang="ja-JP" altLang="en-US" sz="1600" b="1" u="sng" dirty="0" smtClean="0">
                <a:solidFill>
                  <a:schemeClr val="tx1"/>
                </a:solidFill>
              </a:rPr>
              <a:t>★専門家のアドバイスを受けたい</a:t>
            </a:r>
            <a:endParaRPr lang="en-US" altLang="ja-JP"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a:t>
            </a:r>
            <a:r>
              <a:rPr lang="en-US" altLang="ja-JP" sz="1500" dirty="0" smtClean="0">
                <a:solidFill>
                  <a:schemeClr val="tx1"/>
                </a:solidFill>
                <a:latin typeface="ＭＳ Ｐゴシック"/>
                <a:cs typeface="+mj-cs"/>
              </a:rPr>
              <a:t> </a:t>
            </a:r>
            <a:r>
              <a:rPr lang="ja-JP" altLang="en-US" sz="1500" dirty="0">
                <a:solidFill>
                  <a:schemeClr val="tx1"/>
                </a:solidFill>
              </a:rPr>
              <a:t>専門家派遣事業【センター】  </a:t>
            </a:r>
            <a:r>
              <a:rPr lang="ja-JP" altLang="en-US" sz="1500" u="dottedHeavy" baseline="50000" dirty="0">
                <a:solidFill>
                  <a:schemeClr val="tx1"/>
                </a:solidFill>
              </a:rPr>
              <a:t>	</a:t>
            </a:r>
            <a:r>
              <a:rPr lang="ja-JP" altLang="en-US" sz="1500" dirty="0">
                <a:solidFill>
                  <a:schemeClr val="tx1"/>
                </a:solidFill>
              </a:rPr>
              <a:t>５</a:t>
            </a:r>
            <a:endParaRPr lang="ja-JP" altLang="en-US" sz="2400" u="dottedHeavy" baseline="40000" dirty="0">
              <a:solidFill>
                <a:schemeClr val="tx1"/>
              </a:solidFill>
            </a:endParaRPr>
          </a:p>
          <a:p>
            <a:pPr algn="l" fontAlgn="auto">
              <a:spcAft>
                <a:spcPts val="0"/>
              </a:spcAft>
              <a:buFont typeface="Arial" pitchFamily="34" charset="0"/>
              <a:buNone/>
              <a:tabLst>
                <a:tab pos="5760000" algn="r"/>
              </a:tabLst>
              <a:defRPr/>
            </a:pPr>
            <a:r>
              <a:rPr lang="ja-JP" altLang="en-US" sz="1500" dirty="0">
                <a:solidFill>
                  <a:schemeClr val="tx1"/>
                </a:solidFill>
              </a:rPr>
              <a:t>　・</a:t>
            </a:r>
            <a:r>
              <a:rPr lang="en-US" altLang="ja-JP" sz="1500" dirty="0" smtClean="0">
                <a:solidFill>
                  <a:schemeClr val="tx1"/>
                </a:solidFill>
                <a:latin typeface="ＭＳ Ｐゴシック"/>
                <a:cs typeface="+mj-cs"/>
              </a:rPr>
              <a:t> </a:t>
            </a:r>
            <a:r>
              <a:rPr lang="ja-JP" altLang="en-US" sz="1500" dirty="0">
                <a:solidFill>
                  <a:schemeClr val="tx1"/>
                </a:solidFill>
              </a:rPr>
              <a:t>防災関連産業振興アドバイザーによる製品開発・販路拡大の支援</a:t>
            </a:r>
            <a:r>
              <a:rPr lang="ja-JP" altLang="en-US" sz="1500" u="dottedHeavy" baseline="50000" dirty="0">
                <a:solidFill>
                  <a:schemeClr val="tx1"/>
                </a:solidFill>
              </a:rPr>
              <a:t> 	</a:t>
            </a:r>
            <a:r>
              <a:rPr lang="ja-JP" altLang="en-US" sz="1500" dirty="0">
                <a:solidFill>
                  <a:schemeClr val="tx1"/>
                </a:solidFill>
              </a:rPr>
              <a:t>６</a:t>
            </a:r>
            <a:endParaRPr lang="en-US" altLang="ja-JP" sz="800" b="1" u="sng" dirty="0" smtClean="0">
              <a:solidFill>
                <a:schemeClr val="tx1"/>
              </a:solidFill>
            </a:endParaRPr>
          </a:p>
          <a:p>
            <a:pPr algn="l" fontAlgn="auto">
              <a:spcAft>
                <a:spcPts val="0"/>
              </a:spcAft>
              <a:buFont typeface="Arial" pitchFamily="34" charset="0"/>
              <a:buNone/>
              <a:tabLst>
                <a:tab pos="5760000" algn="r"/>
              </a:tabLst>
              <a:defRPr/>
            </a:pPr>
            <a:r>
              <a:rPr lang="ja-JP" altLang="en-US" sz="1500" dirty="0">
                <a:solidFill>
                  <a:schemeClr val="tx1"/>
                </a:solidFill>
              </a:rPr>
              <a:t>　</a:t>
            </a:r>
            <a:r>
              <a:rPr lang="ja-JP" altLang="en-US" sz="1500" dirty="0">
                <a:solidFill>
                  <a:schemeClr val="tx1"/>
                </a:solidFill>
              </a:rPr>
              <a:t>・ 生産性向上推進アドバイザー派遣事業 </a:t>
            </a:r>
            <a:r>
              <a:rPr lang="ja-JP" altLang="en-US" sz="1500" dirty="0">
                <a:solidFill>
                  <a:schemeClr val="tx1"/>
                </a:solidFill>
              </a:rPr>
              <a:t> </a:t>
            </a:r>
            <a:r>
              <a:rPr lang="ja-JP" altLang="en-US" sz="1500" u="dottedHeavy" baseline="50000" dirty="0">
                <a:solidFill>
                  <a:schemeClr val="tx1"/>
                </a:solidFill>
              </a:rPr>
              <a:t>	</a:t>
            </a:r>
            <a:r>
              <a:rPr lang="ja-JP" altLang="en-US" sz="1500" dirty="0">
                <a:solidFill>
                  <a:schemeClr val="tx1"/>
                </a:solidFill>
              </a:rPr>
              <a:t>７</a:t>
            </a:r>
            <a:endParaRPr lang="ja-JP" altLang="en-US" sz="1500" dirty="0">
              <a:solidFill>
                <a:schemeClr val="tx1"/>
              </a:solidFill>
            </a:endParaRPr>
          </a:p>
          <a:p>
            <a:pPr algn="l" fontAlgn="auto">
              <a:lnSpc>
                <a:spcPts val="800"/>
              </a:lnSpc>
              <a:spcAft>
                <a:spcPts val="0"/>
              </a:spcAft>
              <a:tabLst>
                <a:tab pos="5760000" algn="r"/>
              </a:tabLst>
              <a:defRPr/>
            </a:pPr>
            <a:endParaRPr lang="en-US" altLang="ja-JP" sz="800" b="1" u="sng" dirty="0" smtClean="0">
              <a:solidFill>
                <a:schemeClr val="tx1"/>
              </a:solidFill>
            </a:endParaRPr>
          </a:p>
          <a:p>
            <a:pPr algn="l" fontAlgn="auto">
              <a:lnSpc>
                <a:spcPct val="100000"/>
              </a:lnSpc>
              <a:spcBef>
                <a:spcPts val="0"/>
              </a:spcBef>
              <a:spcAft>
                <a:spcPts val="0"/>
              </a:spcAft>
              <a:buFont typeface="Arial" pitchFamily="34" charset="0"/>
              <a:buNone/>
              <a:tabLst>
                <a:tab pos="5760000" algn="r"/>
              </a:tabLst>
              <a:defRPr/>
            </a:pPr>
            <a:r>
              <a:rPr lang="ja-JP" altLang="en-US" sz="1500" b="1" u="sng" dirty="0" smtClean="0">
                <a:solidFill>
                  <a:schemeClr val="tx1"/>
                </a:solidFill>
              </a:rPr>
              <a:t>★新たな事業（商品開発等）に取り組みたい</a:t>
            </a:r>
            <a:endParaRPr lang="en-US" altLang="ja-JP" sz="1500" dirty="0" smtClean="0">
              <a:solidFill>
                <a:schemeClr val="tx1"/>
              </a:solidFill>
            </a:endParaRPr>
          </a:p>
          <a:p>
            <a:pPr algn="l" fontAlgn="auto">
              <a:spcAft>
                <a:spcPts val="0"/>
              </a:spcAft>
              <a:tabLst>
                <a:tab pos="5760000" algn="r"/>
              </a:tabLst>
              <a:defRPr/>
            </a:pPr>
            <a:r>
              <a:rPr lang="ja-JP" altLang="en-US" sz="1500" dirty="0" smtClean="0">
                <a:solidFill>
                  <a:schemeClr val="tx1"/>
                </a:solidFill>
              </a:rPr>
              <a:t>　</a:t>
            </a:r>
            <a:r>
              <a:rPr lang="ja-JP" altLang="en-US" sz="1500" dirty="0" smtClean="0">
                <a:solidFill>
                  <a:schemeClr val="tx1"/>
                </a:solidFill>
              </a:rPr>
              <a:t>・</a:t>
            </a:r>
            <a:r>
              <a:rPr lang="en-US" altLang="ja-JP" sz="1500" dirty="0" smtClean="0">
                <a:solidFill>
                  <a:schemeClr val="tx1"/>
                </a:solidFill>
                <a:latin typeface="ＭＳ Ｐゴシック"/>
                <a:cs typeface="+mj-cs"/>
              </a:rPr>
              <a:t> </a:t>
            </a:r>
            <a:r>
              <a:rPr lang="ja-JP" altLang="en-US" sz="1500" dirty="0" smtClean="0">
                <a:solidFill>
                  <a:schemeClr val="tx1"/>
                </a:solidFill>
              </a:rPr>
              <a:t>事業戦略策定</a:t>
            </a:r>
            <a:r>
              <a:rPr lang="ja-JP" altLang="en-US" sz="1500" dirty="0">
                <a:solidFill>
                  <a:schemeClr val="tx1"/>
                </a:solidFill>
              </a:rPr>
              <a:t>・実行</a:t>
            </a:r>
            <a:r>
              <a:rPr lang="ja-JP" altLang="en-US" sz="1500" dirty="0" smtClean="0">
                <a:solidFill>
                  <a:schemeClr val="tx1"/>
                </a:solidFill>
              </a:rPr>
              <a:t>支援</a:t>
            </a:r>
            <a:r>
              <a:rPr lang="ja-JP" altLang="en-US" sz="1500" dirty="0">
                <a:solidFill>
                  <a:schemeClr val="tx1"/>
                </a:solidFill>
              </a:rPr>
              <a:t>【センター】</a:t>
            </a:r>
            <a:r>
              <a:rPr lang="ja-JP" altLang="en-US" sz="1500" dirty="0" smtClean="0">
                <a:solidFill>
                  <a:schemeClr val="tx1"/>
                </a:solidFill>
              </a:rPr>
              <a:t> </a:t>
            </a:r>
            <a:r>
              <a:rPr lang="ja-JP" altLang="en-US" sz="1500" u="dottedHeavy" baseline="50000" dirty="0" smtClean="0">
                <a:solidFill>
                  <a:schemeClr val="tx1"/>
                </a:solidFill>
              </a:rPr>
              <a:t>	</a:t>
            </a:r>
            <a:r>
              <a:rPr lang="ja-JP" altLang="en-US" sz="1500" dirty="0" smtClean="0">
                <a:solidFill>
                  <a:schemeClr val="tx1"/>
                </a:solidFill>
              </a:rPr>
              <a:t>８</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a:t>
            </a:r>
            <a:r>
              <a:rPr lang="en-US" altLang="ja-JP" sz="1500" dirty="0" smtClean="0">
                <a:solidFill>
                  <a:schemeClr val="tx1"/>
                </a:solidFill>
                <a:latin typeface="ＭＳ Ｐゴシック"/>
                <a:cs typeface="+mj-cs"/>
              </a:rPr>
              <a:t> </a:t>
            </a:r>
            <a:r>
              <a:rPr lang="ja-JP" altLang="en-US" sz="1500" dirty="0" smtClean="0">
                <a:solidFill>
                  <a:schemeClr val="tx1"/>
                </a:solidFill>
              </a:rPr>
              <a:t>事業戦略</a:t>
            </a:r>
            <a:r>
              <a:rPr lang="ja-JP" altLang="en-US" sz="1500" dirty="0" smtClean="0">
                <a:solidFill>
                  <a:schemeClr val="tx1"/>
                </a:solidFill>
              </a:rPr>
              <a:t>等</a:t>
            </a:r>
            <a:r>
              <a:rPr lang="ja-JP" altLang="en-US" sz="1500" dirty="0" smtClean="0">
                <a:solidFill>
                  <a:schemeClr val="tx1"/>
                </a:solidFill>
              </a:rPr>
              <a:t>推進</a:t>
            </a:r>
            <a:r>
              <a:rPr lang="ja-JP" altLang="en-US" sz="1500" dirty="0" smtClean="0">
                <a:solidFill>
                  <a:schemeClr val="tx1"/>
                </a:solidFill>
              </a:rPr>
              <a:t>事業費補助金</a:t>
            </a:r>
            <a:r>
              <a:rPr lang="ja-JP" altLang="en-US" sz="1500" dirty="0">
                <a:solidFill>
                  <a:schemeClr val="tx1"/>
                </a:solidFill>
              </a:rPr>
              <a:t>【センター】</a:t>
            </a:r>
            <a:r>
              <a:rPr lang="ja-JP" altLang="en-US" sz="1500" dirty="0" smtClean="0">
                <a:solidFill>
                  <a:schemeClr val="tx1"/>
                </a:solidFill>
              </a:rPr>
              <a:t> </a:t>
            </a:r>
            <a:r>
              <a:rPr lang="ja-JP" altLang="en-US" sz="1500" u="dottedHeavy" baseline="50000" dirty="0" smtClean="0">
                <a:solidFill>
                  <a:schemeClr val="tx1"/>
                </a:solidFill>
              </a:rPr>
              <a:t>	</a:t>
            </a:r>
            <a:r>
              <a:rPr lang="ja-JP" altLang="en-US" sz="1500" dirty="0" smtClean="0">
                <a:solidFill>
                  <a:schemeClr val="tx1"/>
                </a:solidFill>
              </a:rPr>
              <a:t>９</a:t>
            </a:r>
            <a:endParaRPr lang="en-US" altLang="ja-JP"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dirty="0" smtClean="0">
                <a:solidFill>
                  <a:schemeClr val="tx1"/>
                </a:solidFill>
              </a:rPr>
              <a:t>経営</a:t>
            </a:r>
            <a:r>
              <a:rPr lang="ja-JP" altLang="en-US" sz="1500" dirty="0" smtClean="0">
                <a:solidFill>
                  <a:schemeClr val="tx1"/>
                </a:solidFill>
              </a:rPr>
              <a:t>革新計画の承認 </a:t>
            </a:r>
            <a:r>
              <a:rPr lang="ja-JP" altLang="en-US" sz="1500" u="dottedHeavy" baseline="50000" dirty="0" smtClean="0">
                <a:solidFill>
                  <a:schemeClr val="tx1"/>
                </a:solidFill>
              </a:rPr>
              <a:t>	</a:t>
            </a:r>
            <a:r>
              <a:rPr lang="ja-JP" altLang="en-US" sz="1500" dirty="0" smtClean="0">
                <a:solidFill>
                  <a:schemeClr val="tx1"/>
                </a:solidFill>
              </a:rPr>
              <a:t>１０</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a:t>
            </a:r>
            <a:r>
              <a:rPr lang="en-US" altLang="ja-JP" sz="1500" dirty="0" smtClean="0">
                <a:solidFill>
                  <a:schemeClr val="tx1"/>
                </a:solidFill>
                <a:latin typeface="ＭＳ Ｐゴシック"/>
                <a:cs typeface="+mj-cs"/>
              </a:rPr>
              <a:t> </a:t>
            </a:r>
            <a:r>
              <a:rPr lang="ja-JP" altLang="en-US" sz="1500" dirty="0" smtClean="0">
                <a:solidFill>
                  <a:schemeClr val="tx1"/>
                </a:solidFill>
              </a:rPr>
              <a:t>防災関連産業交流会 </a:t>
            </a:r>
            <a:r>
              <a:rPr lang="ja-JP" altLang="en-US" sz="1500" u="dottedHeavy" baseline="50000" dirty="0" smtClean="0">
                <a:solidFill>
                  <a:schemeClr val="tx1"/>
                </a:solidFill>
              </a:rPr>
              <a:t>	</a:t>
            </a:r>
            <a:r>
              <a:rPr lang="ja-JP" altLang="en-US" sz="1500" dirty="0" smtClean="0">
                <a:solidFill>
                  <a:schemeClr val="tx1"/>
                </a:solidFill>
              </a:rPr>
              <a:t>１１</a:t>
            </a:r>
            <a:endParaRPr lang="en-US" altLang="ja-JP" sz="1500" dirty="0" smtClean="0">
              <a:solidFill>
                <a:schemeClr val="tx1"/>
              </a:solidFill>
            </a:endParaRPr>
          </a:p>
          <a:p>
            <a:pPr algn="l" fontAlgn="auto">
              <a:spcAft>
                <a:spcPts val="0"/>
              </a:spcAft>
              <a:tabLst>
                <a:tab pos="5760000" algn="r"/>
              </a:tabLst>
              <a:defRPr/>
            </a:pPr>
            <a:r>
              <a:rPr lang="ja-JP" altLang="en-US" sz="1500" dirty="0" smtClean="0">
                <a:solidFill>
                  <a:schemeClr val="tx1"/>
                </a:solidFill>
                <a:latin typeface="+mn-ea"/>
              </a:rPr>
              <a:t>　・</a:t>
            </a:r>
            <a:r>
              <a:rPr lang="en-US" altLang="ja-JP" sz="1500" dirty="0" smtClean="0">
                <a:solidFill>
                  <a:schemeClr val="tx1"/>
                </a:solidFill>
                <a:latin typeface="ＭＳ Ｐゴシック"/>
                <a:cs typeface="+mj-cs"/>
              </a:rPr>
              <a:t> </a:t>
            </a:r>
            <a:r>
              <a:rPr lang="ja-JP" altLang="en-US" sz="1500" dirty="0" smtClean="0">
                <a:solidFill>
                  <a:schemeClr val="tx1"/>
                </a:solidFill>
                <a:latin typeface="+mn-ea"/>
                <a:ea typeface="+mn-ea"/>
              </a:rPr>
              <a:t>戦略的製品開発推進事業費補助金 </a:t>
            </a:r>
            <a:r>
              <a:rPr lang="ja-JP" altLang="en-US" sz="1500" u="dottedHeavy" baseline="50000" dirty="0" smtClean="0">
                <a:solidFill>
                  <a:schemeClr val="tx1"/>
                </a:solidFill>
                <a:latin typeface="+mn-ea"/>
                <a:ea typeface="+mn-ea"/>
              </a:rPr>
              <a:t>	</a:t>
            </a:r>
            <a:r>
              <a:rPr lang="ja-JP" altLang="en-US" sz="1500" dirty="0" smtClean="0">
                <a:solidFill>
                  <a:schemeClr val="tx1"/>
                </a:solidFill>
                <a:latin typeface="+mn-ea"/>
                <a:ea typeface="+mn-ea"/>
              </a:rPr>
              <a:t>１２</a:t>
            </a:r>
            <a:endParaRPr lang="ja-JP" altLang="en-US" sz="1500" b="1" strike="sngStrike" dirty="0" smtClean="0">
              <a:solidFill>
                <a:schemeClr val="tx1"/>
              </a:solidFill>
              <a:latin typeface="+mn-ea"/>
            </a:endParaRPr>
          </a:p>
          <a:p>
            <a:pPr algn="l" fontAlgn="auto">
              <a:spcAft>
                <a:spcPts val="0"/>
              </a:spcAft>
              <a:tabLst>
                <a:tab pos="5760000" algn="r"/>
              </a:tabLst>
              <a:defRPr/>
            </a:pPr>
            <a:r>
              <a:rPr lang="ja-JP" altLang="en-US" sz="1500" dirty="0" smtClean="0">
                <a:solidFill>
                  <a:schemeClr val="tx1"/>
                </a:solidFill>
                <a:latin typeface="+mn-ea"/>
                <a:ea typeface="+mn-ea"/>
              </a:rPr>
              <a:t>　・</a:t>
            </a:r>
            <a:r>
              <a:rPr lang="en-US" altLang="ja-JP" sz="1500" dirty="0" smtClean="0">
                <a:solidFill>
                  <a:schemeClr val="tx1"/>
                </a:solidFill>
                <a:latin typeface="ＭＳ Ｐゴシック"/>
                <a:cs typeface="+mj-cs"/>
              </a:rPr>
              <a:t> </a:t>
            </a:r>
            <a:r>
              <a:rPr lang="ja-JP" altLang="en-US" sz="1500" dirty="0" smtClean="0">
                <a:solidFill>
                  <a:schemeClr val="tx1"/>
                </a:solidFill>
                <a:latin typeface="+mn-ea"/>
                <a:ea typeface="+mn-ea"/>
              </a:rPr>
              <a:t>グリーン化製品開発研究会 </a:t>
            </a:r>
            <a:r>
              <a:rPr lang="ja-JP" altLang="en-US" sz="1500" u="dottedHeavy" baseline="50000" dirty="0" smtClean="0">
                <a:solidFill>
                  <a:schemeClr val="tx1"/>
                </a:solidFill>
                <a:latin typeface="+mn-ea"/>
                <a:ea typeface="+mn-ea"/>
              </a:rPr>
              <a:t>	</a:t>
            </a:r>
            <a:r>
              <a:rPr lang="ja-JP" altLang="en-US" sz="1500" dirty="0" smtClean="0">
                <a:solidFill>
                  <a:schemeClr val="tx1"/>
                </a:solidFill>
                <a:latin typeface="+mn-ea"/>
                <a:ea typeface="+mn-ea"/>
              </a:rPr>
              <a:t>１３</a:t>
            </a:r>
            <a:endParaRPr lang="ja-JP" altLang="en-US" sz="1500" dirty="0" smtClean="0">
              <a:solidFill>
                <a:schemeClr val="tx1"/>
              </a:solidFill>
              <a:latin typeface="+mn-ea"/>
              <a:ea typeface="+mn-ea"/>
            </a:endParaRPr>
          </a:p>
          <a:p>
            <a:pPr algn="l" fontAlgn="auto">
              <a:spcAft>
                <a:spcPts val="0"/>
              </a:spcAft>
              <a:tabLst>
                <a:tab pos="5760000" algn="r"/>
              </a:tabLst>
              <a:defRPr/>
            </a:pPr>
            <a:r>
              <a:rPr lang="ja-JP" altLang="en-US" sz="1500" dirty="0" smtClean="0">
                <a:solidFill>
                  <a:schemeClr val="tx1"/>
                </a:solidFill>
                <a:latin typeface="+mn-ea"/>
                <a:ea typeface="+mn-ea"/>
              </a:rPr>
              <a:t>　・</a:t>
            </a:r>
            <a:r>
              <a:rPr lang="en-US" altLang="ja-JP" sz="1500" dirty="0" smtClean="0">
                <a:solidFill>
                  <a:schemeClr val="tx1"/>
                </a:solidFill>
                <a:latin typeface="ＭＳ Ｐゴシック"/>
                <a:cs typeface="+mj-cs"/>
              </a:rPr>
              <a:t> </a:t>
            </a:r>
            <a:r>
              <a:rPr lang="ja-JP" altLang="en-US" sz="1500" dirty="0" smtClean="0">
                <a:solidFill>
                  <a:schemeClr val="tx1"/>
                </a:solidFill>
                <a:latin typeface="+mn-ea"/>
                <a:ea typeface="+mn-ea"/>
              </a:rPr>
              <a:t>紙産業技術センターの紙関連機械設備の利用 </a:t>
            </a:r>
            <a:r>
              <a:rPr lang="ja-JP" altLang="en-US" sz="1500" u="dottedHeavy" baseline="50000" dirty="0" smtClean="0">
                <a:solidFill>
                  <a:schemeClr val="tx1"/>
                </a:solidFill>
                <a:latin typeface="+mn-ea"/>
                <a:ea typeface="+mn-ea"/>
              </a:rPr>
              <a:t>	</a:t>
            </a:r>
            <a:r>
              <a:rPr lang="ja-JP" altLang="en-US" sz="1500" dirty="0" smtClean="0">
                <a:solidFill>
                  <a:schemeClr val="tx1"/>
                </a:solidFill>
                <a:latin typeface="+mn-ea"/>
                <a:ea typeface="+mn-ea"/>
              </a:rPr>
              <a:t>１４</a:t>
            </a:r>
            <a:endParaRPr lang="ja-JP" altLang="en-US" sz="1500" dirty="0" smtClean="0">
              <a:solidFill>
                <a:schemeClr val="tx1"/>
              </a:solidFill>
              <a:latin typeface="+mn-ea"/>
              <a:ea typeface="+mn-ea"/>
            </a:endParaRPr>
          </a:p>
          <a:p>
            <a:pPr algn="l" fontAlgn="auto">
              <a:spcAft>
                <a:spcPts val="0"/>
              </a:spcAft>
              <a:tabLst>
                <a:tab pos="5760000" algn="r"/>
              </a:tabLst>
              <a:defRPr/>
            </a:pPr>
            <a:r>
              <a:rPr lang="ja-JP" altLang="en-US" sz="1500" dirty="0" smtClean="0">
                <a:solidFill>
                  <a:schemeClr val="tx1"/>
                </a:solidFill>
                <a:latin typeface="+mn-ea"/>
                <a:ea typeface="+mn-ea"/>
              </a:rPr>
              <a:t>　・</a:t>
            </a:r>
            <a:r>
              <a:rPr lang="en-US" altLang="ja-JP" sz="1500" dirty="0" smtClean="0">
                <a:solidFill>
                  <a:schemeClr val="tx1"/>
                </a:solidFill>
                <a:latin typeface="ＭＳ Ｐゴシック"/>
                <a:cs typeface="+mj-cs"/>
              </a:rPr>
              <a:t> </a:t>
            </a:r>
            <a:r>
              <a:rPr lang="ja-JP" altLang="en-US" sz="1500" dirty="0" smtClean="0">
                <a:solidFill>
                  <a:schemeClr val="tx1"/>
                </a:solidFill>
                <a:latin typeface="+mn-ea"/>
                <a:ea typeface="+mn-ea"/>
              </a:rPr>
              <a:t>工業技術センターのものづくり分野機械設備の利用 </a:t>
            </a:r>
            <a:r>
              <a:rPr lang="ja-JP" altLang="en-US" sz="1500" u="dottedHeavy" baseline="50000" dirty="0" smtClean="0">
                <a:solidFill>
                  <a:schemeClr val="tx1"/>
                </a:solidFill>
                <a:latin typeface="+mn-ea"/>
                <a:ea typeface="+mn-ea"/>
              </a:rPr>
              <a:t>	</a:t>
            </a:r>
            <a:r>
              <a:rPr lang="ja-JP" altLang="en-US" sz="1500" dirty="0" smtClean="0">
                <a:solidFill>
                  <a:schemeClr val="tx1"/>
                </a:solidFill>
                <a:latin typeface="+mn-ea"/>
                <a:ea typeface="+mn-ea"/>
              </a:rPr>
              <a:t>１５</a:t>
            </a:r>
            <a:endParaRPr lang="ja-JP" altLang="en-US" sz="800" dirty="0" smtClean="0">
              <a:solidFill>
                <a:schemeClr val="tx1"/>
              </a:solidFill>
              <a:latin typeface="+mn-ea"/>
            </a:endParaRPr>
          </a:p>
          <a:p>
            <a:pPr algn="l" fontAlgn="auto">
              <a:lnSpc>
                <a:spcPct val="100000"/>
              </a:lnSpc>
              <a:spcAft>
                <a:spcPts val="0"/>
              </a:spcAft>
              <a:tabLst>
                <a:tab pos="5760000" algn="r"/>
              </a:tabLst>
              <a:defRPr/>
            </a:pPr>
            <a:endParaRPr lang="ja-JP" altLang="en-US" sz="800" dirty="0" smtClean="0">
              <a:solidFill>
                <a:schemeClr val="tx1"/>
              </a:solidFill>
              <a:latin typeface="+mn-ea"/>
            </a:endParaRPr>
          </a:p>
          <a:p>
            <a:pPr algn="l" fontAlgn="auto">
              <a:lnSpc>
                <a:spcPct val="100000"/>
              </a:lnSpc>
              <a:spcBef>
                <a:spcPts val="0"/>
              </a:spcBef>
              <a:spcAft>
                <a:spcPts val="0"/>
              </a:spcAft>
              <a:buFont typeface="Arial" pitchFamily="34" charset="0"/>
              <a:buNone/>
              <a:tabLst>
                <a:tab pos="5760000" algn="r"/>
              </a:tabLst>
              <a:defRPr/>
            </a:pPr>
            <a:r>
              <a:rPr lang="ja-JP" altLang="en-US" sz="1500" b="1" u="sng" dirty="0" smtClean="0">
                <a:solidFill>
                  <a:schemeClr val="tx1"/>
                </a:solidFill>
              </a:rPr>
              <a:t>★販路開拓をしたい</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a:t>
            </a:r>
            <a:r>
              <a:rPr lang="ja-JP" altLang="en-US" sz="1500" dirty="0" smtClean="0">
                <a:solidFill>
                  <a:schemeClr val="tx1"/>
                </a:solidFill>
              </a:rPr>
              <a:t>・ 見本市への出展支援</a:t>
            </a:r>
            <a:r>
              <a:rPr lang="ja-JP" altLang="en-US" sz="1500" dirty="0">
                <a:solidFill>
                  <a:schemeClr val="tx1"/>
                </a:solidFill>
              </a:rPr>
              <a:t>【センター】</a:t>
            </a:r>
            <a:r>
              <a:rPr lang="ja-JP" altLang="en-US" sz="1500" dirty="0" smtClean="0">
                <a:solidFill>
                  <a:schemeClr val="tx1"/>
                </a:solidFill>
              </a:rPr>
              <a:t> </a:t>
            </a:r>
            <a:r>
              <a:rPr lang="ja-JP" altLang="en-US" sz="1500" u="dottedHeavy" baseline="50000" dirty="0" smtClean="0">
                <a:solidFill>
                  <a:schemeClr val="tx1"/>
                </a:solidFill>
              </a:rPr>
              <a:t>	</a:t>
            </a:r>
            <a:r>
              <a:rPr lang="ja-JP" altLang="en-US" sz="1500" dirty="0" smtClean="0">
                <a:solidFill>
                  <a:schemeClr val="tx1"/>
                </a:solidFill>
              </a:rPr>
              <a:t>１６</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en-US" altLang="ja-JP" sz="1500" dirty="0" smtClean="0">
                <a:solidFill>
                  <a:schemeClr val="tx1"/>
                </a:solidFill>
              </a:rPr>
              <a:t>　</a:t>
            </a:r>
            <a:r>
              <a:rPr lang="en-US" altLang="ja-JP" sz="1500" dirty="0" smtClean="0">
                <a:solidFill>
                  <a:schemeClr val="tx1"/>
                </a:solidFill>
              </a:rPr>
              <a:t>・ 機械系・防災分野等の見本市等</a:t>
            </a:r>
            <a:r>
              <a:rPr lang="ja-JP" altLang="en-US" sz="1500" dirty="0">
                <a:solidFill>
                  <a:schemeClr val="tx1"/>
                </a:solidFill>
              </a:rPr>
              <a:t>【センター】</a:t>
            </a:r>
            <a:r>
              <a:rPr lang="en-US" altLang="ja-JP" sz="1500" dirty="0" smtClean="0">
                <a:solidFill>
                  <a:schemeClr val="tx1"/>
                </a:solidFill>
              </a:rPr>
              <a:t> </a:t>
            </a:r>
            <a:r>
              <a:rPr lang="en-US" altLang="ja-JP" sz="1500" u="dottedHeavy" baseline="50000" dirty="0" smtClean="0">
                <a:solidFill>
                  <a:schemeClr val="tx1"/>
                </a:solidFill>
              </a:rPr>
              <a:t>	</a:t>
            </a:r>
            <a:r>
              <a:rPr lang="en-US" altLang="ja-JP" sz="1500" dirty="0" smtClean="0">
                <a:solidFill>
                  <a:schemeClr val="tx1"/>
                </a:solidFill>
              </a:rPr>
              <a:t>１７</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 防災関連製品の販売促進支援 </a:t>
            </a:r>
            <a:r>
              <a:rPr lang="ja-JP" altLang="en-US" sz="1500" u="dottedHeavy" baseline="50000" dirty="0" smtClean="0">
                <a:solidFill>
                  <a:schemeClr val="tx1"/>
                </a:solidFill>
              </a:rPr>
              <a:t>	</a:t>
            </a:r>
            <a:r>
              <a:rPr lang="ja-JP" altLang="en-US" sz="1500" dirty="0" smtClean="0">
                <a:solidFill>
                  <a:schemeClr val="tx1"/>
                </a:solidFill>
              </a:rPr>
              <a:t>１８</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 ものづくり分野の外商支援</a:t>
            </a:r>
            <a:r>
              <a:rPr lang="ja-JP" altLang="en-US" sz="1500" dirty="0">
                <a:solidFill>
                  <a:schemeClr val="tx1"/>
                </a:solidFill>
              </a:rPr>
              <a:t>【センター】</a:t>
            </a:r>
            <a:r>
              <a:rPr lang="ja-JP" altLang="en-US" sz="1500" dirty="0" smtClean="0">
                <a:solidFill>
                  <a:schemeClr val="tx1"/>
                </a:solidFill>
              </a:rPr>
              <a:t> </a:t>
            </a:r>
            <a:r>
              <a:rPr lang="ja-JP" altLang="en-US" sz="1500" u="dottedHeavy" baseline="50000" dirty="0" smtClean="0">
                <a:solidFill>
                  <a:schemeClr val="tx1"/>
                </a:solidFill>
              </a:rPr>
              <a:t>	</a:t>
            </a:r>
            <a:r>
              <a:rPr lang="ja-JP" altLang="en-US" sz="1500" dirty="0" smtClean="0">
                <a:solidFill>
                  <a:schemeClr val="tx1"/>
                </a:solidFill>
              </a:rPr>
              <a:t>１９</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a:t>
            </a:r>
            <a:r>
              <a:rPr lang="ja-JP" altLang="en-US" sz="1500" dirty="0" smtClean="0">
                <a:solidFill>
                  <a:schemeClr val="tx1"/>
                </a:solidFill>
              </a:rPr>
              <a:t>・ 新事業分野開拓者認定制度・モデル発注制度 </a:t>
            </a:r>
            <a:r>
              <a:rPr lang="ja-JP" altLang="en-US" sz="1500" u="dottedHeavy" baseline="50000" dirty="0" smtClean="0">
                <a:solidFill>
                  <a:schemeClr val="tx1"/>
                </a:solidFill>
              </a:rPr>
              <a:t>	</a:t>
            </a:r>
            <a:r>
              <a:rPr lang="ja-JP" altLang="en-US" sz="1500" dirty="0" smtClean="0">
                <a:solidFill>
                  <a:schemeClr val="tx1"/>
                </a:solidFill>
              </a:rPr>
              <a:t>２０</a:t>
            </a:r>
            <a:endParaRPr lang="ja-JP" altLang="en-US" sz="1500"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dirty="0" smtClean="0">
                <a:solidFill>
                  <a:schemeClr val="tx1"/>
                </a:solidFill>
              </a:rPr>
              <a:t>ものづくり</a:t>
            </a:r>
            <a:r>
              <a:rPr lang="ja-JP" altLang="en-US" sz="1500" dirty="0" smtClean="0">
                <a:solidFill>
                  <a:schemeClr val="tx1"/>
                </a:solidFill>
              </a:rPr>
              <a:t>分野</a:t>
            </a:r>
            <a:r>
              <a:rPr lang="ja-JP" altLang="en-US" sz="1500" dirty="0" smtClean="0">
                <a:solidFill>
                  <a:schemeClr val="tx1"/>
                </a:solidFill>
              </a:rPr>
              <a:t>の</a:t>
            </a:r>
            <a:r>
              <a:rPr lang="ja-JP" altLang="en-US" sz="1500" dirty="0" smtClean="0">
                <a:solidFill>
                  <a:schemeClr val="tx1"/>
                </a:solidFill>
              </a:rPr>
              <a:t>海外</a:t>
            </a:r>
            <a:r>
              <a:rPr lang="ja-JP" altLang="en-US" sz="1500" dirty="0" smtClean="0">
                <a:solidFill>
                  <a:schemeClr val="tx1"/>
                </a:solidFill>
              </a:rPr>
              <a:t>での</a:t>
            </a:r>
            <a:r>
              <a:rPr lang="ja-JP" altLang="en-US" sz="1500" dirty="0" smtClean="0">
                <a:solidFill>
                  <a:schemeClr val="tx1"/>
                </a:solidFill>
              </a:rPr>
              <a:t>販路</a:t>
            </a:r>
            <a:r>
              <a:rPr lang="ja-JP" altLang="en-US" sz="1500" dirty="0" smtClean="0">
                <a:solidFill>
                  <a:schemeClr val="tx1"/>
                </a:solidFill>
              </a:rPr>
              <a:t>開拓</a:t>
            </a:r>
            <a:r>
              <a:rPr lang="ja-JP" altLang="en-US" sz="1500" dirty="0">
                <a:solidFill>
                  <a:schemeClr val="tx1"/>
                </a:solidFill>
              </a:rPr>
              <a:t>【センター】</a:t>
            </a:r>
            <a:r>
              <a:rPr lang="ja-JP" altLang="en-US" sz="1500" dirty="0" smtClean="0">
                <a:solidFill>
                  <a:schemeClr val="tx1"/>
                </a:solidFill>
              </a:rPr>
              <a:t> </a:t>
            </a:r>
            <a:r>
              <a:rPr lang="ja-JP" altLang="en-US" sz="1500" u="dottedHeavy" baseline="50000" dirty="0" smtClean="0">
                <a:solidFill>
                  <a:schemeClr val="tx1"/>
                </a:solidFill>
              </a:rPr>
              <a:t>	</a:t>
            </a:r>
            <a:r>
              <a:rPr lang="ja-JP" altLang="en-US" sz="1500" dirty="0" smtClean="0">
                <a:solidFill>
                  <a:schemeClr val="tx1"/>
                </a:solidFill>
              </a:rPr>
              <a:t>２１</a:t>
            </a:r>
            <a:endParaRPr lang="ja-JP" altLang="en-US" sz="800" strike="noStrike" dirty="0" smtClean="0">
              <a:solidFill>
                <a:schemeClr val="tx1"/>
              </a:solidFill>
            </a:endParaRPr>
          </a:p>
          <a:p>
            <a:pPr algn="l" fontAlgn="auto">
              <a:spcAft>
                <a:spcPts val="0"/>
              </a:spcAft>
              <a:buFont typeface="Arial" pitchFamily="34" charset="0"/>
              <a:buNone/>
              <a:tabLst>
                <a:tab pos="5760000" algn="r"/>
              </a:tabLst>
              <a:defRPr/>
            </a:pPr>
            <a:r>
              <a:rPr lang="ja-JP" altLang="en-US" sz="1500" dirty="0" smtClean="0">
                <a:solidFill>
                  <a:schemeClr val="tx1"/>
                </a:solidFill>
              </a:rPr>
              <a:t>　・ </a:t>
            </a:r>
            <a:r>
              <a:rPr lang="ja-JP" altLang="en-US" sz="1500" dirty="0" smtClean="0">
                <a:solidFill>
                  <a:schemeClr val="tx1"/>
                </a:solidFill>
              </a:rPr>
              <a:t>高知県</a:t>
            </a:r>
            <a:r>
              <a:rPr lang="ja-JP" altLang="en-US" sz="1500" dirty="0" smtClean="0">
                <a:solidFill>
                  <a:schemeClr val="tx1"/>
                </a:solidFill>
              </a:rPr>
              <a:t>ものづくり</a:t>
            </a:r>
            <a:r>
              <a:rPr lang="ja-JP" altLang="en-US" sz="1500" dirty="0" smtClean="0">
                <a:solidFill>
                  <a:schemeClr val="tx1"/>
                </a:solidFill>
              </a:rPr>
              <a:t>海外</a:t>
            </a:r>
            <a:r>
              <a:rPr lang="ja-JP" altLang="en-US" sz="1500" dirty="0" smtClean="0">
                <a:solidFill>
                  <a:schemeClr val="tx1"/>
                </a:solidFill>
              </a:rPr>
              <a:t>展開サポート</a:t>
            </a:r>
            <a:r>
              <a:rPr lang="ja-JP" altLang="en-US" sz="1500" dirty="0" smtClean="0">
                <a:solidFill>
                  <a:schemeClr val="tx1"/>
                </a:solidFill>
              </a:rPr>
              <a:t>デスク</a:t>
            </a:r>
            <a:r>
              <a:rPr lang="ja-JP" altLang="en-US" sz="1500" dirty="0">
                <a:solidFill>
                  <a:schemeClr val="tx1"/>
                </a:solidFill>
              </a:rPr>
              <a:t>【センター】</a:t>
            </a:r>
            <a:r>
              <a:rPr lang="ja-JP" altLang="en-US" sz="1500" dirty="0" smtClean="0">
                <a:solidFill>
                  <a:schemeClr val="tx1"/>
                </a:solidFill>
              </a:rPr>
              <a:t> </a:t>
            </a:r>
            <a:r>
              <a:rPr lang="ja-JP" altLang="en-US" sz="1500" u="dottedHeavy" baseline="50000" dirty="0" smtClean="0">
                <a:solidFill>
                  <a:schemeClr val="tx1"/>
                </a:solidFill>
              </a:rPr>
              <a:t>	</a:t>
            </a:r>
            <a:r>
              <a:rPr lang="ja-JP" altLang="en-US" sz="1500" dirty="0" smtClean="0">
                <a:solidFill>
                  <a:schemeClr val="tx1"/>
                </a:solidFill>
              </a:rPr>
              <a:t>２２</a:t>
            </a:r>
            <a:endParaRPr lang="ja-JP" altLang="en-US" sz="1500" dirty="0" smtClean="0">
              <a:solidFill>
                <a:schemeClr val="tx1"/>
              </a:solidFill>
            </a:endParaRPr>
          </a:p>
          <a:p>
            <a:pPr algn="l" fontAlgn="auto">
              <a:spcAft>
                <a:spcPts val="0"/>
              </a:spcAft>
              <a:buFont typeface="Arial" pitchFamily="34" charset="0"/>
              <a:buNone/>
              <a:tabLst>
                <a:tab pos="5760000" algn="r"/>
              </a:tabLst>
              <a:defRPr/>
            </a:pPr>
            <a:endParaRPr lang="ja-JP" altLang="en-US" sz="800" strike="noStrike" dirty="0" smtClean="0">
              <a:solidFill>
                <a:schemeClr val="tx1"/>
              </a:solidFill>
            </a:endParaRPr>
          </a:p>
          <a:p>
            <a:pPr algn="l" fontAlgn="auto">
              <a:lnSpc>
                <a:spcPct val="100000"/>
              </a:lnSpc>
              <a:spcBef>
                <a:spcPts val="0"/>
              </a:spcBef>
              <a:spcAft>
                <a:spcPts val="0"/>
              </a:spcAft>
              <a:tabLst>
                <a:tab pos="5760000" algn="r"/>
              </a:tabLst>
              <a:defRPr/>
            </a:pPr>
            <a:r>
              <a:rPr lang="ja-JP" altLang="en-US" sz="1500" b="1" u="sng" dirty="0" smtClean="0">
                <a:solidFill>
                  <a:schemeClr val="tx1"/>
                </a:solidFill>
              </a:rPr>
              <a:t>★研究開発の成果の実用化に取り組みたい</a:t>
            </a:r>
            <a:endParaRPr lang="en-US" altLang="ja-JP" sz="1500" b="1" dirty="0" smtClean="0">
              <a:solidFill>
                <a:schemeClr val="tx1"/>
              </a:solidFill>
            </a:endParaRPr>
          </a:p>
          <a:p>
            <a:pPr algn="l" fontAlgn="auto">
              <a:spcAft>
                <a:spcPts val="0"/>
              </a:spcAft>
              <a:tabLst>
                <a:tab pos="5760000" algn="r"/>
              </a:tabLst>
              <a:defRPr/>
            </a:pPr>
            <a:r>
              <a:rPr lang="ja-JP" altLang="en-US" sz="1500" b="1" dirty="0" smtClean="0">
                <a:solidFill>
                  <a:schemeClr val="tx1"/>
                </a:solidFill>
              </a:rPr>
              <a:t>　</a:t>
            </a:r>
            <a:r>
              <a:rPr lang="ja-JP" altLang="en-US" sz="1500" dirty="0" smtClean="0">
                <a:solidFill>
                  <a:schemeClr val="tx1"/>
                </a:solidFill>
              </a:rPr>
              <a:t>・ 成長型中小企業等研究開発支援事業</a:t>
            </a:r>
            <a:r>
              <a:rPr lang="en-US" altLang="ja-JP" sz="1500" dirty="0" smtClean="0">
                <a:solidFill>
                  <a:schemeClr val="tx1"/>
                </a:solidFill>
                <a:latin typeface="ＭＳ Ｐゴシック"/>
              </a:rPr>
              <a:t>【</a:t>
            </a:r>
            <a:r>
              <a:rPr lang="ja-JP" altLang="ja-JP" sz="1500" dirty="0" smtClean="0">
                <a:solidFill>
                  <a:schemeClr val="tx1"/>
                </a:solidFill>
                <a:latin typeface="ＭＳ Ｐゴシック"/>
              </a:rPr>
              <a:t>国</a:t>
            </a:r>
            <a:r>
              <a:rPr lang="en-US" altLang="ja-JP" sz="1500" dirty="0" smtClean="0">
                <a:solidFill>
                  <a:schemeClr val="tx1"/>
                </a:solidFill>
                <a:latin typeface="ＭＳ Ｐゴシック"/>
              </a:rPr>
              <a:t>】 </a:t>
            </a:r>
            <a:r>
              <a:rPr lang="en-US" altLang="ja-JP" sz="1500" u="dottedHeavy" baseline="50000" dirty="0" smtClean="0">
                <a:solidFill>
                  <a:schemeClr val="tx1"/>
                </a:solidFill>
                <a:latin typeface="ＭＳ Ｐゴシック"/>
              </a:rPr>
              <a:t>	</a:t>
            </a:r>
            <a:r>
              <a:rPr lang="en-US" altLang="ja-JP" sz="1500" dirty="0" smtClean="0">
                <a:solidFill>
                  <a:schemeClr val="tx1"/>
                </a:solidFill>
                <a:latin typeface="ＭＳ Ｐゴシック"/>
              </a:rPr>
              <a:t>２３</a:t>
            </a:r>
            <a:endParaRPr lang="ja-JP" altLang="en-US" sz="1500" strike="sngStrike" dirty="0" smtClean="0">
              <a:solidFill>
                <a:schemeClr val="tx1"/>
              </a:solidFill>
            </a:endParaRPr>
          </a:p>
          <a:p>
            <a:pPr algn="l" fontAlgn="auto">
              <a:spcAft>
                <a:spcPts val="0"/>
              </a:spcAft>
              <a:tabLst>
                <a:tab pos="5760000" algn="r"/>
              </a:tabLst>
              <a:defRPr/>
            </a:pPr>
            <a:r>
              <a:rPr lang="ja-JP" altLang="en-US" sz="1500" dirty="0" smtClean="0">
                <a:solidFill>
                  <a:schemeClr val="tx1"/>
                </a:solidFill>
              </a:rPr>
              <a:t>　</a:t>
            </a:r>
            <a:r>
              <a:rPr lang="ja-JP" altLang="en-US" sz="1500" dirty="0" smtClean="0">
                <a:solidFill>
                  <a:schemeClr val="tx1"/>
                </a:solidFill>
              </a:rPr>
              <a:t>・ 知的財産に関する総合支援【ＩＮＰＩＴ】 </a:t>
            </a:r>
            <a:r>
              <a:rPr lang="ja-JP" altLang="en-US" sz="1500" u="dottedHeavy" baseline="50000" dirty="0" smtClean="0">
                <a:solidFill>
                  <a:schemeClr val="tx1"/>
                </a:solidFill>
              </a:rPr>
              <a:t>	</a:t>
            </a:r>
            <a:r>
              <a:rPr lang="ja-JP" altLang="en-US" sz="1500" dirty="0" smtClean="0">
                <a:solidFill>
                  <a:schemeClr val="tx1"/>
                </a:solidFill>
              </a:rPr>
              <a:t>２４</a:t>
            </a:r>
            <a:endParaRPr lang="ja-JP" altLang="en-US" sz="1500" dirty="0" smtClean="0">
              <a:solidFill>
                <a:schemeClr val="tx1"/>
              </a:solidFill>
            </a:endParaRPr>
          </a:p>
          <a:p>
            <a:pPr algn="l" fontAlgn="auto">
              <a:spcAft>
                <a:spcPts val="0"/>
              </a:spcAft>
              <a:tabLst>
                <a:tab pos="5760000" algn="r"/>
              </a:tabLst>
              <a:defRPr/>
            </a:pPr>
            <a:r>
              <a:rPr lang="ja-JP" altLang="en-US" sz="1500" dirty="0" smtClean="0">
                <a:solidFill>
                  <a:schemeClr val="tx1"/>
                </a:solidFill>
              </a:rPr>
              <a:t>　</a:t>
            </a:r>
            <a:r>
              <a:rPr lang="ja-JP" altLang="en-US" sz="1500" strike="noStrike" dirty="0" smtClean="0">
                <a:solidFill>
                  <a:schemeClr val="tx1"/>
                </a:solidFill>
              </a:rPr>
              <a:t>・ </a:t>
            </a:r>
            <a:r>
              <a:rPr lang="ja-JP" altLang="en-US" sz="1500" strike="noStrike" dirty="0" smtClean="0">
                <a:solidFill>
                  <a:schemeClr val="tx1"/>
                </a:solidFill>
              </a:rPr>
              <a:t>中小企業等外国出願支援事業【国】 </a:t>
            </a:r>
            <a:r>
              <a:rPr lang="ja-JP" altLang="en-US" sz="1500" u="dottedHeavy" strike="noStrike" baseline="50000" dirty="0" smtClean="0">
                <a:solidFill>
                  <a:schemeClr val="tx1"/>
                </a:solidFill>
              </a:rPr>
              <a:t>	</a:t>
            </a:r>
            <a:r>
              <a:rPr lang="ja-JP" altLang="en-US" sz="1500" strike="noStrike" dirty="0" smtClean="0">
                <a:solidFill>
                  <a:schemeClr val="tx1"/>
                </a:solidFill>
              </a:rPr>
              <a:t>２５</a:t>
            </a:r>
            <a:endParaRPr lang="en-US" altLang="ja-JP" sz="1600" b="1" u="sng" dirty="0" smtClean="0">
              <a:solidFill>
                <a:schemeClr val="tx1"/>
              </a:solidFill>
            </a:endParaRPr>
          </a:p>
          <a:p>
            <a:pPr algn="l" fontAlgn="auto">
              <a:spcAft>
                <a:spcPts val="0"/>
              </a:spcAft>
              <a:buFont typeface="Arial" pitchFamily="34" charset="0"/>
              <a:buNone/>
              <a:tabLst>
                <a:tab pos="5760000" algn="r"/>
              </a:tabLst>
              <a:defRPr/>
            </a:pPr>
            <a:endParaRPr lang="ja-JP" altLang="en-US" sz="1500" dirty="0" smtClean="0">
              <a:solidFill>
                <a:schemeClr val="tx1"/>
              </a:solidFill>
            </a:endParaRPr>
          </a:p>
        </p:txBody>
      </p:sp>
      <p:sp>
        <p:nvSpPr>
          <p:cNvPr id="1198" name="四角形 513"/>
          <p:cNvSpPr/>
          <p:nvPr/>
        </p:nvSpPr>
        <p:spPr>
          <a:xfrm>
            <a:off x="2652629" y="57000"/>
            <a:ext cx="1656914" cy="363231"/>
          </a:xfrm>
          <a:prstGeom prst="rect">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2000" b="0" u="none" dirty="0" smtClean="0">
                <a:solidFill>
                  <a:schemeClr val="tx1"/>
                </a:solidFill>
                <a:latin typeface="ＭＳ Ｐゴシック"/>
                <a:ea typeface="ＭＳ Ｐゴシック"/>
              </a:rPr>
              <a:t>～目　次～</a:t>
            </a:r>
            <a:endParaRPr lang="ja-JP" altLang="en-US" sz="2000" b="0" u="none">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66" name="タイトル 1"/>
          <p:cNvSpPr>
            <a:spLocks noGrp="1"/>
          </p:cNvSpPr>
          <p:nvPr>
            <p:ph type="ctrTitle"/>
          </p:nvPr>
        </p:nvSpPr>
        <p:spPr>
          <a:xfrm>
            <a:off x="1744663" y="39556"/>
            <a:ext cx="5040312" cy="468898"/>
          </a:xfrm>
          <a:solidFill>
            <a:schemeClr val="accent1">
              <a:lumMod val="20000"/>
              <a:lumOff val="80000"/>
            </a:schemeClr>
          </a:solidFill>
          <a:ln>
            <a:solidFill>
              <a:schemeClr val="accent1">
                <a:lumMod val="20000"/>
                <a:lumOff val="80000"/>
              </a:schemeClr>
            </a:solidFill>
          </a:ln>
        </p:spPr>
        <p:txBody>
          <a:bodyPr>
            <a:normAutofit/>
          </a:bodyPr>
          <a:lstStyle/>
          <a:p>
            <a:pPr>
              <a:lnSpc>
                <a:spcPts val="2000"/>
              </a:lnSpc>
            </a:pPr>
            <a:r>
              <a:rPr lang="ja-JP" altLang="en-US" sz="1600" b="0" dirty="0">
                <a:latin typeface="ＭＳ Ｐゴシック" charset="-128"/>
              </a:rPr>
              <a:t>見本市への出展</a:t>
            </a:r>
            <a:r>
              <a:rPr lang="ja-JP" altLang="en-US" sz="1600" b="0" dirty="0">
                <a:solidFill>
                  <a:schemeClr val="tx1"/>
                </a:solidFill>
                <a:latin typeface="ＭＳ Ｐゴシック" charset="-128"/>
              </a:rPr>
              <a:t>支援</a:t>
            </a:r>
            <a:r>
              <a:rPr lang="en-US" altLang="ja-JP" sz="1600" b="0" dirty="0">
                <a:latin typeface="ＭＳ Ｐゴシック" charset="-128"/>
              </a:rPr>
              <a:t>【</a:t>
            </a:r>
            <a:r>
              <a:rPr lang="ja-JP" altLang="en-US" sz="1600" b="0" dirty="0">
                <a:latin typeface="ＭＳ Ｐゴシック" charset="-128"/>
              </a:rPr>
              <a:t>センター</a:t>
            </a:r>
            <a:r>
              <a:rPr lang="en-US" altLang="ja-JP" sz="1600" b="0" dirty="0">
                <a:latin typeface="ＭＳ Ｐゴシック" charset="-128"/>
              </a:rPr>
              <a:t>】</a:t>
            </a:r>
            <a:endParaRPr lang="ja-JP" altLang="en-US" sz="2200" b="0" dirty="0">
              <a:latin typeface="ＭＳ Ｐゴシック" charset="-128"/>
            </a:endParaRPr>
          </a:p>
        </p:txBody>
      </p:sp>
      <p:sp>
        <p:nvSpPr>
          <p:cNvPr id="1367" name="タイトル 1"/>
          <p:cNvSpPr txBox="1"/>
          <p:nvPr/>
        </p:nvSpPr>
        <p:spPr>
          <a:xfrm>
            <a:off x="36513" y="39556"/>
            <a:ext cx="1655762" cy="468898"/>
          </a:xfrm>
          <a:prstGeom prst="rect">
            <a:avLst/>
          </a:prstGeom>
          <a:noFill/>
          <a:ln>
            <a:solidFill>
              <a:schemeClr val="accent1">
                <a:lumMod val="60000"/>
                <a:lumOff val="40000"/>
              </a:schemeClr>
            </a:solidFill>
          </a:ln>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販路開拓</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68" name="テキスト ボックス 8"/>
          <p:cNvSpPr txBox="1">
            <a:spLocks noChangeArrowheads="1"/>
          </p:cNvSpPr>
          <p:nvPr/>
        </p:nvSpPr>
        <p:spPr>
          <a:xfrm>
            <a:off x="63498" y="539941"/>
            <a:ext cx="6732588" cy="737771"/>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Calibri" pitchFamily="34" charset="0"/>
                <a:ea typeface="ＭＳ Ｐゴシック" charset="-128"/>
                <a:cs typeface="+mn-cs"/>
              </a:rPr>
              <a:t>新たな販路開拓やマーケットニーズを把握するため、中小企業等に対し展示会への出展機会を提供します。</a:t>
            </a:r>
            <a:endParaRPr kumimoji="1" lang="en-US" altLang="ja-JP" sz="1400" b="0" i="0" u="none" strike="noStrike" kern="1200" cap="none" spc="0" normalizeH="0" baseline="0" noProof="0" dirty="0">
              <a:ln>
                <a:noFill/>
              </a:ln>
              <a:solidFill>
                <a:schemeClr val="tx1"/>
              </a:solidFill>
              <a:effectLst/>
              <a:uLnTx/>
              <a:uFillTx/>
              <a:latin typeface="Calibri" pitchFamily="34" charset="0"/>
              <a:ea typeface="ＭＳ Ｐゴシック"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chemeClr val="tx1"/>
                </a:solidFill>
                <a:effectLst/>
                <a:uLnTx/>
                <a:uFillTx/>
                <a:latin typeface="Calibri" pitchFamily="34" charset="0"/>
                <a:ea typeface="ＭＳ Ｐゴシック" charset="-128"/>
                <a:cs typeface="+mn-cs"/>
              </a:rPr>
              <a:t>【</a:t>
            </a:r>
            <a:r>
              <a:rPr kumimoji="1" lang="en-US" altLang="ja-JP" sz="1400" b="0" i="0" u="none" strike="noStrike" kern="1200" cap="none" spc="0" normalizeH="0" baseline="0" noProof="0" dirty="0" err="1">
                <a:ln>
                  <a:noFill/>
                </a:ln>
                <a:solidFill>
                  <a:schemeClr val="tx1"/>
                </a:solidFill>
                <a:effectLst/>
                <a:uLnTx/>
                <a:uFillTx/>
                <a:latin typeface="Calibri" pitchFamily="34" charset="0"/>
                <a:ea typeface="ＭＳ Ｐゴシック" charset="-128"/>
                <a:cs typeface="+mn-cs"/>
              </a:rPr>
              <a:t>令和</a:t>
            </a:r>
            <a:r>
              <a:rPr kumimoji="1" lang="en-US" altLang="ja-JP" sz="1400" b="0" i="0" u="none" strike="noStrike" kern="1200" cap="none" spc="0" normalizeH="0" baseline="0" noProof="0" dirty="0" err="1">
                <a:ln>
                  <a:noFill/>
                </a:ln>
                <a:solidFill>
                  <a:schemeClr val="tx1"/>
                </a:solidFill>
                <a:effectLst/>
                <a:uLnTx/>
                <a:uFillTx/>
                <a:latin typeface="Calibri" pitchFamily="34" charset="0"/>
                <a:ea typeface="ＭＳ Ｐゴシック" charset="-128"/>
                <a:cs typeface="+mn-cs"/>
              </a:rPr>
              <a:t>７</a:t>
            </a:r>
            <a:r>
              <a:rPr kumimoji="1" lang="ja-JP" altLang="en-US" sz="1400" b="0" i="0" u="none" strike="noStrike" kern="1200" cap="none" spc="0" normalizeH="0" baseline="0" noProof="0" dirty="0">
                <a:ln>
                  <a:noFill/>
                </a:ln>
                <a:solidFill>
                  <a:schemeClr val="tx1"/>
                </a:solidFill>
                <a:effectLst/>
                <a:uLnTx/>
                <a:uFillTx/>
                <a:latin typeface="Calibri" pitchFamily="34" charset="0"/>
                <a:ea typeface="ＭＳ Ｐゴシック" charset="-128"/>
                <a:cs typeface="+mn-cs"/>
              </a:rPr>
              <a:t>年度高知県ブース確保の見本市</a:t>
            </a:r>
            <a:r>
              <a:rPr kumimoji="1" lang="en-US" altLang="ja-JP" sz="1400" b="0" i="0" u="none" strike="noStrike" kern="1200" cap="none" spc="0" normalizeH="0" baseline="0" noProof="0" dirty="0">
                <a:ln>
                  <a:noFill/>
                </a:ln>
                <a:solidFill>
                  <a:schemeClr val="tx1"/>
                </a:solidFill>
                <a:effectLst/>
                <a:uLnTx/>
                <a:uFillTx/>
                <a:latin typeface="Calibri" pitchFamily="34" charset="0"/>
                <a:ea typeface="ＭＳ Ｐゴシック" charset="-128"/>
                <a:cs typeface="+mn-cs"/>
              </a:rPr>
              <a:t>】</a:t>
            </a:r>
            <a:endParaRPr kumimoji="1" sz="1800" b="0" i="0" u="none" strike="noStrike" kern="1200" cap="none" spc="0" normalizeH="0" baseline="0" noProof="0" dirty="0">
              <a:ln>
                <a:noFill/>
              </a:ln>
              <a:solidFill>
                <a:schemeClr val="tx1"/>
              </a:solidFill>
              <a:effectLst/>
              <a:uLnTx/>
              <a:uFillTx/>
              <a:latin typeface="Arial" charset="0"/>
              <a:ea typeface="ＭＳ Ｐゴシック" charset="-128"/>
              <a:cs typeface="+mn-cs"/>
            </a:endParaRPr>
          </a:p>
        </p:txBody>
      </p:sp>
      <p:graphicFrame>
        <p:nvGraphicFramePr>
          <p:cNvPr id="1369" name="表 9"/>
          <p:cNvGraphicFramePr>
            <a:graphicFrameLocks noGrp="1"/>
          </p:cNvGraphicFramePr>
          <p:nvPr>
            <p:extLst>
              <p:ext uri="{D42A27DB-BD31-4B8C-83A1-F6EECF244321}">
                <p14:modId xmlns:p14="http://schemas.microsoft.com/office/powerpoint/2010/main" val="3508530978"/>
              </p:ext>
            </p:extLst>
          </p:nvPr>
        </p:nvGraphicFramePr>
        <p:xfrm>
          <a:off x="241830" y="7689000"/>
          <a:ext cx="6196879" cy="763440"/>
        </p:xfrm>
        <a:graphic>
          <a:graphicData uri="http://schemas.openxmlformats.org/drawingml/2006/table">
            <a:tbl>
              <a:tblPr firstRow="1" bandRow="1">
                <a:tableStyleId>{5940675A-B579-460E-94D1-54222C63F5DA}</a:tableStyleId>
              </a:tblPr>
              <a:tblGrid>
                <a:gridCol w="1271761"/>
                <a:gridCol w="4925118"/>
              </a:tblGrid>
              <a:tr h="741537">
                <a:tc>
                  <a:txBody>
                    <a:bodyPr/>
                    <a:lstStyle/>
                    <a:p>
                      <a:r>
                        <a:rPr kumimoji="1" lang="ja-JP" altLang="en-US" sz="1100" dirty="0">
                          <a:solidFill>
                            <a:schemeClr val="tx1"/>
                          </a:solidFill>
                        </a:rPr>
                        <a:t>問い合わせ先</a:t>
                      </a:r>
                      <a:endParaRPr>
                        <a:solidFill>
                          <a:schemeClr val="tx1"/>
                        </a:solidFill>
                      </a:endParaRPr>
                    </a:p>
                  </a:txBody>
                  <a:tcP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charset="-128"/>
                          <a:ea typeface="ＭＳ Ｐゴシック" charset="-128"/>
                        </a:rPr>
                        <a:t>高知県産業振興センター</a:t>
                      </a:r>
                      <a:endParaRPr kumimoji="1" lang="en-US" altLang="ja-JP" sz="11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charset="-128"/>
                          <a:ea typeface="ＭＳ Ｐゴシック" charset="-128"/>
                        </a:rPr>
                        <a:t>外商推進部</a:t>
                      </a:r>
                      <a:r>
                        <a:rPr kumimoji="1" lang="ja-JP" altLang="en-US" sz="1100" b="0" i="0" u="none" strike="noStrike" cap="none" normalizeH="0" baseline="0" dirty="0">
                          <a:ln>
                            <a:noFill/>
                          </a:ln>
                          <a:solidFill>
                            <a:schemeClr val="tx1"/>
                          </a:solidFill>
                          <a:effectLst/>
                          <a:latin typeface="ＭＳ Ｐゴシック" charset="-128"/>
                          <a:ea typeface="ＭＳ Ｐゴシック" charset="-128"/>
                        </a:rPr>
                        <a:t>　外商課</a:t>
                      </a:r>
                      <a:endParaRPr kumimoji="1" lang="en-US" altLang="ja-JP" sz="11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charset="-128"/>
                          <a:ea typeface="ＭＳ Ｐゴシック" charset="-128"/>
                        </a:rPr>
                        <a:t>ＴＥＬ：０８８－８４５－６６００　　　</a:t>
                      </a:r>
                      <a:r>
                        <a:rPr kumimoji="1" lang="ja-JP" altLang="en-US" sz="1100" b="0" i="0" u="none" strike="noStrike" cap="none" normalizeH="0" baseline="0" dirty="0">
                          <a:ln>
                            <a:noFill/>
                          </a:ln>
                          <a:solidFill>
                            <a:schemeClr val="tx1"/>
                          </a:solidFill>
                          <a:effectLst/>
                          <a:latin typeface="ＭＳ Ｐゴシック"/>
                          <a:ea typeface="ＭＳ Ｐゴシック" charset="-128"/>
                        </a:rPr>
                        <a:t>E-mail：gaisyou@joho-kochi.or.jp</a:t>
                      </a:r>
                      <a:endParaRPr kumimoji="1" lang="en-US" altLang="ja-JP" sz="11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charset="-128"/>
                          <a:ea typeface="ＭＳ Ｐゴシック" charset="-128"/>
                        </a:rPr>
                        <a:t>ＵＲＬ：</a:t>
                      </a:r>
                      <a:r>
                        <a:rPr kumimoji="1" lang="en-US" altLang="ja-JP" sz="1100" b="0" i="0" u="none" strike="noStrike" cap="none" normalizeH="0" baseline="0" dirty="0">
                          <a:ln>
                            <a:noFill/>
                          </a:ln>
                          <a:solidFill>
                            <a:schemeClr val="tx1"/>
                          </a:solidFill>
                          <a:effectLst/>
                          <a:latin typeface="ＭＳ Ｐゴシック" charset="-128"/>
                          <a:ea typeface="ＭＳ Ｐゴシック" charset="-128"/>
                          <a:hlinkClick r:id="" action="ppaction://noaction">
                            <a:extLst>
                              <a:ext uri="{A12FA001-AC4F-418D-AE19-62706E023703}">
                                <ahyp:hlinkClr xmlns:ahyp="http://schemas.microsoft.com/office/drawing/2018/hyperlinkcolor" val="tx"/>
                              </a:ext>
                            </a:extLst>
                          </a:hlinkClick>
                        </a:rPr>
                        <a:t>https://joho-kochi.or.jp</a:t>
                      </a:r>
                      <a:endParaRPr kumimoji="1" lang="ja-JP" altLang="en-US" sz="1100" dirty="0">
                        <a:solidFill>
                          <a:schemeClr val="tx1"/>
                        </a:solidFill>
                      </a:endParaRPr>
                    </a:p>
                  </a:txBody>
                  <a:tcPr/>
                </a:tc>
                <a:extLst>
                  <a:ext uri="{0D108BD9-81ED-4DB2-BD59-A6C34878D82A}"/>
                </a:extLst>
              </a:tr>
            </a:tbl>
          </a:graphicData>
        </a:graphic>
      </p:graphicFrame>
      <p:sp>
        <p:nvSpPr>
          <p:cNvPr id="1370" name="テキスト 471"/>
          <p:cNvSpPr txBox="1"/>
          <p:nvPr/>
        </p:nvSpPr>
        <p:spPr>
          <a:xfrm>
            <a:off x="241830" y="5529000"/>
            <a:ext cx="6180194" cy="92243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【ミニ展示商談会】</a:t>
            </a:r>
            <a:endParaRPr sz="20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テーマを絞り、首都圏等での商談深化を促し、成約確保に向けたサポートを行う。</a:t>
            </a:r>
            <a:r>
              <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（出展企業は、６社程度）</a:t>
            </a:r>
            <a:endParaRPr kumimoji="1" lang="en-US" altLang="ja-JP"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lang="ja-JP" altLang="en-US"/>
            </a:pPr>
            <a:r>
              <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・東京</a:t>
            </a: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３</a:t>
            </a: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回　　・大阪</a:t>
            </a: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３</a:t>
            </a: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回</a:t>
            </a: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・名古屋１回</a:t>
            </a:r>
            <a:endParaRPr kumimoji="1" lang="en-US" altLang="ja-JP"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371" name="四角形 150"/>
          <p:cNvGraphicFramePr>
            <a:graphicFrameLocks noGrp="1"/>
          </p:cNvGraphicFramePr>
          <p:nvPr>
            <p:extLst>
              <p:ext uri="{D42A27DB-BD31-4B8C-83A1-F6EECF244321}">
                <p14:modId xmlns:p14="http://schemas.microsoft.com/office/powerpoint/2010/main" val="3110783849"/>
              </p:ext>
            </p:extLst>
          </p:nvPr>
        </p:nvGraphicFramePr>
        <p:xfrm>
          <a:off x="241830" y="1337795"/>
          <a:ext cx="6214561" cy="4027210"/>
        </p:xfrm>
        <a:graphic>
          <a:graphicData uri="http://schemas.openxmlformats.org/drawingml/2006/table">
            <a:tbl>
              <a:tblPr/>
              <a:tblGrid>
                <a:gridCol w="267142"/>
                <a:gridCol w="3022919"/>
                <a:gridCol w="1166988"/>
                <a:gridCol w="1757512"/>
              </a:tblGrid>
              <a:tr h="327835">
                <a:tc>
                  <a:txBody>
                    <a:bodyPr/>
                    <a:lstStyle/>
                    <a:p>
                      <a:pPr algn="ctr" fontAlgn="ctr"/>
                      <a:r>
                        <a:rPr lang="en-US" altLang="ja-JP" sz="1100" b="0" i="0" u="none" strike="noStrike">
                          <a:solidFill>
                            <a:schemeClr val="tx1"/>
                          </a:solidFill>
                          <a:effectLst/>
                          <a:latin typeface="ＭＳ Ｐゴシック" panose="020B0600070205080204" pitchFamily="50" charset="-128"/>
                          <a:ea typeface="ＭＳ Ｐゴシック" panose="020B0600070205080204" pitchFamily="50" charset="-128"/>
                        </a:rPr>
                        <a:t>1</a:t>
                      </a:r>
                      <a:endParaRPr>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zh-TW"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防犯防災総合展 </a:t>
                      </a:r>
                      <a:r>
                        <a:rPr lang="en-US" altLang="zh-TW" sz="1100" b="0" i="0" u="none" strike="noStrike" dirty="0">
                          <a:solidFill>
                            <a:schemeClr val="tx1"/>
                          </a:solidFill>
                          <a:effectLst/>
                          <a:latin typeface="ＭＳ Ｐゴシック" panose="020B0600070205080204" pitchFamily="50" charset="-128"/>
                          <a:ea typeface="ＭＳ Ｐゴシック" panose="020B0600070205080204" pitchFamily="50" charset="-128"/>
                        </a:rPr>
                        <a:t>2025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.4.16</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～18</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インテックス大阪</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a:solidFill>
                            <a:schemeClr val="tx1"/>
                          </a:solidFill>
                          <a:effectLst/>
                          <a:latin typeface="ＭＳ Ｐゴシック" panose="020B0600070205080204" pitchFamily="50" charset="-128"/>
                          <a:ea typeface="ＭＳ Ｐゴシック" panose="020B0600070205080204" pitchFamily="50" charset="-128"/>
                        </a:rPr>
                        <a:t>2</a:t>
                      </a:r>
                      <a:endParaRPr>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chemeClr val="tx1"/>
                          </a:solidFill>
                          <a:effectLst/>
                          <a:latin typeface="ＭＳ Ｐゴシック" panose="020B0600070205080204" pitchFamily="50" charset="-128"/>
                          <a:ea typeface="+mn-ea"/>
                        </a:rPr>
                        <a:t>　</a:t>
                      </a:r>
                      <a:r>
                        <a:rPr lang="en-US" altLang="ja-JP" sz="1100" b="0" i="0" u="none" strike="noStrike" dirty="0">
                          <a:solidFill>
                            <a:schemeClr val="tx1"/>
                          </a:solidFill>
                          <a:effectLst/>
                          <a:latin typeface="ＭＳ Ｐゴシック" panose="020B0600070205080204" pitchFamily="50" charset="-128"/>
                          <a:ea typeface="+mn-ea"/>
                        </a:rPr>
                        <a:t>2025</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NEW</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環境展</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.5.</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28</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～30</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東京ビッグサイト</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3</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ｲﾝﾃﾘｱﾗｲﾌｽﾀｲﾙ</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2025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.6</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.18</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～20</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東京ビッグサイト</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4</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第４回地域防災</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EXPO</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.7.</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2</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～4</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東京ビッグサイト</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第</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12</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回</a:t>
                      </a:r>
                      <a:r>
                        <a:rPr lang="zh-TW"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震災対策技術展　大阪</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.7.3</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～4</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chemeClr val="tx1"/>
                          </a:solidFill>
                          <a:effectLst/>
                          <a:latin typeface="ＭＳ Ｐゴシック" panose="020B0600070205080204" pitchFamily="50" charset="-128"/>
                          <a:ea typeface="ＭＳ Ｐゴシック" panose="020B0600070205080204" pitchFamily="50" charset="-128"/>
                        </a:rPr>
                        <a:t>マイドームおおさか</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6</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zh-TW"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機械要素技術展</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【東京</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.7.9</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～11</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幕張メッセ</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7</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未来ものづくり国際</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EXPO2025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.7.16</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～19</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インテックス大阪</a:t>
                      </a:r>
                      <a:endParaRPr>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8</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第7回名古屋オフィス防災EXPO</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.7.23</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～2</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chemeClr val="tx1"/>
                          </a:solidFill>
                          <a:effectLst/>
                          <a:latin typeface="ＭＳ Ｐゴシック" panose="020B0600070205080204" pitchFamily="50" charset="-128"/>
                          <a:ea typeface="ＭＳ Ｐゴシック" panose="020B0600070205080204" pitchFamily="50" charset="-128"/>
                        </a:rPr>
                        <a:t>ポートメッセなごや</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42102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9</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第100回東京インターナショナルギフト・ショー</a:t>
                      </a:r>
                      <a:endParaRPr dirty="0">
                        <a:solidFill>
                          <a:schemeClr val="tx1"/>
                        </a:solidFill>
                      </a:endParaRPr>
                    </a:p>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秋</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2025</a:t>
                      </a:r>
                      <a:endPar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.9.3</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東京ビッグサイト</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第</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67</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回大阪インターナショナルギフトショー </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2025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.9.18～19</a:t>
                      </a:r>
                      <a:endPar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OMM</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ホール</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11</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第</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28</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回</a:t>
                      </a:r>
                      <a:r>
                        <a:rPr lang="zh-TW"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機械要素技術展</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大阪</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.1</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0</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.1</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～3</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インテックス大阪</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327835">
                <a:tc>
                  <a:txBody>
                    <a:bodyPr/>
                    <a:lstStyle/>
                    <a:p>
                      <a:pPr algn="ctr" fontAlgn="ct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12</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第2回機械要素技術展【福岡】</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R7</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.12.</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3</a:t>
                      </a:r>
                      <a:r>
                        <a:rPr 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1100" b="0" i="0" u="none" strike="noStrike" dirty="0">
                          <a:solidFill>
                            <a:schemeClr val="tx1"/>
                          </a:solidFill>
                          <a:effectLst/>
                          <a:latin typeface="ＭＳ Ｐゴシック" panose="020B0600070205080204" pitchFamily="50" charset="-128"/>
                          <a:ea typeface="ＭＳ Ｐゴシック" panose="020B0600070205080204" pitchFamily="50" charset="-128"/>
                        </a:rPr>
                        <a:t>5</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マリンメッセ福岡</a:t>
                      </a:r>
                      <a:endParaRPr dirty="0">
                        <a:solidFill>
                          <a:schemeClr val="tx1"/>
                        </a:solidFil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bl>
          </a:graphicData>
        </a:graphic>
      </p:graphicFrame>
      <p:sp>
        <p:nvSpPr>
          <p:cNvPr id="1372" name="テキスト ボックス 666"/>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１６</a:t>
            </a:r>
            <a:endParaRPr>
              <a:solidFill>
                <a:schemeClr val="tx1"/>
              </a:solidFill>
            </a:endParaRPr>
          </a:p>
        </p:txBody>
      </p:sp>
    </p:spTree>
    <p:extLst>
      <p:ext uri="{BB962C8B-B14F-4D97-AF65-F5344CB8AC3E}">
        <p14:creationId xmlns:p14="http://schemas.microsoft.com/office/powerpoint/2010/main" val="2179190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78"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販路開拓</a:t>
            </a:r>
            <a:endParaRPr lang="ja-JP" altLang="en-US" sz="1600" b="0" dirty="0">
              <a:solidFill>
                <a:schemeClr val="tx1"/>
              </a:solidFill>
              <a:latin typeface="+mn-ea"/>
              <a:ea typeface="+mn-ea"/>
              <a:cs typeface="+mj-cs"/>
            </a:endParaRPr>
          </a:p>
        </p:txBody>
      </p:sp>
      <p:graphicFrame>
        <p:nvGraphicFramePr>
          <p:cNvPr id="1379" name="Group 55"/>
          <p:cNvGraphicFramePr>
            <a:graphicFrameLocks noGrp="1"/>
          </p:cNvGraphicFramePr>
          <p:nvPr>
            <p:extLst>
              <p:ext uri="{D42A27DB-BD31-4B8C-83A1-F6EECF244321}">
                <p14:modId xmlns:p14="http://schemas.microsoft.com/office/powerpoint/2010/main" val="672643400"/>
              </p:ext>
            </p:extLst>
          </p:nvPr>
        </p:nvGraphicFramePr>
        <p:xfrm>
          <a:off x="111920" y="686720"/>
          <a:ext cx="6597650" cy="9135811"/>
        </p:xfrm>
        <a:graphic>
          <a:graphicData uri="http://schemas.openxmlformats.org/drawingml/2006/table">
            <a:tbl>
              <a:tblPr/>
              <a:tblGrid>
                <a:gridCol w="1458118"/>
                <a:gridCol w="5139532"/>
              </a:tblGrid>
              <a:tr h="2998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機械・防災関連等の外商活動を行う県内事業者等</a:t>
                      </a:r>
                      <a:endParaRPr kumimoji="1" lang="en-US" altLang="ja-JP" sz="16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4782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見本市</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首都圏や関西、中部地方などで開催される防災分野や一次産業機械分野など専門性の高い見本市に高知県ブースを設置し、県内企業の出展サポートや販路開拓を支援</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【参加要件】</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対象事業者：県内に本社または主たる事業所を有する企業、</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個人事業者等</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要件：</a:t>
                      </a:r>
                      <a:r>
                        <a:rPr kumimoji="1" lang="ja-JP" altLang="en-US" sz="1400" b="0" i="0" u="none" strike="noStrike" cap="none" normalizeH="0" baseline="0" dirty="0">
                          <a:ln>
                            <a:noFill/>
                          </a:ln>
                          <a:solidFill>
                            <a:schemeClr val="tx1"/>
                          </a:solidFill>
                          <a:effectLst/>
                          <a:latin typeface="ＭＳ Ｐゴシック"/>
                          <a:ea typeface="ＭＳ Ｐゴシック" charset="-128"/>
                        </a:rPr>
                        <a:t>①見本市期間中は担当者を常駐させ、積極的な営業活動</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を行えること</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②見本市出展後のアンケート調査等に協力できること</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※応募が多数の場合は、調整させていただくことがあります。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◆令和</a:t>
                      </a:r>
                      <a:r>
                        <a:rPr kumimoji="1" lang="ja-JP" altLang="en-US" sz="1400" b="0" i="0" u="none" strike="noStrike" cap="none" normalizeH="0" baseline="0" dirty="0">
                          <a:ln>
                            <a:noFill/>
                          </a:ln>
                          <a:solidFill>
                            <a:schemeClr val="tx1"/>
                          </a:solidFill>
                          <a:effectLst/>
                          <a:latin typeface="ＭＳ Ｐゴシック"/>
                          <a:ea typeface="ＭＳ Ｐゴシック" charset="-128"/>
                        </a:rPr>
                        <a:t>７</a:t>
                      </a:r>
                      <a:r>
                        <a:rPr kumimoji="1" lang="ja-JP" altLang="en-US" sz="1400" b="0" i="0" u="none" strike="noStrike" cap="none" normalizeH="0" baseline="0" dirty="0">
                          <a:ln>
                            <a:noFill/>
                          </a:ln>
                          <a:solidFill>
                            <a:schemeClr val="tx1"/>
                          </a:solidFill>
                          <a:effectLst/>
                          <a:latin typeface="ＭＳ Ｐゴシック"/>
                          <a:ea typeface="ＭＳ Ｐゴシック" charset="-128"/>
                        </a:rPr>
                        <a:t>年度　見本市（予定）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防犯防災総合展</a:t>
                      </a:r>
                      <a:r>
                        <a:rPr kumimoji="1" lang="ja-JP" altLang="en-US" sz="1400" b="0" i="0" u="none" strike="noStrike" cap="none" normalizeH="0" baseline="0" dirty="0">
                          <a:ln>
                            <a:noFill/>
                          </a:ln>
                          <a:solidFill>
                            <a:schemeClr val="tx1"/>
                          </a:solidFill>
                          <a:effectLst/>
                          <a:latin typeface="ＭＳ Ｐゴシック"/>
                          <a:ea typeface="ＭＳ Ｐゴシック" charset="-128"/>
                        </a:rPr>
                        <a:t>（4月）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地域防災EXPO</a:t>
                      </a:r>
                      <a:r>
                        <a:rPr kumimoji="1" lang="ja-JP" altLang="en-US" sz="1400" b="0" i="0" u="none" strike="noStrike" cap="none" normalizeH="0" baseline="0" dirty="0">
                          <a:ln>
                            <a:noFill/>
                          </a:ln>
                          <a:solidFill>
                            <a:schemeClr val="tx1"/>
                          </a:solidFill>
                          <a:effectLst/>
                          <a:latin typeface="ＭＳ Ｐゴシック"/>
                          <a:ea typeface="ＭＳ Ｐゴシック" charset="-128"/>
                        </a:rPr>
                        <a:t>（7月）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機械要素技術展東京</a:t>
                      </a:r>
                      <a:r>
                        <a:rPr kumimoji="1" lang="ja-JP" altLang="en-US" sz="1400" b="0" i="0" u="none" strike="noStrike" cap="none" normalizeH="0" baseline="0" dirty="0">
                          <a:ln>
                            <a:noFill/>
                          </a:ln>
                          <a:solidFill>
                            <a:schemeClr val="tx1"/>
                          </a:solidFill>
                          <a:effectLst/>
                          <a:latin typeface="ＭＳ Ｐゴシック"/>
                          <a:ea typeface="ＭＳ Ｐゴシック" charset="-128"/>
                        </a:rPr>
                        <a:t>（7月）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名古屋オフィス防災EXPO</a:t>
                      </a:r>
                      <a:r>
                        <a:rPr kumimoji="1" lang="ja-JP" altLang="en-US" sz="1400" b="0" i="0" u="none" strike="noStrike" cap="none" normalizeH="0" baseline="0" dirty="0">
                          <a:ln>
                            <a:noFill/>
                          </a:ln>
                          <a:solidFill>
                            <a:schemeClr val="tx1"/>
                          </a:solidFill>
                          <a:effectLst/>
                          <a:latin typeface="ＭＳ Ｐゴシック"/>
                          <a:ea typeface="ＭＳ Ｐゴシック" charset="-128"/>
                        </a:rPr>
                        <a:t>（7月）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震災対策技術展大阪</a:t>
                      </a:r>
                      <a:r>
                        <a:rPr kumimoji="1" lang="ja-JP" altLang="en-US" sz="1400" b="0" i="0" u="none" strike="noStrike" cap="none" normalizeH="0" baseline="0" dirty="0">
                          <a:ln>
                            <a:noFill/>
                          </a:ln>
                          <a:solidFill>
                            <a:schemeClr val="tx1"/>
                          </a:solidFill>
                          <a:effectLst/>
                          <a:latin typeface="ＭＳ Ｐゴシック"/>
                          <a:ea typeface="ＭＳ Ｐゴシック" charset="-128"/>
                        </a:rPr>
                        <a:t>（7</a:t>
                      </a:r>
                      <a:r>
                        <a:rPr kumimoji="1" lang="ja-JP" altLang="en-US" sz="1400" b="0" i="0" u="none" strike="noStrike" cap="none" normalizeH="0" baseline="0" dirty="0">
                          <a:ln>
                            <a:noFill/>
                          </a:ln>
                          <a:solidFill>
                            <a:schemeClr val="tx1"/>
                          </a:solidFill>
                          <a:effectLst/>
                          <a:latin typeface="ＭＳ Ｐゴシック"/>
                          <a:ea typeface="ＭＳ Ｐゴシック" charset="-128"/>
                        </a:rPr>
                        <a:t>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機械要素技術展大阪</a:t>
                      </a:r>
                      <a:r>
                        <a:rPr kumimoji="1" lang="ja-JP" altLang="en-US" sz="1400" b="0" i="0" u="none" strike="noStrike" cap="none" normalizeH="0" baseline="0" dirty="0">
                          <a:ln>
                            <a:noFill/>
                          </a:ln>
                          <a:solidFill>
                            <a:schemeClr val="tx1"/>
                          </a:solidFill>
                          <a:effectLst/>
                          <a:latin typeface="ＭＳ Ｐゴシック"/>
                          <a:ea typeface="ＭＳ Ｐゴシック" charset="-128"/>
                        </a:rPr>
                        <a:t>（10月）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機械要素技術展福岡</a:t>
                      </a:r>
                      <a:r>
                        <a:rPr kumimoji="1" lang="ja-JP" altLang="en-US" sz="1400" b="0" i="0" u="none" strike="noStrike" cap="none" normalizeH="0" baseline="0" dirty="0">
                          <a:ln>
                            <a:noFill/>
                          </a:ln>
                          <a:solidFill>
                            <a:schemeClr val="tx1"/>
                          </a:solidFill>
                          <a:effectLst/>
                          <a:latin typeface="ＭＳ Ｐゴシック"/>
                          <a:ea typeface="ＭＳ Ｐゴシック" charset="-128"/>
                        </a:rPr>
                        <a:t>（12月）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52317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県外での技術の外商</a:t>
                      </a:r>
                      <a:endParaRPr lang="ja-JP" altLang="en-US"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他府県連携や単独で商談会を開催し、独自技術を持つ取引先の拡大に意欲的な企業を支援</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【参加要件】</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対象事業者：県内に本社または主たる事業所を有する</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機械金属系企業</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要件：</a:t>
                      </a:r>
                      <a:r>
                        <a:rPr kumimoji="1" lang="ja-JP" altLang="en-US" sz="1400" b="0" i="0" u="none" strike="noStrike" cap="none" normalizeH="0" baseline="0" dirty="0">
                          <a:ln>
                            <a:noFill/>
                          </a:ln>
                          <a:solidFill>
                            <a:schemeClr val="tx1"/>
                          </a:solidFill>
                          <a:effectLst/>
                          <a:latin typeface="ＭＳ Ｐゴシック"/>
                          <a:ea typeface="ＭＳ Ｐゴシック" charset="-128"/>
                        </a:rPr>
                        <a:t>①担当者が1名以上参加し、積極的な営業活動を行えること　　</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②商談会終了後の3年間、商談実績等の調査に協力できる</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こと</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※参加申込時に提出していただく資料をもとに発注企業が　</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面談企業を決める場合があります。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令和</a:t>
                      </a:r>
                      <a:r>
                        <a:rPr kumimoji="1" lang="ja-JP" altLang="en-US" sz="1400" b="0" i="0" u="none" strike="noStrike" cap="none" normalizeH="0" baseline="0" dirty="0">
                          <a:ln>
                            <a:noFill/>
                          </a:ln>
                          <a:solidFill>
                            <a:schemeClr val="tx1"/>
                          </a:solidFill>
                          <a:effectLst/>
                          <a:latin typeface="ＭＳ Ｐゴシック"/>
                          <a:ea typeface="ＭＳ Ｐゴシック" charset="-128"/>
                        </a:rPr>
                        <a:t>７</a:t>
                      </a:r>
                      <a:r>
                        <a:rPr kumimoji="1" lang="ja-JP" altLang="en-US" sz="1400" b="0" i="0" u="none" strike="noStrike" cap="none" normalizeH="0" baseline="0" dirty="0">
                          <a:ln>
                            <a:noFill/>
                          </a:ln>
                          <a:solidFill>
                            <a:schemeClr val="tx1"/>
                          </a:solidFill>
                          <a:effectLst/>
                          <a:latin typeface="ＭＳ Ｐゴシック"/>
                          <a:ea typeface="ＭＳ Ｐゴシック" charset="-128"/>
                        </a:rPr>
                        <a:t>年度　商談会（予定）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・四国ものづくり合同商談会（</a:t>
                      </a:r>
                      <a:r>
                        <a:rPr kumimoji="1" lang="ja-JP" altLang="en-US" sz="1400" b="0" i="0" u="none" strike="noStrike" cap="none" normalizeH="0" baseline="0" dirty="0">
                          <a:ln>
                            <a:noFill/>
                          </a:ln>
                          <a:solidFill>
                            <a:schemeClr val="tx1"/>
                          </a:solidFill>
                          <a:effectLst/>
                          <a:latin typeface="ＭＳ Ｐゴシック"/>
                          <a:ea typeface="ＭＳ Ｐゴシック" charset="-128"/>
                        </a:rPr>
                        <a:t>徳島</a:t>
                      </a:r>
                      <a:r>
                        <a:rPr kumimoji="1" lang="ja-JP" altLang="en-US" sz="1400" b="0" i="0" u="none" strike="noStrike" cap="none" normalizeH="0" baseline="0" dirty="0">
                          <a:ln>
                            <a:noFill/>
                          </a:ln>
                          <a:solidFill>
                            <a:schemeClr val="tx1"/>
                          </a:solidFill>
                          <a:effectLst/>
                          <a:latin typeface="ＭＳ Ｐゴシック"/>
                          <a:ea typeface="ＭＳ Ｐゴシック" charset="-128"/>
                        </a:rPr>
                        <a:t>・11月</a:t>
                      </a:r>
                      <a:r>
                        <a:rPr kumimoji="1" lang="ja-JP" altLang="en-US" sz="1400" b="0" i="0" u="none" strike="noStrike" cap="none" normalizeH="0" baseline="0" dirty="0">
                          <a:ln>
                            <a:noFill/>
                          </a:ln>
                          <a:solidFill>
                            <a:schemeClr val="tx1"/>
                          </a:solidFill>
                          <a:effectLst/>
                          <a:latin typeface="ＭＳ Ｐゴシック"/>
                          <a:ea typeface="ＭＳ Ｐゴシック" charset="-128"/>
                        </a:rPr>
                        <a:t>）</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・技術の外商取引拡大商談会（</a:t>
                      </a:r>
                      <a:r>
                        <a:rPr kumimoji="1" lang="ja-JP" altLang="en-US" sz="1400" b="0" i="0" u="none" strike="noStrike" cap="none" normalizeH="0" baseline="0" dirty="0">
                          <a:ln>
                            <a:noFill/>
                          </a:ln>
                          <a:solidFill>
                            <a:schemeClr val="tx1"/>
                          </a:solidFill>
                          <a:effectLst/>
                          <a:latin typeface="ＭＳ Ｐゴシック"/>
                          <a:ea typeface="ＭＳ Ｐゴシック" charset="-128"/>
                        </a:rPr>
                        <a:t>9</a:t>
                      </a:r>
                      <a:r>
                        <a:rPr kumimoji="1" lang="ja-JP" altLang="en-US" sz="1400" b="0" i="0" u="none" strike="noStrike" cap="none" normalizeH="0" baseline="0" dirty="0">
                          <a:ln>
                            <a:noFill/>
                          </a:ln>
                          <a:solidFill>
                            <a:schemeClr val="tx1"/>
                          </a:solidFill>
                          <a:effectLst/>
                          <a:latin typeface="ＭＳ Ｐゴシック"/>
                          <a:ea typeface="ＭＳ Ｐゴシック" charset="-128"/>
                        </a:rPr>
                        <a:t>月</a:t>
                      </a:r>
                      <a:r>
                        <a:rPr kumimoji="1" lang="ja-JP" altLang="en-US" sz="1400" b="0" i="0" u="none" strike="noStrike" cap="none" normalizeH="0" baseline="0" dirty="0">
                          <a:ln>
                            <a:noFill/>
                          </a:ln>
                          <a:solidFill>
                            <a:schemeClr val="tx1"/>
                          </a:solidFill>
                          <a:effectLst/>
                          <a:latin typeface="ＭＳ Ｐゴシック"/>
                          <a:ea typeface="ＭＳ Ｐゴシック" charset="-128"/>
                        </a:rPr>
                        <a:t>）</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・関西四国合同広域商談会（</a:t>
                      </a:r>
                      <a:r>
                        <a:rPr kumimoji="1" lang="ja-JP" altLang="en-US" sz="1400" b="0" i="0" u="none" strike="noStrike" cap="none" normalizeH="0" baseline="0" dirty="0">
                          <a:ln>
                            <a:noFill/>
                          </a:ln>
                          <a:solidFill>
                            <a:schemeClr val="tx1"/>
                          </a:solidFill>
                          <a:effectLst/>
                          <a:latin typeface="ＭＳ Ｐゴシック"/>
                          <a:ea typeface="ＭＳ Ｐゴシック" charset="-128"/>
                        </a:rPr>
                        <a:t>京都・2月</a:t>
                      </a:r>
                      <a:r>
                        <a:rPr kumimoji="1" lang="ja-JP" altLang="en-US" sz="1400" b="0" i="0" u="none" strike="noStrike" cap="none" normalizeH="0" baseline="0" dirty="0">
                          <a:ln>
                            <a:noFill/>
                          </a:ln>
                          <a:solidFill>
                            <a:schemeClr val="tx1"/>
                          </a:solidFill>
                          <a:effectLst/>
                          <a:latin typeface="ＭＳ Ｐゴシック"/>
                          <a:ea typeface="ＭＳ Ｐゴシック" charset="-128"/>
                        </a:rPr>
                        <a:t>）</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・工場視察商談会（随時）</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976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高知県産業振興センター </a:t>
                      </a:r>
                      <a:r>
                        <a:rPr kumimoji="1" lang="ja-JP" altLang="en-US" sz="1400" b="0" i="0" u="none" strike="noStrike" cap="none" normalizeH="0" baseline="0" dirty="0">
                          <a:ln>
                            <a:noFill/>
                          </a:ln>
                          <a:solidFill>
                            <a:schemeClr val="tx1"/>
                          </a:solidFill>
                          <a:effectLst/>
                          <a:latin typeface="ＭＳ Ｐゴシック"/>
                          <a:ea typeface="ＭＳ Ｐゴシック" charset="-128"/>
                        </a:rPr>
                        <a:t>外商推進部</a:t>
                      </a:r>
                      <a:r>
                        <a:rPr kumimoji="1" lang="ja-JP" altLang="en-US" sz="1400" b="0" i="0" u="none" strike="noStrike" cap="none" normalizeH="0" baseline="0" dirty="0">
                          <a:ln>
                            <a:noFill/>
                          </a:ln>
                          <a:solidFill>
                            <a:schemeClr val="tx1"/>
                          </a:solidFill>
                          <a:effectLst/>
                          <a:latin typeface="ＭＳ Ｐゴシック"/>
                          <a:ea typeface="ＭＳ Ｐゴシック" charset="-128"/>
                        </a:rPr>
                        <a:t>　外商課</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TEL：088-845-6600　　　E-mail：gaisyou@joho-kochi.or.jp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https://joho-kochi.or.jp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80"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機械系・防災分野等の見本市等</a:t>
            </a:r>
            <a:r>
              <a:rPr lang="ja-JP" altLang="en-US" sz="1600" b="0" smtClean="0">
                <a:solidFill>
                  <a:schemeClr val="tx1"/>
                </a:solidFill>
                <a:latin typeface="+mn-ea"/>
                <a:ea typeface="+mn-ea"/>
              </a:rPr>
              <a:t>【センター】</a:t>
            </a:r>
            <a:endParaRPr lang="ja-JP" altLang="en-US" sz="2000" b="0" smtClean="0">
              <a:solidFill>
                <a:schemeClr val="tx1"/>
              </a:solidFill>
              <a:latin typeface="+mn-ea"/>
              <a:ea typeface="+mn-ea"/>
            </a:endParaRPr>
          </a:p>
        </p:txBody>
      </p:sp>
      <p:sp>
        <p:nvSpPr>
          <p:cNvPr id="1381" name="テキスト ボックス 667"/>
          <p:cNvSpPr txBox="1"/>
          <p:nvPr/>
        </p:nvSpPr>
        <p:spPr>
          <a:xfrm>
            <a:off x="6165000" y="9505890"/>
            <a:ext cx="576064" cy="368439"/>
          </a:xfrm>
          <a:prstGeom prst="rect">
            <a:avLst/>
          </a:prstGeom>
          <a:noFill/>
        </p:spPr>
        <p:txBody>
          <a:bodyPr wrap="square" rtlCol="0">
            <a:spAutoFit/>
          </a:bodyPr>
          <a:lstStyle/>
          <a:p>
            <a:pPr algn="ctr"/>
            <a:r>
              <a:rPr lang="ja-JP" altLang="en-US">
                <a:solidFill>
                  <a:schemeClr val="tx1"/>
                </a:solidFill>
              </a:rPr>
              <a:t>１７</a:t>
            </a:r>
            <a:endParaRPr>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87"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販路開拓</a:t>
            </a:r>
            <a:endParaRPr lang="ja-JP" altLang="en-US" sz="1600" b="0" dirty="0">
              <a:solidFill>
                <a:schemeClr val="tx1"/>
              </a:solidFill>
              <a:latin typeface="+mn-ea"/>
              <a:ea typeface="+mn-ea"/>
              <a:cs typeface="+mj-cs"/>
            </a:endParaRPr>
          </a:p>
        </p:txBody>
      </p:sp>
      <p:graphicFrame>
        <p:nvGraphicFramePr>
          <p:cNvPr id="1388" name="Group 55"/>
          <p:cNvGraphicFramePr>
            <a:graphicFrameLocks noGrp="1"/>
          </p:cNvGraphicFramePr>
          <p:nvPr>
            <p:extLst>
              <p:ext uri="{D42A27DB-BD31-4B8C-83A1-F6EECF244321}">
                <p14:modId xmlns:p14="http://schemas.microsoft.com/office/powerpoint/2010/main" val="672643400"/>
              </p:ext>
            </p:extLst>
          </p:nvPr>
        </p:nvGraphicFramePr>
        <p:xfrm>
          <a:off x="111921" y="1281000"/>
          <a:ext cx="6597650" cy="6710829"/>
        </p:xfrm>
        <a:graphic>
          <a:graphicData uri="http://schemas.openxmlformats.org/drawingml/2006/table">
            <a:tbl>
              <a:tblPr/>
              <a:tblGrid>
                <a:gridCol w="1458118"/>
                <a:gridCol w="5139532"/>
              </a:tblGrid>
              <a:tr h="16453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県内各地域でのPR</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◆支援内容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市町村等の要請に応じて、地域の防災訓練等に</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「防災関連製品展示コーナー」を設置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・県内地域ブロックごとに防災関連製品の展示PRを実施</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◆参加要件</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対象事業者：防災関連登録製品を取り扱っている県内の事業者</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海外でのPR</a:t>
                      </a:r>
                      <a:endParaRPr lang="ja-JP" altLang="en-US"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◆支援内容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・防災インフラ技術セミナーの実施</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・現地企業等との商談会の開催</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・防災関連の見本市への出展</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防災関連製品</a:t>
                      </a:r>
                      <a:r>
                        <a:rPr lang="ja-JP" altLang="en-US" sz="1400">
                          <a:solidFill>
                            <a:schemeClr val="tx1"/>
                          </a:solidFill>
                        </a:rPr>
                        <a:t>認定制度を</a:t>
                      </a:r>
                      <a:r>
                        <a:rPr lang="ja-JP" altLang="en-US" sz="1400">
                          <a:solidFill>
                            <a:schemeClr val="tx1"/>
                          </a:solidFill>
                        </a:rPr>
                        <a:t>活用した</a:t>
                      </a:r>
                      <a:r>
                        <a:rPr lang="ja-JP" altLang="en-US" sz="1400">
                          <a:solidFill>
                            <a:schemeClr val="tx1"/>
                          </a:solidFill>
                        </a:rPr>
                        <a:t>信用力のアップ</a:t>
                      </a:r>
                      <a:endParaRPr lang="ja-JP" altLang="en-US"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◆支援内容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メイド・イン高知の防災関連製品（技術含む）の安全性や機能性等を審査会で確認し、認定製品として登録後、カタログやポータルサイト等で県内外にPR。</a:t>
                      </a:r>
                      <a:r>
                        <a:rPr kumimoji="1" lang="ja-JP" altLang="en-US" sz="1400" b="0" i="0" u="none" strike="noStrike" cap="none" normalizeH="0" baseline="0" dirty="0">
                          <a:ln>
                            <a:noFill/>
                          </a:ln>
                          <a:solidFill>
                            <a:schemeClr val="tx1"/>
                          </a:solidFill>
                          <a:effectLst/>
                          <a:latin typeface="ＭＳ Ｐゴシック"/>
                          <a:ea typeface="ＭＳ Ｐゴシック" charset="-128"/>
                        </a:rPr>
                        <a:t>年2回の公募（4月～、7月～（予定））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参加要件</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対象製品：県内に本社又は主たる事業所を有する企業等が、</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開発又は製造した防災関連の製品、技術</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防災製品サポートデスクによる相談対応及び情報提供</a:t>
                      </a:r>
                      <a:endParaRPr lang="ja-JP" altLang="en-US"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◆支援内容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防災関連製品に関するニーズや要望に関する相談対応や認定製品を中心とする情報提供等を実施</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953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高知県工業振興課（外商支援担当）　</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TEL：088-823-9022</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E-mail：150501@ken.pref.kochi.lg.jp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
                      </a:r>
                      <a:r>
                        <a:rPr kumimoji="1" lang="ja-JP" altLang="en-US" sz="1400" dirty="0" smtClean="0">
                          <a:solidFill>
                            <a:schemeClr val="tx1"/>
                          </a:solidFill>
                          <a:latin typeface="+mn-ea"/>
                          <a:ea typeface="+mn-ea"/>
                        </a:rPr>
                        <a:t>https://www.pref.kochi.lg.jp/soshiki/150000/150501/</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89"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防災関連製品の販売促進支援</a:t>
            </a:r>
            <a:endParaRPr lang="ja-JP" altLang="en-US" sz="2000" b="0" smtClean="0">
              <a:solidFill>
                <a:schemeClr val="tx1"/>
              </a:solidFill>
              <a:latin typeface="+mn-ea"/>
              <a:ea typeface="+mn-ea"/>
            </a:endParaRPr>
          </a:p>
        </p:txBody>
      </p:sp>
      <p:sp>
        <p:nvSpPr>
          <p:cNvPr id="1390" name="テキスト ボックス 668"/>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１８</a:t>
            </a:r>
            <a:endParaRPr>
              <a:solidFill>
                <a:schemeClr val="tx1"/>
              </a:solidFill>
            </a:endParaRPr>
          </a:p>
        </p:txBody>
      </p:sp>
      <p:sp>
        <p:nvSpPr>
          <p:cNvPr id="1391" name="テキスト 328"/>
          <p:cNvSpPr txBox="1"/>
          <p:nvPr/>
        </p:nvSpPr>
        <p:spPr>
          <a:xfrm>
            <a:off x="114755" y="705000"/>
            <a:ext cx="6600714" cy="522327"/>
          </a:xfrm>
          <a:prstGeom prst="rect">
            <a:avLst/>
          </a:prstGeom>
        </p:spPr>
        <p:txBody>
          <a:bodyPr wrap="square">
            <a:spAutoFit/>
          </a:bodyPr>
          <a:p>
            <a:r>
              <a:rPr lang="ja-JP" altLang="en-US" sz="1400">
                <a:solidFill>
                  <a:schemeClr val="tx1"/>
                </a:solidFill>
                <a:latin typeface="+mn-ea"/>
                <a:ea typeface="+mn-ea"/>
              </a:rPr>
              <a:t>｢高知県防災関連登録製品｣として</a:t>
            </a:r>
            <a:r>
              <a:rPr lang="ja-JP" altLang="en-US" sz="1400">
                <a:solidFill>
                  <a:schemeClr val="tx1"/>
                </a:solidFill>
                <a:latin typeface="+mn-ea"/>
                <a:ea typeface="+mn-ea"/>
              </a:rPr>
              <a:t>認定された製品や技術を｢メイド・イン高知｣の防災関連製品・技術として、国内外でＰＲ等を行い、販売促進を支援します。</a:t>
            </a:r>
            <a:endParaRPr lang="ja-JP" altLang="en-US">
              <a:solidFill>
                <a:schemeClr val="tx1"/>
              </a:solidFill>
              <a:latin typeface="+mn-ea"/>
              <a:ea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97"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販路開拓</a:t>
            </a:r>
            <a:endParaRPr lang="ja-JP" altLang="en-US" sz="1600" b="0" dirty="0">
              <a:solidFill>
                <a:schemeClr val="tx1"/>
              </a:solidFill>
              <a:latin typeface="+mn-ea"/>
              <a:ea typeface="+mn-ea"/>
              <a:cs typeface="+mj-cs"/>
            </a:endParaRPr>
          </a:p>
        </p:txBody>
      </p:sp>
      <p:graphicFrame>
        <p:nvGraphicFramePr>
          <p:cNvPr id="1398" name="Group 55"/>
          <p:cNvGraphicFramePr>
            <a:graphicFrameLocks noGrp="1"/>
          </p:cNvGraphicFramePr>
          <p:nvPr>
            <p:extLst>
              <p:ext uri="{D42A27DB-BD31-4B8C-83A1-F6EECF244321}">
                <p14:modId xmlns:p14="http://schemas.microsoft.com/office/powerpoint/2010/main" val="672643400"/>
              </p:ext>
            </p:extLst>
          </p:nvPr>
        </p:nvGraphicFramePr>
        <p:xfrm>
          <a:off x="111920" y="686720"/>
          <a:ext cx="6597650" cy="4545840"/>
        </p:xfrm>
        <a:graphic>
          <a:graphicData uri="http://schemas.openxmlformats.org/drawingml/2006/table">
            <a:tbl>
              <a:tblPr/>
              <a:tblGrid>
                <a:gridCol w="1458118"/>
                <a:gridCol w="5139532"/>
              </a:tblGrid>
              <a:tr h="271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外商活動を行う県内ものづくり事業者</a:t>
                      </a:r>
                      <a:endParaRPr kumimoji="1" lang="en-US" altLang="ja-JP" sz="16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883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実施内容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東京・大阪・名古屋に駐在する外商コーディネーターが、県内事業者の商談先の開拓、成約に向けたサポートを実施</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967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高知県産業振興センター </a:t>
                      </a:r>
                      <a:r>
                        <a:rPr kumimoji="1" lang="ja-JP" altLang="en-US" sz="1400" b="0" i="0" u="none" strike="noStrike" cap="none" normalizeH="0" baseline="0" dirty="0">
                          <a:ln>
                            <a:noFill/>
                          </a:ln>
                          <a:solidFill>
                            <a:schemeClr val="tx1"/>
                          </a:solidFill>
                          <a:effectLst/>
                          <a:latin typeface="ＭＳ Ｐゴシック"/>
                          <a:ea typeface="ＭＳ Ｐゴシック" charset="-128"/>
                        </a:rPr>
                        <a:t>外商推進部</a:t>
                      </a:r>
                      <a:r>
                        <a:rPr kumimoji="1" lang="ja-JP" altLang="en-US" sz="1400" b="0" i="0" u="none" strike="noStrike" cap="none" normalizeH="0" baseline="0" dirty="0">
                          <a:ln>
                            <a:noFill/>
                          </a:ln>
                          <a:solidFill>
                            <a:schemeClr val="tx1"/>
                          </a:solidFill>
                          <a:effectLst/>
                          <a:latin typeface="ＭＳ Ｐゴシック"/>
                          <a:ea typeface="ＭＳ Ｐゴシック" charset="-128"/>
                        </a:rPr>
                        <a:t>　外商課</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TEL：088-845-6600　E-mail：</a:t>
                      </a:r>
                      <a:r>
                        <a:rPr kumimoji="1" lang="ja-JP" altLang="en-US" sz="1400" b="0" i="0" u="none" strike="noStrike" cap="none" normalizeH="0" baseline="0" dirty="0">
                          <a:ln>
                            <a:noFill/>
                          </a:ln>
                          <a:solidFill>
                            <a:schemeClr val="tx1"/>
                          </a:solidFill>
                          <a:effectLst/>
                          <a:latin typeface="ＭＳ Ｐゴシック"/>
                          <a:ea typeface="ＭＳ Ｐゴシック" charset="-128"/>
                        </a:rPr>
                        <a:t>gaisyou@joho-kochi.or.jp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https://joho-kochi.or.jp/center/market.php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東京営業所</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TEL： 03-6452-8830 </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E-mail：tokyo@joho-kochi.or.jp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東京営業所（名古屋駐在）</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TEL：052-684-4904</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E-mail：</a:t>
                      </a:r>
                      <a:r>
                        <a:rPr kumimoji="1" lang="ja-JP" altLang="en-US" sz="1400" b="0" i="0" u="none" strike="noStrike" cap="none" normalizeH="0" baseline="0" dirty="0">
                          <a:ln>
                            <a:noFill/>
                          </a:ln>
                          <a:solidFill>
                            <a:schemeClr val="tx1"/>
                          </a:solidFill>
                          <a:effectLst/>
                          <a:latin typeface="ＭＳ Ｐゴシック"/>
                          <a:ea typeface="ＭＳ Ｐゴシック" charset="-128"/>
                        </a:rPr>
                        <a:t>nagoya@joho-kochi.or.jp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大阪営業本部 </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TEL：06-4708-3398</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E-mail：</a:t>
                      </a:r>
                      <a:r>
                        <a:rPr kumimoji="1" lang="ja-JP" altLang="en-US" sz="1400" b="0" i="0" u="none" strike="noStrike" cap="none" normalizeH="0" baseline="0" dirty="0">
                          <a:ln>
                            <a:noFill/>
                          </a:ln>
                          <a:solidFill>
                            <a:schemeClr val="tx1"/>
                          </a:solidFill>
                          <a:effectLst/>
                          <a:latin typeface="ＭＳ Ｐゴシック"/>
                          <a:ea typeface="ＭＳ Ｐゴシック" charset="-128"/>
                        </a:rPr>
                        <a:t>osaka@joho-kochi.or.jp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399"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ものづくり分野の外商支援【センター】</a:t>
            </a:r>
            <a:endParaRPr lang="ja-JP" altLang="en-US" sz="2000" b="0" smtClean="0">
              <a:solidFill>
                <a:schemeClr val="tx1"/>
              </a:solidFill>
              <a:latin typeface="+mn-ea"/>
              <a:ea typeface="+mn-ea"/>
            </a:endParaRPr>
          </a:p>
        </p:txBody>
      </p:sp>
      <p:sp>
        <p:nvSpPr>
          <p:cNvPr id="1400" name="テキスト ボックス 669"/>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１９</a:t>
            </a:r>
            <a:endParaRPr>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06"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販路開拓</a:t>
            </a:r>
            <a:endParaRPr lang="ja-JP" altLang="en-US" sz="1600" b="0" dirty="0">
              <a:solidFill>
                <a:schemeClr val="tx1"/>
              </a:solidFill>
              <a:latin typeface="+mn-ea"/>
              <a:ea typeface="+mn-ea"/>
              <a:cs typeface="+mj-cs"/>
            </a:endParaRPr>
          </a:p>
        </p:txBody>
      </p:sp>
      <p:graphicFrame>
        <p:nvGraphicFramePr>
          <p:cNvPr id="1407" name="Group 55"/>
          <p:cNvGraphicFramePr>
            <a:graphicFrameLocks noGrp="1"/>
          </p:cNvGraphicFramePr>
          <p:nvPr>
            <p:extLst>
              <p:ext uri="{D42A27DB-BD31-4B8C-83A1-F6EECF244321}">
                <p14:modId xmlns:p14="http://schemas.microsoft.com/office/powerpoint/2010/main" val="672643400"/>
              </p:ext>
            </p:extLst>
          </p:nvPr>
        </p:nvGraphicFramePr>
        <p:xfrm>
          <a:off x="111921" y="1199405"/>
          <a:ext cx="6597650" cy="5062772"/>
        </p:xfrm>
        <a:graphic>
          <a:graphicData uri="http://schemas.openxmlformats.org/drawingml/2006/table">
            <a:tbl>
              <a:tblPr/>
              <a:tblGrid>
                <a:gridCol w="1458118"/>
                <a:gridCol w="5139532"/>
              </a:tblGrid>
              <a:tr h="2998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新規性、独創性のある製品等を製造、販売する県内の中小企業者等</a:t>
                      </a:r>
                      <a:endParaRPr kumimoji="1" lang="en-US" altLang="ja-JP" sz="16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69185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対象商品</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①県内に本社又は事業所等を有する中小企業等が製造・販売</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す</a:t>
                      </a:r>
                      <a:r>
                        <a:rPr kumimoji="1" lang="ja-JP" altLang="en-US" sz="1400" b="0" i="0" u="none" strike="noStrike" cap="none" normalizeH="0" baseline="0" dirty="0">
                          <a:ln>
                            <a:noFill/>
                          </a:ln>
                          <a:solidFill>
                            <a:schemeClr val="tx1"/>
                          </a:solidFill>
                          <a:effectLst/>
                          <a:latin typeface="ＭＳ Ｐゴシック"/>
                          <a:ea typeface="ＭＳ Ｐゴシック" charset="-128"/>
                        </a:rPr>
                        <a:t>る製品や技術</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②県または市町村の機関における使途が見込まれるもの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（モデル発注制度は、県のみ）</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③販売開始後5年以内で、新規性・独創性があるもの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④これまで県または市町村の機関での受注実績がない、</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または少ないもの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使用後の評価</a:t>
                      </a:r>
                      <a:endParaRPr lang="ja-JP" altLang="en-US"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認定製品の使用後は、県がユーザーとしての立場から評価を実施します。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認定製品の公表</a:t>
                      </a:r>
                      <a:endParaRPr lang="ja-JP" altLang="en-US"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審査の結果、認定製品に関する情報（製品名、事業者名、製品概略等）を県が公表します。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募集時期</a:t>
                      </a:r>
                      <a:endParaRPr lang="ja-JP" altLang="en-US"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年1回（11月予定）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976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高知県工業振興課（ものづくり支援担当）</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TEL ：088-823-9724</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E-mail：150501@ken.pref.kochi.lg.jp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https://www.pref.kochi.lg.jp/doc/2022022400079/</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408"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新事業分野開拓者認定制度・モデル発注制度</a:t>
            </a:r>
            <a:endParaRPr lang="ja-JP" altLang="en-US" sz="2000" b="0" smtClean="0">
              <a:solidFill>
                <a:schemeClr val="tx1"/>
              </a:solidFill>
              <a:latin typeface="+mn-ea"/>
              <a:ea typeface="+mn-ea"/>
            </a:endParaRPr>
          </a:p>
        </p:txBody>
      </p:sp>
      <p:sp>
        <p:nvSpPr>
          <p:cNvPr id="1409" name="テキスト ボックス 422"/>
          <p:cNvSpPr txBox="1">
            <a:spLocks noChangeArrowheads="1"/>
          </p:cNvSpPr>
          <p:nvPr/>
        </p:nvSpPr>
        <p:spPr>
          <a:xfrm>
            <a:off x="44450" y="677078"/>
            <a:ext cx="6732588" cy="522327"/>
          </a:xfrm>
          <a:prstGeom prst="rect">
            <a:avLst/>
          </a:prstGeom>
          <a:noFill/>
          <a:ln w="9525">
            <a:noFill/>
            <a:miter lim="800000"/>
            <a:headEnd/>
            <a:tailEnd/>
          </a:ln>
        </p:spPr>
        <p:txBody>
          <a:bodyPr>
            <a:spAutoFit/>
          </a:bodyPr>
          <a:lstStyle/>
          <a:p>
            <a:r>
              <a:rPr lang="ja-JP" altLang="en-US" sz="1400">
                <a:latin typeface="Calibri" pitchFamily="34" charset="0"/>
              </a:rPr>
              <a:t>県内の中小企業者が開発・生産する新規性・独創性のある新製品等を県が認定し、必要に応じて購入することで受注実績を作り、外商活動を支援します。</a:t>
            </a:r>
          </a:p>
        </p:txBody>
      </p:sp>
      <p:sp>
        <p:nvSpPr>
          <p:cNvPr id="1410" name="テキスト ボックス 670"/>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２０</a:t>
            </a:r>
            <a:endParaRPr>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16"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販路開拓</a:t>
            </a:r>
            <a:endParaRPr lang="ja-JP" altLang="en-US" sz="1600" b="0" dirty="0">
              <a:solidFill>
                <a:schemeClr val="tx1"/>
              </a:solidFill>
              <a:latin typeface="+mn-ea"/>
              <a:ea typeface="+mn-ea"/>
              <a:cs typeface="+mj-cs"/>
            </a:endParaRPr>
          </a:p>
        </p:txBody>
      </p:sp>
      <p:graphicFrame>
        <p:nvGraphicFramePr>
          <p:cNvPr id="1417" name="Group 55"/>
          <p:cNvGraphicFramePr>
            <a:graphicFrameLocks noGrp="1"/>
          </p:cNvGraphicFramePr>
          <p:nvPr>
            <p:extLst>
              <p:ext uri="{D42A27DB-BD31-4B8C-83A1-F6EECF244321}">
                <p14:modId xmlns:p14="http://schemas.microsoft.com/office/powerpoint/2010/main" val="672643400"/>
              </p:ext>
            </p:extLst>
          </p:nvPr>
        </p:nvGraphicFramePr>
        <p:xfrm>
          <a:off x="111922" y="1209000"/>
          <a:ext cx="6597650" cy="3951160"/>
        </p:xfrm>
        <a:graphic>
          <a:graphicData uri="http://schemas.openxmlformats.org/drawingml/2006/table">
            <a:tbl>
              <a:tblPr/>
              <a:tblGrid>
                <a:gridCol w="1458118"/>
                <a:gridCol w="5139532"/>
              </a:tblGrid>
              <a:tr h="56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対象者</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県内に本社または主たる事業所を有する企業、もしくはそれらで構成する団体等</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0904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参加要件</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①見本市期間中は担当者を常駐させ、</a:t>
                      </a:r>
                      <a:r>
                        <a:rPr kumimoji="1" lang="ja-JP" altLang="en-US" sz="1400" b="0" i="0" u="none" strike="noStrike" cap="none" normalizeH="0" baseline="0" dirty="0">
                          <a:ln>
                            <a:noFill/>
                          </a:ln>
                          <a:solidFill>
                            <a:schemeClr val="tx1"/>
                          </a:solidFill>
                          <a:effectLst/>
                          <a:latin typeface="ＭＳ Ｐゴシック"/>
                          <a:ea typeface="ＭＳ Ｐゴシック" charset="-128"/>
                        </a:rPr>
                        <a:t>積極的な営業活動を行える</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こと</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②見本市出展後のアンケート調査等に協力できること</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※応募が多数の場合は、調整させていただくことがあります。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令和</a:t>
                      </a:r>
                      <a:r>
                        <a:rPr kumimoji="1" lang="ja-JP" altLang="en-US" sz="1400" b="0" i="0" u="none" strike="noStrike" cap="none" normalizeH="0" baseline="0" dirty="0">
                          <a:ln>
                            <a:noFill/>
                          </a:ln>
                          <a:solidFill>
                            <a:schemeClr val="tx1"/>
                          </a:solidFill>
                          <a:effectLst/>
                          <a:latin typeface="ＭＳ Ｐゴシック"/>
                          <a:ea typeface="ＭＳ Ｐゴシック" charset="-128"/>
                        </a:rPr>
                        <a:t>７</a:t>
                      </a:r>
                      <a:r>
                        <a:rPr kumimoji="1" lang="ja-JP" altLang="en-US" sz="1400" b="0" i="0" u="none" strike="noStrike" cap="none" normalizeH="0" baseline="0" dirty="0">
                          <a:ln>
                            <a:noFill/>
                          </a:ln>
                          <a:solidFill>
                            <a:schemeClr val="tx1"/>
                          </a:solidFill>
                          <a:effectLst/>
                          <a:latin typeface="ＭＳ Ｐゴシック"/>
                          <a:ea typeface="ＭＳ Ｐゴシック" charset="-128"/>
                        </a:rPr>
                        <a:t>年度　見本市（予定）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SUBCON THAILAND（タイ・5月）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FBCアセアンものづくり商談会（ベトナム・9月）</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個別商談会</a:t>
                      </a:r>
                      <a:r>
                        <a:rPr kumimoji="1" lang="ja-JP" altLang="en-US" sz="1400" b="0" i="0" u="none" strike="noStrike" cap="none" normalizeH="0" baseline="0" dirty="0">
                          <a:ln>
                            <a:noFill/>
                          </a:ln>
                          <a:solidFill>
                            <a:schemeClr val="tx1"/>
                          </a:solidFill>
                          <a:effectLst/>
                          <a:latin typeface="ＭＳ Ｐゴシック"/>
                          <a:ea typeface="ＭＳ Ｐゴシック" charset="-128"/>
                        </a:rPr>
                        <a:t>（タイ・ベトナム・台湾）</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ショールーム展示（フランス）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976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ものづくり海外展開サポートデスク</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（高知県産業振興センター　</a:t>
                      </a:r>
                      <a:r>
                        <a:rPr kumimoji="1" lang="ja-JP" altLang="en-US" sz="1400" b="0" i="0" u="none" strike="noStrike" cap="none" normalizeH="0" baseline="0" dirty="0">
                          <a:ln>
                            <a:noFill/>
                          </a:ln>
                          <a:solidFill>
                            <a:schemeClr val="tx1"/>
                          </a:solidFill>
                          <a:effectLst/>
                          <a:latin typeface="ＭＳ Ｐゴシック"/>
                          <a:ea typeface="ＭＳ Ｐゴシック" charset="-128"/>
                        </a:rPr>
                        <a:t>外商推進部</a:t>
                      </a:r>
                      <a:r>
                        <a:rPr kumimoji="1" lang="ja-JP" altLang="en-US" sz="1400" b="0" i="0" u="none" strike="noStrike" cap="none" normalizeH="0" baseline="0" dirty="0">
                          <a:ln>
                            <a:noFill/>
                          </a:ln>
                          <a:solidFill>
                            <a:schemeClr val="tx1"/>
                          </a:solidFill>
                          <a:effectLst/>
                          <a:latin typeface="ＭＳ Ｐゴシック"/>
                          <a:ea typeface="ＭＳ Ｐゴシック" charset="-128"/>
                        </a:rPr>
                        <a:t> 外商課 内）</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TEL ：088-845-7700</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E-mail：gaisyou@joho-kochi.or.jp</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https://joho-kochi.or.jp/mono/kaigaisupport.html</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418" name="タイトル 349"/>
          <p:cNvSpPr/>
          <p:nvPr/>
        </p:nvSpPr>
        <p:spPr>
          <a:xfrm>
            <a:off x="1742400" y="48271"/>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solidFill>
                  <a:schemeClr val="tx1"/>
                </a:solidFill>
                <a:latin typeface="+mn-ea"/>
                <a:ea typeface="+mn-ea"/>
              </a:rPr>
              <a:t>ものづくり分野の海外での販路開拓【センター】</a:t>
            </a:r>
            <a:endParaRPr lang="ja-JP" altLang="en-US" sz="2000" b="0" smtClean="0">
              <a:solidFill>
                <a:schemeClr val="tx1"/>
              </a:solidFill>
              <a:latin typeface="+mn-ea"/>
              <a:ea typeface="+mn-ea"/>
            </a:endParaRPr>
          </a:p>
        </p:txBody>
      </p:sp>
      <p:sp>
        <p:nvSpPr>
          <p:cNvPr id="1419" name="テキスト ボックス 433"/>
          <p:cNvSpPr txBox="1">
            <a:spLocks noChangeArrowheads="1"/>
          </p:cNvSpPr>
          <p:nvPr/>
        </p:nvSpPr>
        <p:spPr>
          <a:xfrm>
            <a:off x="44450" y="677078"/>
            <a:ext cx="6732588" cy="522327"/>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海外で</a:t>
            </a:r>
            <a:r>
              <a:rPr lang="ja-JP" altLang="en-US" sz="1400">
                <a:solidFill>
                  <a:schemeClr val="tx1"/>
                </a:solidFill>
                <a:latin typeface="Calibri" pitchFamily="34" charset="0"/>
              </a:rPr>
              <a:t>開催される見本市等</a:t>
            </a:r>
            <a:r>
              <a:rPr lang="ja-JP" altLang="en-US" sz="1400">
                <a:solidFill>
                  <a:schemeClr val="tx1"/>
                </a:solidFill>
                <a:latin typeface="Calibri" pitchFamily="34" charset="0"/>
              </a:rPr>
              <a:t>に高知県ブースを設置し、県内企業の出展サポートや販路開拓を支援します。</a:t>
            </a:r>
            <a:endParaRPr>
              <a:solidFill>
                <a:schemeClr val="tx1"/>
              </a:solidFill>
            </a:endParaRPr>
          </a:p>
        </p:txBody>
      </p:sp>
      <p:sp>
        <p:nvSpPr>
          <p:cNvPr id="1420" name="テキスト ボックス 671"/>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２１</a:t>
            </a:r>
            <a:endParaRPr>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26"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fontScale="90000"/>
          </a:bodyPr>
          <a:lstStyle/>
          <a:p>
            <a:pPr fontAlgn="auto">
              <a:lnSpc>
                <a:spcPts val="2000"/>
              </a:lnSpc>
              <a:spcAft>
                <a:spcPts val="0"/>
              </a:spcAft>
              <a:defRPr/>
            </a:pPr>
            <a:r>
              <a:rPr lang="en-US" altLang="ja-JP" sz="1777" b="0" dirty="0">
                <a:solidFill>
                  <a:schemeClr val="tx1"/>
                </a:solidFill>
                <a:latin typeface="+mn-ea"/>
                <a:ea typeface="+mn-ea"/>
              </a:rPr>
              <a:t>高知県ものづくり海外展開サポートデスク</a:t>
            </a:r>
            <a:r>
              <a:rPr lang="en-US" altLang="ja-JP" sz="1777" b="0" dirty="0">
                <a:solidFill>
                  <a:schemeClr val="tx1"/>
                </a:solidFill>
                <a:latin typeface="+mn-ea"/>
                <a:ea typeface="+mn-ea"/>
              </a:rPr>
              <a:t>【センター】</a:t>
            </a:r>
            <a:endParaRPr sz="1777" b="0"/>
          </a:p>
        </p:txBody>
      </p:sp>
      <p:sp>
        <p:nvSpPr>
          <p:cNvPr id="1427"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販路開拓等</a:t>
            </a:r>
            <a:endParaRPr lang="en-US" altLang="ja-JP" b="0" dirty="0">
              <a:solidFill>
                <a:schemeClr val="tx1"/>
              </a:solidFill>
              <a:latin typeface="+mn-ea"/>
              <a:ea typeface="+mn-ea"/>
              <a:cs typeface="+mj-cs"/>
            </a:endParaRPr>
          </a:p>
        </p:txBody>
      </p:sp>
      <p:sp>
        <p:nvSpPr>
          <p:cNvPr id="1428" name="テキスト ボックス 8"/>
          <p:cNvSpPr txBox="1">
            <a:spLocks noChangeArrowheads="1"/>
          </p:cNvSpPr>
          <p:nvPr/>
        </p:nvSpPr>
        <p:spPr>
          <a:xfrm>
            <a:off x="44450" y="687229"/>
            <a:ext cx="6732588" cy="737771"/>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海外展開に挑戦しようとする県内企業の総合相談窓口です。</a:t>
            </a:r>
            <a:endParaRPr lang="en-US" altLang="ja-JP" sz="1400">
              <a:solidFill>
                <a:schemeClr val="tx1"/>
              </a:solidFill>
              <a:latin typeface="Calibri" pitchFamily="34" charset="0"/>
            </a:endParaRPr>
          </a:p>
          <a:p>
            <a:endParaRPr lang="ja-JP" altLang="en-US" sz="1400">
              <a:solidFill>
                <a:schemeClr val="tx1"/>
              </a:solidFill>
              <a:latin typeface="Calibri" pitchFamily="34" charset="0"/>
            </a:endParaRPr>
          </a:p>
          <a:p>
            <a:endParaRPr lang="ja-JP" altLang="en-US" sz="1400">
              <a:solidFill>
                <a:schemeClr val="tx1"/>
              </a:solidFill>
              <a:latin typeface="Calibri" pitchFamily="34" charset="0"/>
            </a:endParaRPr>
          </a:p>
        </p:txBody>
      </p:sp>
      <p:graphicFrame>
        <p:nvGraphicFramePr>
          <p:cNvPr id="1429" name="Group 55"/>
          <p:cNvGraphicFramePr>
            <a:graphicFrameLocks noGrp="1"/>
          </p:cNvGraphicFramePr>
          <p:nvPr>
            <p:extLst>
              <p:ext uri="{D42A27DB-BD31-4B8C-83A1-F6EECF244321}">
                <p14:modId xmlns:p14="http://schemas.microsoft.com/office/powerpoint/2010/main" val="1980735354"/>
              </p:ext>
            </p:extLst>
          </p:nvPr>
        </p:nvGraphicFramePr>
        <p:xfrm>
          <a:off x="44451" y="1065000"/>
          <a:ext cx="6597650" cy="3897525"/>
        </p:xfrm>
        <a:graphic>
          <a:graphicData uri="http://schemas.openxmlformats.org/drawingml/2006/table">
            <a:tbl>
              <a:tblPr/>
              <a:tblGrid>
                <a:gridCol w="1458118"/>
                <a:gridCol w="5139532"/>
              </a:tblGrid>
              <a:tr h="344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県内の製造業を営む事業者</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費用</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無料</a:t>
                      </a:r>
                      <a:r>
                        <a:rPr kumimoji="1" lang="ja-JP" altLang="en-US" sz="1400" b="1"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800" b="1"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81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相談時間</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0" dirty="0">
                          <a:solidFill>
                            <a:schemeClr val="tx1"/>
                          </a:solidFill>
                        </a:rPr>
                        <a:t>午前８時30分から17時15分まで（月曜日から金曜日）</a:t>
                      </a:r>
                      <a:endParaRPr sz="1600" b="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0" dirty="0">
                          <a:solidFill>
                            <a:schemeClr val="tx1"/>
                          </a:solidFill>
                        </a:rPr>
                        <a:t>※土日・祝日、年末年始を除く</a:t>
                      </a:r>
                      <a:endParaRPr lang="ja-JP" altLang="en-US" sz="1600" b="1" dirty="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2749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内容</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lang="ja-JP" altLang="en-US" sz="1400" dirty="0">
                          <a:solidFill>
                            <a:schemeClr val="tx1"/>
                          </a:solidFill>
                          <a:latin typeface="Calibri" pitchFamily="34" charset="0"/>
                        </a:rPr>
                        <a:t>・海外ビジネスのノウハウを有する海外支援コーディネーター</a:t>
                      </a:r>
                      <a:endParaRPr lang="ja-JP" altLang="en-US" sz="1400" dirty="0">
                        <a:solidFill>
                          <a:schemeClr val="tx1"/>
                        </a:solidFill>
                        <a:latin typeface="Calibri" pitchFamily="34" charset="0"/>
                      </a:endParaRPr>
                    </a:p>
                    <a:p>
                      <a:r>
                        <a:rPr lang="ja-JP" altLang="en-US" sz="1400" dirty="0">
                          <a:solidFill>
                            <a:schemeClr val="tx1"/>
                          </a:solidFill>
                          <a:latin typeface="Calibri" pitchFamily="34" charset="0"/>
                        </a:rPr>
                        <a:t>  による相談対応</a:t>
                      </a:r>
                      <a:endParaRPr lang="ja-JP" altLang="en-US" sz="1400" dirty="0">
                        <a:solidFill>
                          <a:schemeClr val="tx1"/>
                        </a:solidFill>
                        <a:latin typeface="Calibri" pitchFamily="34" charset="0"/>
                      </a:endParaRPr>
                    </a:p>
                    <a:p>
                      <a:r>
                        <a:rPr lang="ja-JP" altLang="en-US" sz="1400" dirty="0">
                          <a:solidFill>
                            <a:schemeClr val="tx1"/>
                          </a:solidFill>
                          <a:latin typeface="Calibri" pitchFamily="34" charset="0"/>
                        </a:rPr>
                        <a:t>・県やＪＥＴＲＯなど施策の紹介及び各機関への橋渡し</a:t>
                      </a:r>
                      <a:endParaRPr>
                        <a:solidFill>
                          <a:schemeClr val="tx1"/>
                        </a:solidFill>
                      </a:endParaRPr>
                    </a:p>
                    <a:p>
                      <a:r>
                        <a:rPr lang="ja-JP" altLang="en-US" sz="1400" dirty="0">
                          <a:solidFill>
                            <a:schemeClr val="tx1"/>
                          </a:solidFill>
                          <a:latin typeface="Calibri" pitchFamily="34" charset="0"/>
                        </a:rPr>
                        <a:t>・タイ及びベトナム</a:t>
                      </a:r>
                      <a:r>
                        <a:rPr lang="ja-JP" altLang="en-US" sz="1400">
                          <a:solidFill>
                            <a:schemeClr val="tx1"/>
                          </a:solidFill>
                          <a:latin typeface="Calibri" pitchFamily="34" charset="0"/>
                        </a:rPr>
                        <a:t>に設置した現地</a:t>
                      </a:r>
                      <a:r>
                        <a:rPr lang="ja-JP" altLang="en-US" sz="1400" dirty="0">
                          <a:solidFill>
                            <a:schemeClr val="tx1"/>
                          </a:solidFill>
                          <a:latin typeface="Calibri" pitchFamily="34" charset="0"/>
                        </a:rPr>
                        <a:t>サポートデスクと連携した支援</a:t>
                      </a:r>
                      <a:endParaRPr kumimoji="1" lang="en-US" altLang="ja-JP" sz="1400" b="0" i="0" u="none" strike="noStrike" cap="none" normalizeH="0" baseline="0" dirty="0">
                        <a:ln>
                          <a:noFill/>
                        </a:ln>
                        <a:solidFill>
                          <a:schemeClr val="tx1"/>
                        </a:solidFill>
                        <a:effectLst/>
                        <a:latin typeface="Calibri" pitchFamily="34" charset="0"/>
                        <a:ea typeface="ＭＳ Ｐゴシック" charset="-128"/>
                      </a:endParaRPr>
                    </a:p>
                    <a:p>
                      <a:r>
                        <a:rPr lang="ja-JP" altLang="en-US" sz="1400" dirty="0">
                          <a:solidFill>
                            <a:schemeClr val="tx1"/>
                          </a:solidFill>
                          <a:latin typeface="Calibri" pitchFamily="34" charset="0"/>
                        </a:rPr>
                        <a:t>・その他海外ビジネスに関すること全般</a:t>
                      </a:r>
                      <a:endParaRPr lang="ja-JP" altLang="en-US" sz="1600" dirty="0">
                        <a:solidFill>
                          <a:schemeClr val="tx1"/>
                        </a:solidFill>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390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sz="140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ものづくり海外展開サポートデスク</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（高知県産業振興センター　</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外商推進部</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  外商課内）</a:t>
                      </a:r>
                      <a:endParaRPr kumimoji="1" lang="ja-JP" altLang="en-US" sz="1400" dirty="0">
                        <a:solidFill>
                          <a:schemeClr val="tx1"/>
                        </a:solidFill>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ＴＥＬ：088-845-7700</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Ｅｍａｉｌ：</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gaisyou@joho-kochi.or.jp</a:t>
                      </a:r>
                      <a:endParaRPr sz="140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ＵＲＬ：</a:t>
                      </a:r>
                      <a:r>
                        <a:rPr kumimoji="1" lang="en-US" altLang="ja-JP" sz="1400" b="0" i="0" u="none" strike="noStrike" cap="none" normalizeH="0" baseline="0" dirty="0">
                          <a:ln>
                            <a:noFill/>
                          </a:ln>
                          <a:solidFill>
                            <a:schemeClr val="tx1"/>
                          </a:solidFill>
                          <a:effectLst/>
                          <a:latin typeface="ＭＳ Ｐゴシック" charset="-128"/>
                          <a:ea typeface="ＭＳ Ｐゴシック" charset="-128"/>
                          <a:hlinkClick r:id="rId1"/>
                        </a:rPr>
                        <a:t>https://joho-kochi.or.jp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430" name="テキスト ボックス 6"/>
          <p:cNvSpPr txBox="1"/>
          <p:nvPr/>
        </p:nvSpPr>
        <p:spPr>
          <a:xfrm>
            <a:off x="3121200" y="9505890"/>
            <a:ext cx="576064" cy="368439"/>
          </a:xfrm>
          <a:prstGeom prst="rect">
            <a:avLst/>
          </a:prstGeom>
          <a:noFill/>
        </p:spPr>
        <p:txBody>
          <a:bodyPr wrap="square" rtlCol="0">
            <a:spAutoFit/>
          </a:bodyPr>
          <a:lstStyle/>
          <a:p>
            <a:pPr algn="ctr"/>
            <a:endParaRPr/>
          </a:p>
        </p:txBody>
      </p:sp>
      <p:sp>
        <p:nvSpPr>
          <p:cNvPr id="1431" name="テキスト ボックス 673"/>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２２</a:t>
            </a:r>
            <a:endParaRPr>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37"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lnSpc>
                <a:spcPts val="2000"/>
              </a:lnSpc>
              <a:spcAft>
                <a:spcPts val="0"/>
              </a:spcAft>
              <a:defRPr/>
            </a:pPr>
            <a:r>
              <a:rPr lang="ja-JP" altLang="en-US" sz="1600" b="0" dirty="0" smtClean="0">
                <a:solidFill>
                  <a:schemeClr val="tx1"/>
                </a:solidFill>
                <a:latin typeface="+mn-ea"/>
                <a:ea typeface="+mn-ea"/>
              </a:rPr>
              <a:t>成長型中小企業等研究開発支援事業</a:t>
            </a:r>
            <a:r>
              <a:rPr lang="en-US" altLang="ja-JP" sz="1600" b="0" dirty="0" smtClean="0">
                <a:solidFill>
                  <a:schemeClr val="tx1"/>
                </a:solidFill>
                <a:latin typeface="+mn-ea"/>
                <a:ea typeface="+mn-ea"/>
              </a:rPr>
              <a:t>【</a:t>
            </a:r>
            <a:r>
              <a:rPr lang="ja-JP" altLang="en-US" sz="1600" b="0" dirty="0" smtClean="0">
                <a:solidFill>
                  <a:schemeClr val="tx1"/>
                </a:solidFill>
                <a:latin typeface="+mn-ea"/>
                <a:ea typeface="+mn-ea"/>
              </a:rPr>
              <a:t>国</a:t>
            </a:r>
            <a:r>
              <a:rPr lang="en-US" altLang="ja-JP" sz="1600" b="0" dirty="0" smtClean="0">
                <a:solidFill>
                  <a:schemeClr val="tx1"/>
                </a:solidFill>
                <a:latin typeface="+mn-ea"/>
                <a:ea typeface="+mn-ea"/>
              </a:rPr>
              <a:t>】</a:t>
            </a:r>
            <a:endParaRPr lang="ja-JP" altLang="en-US" sz="2200" b="0" dirty="0">
              <a:solidFill>
                <a:schemeClr val="tx1"/>
              </a:solidFill>
              <a:latin typeface="+mn-ea"/>
              <a:ea typeface="+mn-ea"/>
            </a:endParaRPr>
          </a:p>
        </p:txBody>
      </p:sp>
      <p:sp>
        <p:nvSpPr>
          <p:cNvPr id="1438"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lstStyle/>
          <a:p>
            <a:pPr algn="ctr" fontAlgn="auto">
              <a:spcAft>
                <a:spcPts val="0"/>
              </a:spcAft>
              <a:defRPr/>
            </a:pPr>
            <a:r>
              <a:rPr lang="ja-JP" altLang="en-US" sz="1600" b="0" dirty="0">
                <a:solidFill>
                  <a:schemeClr val="tx1"/>
                </a:solidFill>
                <a:latin typeface="+mn-ea"/>
                <a:ea typeface="+mn-ea"/>
                <a:cs typeface="+mj-cs"/>
              </a:rPr>
              <a:t>研究</a:t>
            </a:r>
            <a:r>
              <a:rPr lang="ja-JP" altLang="en-US" sz="1600" b="0" dirty="0" smtClean="0">
                <a:solidFill>
                  <a:schemeClr val="tx1"/>
                </a:solidFill>
                <a:latin typeface="+mn-ea"/>
                <a:ea typeface="+mn-ea"/>
                <a:cs typeface="+mj-cs"/>
              </a:rPr>
              <a:t>開発</a:t>
            </a:r>
            <a:endParaRPr lang="en-US" altLang="ja-JP" b="0" dirty="0">
              <a:solidFill>
                <a:schemeClr val="tx1"/>
              </a:solidFill>
              <a:latin typeface="+mn-ea"/>
              <a:ea typeface="+mn-ea"/>
              <a:cs typeface="+mj-cs"/>
            </a:endParaRPr>
          </a:p>
        </p:txBody>
      </p:sp>
      <p:sp>
        <p:nvSpPr>
          <p:cNvPr id="1439" name="テキスト ボックス 8"/>
          <p:cNvSpPr txBox="1">
            <a:spLocks noChangeArrowheads="1"/>
          </p:cNvSpPr>
          <p:nvPr/>
        </p:nvSpPr>
        <p:spPr>
          <a:xfrm>
            <a:off x="44450" y="736865"/>
            <a:ext cx="6732588" cy="522327"/>
          </a:xfrm>
          <a:prstGeom prst="rect">
            <a:avLst/>
          </a:prstGeom>
          <a:noFill/>
          <a:ln w="9525">
            <a:noFill/>
            <a:miter lim="800000"/>
            <a:headEnd/>
            <a:tailEnd/>
          </a:ln>
        </p:spPr>
        <p:txBody>
          <a:bodyPr>
            <a:spAutoFit/>
          </a:bodyPr>
          <a:lstStyle/>
          <a:p>
            <a:r>
              <a:rPr lang="ja-JP" altLang="en-US" sz="1400" dirty="0" smtClean="0">
                <a:solidFill>
                  <a:schemeClr val="tx1"/>
                </a:solidFill>
                <a:latin typeface="Calibri" pitchFamily="34" charset="0"/>
              </a:rPr>
              <a:t>中小企業者等が、ものづくり基盤技術及びサービスの高度化に向けて、大学・公設試等と連携して行う研究開発等を支援します</a:t>
            </a:r>
            <a:r>
              <a:rPr lang="ja-JP" altLang="en-US" sz="1400" dirty="0" smtClean="0">
                <a:solidFill>
                  <a:schemeClr val="tx1"/>
                </a:solidFill>
                <a:latin typeface="Calibri" pitchFamily="34" charset="0"/>
              </a:rPr>
              <a:t>。</a:t>
            </a:r>
            <a:endParaRPr lang="en-US" altLang="ja-JP" sz="1400" dirty="0">
              <a:solidFill>
                <a:schemeClr val="tx1"/>
              </a:solidFill>
              <a:latin typeface="Calibri" pitchFamily="34" charset="0"/>
            </a:endParaRPr>
          </a:p>
        </p:txBody>
      </p:sp>
      <p:graphicFrame>
        <p:nvGraphicFramePr>
          <p:cNvPr id="1440" name="表 7"/>
          <p:cNvGraphicFramePr>
            <a:graphicFrameLocks noGrp="1"/>
          </p:cNvGraphicFramePr>
          <p:nvPr/>
        </p:nvGraphicFramePr>
        <p:xfrm>
          <a:off x="101601" y="1525840"/>
          <a:ext cx="6627812" cy="5228302"/>
        </p:xfrm>
        <a:graphic>
          <a:graphicData uri="http://schemas.openxmlformats.org/drawingml/2006/table">
            <a:tbl>
              <a:tblPr firstRow="1" bandRow="1">
                <a:tableStyleId>{5940675A-B579-460E-94D1-54222C63F5DA}</a:tableStyleId>
              </a:tblPr>
              <a:tblGrid>
                <a:gridCol w="1520609"/>
                <a:gridCol w="5107203"/>
              </a:tblGrid>
              <a:tr h="315551">
                <a:tc>
                  <a:txBody>
                    <a:bodyPr/>
                    <a:lstStyle/>
                    <a:p>
                      <a:endParaRPr kumimoji="1" lang="ja-JP" altLang="en-US" sz="1400" dirty="0">
                        <a:solidFill>
                          <a:schemeClr val="tx1"/>
                        </a:solidFill>
                      </a:endParaRPr>
                    </a:p>
                  </a:txBody>
                  <a:tcPr>
                    <a:solidFill>
                      <a:schemeClr val="tx2">
                        <a:lumMod val="20000"/>
                        <a:lumOff val="80000"/>
                      </a:schemeClr>
                    </a:solidFill>
                  </a:tcPr>
                </a:tc>
                <a:tc>
                  <a:txBody>
                    <a:bodyPr/>
                    <a:lstStyle/>
                    <a:p>
                      <a:pPr algn="ctr"/>
                      <a:r>
                        <a:rPr kumimoji="1" lang="ja-JP" altLang="en-US" sz="1400" dirty="0" smtClean="0">
                          <a:solidFill>
                            <a:schemeClr val="tx1"/>
                          </a:solidFill>
                        </a:rPr>
                        <a:t>研究開発・試作品開発</a:t>
                      </a:r>
                      <a:endParaRPr kumimoji="1" lang="en-US" altLang="ja-JP" sz="1600" dirty="0" smtClean="0">
                        <a:solidFill>
                          <a:schemeClr val="tx1"/>
                        </a:solidFill>
                      </a:endParaRPr>
                    </a:p>
                  </a:txBody>
                  <a:tcPr/>
                </a:tc>
              </a:tr>
              <a:tr h="589912">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中小</a:t>
                      </a:r>
                      <a:r>
                        <a:rPr kumimoji="1" lang="ja-JP" altLang="en-US" sz="1400" dirty="0" smtClean="0">
                          <a:solidFill>
                            <a:schemeClr val="tx1"/>
                          </a:solidFill>
                        </a:rPr>
                        <a:t>企業</a:t>
                      </a:r>
                      <a:r>
                        <a:rPr kumimoji="1" lang="ja-JP" altLang="en-US" sz="1400" dirty="0" smtClean="0">
                          <a:solidFill>
                            <a:schemeClr val="tx1"/>
                          </a:solidFill>
                        </a:rPr>
                        <a:t>・</a:t>
                      </a:r>
                      <a:r>
                        <a:rPr kumimoji="1" lang="ja-JP" altLang="en-US" sz="1400" dirty="0" smtClean="0">
                          <a:solidFill>
                            <a:schemeClr val="tx1"/>
                          </a:solidFill>
                        </a:rPr>
                        <a:t>小規模事業者を中心とした共同体</a:t>
                      </a:r>
                      <a:endParaRPr kumimoji="1" lang="en-US" altLang="ja-JP" sz="1400" dirty="0" smtClean="0">
                        <a:solidFill>
                          <a:schemeClr val="tx1"/>
                        </a:solidFill>
                      </a:endParaRPr>
                    </a:p>
                    <a:p>
                      <a:r>
                        <a:rPr kumimoji="1" lang="ja-JP" altLang="en-US" sz="1400" dirty="0" smtClean="0">
                          <a:solidFill>
                            <a:schemeClr val="tx1"/>
                          </a:solidFill>
                        </a:rPr>
                        <a:t>※</a:t>
                      </a:r>
                      <a:r>
                        <a:rPr kumimoji="1" lang="ja-JP" altLang="en-US" sz="1400" dirty="0" smtClean="0">
                          <a:solidFill>
                            <a:schemeClr val="tx1"/>
                          </a:solidFill>
                        </a:rPr>
                        <a:t>事業管理機関、研究等実施機関を含む２者以上で構成</a:t>
                      </a:r>
                      <a:endParaRPr kumimoji="1" lang="ja-JP" altLang="en-US" sz="1600" strike="sngStrike" dirty="0" smtClean="0">
                        <a:solidFill>
                          <a:schemeClr val="tx1"/>
                        </a:solidFill>
                      </a:endParaRPr>
                    </a:p>
                  </a:txBody>
                  <a:tcPr/>
                </a:tc>
              </a:tr>
              <a:tr h="554128">
                <a:tc>
                  <a:txBody>
                    <a:bodyPr/>
                    <a:lstStyle/>
                    <a:p>
                      <a:r>
                        <a:rPr kumimoji="1" lang="ja-JP" altLang="en-US" sz="1400" dirty="0" smtClean="0">
                          <a:solidFill>
                            <a:schemeClr val="tx1"/>
                          </a:solidFill>
                        </a:rPr>
                        <a:t>補助率</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中小企業者</a:t>
                      </a:r>
                      <a:r>
                        <a:rPr kumimoji="1" lang="ja-JP" altLang="en-US" sz="1400" b="0" dirty="0" smtClean="0">
                          <a:solidFill>
                            <a:schemeClr val="tx1"/>
                          </a:solidFill>
                        </a:rPr>
                        <a:t>等</a:t>
                      </a:r>
                      <a:r>
                        <a:rPr kumimoji="1" lang="ja-JP" altLang="en-US" sz="1400" b="0" dirty="0" smtClean="0">
                          <a:solidFill>
                            <a:schemeClr val="tx1"/>
                          </a:solidFill>
                        </a:rPr>
                        <a:t>　　</a:t>
                      </a:r>
                      <a:r>
                        <a:rPr kumimoji="1" lang="ja-JP" altLang="en-US" sz="1400" b="0" dirty="0" smtClean="0">
                          <a:solidFill>
                            <a:schemeClr val="tx1"/>
                          </a:solidFill>
                        </a:rPr>
                        <a:t>２／３以内</a:t>
                      </a:r>
                      <a:endParaRPr kumimoji="1" lang="en-US" altLang="ja-JP" sz="1400" b="0" dirty="0" smtClean="0">
                        <a:solidFill>
                          <a:schemeClr val="tx1"/>
                        </a:solidFill>
                      </a:endParaRPr>
                    </a:p>
                    <a:p>
                      <a:r>
                        <a:rPr kumimoji="1" lang="ja-JP" altLang="en-US" sz="1400" b="0" dirty="0" smtClean="0">
                          <a:solidFill>
                            <a:schemeClr val="tx1"/>
                          </a:solidFill>
                        </a:rPr>
                        <a:t>大学・公設試等　　</a:t>
                      </a:r>
                      <a:r>
                        <a:rPr kumimoji="1" lang="ja-JP" altLang="en-US" sz="1400" b="0" dirty="0" smtClean="0">
                          <a:solidFill>
                            <a:schemeClr val="tx1"/>
                          </a:solidFill>
                        </a:rPr>
                        <a:t>定額</a:t>
                      </a:r>
                      <a:endParaRPr kumimoji="1" lang="ja-JP" altLang="en-US" sz="1800" b="0" dirty="0" smtClean="0">
                        <a:solidFill>
                          <a:schemeClr val="tx1"/>
                        </a:solidFill>
                      </a:endParaRPr>
                    </a:p>
                  </a:txBody>
                  <a:tcPr/>
                </a:tc>
              </a:tr>
              <a:tr h="2074329">
                <a:tc>
                  <a:txBody>
                    <a:bodyPr/>
                    <a:lstStyle/>
                    <a:p>
                      <a:r>
                        <a:rPr kumimoji="1" lang="ja-JP" altLang="en-US" sz="1400" dirty="0" smtClean="0">
                          <a:solidFill>
                            <a:schemeClr val="tx1"/>
                          </a:solidFill>
                        </a:rPr>
                        <a:t>補助限度額</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strike="noStrike" dirty="0" smtClean="0">
                          <a:solidFill>
                            <a:schemeClr val="tx1"/>
                          </a:solidFill>
                        </a:rPr>
                        <a:t>【通常枠】</a:t>
                      </a:r>
                      <a:endParaRPr kumimoji="1" lang="ja-JP" altLang="en-US" sz="1400" b="0" strike="noStrike" dirty="0" smtClean="0">
                        <a:solidFill>
                          <a:schemeClr val="tx1"/>
                        </a:solidFill>
                      </a:endParaRPr>
                    </a:p>
                    <a:p>
                      <a:r>
                        <a:rPr kumimoji="1" lang="ja-JP" altLang="en-US" sz="1400" b="0" strike="noStrike" dirty="0" smtClean="0">
                          <a:solidFill>
                            <a:schemeClr val="tx1"/>
                          </a:solidFill>
                        </a:rPr>
                        <a:t>単年度4</a:t>
                      </a:r>
                      <a:r>
                        <a:rPr kumimoji="1" lang="ja-JP" altLang="en-US" sz="1400" b="0" strike="noStrike" dirty="0" smtClean="0">
                          <a:solidFill>
                            <a:schemeClr val="tx1"/>
                          </a:solidFill>
                        </a:rPr>
                        <a:t>，500万円以下</a:t>
                      </a:r>
                      <a:endParaRPr kumimoji="1" lang="ja-JP" altLang="en-US" sz="1400" b="0" strike="noStrike" dirty="0" smtClean="0">
                        <a:solidFill>
                          <a:schemeClr val="tx1"/>
                        </a:solidFill>
                      </a:endParaRPr>
                    </a:p>
                    <a:p>
                      <a:r>
                        <a:rPr kumimoji="1" lang="ja-JP" altLang="en-US" sz="1400" b="0" strike="noStrike" dirty="0" smtClean="0">
                          <a:solidFill>
                            <a:schemeClr val="tx1"/>
                          </a:solidFill>
                        </a:rPr>
                        <a:t>２年度の合計で、7，500万円以下</a:t>
                      </a:r>
                      <a:endParaRPr kumimoji="1" lang="ja-JP" altLang="en-US" sz="1400" b="0" strike="noStrike" dirty="0" smtClean="0">
                        <a:solidFill>
                          <a:schemeClr val="tx1"/>
                        </a:solidFill>
                      </a:endParaRPr>
                    </a:p>
                    <a:p>
                      <a:r>
                        <a:rPr kumimoji="1" lang="ja-JP" altLang="en-US" sz="1400" b="0" strike="noStrike" dirty="0" smtClean="0">
                          <a:solidFill>
                            <a:schemeClr val="tx1"/>
                          </a:solidFill>
                        </a:rPr>
                        <a:t>３</a:t>
                      </a:r>
                      <a:r>
                        <a:rPr kumimoji="1" lang="ja-JP" altLang="en-US" sz="1400" b="0" strike="noStrike" dirty="0" smtClean="0">
                          <a:solidFill>
                            <a:schemeClr val="tx1"/>
                          </a:solidFill>
                        </a:rPr>
                        <a:t>年度</a:t>
                      </a:r>
                      <a:r>
                        <a:rPr kumimoji="1" lang="ja-JP" altLang="en-US" sz="1400" b="0" strike="noStrike" dirty="0" smtClean="0">
                          <a:solidFill>
                            <a:schemeClr val="tx1"/>
                          </a:solidFill>
                        </a:rPr>
                        <a:t>の</a:t>
                      </a:r>
                      <a:r>
                        <a:rPr kumimoji="1" lang="ja-JP" altLang="en-US" sz="1400" b="0" strike="noStrike" dirty="0" smtClean="0">
                          <a:solidFill>
                            <a:schemeClr val="tx1"/>
                          </a:solidFill>
                        </a:rPr>
                        <a:t>合計</a:t>
                      </a:r>
                      <a:r>
                        <a:rPr kumimoji="1" lang="ja-JP" altLang="en-US" sz="1400" b="0" strike="noStrike" dirty="0" smtClean="0">
                          <a:solidFill>
                            <a:schemeClr val="tx1"/>
                          </a:solidFill>
                        </a:rPr>
                        <a:t>で</a:t>
                      </a:r>
                      <a:r>
                        <a:rPr kumimoji="1" lang="ja-JP" altLang="en-US" sz="1400" b="0" strike="noStrike" dirty="0" smtClean="0">
                          <a:solidFill>
                            <a:schemeClr val="tx1"/>
                          </a:solidFill>
                        </a:rPr>
                        <a:t>、9</a:t>
                      </a:r>
                      <a:r>
                        <a:rPr kumimoji="1" lang="ja-JP" altLang="en-US" sz="1400" b="0" strike="noStrike" dirty="0" smtClean="0">
                          <a:solidFill>
                            <a:schemeClr val="tx1"/>
                          </a:solidFill>
                        </a:rPr>
                        <a:t>，750</a:t>
                      </a:r>
                      <a:r>
                        <a:rPr kumimoji="1" lang="ja-JP" altLang="en-US" sz="1400" b="0" strike="noStrike" dirty="0" smtClean="0">
                          <a:solidFill>
                            <a:schemeClr val="tx1"/>
                          </a:solidFill>
                        </a:rPr>
                        <a:t>万円</a:t>
                      </a:r>
                      <a:r>
                        <a:rPr kumimoji="1" lang="ja-JP" altLang="en-US" sz="1400" b="0" strike="noStrike" dirty="0" smtClean="0">
                          <a:solidFill>
                            <a:schemeClr val="tx1"/>
                          </a:solidFill>
                        </a:rPr>
                        <a:t>以下</a:t>
                      </a:r>
                      <a:endParaRPr kumimoji="1" lang="ja-JP" altLang="en-US" sz="1400" b="0" strike="noStrike" dirty="0" smtClean="0">
                        <a:solidFill>
                          <a:schemeClr val="tx1"/>
                        </a:solidFill>
                      </a:endParaRPr>
                    </a:p>
                    <a:p>
                      <a:endParaRPr kumimoji="1" lang="ja-JP" altLang="en-US" sz="1400" b="0" strike="noStrike" dirty="0" smtClean="0">
                        <a:solidFill>
                          <a:schemeClr val="tx1"/>
                        </a:solidFill>
                      </a:endParaRPr>
                    </a:p>
                    <a:p>
                      <a:r>
                        <a:rPr kumimoji="1" lang="ja-JP" altLang="en-US" sz="1400" b="0" strike="noStrike" dirty="0" smtClean="0">
                          <a:solidFill>
                            <a:schemeClr val="tx1"/>
                          </a:solidFill>
                        </a:rPr>
                        <a:t>【出資獲得枠】</a:t>
                      </a:r>
                      <a:endParaRPr kumimoji="1" lang="ja-JP" altLang="en-US" sz="1400" b="0" strike="noStrike" dirty="0" smtClean="0">
                        <a:solidFill>
                          <a:schemeClr val="tx1"/>
                        </a:solidFill>
                      </a:endParaRPr>
                    </a:p>
                    <a:p>
                      <a:r>
                        <a:rPr kumimoji="1" lang="ja-JP" altLang="en-US" sz="1400" b="0" strike="noStrike" dirty="0" smtClean="0">
                          <a:solidFill>
                            <a:schemeClr val="tx1"/>
                          </a:solidFill>
                        </a:rPr>
                        <a:t>単年度１億円以下</a:t>
                      </a:r>
                      <a:endParaRPr kumimoji="1" lang="en-US" altLang="ja-JP" sz="1200" b="0" strike="noStrike" dirty="0" smtClean="0">
                        <a:solidFill>
                          <a:schemeClr val="tx1"/>
                        </a:solidFill>
                      </a:endParaRPr>
                    </a:p>
                    <a:p>
                      <a:r>
                        <a:rPr kumimoji="1" lang="ja-JP" altLang="en-US" sz="1400" b="0" strike="noStrike" dirty="0" smtClean="0">
                          <a:solidFill>
                            <a:schemeClr val="tx1"/>
                          </a:solidFill>
                        </a:rPr>
                        <a:t>２年度</a:t>
                      </a:r>
                      <a:r>
                        <a:rPr kumimoji="1" lang="ja-JP" altLang="en-US" sz="1400" b="0" strike="noStrike" dirty="0" smtClean="0">
                          <a:solidFill>
                            <a:schemeClr val="tx1"/>
                          </a:solidFill>
                        </a:rPr>
                        <a:t>合計で、２億円以下</a:t>
                      </a:r>
                      <a:endParaRPr kumimoji="1" lang="ja-JP" altLang="en-US" sz="1400" b="0" strike="noStrike" dirty="0" smtClean="0">
                        <a:solidFill>
                          <a:schemeClr val="tx1"/>
                        </a:solidFill>
                      </a:endParaRPr>
                    </a:p>
                    <a:p>
                      <a:r>
                        <a:rPr kumimoji="1" lang="ja-JP" altLang="en-US" sz="1400" b="0" strike="noStrike" dirty="0" smtClean="0">
                          <a:solidFill>
                            <a:schemeClr val="tx1"/>
                          </a:solidFill>
                        </a:rPr>
                        <a:t>３年度合計で、３億円以下</a:t>
                      </a:r>
                      <a:endParaRPr kumimoji="1" lang="ja-JP" altLang="en-US" sz="1600" b="0" strike="sngStrike" dirty="0" smtClean="0">
                        <a:solidFill>
                          <a:schemeClr val="tx1"/>
                        </a:solidFill>
                      </a:endParaRPr>
                    </a:p>
                  </a:txBody>
                  <a:tcPr/>
                </a:tc>
              </a:tr>
              <a:tr h="336646">
                <a:tc>
                  <a:txBody>
                    <a:bodyPr/>
                    <a:lstStyle/>
                    <a:p>
                      <a:r>
                        <a:rPr kumimoji="1" lang="ja-JP" altLang="en-US" sz="1400" dirty="0" smtClean="0">
                          <a:solidFill>
                            <a:schemeClr val="tx1"/>
                          </a:solidFill>
                        </a:rPr>
                        <a:t>事業期間</a:t>
                      </a:r>
                      <a:endParaRPr kumimoji="1" lang="ja-JP" altLang="en-US" sz="1400" dirty="0">
                        <a:solidFill>
                          <a:schemeClr val="tx1"/>
                        </a:solidFill>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２年度又は３年度</a:t>
                      </a:r>
                      <a:endParaRPr kumimoji="1" lang="en-US" altLang="ja-JP" sz="1800" b="0" dirty="0" smtClean="0">
                        <a:solidFill>
                          <a:schemeClr val="tx1"/>
                        </a:solidFill>
                      </a:endParaRPr>
                    </a:p>
                  </a:txBody>
                  <a:tcPr/>
                </a:tc>
              </a:tr>
              <a:tr h="324675">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a:solidFill>
                      <a:schemeClr val="tx2">
                        <a:lumMod val="20000"/>
                        <a:lumOff val="80000"/>
                      </a:schemeClr>
                    </a:solidFill>
                  </a:tcPr>
                </a:tc>
                <a:tc>
                  <a:txBody>
                    <a:bodyPr/>
                    <a:lstStyle/>
                    <a:p>
                      <a:pPr algn="just">
                        <a:spcAft>
                          <a:spcPts val="0"/>
                        </a:spcAft>
                      </a:pPr>
                      <a:r>
                        <a:rPr lang="ja-JP" altLang="en-US" sz="1400" b="0" strike="noStrike">
                          <a:solidFill>
                            <a:schemeClr val="tx1"/>
                          </a:solidFill>
                          <a:latin typeface="+mj-ea"/>
                          <a:ea typeface="+mj-ea"/>
                        </a:rPr>
                        <a:t>令和７年２月17日（月）～令和７年４月18日（金）【17時締切】</a:t>
                      </a:r>
                      <a:endParaRPr lang="ja-JP" altLang="en-US" sz="1400" b="0" strike="noStrike">
                        <a:solidFill>
                          <a:schemeClr val="tx1"/>
                        </a:solidFill>
                        <a:latin typeface="+mj-ea"/>
                        <a:ea typeface="+mj-ea"/>
                      </a:endParaRPr>
                    </a:p>
                  </a:txBody>
                  <a:tcPr/>
                </a:tc>
              </a:tr>
              <a:tr h="10330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a:solidFill>
                          <a:schemeClr val="tx1"/>
                        </a:solidFill>
                      </a:endParaRPr>
                    </a:p>
                    <a:p>
                      <a:r>
                        <a:rPr kumimoji="1" lang="ja-JP" altLang="en-US" sz="1400" dirty="0" smtClean="0">
                          <a:solidFill>
                            <a:schemeClr val="tx1"/>
                          </a:solidFill>
                          <a:latin typeface="+mn-ea"/>
                          <a:ea typeface="+mn-ea"/>
                        </a:rPr>
                        <a:t>　</a:t>
                      </a:r>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四国経済産業局 地域経済部 </a:t>
                      </a:r>
                      <a:r>
                        <a:rPr kumimoji="1" lang="ja-JP" altLang="en-US" sz="1400" dirty="0" smtClean="0">
                          <a:solidFill>
                            <a:schemeClr val="tx1"/>
                          </a:solidFill>
                          <a:latin typeface="+mn-ea"/>
                          <a:ea typeface="+mn-ea"/>
                        </a:rPr>
                        <a:t>地域経済課 産業技術室</a:t>
                      </a:r>
                      <a:endParaRPr kumimoji="1" lang="en-US" altLang="ja-JP" sz="1600" dirty="0" smtClean="0">
                        <a:solidFill>
                          <a:schemeClr val="tx1"/>
                        </a:solidFill>
                        <a:latin typeface="+mn-ea"/>
                        <a:ea typeface="+mn-ea"/>
                      </a:endParaRPr>
                    </a:p>
                    <a:p>
                      <a:r>
                        <a:rPr kumimoji="1" lang="ja-JP" altLang="en-US" sz="1400" dirty="0" smtClean="0">
                          <a:solidFill>
                            <a:schemeClr val="tx1"/>
                          </a:solidFill>
                          <a:latin typeface="+mn-ea"/>
                          <a:ea typeface="+mn-ea"/>
                        </a:rPr>
                        <a:t>ＴＥＬ：087-811-8518</a:t>
                      </a:r>
                      <a:endParaRPr kumimoji="1" lang="en-US" altLang="ja-JP" sz="1600" dirty="0" smtClean="0">
                        <a:solidFill>
                          <a:schemeClr val="tx1"/>
                        </a:solidFill>
                        <a:latin typeface="+mn-ea"/>
                        <a:ea typeface="+mn-ea"/>
                      </a:endParaRPr>
                    </a:p>
                    <a:p>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://www.shikoku.meti.go.jp/</a:t>
                      </a:r>
                      <a:endParaRPr kumimoji="1" lang="ja-JP" altLang="en-US" sz="1600" dirty="0">
                        <a:solidFill>
                          <a:schemeClr val="tx1"/>
                        </a:solidFill>
                        <a:latin typeface="+mn-ea"/>
                        <a:ea typeface="+mn-ea"/>
                      </a:endParaRPr>
                    </a:p>
                  </a:txBody>
                  <a:tcPr/>
                </a:tc>
              </a:tr>
            </a:tbl>
          </a:graphicData>
        </a:graphic>
      </p:graphicFrame>
      <p:sp>
        <p:nvSpPr>
          <p:cNvPr id="1441" name="テキスト ボックス 675"/>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２３</a:t>
            </a:r>
            <a:endParaRPr>
              <a:solidFill>
                <a:schemeClr val="tx1"/>
              </a:solidFill>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47" name="タイトル 1"/>
          <p:cNvSpPr>
            <a:spLocks noGrp="1"/>
          </p:cNvSpPr>
          <p:nvPr>
            <p:ph type="ctrTitle"/>
          </p:nvPr>
        </p:nvSpPr>
        <p:spPr>
          <a:xfrm>
            <a:off x="1744663" y="39557"/>
            <a:ext cx="5040312" cy="584730"/>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ja-JP" altLang="en-US" sz="1600" b="0" dirty="0">
                <a:solidFill>
                  <a:schemeClr val="tx1"/>
                </a:solidFill>
                <a:latin typeface="+mn-ea"/>
                <a:ea typeface="+mn-ea"/>
              </a:rPr>
              <a:t>知的財産に関する総合支援</a:t>
            </a:r>
            <a:r>
              <a:rPr lang="en-US" altLang="ja-JP" sz="1600" b="0" dirty="0">
                <a:solidFill>
                  <a:schemeClr val="tx1"/>
                </a:solidFill>
                <a:latin typeface="+mn-ea"/>
                <a:ea typeface="+mn-ea"/>
              </a:rPr>
              <a:t>【ＩＮＰＩＴ】</a:t>
            </a:r>
            <a:endParaRPr lang="ja-JP" altLang="en-US" sz="1800" b="0" dirty="0">
              <a:solidFill>
                <a:schemeClr val="tx1"/>
              </a:solidFill>
              <a:latin typeface="+mn-ea"/>
              <a:ea typeface="+mn-ea"/>
            </a:endParaRPr>
          </a:p>
        </p:txBody>
      </p:sp>
      <p:sp>
        <p:nvSpPr>
          <p:cNvPr id="1448" name="タイトル 1"/>
          <p:cNvSpPr txBox="1"/>
          <p:nvPr/>
        </p:nvSpPr>
        <p:spPr>
          <a:xfrm>
            <a:off x="36513" y="39557"/>
            <a:ext cx="1655762" cy="584730"/>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知的財産の</a:t>
            </a:r>
          </a:p>
          <a:p>
            <a:pPr algn="ctr" fontAlgn="auto">
              <a:spcAft>
                <a:spcPts val="0"/>
              </a:spcAft>
              <a:defRPr/>
            </a:pPr>
            <a:r>
              <a:rPr lang="ja-JP" altLang="en-US" sz="1600" b="0" dirty="0">
                <a:solidFill>
                  <a:schemeClr val="tx1"/>
                </a:solidFill>
                <a:latin typeface="+mn-ea"/>
                <a:ea typeface="+mn-ea"/>
                <a:cs typeface="+mj-cs"/>
              </a:rPr>
              <a:t>保護活用</a:t>
            </a:r>
            <a:endParaRPr lang="ja-JP" altLang="en-US" b="0" dirty="0">
              <a:solidFill>
                <a:schemeClr val="tx1"/>
              </a:solidFill>
              <a:latin typeface="+mn-ea"/>
              <a:ea typeface="+mn-ea"/>
              <a:cs typeface="+mj-cs"/>
            </a:endParaRPr>
          </a:p>
        </p:txBody>
      </p:sp>
      <p:sp>
        <p:nvSpPr>
          <p:cNvPr id="1449" name="テキスト ボックス 8"/>
          <p:cNvSpPr txBox="1">
            <a:spLocks noChangeArrowheads="1"/>
          </p:cNvSpPr>
          <p:nvPr/>
        </p:nvSpPr>
        <p:spPr>
          <a:xfrm>
            <a:off x="0" y="714443"/>
            <a:ext cx="6858000" cy="522327"/>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県内中小企業等が抱える様々な経営課題に対し、自社のアイデアや技術などの「知的財産」の側面から解決を図る無料の支援窓口を設けています。　</a:t>
            </a:r>
            <a:endParaRPr lang="en-US" altLang="ja-JP" sz="1400" strike="sngStrike" dirty="0">
              <a:solidFill>
                <a:schemeClr val="tx1"/>
              </a:solidFill>
              <a:latin typeface="Calibri" pitchFamily="34" charset="0"/>
            </a:endParaRPr>
          </a:p>
        </p:txBody>
      </p:sp>
      <p:graphicFrame>
        <p:nvGraphicFramePr>
          <p:cNvPr id="1450" name="四角形 455"/>
          <p:cNvGraphicFramePr>
            <a:graphicFrameLocks noGrp="1"/>
          </p:cNvGraphicFramePr>
          <p:nvPr>
            <p:extLst>
              <p:ext uri="{D42A27DB-BD31-4B8C-83A1-F6EECF244321}">
                <p14:modId xmlns:p14="http://schemas.microsoft.com/office/powerpoint/2010/main" val="181347478"/>
              </p:ext>
            </p:extLst>
          </p:nvPr>
        </p:nvGraphicFramePr>
        <p:xfrm>
          <a:off x="50120" y="1353000"/>
          <a:ext cx="6717004" cy="6473611"/>
        </p:xfrm>
        <a:graphic>
          <a:graphicData uri="http://schemas.openxmlformats.org/drawingml/2006/table">
            <a:tbl>
              <a:tblPr firstRow="1" bandRow="1">
                <a:tableStyleId>{5940675A-B579-460E-94D1-54222C63F5DA}</a:tableStyleId>
              </a:tblPr>
              <a:tblGrid>
                <a:gridCol w="1578655">
                  <a:extLst>
                    <a:ext uri="{9D8B030D-6E8A-4147-A177-3AD203B41FA5}"/>
                  </a:extLst>
                </a:gridCol>
                <a:gridCol w="5138349">
                  <a:extLst>
                    <a:ext uri="{9D8B030D-6E8A-4147-A177-3AD203B41FA5}"/>
                  </a:extLst>
                </a:gridCol>
              </a:tblGrid>
              <a:tr h="363595">
                <a:tc>
                  <a:txBody>
                    <a:bodyPr/>
                    <a:lstStyle/>
                    <a:p>
                      <a:r>
                        <a:rPr kumimoji="1" lang="ja-JP" altLang="en-US" sz="1400" dirty="0">
                          <a:solidFill>
                            <a:schemeClr val="tx1"/>
                          </a:solidFill>
                        </a:rPr>
                        <a:t>対象者</a:t>
                      </a:r>
                      <a:endParaRPr>
                        <a:solidFill>
                          <a:schemeClr val="tx1"/>
                        </a:solidFill>
                      </a:endParaRPr>
                    </a:p>
                  </a:txBody>
                  <a:tcPr anchor="ctr">
                    <a:solidFill>
                      <a:schemeClr val="tx2">
                        <a:lumMod val="20000"/>
                        <a:lumOff val="80000"/>
                      </a:schemeClr>
                    </a:solidFill>
                  </a:tcPr>
                </a:tc>
                <a:tc>
                  <a:txBody>
                    <a:bodyPr/>
                    <a:lstStyle/>
                    <a:p>
                      <a:r>
                        <a:rPr kumimoji="1" lang="ja-JP" altLang="en-US" sz="1500" dirty="0">
                          <a:solidFill>
                            <a:schemeClr val="tx1"/>
                          </a:solidFill>
                        </a:rPr>
                        <a:t>高知県内の中小企業等</a:t>
                      </a:r>
                      <a:endParaRPr kumimoji="1" lang="en-US" altLang="ja-JP" sz="1500" dirty="0">
                        <a:solidFill>
                          <a:schemeClr val="tx1"/>
                        </a:solidFill>
                      </a:endParaRPr>
                    </a:p>
                  </a:txBody>
                  <a:tcPr anchor="ctr"/>
                </a:tc>
                <a:extLst>
                  <a:ext uri="{0D108BD9-81ED-4DB2-BD59-A6C34878D82A}"/>
                </a:extLst>
              </a:tr>
              <a:tr h="422654">
                <a:tc>
                  <a:txBody>
                    <a:bodyPr/>
                    <a:lstStyle/>
                    <a:p>
                      <a:r>
                        <a:rPr kumimoji="1" lang="ja-JP" altLang="en-US" sz="1400" dirty="0">
                          <a:solidFill>
                            <a:schemeClr val="tx1"/>
                          </a:solidFill>
                        </a:rPr>
                        <a:t>費用</a:t>
                      </a:r>
                      <a:endParaRPr>
                        <a:solidFill>
                          <a:schemeClr val="tx1"/>
                        </a:solidFill>
                      </a:endParaRPr>
                    </a:p>
                  </a:txBody>
                  <a:tcPr anchor="ctr">
                    <a:solidFill>
                      <a:schemeClr val="tx2">
                        <a:lumMod val="20000"/>
                        <a:lumOff val="80000"/>
                      </a:schemeClr>
                    </a:solidFill>
                  </a:tcPr>
                </a:tc>
                <a:tc>
                  <a:txBody>
                    <a:bodyPr/>
                    <a:lstStyle/>
                    <a:p>
                      <a:r>
                        <a:rPr kumimoji="1" lang="ja-JP" altLang="en-US" sz="1500" dirty="0">
                          <a:solidFill>
                            <a:schemeClr val="tx1"/>
                          </a:solidFill>
                        </a:rPr>
                        <a:t>無料</a:t>
                      </a:r>
                      <a:endParaRPr kumimoji="1" lang="en-US" altLang="ja-JP" sz="1500" dirty="0">
                        <a:solidFill>
                          <a:schemeClr val="tx1"/>
                        </a:solidFill>
                      </a:endParaRPr>
                    </a:p>
                  </a:txBody>
                  <a:tcPr anchor="ctr"/>
                </a:tc>
                <a:extLst>
                  <a:ext uri="{0D108BD9-81ED-4DB2-BD59-A6C34878D82A}"/>
                </a:extLst>
              </a:tr>
              <a:tr h="4663901">
                <a:tc>
                  <a:txBody>
                    <a:bodyPr/>
                    <a:lstStyle/>
                    <a:p>
                      <a:r>
                        <a:rPr lang="ja-JP" altLang="en-US" sz="1400" b="0">
                          <a:solidFill>
                            <a:schemeClr val="tx1"/>
                          </a:solidFill>
                        </a:rPr>
                        <a:t>内容</a:t>
                      </a:r>
                      <a:endParaRPr>
                        <a:solidFill>
                          <a:schemeClr val="tx1"/>
                        </a:solidFill>
                      </a:endParaRPr>
                    </a:p>
                  </a:txBody>
                  <a:tcPr anchor="ct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rPr>
                        <a:t>１　窓口での支援内容（会社訪問も可）</a:t>
                      </a:r>
                      <a:endParaRPr kumimoji="1" lang="en-US" altLang="ja-JP" sz="1500" u="sng"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・特許・商標などの先行調査</a:t>
                      </a:r>
                      <a:endParaRPr kumimoji="1" lang="ja-JP" altLang="en-US" sz="1500" strike="sngStrike"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・特許・商標などの出願手続きや維持管理</a:t>
                      </a:r>
                      <a:endParaRPr kumimoji="1" lang="ja-JP" altLang="en-US" sz="1500" strike="sngStrike"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・商品のネーミングやブランド戦略</a:t>
                      </a:r>
                      <a:endParaRPr kumimoji="1" lang="ja-JP" altLang="en-US" sz="1500" strike="sngStrike"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・営業秘密（ノウハウ）管理</a:t>
                      </a:r>
                      <a:endParaRPr kumimoji="1" lang="ja-JP" altLang="en-US" sz="1500" strike="sngStrike"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strike="noStrike" dirty="0">
                          <a:solidFill>
                            <a:schemeClr val="tx1"/>
                          </a:solidFill>
                        </a:rPr>
                        <a:t>　・他社との契約や社内の知財管理体制</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a:t>
                      </a:r>
                      <a:r>
                        <a:rPr kumimoji="1" lang="ja-JP" altLang="en-US" sz="1500" strike="noStrike" dirty="0">
                          <a:solidFill>
                            <a:schemeClr val="tx1"/>
                          </a:solidFill>
                        </a:rPr>
                        <a:t>海外展開、外国出願</a:t>
                      </a:r>
                      <a:endParaRPr kumimoji="1" lang="ja-JP" altLang="en-US" sz="1500" strike="sngStrike"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・模倣品・侵害対策</a:t>
                      </a:r>
                      <a:endParaRPr kumimoji="1" lang="ja-JP" altLang="en-US" sz="1500" strike="sngStrike"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strike="noStrike" dirty="0">
                          <a:solidFill>
                            <a:schemeClr val="tx1"/>
                          </a:solidFill>
                        </a:rPr>
                        <a:t>　・種苗法関係</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・制度紹介</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・支援機関紹介　など</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rPr>
                        <a:t>２　</a:t>
                      </a:r>
                      <a:r>
                        <a:rPr kumimoji="1" lang="ja-JP" altLang="en-US" sz="1500" u="sng" dirty="0">
                          <a:solidFill>
                            <a:schemeClr val="tx1"/>
                          </a:solidFill>
                        </a:rPr>
                        <a:t>窓口派遣専門家</a:t>
                      </a:r>
                      <a:r>
                        <a:rPr kumimoji="1" lang="ja-JP" altLang="en-US" sz="1500" u="sng" dirty="0">
                          <a:solidFill>
                            <a:schemeClr val="tx1"/>
                          </a:solidFill>
                        </a:rPr>
                        <a:t>による支援</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毎月、弁理士が</a:t>
                      </a:r>
                      <a:r>
                        <a:rPr kumimoji="1" lang="ja-JP" altLang="en-US" sz="1500" dirty="0">
                          <a:solidFill>
                            <a:schemeClr val="tx1"/>
                          </a:solidFill>
                        </a:rPr>
                        <a:t>４</a:t>
                      </a:r>
                      <a:r>
                        <a:rPr kumimoji="1" lang="ja-JP" altLang="en-US" sz="1500" dirty="0">
                          <a:solidFill>
                            <a:schemeClr val="tx1"/>
                          </a:solidFill>
                        </a:rPr>
                        <a:t>回、弁護士が</a:t>
                      </a:r>
                      <a:r>
                        <a:rPr kumimoji="1" lang="ja-JP" altLang="en-US" sz="1500" dirty="0">
                          <a:solidFill>
                            <a:schemeClr val="tx1"/>
                          </a:solidFill>
                        </a:rPr>
                        <a:t>２</a:t>
                      </a:r>
                      <a:r>
                        <a:rPr kumimoji="1" lang="ja-JP" altLang="en-US" sz="1500" dirty="0">
                          <a:solidFill>
                            <a:schemeClr val="tx1"/>
                          </a:solidFill>
                        </a:rPr>
                        <a:t>回相談会を開催します。</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rPr>
                        <a:t>３　</a:t>
                      </a:r>
                      <a:r>
                        <a:rPr kumimoji="1" lang="ja-JP" altLang="en-US" sz="1500" u="sng" dirty="0">
                          <a:solidFill>
                            <a:schemeClr val="tx1"/>
                          </a:solidFill>
                        </a:rPr>
                        <a:t>企業</a:t>
                      </a:r>
                      <a:r>
                        <a:rPr kumimoji="1" lang="ja-JP" altLang="en-US" sz="1500" u="sng" dirty="0">
                          <a:solidFill>
                            <a:schemeClr val="tx1"/>
                          </a:solidFill>
                        </a:rPr>
                        <a:t>派遣専門家による支援</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a:solidFill>
                            <a:schemeClr val="tx1"/>
                          </a:solidFill>
                        </a:rPr>
                        <a:t>　企業の課題に応じて、弁理士や弁護士のほか、デザインコンサルタントやブランド専門家、海外知財専門家等を現地へ派遣し、課題解決を支援します。</a:t>
                      </a:r>
                      <a:endParaRPr>
                        <a:solidFill>
                          <a:schemeClr val="tx1"/>
                        </a:solidFill>
                      </a:endParaRPr>
                    </a:p>
                  </a:txBody>
                  <a:tcPr anchor="ctr"/>
                </a:tc>
                <a:extLst>
                  <a:ext uri="{0D108BD9-81ED-4DB2-BD59-A6C34878D82A}"/>
                </a:extLst>
              </a:tr>
              <a:tr h="1023461">
                <a:tc>
                  <a:txBody>
                    <a:bodyPr/>
                    <a:lstStyle/>
                    <a:p>
                      <a:r>
                        <a:rPr kumimoji="1" lang="ja-JP" altLang="en-US" sz="1400" dirty="0">
                          <a:solidFill>
                            <a:schemeClr val="tx1"/>
                          </a:solidFill>
                        </a:rPr>
                        <a:t>お問い合わせ先</a:t>
                      </a:r>
                      <a:endParaRPr>
                        <a:solidFill>
                          <a:schemeClr val="tx1"/>
                        </a:solidFill>
                      </a:endParaRPr>
                    </a:p>
                  </a:txBody>
                  <a:tcPr anchor="ctr">
                    <a:solidFill>
                      <a:schemeClr val="tx2">
                        <a:lumMod val="20000"/>
                        <a:lumOff val="80000"/>
                      </a:schemeClr>
                    </a:solidFill>
                  </a:tcPr>
                </a:tc>
                <a:tc>
                  <a:txBody>
                    <a:bodyPr/>
                    <a:lstStyle/>
                    <a:p>
                      <a:pPr>
                        <a:lnSpc>
                          <a:spcPts val="1600"/>
                        </a:lnSpc>
                      </a:pPr>
                      <a:r>
                        <a:rPr kumimoji="1" lang="ja-JP" altLang="en-US" sz="1500" dirty="0">
                          <a:solidFill>
                            <a:schemeClr val="tx1"/>
                          </a:solidFill>
                          <a:latin typeface="+mn-ea"/>
                          <a:ea typeface="+mn-ea"/>
                        </a:rPr>
                        <a:t>ＩＮＰＩＴ高知県知財総合支援窓口</a:t>
                      </a:r>
                      <a:endParaRPr>
                        <a:solidFill>
                          <a:schemeClr val="tx1"/>
                        </a:solidFill>
                      </a:endParaRPr>
                    </a:p>
                    <a:p>
                      <a:pPr>
                        <a:lnSpc>
                          <a:spcPts val="1600"/>
                        </a:lnSpc>
                      </a:pPr>
                      <a:r>
                        <a:rPr kumimoji="1" lang="ja-JP" altLang="en-US" sz="1500" dirty="0">
                          <a:solidFill>
                            <a:schemeClr val="tx1"/>
                          </a:solidFill>
                          <a:latin typeface="+mn-ea"/>
                          <a:ea typeface="+mn-ea"/>
                        </a:rPr>
                        <a:t>（運営：（株）タスクールＰｌｕｓ）</a:t>
                      </a:r>
                      <a:endParaRPr>
                        <a:solidFill>
                          <a:schemeClr val="tx1"/>
                        </a:solidFill>
                      </a:endParaRPr>
                    </a:p>
                    <a:p>
                      <a:pPr>
                        <a:lnSpc>
                          <a:spcPts val="1600"/>
                        </a:lnSpc>
                      </a:pPr>
                      <a:r>
                        <a:rPr kumimoji="1" lang="ja-JP" altLang="en-US" sz="1500" dirty="0">
                          <a:solidFill>
                            <a:schemeClr val="tx1"/>
                          </a:solidFill>
                          <a:latin typeface="+mn-ea"/>
                          <a:ea typeface="+mn-ea"/>
                        </a:rPr>
                        <a:t>ＴＥＬ：088-803-6114</a:t>
                      </a:r>
                      <a:endParaRPr>
                        <a:solidFill>
                          <a:schemeClr val="tx1"/>
                        </a:solidFill>
                      </a:endParaRPr>
                    </a:p>
                    <a:p>
                      <a:pPr>
                        <a:lnSpc>
                          <a:spcPts val="1600"/>
                        </a:lnSpc>
                      </a:pPr>
                      <a:r>
                        <a:rPr kumimoji="1" lang="ja-JP" altLang="en-US" sz="1500" dirty="0">
                          <a:solidFill>
                            <a:schemeClr val="tx1"/>
                          </a:solidFill>
                          <a:latin typeface="+mn-ea"/>
                          <a:ea typeface="+mn-ea"/>
                        </a:rPr>
                        <a:t>ＵＲＬ：</a:t>
                      </a:r>
                      <a:r>
                        <a:rPr kumimoji="1" lang="en-US" altLang="ja-JP" sz="1500" dirty="0">
                          <a:solidFill>
                            <a:schemeClr val="tx1"/>
                          </a:solidFill>
                          <a:latin typeface="+mn-ea"/>
                          <a:ea typeface="+mn-ea"/>
                        </a:rPr>
                        <a:t>https://chizai-portal.inpit.go.jp/madoguchi/kochi/</a:t>
                      </a:r>
                      <a:endParaRPr kumimoji="1" lang="en-US" altLang="ja-JP" sz="1500" dirty="0">
                        <a:solidFill>
                          <a:schemeClr val="tx1"/>
                        </a:solidFill>
                      </a:endParaRPr>
                    </a:p>
                  </a:txBody>
                  <a:tcPr anchor="ctr"/>
                </a:tc>
                <a:extLst>
                  <a:ext uri="{0D108BD9-81ED-4DB2-BD59-A6C34878D82A}"/>
                </a:extLst>
              </a:tr>
            </a:tbl>
          </a:graphicData>
        </a:graphic>
      </p:graphicFrame>
      <p:sp>
        <p:nvSpPr>
          <p:cNvPr id="1451" name="テキスト ボックス 676"/>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２４</a:t>
            </a:r>
            <a:endParaRPr>
              <a:solidFill>
                <a:schemeClr val="tx1"/>
              </a:solidFill>
            </a:endParaRPr>
          </a:p>
        </p:txBody>
      </p:sp>
    </p:spTree>
    <p:extLst>
      <p:ext uri="{BB962C8B-B14F-4D97-AF65-F5344CB8AC3E}">
        <p14:creationId xmlns:p14="http://schemas.microsoft.com/office/powerpoint/2010/main" val="3753927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57"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ja-JP" altLang="en-US" sz="1600" b="0" dirty="0" smtClean="0">
                <a:solidFill>
                  <a:schemeClr val="tx1"/>
                </a:solidFill>
                <a:latin typeface="+mn-ea"/>
                <a:ea typeface="+mn-ea"/>
              </a:rPr>
              <a:t>中小企業等外国出願支援事業</a:t>
            </a:r>
            <a:r>
              <a:rPr lang="en-US" altLang="ja-JP" sz="1600" b="0" dirty="0" smtClean="0">
                <a:solidFill>
                  <a:schemeClr val="tx1"/>
                </a:solidFill>
                <a:latin typeface="+mn-ea"/>
                <a:ea typeface="+mn-ea"/>
              </a:rPr>
              <a:t>【国</a:t>
            </a:r>
            <a:r>
              <a:rPr lang="en-US" altLang="ja-JP" sz="1600" b="0" dirty="0" smtClean="0">
                <a:solidFill>
                  <a:schemeClr val="tx1"/>
                </a:solidFill>
                <a:latin typeface="+mn-ea"/>
                <a:ea typeface="+mn-ea"/>
              </a:rPr>
              <a:t>】</a:t>
            </a:r>
            <a:endParaRPr lang="ja-JP" altLang="en-US" sz="2000" b="0" dirty="0">
              <a:solidFill>
                <a:schemeClr val="tx1"/>
              </a:solidFill>
              <a:latin typeface="+mn-ea"/>
              <a:ea typeface="+mn-ea"/>
            </a:endParaRPr>
          </a:p>
        </p:txBody>
      </p:sp>
      <p:sp>
        <p:nvSpPr>
          <p:cNvPr id="1458"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知的財産の</a:t>
            </a:r>
            <a:endParaRPr sz="1600" b="0">
              <a:solidFill>
                <a:schemeClr val="tx1"/>
              </a:solidFill>
            </a:endParaRPr>
          </a:p>
          <a:p>
            <a:pPr algn="ctr" fontAlgn="auto">
              <a:spcAft>
                <a:spcPts val="0"/>
              </a:spcAft>
              <a:defRPr/>
            </a:pPr>
            <a:r>
              <a:rPr lang="ja-JP" altLang="en-US" sz="1600" b="0" dirty="0">
                <a:solidFill>
                  <a:schemeClr val="tx1"/>
                </a:solidFill>
                <a:latin typeface="+mn-ea"/>
                <a:ea typeface="+mn-ea"/>
                <a:cs typeface="+mj-cs"/>
              </a:rPr>
              <a:t>保護</a:t>
            </a:r>
            <a:r>
              <a:rPr lang="ja-JP" altLang="en-US" sz="1600" b="0" dirty="0">
                <a:solidFill>
                  <a:schemeClr val="tx1"/>
                </a:solidFill>
                <a:latin typeface="+mn-ea"/>
                <a:ea typeface="+mn-ea"/>
                <a:cs typeface="+mj-cs"/>
              </a:rPr>
              <a:t>活用</a:t>
            </a:r>
            <a:endParaRPr lang="ja-JP" altLang="en-US" b="0" dirty="0">
              <a:solidFill>
                <a:schemeClr val="tx1"/>
              </a:solidFill>
              <a:latin typeface="+mn-ea"/>
              <a:ea typeface="+mn-ea"/>
              <a:cs typeface="+mj-cs"/>
            </a:endParaRPr>
          </a:p>
        </p:txBody>
      </p:sp>
      <p:graphicFrame>
        <p:nvGraphicFramePr>
          <p:cNvPr id="1459" name="表 6"/>
          <p:cNvGraphicFramePr>
            <a:graphicFrameLocks noGrp="1"/>
          </p:cNvGraphicFramePr>
          <p:nvPr/>
        </p:nvGraphicFramePr>
        <p:xfrm>
          <a:off x="122011" y="1336629"/>
          <a:ext cx="6597352" cy="8093121"/>
        </p:xfrm>
        <a:graphic>
          <a:graphicData uri="http://schemas.openxmlformats.org/drawingml/2006/table">
            <a:tbl>
              <a:tblPr firstRow="1" bandRow="1">
                <a:tableStyleId>{5940675A-B579-460E-94D1-54222C63F5DA}</a:tableStyleId>
              </a:tblPr>
              <a:tblGrid>
                <a:gridCol w="1407504"/>
                <a:gridCol w="5189848"/>
              </a:tblGrid>
              <a:tr h="960973">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県内に事業所を有する中小企業者等であって、知的財産を活用して海外での事業展開を計画しているもの</a:t>
                      </a:r>
                      <a:endParaRPr kumimoji="1" lang="ja-JP" altLang="en-US" sz="1600" b="0" dirty="0">
                        <a:solidFill>
                          <a:schemeClr val="tx1"/>
                        </a:solidFill>
                      </a:endParaRPr>
                    </a:p>
                    <a:p>
                      <a:pPr>
                        <a:lnSpc>
                          <a:spcPts val="600"/>
                        </a:lnSpc>
                        <a:spcBef>
                          <a:spcPts val="0"/>
                        </a:spcBef>
                        <a:spcAft>
                          <a:spcPts val="0"/>
                        </a:spcAft>
                      </a:pPr>
                      <a:endParaRPr kumimoji="1" lang="ja-JP" altLang="en-US" sz="1600" dirty="0" smtClean="0">
                        <a:solidFill>
                          <a:schemeClr val="tx1"/>
                        </a:solidFill>
                      </a:endParaRPr>
                    </a:p>
                    <a:p>
                      <a:r>
                        <a:rPr kumimoji="1" lang="ja-JP" altLang="en-US" sz="1200" dirty="0" smtClean="0">
                          <a:solidFill>
                            <a:schemeClr val="tx1"/>
                          </a:solidFill>
                        </a:rPr>
                        <a:t>※</a:t>
                      </a:r>
                      <a:r>
                        <a:rPr kumimoji="1" lang="ja-JP" altLang="en-US" sz="1200" dirty="0" smtClean="0">
                          <a:solidFill>
                            <a:schemeClr val="tx1"/>
                          </a:solidFill>
                        </a:rPr>
                        <a:t>地域団体商標に係る外国特許庁等への商標出願については、事業協同組合等、</a:t>
                      </a:r>
                      <a:r>
                        <a:rPr kumimoji="1" lang="ja-JP" altLang="en-US" sz="1200" dirty="0" smtClean="0">
                          <a:solidFill>
                            <a:schemeClr val="tx1"/>
                          </a:solidFill>
                        </a:rPr>
                        <a:t>商工会、商工会議所及びＮＰＯ法人を含む</a:t>
                      </a:r>
                      <a:endParaRPr kumimoji="1" lang="ja-JP" altLang="en-US" sz="1100" dirty="0" smtClean="0">
                        <a:solidFill>
                          <a:schemeClr val="tx1"/>
                        </a:solidFill>
                      </a:endParaRPr>
                    </a:p>
                  </a:txBody>
                  <a:tcPr marL="72000" marR="36000">
                    <a:noFill/>
                  </a:tcPr>
                </a:tc>
              </a:tr>
              <a:tr h="1737739">
                <a:tc>
                  <a:txBody>
                    <a:bodyPr/>
                    <a:lstStyle/>
                    <a:p>
                      <a:r>
                        <a:rPr kumimoji="1" lang="ja-JP" altLang="en-US" sz="1400" dirty="0" smtClean="0">
                          <a:solidFill>
                            <a:schemeClr val="tx1"/>
                          </a:solidFill>
                        </a:rPr>
                        <a:t>対象経費</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① 外国特許庁への出願手数料</a:t>
                      </a:r>
                      <a:endParaRPr kumimoji="1" lang="en-US" altLang="ja-JP" sz="1400" dirty="0" smtClean="0">
                        <a:solidFill>
                          <a:schemeClr val="tx1"/>
                        </a:solidFill>
                      </a:endParaRPr>
                    </a:p>
                    <a:p>
                      <a:r>
                        <a:rPr kumimoji="1" lang="ja-JP" altLang="en-US" sz="1400" dirty="0" smtClean="0">
                          <a:solidFill>
                            <a:schemeClr val="tx1"/>
                          </a:solidFill>
                        </a:rPr>
                        <a:t>  　特許・実用新案：各国への直接出願費用、ＰＣＴ国際出願</a:t>
                      </a:r>
                      <a:r>
                        <a:rPr kumimoji="1" lang="ja-JP" altLang="en-US" sz="1400" dirty="0" smtClean="0">
                          <a:solidFill>
                            <a:schemeClr val="tx1"/>
                          </a:solidFill>
                        </a:rPr>
                        <a:t>の</a:t>
                      </a:r>
                      <a:endParaRPr kumimoji="1" lang="ja-JP" altLang="en-US" sz="14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国内移行費用</a:t>
                      </a:r>
                      <a:endParaRPr kumimoji="1" lang="ja-JP" altLang="en-US" sz="1400" dirty="0" smtClean="0">
                        <a:solidFill>
                          <a:schemeClr val="tx1"/>
                        </a:solidFill>
                      </a:endParaRPr>
                    </a:p>
                    <a:p>
                      <a:r>
                        <a:rPr kumimoji="1" lang="ja-JP" altLang="en-US" sz="1400" dirty="0" smtClean="0">
                          <a:solidFill>
                            <a:schemeClr val="tx1"/>
                          </a:solidFill>
                        </a:rPr>
                        <a:t>　  商標：各国への直接出願費用、マドプロ出願費用</a:t>
                      </a:r>
                      <a:endParaRPr kumimoji="1" lang="ja-JP" altLang="en-US" sz="1400" dirty="0" smtClean="0">
                        <a:solidFill>
                          <a:schemeClr val="tx1"/>
                        </a:solidFill>
                      </a:endParaRPr>
                    </a:p>
                    <a:p>
                      <a:r>
                        <a:rPr kumimoji="1" lang="ja-JP" altLang="en-US" sz="1400" dirty="0" smtClean="0">
                          <a:solidFill>
                            <a:schemeClr val="tx1"/>
                          </a:solidFill>
                        </a:rPr>
                        <a:t> 　 意匠：各国への直接出願費用、ハーグ出願費用</a:t>
                      </a:r>
                      <a:endParaRPr kumimoji="1" lang="ja-JP" altLang="en-US" sz="1400" dirty="0" smtClean="0">
                        <a:solidFill>
                          <a:schemeClr val="tx1"/>
                        </a:solidFill>
                      </a:endParaRPr>
                    </a:p>
                    <a:p>
                      <a:pPr>
                        <a:lnSpc>
                          <a:spcPts val="600"/>
                        </a:lnSpc>
                        <a:spcBef>
                          <a:spcPts val="0"/>
                        </a:spcBef>
                        <a:spcAft>
                          <a:spcPts val="0"/>
                        </a:spcAft>
                      </a:pPr>
                      <a:endParaRPr kumimoji="1" lang="ja-JP" altLang="en-US" sz="1400" dirty="0" smtClean="0">
                        <a:solidFill>
                          <a:schemeClr val="tx1"/>
                        </a:solidFill>
                      </a:endParaRPr>
                    </a:p>
                    <a:p>
                      <a:r>
                        <a:rPr kumimoji="1" lang="ja-JP" altLang="en-US" sz="1400" dirty="0" smtClean="0">
                          <a:solidFill>
                            <a:schemeClr val="tx1"/>
                          </a:solidFill>
                        </a:rPr>
                        <a:t>② ①に要する国内代理人・現地代理人費用</a:t>
                      </a:r>
                      <a:endParaRPr kumimoji="1" lang="ja-JP" altLang="en-US" sz="1400" dirty="0" smtClean="0">
                        <a:solidFill>
                          <a:schemeClr val="tx1"/>
                        </a:solidFill>
                      </a:endParaRPr>
                    </a:p>
                    <a:p>
                      <a:pPr>
                        <a:lnSpc>
                          <a:spcPts val="600"/>
                        </a:lnSpc>
                        <a:spcBef>
                          <a:spcPts val="0"/>
                        </a:spcBef>
                        <a:spcAft>
                          <a:spcPts val="0"/>
                        </a:spcAft>
                      </a:pPr>
                      <a:endParaRPr kumimoji="1" lang="ja-JP" altLang="en-US" sz="1400" dirty="0" smtClean="0">
                        <a:solidFill>
                          <a:schemeClr val="tx1"/>
                        </a:solidFill>
                      </a:endParaRPr>
                    </a:p>
                    <a:p>
                      <a:r>
                        <a:rPr kumimoji="1" lang="ja-JP" altLang="en-US" sz="1400" dirty="0" smtClean="0">
                          <a:solidFill>
                            <a:schemeClr val="tx1"/>
                          </a:solidFill>
                        </a:rPr>
                        <a:t>③ ①に要する翻訳費用</a:t>
                      </a:r>
                      <a:endParaRPr kumimoji="1" lang="ja-JP" altLang="en-US" sz="1600" dirty="0" smtClean="0">
                        <a:solidFill>
                          <a:schemeClr val="tx1"/>
                        </a:solidFill>
                      </a:endParaRPr>
                    </a:p>
                  </a:txBody>
                  <a:tcPr marL="72000" marR="36000"/>
                </a:tc>
              </a:tr>
              <a:tr h="377624">
                <a:tc>
                  <a:txBody>
                    <a:bodyPr/>
                    <a:lstStyle/>
                    <a:p>
                      <a:r>
                        <a:rPr kumimoji="1" lang="ja-JP" altLang="en-US" sz="1400" dirty="0" smtClean="0">
                          <a:solidFill>
                            <a:schemeClr val="tx1"/>
                          </a:solidFill>
                        </a:rPr>
                        <a:t>補助率</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u="none" dirty="0" smtClean="0">
                          <a:solidFill>
                            <a:schemeClr val="tx1"/>
                          </a:solidFill>
                        </a:rPr>
                        <a:t>対象経費</a:t>
                      </a:r>
                      <a:r>
                        <a:rPr kumimoji="1" lang="en-US" altLang="ja-JP" sz="1600" u="none" dirty="0" smtClean="0">
                          <a:solidFill>
                            <a:schemeClr val="tx1"/>
                          </a:solidFill>
                        </a:rPr>
                        <a:t>×</a:t>
                      </a:r>
                      <a:r>
                        <a:rPr kumimoji="1" lang="ja-JP" altLang="en-US" sz="1400" b="0" u="none" dirty="0" smtClean="0">
                          <a:solidFill>
                            <a:schemeClr val="tx1"/>
                          </a:solidFill>
                        </a:rPr>
                        <a:t>１／２以内</a:t>
                      </a:r>
                      <a:endParaRPr kumimoji="1" lang="en-US" altLang="ja-JP" sz="1800" b="0" u="none" dirty="0" smtClean="0">
                        <a:solidFill>
                          <a:schemeClr val="tx1"/>
                        </a:solidFill>
                      </a:endParaRPr>
                    </a:p>
                  </a:txBody>
                  <a:tcPr marL="72000" marR="36000">
                    <a:noFill/>
                  </a:tcPr>
                </a:tc>
              </a:tr>
              <a:tr h="1235126">
                <a:tc>
                  <a:txBody>
                    <a:bodyPr/>
                    <a:lstStyle/>
                    <a:p>
                      <a:r>
                        <a:rPr kumimoji="1" lang="ja-JP" altLang="en-US" sz="1400" u="none" dirty="0" smtClean="0">
                          <a:solidFill>
                            <a:schemeClr val="tx1"/>
                          </a:solidFill>
                        </a:rPr>
                        <a:t>補助</a:t>
                      </a:r>
                      <a:r>
                        <a:rPr kumimoji="1" lang="ja-JP" altLang="en-US" sz="1400" dirty="0" smtClean="0">
                          <a:solidFill>
                            <a:schemeClr val="tx1"/>
                          </a:solidFill>
                        </a:rPr>
                        <a:t>限度額</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①１</a:t>
                      </a:r>
                      <a:r>
                        <a:rPr kumimoji="1" lang="ja-JP" altLang="en-US" sz="1400" dirty="0" smtClean="0">
                          <a:solidFill>
                            <a:schemeClr val="tx1"/>
                          </a:solidFill>
                        </a:rPr>
                        <a:t>企業に対する上限額：</a:t>
                      </a:r>
                      <a:r>
                        <a:rPr kumimoji="1" lang="ja-JP" altLang="en-US" sz="1200" b="0" dirty="0" smtClean="0">
                          <a:solidFill>
                            <a:schemeClr val="tx1"/>
                          </a:solidFill>
                        </a:rPr>
                        <a:t>３００</a:t>
                      </a:r>
                      <a:r>
                        <a:rPr kumimoji="1" lang="ja-JP" altLang="en-US" sz="1400" dirty="0" smtClean="0">
                          <a:solidFill>
                            <a:schemeClr val="tx1"/>
                          </a:solidFill>
                        </a:rPr>
                        <a:t>万円（複数案件の場合）</a:t>
                      </a:r>
                      <a:endParaRPr kumimoji="1" lang="en-US" altLang="ja-JP" sz="1400" u="none" dirty="0" smtClean="0">
                        <a:solidFill>
                          <a:schemeClr val="tx1"/>
                        </a:solidFill>
                      </a:endParaRPr>
                    </a:p>
                    <a:p>
                      <a:pPr>
                        <a:lnSpc>
                          <a:spcPts val="600"/>
                        </a:lnSpc>
                        <a:spcBef>
                          <a:spcPts val="0"/>
                        </a:spcBef>
                        <a:spcAft>
                          <a:spcPts val="0"/>
                        </a:spcAft>
                      </a:pPr>
                      <a:endParaRPr kumimoji="1" lang="ja-JP" altLang="en-US" sz="1400" dirty="0" smtClean="0">
                        <a:solidFill>
                          <a:schemeClr val="tx1"/>
                        </a:solidFill>
                      </a:endParaRPr>
                    </a:p>
                    <a:p>
                      <a:r>
                        <a:rPr kumimoji="1" lang="ja-JP" altLang="en-US" sz="1400" dirty="0" smtClean="0">
                          <a:solidFill>
                            <a:schemeClr val="tx1"/>
                          </a:solidFill>
                        </a:rPr>
                        <a:t>②１</a:t>
                      </a:r>
                      <a:r>
                        <a:rPr kumimoji="1" lang="ja-JP" altLang="en-US" sz="1400" dirty="0" smtClean="0">
                          <a:solidFill>
                            <a:schemeClr val="tx1"/>
                          </a:solidFill>
                        </a:rPr>
                        <a:t>案件ごとの上限額</a:t>
                      </a:r>
                      <a:endParaRPr lang="ja-JP" altLang="en-US" sz="1600">
                        <a:solidFill>
                          <a:schemeClr val="tx1"/>
                        </a:solidFill>
                      </a:endParaRPr>
                    </a:p>
                    <a:p>
                      <a:r>
                        <a:rPr kumimoji="1" lang="ja-JP" altLang="en-US" sz="1400" dirty="0" smtClean="0">
                          <a:solidFill>
                            <a:schemeClr val="tx1"/>
                          </a:solidFill>
                        </a:rPr>
                        <a:t>　  特許：</a:t>
                      </a:r>
                      <a:r>
                        <a:rPr kumimoji="1" lang="ja-JP" altLang="en-US" sz="1200" b="0" dirty="0" smtClean="0">
                          <a:solidFill>
                            <a:schemeClr val="tx1"/>
                          </a:solidFill>
                        </a:rPr>
                        <a:t>１５</a:t>
                      </a:r>
                      <a:r>
                        <a:rPr kumimoji="1" lang="ja-JP" altLang="en-US" sz="1200" b="0" dirty="0" smtClean="0">
                          <a:solidFill>
                            <a:schemeClr val="tx1"/>
                          </a:solidFill>
                        </a:rPr>
                        <a:t>０</a:t>
                      </a:r>
                      <a:r>
                        <a:rPr kumimoji="1" lang="ja-JP" altLang="en-US" sz="1400" dirty="0" smtClean="0">
                          <a:solidFill>
                            <a:schemeClr val="tx1"/>
                          </a:solidFill>
                        </a:rPr>
                        <a:t>万円</a:t>
                      </a:r>
                      <a:endParaRPr lang="ja-JP" altLang="en-US" sz="1600">
                        <a:solidFill>
                          <a:schemeClr val="tx1"/>
                        </a:solidFill>
                      </a:endParaRPr>
                    </a:p>
                    <a:p>
                      <a:r>
                        <a:rPr kumimoji="1" lang="ja-JP" altLang="en-US" sz="1400" dirty="0" smtClean="0">
                          <a:solidFill>
                            <a:schemeClr val="tx1"/>
                          </a:solidFill>
                        </a:rPr>
                        <a:t>  　実用新案・意匠・商標：</a:t>
                      </a:r>
                      <a:r>
                        <a:rPr kumimoji="1" lang="ja-JP" altLang="en-US" sz="1200" b="0" dirty="0" smtClean="0">
                          <a:solidFill>
                            <a:schemeClr val="tx1"/>
                          </a:solidFill>
                        </a:rPr>
                        <a:t>６０</a:t>
                      </a:r>
                      <a:r>
                        <a:rPr kumimoji="1" lang="ja-JP" altLang="en-US" sz="1400" dirty="0" smtClean="0">
                          <a:solidFill>
                            <a:schemeClr val="tx1"/>
                          </a:solidFill>
                        </a:rPr>
                        <a:t>万円</a:t>
                      </a:r>
                      <a:endParaRPr lang="ja-JP" altLang="en-US" sz="1600">
                        <a:solidFill>
                          <a:schemeClr val="tx1"/>
                        </a:solidFill>
                      </a:endParaRPr>
                    </a:p>
                    <a:p>
                      <a:r>
                        <a:rPr kumimoji="1" lang="ja-JP" altLang="en-US" sz="1400" dirty="0" smtClean="0">
                          <a:solidFill>
                            <a:schemeClr val="tx1"/>
                          </a:solidFill>
                        </a:rPr>
                        <a:t> 　 冒認対策商標：</a:t>
                      </a:r>
                      <a:r>
                        <a:rPr kumimoji="1" lang="ja-JP" altLang="en-US" sz="1200" b="0" dirty="0" smtClean="0">
                          <a:solidFill>
                            <a:schemeClr val="tx1"/>
                          </a:solidFill>
                        </a:rPr>
                        <a:t>３</a:t>
                      </a:r>
                      <a:r>
                        <a:rPr kumimoji="1" lang="ja-JP" altLang="en-US" sz="1200" b="0" dirty="0" smtClean="0">
                          <a:solidFill>
                            <a:schemeClr val="tx1"/>
                          </a:solidFill>
                        </a:rPr>
                        <a:t>０</a:t>
                      </a:r>
                      <a:r>
                        <a:rPr kumimoji="1" lang="ja-JP" altLang="en-US" sz="1400" dirty="0" smtClean="0">
                          <a:solidFill>
                            <a:schemeClr val="tx1"/>
                          </a:solidFill>
                        </a:rPr>
                        <a:t>万円</a:t>
                      </a:r>
                      <a:endParaRPr kumimoji="1" lang="ja-JP" altLang="en-US" sz="1600" dirty="0" smtClean="0">
                        <a:solidFill>
                          <a:schemeClr val="tx1"/>
                        </a:solidFill>
                      </a:endParaRPr>
                    </a:p>
                  </a:txBody>
                  <a:tcPr marL="72000" marR="36000"/>
                </a:tc>
              </a:tr>
              <a:tr h="2164199">
                <a:tc>
                  <a:txBody>
                    <a:bodyPr/>
                    <a:lstStyle/>
                    <a:p>
                      <a:r>
                        <a:rPr kumimoji="1" lang="ja-JP" altLang="en-US" sz="1400" dirty="0" smtClean="0">
                          <a:solidFill>
                            <a:schemeClr val="tx1"/>
                          </a:solidFill>
                        </a:rPr>
                        <a:t>補助の要件</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（１）応募時に既に日本国特許庁に対して特許、実用新案、意匠又は</a:t>
                      </a:r>
                      <a:endParaRPr kumimoji="1" lang="ja-JP" altLang="en-US" sz="14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商標出願済みであり、採択後に</a:t>
                      </a:r>
                      <a:r>
                        <a:rPr kumimoji="1" lang="ja-JP" altLang="en-US" sz="1400" dirty="0" smtClean="0">
                          <a:solidFill>
                            <a:schemeClr val="tx1"/>
                          </a:solidFill>
                        </a:rPr>
                        <a:t>同内容の出願を優先権を主張し</a:t>
                      </a:r>
                      <a:endParaRPr kumimoji="1" lang="ja-JP" altLang="en-US" sz="14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て外国へ公募毎に指定する期限までに出願を行う</a:t>
                      </a:r>
                      <a:r>
                        <a:rPr kumimoji="1" lang="ja-JP" altLang="en-US" sz="1400" dirty="0" smtClean="0">
                          <a:solidFill>
                            <a:schemeClr val="tx1"/>
                          </a:solidFill>
                        </a:rPr>
                        <a:t>予</a:t>
                      </a:r>
                      <a:r>
                        <a:rPr kumimoji="1" lang="ja-JP" altLang="en-US" sz="1400" dirty="0" smtClean="0">
                          <a:solidFill>
                            <a:schemeClr val="tx1"/>
                          </a:solidFill>
                        </a:rPr>
                        <a:t>定の案件で</a:t>
                      </a:r>
                      <a:endParaRPr kumimoji="1" lang="ja-JP" altLang="en-US" sz="14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あること</a:t>
                      </a:r>
                      <a:endParaRPr kumimoji="1" lang="ja-JP" altLang="en-US" sz="1400" dirty="0" smtClean="0">
                        <a:solidFill>
                          <a:schemeClr val="tx1"/>
                        </a:solidFill>
                      </a:endParaRPr>
                    </a:p>
                    <a:p>
                      <a:pPr>
                        <a:lnSpc>
                          <a:spcPct val="100000"/>
                        </a:lnSpc>
                        <a:spcBef>
                          <a:spcPts val="200"/>
                        </a:spcBef>
                        <a:spcAft>
                          <a:spcPts val="0"/>
                        </a:spcAft>
                      </a:pPr>
                      <a:r>
                        <a:rPr kumimoji="1" lang="ja-JP" altLang="en-US" sz="1400" dirty="0" smtClean="0">
                          <a:solidFill>
                            <a:schemeClr val="tx1"/>
                          </a:solidFill>
                        </a:rPr>
                        <a:t>（２）先行技術調査等の結果からみて、外国での権利取得の可能性</a:t>
                      </a:r>
                      <a:endParaRPr kumimoji="1" lang="ja-JP" altLang="en-US" sz="1400" dirty="0" smtClean="0">
                        <a:solidFill>
                          <a:schemeClr val="tx1"/>
                        </a:solidFill>
                      </a:endParaRPr>
                    </a:p>
                    <a:p>
                      <a:pPr>
                        <a:lnSpc>
                          <a:spcPct val="100000"/>
                        </a:lnSpc>
                        <a:spcBef>
                          <a:spcPts val="200"/>
                        </a:spcBef>
                        <a:spcAft>
                          <a:spcPts val="0"/>
                        </a:spcAft>
                      </a:pP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が</a:t>
                      </a:r>
                      <a:r>
                        <a:rPr kumimoji="1" lang="ja-JP" altLang="en-US" sz="1400" dirty="0" smtClean="0">
                          <a:solidFill>
                            <a:schemeClr val="tx1"/>
                          </a:solidFill>
                        </a:rPr>
                        <a:t>明らかに否定されないこと</a:t>
                      </a:r>
                      <a:endParaRPr kumimoji="1" lang="ja-JP" altLang="en-US" sz="1400" dirty="0" smtClean="0">
                        <a:solidFill>
                          <a:schemeClr val="tx1"/>
                        </a:solidFill>
                      </a:endParaRPr>
                    </a:p>
                    <a:p>
                      <a:pPr>
                        <a:lnSpc>
                          <a:spcPct val="100000"/>
                        </a:lnSpc>
                        <a:spcBef>
                          <a:spcPts val="200"/>
                        </a:spcBef>
                        <a:spcAft>
                          <a:spcPts val="0"/>
                        </a:spcAft>
                      </a:pPr>
                      <a:r>
                        <a:rPr kumimoji="1" lang="ja-JP" altLang="en-US" sz="1400" dirty="0" smtClean="0">
                          <a:solidFill>
                            <a:schemeClr val="tx1"/>
                          </a:solidFill>
                        </a:rPr>
                        <a:t>（３）外国で権利が成立した場合等において「当該権利を活用した事</a:t>
                      </a:r>
                      <a:endParaRPr kumimoji="1" lang="ja-JP" altLang="en-US" sz="1400" dirty="0" smtClean="0">
                        <a:solidFill>
                          <a:schemeClr val="tx1"/>
                        </a:solidFill>
                      </a:endParaRPr>
                    </a:p>
                    <a:p>
                      <a:pPr>
                        <a:lnSpc>
                          <a:spcPct val="100000"/>
                        </a:lnSpc>
                        <a:spcBef>
                          <a:spcPts val="200"/>
                        </a:spcBef>
                        <a:spcAft>
                          <a:spcPts val="0"/>
                        </a:spcAft>
                      </a:pP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業展開を計画している」又は「商標出願に関し、外国における冒</a:t>
                      </a:r>
                      <a:endParaRPr kumimoji="1" lang="ja-JP" altLang="en-US" sz="1400" dirty="0" smtClean="0">
                        <a:solidFill>
                          <a:schemeClr val="tx1"/>
                        </a:solidFill>
                      </a:endParaRPr>
                    </a:p>
                    <a:p>
                      <a:pPr>
                        <a:lnSpc>
                          <a:spcPct val="100000"/>
                        </a:lnSpc>
                        <a:spcBef>
                          <a:spcPts val="200"/>
                        </a:spcBef>
                        <a:spcAft>
                          <a:spcPts val="0"/>
                        </a:spcAft>
                      </a:pP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認出願対策の意思を有している」こと</a:t>
                      </a:r>
                      <a:endParaRPr kumimoji="1" lang="ja-JP" altLang="en-US" sz="1400" dirty="0" smtClean="0">
                        <a:solidFill>
                          <a:schemeClr val="tx1"/>
                        </a:solidFill>
                      </a:endParaRPr>
                    </a:p>
                    <a:p>
                      <a:pPr>
                        <a:lnSpc>
                          <a:spcPct val="100000"/>
                        </a:lnSpc>
                        <a:spcBef>
                          <a:spcPts val="200"/>
                        </a:spcBef>
                        <a:spcAft>
                          <a:spcPts val="0"/>
                        </a:spcAft>
                      </a:pPr>
                      <a:r>
                        <a:rPr kumimoji="1" lang="ja-JP" altLang="en-US" sz="1400" dirty="0" smtClean="0">
                          <a:solidFill>
                            <a:schemeClr val="tx1"/>
                          </a:solidFill>
                        </a:rPr>
                        <a:t>（４）外国出願に必要な資金能力及び資金計画を有していること</a:t>
                      </a:r>
                      <a:endParaRPr kumimoji="1" lang="en-US" altLang="ja-JP" sz="1600" dirty="0" smtClean="0">
                        <a:solidFill>
                          <a:schemeClr val="tx1"/>
                        </a:solidFill>
                      </a:endParaRPr>
                    </a:p>
                  </a:txBody>
                  <a:tcPr marL="72000" marR="36000"/>
                </a:tc>
              </a:tr>
              <a:tr h="519283">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令和７年度は５月中旬頃募集開始予定</a:t>
                      </a:r>
                      <a:endParaRPr kumimoji="1" lang="ja-JP" altLang="en-US" sz="1400" dirty="0" smtClean="0">
                        <a:solidFill>
                          <a:schemeClr val="tx1"/>
                        </a:solidFill>
                      </a:endParaRPr>
                    </a:p>
                  </a:txBody>
                  <a:tcPr marL="72000" marR="36000"/>
                </a:tc>
              </a:tr>
              <a:tr h="8810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a:solidFill>
                          <a:schemeClr val="tx1"/>
                        </a:solidFill>
                      </a:endParaRPr>
                    </a:p>
                    <a:p>
                      <a:endParaRPr kumimoji="1" lang="ja-JP" altLang="en-US" sz="1400" dirty="0">
                        <a:solidFill>
                          <a:schemeClr val="tx1"/>
                        </a:solidFill>
                        <a:latin typeface="+mn-ea"/>
                        <a:ea typeface="+mn-ea"/>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latin typeface="+mn-ea"/>
                          <a:ea typeface="+mn-ea"/>
                        </a:rPr>
                        <a:t>一般社団法人高知県発明協会</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ＴＥＬ：088-845-7664</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hlinkClick r:id="rId1" action="" tooltip=""/>
                        </a:rPr>
                        <a:t>https://sites.google.com/site/kochijiii/home</a:t>
                      </a:r>
                      <a:endParaRPr kumimoji="1" lang="ja-JP" altLang="en-US" sz="1800" dirty="0">
                        <a:solidFill>
                          <a:schemeClr val="tx1"/>
                        </a:solidFill>
                        <a:latin typeface="+mn-ea"/>
                        <a:ea typeface="+mn-ea"/>
                      </a:endParaRPr>
                    </a:p>
                  </a:txBody>
                  <a:tcPr marL="72000" marR="36000">
                    <a:noFill/>
                  </a:tcPr>
                </a:tc>
              </a:tr>
            </a:tbl>
          </a:graphicData>
        </a:graphic>
      </p:graphicFrame>
      <p:sp>
        <p:nvSpPr>
          <p:cNvPr id="1460" name="テキスト ボックス 4"/>
          <p:cNvSpPr txBox="1">
            <a:spLocks noChangeArrowheads="1"/>
          </p:cNvSpPr>
          <p:nvPr/>
        </p:nvSpPr>
        <p:spPr>
          <a:xfrm>
            <a:off x="188913" y="686673"/>
            <a:ext cx="6480175" cy="522327"/>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戦略的な外国出願を促進するため、外国への事業展開等を計画している中小企業者等の外国出願に係る費用を支援します。</a:t>
            </a:r>
            <a:endParaRPr>
              <a:solidFill>
                <a:schemeClr val="tx1"/>
              </a:solidFill>
            </a:endParaRPr>
          </a:p>
        </p:txBody>
      </p:sp>
      <p:sp>
        <p:nvSpPr>
          <p:cNvPr id="1461" name="テキスト ボックス 677"/>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２５</a:t>
            </a:r>
            <a:endParaRPr>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4" name="サブタイトル 2"/>
          <p:cNvSpPr>
            <a:spLocks noGrp="1"/>
          </p:cNvSpPr>
          <p:nvPr>
            <p:ph type="subTitle" idx="1"/>
          </p:nvPr>
        </p:nvSpPr>
        <p:spPr>
          <a:xfrm>
            <a:off x="476250" y="627553"/>
            <a:ext cx="6191198" cy="8936141"/>
          </a:xfrm>
        </p:spPr>
        <p:txBody>
          <a:bodyPr rtlCol="0">
            <a:noAutofit/>
          </a:bodyPr>
          <a:lstStyle/>
          <a:p>
            <a:pPr algn="l" fontAlgn="auto">
              <a:lnSpc>
                <a:spcPct val="100000"/>
              </a:lnSpc>
              <a:spcBef>
                <a:spcPts val="0"/>
              </a:spcBef>
              <a:spcAft>
                <a:spcPts val="0"/>
              </a:spcAft>
              <a:buFont typeface="Arial" pitchFamily="34" charset="0"/>
              <a:buNone/>
              <a:tabLst>
                <a:tab pos="5760000" algn="r"/>
              </a:tabLst>
              <a:defRPr/>
            </a:pPr>
            <a:r>
              <a:rPr lang="ja-JP" altLang="en-US" sz="1500" b="1" u="sng" strike="noStrike" dirty="0" smtClean="0">
                <a:solidFill>
                  <a:schemeClr val="tx1"/>
                </a:solidFill>
                <a:latin typeface="+mn-ea"/>
              </a:rPr>
              <a:t>★デジタル化に取り組みたい</a:t>
            </a:r>
            <a:endParaRPr lang="ja-JP" altLang="en-US" sz="1500" b="1" u="sng" strike="sngStrike" dirty="0" smtClean="0">
              <a:solidFill>
                <a:schemeClr val="tx1"/>
              </a:solidFill>
              <a:latin typeface="+mn-ea"/>
            </a:endParaRPr>
          </a:p>
          <a:p>
            <a:pPr algn="l" fontAlgn="auto">
              <a:spcAft>
                <a:spcPts val="0"/>
              </a:spcAft>
              <a:buFont typeface="Arial" pitchFamily="34" charset="0"/>
              <a:buNone/>
              <a:tabLst>
                <a:tab pos="5976000" algn="r"/>
              </a:tabLst>
              <a:defRPr/>
            </a:pPr>
            <a:r>
              <a:rPr lang="ja-JP" altLang="en-US" sz="1500" strike="noStrike" dirty="0" smtClean="0">
                <a:solidFill>
                  <a:schemeClr val="tx1"/>
                </a:solidFill>
              </a:rPr>
              <a:t>　</a:t>
            </a:r>
            <a:r>
              <a:rPr lang="ja-JP" altLang="en-US" sz="1500" strike="noStrike" dirty="0" smtClean="0">
                <a:solidFill>
                  <a:schemeClr val="tx1"/>
                </a:solidFill>
              </a:rPr>
              <a:t>・ </a:t>
            </a:r>
            <a:r>
              <a:rPr lang="ja-JP" altLang="en-US" sz="1500" strike="noStrike" dirty="0" smtClean="0">
                <a:solidFill>
                  <a:schemeClr val="tx1"/>
                </a:solidFill>
              </a:rPr>
              <a:t>デジタル技術の活用支援</a:t>
            </a:r>
            <a:r>
              <a:rPr lang="ja-JP" altLang="en-US" sz="1500" dirty="0">
                <a:solidFill>
                  <a:schemeClr val="tx1"/>
                </a:solidFill>
              </a:rPr>
              <a:t>【センター】</a:t>
            </a:r>
            <a:r>
              <a:rPr lang="ja-JP" altLang="en-US" sz="1500" strike="noStrike" dirty="0" smtClean="0">
                <a:solidFill>
                  <a:schemeClr val="tx1"/>
                </a:solidFill>
              </a:rPr>
              <a:t> </a:t>
            </a:r>
            <a:r>
              <a:rPr lang="ja-JP" altLang="en-US" sz="1500" u="dottedHeavy" strike="noStrike" baseline="50000" dirty="0" smtClean="0">
                <a:solidFill>
                  <a:schemeClr val="tx1"/>
                </a:solidFill>
              </a:rPr>
              <a:t>	</a:t>
            </a:r>
            <a:r>
              <a:rPr lang="ja-JP" altLang="en-US" sz="1500" strike="noStrike" dirty="0" smtClean="0">
                <a:solidFill>
                  <a:schemeClr val="tx1"/>
                </a:solidFill>
              </a:rPr>
              <a:t>２６</a:t>
            </a:r>
            <a:endParaRPr lang="ja-JP" altLang="en-US" sz="1500" strike="sngStrike" dirty="0" smtClean="0">
              <a:solidFill>
                <a:schemeClr val="tx1"/>
              </a:solidFill>
              <a:highlight>
                <a:srgbClr val="FFFF00"/>
              </a:highlight>
            </a:endParaRPr>
          </a:p>
          <a:p>
            <a:pPr algn="l" fontAlgn="auto">
              <a:spcAft>
                <a:spcPts val="0"/>
              </a:spcAft>
              <a:buFont typeface="Arial" pitchFamily="34" charset="0"/>
              <a:buNone/>
              <a:tabLst>
                <a:tab pos="5976000" algn="r"/>
              </a:tabLst>
              <a:defRPr/>
            </a:pPr>
            <a:r>
              <a:rPr lang="ja-JP" altLang="en-US" sz="1500" strike="noStrike" dirty="0" smtClean="0">
                <a:solidFill>
                  <a:schemeClr val="tx1"/>
                </a:solidFill>
              </a:rPr>
              <a:t>　・ デジタル技術活用促進事業費補助金</a:t>
            </a:r>
            <a:r>
              <a:rPr lang="ja-JP" altLang="en-US" sz="1500" dirty="0">
                <a:solidFill>
                  <a:schemeClr val="tx1"/>
                </a:solidFill>
              </a:rPr>
              <a:t>【センター】</a:t>
            </a:r>
            <a:r>
              <a:rPr lang="ja-JP" altLang="en-US" sz="1500" strike="noStrike" dirty="0" smtClean="0">
                <a:solidFill>
                  <a:schemeClr val="tx1"/>
                </a:solidFill>
              </a:rPr>
              <a:t> </a:t>
            </a:r>
            <a:r>
              <a:rPr lang="ja-JP" altLang="en-US" sz="1500" u="dottedHeavy" strike="noStrike" baseline="50000" dirty="0" smtClean="0">
                <a:solidFill>
                  <a:schemeClr val="tx1"/>
                </a:solidFill>
              </a:rPr>
              <a:t>	</a:t>
            </a:r>
            <a:r>
              <a:rPr lang="ja-JP" altLang="en-US" sz="1500" strike="noStrike" dirty="0" smtClean="0">
                <a:solidFill>
                  <a:schemeClr val="tx1"/>
                </a:solidFill>
              </a:rPr>
              <a:t>２７</a:t>
            </a:r>
            <a:endParaRPr lang="ja-JP" altLang="en-US" sz="1500" strike="noStrike" dirty="0" smtClean="0">
              <a:solidFill>
                <a:schemeClr val="tx1"/>
              </a:solidFill>
            </a:endParaRPr>
          </a:p>
          <a:p>
            <a:pPr algn="l" fontAlgn="auto">
              <a:spcAft>
                <a:spcPts val="0"/>
              </a:spcAft>
              <a:buFont typeface="Arial" pitchFamily="34" charset="0"/>
              <a:buNone/>
              <a:tabLst>
                <a:tab pos="5976000" algn="r"/>
              </a:tabLst>
              <a:defRPr/>
            </a:pPr>
            <a:r>
              <a:rPr lang="ja-JP" altLang="en-US" sz="1500" strike="noStrike" dirty="0" smtClean="0">
                <a:solidFill>
                  <a:schemeClr val="tx1"/>
                </a:solidFill>
              </a:rPr>
              <a:t>　・ 高知デジタルカレッジ </a:t>
            </a:r>
            <a:r>
              <a:rPr lang="ja-JP" altLang="en-US" sz="1500" u="dottedHeavy" strike="noStrike" baseline="50000" dirty="0" smtClean="0">
                <a:solidFill>
                  <a:schemeClr val="tx1"/>
                </a:solidFill>
              </a:rPr>
              <a:t>	</a:t>
            </a:r>
            <a:r>
              <a:rPr lang="ja-JP" altLang="en-US" sz="1500" strike="noStrike" dirty="0" smtClean="0">
                <a:solidFill>
                  <a:schemeClr val="tx1"/>
                </a:solidFill>
              </a:rPr>
              <a:t>２８</a:t>
            </a:r>
            <a:endParaRPr lang="ja-JP" altLang="en-US" sz="1500" strike="noStrike" dirty="0" smtClean="0">
              <a:solidFill>
                <a:schemeClr val="tx1"/>
              </a:solidFill>
            </a:endParaRPr>
          </a:p>
          <a:p>
            <a:pPr algn="l" fontAlgn="auto">
              <a:spcAft>
                <a:spcPts val="0"/>
              </a:spcAft>
              <a:buFont typeface="Arial" pitchFamily="34" charset="0"/>
              <a:buNone/>
              <a:tabLst>
                <a:tab pos="5760000" algn="r"/>
              </a:tabLst>
              <a:defRPr/>
            </a:pPr>
            <a:r>
              <a:rPr lang="ja-JP" altLang="en-US" sz="1500" strike="noStrike" dirty="0" smtClean="0">
                <a:solidFill>
                  <a:schemeClr val="tx1"/>
                </a:solidFill>
              </a:rPr>
              <a:t>　</a:t>
            </a:r>
            <a:r>
              <a:rPr lang="ja-JP" altLang="en-US" sz="1500" strike="noStrike" dirty="0" smtClean="0">
                <a:solidFill>
                  <a:schemeClr val="tx1"/>
                </a:solidFill>
              </a:rPr>
              <a:t>・ サービス等生産性向上</a:t>
            </a:r>
            <a:r>
              <a:rPr lang="ja-JP" altLang="en-US" sz="1500" strike="noStrike" dirty="0" smtClean="0">
                <a:solidFill>
                  <a:schemeClr val="tx1"/>
                </a:solidFill>
              </a:rPr>
              <a:t>ＩＴ</a:t>
            </a:r>
            <a:r>
              <a:rPr lang="ja-JP" altLang="en-US" sz="1500" strike="noStrike" dirty="0" smtClean="0">
                <a:solidFill>
                  <a:schemeClr val="tx1"/>
                </a:solidFill>
              </a:rPr>
              <a:t>導入支援事業</a:t>
            </a:r>
            <a:endParaRPr lang="ja-JP" altLang="en-US" sz="1500" strike="noStrike" dirty="0" smtClean="0">
              <a:solidFill>
                <a:schemeClr val="tx1"/>
              </a:solidFill>
            </a:endParaRPr>
          </a:p>
          <a:p>
            <a:pPr algn="l" fontAlgn="auto">
              <a:spcAft>
                <a:spcPts val="0"/>
              </a:spcAft>
              <a:buFont typeface="Arial" pitchFamily="34" charset="0"/>
              <a:buNone/>
              <a:tabLst>
                <a:tab pos="5976000" algn="r"/>
              </a:tabLst>
              <a:defRPr/>
            </a:pPr>
            <a:r>
              <a:rPr lang="ja-JP" altLang="en-US" sz="1500" strike="noStrike" dirty="0" smtClean="0">
                <a:solidFill>
                  <a:schemeClr val="tx1"/>
                </a:solidFill>
              </a:rPr>
              <a:t>　</a:t>
            </a:r>
            <a:r>
              <a:rPr lang="ja-JP" altLang="en-US" sz="1500" strike="noStrike" dirty="0" smtClean="0">
                <a:solidFill>
                  <a:schemeClr val="tx1"/>
                </a:solidFill>
              </a:rPr>
              <a:t>　</a:t>
            </a:r>
            <a:r>
              <a:rPr lang="ja-JP" altLang="en-US" sz="1500" strike="noStrike" dirty="0" smtClean="0">
                <a:solidFill>
                  <a:schemeClr val="tx1"/>
                </a:solidFill>
              </a:rPr>
              <a:t>（ＩＴ導入補助金2025）</a:t>
            </a:r>
            <a:r>
              <a:rPr lang="ja-JP" altLang="en-US" sz="1500" strike="noStrike" dirty="0" smtClean="0">
                <a:solidFill>
                  <a:schemeClr val="tx1"/>
                </a:solidFill>
              </a:rPr>
              <a:t>【国】</a:t>
            </a:r>
            <a:r>
              <a:rPr lang="ja-JP" altLang="en-US" sz="1500" u="dottedHeavy" strike="noStrike" baseline="50000" dirty="0" smtClean="0">
                <a:solidFill>
                  <a:schemeClr val="tx1"/>
                </a:solidFill>
              </a:rPr>
              <a:t>	</a:t>
            </a:r>
            <a:r>
              <a:rPr lang="ja-JP" altLang="en-US" sz="1500" strike="noStrike" dirty="0" smtClean="0">
                <a:solidFill>
                  <a:schemeClr val="tx1"/>
                </a:solidFill>
              </a:rPr>
              <a:t>２９</a:t>
            </a:r>
            <a:endParaRPr lang="ja-JP" altLang="en-US" sz="1500" strike="noStrike" dirty="0" smtClean="0">
              <a:solidFill>
                <a:schemeClr val="tx1"/>
              </a:solidFill>
            </a:endParaRPr>
          </a:p>
          <a:p>
            <a:pPr algn="l" fontAlgn="auto">
              <a:spcAft>
                <a:spcPts val="0"/>
              </a:spcAft>
              <a:buFont typeface="Arial" pitchFamily="34" charset="0"/>
              <a:buNone/>
              <a:tabLst>
                <a:tab pos="5976000" algn="r"/>
              </a:tabLst>
              <a:defRPr/>
            </a:pPr>
            <a:r>
              <a:rPr lang="ja-JP" altLang="en-US" sz="1500" strike="noStrike" dirty="0" smtClean="0">
                <a:solidFill>
                  <a:schemeClr val="tx1"/>
                </a:solidFill>
              </a:rPr>
              <a:t>　</a:t>
            </a:r>
            <a:r>
              <a:rPr lang="ja-JP" altLang="en-US" sz="1500" strike="noStrike" dirty="0" smtClean="0">
                <a:solidFill>
                  <a:schemeClr val="tx1"/>
                </a:solidFill>
              </a:rPr>
              <a:t>・ </a:t>
            </a:r>
            <a:r>
              <a:rPr lang="ja-JP" altLang="en-US" sz="1500" strike="noStrike" dirty="0" smtClean="0">
                <a:solidFill>
                  <a:schemeClr val="tx1"/>
                </a:solidFill>
              </a:rPr>
              <a:t>スマート</a:t>
            </a:r>
            <a:r>
              <a:rPr lang="ja-JP" altLang="en-US" sz="1500" strike="noStrike" dirty="0" smtClean="0">
                <a:solidFill>
                  <a:schemeClr val="tx1"/>
                </a:solidFill>
              </a:rPr>
              <a:t>ものづくり</a:t>
            </a:r>
            <a:r>
              <a:rPr lang="ja-JP" altLang="en-US" sz="1500" strike="noStrike" dirty="0" smtClean="0">
                <a:solidFill>
                  <a:schemeClr val="tx1"/>
                </a:solidFill>
              </a:rPr>
              <a:t>研究会 </a:t>
            </a:r>
            <a:r>
              <a:rPr lang="ja-JP" altLang="en-US" sz="1500" u="dottedHeavy" strike="noStrike" baseline="50000" dirty="0" smtClean="0">
                <a:solidFill>
                  <a:schemeClr val="tx1"/>
                </a:solidFill>
              </a:rPr>
              <a:t>	</a:t>
            </a:r>
            <a:r>
              <a:rPr lang="ja-JP" altLang="en-US" sz="1500" strike="noStrike" dirty="0" smtClean="0">
                <a:solidFill>
                  <a:schemeClr val="tx1"/>
                </a:solidFill>
              </a:rPr>
              <a:t>３０</a:t>
            </a:r>
            <a:endParaRPr lang="ja-JP" altLang="en-US" sz="800" strike="noStrike" dirty="0" smtClean="0">
              <a:solidFill>
                <a:schemeClr val="tx1"/>
              </a:solidFill>
            </a:endParaRPr>
          </a:p>
          <a:p>
            <a:pPr algn="l" fontAlgn="auto">
              <a:spcAft>
                <a:spcPts val="0"/>
              </a:spcAft>
              <a:buFont typeface="Arial" pitchFamily="34" charset="0"/>
              <a:buNone/>
              <a:tabLst>
                <a:tab pos="5760000" algn="r"/>
              </a:tabLst>
              <a:defRPr/>
            </a:pPr>
            <a:endParaRPr lang="ja-JP" altLang="en-US" sz="800" strike="noStrike" dirty="0" smtClean="0">
              <a:solidFill>
                <a:schemeClr val="tx1"/>
              </a:solidFill>
            </a:endParaRPr>
          </a:p>
          <a:p>
            <a:pPr algn="l" fontAlgn="auto">
              <a:lnSpc>
                <a:spcPct val="100000"/>
              </a:lnSpc>
              <a:spcBef>
                <a:spcPts val="0"/>
              </a:spcBef>
              <a:spcAft>
                <a:spcPts val="0"/>
              </a:spcAft>
              <a:tabLst>
                <a:tab pos="5760000" algn="r"/>
              </a:tabLst>
              <a:defRPr/>
            </a:pPr>
            <a:r>
              <a:rPr lang="ja-JP" altLang="en-US" sz="1500" b="1" u="sng" dirty="0" smtClean="0">
                <a:solidFill>
                  <a:schemeClr val="tx1"/>
                </a:solidFill>
              </a:rPr>
              <a:t>★働き方改革に取り組みたい</a:t>
            </a:r>
            <a:endParaRPr lang="en-US" altLang="ja-JP" sz="1500" b="1" dirty="0" smtClean="0">
              <a:solidFill>
                <a:schemeClr val="tx1"/>
              </a:solidFill>
            </a:endParaRPr>
          </a:p>
          <a:p>
            <a:pPr algn="l" fontAlgn="auto">
              <a:spcAft>
                <a:spcPts val="0"/>
              </a:spcAft>
              <a:tabLst>
                <a:tab pos="5976000" algn="r"/>
              </a:tabLst>
              <a:defRPr/>
            </a:pPr>
            <a:r>
              <a:rPr lang="ja-JP" altLang="en-US" sz="1500" b="1" dirty="0" smtClean="0">
                <a:solidFill>
                  <a:schemeClr val="tx1"/>
                </a:solidFill>
              </a:rPr>
              <a:t>　</a:t>
            </a:r>
            <a:r>
              <a:rPr lang="ja-JP" altLang="en-US" sz="1500" dirty="0" smtClean="0">
                <a:solidFill>
                  <a:schemeClr val="tx1"/>
                </a:solidFill>
              </a:rPr>
              <a:t>・ ワークライフバランス、働き方改革の推進 </a:t>
            </a:r>
            <a:r>
              <a:rPr lang="ja-JP" altLang="en-US" sz="1500" u="dottedHeavy" baseline="50000" dirty="0" smtClean="0">
                <a:solidFill>
                  <a:schemeClr val="tx1"/>
                </a:solidFill>
              </a:rPr>
              <a:t>	</a:t>
            </a:r>
            <a:r>
              <a:rPr lang="ja-JP" altLang="en-US" sz="1500" dirty="0" smtClean="0">
                <a:solidFill>
                  <a:schemeClr val="tx1"/>
                </a:solidFill>
              </a:rPr>
              <a:t>３１</a:t>
            </a:r>
            <a:endParaRPr lang="en-US" altLang="ja-JP" sz="1600" b="1" u="sng" dirty="0" smtClean="0">
              <a:solidFill>
                <a:schemeClr val="tx1"/>
              </a:solidFill>
            </a:endParaRPr>
          </a:p>
          <a:p>
            <a:pPr algn="l" fontAlgn="auto">
              <a:spcAft>
                <a:spcPts val="0"/>
              </a:spcAft>
              <a:tabLst>
                <a:tab pos="5976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dirty="0" smtClean="0">
                <a:solidFill>
                  <a:schemeClr val="tx1"/>
                </a:solidFill>
              </a:rPr>
              <a:t>働きやすい</a:t>
            </a:r>
            <a:r>
              <a:rPr lang="ja-JP" altLang="en-US" sz="1500" dirty="0" smtClean="0">
                <a:solidFill>
                  <a:schemeClr val="tx1"/>
                </a:solidFill>
              </a:rPr>
              <a:t>環境</a:t>
            </a:r>
            <a:r>
              <a:rPr lang="ja-JP" altLang="en-US" sz="1500" dirty="0" smtClean="0">
                <a:solidFill>
                  <a:schemeClr val="tx1"/>
                </a:solidFill>
              </a:rPr>
              <a:t>整備</a:t>
            </a:r>
            <a:r>
              <a:rPr lang="ja-JP" altLang="en-US" sz="1500" dirty="0" smtClean="0">
                <a:solidFill>
                  <a:schemeClr val="tx1"/>
                </a:solidFill>
              </a:rPr>
              <a:t>事業費</a:t>
            </a:r>
            <a:r>
              <a:rPr lang="ja-JP" altLang="en-US" sz="1500" dirty="0" smtClean="0">
                <a:solidFill>
                  <a:schemeClr val="tx1"/>
                </a:solidFill>
              </a:rPr>
              <a:t>補助金 </a:t>
            </a:r>
            <a:r>
              <a:rPr lang="ja-JP" altLang="en-US" sz="1500" u="dottedHeavy" baseline="50000" dirty="0" smtClean="0">
                <a:solidFill>
                  <a:schemeClr val="tx1"/>
                </a:solidFill>
              </a:rPr>
              <a:t>	</a:t>
            </a:r>
            <a:r>
              <a:rPr lang="ja-JP" altLang="en-US" sz="1500" dirty="0" smtClean="0">
                <a:solidFill>
                  <a:schemeClr val="tx1"/>
                </a:solidFill>
              </a:rPr>
              <a:t>３２</a:t>
            </a:r>
            <a:endParaRPr lang="ja-JP" altLang="en-US" sz="1500" dirty="0" smtClean="0">
              <a:solidFill>
                <a:schemeClr val="tx1"/>
              </a:solidFill>
            </a:endParaRPr>
          </a:p>
          <a:p>
            <a:pPr algn="l" fontAlgn="auto">
              <a:lnSpc>
                <a:spcPct val="70000"/>
              </a:lnSpc>
              <a:spcBef>
                <a:spcPts val="192"/>
              </a:spcBef>
              <a:spcAft>
                <a:spcPts val="0"/>
              </a:spcAft>
              <a:tabLst>
                <a:tab pos="1079500" algn="l"/>
                <a:tab pos="5976000" algn="r"/>
              </a:tabLst>
              <a:defRPr/>
            </a:pPr>
            <a:endParaRPr lang="ja-JP" altLang="en-US" sz="1500" dirty="0" smtClean="0">
              <a:solidFill>
                <a:schemeClr val="tx1"/>
              </a:solidFill>
            </a:endParaRPr>
          </a:p>
          <a:p>
            <a:pPr algn="l" fontAlgn="auto">
              <a:lnSpc>
                <a:spcPct val="100000"/>
              </a:lnSpc>
              <a:spcBef>
                <a:spcPts val="0"/>
              </a:spcBef>
              <a:spcAft>
                <a:spcPts val="0"/>
              </a:spcAft>
              <a:buFont typeface="Arial" pitchFamily="34" charset="0"/>
              <a:buNone/>
              <a:tabLst>
                <a:tab pos="1079500" algn="l"/>
                <a:tab pos="5976000" algn="r"/>
              </a:tabLst>
              <a:defRPr/>
            </a:pPr>
            <a:r>
              <a:rPr lang="ja-JP" altLang="en-US" sz="1600" u="sng" dirty="0" smtClean="0">
                <a:solidFill>
                  <a:schemeClr val="tx1"/>
                </a:solidFill>
              </a:rPr>
              <a:t>★</a:t>
            </a:r>
            <a:r>
              <a:rPr lang="ja-JP" altLang="en-US" sz="1600" b="1" u="sng" dirty="0" smtClean="0">
                <a:solidFill>
                  <a:schemeClr val="tx1"/>
                </a:solidFill>
              </a:rPr>
              <a:t>設備投資をしたい</a:t>
            </a:r>
            <a:endParaRPr lang="ja-JP" altLang="en-US" sz="1500" strike="sngStrike" dirty="0" smtClean="0">
              <a:solidFill>
                <a:schemeClr val="tx1"/>
              </a:solidFill>
              <a:highlight>
                <a:srgbClr val="FFFF00"/>
              </a:highlight>
            </a:endParaRPr>
          </a:p>
          <a:p>
            <a:pPr algn="l" fontAlgn="auto">
              <a:lnSpc>
                <a:spcPct val="100000"/>
              </a:lnSpc>
              <a:spcAft>
                <a:spcPts val="0"/>
              </a:spcAft>
              <a:tabLst>
                <a:tab pos="1079500" algn="l"/>
                <a:tab pos="5976000" algn="r"/>
              </a:tabLst>
              <a:defRPr/>
            </a:pPr>
            <a:r>
              <a:rPr lang="ja-JP" altLang="en-US" sz="1600" dirty="0" smtClean="0">
                <a:solidFill>
                  <a:schemeClr val="tx1"/>
                </a:solidFill>
              </a:rPr>
              <a:t>　・ ものづくり・商業・サービス生産性向上促進補助金【国・中央会】 </a:t>
            </a:r>
            <a:r>
              <a:rPr lang="ja-JP" altLang="en-US" sz="1600" u="dottedHeavy" baseline="50000" dirty="0" smtClean="0">
                <a:solidFill>
                  <a:schemeClr val="tx1"/>
                </a:solidFill>
              </a:rPr>
              <a:t>	</a:t>
            </a:r>
            <a:r>
              <a:rPr lang="ja-JP" altLang="en-US" sz="1600" dirty="0" smtClean="0">
                <a:solidFill>
                  <a:schemeClr val="tx1"/>
                </a:solidFill>
              </a:rPr>
              <a:t>３３</a:t>
            </a:r>
            <a:endParaRPr lang="ja-JP" altLang="en-US" sz="1500" dirty="0" smtClean="0">
              <a:solidFill>
                <a:schemeClr val="tx1"/>
              </a:solidFill>
            </a:endParaRPr>
          </a:p>
          <a:p>
            <a:pPr algn="l" fontAlgn="auto">
              <a:lnSpc>
                <a:spcPct val="100000"/>
              </a:lnSpc>
              <a:spcAft>
                <a:spcPts val="0"/>
              </a:spcAft>
              <a:tabLst>
                <a:tab pos="1079500" algn="l"/>
                <a:tab pos="5976000" algn="r"/>
              </a:tabLst>
              <a:defRPr/>
            </a:pPr>
            <a:r>
              <a:rPr lang="ja-JP" altLang="en-US" sz="1600" dirty="0" smtClean="0">
                <a:solidFill>
                  <a:schemeClr val="tx1"/>
                </a:solidFill>
              </a:rPr>
              <a:t>　</a:t>
            </a:r>
            <a:r>
              <a:rPr lang="ja-JP" altLang="en-US" sz="1600" dirty="0" smtClean="0">
                <a:solidFill>
                  <a:schemeClr val="tx1"/>
                </a:solidFill>
              </a:rPr>
              <a:t>・ 中小企業省力化投資補助金（一般型）【国・中央会】 </a:t>
            </a:r>
            <a:r>
              <a:rPr lang="ja-JP" altLang="en-US" sz="1600" u="dottedHeavy" baseline="50000" dirty="0" smtClean="0">
                <a:solidFill>
                  <a:schemeClr val="tx1"/>
                </a:solidFill>
              </a:rPr>
              <a:t>	</a:t>
            </a:r>
            <a:r>
              <a:rPr lang="ja-JP" altLang="en-US" sz="1600" dirty="0" smtClean="0">
                <a:solidFill>
                  <a:schemeClr val="tx1"/>
                </a:solidFill>
              </a:rPr>
              <a:t>３４</a:t>
            </a:r>
            <a:endParaRPr lang="ja-JP" altLang="en-US" sz="1600" dirty="0" smtClean="0">
              <a:solidFill>
                <a:schemeClr val="tx1"/>
              </a:solidFill>
            </a:endParaRPr>
          </a:p>
          <a:p>
            <a:pPr algn="l" fontAlgn="auto">
              <a:lnSpc>
                <a:spcPct val="100000"/>
              </a:lnSpc>
              <a:spcAft>
                <a:spcPts val="0"/>
              </a:spcAft>
              <a:tabLst>
                <a:tab pos="1079500" algn="l"/>
                <a:tab pos="5976000" algn="r"/>
              </a:tabLst>
              <a:defRPr/>
            </a:pPr>
            <a:r>
              <a:rPr lang="ja-JP" altLang="en-US" sz="1600" dirty="0" smtClean="0">
                <a:solidFill>
                  <a:schemeClr val="tx1"/>
                </a:solidFill>
              </a:rPr>
              <a:t>　</a:t>
            </a:r>
            <a:r>
              <a:rPr lang="ja-JP" altLang="en-US" sz="1500" dirty="0" smtClean="0">
                <a:solidFill>
                  <a:schemeClr val="tx1"/>
                </a:solidFill>
              </a:rPr>
              <a:t>・ 中小企業省力化投資補助金（カタログ注文型）【国・中央会】 </a:t>
            </a:r>
            <a:r>
              <a:rPr lang="ja-JP" altLang="en-US" sz="1500" u="dottedHeavy" baseline="50000" dirty="0" smtClean="0">
                <a:solidFill>
                  <a:schemeClr val="tx1"/>
                </a:solidFill>
              </a:rPr>
              <a:t>	</a:t>
            </a:r>
            <a:r>
              <a:rPr lang="ja-JP" altLang="en-US" sz="1600" dirty="0" smtClean="0">
                <a:solidFill>
                  <a:schemeClr val="tx1"/>
                </a:solidFill>
              </a:rPr>
              <a:t>３５</a:t>
            </a:r>
            <a:endParaRPr lang="ja-JP" altLang="en-US" sz="1500" dirty="0" smtClean="0">
              <a:solidFill>
                <a:schemeClr val="tx1"/>
              </a:solidFill>
            </a:endParaRPr>
          </a:p>
          <a:p>
            <a:pPr algn="l" fontAlgn="auto">
              <a:lnSpc>
                <a:spcPct val="100000"/>
              </a:lnSpc>
              <a:spcAft>
                <a:spcPts val="0"/>
              </a:spcAft>
              <a:tabLst>
                <a:tab pos="1079500" algn="l"/>
                <a:tab pos="5976000" algn="r"/>
              </a:tabLst>
              <a:defRPr/>
            </a:pPr>
            <a:r>
              <a:rPr lang="ja-JP" altLang="en-US" sz="1600" dirty="0" smtClean="0">
                <a:solidFill>
                  <a:schemeClr val="tx1"/>
                </a:solidFill>
              </a:rPr>
              <a:t>　</a:t>
            </a:r>
            <a:r>
              <a:rPr lang="ja-JP" altLang="en-US" sz="1600" dirty="0" smtClean="0">
                <a:solidFill>
                  <a:schemeClr val="tx1"/>
                </a:solidFill>
              </a:rPr>
              <a:t>・ 高知県中小企業設備資金利子補給制度 </a:t>
            </a:r>
            <a:r>
              <a:rPr lang="ja-JP" altLang="en-US" sz="1600" u="dottedHeavy" baseline="50000" dirty="0" smtClean="0">
                <a:solidFill>
                  <a:schemeClr val="tx1"/>
                </a:solidFill>
              </a:rPr>
              <a:t>	</a:t>
            </a:r>
            <a:r>
              <a:rPr lang="ja-JP" altLang="en-US" sz="1600" dirty="0" smtClean="0">
                <a:solidFill>
                  <a:schemeClr val="tx1"/>
                </a:solidFill>
              </a:rPr>
              <a:t>３６</a:t>
            </a:r>
            <a:endParaRPr lang="ja-JP" altLang="en-US" sz="1600" dirty="0" smtClean="0">
              <a:solidFill>
                <a:schemeClr val="tx1"/>
              </a:solidFill>
            </a:endParaRPr>
          </a:p>
          <a:p>
            <a:pPr algn="l" fontAlgn="auto">
              <a:lnSpc>
                <a:spcPct val="100000"/>
              </a:lnSpc>
              <a:spcAft>
                <a:spcPts val="0"/>
              </a:spcAft>
              <a:tabLst>
                <a:tab pos="1079500" algn="l"/>
                <a:tab pos="5976000" algn="r"/>
              </a:tabLst>
              <a:defRPr/>
            </a:pPr>
            <a:r>
              <a:rPr lang="ja-JP" altLang="en-US" sz="1600" dirty="0" smtClean="0">
                <a:solidFill>
                  <a:schemeClr val="tx1"/>
                </a:solidFill>
              </a:rPr>
              <a:t>　</a:t>
            </a:r>
            <a:r>
              <a:rPr lang="ja-JP" altLang="en-US" sz="1600" dirty="0" smtClean="0">
                <a:solidFill>
                  <a:schemeClr val="tx1"/>
                </a:solidFill>
              </a:rPr>
              <a:t>・ 企業立地促進事業費補助金 </a:t>
            </a:r>
            <a:r>
              <a:rPr lang="ja-JP" altLang="en-US" sz="1600" u="dottedHeavy" baseline="50000" dirty="0" smtClean="0">
                <a:solidFill>
                  <a:schemeClr val="tx1"/>
                </a:solidFill>
              </a:rPr>
              <a:t>	</a:t>
            </a:r>
            <a:r>
              <a:rPr lang="ja-JP" altLang="en-US" sz="1600" dirty="0" smtClean="0">
                <a:solidFill>
                  <a:schemeClr val="tx1"/>
                </a:solidFill>
              </a:rPr>
              <a:t>３７</a:t>
            </a:r>
            <a:endParaRPr lang="ja-JP" altLang="en-US"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600" dirty="0" smtClean="0">
                <a:solidFill>
                  <a:schemeClr val="tx1"/>
                </a:solidFill>
              </a:rPr>
              <a:t>　・</a:t>
            </a:r>
            <a:r>
              <a:rPr lang="ja-JP" altLang="en-US" sz="1600" dirty="0" smtClean="0">
                <a:solidFill>
                  <a:schemeClr val="tx1"/>
                </a:solidFill>
              </a:rPr>
              <a:t>サテライトオフィス等立地促進事業費補助金</a:t>
            </a:r>
            <a:r>
              <a:rPr lang="ja-JP" altLang="en-US" sz="1600" dirty="0" smtClean="0">
                <a:solidFill>
                  <a:schemeClr val="tx1"/>
                </a:solidFill>
              </a:rPr>
              <a:t> </a:t>
            </a:r>
            <a:r>
              <a:rPr lang="ja-JP" altLang="en-US" sz="1600" u="dottedHeavy" baseline="50000" dirty="0" smtClean="0">
                <a:solidFill>
                  <a:schemeClr val="tx1"/>
                </a:solidFill>
              </a:rPr>
              <a:t>	</a:t>
            </a:r>
            <a:r>
              <a:rPr lang="ja-JP" altLang="en-US" sz="1600" dirty="0" smtClean="0">
                <a:solidFill>
                  <a:schemeClr val="tx1"/>
                </a:solidFill>
              </a:rPr>
              <a:t>３８</a:t>
            </a:r>
            <a:endParaRPr lang="en-US" altLang="ja-JP"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600" dirty="0" smtClean="0">
                <a:solidFill>
                  <a:schemeClr val="tx1"/>
                </a:solidFill>
              </a:rPr>
              <a:t>　・ 産業振興計画推進融資 </a:t>
            </a:r>
            <a:r>
              <a:rPr lang="ja-JP" altLang="en-US" sz="1600" u="dottedHeavy" baseline="50000" dirty="0" smtClean="0">
                <a:solidFill>
                  <a:schemeClr val="tx1"/>
                </a:solidFill>
              </a:rPr>
              <a:t>	</a:t>
            </a:r>
            <a:r>
              <a:rPr lang="ja-JP" altLang="en-US" sz="1600" dirty="0" smtClean="0">
                <a:solidFill>
                  <a:schemeClr val="tx1"/>
                </a:solidFill>
              </a:rPr>
              <a:t>３９</a:t>
            </a:r>
            <a:endParaRPr lang="ja-JP" altLang="en-US"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600" dirty="0" smtClean="0">
                <a:solidFill>
                  <a:schemeClr val="tx1"/>
                </a:solidFill>
              </a:rPr>
              <a:t>　・ 次世代施策推進融資 </a:t>
            </a:r>
            <a:r>
              <a:rPr lang="ja-JP" altLang="en-US" sz="1600" u="dottedHeavy" baseline="50000" dirty="0" smtClean="0">
                <a:solidFill>
                  <a:schemeClr val="tx1"/>
                </a:solidFill>
              </a:rPr>
              <a:t>	</a:t>
            </a:r>
            <a:r>
              <a:rPr lang="ja-JP" altLang="en-US" sz="1600" dirty="0" smtClean="0">
                <a:solidFill>
                  <a:schemeClr val="tx1"/>
                </a:solidFill>
              </a:rPr>
              <a:t>４０</a:t>
            </a:r>
            <a:endParaRPr lang="ja-JP" altLang="en-US" sz="1600" dirty="0" smtClean="0">
              <a:solidFill>
                <a:schemeClr val="tx1"/>
              </a:solidFill>
            </a:endParaRPr>
          </a:p>
          <a:p>
            <a:pPr algn="l" fontAlgn="auto">
              <a:lnSpc>
                <a:spcPts val="700"/>
              </a:lnSpc>
              <a:spcAft>
                <a:spcPts val="0"/>
              </a:spcAft>
              <a:tabLst>
                <a:tab pos="1079500" algn="l"/>
                <a:tab pos="5976000" algn="r"/>
              </a:tabLst>
              <a:defRPr/>
            </a:pPr>
            <a:endParaRPr lang="ja-JP" altLang="en-US" sz="1600" dirty="0" smtClean="0">
              <a:solidFill>
                <a:schemeClr val="tx1"/>
              </a:solidFill>
            </a:endParaRPr>
          </a:p>
          <a:p>
            <a:pPr algn="l" fontAlgn="auto">
              <a:lnSpc>
                <a:spcPct val="70000"/>
              </a:lnSpc>
              <a:spcAft>
                <a:spcPts val="0"/>
              </a:spcAft>
              <a:buFont typeface="Arial" pitchFamily="34" charset="0"/>
              <a:buNone/>
              <a:tabLst>
                <a:tab pos="1079500" algn="l"/>
                <a:tab pos="5976000" algn="r"/>
              </a:tabLst>
              <a:defRPr/>
            </a:pPr>
            <a:r>
              <a:rPr lang="ja-JP" altLang="en-US" sz="1600" b="1" u="sng" dirty="0" smtClean="0">
                <a:solidFill>
                  <a:schemeClr val="tx1"/>
                </a:solidFill>
              </a:rPr>
              <a:t>★減災・防災への備えをしたい</a:t>
            </a:r>
            <a:endParaRPr lang="ja-JP" altLang="en-US" sz="1500" strike="sngStrike"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600" dirty="0" smtClean="0">
                <a:solidFill>
                  <a:schemeClr val="tx1"/>
                </a:solidFill>
              </a:rPr>
              <a:t>　・ 中小企業耐震診断等支援事業費補助金 </a:t>
            </a:r>
            <a:r>
              <a:rPr lang="ja-JP" altLang="en-US" sz="1600" u="dottedHeavy" baseline="50000" dirty="0" smtClean="0">
                <a:solidFill>
                  <a:schemeClr val="tx1"/>
                </a:solidFill>
              </a:rPr>
              <a:t>	</a:t>
            </a:r>
            <a:r>
              <a:rPr lang="ja-JP" altLang="en-US" sz="1600" dirty="0" smtClean="0">
                <a:solidFill>
                  <a:schemeClr val="tx1"/>
                </a:solidFill>
              </a:rPr>
              <a:t>４１</a:t>
            </a:r>
            <a:endParaRPr lang="en-US" altLang="ja-JP" sz="1600" b="1" u="sng"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600" dirty="0" smtClean="0">
                <a:solidFill>
                  <a:schemeClr val="tx1"/>
                </a:solidFill>
              </a:rPr>
              <a:t>　・ ＢＣＰ（事業継続計画）の策定支援 </a:t>
            </a:r>
            <a:r>
              <a:rPr lang="ja-JP" altLang="en-US" sz="1600" u="dottedHeavy" baseline="50000" dirty="0" smtClean="0">
                <a:solidFill>
                  <a:schemeClr val="tx1"/>
                </a:solidFill>
              </a:rPr>
              <a:t>	</a:t>
            </a:r>
            <a:r>
              <a:rPr lang="ja-JP" altLang="en-US" sz="1600" dirty="0" smtClean="0">
                <a:solidFill>
                  <a:schemeClr val="tx1"/>
                </a:solidFill>
              </a:rPr>
              <a:t>４２</a:t>
            </a:r>
            <a:endParaRPr lang="ja-JP" altLang="en-US" sz="1600" dirty="0" smtClean="0">
              <a:solidFill>
                <a:schemeClr val="tx1"/>
              </a:solidFill>
            </a:endParaRPr>
          </a:p>
          <a:p>
            <a:pPr algn="l" fontAlgn="auto">
              <a:spcAft>
                <a:spcPts val="0"/>
              </a:spcAft>
              <a:buFont typeface="Arial" pitchFamily="34" charset="0"/>
              <a:buNone/>
              <a:tabLst>
                <a:tab pos="5976000" algn="r"/>
              </a:tabLst>
              <a:defRPr/>
            </a:pPr>
            <a:r>
              <a:rPr lang="ja-JP" altLang="en-US" sz="1600" b="1" u="none" dirty="0" smtClean="0">
                <a:solidFill>
                  <a:schemeClr val="tx1"/>
                </a:solidFill>
              </a:rPr>
              <a:t>　</a:t>
            </a:r>
            <a:r>
              <a:rPr lang="ja-JP" altLang="en-US" sz="1600" b="0" u="none" dirty="0" smtClean="0">
                <a:solidFill>
                  <a:schemeClr val="tx1"/>
                </a:solidFill>
              </a:rPr>
              <a:t>・ 南海トラフ地震・節電対策融資 </a:t>
            </a:r>
            <a:r>
              <a:rPr lang="ja-JP" altLang="en-US" sz="1600" b="0" u="dottedHeavy" baseline="50000" dirty="0" smtClean="0">
                <a:solidFill>
                  <a:schemeClr val="tx1"/>
                </a:solidFill>
              </a:rPr>
              <a:t>	</a:t>
            </a:r>
            <a:r>
              <a:rPr lang="ja-JP" altLang="en-US" sz="1600" b="0" u="none" dirty="0" smtClean="0">
                <a:solidFill>
                  <a:schemeClr val="tx1"/>
                </a:solidFill>
              </a:rPr>
              <a:t>４３</a:t>
            </a:r>
            <a:endParaRPr lang="ja-JP" altLang="en-US" sz="1600" dirty="0" smtClean="0">
              <a:solidFill>
                <a:schemeClr val="tx1"/>
              </a:solidFill>
            </a:endParaRPr>
          </a:p>
          <a:p>
            <a:pPr algn="l" fontAlgn="auto">
              <a:lnSpc>
                <a:spcPts val="700"/>
              </a:lnSpc>
              <a:spcBef>
                <a:spcPts val="384"/>
              </a:spcBef>
              <a:spcAft>
                <a:spcPts val="0"/>
              </a:spcAft>
              <a:buFont typeface="Arial" pitchFamily="34" charset="0"/>
              <a:buNone/>
              <a:tabLst>
                <a:tab pos="1079500" algn="l"/>
                <a:tab pos="5976000" algn="r"/>
              </a:tabLst>
              <a:defRPr/>
            </a:pPr>
            <a:endParaRPr lang="ja-JP" altLang="en-US" sz="1500" dirty="0" smtClean="0">
              <a:solidFill>
                <a:schemeClr val="tx1"/>
              </a:solidFill>
            </a:endParaRPr>
          </a:p>
          <a:p>
            <a:pPr algn="l" fontAlgn="auto">
              <a:lnSpc>
                <a:spcPct val="70000"/>
              </a:lnSpc>
              <a:spcBef>
                <a:spcPts val="0"/>
              </a:spcBef>
              <a:spcAft>
                <a:spcPts val="0"/>
              </a:spcAft>
              <a:buFont typeface="Arial" pitchFamily="34" charset="0"/>
              <a:buNone/>
              <a:tabLst>
                <a:tab pos="1079500" algn="l"/>
                <a:tab pos="5976000" algn="r"/>
              </a:tabLst>
              <a:defRPr/>
            </a:pPr>
            <a:r>
              <a:rPr lang="ja-JP" altLang="en-US" sz="1600" b="1" u="sng" dirty="0" smtClean="0">
                <a:solidFill>
                  <a:schemeClr val="tx1"/>
                </a:solidFill>
              </a:rPr>
              <a:t>★人材</a:t>
            </a:r>
            <a:r>
              <a:rPr lang="ja-JP" altLang="en-US" sz="1600" b="1" u="sng" dirty="0" smtClean="0">
                <a:solidFill>
                  <a:schemeClr val="tx1"/>
                </a:solidFill>
              </a:rPr>
              <a:t>確保</a:t>
            </a:r>
            <a:r>
              <a:rPr lang="ja-JP" altLang="en-US" sz="1600" b="1" u="sng" dirty="0" smtClean="0">
                <a:solidFill>
                  <a:schemeClr val="tx1"/>
                </a:solidFill>
              </a:rPr>
              <a:t>・</a:t>
            </a:r>
            <a:r>
              <a:rPr lang="ja-JP" altLang="en-US" sz="1600" b="1" u="sng" dirty="0" smtClean="0">
                <a:solidFill>
                  <a:schemeClr val="tx1"/>
                </a:solidFill>
              </a:rPr>
              <a:t>育成</a:t>
            </a:r>
            <a:r>
              <a:rPr lang="ja-JP" altLang="en-US" sz="1600" b="1" u="sng" dirty="0" smtClean="0">
                <a:solidFill>
                  <a:schemeClr val="tx1"/>
                </a:solidFill>
              </a:rPr>
              <a:t>に</a:t>
            </a:r>
            <a:r>
              <a:rPr lang="ja-JP" altLang="en-US" sz="1600" b="1" u="sng" dirty="0" smtClean="0">
                <a:solidFill>
                  <a:schemeClr val="tx1"/>
                </a:solidFill>
              </a:rPr>
              <a:t>取り組みたい</a:t>
            </a:r>
            <a:endParaRPr lang="ja-JP" altLang="en-US" sz="1500" dirty="0" smtClean="0">
              <a:solidFill>
                <a:schemeClr val="tx1"/>
              </a:solidFill>
              <a:highlight>
                <a:srgbClr val="FFFF00"/>
              </a:highlight>
            </a:endParaRPr>
          </a:p>
          <a:p>
            <a:pPr algn="l" fontAlgn="auto">
              <a:lnSpc>
                <a:spcPct val="100000"/>
              </a:lnSpc>
              <a:spcAft>
                <a:spcPts val="0"/>
              </a:spcAft>
              <a:buFont typeface="Arial" pitchFamily="34" charset="0"/>
              <a:buNone/>
              <a:tabLst>
                <a:tab pos="1079500" algn="l"/>
                <a:tab pos="5976000" algn="r"/>
              </a:tabLst>
              <a:defRPr/>
            </a:pPr>
            <a:r>
              <a:rPr lang="en-US" altLang="ja-JP" sz="1600" dirty="0" smtClean="0">
                <a:solidFill>
                  <a:schemeClr val="tx1"/>
                </a:solidFill>
              </a:rPr>
              <a:t>　</a:t>
            </a:r>
            <a:r>
              <a:rPr lang="en-US" altLang="ja-JP" sz="1600" dirty="0" smtClean="0">
                <a:solidFill>
                  <a:schemeClr val="tx1"/>
                </a:solidFill>
              </a:rPr>
              <a:t>・ </a:t>
            </a:r>
            <a:r>
              <a:rPr lang="ja-JP" altLang="en-US" sz="1600">
                <a:solidFill>
                  <a:schemeClr val="tx1"/>
                </a:solidFill>
              </a:rPr>
              <a:t>高知県外国人材雇用相談窓口</a:t>
            </a:r>
            <a:r>
              <a:rPr lang="en-US" altLang="ja-JP" sz="1600" dirty="0" smtClean="0">
                <a:solidFill>
                  <a:schemeClr val="tx1"/>
                </a:solidFill>
              </a:rPr>
              <a:t> </a:t>
            </a:r>
            <a:r>
              <a:rPr lang="en-US" altLang="ja-JP" sz="1600" u="dottedHeavy" baseline="50000" dirty="0" smtClean="0">
                <a:solidFill>
                  <a:schemeClr val="tx1"/>
                </a:solidFill>
              </a:rPr>
              <a:t>	</a:t>
            </a:r>
            <a:r>
              <a:rPr lang="en-US" altLang="ja-JP" sz="1600" dirty="0" smtClean="0">
                <a:solidFill>
                  <a:schemeClr val="tx1"/>
                </a:solidFill>
              </a:rPr>
              <a:t>４４</a:t>
            </a:r>
            <a:endParaRPr lang="en-US" altLang="ja-JP" sz="16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en-US" altLang="ja-JP" sz="1600" dirty="0" smtClean="0">
                <a:solidFill>
                  <a:schemeClr val="tx1"/>
                </a:solidFill>
              </a:rPr>
              <a:t>　・ </a:t>
            </a:r>
            <a:r>
              <a:rPr lang="en-US" altLang="ja-JP" sz="1600" dirty="0" smtClean="0">
                <a:solidFill>
                  <a:schemeClr val="tx1"/>
                </a:solidFill>
              </a:rPr>
              <a:t>外国人材受入環境整備事業費補助金（スキルアップ支援） </a:t>
            </a:r>
            <a:r>
              <a:rPr lang="en-US" altLang="ja-JP" sz="1600" u="dottedHeavy" baseline="50000" dirty="0" smtClean="0">
                <a:solidFill>
                  <a:schemeClr val="tx1"/>
                </a:solidFill>
              </a:rPr>
              <a:t>	</a:t>
            </a:r>
            <a:r>
              <a:rPr lang="en-US" altLang="ja-JP" sz="1600" dirty="0" smtClean="0">
                <a:solidFill>
                  <a:schemeClr val="tx1"/>
                </a:solidFill>
              </a:rPr>
              <a:t>４５</a:t>
            </a:r>
            <a:endParaRPr lang="en-US" altLang="ja-JP" sz="16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en-US" altLang="ja-JP" sz="1600" dirty="0" smtClean="0">
                <a:solidFill>
                  <a:schemeClr val="tx1"/>
                </a:solidFill>
              </a:rPr>
              <a:t>　</a:t>
            </a:r>
            <a:r>
              <a:rPr lang="en-US" altLang="ja-JP" sz="1600" dirty="0" smtClean="0">
                <a:solidFill>
                  <a:schemeClr val="tx1"/>
                </a:solidFill>
              </a:rPr>
              <a:t>・</a:t>
            </a:r>
            <a:r>
              <a:rPr lang="en-US" altLang="ja-JP" sz="1600" dirty="0" smtClean="0">
                <a:solidFill>
                  <a:schemeClr val="tx1"/>
                </a:solidFill>
              </a:rPr>
              <a:t> </a:t>
            </a:r>
            <a:r>
              <a:rPr lang="en-US" altLang="ja-JP" sz="1600" dirty="0" smtClean="0">
                <a:solidFill>
                  <a:schemeClr val="tx1"/>
                </a:solidFill>
              </a:rPr>
              <a:t>プロフェッショナル</a:t>
            </a:r>
            <a:r>
              <a:rPr lang="en-US" altLang="ja-JP" sz="1600" dirty="0" smtClean="0">
                <a:solidFill>
                  <a:schemeClr val="tx1"/>
                </a:solidFill>
              </a:rPr>
              <a:t>人材活用事業【ＵＩターンサポートセンター】 </a:t>
            </a:r>
            <a:r>
              <a:rPr lang="en-US" altLang="ja-JP" sz="1600" u="dottedHeavy" baseline="50000" dirty="0" smtClean="0">
                <a:solidFill>
                  <a:schemeClr val="tx1"/>
                </a:solidFill>
              </a:rPr>
              <a:t>	</a:t>
            </a:r>
            <a:r>
              <a:rPr lang="en-US" altLang="ja-JP" sz="1600" dirty="0" smtClean="0">
                <a:solidFill>
                  <a:schemeClr val="tx1"/>
                </a:solidFill>
              </a:rPr>
              <a:t>４６</a:t>
            </a:r>
            <a:endParaRPr lang="en-US" altLang="ja-JP" sz="16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en-US" altLang="ja-JP" sz="1600" dirty="0" smtClean="0">
                <a:solidFill>
                  <a:schemeClr val="tx1"/>
                </a:solidFill>
              </a:rPr>
              <a:t>　</a:t>
            </a:r>
            <a:r>
              <a:rPr lang="en-US" altLang="ja-JP" sz="1600" dirty="0" smtClean="0">
                <a:solidFill>
                  <a:schemeClr val="tx1"/>
                </a:solidFill>
              </a:rPr>
              <a:t>・ 工業技術センターにおける人材育成講座 </a:t>
            </a:r>
            <a:r>
              <a:rPr lang="en-US" altLang="ja-JP" sz="1600" u="dottedHeavy" baseline="50000" dirty="0" smtClean="0">
                <a:solidFill>
                  <a:schemeClr val="tx1"/>
                </a:solidFill>
              </a:rPr>
              <a:t>	</a:t>
            </a:r>
            <a:r>
              <a:rPr lang="en-US" altLang="ja-JP" sz="1600" dirty="0" smtClean="0">
                <a:solidFill>
                  <a:schemeClr val="tx1"/>
                </a:solidFill>
              </a:rPr>
              <a:t>４７</a:t>
            </a:r>
            <a:endParaRPr lang="en-US" altLang="ja-JP" sz="16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en-US" altLang="ja-JP" sz="1600" dirty="0" smtClean="0">
                <a:solidFill>
                  <a:schemeClr val="tx1"/>
                </a:solidFill>
              </a:rPr>
              <a:t>　</a:t>
            </a:r>
            <a:r>
              <a:rPr lang="en-US" altLang="ja-JP" sz="1600" dirty="0" smtClean="0">
                <a:solidFill>
                  <a:schemeClr val="tx1"/>
                </a:solidFill>
              </a:rPr>
              <a:t>・ </a:t>
            </a:r>
            <a:r>
              <a:rPr lang="en-US" altLang="ja-JP" sz="1600" dirty="0" smtClean="0">
                <a:solidFill>
                  <a:schemeClr val="tx1"/>
                </a:solidFill>
              </a:rPr>
              <a:t>紙産業</a:t>
            </a:r>
            <a:r>
              <a:rPr lang="en-US" altLang="ja-JP" sz="1600" dirty="0" smtClean="0">
                <a:solidFill>
                  <a:schemeClr val="tx1"/>
                </a:solidFill>
              </a:rPr>
              <a:t>技術</a:t>
            </a:r>
            <a:r>
              <a:rPr lang="en-US" altLang="ja-JP" sz="1600" dirty="0" smtClean="0">
                <a:solidFill>
                  <a:schemeClr val="tx1"/>
                </a:solidFill>
              </a:rPr>
              <a:t>センター</a:t>
            </a:r>
            <a:r>
              <a:rPr lang="en-US" altLang="ja-JP" sz="1600" dirty="0" smtClean="0">
                <a:solidFill>
                  <a:schemeClr val="tx1"/>
                </a:solidFill>
              </a:rPr>
              <a:t>における</a:t>
            </a:r>
            <a:r>
              <a:rPr lang="en-US" altLang="ja-JP" sz="1600" dirty="0" smtClean="0">
                <a:solidFill>
                  <a:schemeClr val="tx1"/>
                </a:solidFill>
              </a:rPr>
              <a:t>人材</a:t>
            </a:r>
            <a:r>
              <a:rPr lang="en-US" altLang="ja-JP" sz="1600" dirty="0" smtClean="0">
                <a:solidFill>
                  <a:schemeClr val="tx1"/>
                </a:solidFill>
              </a:rPr>
              <a:t>育成事業 </a:t>
            </a:r>
            <a:r>
              <a:rPr lang="en-US" altLang="ja-JP" sz="1600" u="dottedHeavy" baseline="50000" dirty="0" smtClean="0">
                <a:solidFill>
                  <a:schemeClr val="tx1"/>
                </a:solidFill>
              </a:rPr>
              <a:t>	</a:t>
            </a:r>
            <a:r>
              <a:rPr lang="en-US" altLang="ja-JP" sz="1600" dirty="0" smtClean="0">
                <a:solidFill>
                  <a:schemeClr val="tx1"/>
                </a:solidFill>
              </a:rPr>
              <a:t>４８</a:t>
            </a:r>
            <a:endParaRPr lang="en-US" altLang="ja-JP" sz="16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en-US" altLang="ja-JP" sz="1600" dirty="0" smtClean="0">
                <a:solidFill>
                  <a:schemeClr val="tx1"/>
                </a:solidFill>
              </a:rPr>
              <a:t>　</a:t>
            </a:r>
            <a:r>
              <a:rPr lang="en-US" altLang="ja-JP" sz="1600" dirty="0" smtClean="0">
                <a:solidFill>
                  <a:schemeClr val="tx1"/>
                </a:solidFill>
              </a:rPr>
              <a:t>・ </a:t>
            </a:r>
            <a:r>
              <a:rPr lang="en-US" altLang="ja-JP" sz="1600" dirty="0" smtClean="0">
                <a:solidFill>
                  <a:schemeClr val="tx1"/>
                </a:solidFill>
              </a:rPr>
              <a:t>高知県元気な未来創造融資</a:t>
            </a:r>
            <a:r>
              <a:rPr lang="en-US" altLang="ja-JP" sz="1600" dirty="0" smtClean="0">
                <a:solidFill>
                  <a:schemeClr val="tx1"/>
                </a:solidFill>
              </a:rPr>
              <a:t> </a:t>
            </a:r>
            <a:r>
              <a:rPr lang="en-US" altLang="ja-JP" sz="1600" u="dottedHeavy" baseline="50000" dirty="0" smtClean="0">
                <a:solidFill>
                  <a:schemeClr val="tx1"/>
                </a:solidFill>
              </a:rPr>
              <a:t>	</a:t>
            </a:r>
            <a:r>
              <a:rPr lang="en-US" altLang="ja-JP" sz="1600" dirty="0" smtClean="0">
                <a:solidFill>
                  <a:schemeClr val="tx1"/>
                </a:solidFill>
              </a:rPr>
              <a:t>４９</a:t>
            </a:r>
            <a:endParaRPr lang="en-US" altLang="ja-JP" sz="16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600" dirty="0" smtClean="0">
                <a:solidFill>
                  <a:schemeClr val="tx1"/>
                </a:solidFill>
              </a:rPr>
              <a:t>　</a:t>
            </a:r>
            <a:endParaRPr lang="ja-JP" altLang="en-US" sz="1500" b="1" u="sng"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endParaRPr lang="en-US" altLang="ja-JP" sz="16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endParaRPr lang="en-US" altLang="ja-JP" sz="800" dirty="0" smtClean="0">
              <a:solidFill>
                <a:schemeClr val="tx1"/>
              </a:solidFill>
            </a:endParaRPr>
          </a:p>
          <a:p>
            <a:pPr algn="l" fontAlgn="auto">
              <a:spcAft>
                <a:spcPts val="0"/>
              </a:spcAft>
              <a:buFont typeface="Arial" pitchFamily="34" charset="0"/>
              <a:buNone/>
              <a:tabLst>
                <a:tab pos="5760000" algn="r"/>
              </a:tabLst>
              <a:defRPr/>
            </a:pPr>
            <a:endParaRPr lang="en-US" altLang="ja-JP" sz="1600" dirty="0" smtClean="0">
              <a:solidFill>
                <a:schemeClr val="tx1"/>
              </a:solidFill>
            </a:endParaRPr>
          </a:p>
          <a:p>
            <a:pPr algn="l" fontAlgn="auto">
              <a:spcAft>
                <a:spcPts val="0"/>
              </a:spcAft>
              <a:buFont typeface="Arial" pitchFamily="34" charset="0"/>
              <a:buNone/>
              <a:tabLst>
                <a:tab pos="1079500" algn="l"/>
              </a:tabLst>
              <a:defRPr/>
            </a:pPr>
            <a:endParaRPr lang="en-US" altLang="ja-JP" sz="1600" dirty="0" smtClean="0">
              <a:solidFill>
                <a:schemeClr val="tx1"/>
              </a:solidFill>
              <a:latin typeface="+mn-e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67" name="タイトル 1"/>
          <p:cNvSpPr>
            <a:spLocks noGrp="1"/>
          </p:cNvSpPr>
          <p:nvPr>
            <p:ph type="ctrTitle"/>
          </p:nvPr>
        </p:nvSpPr>
        <p:spPr>
          <a:xfrm>
            <a:off x="1744663" y="39557"/>
            <a:ext cx="5040312" cy="584730"/>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ja-JP" altLang="en-US" sz="1600" b="0" dirty="0">
                <a:solidFill>
                  <a:schemeClr val="tx1"/>
                </a:solidFill>
                <a:latin typeface="+mn-ea"/>
                <a:ea typeface="+mn-ea"/>
              </a:rPr>
              <a:t>デジタル技術の活用支援</a:t>
            </a:r>
            <a:r>
              <a:rPr lang="en-US" altLang="ja-JP" sz="1600" b="0" dirty="0">
                <a:solidFill>
                  <a:schemeClr val="tx1"/>
                </a:solidFill>
                <a:latin typeface="+mn-ea"/>
                <a:ea typeface="+mn-ea"/>
              </a:rPr>
              <a:t>【</a:t>
            </a:r>
            <a:r>
              <a:rPr lang="ja-JP" altLang="en-US" sz="1600" b="0" dirty="0">
                <a:solidFill>
                  <a:schemeClr val="tx1"/>
                </a:solidFill>
                <a:latin typeface="+mn-ea"/>
                <a:ea typeface="+mn-ea"/>
              </a:rPr>
              <a:t>センター</a:t>
            </a:r>
            <a:r>
              <a:rPr lang="en-US" altLang="ja-JP" sz="1600" b="0" dirty="0">
                <a:solidFill>
                  <a:schemeClr val="tx1"/>
                </a:solidFill>
                <a:latin typeface="+mn-ea"/>
                <a:ea typeface="+mn-ea"/>
              </a:rPr>
              <a:t>】</a:t>
            </a:r>
            <a:endParaRPr lang="ja-JP" altLang="en-US" sz="1800" b="0" dirty="0">
              <a:solidFill>
                <a:schemeClr val="tx1"/>
              </a:solidFill>
              <a:latin typeface="+mn-ea"/>
              <a:ea typeface="+mn-ea"/>
            </a:endParaRPr>
          </a:p>
        </p:txBody>
      </p:sp>
      <p:sp>
        <p:nvSpPr>
          <p:cNvPr id="1468" name="タイトル 1"/>
          <p:cNvSpPr txBox="1"/>
          <p:nvPr/>
        </p:nvSpPr>
        <p:spPr>
          <a:xfrm>
            <a:off x="36513" y="39557"/>
            <a:ext cx="1655762" cy="584730"/>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デジタル化</a:t>
            </a:r>
            <a:endParaRPr lang="ja-JP" altLang="en-US" b="0" dirty="0">
              <a:solidFill>
                <a:schemeClr val="tx1"/>
              </a:solidFill>
              <a:latin typeface="+mn-ea"/>
              <a:ea typeface="+mn-ea"/>
              <a:cs typeface="+mj-cs"/>
            </a:endParaRPr>
          </a:p>
        </p:txBody>
      </p:sp>
      <p:sp>
        <p:nvSpPr>
          <p:cNvPr id="1469" name="テキスト ボックス 8"/>
          <p:cNvSpPr txBox="1">
            <a:spLocks noChangeArrowheads="1"/>
          </p:cNvSpPr>
          <p:nvPr/>
        </p:nvSpPr>
        <p:spPr>
          <a:xfrm>
            <a:off x="0" y="641887"/>
            <a:ext cx="6858000" cy="522327"/>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県内中小企業等の生産性や付加価値の向上を図るため、デジタル</a:t>
            </a:r>
            <a:r>
              <a:rPr lang="ja-JP" altLang="en-US" sz="1400" dirty="0">
                <a:solidFill>
                  <a:schemeClr val="tx1"/>
                </a:solidFill>
                <a:latin typeface="Calibri" pitchFamily="34" charset="0"/>
              </a:rPr>
              <a:t>化の事例の紹介と</a:t>
            </a:r>
            <a:r>
              <a:rPr lang="ja-JP" altLang="en-US" sz="1400" dirty="0">
                <a:solidFill>
                  <a:schemeClr val="tx1"/>
                </a:solidFill>
                <a:latin typeface="Calibri" pitchFamily="34" charset="0"/>
              </a:rPr>
              <a:t>デジタル技術を活用した取り組みを支援します。</a:t>
            </a:r>
            <a:endParaRPr lang="en-US" altLang="ja-JP" sz="1400" dirty="0">
              <a:solidFill>
                <a:schemeClr val="tx1"/>
              </a:solidFill>
              <a:latin typeface="Calibri" pitchFamily="34" charset="0"/>
            </a:endParaRPr>
          </a:p>
        </p:txBody>
      </p:sp>
      <p:graphicFrame>
        <p:nvGraphicFramePr>
          <p:cNvPr id="1470" name="四角形 455"/>
          <p:cNvGraphicFramePr>
            <a:graphicFrameLocks noGrp="1"/>
          </p:cNvGraphicFramePr>
          <p:nvPr>
            <p:extLst>
              <p:ext uri="{D42A27DB-BD31-4B8C-83A1-F6EECF244321}">
                <p14:modId xmlns:p14="http://schemas.microsoft.com/office/powerpoint/2010/main" val="656443878"/>
              </p:ext>
            </p:extLst>
          </p:nvPr>
        </p:nvGraphicFramePr>
        <p:xfrm>
          <a:off x="67970" y="1149255"/>
          <a:ext cx="6717004" cy="8433480"/>
        </p:xfrm>
        <a:graphic>
          <a:graphicData uri="http://schemas.openxmlformats.org/drawingml/2006/table">
            <a:tbl>
              <a:tblPr firstRow="1" bandRow="1">
                <a:tableStyleId>{5940675A-B579-460E-94D1-54222C63F5DA}</a:tableStyleId>
              </a:tblPr>
              <a:tblGrid>
                <a:gridCol w="1309530"/>
                <a:gridCol w="5407474"/>
              </a:tblGrid>
              <a:tr h="321373">
                <a:tc>
                  <a:txBody>
                    <a:bodyPr/>
                    <a:lstStyle/>
                    <a:p>
                      <a:r>
                        <a:rPr kumimoji="1" lang="ja-JP" altLang="en-US" sz="1400" dirty="0">
                          <a:solidFill>
                            <a:schemeClr val="tx1"/>
                          </a:solidFill>
                        </a:rPr>
                        <a:t>対象者</a:t>
                      </a:r>
                      <a:endParaRPr>
                        <a:solidFill>
                          <a:schemeClr val="tx1"/>
                        </a:solidFill>
                      </a:endParaRPr>
                    </a:p>
                  </a:txBody>
                  <a:tcPr anchor="ctr">
                    <a:solidFill>
                      <a:schemeClr val="tx2">
                        <a:lumMod val="20000"/>
                        <a:lumOff val="80000"/>
                      </a:schemeClr>
                    </a:solidFill>
                  </a:tcPr>
                </a:tc>
                <a:tc>
                  <a:txBody>
                    <a:bodyPr/>
                    <a:lstStyle/>
                    <a:p>
                      <a:r>
                        <a:rPr kumimoji="1" lang="ja-JP" altLang="en-US" sz="1500" dirty="0">
                          <a:solidFill>
                            <a:schemeClr val="tx1"/>
                          </a:solidFill>
                        </a:rPr>
                        <a:t>高知県内の中小企業等</a:t>
                      </a:r>
                      <a:endParaRPr kumimoji="1" lang="en-US" altLang="ja-JP" sz="1500" dirty="0">
                        <a:solidFill>
                          <a:schemeClr val="tx1"/>
                        </a:solidFill>
                      </a:endParaRPr>
                    </a:p>
                  </a:txBody>
                  <a:tcPr anchor="ctr"/>
                </a:tc>
                <a:extLst>
                  <a:ext uri="{0D108BD9-81ED-4DB2-BD59-A6C34878D82A}"/>
                </a:extLst>
              </a:tr>
              <a:tr h="321373">
                <a:tc>
                  <a:txBody>
                    <a:bodyPr/>
                    <a:lstStyle/>
                    <a:p>
                      <a:r>
                        <a:rPr kumimoji="1" lang="ja-JP" altLang="en-US" sz="1400" dirty="0">
                          <a:solidFill>
                            <a:schemeClr val="tx1"/>
                          </a:solidFill>
                        </a:rPr>
                        <a:t>費用</a:t>
                      </a:r>
                      <a:endParaRPr>
                        <a:solidFill>
                          <a:schemeClr val="tx1"/>
                        </a:solidFill>
                      </a:endParaRPr>
                    </a:p>
                  </a:txBody>
                  <a:tcPr anchor="ctr">
                    <a:solidFill>
                      <a:schemeClr val="tx2">
                        <a:lumMod val="20000"/>
                        <a:lumOff val="80000"/>
                      </a:schemeClr>
                    </a:solidFill>
                  </a:tcPr>
                </a:tc>
                <a:tc>
                  <a:txBody>
                    <a:bodyPr/>
                    <a:lstStyle/>
                    <a:p>
                      <a:r>
                        <a:rPr kumimoji="1" lang="ja-JP" altLang="en-US" sz="1500" dirty="0">
                          <a:solidFill>
                            <a:schemeClr val="tx1"/>
                          </a:solidFill>
                        </a:rPr>
                        <a:t>無料</a:t>
                      </a:r>
                      <a:endParaRPr kumimoji="1" lang="en-US" altLang="ja-JP" sz="1500" dirty="0">
                        <a:solidFill>
                          <a:schemeClr val="tx1"/>
                        </a:solidFill>
                      </a:endParaRPr>
                    </a:p>
                  </a:txBody>
                  <a:tcPr anchor="ctr"/>
                </a:tc>
                <a:extLst>
                  <a:ext uri="{0D108BD9-81ED-4DB2-BD59-A6C34878D82A}"/>
                </a:extLst>
              </a:tr>
              <a:tr h="7079641">
                <a:tc>
                  <a:txBody>
                    <a:bodyPr/>
                    <a:lstStyle/>
                    <a:p>
                      <a:r>
                        <a:rPr lang="ja-JP" altLang="en-US" sz="1400" b="0">
                          <a:solidFill>
                            <a:schemeClr val="tx1"/>
                          </a:solidFill>
                        </a:rPr>
                        <a:t>内容</a:t>
                      </a:r>
                      <a:endParaRPr>
                        <a:solidFill>
                          <a:schemeClr val="tx1"/>
                        </a:solidFill>
                      </a:endParaRPr>
                    </a:p>
                  </a:txBody>
                  <a:tcPr anchor="ct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u="none" dirty="0">
                          <a:solidFill>
                            <a:schemeClr val="tx1"/>
                          </a:solidFill>
                          <a:latin typeface="+mn-ea"/>
                          <a:ea typeface="+mn-ea"/>
                        </a:rPr>
                        <a:t>　</a:t>
                      </a:r>
                      <a:r>
                        <a:rPr kumimoji="1" lang="ja-JP" altLang="en-US" sz="1400" u="none" dirty="0">
                          <a:solidFill>
                            <a:schemeClr val="tx1"/>
                          </a:solidFill>
                          <a:latin typeface="+mn-ea"/>
                          <a:ea typeface="+mn-ea"/>
                        </a:rPr>
                        <a:t>生産性や付加価値の向上など、企業の</a:t>
                      </a:r>
                      <a:r>
                        <a:rPr kumimoji="1" lang="ja-JP" altLang="en-US" sz="1500" u="none" dirty="0">
                          <a:solidFill>
                            <a:schemeClr val="tx1"/>
                          </a:solidFill>
                          <a:latin typeface="+mn-ea"/>
                          <a:ea typeface="+mn-ea"/>
                        </a:rPr>
                        <a:t/>
                      </a:r>
                      <a:r>
                        <a:rPr kumimoji="1" lang="ja-JP" altLang="en-US" sz="1400" u="none" dirty="0">
                          <a:solidFill>
                            <a:schemeClr val="tx1"/>
                          </a:solidFill>
                          <a:latin typeface="+mn-ea"/>
                          <a:ea typeface="+mn-ea"/>
                        </a:rPr>
                        <a:t>事業活動における段階に応じた</a:t>
                      </a:r>
                      <a:r>
                        <a:rPr kumimoji="1" lang="ja-JP" altLang="en-US" sz="1400" u="none" dirty="0">
                          <a:solidFill>
                            <a:schemeClr val="tx1"/>
                          </a:solidFill>
                          <a:latin typeface="+mn-ea"/>
                          <a:ea typeface="+mn-ea"/>
                        </a:rPr>
                        <a:t>経営課題の解決にデジタル技術を活用する取り組みを支援します。</a:t>
                      </a:r>
                      <a:endParaRPr kumimoji="1" lang="ja-JP" altLang="en-US"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a:t>
                      </a:r>
                      <a:r>
                        <a:rPr kumimoji="1" lang="ja-JP" altLang="en-US" sz="1400" u="sng" dirty="0">
                          <a:solidFill>
                            <a:schemeClr val="tx1"/>
                          </a:solidFill>
                          <a:latin typeface="+mn-ea"/>
                          <a:ea typeface="+mn-ea"/>
                        </a:rPr>
                        <a:t>１　事例集による広報</a:t>
                      </a:r>
                      <a:r>
                        <a:rPr kumimoji="1" lang="en-US" altLang="ja-JP" sz="1400" u="sng" dirty="0">
                          <a:solidFill>
                            <a:schemeClr val="tx1"/>
                          </a:solidFill>
                          <a:latin typeface="+mn-ea"/>
                          <a:ea typeface="+mn-ea"/>
                        </a:rPr>
                        <a:t>PR</a:t>
                      </a:r>
                      <a:endParaRPr sz="140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身近な県内企業のデジタル化の取組事例を紹介することで、</a:t>
                      </a:r>
                      <a:endParaRPr kumimoji="1" lang="en-US" altLang="ja-JP"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デジタル化の意識向上を図ります。</a:t>
                      </a:r>
                      <a:endParaRPr kumimoji="1" lang="en-US" altLang="ja-JP"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n-ea"/>
                          <a:ea typeface="+mn-ea"/>
                        </a:rPr>
                        <a:t>　</a:t>
                      </a:r>
                      <a:r>
                        <a:rPr kumimoji="1" lang="ja-JP" altLang="en-US" sz="1100" u="none" dirty="0">
                          <a:solidFill>
                            <a:schemeClr val="tx1"/>
                          </a:solidFill>
                          <a:latin typeface="+mn-ea"/>
                          <a:ea typeface="+mn-ea"/>
                        </a:rPr>
                        <a:t>●</a:t>
                      </a:r>
                      <a:r>
                        <a:rPr kumimoji="1" lang="ja-JP" altLang="en-US" sz="1100" u="none" dirty="0">
                          <a:solidFill>
                            <a:schemeClr val="tx1"/>
                          </a:solidFill>
                          <a:latin typeface="+mn-ea"/>
                          <a:ea typeface="+mn-ea"/>
                        </a:rPr>
                        <a:t>産業振興センター</a:t>
                      </a:r>
                      <a:endParaRPr kumimoji="1" lang="ja-JP" altLang="en-US" sz="11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n-ea"/>
                          <a:ea typeface="+mn-ea"/>
                        </a:rPr>
                        <a:t>　　　WEBサイト：</a:t>
                      </a:r>
                      <a:r>
                        <a:rPr kumimoji="1" lang="ja-JP" altLang="en-US" sz="1050" u="none" dirty="0">
                          <a:solidFill>
                            <a:schemeClr val="tx1"/>
                          </a:solidFill>
                          <a:latin typeface="+mn-ea"/>
                          <a:ea typeface="+mn-ea"/>
                        </a:rPr>
                        <a:t>「</a:t>
                      </a:r>
                      <a:r>
                        <a:rPr kumimoji="1" lang="ja-JP" altLang="en-US" sz="1050" u="none" dirty="0">
                          <a:solidFill>
                            <a:schemeClr val="tx1"/>
                          </a:solidFill>
                          <a:latin typeface="+mn-ea"/>
                          <a:ea typeface="+mn-ea"/>
                        </a:rPr>
                        <a:t>デジタル化</a:t>
                      </a:r>
                      <a:r>
                        <a:rPr kumimoji="1" lang="ja-JP" altLang="en-US" sz="1050" u="none" dirty="0">
                          <a:solidFill>
                            <a:schemeClr val="tx1"/>
                          </a:solidFill>
                          <a:latin typeface="+mn-ea"/>
                          <a:ea typeface="+mn-ea"/>
                        </a:rPr>
                        <a:t>導入</a:t>
                      </a:r>
                      <a:r>
                        <a:rPr kumimoji="1" lang="ja-JP" altLang="en-US" sz="1050" u="none" dirty="0">
                          <a:solidFill>
                            <a:schemeClr val="tx1"/>
                          </a:solidFill>
                          <a:latin typeface="+mn-ea"/>
                          <a:ea typeface="+mn-ea"/>
                        </a:rPr>
                        <a:t>成功</a:t>
                      </a:r>
                      <a:r>
                        <a:rPr kumimoji="1" lang="ja-JP" altLang="en-US" sz="1050" u="none" dirty="0">
                          <a:solidFill>
                            <a:schemeClr val="tx1"/>
                          </a:solidFill>
                          <a:latin typeface="+mn-ea"/>
                          <a:ea typeface="+mn-ea"/>
                        </a:rPr>
                        <a:t>事例集</a:t>
                      </a:r>
                      <a:r>
                        <a:rPr kumimoji="1" lang="ja-JP" altLang="en-US" sz="1050" u="none" dirty="0">
                          <a:solidFill>
                            <a:schemeClr val="tx1"/>
                          </a:solidFill>
                          <a:latin typeface="+mn-ea"/>
                          <a:ea typeface="+mn-ea"/>
                        </a:rPr>
                        <a:t>」（デジタル化相談窓口）</a:t>
                      </a:r>
                      <a:endParaRPr kumimoji="1" lang="ja-JP" altLang="en-US" sz="105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n-ea"/>
                          <a:ea typeface="+mn-ea"/>
                        </a:rPr>
                        <a:t>　　　URL:</a:t>
                      </a:r>
                      <a:r>
                        <a:rPr kumimoji="1" lang="ja-JP" altLang="en-US" sz="1100" u="none" dirty="0">
                          <a:solidFill>
                            <a:schemeClr val="tx1"/>
                          </a:solidFill>
                          <a:latin typeface="+mn-ea"/>
                          <a:ea typeface="+mn-ea"/>
                        </a:rPr>
                        <a:t>https://joho-kochi.or.jp/digital/kochi_digitaljirei.php</a:t>
                      </a:r>
                      <a:endParaRPr kumimoji="1" lang="ja-JP" altLang="en-US"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u="none" dirty="0">
                          <a:solidFill>
                            <a:schemeClr val="tx1"/>
                          </a:solidFill>
                          <a:latin typeface="+mn-ea"/>
                          <a:ea typeface="+mn-ea"/>
                        </a:rPr>
                        <a:t>　</a:t>
                      </a:r>
                      <a:r>
                        <a:rPr kumimoji="1" lang="ja-JP" altLang="en-US" sz="1400" u="sng" dirty="0">
                          <a:solidFill>
                            <a:schemeClr val="tx1"/>
                          </a:solidFill>
                          <a:latin typeface="+mn-ea"/>
                          <a:ea typeface="+mn-ea"/>
                        </a:rPr>
                        <a:t>２</a:t>
                      </a:r>
                      <a:r>
                        <a:rPr kumimoji="1" lang="ja-JP" altLang="en-US" sz="1400" b="0" u="sng" dirty="0">
                          <a:solidFill>
                            <a:schemeClr val="tx1"/>
                          </a:solidFill>
                          <a:latin typeface="+mn-ea"/>
                          <a:ea typeface="+mn-ea"/>
                        </a:rPr>
                        <a:t>　相談受付</a:t>
                      </a:r>
                      <a:r>
                        <a:rPr kumimoji="1" lang="ja-JP" altLang="en-US" sz="1400" b="0" u="none" dirty="0">
                          <a:solidFill>
                            <a:schemeClr val="tx1"/>
                          </a:solidFill>
                          <a:latin typeface="+mn-ea"/>
                          <a:ea typeface="+mn-ea"/>
                        </a:rPr>
                        <a:t>　</a:t>
                      </a:r>
                      <a:endParaRPr kumimoji="1" lang="ja-JP" altLang="en-US" sz="1400" b="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a:t>
                      </a:r>
                      <a:r>
                        <a:rPr kumimoji="1" lang="ja-JP" altLang="en-US" sz="1400" u="none" dirty="0">
                          <a:solidFill>
                            <a:schemeClr val="tx1"/>
                          </a:solidFill>
                          <a:latin typeface="+mn-ea"/>
                          <a:ea typeface="+mn-ea"/>
                        </a:rPr>
                        <a:t>　　企業のデジタル化の取り組みに関するあらゆる相談に対応し、</a:t>
                      </a:r>
                      <a:endParaRPr kumimoji="1" lang="ja-JP" altLang="en-US"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a:t>
                      </a:r>
                      <a:r>
                        <a:rPr kumimoji="1" lang="ja-JP" altLang="en-US" sz="1400" u="none" dirty="0">
                          <a:solidFill>
                            <a:schemeClr val="tx1"/>
                          </a:solidFill>
                          <a:latin typeface="+mn-ea"/>
                          <a:ea typeface="+mn-ea"/>
                        </a:rPr>
                        <a:t>　</a:t>
                      </a:r>
                      <a:r>
                        <a:rPr kumimoji="1" lang="ja-JP" altLang="en-US" sz="1400" u="none" dirty="0">
                          <a:solidFill>
                            <a:schemeClr val="tx1"/>
                          </a:solidFill>
                          <a:latin typeface="+mn-ea"/>
                          <a:ea typeface="+mn-ea"/>
                        </a:rPr>
                        <a:t>相</a:t>
                      </a:r>
                      <a:r>
                        <a:rPr kumimoji="1" lang="ja-JP" altLang="en-US" sz="1400" u="none" dirty="0">
                          <a:solidFill>
                            <a:schemeClr val="tx1"/>
                          </a:solidFill>
                          <a:latin typeface="+mn-ea"/>
                          <a:ea typeface="+mn-ea"/>
                        </a:rPr>
                        <a:t>談内容に応じたアドバイスなどを行います。</a:t>
                      </a:r>
                      <a:endParaRPr kumimoji="1" lang="ja-JP" altLang="en-US"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a:t>
                      </a:r>
                      <a:r>
                        <a:rPr kumimoji="1" lang="ja-JP" altLang="en-US" sz="1400" u="none" dirty="0">
                          <a:solidFill>
                            <a:schemeClr val="tx1"/>
                          </a:solidFill>
                          <a:latin typeface="+mn-ea"/>
                          <a:ea typeface="+mn-ea"/>
                        </a:rPr>
                        <a:t>　　</a:t>
                      </a:r>
                      <a:r>
                        <a:rPr kumimoji="1" lang="ja-JP" altLang="en-US" sz="1400" u="none" dirty="0">
                          <a:solidFill>
                            <a:schemeClr val="tx1"/>
                          </a:solidFill>
                          <a:latin typeface="+mn-ea"/>
                          <a:ea typeface="+mn-ea"/>
                        </a:rPr>
                        <a:t>・</a:t>
                      </a:r>
                      <a:r>
                        <a:rPr kumimoji="1" lang="ja-JP" altLang="en-US" sz="1400" u="none" dirty="0">
                          <a:solidFill>
                            <a:schemeClr val="tx1"/>
                          </a:solidFill>
                          <a:latin typeface="+mn-ea"/>
                          <a:ea typeface="+mn-ea"/>
                        </a:rPr>
                        <a:t>デジタル化</a:t>
                      </a:r>
                      <a:r>
                        <a:rPr kumimoji="1" lang="ja-JP" altLang="en-US" sz="1400" u="none" dirty="0">
                          <a:solidFill>
                            <a:schemeClr val="tx1"/>
                          </a:solidFill>
                          <a:latin typeface="+mn-ea"/>
                          <a:ea typeface="+mn-ea"/>
                        </a:rPr>
                        <a:t>に</a:t>
                      </a:r>
                      <a:r>
                        <a:rPr kumimoji="1" lang="ja-JP" altLang="en-US" sz="1400" u="none" dirty="0">
                          <a:solidFill>
                            <a:schemeClr val="tx1"/>
                          </a:solidFill>
                          <a:latin typeface="+mn-ea"/>
                          <a:ea typeface="+mn-ea"/>
                        </a:rPr>
                        <a:t>対する</a:t>
                      </a:r>
                      <a:r>
                        <a:rPr kumimoji="1" lang="ja-JP" altLang="en-US" sz="1400" u="none" dirty="0">
                          <a:solidFill>
                            <a:schemeClr val="tx1"/>
                          </a:solidFill>
                          <a:latin typeface="+mn-ea"/>
                          <a:ea typeface="+mn-ea"/>
                        </a:rPr>
                        <a:t>助言</a:t>
                      </a:r>
                      <a:endParaRPr kumimoji="1" lang="ja-JP" altLang="en-US"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a:t>
                      </a:r>
                      <a:r>
                        <a:rPr kumimoji="1" lang="ja-JP" altLang="en-US" sz="1400" u="none" dirty="0">
                          <a:solidFill>
                            <a:schemeClr val="tx1"/>
                          </a:solidFill>
                          <a:latin typeface="+mn-ea"/>
                          <a:ea typeface="+mn-ea"/>
                        </a:rPr>
                        <a:t>　　</a:t>
                      </a:r>
                      <a:r>
                        <a:rPr kumimoji="1" lang="ja-JP" altLang="en-US" sz="1400" u="none" dirty="0">
                          <a:solidFill>
                            <a:schemeClr val="tx1"/>
                          </a:solidFill>
                          <a:latin typeface="+mn-ea"/>
                          <a:ea typeface="+mn-ea"/>
                        </a:rPr>
                        <a:t>・</a:t>
                      </a:r>
                      <a:r>
                        <a:rPr kumimoji="1" lang="ja-JP" altLang="en-US" sz="1400" u="none" dirty="0">
                          <a:solidFill>
                            <a:schemeClr val="tx1"/>
                          </a:solidFill>
                          <a:latin typeface="+mn-ea"/>
                          <a:ea typeface="+mn-ea"/>
                        </a:rPr>
                        <a:t>助成制度や支援機関の紹介・案内　など</a:t>
                      </a:r>
                      <a:endParaRPr kumimoji="1" lang="ja-JP" altLang="en-US" sz="14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u="none"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u="none" dirty="0">
                          <a:solidFill>
                            <a:schemeClr val="tx1"/>
                          </a:solidFill>
                          <a:latin typeface="+mn-ea"/>
                          <a:ea typeface="+mn-ea"/>
                        </a:rPr>
                        <a:t>　</a:t>
                      </a:r>
                      <a:r>
                        <a:rPr kumimoji="1" lang="ja-JP" altLang="en-US" sz="1400" u="sng" dirty="0">
                          <a:solidFill>
                            <a:schemeClr val="tx1"/>
                          </a:solidFill>
                          <a:latin typeface="+mn-ea"/>
                          <a:ea typeface="+mn-ea"/>
                        </a:rPr>
                        <a:t>３</a:t>
                      </a:r>
                      <a:r>
                        <a:rPr kumimoji="1" lang="ja-JP" altLang="en-US" sz="1400" b="0" u="sng" dirty="0">
                          <a:solidFill>
                            <a:schemeClr val="tx1"/>
                          </a:solidFill>
                          <a:latin typeface="+mn-ea"/>
                          <a:ea typeface="+mn-ea"/>
                        </a:rPr>
                        <a:t>　デジタル技術活用の取り組みへの伴走支援</a:t>
                      </a:r>
                      <a:endParaRPr kumimoji="1" lang="ja-JP" altLang="en-US" sz="1500" b="0" u="sng"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高知県産業振興センターや</a:t>
                      </a:r>
                      <a:r>
                        <a:rPr kumimoji="1" lang="ja-JP" altLang="en-US" sz="1400" b="0" u="none" baseline="0" dirty="0">
                          <a:solidFill>
                            <a:schemeClr val="tx1"/>
                          </a:solidFill>
                          <a:latin typeface="+mn-ea"/>
                          <a:ea typeface="+mn-ea"/>
                        </a:rPr>
                        <a:t>商工会議所・商工会などの各支援機</a:t>
                      </a:r>
                      <a:endParaRPr kumimoji="1" lang="ja-JP" altLang="en-US" sz="1400" b="0" u="none"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a:t>
                      </a:r>
                      <a:r>
                        <a:rPr kumimoji="1" lang="ja-JP" altLang="en-US" sz="1400" b="0" u="none" baseline="0" dirty="0">
                          <a:solidFill>
                            <a:schemeClr val="tx1"/>
                          </a:solidFill>
                          <a:latin typeface="+mn-ea"/>
                          <a:ea typeface="+mn-ea"/>
                        </a:rPr>
                        <a:t>　</a:t>
                      </a:r>
                      <a:r>
                        <a:rPr kumimoji="1" lang="ja-JP" altLang="en-US" sz="1400" b="0" u="none" baseline="0" dirty="0">
                          <a:solidFill>
                            <a:schemeClr val="tx1"/>
                          </a:solidFill>
                          <a:latin typeface="+mn-ea"/>
                          <a:ea typeface="+mn-ea"/>
                        </a:rPr>
                        <a:t>関が実施する</a:t>
                      </a:r>
                      <a:r>
                        <a:rPr kumimoji="1" lang="ja-JP" altLang="en-US" sz="1400" b="0" u="none" baseline="0" dirty="0">
                          <a:solidFill>
                            <a:schemeClr val="tx1"/>
                          </a:solidFill>
                          <a:latin typeface="+mn-ea"/>
                          <a:ea typeface="+mn-ea"/>
                        </a:rPr>
                        <a:t>「事業戦</a:t>
                      </a:r>
                      <a:r>
                        <a:rPr kumimoji="1" lang="ja-JP" altLang="en-US" sz="1400" b="0" u="none" baseline="0" dirty="0">
                          <a:solidFill>
                            <a:schemeClr val="tx1"/>
                          </a:solidFill>
                          <a:latin typeface="+mn-ea"/>
                          <a:ea typeface="+mn-ea"/>
                        </a:rPr>
                        <a:t>略」や「経営計画」の策定・実行支援</a:t>
                      </a:r>
                      <a:r>
                        <a:rPr kumimoji="1" lang="ja-JP" altLang="en-US" sz="1400" b="0" u="none" baseline="0" dirty="0">
                          <a:solidFill>
                            <a:schemeClr val="tx1"/>
                          </a:solidFill>
                          <a:latin typeface="+mn-ea"/>
                          <a:ea typeface="+mn-ea"/>
                        </a:rPr>
                        <a:t/>
                      </a:r>
                      <a:r>
                        <a:rPr kumimoji="1" lang="ja-JP" altLang="en-US" sz="1400" b="0" u="none" baseline="0" dirty="0">
                          <a:solidFill>
                            <a:schemeClr val="tx1"/>
                          </a:solidFill>
                          <a:latin typeface="+mn-ea"/>
                          <a:ea typeface="+mn-ea"/>
                        </a:rPr>
                        <a:t>に併せ　　</a:t>
                      </a:r>
                      <a:endParaRPr kumimoji="1" lang="en-US" altLang="ja-JP" sz="1400" b="0" u="none"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a:t>
                      </a:r>
                      <a:r>
                        <a:rPr kumimoji="1" lang="ja-JP" altLang="en-US" sz="1400" b="0" u="none" baseline="0" dirty="0">
                          <a:solidFill>
                            <a:schemeClr val="tx1"/>
                          </a:solidFill>
                          <a:latin typeface="+mn-ea"/>
                          <a:ea typeface="+mn-ea"/>
                        </a:rPr>
                        <a:t>　</a:t>
                      </a:r>
                      <a:r>
                        <a:rPr kumimoji="1" lang="ja-JP" altLang="en-US" sz="1400" b="0" u="none" baseline="0" dirty="0">
                          <a:solidFill>
                            <a:schemeClr val="tx1"/>
                          </a:solidFill>
                          <a:latin typeface="+mn-ea"/>
                          <a:ea typeface="+mn-ea"/>
                        </a:rPr>
                        <a:t>て、デジタル</a:t>
                      </a:r>
                      <a:r>
                        <a:rPr kumimoji="1" lang="ja-JP" altLang="en-US" sz="1400" b="0" u="none" baseline="0" dirty="0">
                          <a:solidFill>
                            <a:schemeClr val="tx1"/>
                          </a:solidFill>
                          <a:latin typeface="+mn-ea"/>
                          <a:ea typeface="+mn-ea"/>
                        </a:rPr>
                        <a:t>技術の活用の取り組みを支援します。</a:t>
                      </a:r>
                      <a:endParaRPr kumimoji="1" lang="ja-JP" altLang="en-US" sz="1400" b="0" u="none"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a:t>
                      </a:r>
                      <a:r>
                        <a:rPr kumimoji="1" lang="ja-JP" altLang="en-US" sz="1400" b="0" u="none" baseline="0" dirty="0">
                          <a:solidFill>
                            <a:schemeClr val="tx1"/>
                          </a:solidFill>
                          <a:latin typeface="+mn-ea"/>
                          <a:ea typeface="+mn-ea"/>
                        </a:rPr>
                        <a:t>（１）デジタル化計画策定・実行の伴走支援</a:t>
                      </a:r>
                      <a:endParaRPr kumimoji="1" lang="en-US" altLang="ja-JP" sz="1400" b="0" u="none"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デジタル化の専門知識を有するコーディネーターが、企業の経</a:t>
                      </a:r>
                      <a:endParaRPr kumimoji="1" lang="en-US" altLang="ja-JP" sz="1400" b="0" u="none"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営課題の解</a:t>
                      </a:r>
                      <a:r>
                        <a:rPr kumimoji="1" lang="ja-JP" altLang="en-US" sz="1400" b="0" u="none" baseline="0" dirty="0">
                          <a:solidFill>
                            <a:schemeClr val="tx1"/>
                          </a:solidFill>
                          <a:latin typeface="+mn-ea"/>
                          <a:ea typeface="+mn-ea"/>
                        </a:rPr>
                        <a:t>決に向けたデジタル化計画の策定・実行を伴走支援</a:t>
                      </a:r>
                      <a:endParaRPr kumimoji="1" lang="en-US" altLang="ja-JP" sz="1400" b="0" u="none"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します。</a:t>
                      </a:r>
                      <a:endParaRPr kumimoji="1" lang="en-US" altLang="ja-JP" sz="1400" b="0" u="none"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u="none"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a:solidFill>
                            <a:schemeClr val="tx1"/>
                          </a:solidFill>
                          <a:latin typeface="+mn-ea"/>
                          <a:ea typeface="+mn-ea"/>
                        </a:rPr>
                        <a:t>　（２）全体最適化に向けた伴走支援</a:t>
                      </a:r>
                      <a:endParaRPr kumimoji="1" lang="en-US" altLang="ja-JP" sz="1400" b="0" u="none" baseline="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　　　①個社ごとの支援チームの編成</a:t>
                      </a:r>
                      <a:endParaRPr kumimoji="1" lang="en-US" altLang="ja-JP"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　　　　　　会社全体の課題解決につながるデジタル化に取り組む企業</a:t>
                      </a:r>
                      <a:endParaRPr kumimoji="1" lang="en-US" altLang="ja-JP"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　　　　　に対しては、支援チームを編成してデジタル化の視点で事業</a:t>
                      </a:r>
                      <a:endParaRPr kumimoji="1" lang="en-US" altLang="ja-JP"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　　　　　戦略の磨き上げを支援します。</a:t>
                      </a:r>
                      <a:endParaRPr kumimoji="1" lang="en-US" altLang="ja-JP"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　　　②</a:t>
                      </a:r>
                      <a:r>
                        <a:rPr kumimoji="1" lang="en-US" altLang="ja-JP" sz="1400" u="none" dirty="0">
                          <a:solidFill>
                            <a:schemeClr val="tx1"/>
                          </a:solidFill>
                          <a:latin typeface="+mn-ea"/>
                          <a:ea typeface="+mn-ea"/>
                        </a:rPr>
                        <a:t>DX</a:t>
                      </a:r>
                      <a:r>
                        <a:rPr kumimoji="1" lang="ja-JP" altLang="en-US" sz="1400" u="none" dirty="0">
                          <a:solidFill>
                            <a:schemeClr val="tx1"/>
                          </a:solidFill>
                          <a:latin typeface="+mn-ea"/>
                          <a:ea typeface="+mn-ea"/>
                        </a:rPr>
                        <a:t>戦略アドバイザーによる支援</a:t>
                      </a:r>
                      <a:endParaRPr kumimoji="1" lang="en-US" altLang="ja-JP" sz="140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企業の</a:t>
                      </a:r>
                      <a:r>
                        <a:rPr kumimoji="1" lang="en-US" altLang="ja-JP" sz="1400" u="none" dirty="0">
                          <a:solidFill>
                            <a:schemeClr val="tx1"/>
                          </a:solidFill>
                          <a:latin typeface="+mn-ea"/>
                          <a:ea typeface="+mn-ea"/>
                        </a:rPr>
                        <a:t>DX</a:t>
                      </a:r>
                      <a:r>
                        <a:rPr kumimoji="1" lang="ja-JP" altLang="en-US" sz="1400" u="none" dirty="0">
                          <a:solidFill>
                            <a:schemeClr val="tx1"/>
                          </a:solidFill>
                          <a:latin typeface="+mn-ea"/>
                          <a:ea typeface="+mn-ea"/>
                        </a:rPr>
                        <a:t>化に向けた</a:t>
                      </a:r>
                      <a:r>
                        <a:rPr kumimoji="1" lang="ja-JP" altLang="en-US" sz="1400" u="none" dirty="0">
                          <a:solidFill>
                            <a:schemeClr val="tx1"/>
                          </a:solidFill>
                          <a:latin typeface="+mn-ea"/>
                          <a:ea typeface="+mn-ea"/>
                        </a:rPr>
                        <a:t>体制づくりや業務の変革</a:t>
                      </a:r>
                      <a:r>
                        <a:rPr kumimoji="1" lang="ja-JP" altLang="en-US" sz="1400" u="none" dirty="0">
                          <a:solidFill>
                            <a:schemeClr val="tx1"/>
                          </a:solidFill>
                          <a:latin typeface="+mn-ea"/>
                          <a:ea typeface="+mn-ea"/>
                        </a:rPr>
                        <a:t>などの</a:t>
                      </a:r>
                      <a:r>
                        <a:rPr kumimoji="1" lang="ja-JP" altLang="en-US" sz="1400" u="none" dirty="0">
                          <a:solidFill>
                            <a:schemeClr val="tx1"/>
                          </a:solidFill>
                          <a:latin typeface="+mn-ea"/>
                          <a:ea typeface="+mn-ea"/>
                        </a:rPr>
                        <a:t>経営判</a:t>
                      </a:r>
                      <a:endParaRPr kumimoji="1" lang="en-US" altLang="ja-JP" sz="140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断を後押しします。</a:t>
                      </a:r>
                      <a:endParaRPr kumimoji="1" lang="en-US" altLang="ja-JP" sz="140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③</a:t>
                      </a:r>
                      <a:r>
                        <a:rPr kumimoji="1" lang="en-US" altLang="ja-JP" sz="1400" u="none" dirty="0">
                          <a:solidFill>
                            <a:schemeClr val="tx1"/>
                          </a:solidFill>
                          <a:latin typeface="+mn-ea"/>
                          <a:ea typeface="+mn-ea"/>
                        </a:rPr>
                        <a:t>DX</a:t>
                      </a:r>
                      <a:r>
                        <a:rPr kumimoji="1" lang="ja-JP" altLang="en-US" sz="1400" u="none" dirty="0">
                          <a:solidFill>
                            <a:schemeClr val="tx1"/>
                          </a:solidFill>
                          <a:latin typeface="+mn-ea"/>
                          <a:ea typeface="+mn-ea"/>
                        </a:rPr>
                        <a:t>認定取得の支援</a:t>
                      </a:r>
                      <a:endParaRPr kumimoji="1" lang="en-US" altLang="ja-JP" sz="140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n-ea"/>
                          <a:ea typeface="+mn-ea"/>
                        </a:rPr>
                        <a:t>　　　　　経済産業省の「DX認定」の取得を支援します。</a:t>
                      </a:r>
                      <a:endParaRPr kumimoji="1" lang="ja-JP" altLang="en-US" sz="1400" b="0" u="none" baseline="0" dirty="0">
                        <a:solidFill>
                          <a:schemeClr val="tx1"/>
                        </a:solidFill>
                        <a:latin typeface="+mn-ea"/>
                        <a:ea typeface="+mn-ea"/>
                      </a:endParaRPr>
                    </a:p>
                  </a:txBody>
                  <a:tcPr anchor="ctr"/>
                </a:tc>
                <a:extLst>
                  <a:ext uri="{0D108BD9-81ED-4DB2-BD59-A6C34878D82A}"/>
                </a:extLst>
              </a:tr>
              <a:tr h="683895">
                <a:tc>
                  <a:txBody>
                    <a:bodyPr/>
                    <a:lstStyle/>
                    <a:p>
                      <a:r>
                        <a:rPr lang="ja-JP" altLang="en-US" sz="1400">
                          <a:solidFill>
                            <a:schemeClr val="tx1"/>
                          </a:solidFill>
                        </a:rPr>
                        <a:t>お問い合わせ先</a:t>
                      </a:r>
                      <a:endParaRPr>
                        <a:solidFill>
                          <a:schemeClr val="tx1"/>
                        </a:solidFill>
                      </a:endParaRPr>
                    </a:p>
                  </a:txBody>
                  <a:tcPr anchor="ctr">
                    <a:solidFill>
                      <a:schemeClr val="tx2">
                        <a:lumMod val="20000"/>
                        <a:lumOff val="80000"/>
                      </a:schemeClr>
                    </a:solidFill>
                  </a:tcPr>
                </a:tc>
                <a:tc>
                  <a:txBody>
                    <a:bodyPr/>
                    <a:lstStyle/>
                    <a:p>
                      <a:pPr>
                        <a:lnSpc>
                          <a:spcPts val="1600"/>
                        </a:lnSpc>
                      </a:pPr>
                      <a:r>
                        <a:rPr kumimoji="1" lang="ja-JP" altLang="en-US" sz="1400" dirty="0" smtClean="0">
                          <a:solidFill>
                            <a:schemeClr val="tx1"/>
                          </a:solidFill>
                          <a:latin typeface="+mn-ea"/>
                          <a:ea typeface="+mn-ea"/>
                        </a:rPr>
                        <a:t>高知県産業振興センター</a:t>
                      </a:r>
                      <a:r>
                        <a:rPr kumimoji="1" lang="ja-JP" altLang="en-US" sz="1400" dirty="0" smtClean="0">
                          <a:solidFill>
                            <a:schemeClr val="tx1"/>
                          </a:solidFill>
                          <a:latin typeface="+mn-ea"/>
                          <a:ea typeface="+mn-ea"/>
                        </a:rPr>
                        <a:t>　事業戦略・</a:t>
                      </a:r>
                      <a:r>
                        <a:rPr kumimoji="1" lang="ja-JP" altLang="en-US" sz="1400" dirty="0" smtClean="0">
                          <a:solidFill>
                            <a:schemeClr val="tx1"/>
                          </a:solidFill>
                          <a:latin typeface="+mn-ea"/>
                          <a:ea typeface="+mn-ea"/>
                        </a:rPr>
                        <a:t>デジタル化推進</a:t>
                      </a:r>
                      <a:r>
                        <a:rPr kumimoji="1" lang="ja-JP" altLang="en-US" sz="1400" strike="noStrike" dirty="0" smtClean="0">
                          <a:solidFill>
                            <a:schemeClr val="tx1"/>
                          </a:solidFill>
                          <a:latin typeface="+mn-ea"/>
                          <a:ea typeface="+mn-ea"/>
                        </a:rPr>
                        <a:t>課</a:t>
                      </a:r>
                      <a:endParaRPr kumimoji="1" lang="ja-JP" altLang="en-US" sz="1400" strike="noStrike" dirty="0" smtClean="0">
                        <a:solidFill>
                          <a:schemeClr val="tx1"/>
                        </a:solidFill>
                        <a:latin typeface="+mn-ea"/>
                        <a:ea typeface="+mn-ea"/>
                      </a:endParaRPr>
                    </a:p>
                    <a:p>
                      <a:pPr>
                        <a:lnSpc>
                          <a:spcPts val="1600"/>
                        </a:lnSpc>
                      </a:pPr>
                      <a:r>
                        <a:rPr kumimoji="1" lang="ja-JP" altLang="en-US" sz="1400" dirty="0" smtClean="0">
                          <a:solidFill>
                            <a:schemeClr val="tx1"/>
                          </a:solidFill>
                          <a:latin typeface="+mn-ea"/>
                          <a:ea typeface="+mn-ea"/>
                        </a:rPr>
                        <a:t>ＴＥＬ：088-845-6600</a:t>
                      </a:r>
                      <a:r>
                        <a:rPr kumimoji="1" lang="ja-JP" altLang="en-US" sz="1500" dirty="0" smtClean="0">
                          <a:solidFill>
                            <a:schemeClr val="tx1"/>
                          </a:solidFill>
                          <a:latin typeface="+mn-ea"/>
                          <a:ea typeface="+mn-ea"/>
                        </a:rPr>
                        <a:t>　</a:t>
                      </a:r>
                      <a:r>
                        <a:rPr kumimoji="1" lang="ja-JP" altLang="en-US" sz="1400" dirty="0" smtClean="0">
                          <a:solidFill>
                            <a:schemeClr val="tx1"/>
                          </a:solidFill>
                          <a:latin typeface="+mn-ea"/>
                          <a:ea typeface="+mn-ea"/>
                        </a:rPr>
                        <a:t>E-Maiｌ：digital@</a:t>
                      </a:r>
                      <a:r>
                        <a:rPr kumimoji="1" lang="en-US" altLang="ja-JP" sz="1400" dirty="0" smtClean="0">
                          <a:solidFill>
                            <a:schemeClr val="tx1"/>
                          </a:solidFill>
                          <a:latin typeface="+mn-ea"/>
                          <a:ea typeface="+mn-ea"/>
                        </a:rPr>
                        <a:t>joho-kochi.or.jp</a:t>
                      </a:r>
                      <a:endParaRPr kumimoji="1" lang="ja-JP" altLang="en-US" sz="1400" dirty="0" smtClean="0">
                        <a:solidFill>
                          <a:schemeClr val="tx1"/>
                        </a:solidFill>
                        <a:latin typeface="+mn-ea"/>
                        <a:ea typeface="+mn-ea"/>
                      </a:endParaRPr>
                    </a:p>
                    <a:p>
                      <a:pPr>
                        <a:lnSpc>
                          <a:spcPts val="1600"/>
                        </a:lnSpc>
                      </a:pPr>
                      <a:r>
                        <a:rPr kumimoji="1" lang="ja-JP" altLang="en-US" sz="1400" dirty="0" smtClean="0">
                          <a:solidFill>
                            <a:schemeClr val="tx1"/>
                          </a:solidFill>
                          <a:latin typeface="+mn-ea"/>
                          <a:ea typeface="+mn-ea"/>
                        </a:rPr>
                        <a:t>ＵＲＬ</a:t>
                      </a:r>
                      <a:r>
                        <a:rPr kumimoji="1" lang="ja-JP" altLang="en-US" sz="1500" dirty="0" smtClean="0">
                          <a:solidFill>
                            <a:schemeClr val="tx1"/>
                          </a:solidFill>
                          <a:latin typeface="+mn-ea"/>
                          <a:ea typeface="+mn-ea"/>
                        </a:rPr>
                        <a:t>：</a:t>
                      </a:r>
                      <a:r>
                        <a:rPr kumimoji="1" lang="ja-JP" altLang="en-US" sz="1500" dirty="0" smtClean="0">
                          <a:solidFill>
                            <a:schemeClr val="tx1"/>
                          </a:solidFill>
                          <a:latin typeface="+mn-ea"/>
                          <a:ea typeface="+mn-ea"/>
                        </a:rPr>
                        <a:t/>
                      </a:r>
                      <a:r>
                        <a:rPr kumimoji="1" lang="en-US" altLang="ja-JP" sz="1400" dirty="0" smtClean="0">
                          <a:solidFill>
                            <a:schemeClr val="tx1"/>
                          </a:solidFill>
                          <a:latin typeface="+mn-ea"/>
                          <a:ea typeface="+mn-ea"/>
                        </a:rPr>
                        <a:t>https://joho-kochi.or.jp/digital/</a:t>
                      </a:r>
                      <a:endParaRPr kumimoji="1" lang="en-US" altLang="ja-JP" sz="1500" dirty="0">
                        <a:solidFill>
                          <a:schemeClr val="tx1"/>
                        </a:solidFill>
                      </a:endParaRPr>
                    </a:p>
                  </a:txBody>
                  <a:tcPr anchor="ctr"/>
                </a:tc>
                <a:extLst>
                  <a:ext uri="{0D108BD9-81ED-4DB2-BD59-A6C34878D82A}"/>
                </a:extLst>
              </a:tr>
            </a:tbl>
          </a:graphicData>
        </a:graphic>
      </p:graphicFrame>
      <p:sp>
        <p:nvSpPr>
          <p:cNvPr id="1471" name="テキスト ボックス 678"/>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２６</a:t>
            </a:r>
            <a:endParaRPr>
              <a:solidFill>
                <a:schemeClr val="tx1"/>
              </a:solidFill>
            </a:endParaRPr>
          </a:p>
        </p:txBody>
      </p:sp>
    </p:spTree>
    <p:extLst>
      <p:ext uri="{BB962C8B-B14F-4D97-AF65-F5344CB8AC3E}">
        <p14:creationId xmlns:p14="http://schemas.microsoft.com/office/powerpoint/2010/main" val="3753927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77" name="タイトル 471"/>
          <p:cNvSpPr/>
          <p:nvPr/>
        </p:nvSpPr>
        <p:spPr>
          <a:xfrm>
            <a:off x="1694270" y="27850"/>
            <a:ext cx="5080770" cy="636202"/>
          </a:xfrm>
          <a:prstGeom prst="rect">
            <a:avLst/>
          </a:prstGeom>
          <a:solidFill>
            <a:schemeClr val="accent1">
              <a:lumMod val="20000"/>
              <a:lumOff val="80000"/>
            </a:schemeClr>
          </a:solidFill>
          <a:ln>
            <a:solidFill>
              <a:schemeClr val="accent1">
                <a:lumMod val="20000"/>
                <a:lumOff val="80000"/>
              </a:schemeClr>
            </a:solidFill>
          </a:ln>
        </p:spPr>
        <p:txBody>
          <a:bodyPr lIns="76493" tIns="38246" rIns="76493" bIns="38246" rtlCol="0" anchor="ctr" anchorCtr="0">
            <a:normAutofit/>
          </a:bodyPr>
          <a:lstStyle>
            <a:lvl1pPr algn="ctr" rtl="0" fontAlgn="base">
              <a:spcBef>
                <a:spcPct val="0"/>
              </a:spcBef>
              <a:spcAft>
                <a:spcPct val="0"/>
              </a:spcAft>
              <a:defRPr kumimoji="1" sz="4400" b="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lnSpc>
                <a:spcPts val="1673"/>
              </a:lnSpc>
              <a:spcBef>
                <a:spcPts val="500"/>
              </a:spcBef>
              <a:spcAft>
                <a:spcPts val="0"/>
              </a:spcAft>
              <a:defRPr/>
            </a:pPr>
            <a:r>
              <a:rPr lang="ja-JP" altLang="en-US" sz="1600" b="0" strike="noStrike" dirty="0">
                <a:solidFill>
                  <a:schemeClr val="tx1"/>
                </a:solidFill>
                <a:latin typeface="+mn-ea"/>
                <a:ea typeface="+mn-ea"/>
              </a:rPr>
              <a:t>デジタル技術活用促進事業費補助金【センター】</a:t>
            </a:r>
            <a:endParaRPr lang="ja-JP" altLang="en-US" sz="1800" b="0" strike="noStrike" dirty="0">
              <a:solidFill>
                <a:schemeClr val="tx1"/>
              </a:solidFill>
              <a:latin typeface="+mn-ea"/>
              <a:ea typeface="+mn-ea"/>
            </a:endParaRPr>
          </a:p>
        </p:txBody>
      </p:sp>
      <p:graphicFrame>
        <p:nvGraphicFramePr>
          <p:cNvPr id="1478" name="Group 472"/>
          <p:cNvGraphicFramePr>
            <a:graphicFrameLocks noGrp="1"/>
          </p:cNvGraphicFramePr>
          <p:nvPr>
            <p:extLst>
              <p:ext uri="{D42A27DB-BD31-4B8C-83A1-F6EECF244321}">
                <p14:modId xmlns:p14="http://schemas.microsoft.com/office/powerpoint/2010/main" val="1518955207"/>
              </p:ext>
            </p:extLst>
          </p:nvPr>
        </p:nvGraphicFramePr>
        <p:xfrm>
          <a:off x="93929" y="1423872"/>
          <a:ext cx="6659880" cy="8146309"/>
        </p:xfrm>
        <a:graphic>
          <a:graphicData uri="http://schemas.openxmlformats.org/drawingml/2006/table">
            <a:tbl>
              <a:tblPr/>
              <a:tblGrid>
                <a:gridCol w="1188085"/>
                <a:gridCol w="5471795"/>
              </a:tblGrid>
              <a:tr h="28467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b="0" strike="noStrike" dirty="0">
                          <a:solidFill>
                            <a:schemeClr val="tx1"/>
                          </a:solidFill>
                          <a:latin typeface="+mn-ea"/>
                          <a:ea typeface="+mn-ea"/>
                        </a:rPr>
                        <a:t>県内に本社又は主たる事業所を有する</a:t>
                      </a:r>
                      <a:r>
                        <a:rPr kumimoji="1" lang="ja-JP" altLang="en-US" sz="1400" b="0" strike="noStrike" dirty="0">
                          <a:solidFill>
                            <a:schemeClr val="tx1"/>
                          </a:solidFill>
                          <a:latin typeface="+mn-ea"/>
                          <a:ea typeface="+mn-ea"/>
                        </a:rPr>
                        <a:t>中堅企業・</a:t>
                      </a:r>
                      <a:r>
                        <a:rPr kumimoji="1" lang="ja-JP" altLang="en-US" sz="1400" b="0" strike="noStrike" dirty="0">
                          <a:solidFill>
                            <a:schemeClr val="tx1"/>
                          </a:solidFill>
                          <a:latin typeface="+mn-ea"/>
                          <a:ea typeface="+mn-ea"/>
                        </a:rPr>
                        <a:t>中小企業者等</a:t>
                      </a:r>
                      <a:endParaRPr kumimoji="1" lang="ja-JP" altLang="en-US" sz="1400" b="0" strike="sngStrike" dirty="0">
                        <a:solidFill>
                          <a:schemeClr val="tx1"/>
                        </a:solidFill>
                        <a:latin typeface="+mn-ea"/>
                        <a:ea typeface="+mn-ea"/>
                      </a:endParaRPr>
                    </a:p>
                  </a:txBody>
                  <a:tcPr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58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対象経費</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500"/>
                        </a:lnSpc>
                      </a:pPr>
                      <a:r>
                        <a:rPr kumimoji="1" lang="ja-JP" altLang="en-US" sz="1400" b="0" strike="noStrike" dirty="0">
                          <a:solidFill>
                            <a:schemeClr val="tx1"/>
                          </a:solidFill>
                          <a:latin typeface="+mn-ea"/>
                          <a:ea typeface="+mn-ea"/>
                        </a:rPr>
                        <a:t>・ソフトウェア、ハードウェア（機械装置含む）の導入にかかる経費</a:t>
                      </a:r>
                      <a:endParaRPr kumimoji="1" lang="en-US" altLang="ja-JP" sz="1100" b="0" strike="noStrike" dirty="0">
                        <a:solidFill>
                          <a:schemeClr val="tx1"/>
                        </a:solidFill>
                        <a:latin typeface="+mn-ea"/>
                        <a:ea typeface="+mn-ea"/>
                      </a:endParaRPr>
                    </a:p>
                    <a:p>
                      <a:pPr>
                        <a:lnSpc>
                          <a:spcPts val="1500"/>
                        </a:lnSpc>
                      </a:pPr>
                      <a:r>
                        <a:rPr kumimoji="1" lang="ja-JP" altLang="en-US" sz="1100" b="0" strike="noStrike" dirty="0">
                          <a:solidFill>
                            <a:schemeClr val="tx1"/>
                          </a:solidFill>
                          <a:latin typeface="+mn-ea"/>
                          <a:ea typeface="+mn-ea"/>
                        </a:rPr>
                        <a:t>　</a:t>
                      </a:r>
                      <a:r>
                        <a:rPr kumimoji="1" lang="en-US" altLang="ja-JP" sz="1100" b="0" strike="noStrike" dirty="0">
                          <a:solidFill>
                            <a:schemeClr val="tx1"/>
                          </a:solidFill>
                          <a:latin typeface="+mn-ea"/>
                          <a:ea typeface="+mn-ea"/>
                        </a:rPr>
                        <a:t>※</a:t>
                      </a:r>
                      <a:r>
                        <a:rPr kumimoji="1" lang="ja-JP" altLang="en-US" sz="1100" b="0" strike="noStrike" dirty="0">
                          <a:solidFill>
                            <a:schemeClr val="tx1"/>
                          </a:solidFill>
                          <a:latin typeface="+mn-ea"/>
                          <a:ea typeface="+mn-ea"/>
                        </a:rPr>
                        <a:t>ソフトウェア導入にあたって付随的に必要となる経費を含む</a:t>
                      </a:r>
                      <a:endParaRPr kumimoji="1" lang="en-US" altLang="ja-JP" sz="1100" b="0" strike="noStrike" dirty="0">
                        <a:solidFill>
                          <a:schemeClr val="tx1"/>
                        </a:solidFill>
                        <a:latin typeface="+mn-lt"/>
                        <a:ea typeface="+mn-ea"/>
                      </a:endParaRPr>
                    </a:p>
                    <a:p>
                      <a:pPr>
                        <a:lnSpc>
                          <a:spcPts val="1500"/>
                        </a:lnSpc>
                      </a:pPr>
                      <a:r>
                        <a:rPr kumimoji="1" lang="ja-JP" altLang="en-US" sz="1100" b="0" strike="noStrike" dirty="0">
                          <a:solidFill>
                            <a:schemeClr val="tx1"/>
                          </a:solidFill>
                          <a:latin typeface="+mn-lt"/>
                          <a:ea typeface="+mn-ea"/>
                        </a:rPr>
                        <a:t>　</a:t>
                      </a:r>
                      <a:r>
                        <a:rPr kumimoji="1" lang="ja-JP" altLang="en-US" sz="1100" b="0" strike="noStrike" dirty="0">
                          <a:solidFill>
                            <a:schemeClr val="tx1"/>
                          </a:solidFill>
                          <a:latin typeface="+mn-ea"/>
                          <a:ea typeface="+mn-ea"/>
                        </a:rPr>
                        <a:t>※PC、タブレット等のみの導入は除く</a:t>
                      </a:r>
                      <a:endParaRPr>
                        <a:solidFill>
                          <a:schemeClr val="tx1"/>
                        </a:solidFill>
                      </a:endParaRPr>
                    </a:p>
                  </a:txBody>
                  <a:tcPr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726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補助率</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500"/>
                        </a:lnSpc>
                      </a:pPr>
                      <a:r>
                        <a:rPr kumimoji="1" lang="ja-JP" altLang="en-US" sz="1400" b="0" strike="noStrike" dirty="0">
                          <a:solidFill>
                            <a:schemeClr val="tx1"/>
                          </a:solidFill>
                          <a:latin typeface="+mn-ea"/>
                          <a:ea typeface="+mn-ea"/>
                        </a:rPr>
                        <a:t>①一般枠：1/2以内</a:t>
                      </a:r>
                      <a:endParaRPr>
                        <a:solidFill>
                          <a:schemeClr val="tx1"/>
                        </a:solidFill>
                      </a:endParaRPr>
                    </a:p>
                    <a:p>
                      <a:pPr>
                        <a:lnSpc>
                          <a:spcPts val="1500"/>
                        </a:lnSpc>
                      </a:pPr>
                      <a:r>
                        <a:rPr kumimoji="1" lang="ja-JP" altLang="en-US" sz="1400" b="0" strike="noStrike" dirty="0">
                          <a:solidFill>
                            <a:schemeClr val="tx1"/>
                          </a:solidFill>
                          <a:latin typeface="+mn-ea"/>
                          <a:ea typeface="+mn-ea"/>
                        </a:rPr>
                        <a:t>②加速枠：1/2以内</a:t>
                      </a:r>
                      <a:endParaRPr>
                        <a:solidFill>
                          <a:schemeClr val="tx1"/>
                        </a:solidFill>
                      </a:endParaRPr>
                    </a:p>
                    <a:p>
                      <a:pPr>
                        <a:lnSpc>
                          <a:spcPts val="1500"/>
                        </a:lnSpc>
                      </a:pPr>
                      <a:r>
                        <a:rPr kumimoji="1" lang="ja-JP" altLang="en-US" sz="1400" b="0" strike="noStrike" dirty="0">
                          <a:solidFill>
                            <a:schemeClr val="tx1"/>
                          </a:solidFill>
                          <a:latin typeface="+mn-ea"/>
                          <a:ea typeface="+mn-ea"/>
                        </a:rPr>
                        <a:t>③国補助金上乗せ枠：1/12～1/4以内</a:t>
                      </a:r>
                      <a:endParaRPr>
                        <a:solidFill>
                          <a:schemeClr val="tx1"/>
                        </a:solidFill>
                      </a:endParaRPr>
                    </a:p>
                  </a:txBody>
                  <a:tcPr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259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補助限度額</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500"/>
                        </a:lnSpc>
                      </a:pPr>
                      <a:r>
                        <a:rPr kumimoji="1" lang="ja-JP" altLang="en-US" sz="1400" b="0" strike="noStrike" dirty="0">
                          <a:solidFill>
                            <a:schemeClr val="tx1"/>
                          </a:solidFill>
                          <a:latin typeface="+mn-ea"/>
                          <a:ea typeface="+mn-ea"/>
                        </a:rPr>
                        <a:t>①一般枠：10万円（下限）～上限450万円</a:t>
                      </a:r>
                      <a:endParaRPr>
                        <a:solidFill>
                          <a:schemeClr val="tx1"/>
                        </a:solidFill>
                      </a:endParaRPr>
                    </a:p>
                    <a:p>
                      <a:pPr>
                        <a:lnSpc>
                          <a:spcPts val="1500"/>
                        </a:lnSpc>
                      </a:pPr>
                      <a:r>
                        <a:rPr kumimoji="1" lang="ja-JP" altLang="en-US" sz="1400" b="0" strike="noStrike" dirty="0">
                          <a:solidFill>
                            <a:schemeClr val="tx1"/>
                          </a:solidFill>
                          <a:latin typeface="+mn-ea"/>
                          <a:ea typeface="+mn-ea"/>
                        </a:rPr>
                        <a:t>②加速枠：450万円超～上限2,500万円</a:t>
                      </a:r>
                      <a:endParaRPr>
                        <a:solidFill>
                          <a:schemeClr val="tx1"/>
                        </a:solidFill>
                      </a:endParaRPr>
                    </a:p>
                    <a:p>
                      <a:pPr>
                        <a:lnSpc>
                          <a:spcPts val="1500"/>
                        </a:lnSpc>
                      </a:pPr>
                      <a:r>
                        <a:rPr kumimoji="1" lang="ja-JP" altLang="en-US" sz="1400" b="0" strike="noStrike" dirty="0">
                          <a:solidFill>
                            <a:schemeClr val="tx1"/>
                          </a:solidFill>
                          <a:latin typeface="+mn-ea"/>
                          <a:ea typeface="+mn-ea"/>
                        </a:rPr>
                        <a:t>③国補助金上乗せ枠：上限1,000万円</a:t>
                      </a:r>
                      <a:endParaRPr>
                        <a:solidFill>
                          <a:schemeClr val="tx1"/>
                        </a:solidFill>
                      </a:endParaRPr>
                    </a:p>
                    <a:p>
                      <a:pPr>
                        <a:lnSpc>
                          <a:spcPts val="1500"/>
                        </a:lnSpc>
                        <a:spcBef>
                          <a:spcPts val="0"/>
                        </a:spcBef>
                        <a:spcAft>
                          <a:spcPts val="0"/>
                        </a:spcAft>
                      </a:pPr>
                      <a:r>
                        <a:rPr kumimoji="1" lang="ja-JP" altLang="en-US" sz="1400" b="0" strike="noStrike" dirty="0">
                          <a:solidFill>
                            <a:schemeClr val="tx1"/>
                          </a:solidFill>
                          <a:latin typeface="+mn-ea"/>
                          <a:ea typeface="+mn-ea"/>
                        </a:rPr>
                        <a:t>　　</a:t>
                      </a:r>
                      <a:r>
                        <a:rPr kumimoji="1" lang="ja-JP" altLang="en-US" sz="1100" b="0" strike="noStrike" dirty="0">
                          <a:solidFill>
                            <a:schemeClr val="tx1"/>
                          </a:solidFill>
                          <a:latin typeface="+mn-ea"/>
                          <a:ea typeface="+mn-ea"/>
                        </a:rPr>
                        <a:t>※ただし、補助対象の国補助金との合計で補助対象経費の3/4以内となること</a:t>
                      </a:r>
                      <a:endParaRPr kumimoji="1" lang="ja-JP" altLang="en-US" sz="1400" b="0" strike="noStrike" dirty="0">
                        <a:solidFill>
                          <a:schemeClr val="tx1"/>
                        </a:solidFill>
                        <a:latin typeface="+mn-ea"/>
                        <a:ea typeface="+mn-ea"/>
                      </a:endParaRPr>
                    </a:p>
                  </a:txBody>
                  <a:tcPr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240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補助の要件</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400"/>
                        </a:lnSpc>
                      </a:pPr>
                      <a:r>
                        <a:rPr kumimoji="1" lang="ja-JP" altLang="en-US" sz="1400" b="0" strike="noStrike" dirty="0">
                          <a:solidFill>
                            <a:schemeClr val="tx1"/>
                          </a:solidFill>
                          <a:latin typeface="+mn-ea"/>
                          <a:ea typeface="+mn-ea"/>
                        </a:rPr>
                        <a:t>＜①一般枠、②加速枠＞</a:t>
                      </a:r>
                      <a:endParaRPr>
                        <a:solidFill>
                          <a:schemeClr val="tx1"/>
                        </a:solidFill>
                      </a:endParaRPr>
                    </a:p>
                    <a:p>
                      <a:pPr>
                        <a:lnSpc>
                          <a:spcPts val="1400"/>
                        </a:lnSpc>
                      </a:pPr>
                      <a:r>
                        <a:rPr kumimoji="1" lang="ja-JP" altLang="en-US" sz="1400" b="0" strike="noStrike" dirty="0">
                          <a:solidFill>
                            <a:schemeClr val="tx1"/>
                          </a:solidFill>
                          <a:latin typeface="+mn-ea"/>
                          <a:ea typeface="+mn-ea"/>
                        </a:rPr>
                        <a:t>　ア　給与支給総額の増加 又は非正規雇用労働者の正規雇用転換</a:t>
                      </a:r>
                      <a:endParaRPr>
                        <a:solidFill>
                          <a:schemeClr val="tx1"/>
                        </a:solidFill>
                      </a:endParaRPr>
                    </a:p>
                    <a:p>
                      <a:pPr>
                        <a:lnSpc>
                          <a:spcPts val="1400"/>
                        </a:lnSpc>
                      </a:pPr>
                      <a:r>
                        <a:rPr kumimoji="1" lang="ja-JP" altLang="en-US" sz="1400" b="0" strike="noStrike" dirty="0">
                          <a:solidFill>
                            <a:schemeClr val="tx1"/>
                          </a:solidFill>
                          <a:latin typeface="+mn-ea"/>
                          <a:ea typeface="+mn-ea"/>
                        </a:rPr>
                        <a:t>　　　  </a:t>
                      </a:r>
                      <a:r>
                        <a:rPr kumimoji="1" lang="ja-JP" altLang="en-US" sz="1400" b="0" strike="noStrike" spc="-20" dirty="0">
                          <a:solidFill>
                            <a:schemeClr val="tx1"/>
                          </a:solidFill>
                          <a:latin typeface="+mn-ea"/>
                          <a:ea typeface="+mn-ea"/>
                        </a:rPr>
                        <a:t>・給与支給総額の増加：①一般枠：1.5％/年、②加速枠：4.0％/年</a:t>
                      </a:r>
                      <a:endParaRPr>
                        <a:solidFill>
                          <a:schemeClr val="tx1"/>
                        </a:solidFill>
                      </a:endParaRPr>
                    </a:p>
                    <a:p>
                      <a:pPr>
                        <a:lnSpc>
                          <a:spcPts val="1400"/>
                        </a:lnSpc>
                      </a:pPr>
                      <a:r>
                        <a:rPr kumimoji="1" lang="ja-JP" altLang="en-US" sz="1400" b="0" strike="noStrike" dirty="0">
                          <a:solidFill>
                            <a:schemeClr val="tx1"/>
                          </a:solidFill>
                          <a:latin typeface="+mn-ea"/>
                          <a:ea typeface="+mn-ea"/>
                        </a:rPr>
                        <a:t>　　　  ・正規雇用転換：①一般枠：１名以上、②加速枠：２名以上</a:t>
                      </a:r>
                      <a:endParaRPr>
                        <a:solidFill>
                          <a:schemeClr val="tx1"/>
                        </a:solidFill>
                      </a:endParaRPr>
                    </a:p>
                    <a:p>
                      <a:pPr>
                        <a:lnSpc>
                          <a:spcPts val="1400"/>
                        </a:lnSpc>
                      </a:pPr>
                      <a:r>
                        <a:rPr kumimoji="1" lang="ja-JP" altLang="en-US" sz="1400" b="0" strike="noStrike" dirty="0">
                          <a:solidFill>
                            <a:schemeClr val="tx1"/>
                          </a:solidFill>
                          <a:latin typeface="+mn-ea"/>
                          <a:ea typeface="+mn-ea"/>
                        </a:rPr>
                        <a:t>　</a:t>
                      </a:r>
                      <a:r>
                        <a:rPr kumimoji="1" lang="ja-JP" altLang="en-US" sz="1400" b="0" strike="noStrike" spc="-10" dirty="0">
                          <a:solidFill>
                            <a:schemeClr val="tx1"/>
                          </a:solidFill>
                          <a:latin typeface="+mn-ea"/>
                          <a:ea typeface="+mn-ea"/>
                        </a:rPr>
                        <a:t>イ　</a:t>
                      </a:r>
                      <a:r>
                        <a:rPr kumimoji="1" lang="ja-JP" altLang="en-US" sz="1400" b="0" strike="noStrike" spc="0" dirty="0">
                          <a:solidFill>
                            <a:schemeClr val="tx1"/>
                          </a:solidFill>
                          <a:latin typeface="+mn-ea"/>
                          <a:ea typeface="+mn-ea"/>
                        </a:rPr>
                        <a:t>付加価値額の増加： ①一般枠：1.5％/年、②加速枠：3.0％/年</a:t>
                      </a:r>
                      <a:endParaRPr>
                        <a:solidFill>
                          <a:schemeClr val="tx1"/>
                        </a:solidFill>
                      </a:endParaRPr>
                    </a:p>
                    <a:p>
                      <a:pPr>
                        <a:lnSpc>
                          <a:spcPts val="1400"/>
                        </a:lnSpc>
                      </a:pPr>
                      <a:r>
                        <a:rPr kumimoji="1" lang="ja-JP" altLang="en-US" sz="1400" b="0" strike="noStrike" dirty="0">
                          <a:solidFill>
                            <a:schemeClr val="tx1"/>
                          </a:solidFill>
                          <a:latin typeface="+mn-ea"/>
                          <a:ea typeface="+mn-ea"/>
                        </a:rPr>
                        <a:t>　ウ  事業計画(事業戦略、経営計画等)の策定</a:t>
                      </a:r>
                      <a:endParaRPr>
                        <a:solidFill>
                          <a:schemeClr val="tx1"/>
                        </a:solidFill>
                      </a:endParaRPr>
                    </a:p>
                    <a:p>
                      <a:pPr>
                        <a:lnSpc>
                          <a:spcPts val="1400"/>
                        </a:lnSpc>
                      </a:pPr>
                      <a:r>
                        <a:rPr kumimoji="1" lang="ja-JP" altLang="en-US" sz="1400" b="0" strike="noStrike" dirty="0">
                          <a:solidFill>
                            <a:schemeClr val="tx1"/>
                          </a:solidFill>
                          <a:latin typeface="+mn-ea"/>
                          <a:ea typeface="+mn-ea"/>
                        </a:rPr>
                        <a:t>　エ　デジタル化計画の策定</a:t>
                      </a:r>
                      <a:endParaRPr>
                        <a:solidFill>
                          <a:schemeClr val="tx1"/>
                        </a:solidFill>
                      </a:endParaRPr>
                    </a:p>
                    <a:p>
                      <a:pPr>
                        <a:lnSpc>
                          <a:spcPts val="1400"/>
                        </a:lnSpc>
                      </a:pPr>
                      <a:r>
                        <a:rPr kumimoji="1" lang="ja-JP" altLang="en-US" sz="1400" b="0" strike="noStrike" dirty="0">
                          <a:solidFill>
                            <a:schemeClr val="tx1"/>
                          </a:solidFill>
                          <a:latin typeface="+mn-ea"/>
                          <a:ea typeface="+mn-ea"/>
                        </a:rPr>
                        <a:t> 　　　</a:t>
                      </a:r>
                      <a:r>
                        <a:rPr kumimoji="1" lang="ja-JP" altLang="en-US" sz="1100" b="0" strike="noStrike" dirty="0">
                          <a:solidFill>
                            <a:schemeClr val="tx1"/>
                          </a:solidFill>
                          <a:latin typeface="+mn-ea"/>
                          <a:ea typeface="+mn-ea"/>
                        </a:rPr>
                        <a:t>※小規模事業者が補助金額100万円以下の申請を行う場合は、上記ア及びウの要</a:t>
                      </a:r>
                      <a:endParaRPr>
                        <a:solidFill>
                          <a:schemeClr val="tx1"/>
                        </a:solidFill>
                      </a:endParaRPr>
                    </a:p>
                    <a:p>
                      <a:pPr>
                        <a:lnSpc>
                          <a:spcPts val="1400"/>
                        </a:lnSpc>
                      </a:pPr>
                      <a:r>
                        <a:rPr kumimoji="1" lang="ja-JP" altLang="en-US" sz="1100" b="0" strike="noStrike" dirty="0">
                          <a:solidFill>
                            <a:schemeClr val="tx1"/>
                          </a:solidFill>
                          <a:latin typeface="+mn-ea"/>
                          <a:ea typeface="+mn-ea"/>
                        </a:rPr>
                        <a:t>             件を省略可能</a:t>
                      </a:r>
                      <a:endParaRPr kumimoji="1" lang="en-US" altLang="ja-JP" sz="1050" b="0" strike="noStrike" dirty="0">
                        <a:solidFill>
                          <a:schemeClr val="tx1"/>
                        </a:solidFill>
                        <a:latin typeface="+mn-ea"/>
                        <a:ea typeface="+mn-ea"/>
                      </a:endParaRPr>
                    </a:p>
                    <a:p>
                      <a:pPr>
                        <a:lnSpc>
                          <a:spcPts val="1400"/>
                        </a:lnSpc>
                      </a:pPr>
                      <a:r>
                        <a:rPr kumimoji="1" lang="ja-JP" altLang="en-US" sz="1400" b="0" strike="noStrike" dirty="0">
                          <a:solidFill>
                            <a:schemeClr val="tx1"/>
                          </a:solidFill>
                          <a:latin typeface="+mn-ea"/>
                          <a:ea typeface="+mn-ea"/>
                        </a:rPr>
                        <a:t>＜③国補助金上乗せ枠＞</a:t>
                      </a:r>
                      <a:endParaRPr>
                        <a:solidFill>
                          <a:schemeClr val="tx1"/>
                        </a:solidFill>
                      </a:endParaRPr>
                    </a:p>
                    <a:p>
                      <a:pPr>
                        <a:lnSpc>
                          <a:spcPts val="1400"/>
                        </a:lnSpc>
                      </a:pPr>
                      <a:r>
                        <a:rPr kumimoji="1" lang="ja-JP" altLang="en-US" sz="1400" b="0" strike="noStrike" spc="-50" dirty="0">
                          <a:solidFill>
                            <a:schemeClr val="tx1"/>
                          </a:solidFill>
                          <a:latin typeface="+mn-ea"/>
                          <a:ea typeface="+mn-ea"/>
                        </a:rPr>
                        <a:t>「IT導入補助金」、「ものづくり補助金」、「中小企業省力化投資補助金」において、補助事業の「実施場所」を高知県として交付決定を受けていること</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018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事業期間</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strike="noStrike" dirty="0">
                          <a:solidFill>
                            <a:schemeClr val="tx1"/>
                          </a:solidFill>
                          <a:latin typeface="+mn-ea"/>
                          <a:ea typeface="+mn-ea"/>
                        </a:rPr>
                        <a:t>令和８年１月31日まで</a:t>
                      </a:r>
                      <a:endParaRPr>
                        <a:solidFill>
                          <a:schemeClr val="tx1"/>
                        </a:solidFill>
                      </a:endParaRPr>
                    </a:p>
                  </a:txBody>
                  <a:tcPr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4558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申請受付期間</a:t>
                      </a:r>
                      <a:endParaRPr>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strike="noStrike" dirty="0">
                          <a:solidFill>
                            <a:schemeClr val="tx1"/>
                          </a:solidFill>
                          <a:latin typeface="+mn-ea"/>
                          <a:ea typeface="+mn-ea"/>
                        </a:rPr>
                        <a:t>＜①一般枠＞</a:t>
                      </a:r>
                      <a:endParaRPr kumimoji="1" lang="en-US" altLang="ja-JP" sz="1400" b="0" strike="noStrike" dirty="0">
                        <a:solidFill>
                          <a:schemeClr val="tx1"/>
                        </a:solidFill>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strike="noStrike" dirty="0">
                          <a:solidFill>
                            <a:schemeClr val="tx1"/>
                          </a:solidFill>
                          <a:latin typeface="+mn-ea"/>
                          <a:ea typeface="+mn-ea"/>
                        </a:rPr>
                        <a:t>　・一次公募：令和７年４月</a:t>
                      </a:r>
                      <a:r>
                        <a:rPr kumimoji="1" lang="ja-JP" altLang="en-US" sz="1400" b="0" strike="noStrike" dirty="0">
                          <a:solidFill>
                            <a:schemeClr val="tx1"/>
                          </a:solidFill>
                          <a:latin typeface="+mn-ea"/>
                          <a:ea typeface="+mn-ea"/>
                        </a:rPr>
                        <a:t>10</a:t>
                      </a:r>
                      <a:r>
                        <a:rPr kumimoji="1" lang="ja-JP" altLang="en-US" sz="1400" b="0" strike="noStrike" dirty="0">
                          <a:solidFill>
                            <a:schemeClr val="tx1"/>
                          </a:solidFill>
                          <a:latin typeface="+mn-ea"/>
                          <a:ea typeface="+mn-ea"/>
                        </a:rPr>
                        <a:t>日（</a:t>
                      </a:r>
                      <a:r>
                        <a:rPr kumimoji="1" lang="ja-JP" altLang="en-US" sz="1400" b="0" strike="noStrike" dirty="0">
                          <a:solidFill>
                            <a:schemeClr val="tx1"/>
                          </a:solidFill>
                          <a:latin typeface="+mn-ea"/>
                          <a:ea typeface="+mn-ea"/>
                        </a:rPr>
                        <a:t>木</a:t>
                      </a:r>
                      <a:r>
                        <a:rPr kumimoji="1" lang="ja-JP" altLang="en-US" sz="1400" b="0" strike="noStrike" dirty="0">
                          <a:solidFill>
                            <a:schemeClr val="tx1"/>
                          </a:solidFill>
                          <a:latin typeface="+mn-ea"/>
                          <a:ea typeface="+mn-ea"/>
                        </a:rPr>
                        <a:t>）～５月14日（水）17:00【必着】</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　・二次公募：令和７年６月</a:t>
                      </a:r>
                      <a:r>
                        <a:rPr kumimoji="1" lang="ja-JP" altLang="en-US" sz="1400" b="0" strike="noStrike" dirty="0">
                          <a:solidFill>
                            <a:schemeClr val="tx1"/>
                          </a:solidFill>
                          <a:latin typeface="+mn-ea"/>
                          <a:ea typeface="+mn-ea"/>
                        </a:rPr>
                        <a:t>上旬頃（予定）</a:t>
                      </a:r>
                      <a:endParaRPr kumimoji="1" lang="ja-JP" altLang="en-US" sz="14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　・三次公募：令和７年７月</a:t>
                      </a:r>
                      <a:r>
                        <a:rPr kumimoji="1" lang="ja-JP" altLang="en-US" sz="1400" b="0" i="0" u="none" strike="noStrike" cap="none" normalizeH="0" baseline="0" dirty="0">
                          <a:ln>
                            <a:noFill/>
                          </a:ln>
                          <a:solidFill>
                            <a:schemeClr val="tx1"/>
                          </a:solidFill>
                          <a:effectLst/>
                          <a:latin typeface="+mn-ea"/>
                          <a:ea typeface="+mn-ea"/>
                        </a:rPr>
                        <a:t>下旬頃（予定）</a:t>
                      </a:r>
                      <a:endParaRPr strike="noStrike">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  　</a:t>
                      </a:r>
                      <a:r>
                        <a:rPr kumimoji="1" lang="ja-JP" altLang="en-US" sz="1100" b="0" i="0" u="none" strike="noStrike" cap="none" normalizeH="0" baseline="0" dirty="0">
                          <a:ln>
                            <a:noFill/>
                          </a:ln>
                          <a:solidFill>
                            <a:schemeClr val="tx1"/>
                          </a:solidFill>
                          <a:effectLst/>
                          <a:latin typeface="+mn-ea"/>
                          <a:ea typeface="+mn-ea"/>
                        </a:rPr>
                        <a:t>※公募日程は予定であり、変更となる可能性があります</a:t>
                      </a:r>
                      <a:endParaRPr kumimoji="1" lang="en-US" altLang="ja-JP" sz="6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2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＜②加速枠＞</a:t>
                      </a:r>
                      <a:endParaRPr kumimoji="1" lang="en-US" altLang="ja-JP" sz="14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　・一次公募：</a:t>
                      </a:r>
                      <a:r>
                        <a:rPr kumimoji="1" lang="ja-JP" altLang="en-US" sz="1400" b="0" strike="noStrike" dirty="0">
                          <a:solidFill>
                            <a:schemeClr val="tx1"/>
                          </a:solidFill>
                          <a:latin typeface="+mn-ea"/>
                          <a:ea typeface="+mn-ea"/>
                        </a:rPr>
                        <a:t>令和７年４月</a:t>
                      </a:r>
                      <a:r>
                        <a:rPr kumimoji="1" lang="ja-JP" altLang="en-US" sz="1400" b="0" strike="noStrike" dirty="0">
                          <a:solidFill>
                            <a:schemeClr val="tx1"/>
                          </a:solidFill>
                          <a:latin typeface="+mn-ea"/>
                          <a:ea typeface="+mn-ea"/>
                        </a:rPr>
                        <a:t/>
                      </a:r>
                      <a:r>
                        <a:rPr kumimoji="1" lang="ja-JP" altLang="en-US" sz="1400" b="0" strike="noStrike" dirty="0">
                          <a:solidFill>
                            <a:schemeClr val="tx1"/>
                          </a:solidFill>
                          <a:latin typeface="+mn-ea"/>
                          <a:ea typeface="+mn-ea"/>
                        </a:rPr>
                        <a:t>10</a:t>
                      </a:r>
                      <a:r>
                        <a:rPr kumimoji="1" lang="ja-JP" altLang="en-US" sz="1400" b="0" strike="noStrike" dirty="0">
                          <a:solidFill>
                            <a:schemeClr val="tx1"/>
                          </a:solidFill>
                          <a:latin typeface="+mn-ea"/>
                          <a:ea typeface="+mn-ea"/>
                        </a:rPr>
                        <a:t>日（</a:t>
                      </a:r>
                      <a:r>
                        <a:rPr kumimoji="1" lang="ja-JP" altLang="en-US" sz="1400" b="0" strike="noStrike" dirty="0">
                          <a:solidFill>
                            <a:schemeClr val="tx1"/>
                          </a:solidFill>
                          <a:latin typeface="+mn-ea"/>
                          <a:ea typeface="+mn-ea"/>
                        </a:rPr>
                        <a:t>木</a:t>
                      </a:r>
                      <a:r>
                        <a:rPr kumimoji="1" lang="ja-JP" altLang="en-US" sz="1400" b="0" strike="noStrike" dirty="0">
                          <a:solidFill>
                            <a:schemeClr val="tx1"/>
                          </a:solidFill>
                          <a:latin typeface="+mn-ea"/>
                          <a:ea typeface="+mn-ea"/>
                        </a:rPr>
                        <a:t>）</a:t>
                      </a:r>
                      <a:r>
                        <a:rPr kumimoji="1" lang="ja-JP" altLang="en-US" sz="1400" b="0" strike="noStrike" dirty="0">
                          <a:solidFill>
                            <a:schemeClr val="tx1"/>
                          </a:solidFill>
                          <a:latin typeface="+mn-ea"/>
                          <a:ea typeface="+mn-ea"/>
                        </a:rPr>
                        <a:t>～５月14日（水）17:00【必着】</a:t>
                      </a:r>
                      <a:endParaRPr kumimoji="1" lang="en-US" altLang="ja-JP" sz="14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mn-ea"/>
                          <a:ea typeface="+mn-ea"/>
                        </a:rPr>
                        <a:t>　　</a:t>
                      </a:r>
                      <a:r>
                        <a:rPr kumimoji="1" lang="ja-JP" altLang="en-US" sz="1100" b="0" i="0" u="none" strike="noStrike" cap="none" normalizeH="0" baseline="0" dirty="0">
                          <a:ln>
                            <a:noFill/>
                          </a:ln>
                          <a:solidFill>
                            <a:schemeClr val="tx1"/>
                          </a:solidFill>
                          <a:effectLst/>
                          <a:latin typeface="+mn-ea"/>
                          <a:ea typeface="+mn-ea"/>
                        </a:rPr>
                        <a:t>※公募日程は予定であり、変更となる可能性があります</a:t>
                      </a:r>
                      <a:endParaRPr kumimoji="1" lang="en-US" altLang="ja-JP" sz="11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strike="noStrike" dirty="0">
                          <a:solidFill>
                            <a:schemeClr val="tx1"/>
                          </a:solidFill>
                          <a:latin typeface="+mn-ea"/>
                          <a:ea typeface="+mn-ea"/>
                        </a:rPr>
                        <a:t>＜③国補助金上乗せ枠＞</a:t>
                      </a:r>
                      <a:endParaRPr kumimoji="1" lang="ja-JP" altLang="en-US" sz="1400" b="0" i="0" u="none" strike="noStrike" cap="none" normalizeH="0" baseline="0" dirty="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strike="noStrike" dirty="0">
                          <a:solidFill>
                            <a:schemeClr val="tx1"/>
                          </a:solidFill>
                          <a:latin typeface="+mn-ea"/>
                          <a:ea typeface="+mn-ea"/>
                        </a:rPr>
                        <a:t>　・令和７年４月</a:t>
                      </a:r>
                      <a:r>
                        <a:rPr kumimoji="1" lang="ja-JP" altLang="en-US" sz="1400" b="0" strike="noStrike" dirty="0">
                          <a:solidFill>
                            <a:schemeClr val="tx1"/>
                          </a:solidFill>
                          <a:latin typeface="+mn-ea"/>
                          <a:ea typeface="+mn-ea"/>
                        </a:rPr>
                        <a:t>1</a:t>
                      </a:r>
                      <a:r>
                        <a:rPr kumimoji="1" lang="ja-JP" altLang="en-US" sz="1400" b="0" strike="noStrike" dirty="0">
                          <a:solidFill>
                            <a:schemeClr val="tx1"/>
                          </a:solidFill>
                          <a:latin typeface="+mn-ea"/>
                          <a:ea typeface="+mn-ea"/>
                        </a:rPr>
                        <a:t>0</a:t>
                      </a:r>
                      <a:r>
                        <a:rPr kumimoji="1" lang="ja-JP" altLang="en-US" sz="1400" b="0" strike="noStrike" dirty="0">
                          <a:solidFill>
                            <a:schemeClr val="tx1"/>
                          </a:solidFill>
                          <a:latin typeface="+mn-ea"/>
                          <a:ea typeface="+mn-ea"/>
                        </a:rPr>
                        <a:t>日（</a:t>
                      </a:r>
                      <a:r>
                        <a:rPr kumimoji="1" lang="ja-JP" altLang="en-US" sz="1400" b="0" strike="noStrike" dirty="0">
                          <a:solidFill>
                            <a:schemeClr val="tx1"/>
                          </a:solidFill>
                          <a:latin typeface="+mn-ea"/>
                          <a:ea typeface="+mn-ea"/>
                        </a:rPr>
                        <a:t>木</a:t>
                      </a:r>
                      <a:r>
                        <a:rPr kumimoji="1" lang="ja-JP" altLang="en-US" sz="1400" b="0" strike="noStrike" dirty="0">
                          <a:solidFill>
                            <a:schemeClr val="tx1"/>
                          </a:solidFill>
                          <a:latin typeface="+mn-ea"/>
                          <a:ea typeface="+mn-ea"/>
                        </a:rPr>
                        <a:t>）～８月29日（金）17:00【必着】</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strike="noStrike" dirty="0">
                          <a:solidFill>
                            <a:schemeClr val="tx1"/>
                          </a:solidFill>
                          <a:latin typeface="+mn-ea"/>
                          <a:ea typeface="+mn-ea"/>
                        </a:rPr>
                        <a:t>　</a:t>
                      </a:r>
                      <a:r>
                        <a:rPr kumimoji="1" lang="ja-JP" altLang="en-US" sz="1100" b="0" strike="noStrike" dirty="0">
                          <a:solidFill>
                            <a:schemeClr val="tx1"/>
                          </a:solidFill>
                          <a:latin typeface="+mn-ea"/>
                          <a:ea typeface="+mn-ea"/>
                        </a:rPr>
                        <a:t>※申請は随時受付し、予算の上限に達し次第、受付を終了します</a:t>
                      </a:r>
                      <a:endParaRPr>
                        <a:solidFill>
                          <a:schemeClr val="tx1"/>
                        </a:solidFill>
                      </a:endParaRPr>
                    </a:p>
                  </a:txBody>
                  <a:tcPr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865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お問い合わせ先</a:t>
                      </a:r>
                      <a:endParaRPr>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500"/>
                        </a:lnSpc>
                      </a:pPr>
                      <a:r>
                        <a:rPr kumimoji="1" lang="ja-JP" altLang="en-US" sz="1400" dirty="0">
                          <a:solidFill>
                            <a:schemeClr val="tx1"/>
                          </a:solidFill>
                          <a:latin typeface="+mn-ea"/>
                          <a:ea typeface="+mn-ea"/>
                        </a:rPr>
                        <a:t>高知県産業振興センター　デジタル技術活用促進事業事務局</a:t>
                      </a:r>
                      <a:endParaRPr kumimoji="1" lang="ja-JP" altLang="en-US" sz="1500" strike="noStrike" dirty="0">
                        <a:solidFill>
                          <a:schemeClr val="tx1"/>
                        </a:solidFill>
                        <a:latin typeface="+mn-ea"/>
                        <a:ea typeface="+mn-ea"/>
                      </a:endParaRPr>
                    </a:p>
                    <a:p>
                      <a:pPr>
                        <a:lnSpc>
                          <a:spcPts val="1500"/>
                        </a:lnSpc>
                      </a:pPr>
                      <a:r>
                        <a:rPr kumimoji="1" lang="ja-JP" altLang="en-US" sz="1400" dirty="0">
                          <a:solidFill>
                            <a:schemeClr val="tx1"/>
                          </a:solidFill>
                          <a:latin typeface="+mn-ea"/>
                          <a:ea typeface="+mn-ea"/>
                        </a:rPr>
                        <a:t>ＴＥＬ：088-846-7087　　　E-Maiｌ：digi-sho@joho-kochi.or.jp</a:t>
                      </a:r>
                      <a:endParaRPr kumimoji="1" lang="ja-JP" altLang="en-US" sz="1500" dirty="0">
                        <a:solidFill>
                          <a:schemeClr val="tx1"/>
                        </a:solidFill>
                        <a:latin typeface="+mn-ea"/>
                        <a:ea typeface="+mn-ea"/>
                      </a:endParaRPr>
                    </a:p>
                    <a:p>
                      <a:pPr>
                        <a:lnSpc>
                          <a:spcPts val="1500"/>
                        </a:lnSpc>
                        <a:spcBef>
                          <a:spcPts val="0"/>
                        </a:spcBef>
                        <a:spcAft>
                          <a:spcPts val="0"/>
                        </a:spcAft>
                      </a:pPr>
                      <a:r>
                        <a:rPr kumimoji="1" lang="ja-JP" altLang="en-US" sz="1400" dirty="0">
                          <a:solidFill>
                            <a:schemeClr val="tx1"/>
                          </a:solidFill>
                          <a:latin typeface="+mn-ea"/>
                          <a:ea typeface="+mn-ea"/>
                        </a:rPr>
                        <a:t>ＵＲＬ：</a:t>
                      </a:r>
                      <a:r>
                        <a:rPr kumimoji="1" lang="ja-JP" altLang="en-US" sz="1400" dirty="0">
                          <a:solidFill>
                            <a:schemeClr val="tx1"/>
                          </a:solidFill>
                          <a:latin typeface="+mn-ea"/>
                          <a:ea typeface="+mn-ea"/>
                        </a:rPr>
                        <a:t>https://joho-kochi.or.jp/digital/hojokin</a:t>
                      </a:r>
                      <a:r>
                        <a:rPr kumimoji="1" lang="ja-JP" altLang="en-US" sz="1400" dirty="0">
                          <a:solidFill>
                            <a:schemeClr val="tx1"/>
                          </a:solidFill>
                          <a:latin typeface="+mn-ea"/>
                          <a:ea typeface="+mn-ea"/>
                        </a:rPr>
                        <a:t>.php</a:t>
                      </a:r>
                      <a:endParaRPr kumimoji="1" lang="ja-JP" altLang="en-US" sz="1400" b="0" strike="noStrike" dirty="0">
                        <a:solidFill>
                          <a:schemeClr val="tx1"/>
                        </a:solidFill>
                        <a:latin typeface="+mn-ea"/>
                        <a:ea typeface="+mn-ea"/>
                      </a:endParaRPr>
                    </a:p>
                  </a:txBody>
                  <a:tcPr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479" name="タイトル 473"/>
          <p:cNvSpPr txBox="1"/>
          <p:nvPr/>
        </p:nvSpPr>
        <p:spPr>
          <a:xfrm>
            <a:off x="93929" y="35807"/>
            <a:ext cx="1534456" cy="628234"/>
          </a:xfrm>
          <a:prstGeom prst="rect">
            <a:avLst/>
          </a:prstGeom>
          <a:noFill/>
          <a:ln>
            <a:solidFill>
              <a:schemeClr val="accent1">
                <a:lumMod val="60000"/>
                <a:lumOff val="40000"/>
              </a:schemeClr>
            </a:solidFill>
          </a:ln>
        </p:spPr>
        <p:txBody>
          <a:bodyPr lIns="0" tIns="0" rIns="0" bIns="0" anchor="ctr">
            <a:normAutofit/>
          </a:bodyPr>
          <a:lstStyle/>
          <a:p>
            <a:pPr algn="ctr" fontAlgn="auto">
              <a:spcAft>
                <a:spcPts val="0"/>
              </a:spcAft>
              <a:defRPr/>
            </a:pPr>
            <a:r>
              <a:rPr lang="ja-JP" altLang="en-US" sz="1600" b="0" dirty="0">
                <a:solidFill>
                  <a:schemeClr val="tx1"/>
                </a:solidFill>
                <a:latin typeface="+mn-ea"/>
                <a:ea typeface="+mn-ea"/>
                <a:cs typeface="+mj-cs"/>
              </a:rPr>
              <a:t>デジタル化</a:t>
            </a:r>
            <a:endParaRPr lang="en-US" altLang="ja-JP" b="0" strike="noStrike" dirty="0">
              <a:solidFill>
                <a:schemeClr val="tx1"/>
              </a:solidFill>
              <a:latin typeface="+mn-ea"/>
              <a:ea typeface="+mn-ea"/>
              <a:cs typeface="+mj-cs"/>
            </a:endParaRPr>
          </a:p>
        </p:txBody>
      </p:sp>
      <p:sp>
        <p:nvSpPr>
          <p:cNvPr id="1480" name="テキスト ボックス 474"/>
          <p:cNvSpPr txBox="1">
            <a:spLocks noChangeArrowheads="1"/>
          </p:cNvSpPr>
          <p:nvPr/>
        </p:nvSpPr>
        <p:spPr>
          <a:xfrm>
            <a:off x="93648" y="692530"/>
            <a:ext cx="6792174" cy="653573"/>
          </a:xfrm>
          <a:prstGeom prst="rect">
            <a:avLst/>
          </a:prstGeom>
          <a:noFill/>
          <a:ln w="9525">
            <a:noFill/>
            <a:miter lim="800000"/>
            <a:headEnd/>
            <a:tailEnd/>
          </a:ln>
        </p:spPr>
        <p:txBody>
          <a:bodyPr wrap="square" lIns="76493" tIns="38246" rIns="76493" bIns="38246">
            <a:spAutoFit/>
          </a:bodyPr>
          <a:lstStyle/>
          <a:p>
            <a:pPr>
              <a:lnSpc>
                <a:spcPts val="1500"/>
              </a:lnSpc>
            </a:pPr>
            <a:r>
              <a:rPr lang="ja-JP" altLang="en-US" sz="1400" dirty="0">
                <a:solidFill>
                  <a:schemeClr val="tx1"/>
                </a:solidFill>
              </a:rPr>
              <a:t>物価</a:t>
            </a:r>
            <a:r>
              <a:rPr lang="ja-JP" altLang="en-US" sz="1400" strike="noStrike" dirty="0">
                <a:solidFill>
                  <a:schemeClr val="tx1"/>
                </a:solidFill>
              </a:rPr>
              <a:t>高騰によって実質的な賃金が</a:t>
            </a:r>
            <a:r>
              <a:rPr lang="ja-JP" altLang="en-US" sz="1400" strike="noStrike" dirty="0">
                <a:solidFill>
                  <a:schemeClr val="tx1"/>
                </a:solidFill>
              </a:rPr>
              <a:t>減少している中、給与等の増額</a:t>
            </a:r>
            <a:r>
              <a:rPr lang="ja-JP" altLang="en-US" sz="1400" strike="noStrike" dirty="0">
                <a:solidFill>
                  <a:schemeClr val="tx1"/>
                </a:solidFill>
              </a:rPr>
              <a:t>又は非正規雇用労働者の正規雇用転換</a:t>
            </a:r>
            <a:r>
              <a:rPr lang="ja-JP" altLang="en-US" sz="1400" strike="noStrike" dirty="0">
                <a:solidFill>
                  <a:schemeClr val="tx1"/>
                </a:solidFill>
              </a:rPr>
              <a:t>を行う県内</a:t>
            </a:r>
            <a:r>
              <a:rPr lang="ja-JP" altLang="en-US" sz="1400" strike="noStrike" dirty="0">
                <a:solidFill>
                  <a:schemeClr val="tx1"/>
                </a:solidFill>
              </a:rPr>
              <a:t>中堅企業及び</a:t>
            </a:r>
            <a:r>
              <a:rPr lang="ja-JP" altLang="en-US" sz="1400" strike="noStrike" dirty="0">
                <a:solidFill>
                  <a:schemeClr val="tx1"/>
                </a:solidFill>
              </a:rPr>
              <a:t>中小企業者等のデジタル技術</a:t>
            </a:r>
            <a:r>
              <a:rPr lang="ja-JP" altLang="en-US" sz="1400" strike="noStrike" dirty="0">
                <a:solidFill>
                  <a:schemeClr val="tx1"/>
                </a:solidFill>
              </a:rPr>
              <a:t>や省力化機械装置</a:t>
            </a:r>
            <a:r>
              <a:rPr lang="ja-JP" altLang="en-US" sz="1400" strike="noStrike" dirty="0">
                <a:solidFill>
                  <a:schemeClr val="tx1"/>
                </a:solidFill>
              </a:rPr>
              <a:t>への投資を通じた生産性向上の取り組みを支援します。</a:t>
            </a:r>
            <a:endParaRPr>
              <a:solidFill>
                <a:schemeClr val="tx1"/>
              </a:solidFill>
            </a:endParaRPr>
          </a:p>
        </p:txBody>
      </p:sp>
      <p:sp>
        <p:nvSpPr>
          <p:cNvPr id="1481" name="テキスト ボックス 679"/>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２７</a:t>
            </a:r>
            <a:endParaRPr>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487"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lnSpc>
                <a:spcPts val="2000"/>
              </a:lnSpc>
              <a:spcAft>
                <a:spcPts val="0"/>
              </a:spcAft>
              <a:defRPr/>
            </a:pPr>
            <a:r>
              <a:rPr lang="ja-JP" altLang="en-US" sz="1600" dirty="0">
                <a:solidFill>
                  <a:schemeClr val="tx1"/>
                </a:solidFill>
                <a:latin typeface="+mn-ea"/>
                <a:ea typeface="+mn-ea"/>
              </a:rPr>
              <a:t>高知デジタルカレッジ</a:t>
            </a:r>
            <a:endParaRPr>
              <a:solidFill>
                <a:schemeClr val="tx1"/>
              </a:solidFill>
            </a:endParaRPr>
          </a:p>
        </p:txBody>
      </p:sp>
      <p:sp>
        <p:nvSpPr>
          <p:cNvPr id="1488"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デジタル化</a:t>
            </a:r>
            <a:endParaRPr lang="en-US" altLang="ja-JP" sz="1600" b="0" dirty="0">
              <a:solidFill>
                <a:schemeClr val="tx1"/>
              </a:solidFill>
              <a:latin typeface="+mn-ea"/>
              <a:ea typeface="+mn-ea"/>
              <a:cs typeface="+mj-cs"/>
            </a:endParaRPr>
          </a:p>
        </p:txBody>
      </p:sp>
      <p:sp>
        <p:nvSpPr>
          <p:cNvPr id="1489" name="テキスト ボックス 8"/>
          <p:cNvSpPr txBox="1">
            <a:spLocks noChangeArrowheads="1"/>
          </p:cNvSpPr>
          <p:nvPr/>
        </p:nvSpPr>
        <p:spPr>
          <a:xfrm>
            <a:off x="68262" y="705000"/>
            <a:ext cx="6732588" cy="953214"/>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・県内企業のデジタル化の取り組みを応援するため、デジタル技術に</a:t>
            </a:r>
            <a:r>
              <a:rPr lang="ja-JP" altLang="en-US" sz="1400">
                <a:solidFill>
                  <a:schemeClr val="tx1"/>
                </a:solidFill>
                <a:latin typeface="Calibri" pitchFamily="34" charset="0"/>
              </a:rPr>
              <a:t>関する知識や</a:t>
            </a:r>
            <a:r>
              <a:rPr lang="ja-JP" altLang="en-US" sz="1400">
                <a:solidFill>
                  <a:schemeClr val="tx1"/>
                </a:solidFill>
                <a:latin typeface="Calibri" pitchFamily="34" charset="0"/>
              </a:rPr>
              <a:t>技術</a:t>
            </a:r>
            <a:endParaRPr lang="ja-JP" altLang="en-US" sz="1400">
              <a:solidFill>
                <a:schemeClr val="tx1"/>
              </a:solidFill>
              <a:latin typeface="Calibri" pitchFamily="34" charset="0"/>
            </a:endParaRPr>
          </a:p>
          <a:p>
            <a:r>
              <a:rPr lang="ja-JP" altLang="en-US" sz="1400">
                <a:solidFill>
                  <a:schemeClr val="tx1"/>
                </a:solidFill>
                <a:latin typeface="Calibri" pitchFamily="34" charset="0"/>
              </a:rPr>
              <a:t>　</a:t>
            </a:r>
            <a:r>
              <a:rPr lang="ja-JP" altLang="en-US" sz="1400">
                <a:solidFill>
                  <a:schemeClr val="tx1"/>
                </a:solidFill>
                <a:latin typeface="Calibri" pitchFamily="34" charset="0"/>
              </a:rPr>
              <a:t>を持つ社内デジタル人材を育成する講座を開催します。</a:t>
            </a:r>
            <a:endParaRPr lang="ja-JP" altLang="en-US" sz="1400">
              <a:solidFill>
                <a:schemeClr val="tx1"/>
              </a:solidFill>
              <a:latin typeface="Calibri" pitchFamily="34" charset="0"/>
            </a:endParaRPr>
          </a:p>
          <a:p>
            <a:r>
              <a:rPr lang="ja-JP" altLang="en-US" sz="1400">
                <a:solidFill>
                  <a:schemeClr val="tx1"/>
                </a:solidFill>
                <a:latin typeface="Calibri" pitchFamily="34" charset="0"/>
              </a:rPr>
              <a:t>・講座の詳細は、下の「お問い合わせ先」のURLから「高知デジタルカレッジ」ホームページをご覧ください。</a:t>
            </a:r>
            <a:endParaRPr lang="ja-JP" altLang="en-US" sz="1400">
              <a:solidFill>
                <a:schemeClr val="tx1"/>
              </a:solidFill>
              <a:latin typeface="Calibri" pitchFamily="34" charset="0"/>
            </a:endParaRPr>
          </a:p>
        </p:txBody>
      </p:sp>
      <p:graphicFrame>
        <p:nvGraphicFramePr>
          <p:cNvPr id="1490" name="Group 55"/>
          <p:cNvGraphicFramePr>
            <a:graphicFrameLocks noGrp="1"/>
          </p:cNvGraphicFramePr>
          <p:nvPr>
            <p:extLst>
              <p:ext uri="{D42A27DB-BD31-4B8C-83A1-F6EECF244321}">
                <p14:modId xmlns:p14="http://schemas.microsoft.com/office/powerpoint/2010/main" val="672643400"/>
              </p:ext>
            </p:extLst>
          </p:nvPr>
        </p:nvGraphicFramePr>
        <p:xfrm>
          <a:off x="149225" y="1719000"/>
          <a:ext cx="6597650" cy="6039360"/>
        </p:xfrm>
        <a:graphic>
          <a:graphicData uri="http://schemas.openxmlformats.org/drawingml/2006/table">
            <a:tbl>
              <a:tblPr/>
              <a:tblGrid>
                <a:gridCol w="1458118"/>
                <a:gridCol w="5139532"/>
              </a:tblGrid>
              <a:tr h="2907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デジタル技術に関する知識や技術の習得を目指す県内事業者</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9241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内容</a:t>
                      </a:r>
                      <a:endParaRPr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●ビジネスで使えるデジタル入門講座（仮）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algn="l"/>
                      <a:r>
                        <a:rPr kumimoji="1" lang="ja-JP" altLang="en-US" sz="1400" b="0" i="0" u="none" strike="noStrike" cap="none" normalizeH="0" baseline="0" dirty="0">
                          <a:ln>
                            <a:noFill/>
                          </a:ln>
                          <a:solidFill>
                            <a:schemeClr val="tx1"/>
                          </a:solidFill>
                          <a:effectLst/>
                          <a:latin typeface="ＭＳ Ｐゴシック"/>
                          <a:ea typeface="ＭＳ Ｐゴシック" charset="-128"/>
                        </a:rPr>
                        <a:t>（概要）自身の業務についての課題を見いだし解決策を考える力を</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algn="l"/>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養</a:t>
                      </a:r>
                      <a:r>
                        <a:rPr kumimoji="1" lang="ja-JP" altLang="en-US" sz="1400" b="0" i="0" u="none" strike="noStrike" cap="none" normalizeH="0" baseline="0" dirty="0">
                          <a:ln>
                            <a:noFill/>
                          </a:ln>
                          <a:solidFill>
                            <a:schemeClr val="tx1"/>
                          </a:solidFill>
                          <a:effectLst/>
                          <a:latin typeface="ＭＳ Ｐゴシック"/>
                          <a:ea typeface="ＭＳ Ｐゴシック" charset="-128"/>
                        </a:rPr>
                        <a:t>い、</a:t>
                      </a:r>
                      <a:r>
                        <a:rPr kumimoji="1" lang="ja-JP" altLang="en-US" sz="1400" b="0" i="0" u="none" strike="noStrike" cap="none" normalizeH="0" baseline="0" dirty="0">
                          <a:ln>
                            <a:noFill/>
                          </a:ln>
                          <a:solidFill>
                            <a:schemeClr val="tx1"/>
                          </a:solidFill>
                          <a:effectLst/>
                          <a:latin typeface="ＭＳ Ｐゴシック"/>
                          <a:ea typeface="ＭＳ Ｐゴシック" charset="-128"/>
                        </a:rPr>
                        <a:t>業務で</a:t>
                      </a:r>
                      <a:r>
                        <a:rPr kumimoji="1" lang="ja-JP" altLang="en-US" sz="1400" b="0" i="0" u="none" strike="noStrike" cap="none" normalizeH="0" baseline="0" dirty="0">
                          <a:ln>
                            <a:noFill/>
                          </a:ln>
                          <a:solidFill>
                            <a:schemeClr val="tx1"/>
                          </a:solidFill>
                          <a:effectLst/>
                          <a:latin typeface="ＭＳ Ｐゴシック"/>
                          <a:ea typeface="ＭＳ Ｐゴシック" charset="-128"/>
                        </a:rPr>
                        <a:t>役立つデジタルツールに関する各種情報や業</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algn="l"/>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務</a:t>
                      </a:r>
                      <a:r>
                        <a:rPr kumimoji="1" lang="ja-JP" altLang="en-US" sz="1400" b="0" i="0" u="none" strike="noStrike" cap="none" normalizeH="0" baseline="0" dirty="0">
                          <a:ln>
                            <a:noFill/>
                          </a:ln>
                          <a:solidFill>
                            <a:schemeClr val="tx1"/>
                          </a:solidFill>
                          <a:effectLst/>
                          <a:latin typeface="ＭＳ Ｐゴシック"/>
                          <a:ea typeface="ＭＳ Ｐゴシック" charset="-128"/>
                        </a:rPr>
                        <a:t>への</a:t>
                      </a:r>
                      <a:r>
                        <a:rPr kumimoji="1" lang="ja-JP" altLang="en-US" sz="1400" b="0" i="0" u="none" strike="noStrike" cap="none" normalizeH="0" baseline="0" dirty="0">
                          <a:ln>
                            <a:noFill/>
                          </a:ln>
                          <a:solidFill>
                            <a:schemeClr val="tx1"/>
                          </a:solidFill>
                          <a:effectLst/>
                          <a:latin typeface="ＭＳ Ｐゴシック"/>
                          <a:ea typeface="ＭＳ Ｐゴシック" charset="-128"/>
                        </a:rPr>
                        <a:t>導入事</a:t>
                      </a:r>
                      <a:r>
                        <a:rPr kumimoji="1" lang="ja-JP" altLang="en-US" sz="1400" b="0" i="0" u="none" strike="noStrike" cap="none" normalizeH="0" baseline="0" dirty="0">
                          <a:ln>
                            <a:noFill/>
                          </a:ln>
                          <a:solidFill>
                            <a:schemeClr val="tx1"/>
                          </a:solidFill>
                          <a:effectLst/>
                          <a:latin typeface="ＭＳ Ｐゴシック"/>
                          <a:ea typeface="ＭＳ Ｐゴシック" charset="-128"/>
                        </a:rPr>
                        <a:t>例、具体的な使い方などを学ぶ講座</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（対象）県内事業者（小規模事業者・初心者向け）</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（開催方法・場所）現地集合・県内４カ所</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●デジタル化推進セミナー</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（概要）デジタル化の必要性や取組事例といった、デジタル化に取</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り</a:t>
                      </a:r>
                      <a:r>
                        <a:rPr kumimoji="1" lang="ja-JP" altLang="en-US" sz="1400" b="0" i="0" u="none" strike="noStrike" cap="none" normalizeH="0" baseline="0" dirty="0">
                          <a:ln>
                            <a:noFill/>
                          </a:ln>
                          <a:solidFill>
                            <a:schemeClr val="tx1"/>
                          </a:solidFill>
                          <a:effectLst/>
                          <a:latin typeface="ＭＳ Ｐゴシック"/>
                          <a:ea typeface="ＭＳ Ｐゴシック" charset="-128"/>
                        </a:rPr>
                        <a:t>組む際の参考となる</a:t>
                      </a:r>
                      <a:r>
                        <a:rPr kumimoji="1" lang="ja-JP" altLang="en-US" sz="1400" b="0" i="0" u="none" strike="noStrike" cap="none" normalizeH="0" baseline="0" dirty="0">
                          <a:ln>
                            <a:noFill/>
                          </a:ln>
                          <a:solidFill>
                            <a:schemeClr val="tx1"/>
                          </a:solidFill>
                          <a:effectLst/>
                          <a:latin typeface="ＭＳ Ｐゴシック"/>
                          <a:ea typeface="ＭＳ Ｐゴシック" charset="-128"/>
                        </a:rPr>
                        <a:t>情報を提供する</a:t>
                      </a:r>
                      <a:r>
                        <a:rPr kumimoji="1" lang="ja-JP" altLang="en-US" sz="1400" b="0" i="0" u="none" strike="noStrike" cap="none" normalizeH="0" baseline="0" dirty="0">
                          <a:ln>
                            <a:noFill/>
                          </a:ln>
                          <a:solidFill>
                            <a:schemeClr val="tx1"/>
                          </a:solidFill>
                          <a:effectLst/>
                          <a:latin typeface="ＭＳ Ｐゴシック"/>
                          <a:ea typeface="ＭＳ Ｐゴシック" charset="-128"/>
                        </a:rPr>
                        <a:t>セミナー</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（対象）県内事業者の経営層や部門長など、</a:t>
                      </a:r>
                      <a:r>
                        <a:rPr kumimoji="1" lang="ja-JP" altLang="en-US" sz="1400" b="0" i="0" u="none" strike="noStrike" cap="none" normalizeH="0" baseline="0" dirty="0">
                          <a:ln>
                            <a:noFill/>
                          </a:ln>
                          <a:solidFill>
                            <a:schemeClr val="tx1"/>
                          </a:solidFill>
                          <a:effectLst/>
                          <a:latin typeface="ＭＳ Ｐゴシック"/>
                          <a:ea typeface="ＭＳ Ｐゴシック" charset="-128"/>
                        </a:rPr>
                        <a:t>社内のデジタル化を</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企画・実践する方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（開催方法）オンライン（予定）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●デジタルリテラシー講座</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（概要）</a:t>
                      </a:r>
                      <a:r>
                        <a:rPr kumimoji="1" lang="ja-JP" altLang="en-US" sz="1400" b="0" i="0" u="none" strike="noStrike" cap="none" normalizeH="0" baseline="0" dirty="0">
                          <a:ln>
                            <a:noFill/>
                          </a:ln>
                          <a:solidFill>
                            <a:schemeClr val="tx1"/>
                          </a:solidFill>
                          <a:effectLst/>
                          <a:latin typeface="ＭＳ Ｐゴシック"/>
                          <a:ea typeface="ＭＳ Ｐゴシック" charset="-128"/>
                        </a:rPr>
                        <a:t>社内のデジタル化について検討・企画し実行するために必</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要な知</a:t>
                      </a:r>
                      <a:r>
                        <a:rPr kumimoji="1" lang="ja-JP" altLang="en-US" sz="1400" b="0" i="0" u="none" strike="noStrike" cap="none" normalizeH="0" baseline="0" dirty="0">
                          <a:ln>
                            <a:noFill/>
                          </a:ln>
                          <a:solidFill>
                            <a:schemeClr val="tx1"/>
                          </a:solidFill>
                          <a:effectLst/>
                          <a:latin typeface="ＭＳ Ｐゴシック"/>
                          <a:ea typeface="ＭＳ Ｐゴシック" charset="-128"/>
                        </a:rPr>
                        <a:t>識・スキルを身につけ、社内のデジタル化を実践でき</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る人材</a:t>
                      </a:r>
                      <a:r>
                        <a:rPr kumimoji="1" lang="ja-JP" altLang="en-US" sz="1400" b="0" i="0" u="none" strike="noStrike" cap="none" normalizeH="0" baseline="0" dirty="0">
                          <a:ln>
                            <a:noFill/>
                          </a:ln>
                          <a:solidFill>
                            <a:schemeClr val="tx1"/>
                          </a:solidFill>
                          <a:effectLst/>
                          <a:latin typeface="ＭＳ Ｐゴシック"/>
                          <a:ea typeface="ＭＳ Ｐゴシック" charset="-128"/>
                        </a:rPr>
                        <a:t>を育成する</a:t>
                      </a:r>
                      <a:r>
                        <a:rPr kumimoji="1" lang="ja-JP" altLang="en-US" sz="1400" b="0" i="0" u="none" strike="noStrike" cap="none" normalizeH="0" baseline="0" dirty="0">
                          <a:ln>
                            <a:noFill/>
                          </a:ln>
                          <a:solidFill>
                            <a:schemeClr val="tx1"/>
                          </a:solidFill>
                          <a:effectLst/>
                          <a:latin typeface="ＭＳ Ｐゴシック"/>
                          <a:ea typeface="ＭＳ Ｐゴシック" charset="-128"/>
                        </a:rPr>
                        <a:t>講座</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（対象）県内事業者の</a:t>
                      </a:r>
                      <a:r>
                        <a:rPr kumimoji="1" lang="ja-JP" altLang="en-US" sz="1400" b="0" i="0" u="none" strike="noStrike" cap="none" normalizeH="0" baseline="0" dirty="0">
                          <a:ln>
                            <a:noFill/>
                          </a:ln>
                          <a:solidFill>
                            <a:schemeClr val="tx1"/>
                          </a:solidFill>
                          <a:effectLst/>
                          <a:latin typeface="ＭＳ Ｐゴシック"/>
                          <a:ea typeface="ＭＳ Ｐゴシック" charset="-128"/>
                        </a:rPr>
                        <a:t>経営層や部門長など、</a:t>
                      </a:r>
                      <a:r>
                        <a:rPr kumimoji="1" lang="ja-JP" altLang="en-US" sz="1400" b="0" i="0" u="none" strike="noStrike" cap="none" normalizeH="0" baseline="0" dirty="0">
                          <a:ln>
                            <a:noFill/>
                          </a:ln>
                          <a:solidFill>
                            <a:schemeClr val="tx1"/>
                          </a:solidFill>
                          <a:effectLst/>
                          <a:latin typeface="ＭＳ Ｐゴシック"/>
                          <a:ea typeface="ＭＳ Ｐゴシック" charset="-128"/>
                        </a:rPr>
                        <a:t>社内のデジタル化を</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企画・実践する</a:t>
                      </a:r>
                      <a:r>
                        <a:rPr kumimoji="1" lang="ja-JP" altLang="en-US" sz="1400" b="0" i="0" u="none" strike="noStrike" cap="none" normalizeH="0" baseline="0" dirty="0">
                          <a:ln>
                            <a:noFill/>
                          </a:ln>
                          <a:solidFill>
                            <a:schemeClr val="tx1"/>
                          </a:solidFill>
                          <a:effectLst/>
                          <a:latin typeface="ＭＳ Ｐゴシック"/>
                          <a:ea typeface="ＭＳ Ｐゴシック" charset="-128"/>
                        </a:rPr>
                        <a:t>方</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（開催方法・場所）主にオンライン（一部現地集合・高知市内予定）</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890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高知県産業デジタル化推進課（デジタル人材育成担当）</a:t>
                      </a:r>
                      <a:endParaRPr kumimoji="1" lang="ja-JP" altLang="en-US" sz="16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088-823-9751</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E-mail：152001@ken.pref.kochi.lg.jp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lang="ja-JP" altLang="en-US" sz="1400">
                          <a:solidFill>
                            <a:schemeClr val="tx1"/>
                          </a:solidFill>
                          <a:latin typeface="Calibri" pitchFamily="34" charset="0"/>
                        </a:rPr>
                        <a:t>https://kochi-digital-college.jp/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491" name="テキスト ボックス 680"/>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２８</a:t>
            </a:r>
            <a:endParaRPr>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497" name="タイトル 471"/>
          <p:cNvSpPr/>
          <p:nvPr/>
        </p:nvSpPr>
        <p:spPr>
          <a:xfrm>
            <a:off x="1694270" y="27850"/>
            <a:ext cx="5080770" cy="636202"/>
          </a:xfrm>
          <a:prstGeom prst="rect">
            <a:avLst/>
          </a:prstGeom>
          <a:solidFill>
            <a:schemeClr val="accent1">
              <a:lumMod val="20000"/>
              <a:lumOff val="80000"/>
            </a:schemeClr>
          </a:solidFill>
          <a:ln>
            <a:solidFill>
              <a:schemeClr val="accent1">
                <a:lumMod val="20000"/>
                <a:lumOff val="80000"/>
              </a:schemeClr>
            </a:solidFill>
          </a:ln>
        </p:spPr>
        <p:txBody>
          <a:bodyPr lIns="76493" tIns="38246" rIns="76493" bIns="38246" rtlCol="0" anchor="ctr" anchorCtr="0">
            <a:normAutofit/>
          </a:bodyPr>
          <a:lstStyle>
            <a:lvl1pPr algn="ctr" rtl="0" fontAlgn="base">
              <a:spcBef>
                <a:spcPct val="0"/>
              </a:spcBef>
              <a:spcAft>
                <a:spcPct val="0"/>
              </a:spcAft>
              <a:defRPr kumimoji="1" sz="4400" b="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lnSpc>
                <a:spcPts val="1673"/>
              </a:lnSpc>
              <a:spcBef>
                <a:spcPts val="500"/>
              </a:spcBef>
              <a:spcAft>
                <a:spcPts val="0"/>
              </a:spcAft>
              <a:defRPr/>
            </a:pPr>
            <a:r>
              <a:rPr lang="ja-JP" altLang="en-US" sz="1600" b="0" strike="noStrike" dirty="0" smtClean="0">
                <a:solidFill>
                  <a:schemeClr val="tx1"/>
                </a:solidFill>
                <a:latin typeface="+mn-ea"/>
                <a:ea typeface="+mn-ea"/>
              </a:rPr>
              <a:t>サービス等生産性向上IT導入支援事業</a:t>
            </a:r>
            <a:endParaRPr lang="ja-JP" altLang="en-US" sz="1600" b="0" strike="noStrike" dirty="0" smtClean="0">
              <a:solidFill>
                <a:schemeClr val="tx1"/>
              </a:solidFill>
              <a:latin typeface="+mn-ea"/>
              <a:ea typeface="+mn-ea"/>
            </a:endParaRPr>
          </a:p>
          <a:p>
            <a:pPr fontAlgn="auto">
              <a:lnSpc>
                <a:spcPts val="1673"/>
              </a:lnSpc>
              <a:spcBef>
                <a:spcPts val="500"/>
              </a:spcBef>
              <a:spcAft>
                <a:spcPts val="0"/>
              </a:spcAft>
              <a:defRPr/>
            </a:pPr>
            <a:r>
              <a:rPr lang="ja-JP" altLang="en-US" sz="1600" b="0" strike="noStrike" dirty="0" smtClean="0">
                <a:solidFill>
                  <a:schemeClr val="tx1"/>
                </a:solidFill>
                <a:latin typeface="+mn-ea"/>
                <a:ea typeface="+mn-ea"/>
              </a:rPr>
              <a:t>（</a:t>
            </a:r>
            <a:r>
              <a:rPr lang="ja-JP" altLang="en-US" sz="1600" b="0" strike="noStrike" dirty="0" smtClean="0">
                <a:solidFill>
                  <a:schemeClr val="tx1"/>
                </a:solidFill>
                <a:latin typeface="+mn-ea"/>
                <a:ea typeface="+mn-ea"/>
              </a:rPr>
              <a:t>IT</a:t>
            </a:r>
            <a:r>
              <a:rPr lang="ja-JP" altLang="en-US" sz="1600" b="0" strike="noStrike" dirty="0" smtClean="0">
                <a:solidFill>
                  <a:schemeClr val="tx1"/>
                </a:solidFill>
                <a:latin typeface="+mn-ea"/>
                <a:ea typeface="+mn-ea"/>
              </a:rPr>
              <a:t>導入補助金</a:t>
            </a:r>
            <a:r>
              <a:rPr lang="ja-JP" altLang="en-US" sz="1600" b="0" strike="noStrike" dirty="0" smtClean="0">
                <a:solidFill>
                  <a:schemeClr val="tx1"/>
                </a:solidFill>
                <a:latin typeface="+mn-ea"/>
                <a:ea typeface="+mn-ea"/>
              </a:rPr>
              <a:t>202</a:t>
            </a:r>
            <a:r>
              <a:rPr lang="ja-JP" altLang="en-US" sz="1600" b="0" strike="noStrike" dirty="0" smtClean="0">
                <a:solidFill>
                  <a:schemeClr val="tx1"/>
                </a:solidFill>
                <a:latin typeface="+mn-ea"/>
                <a:ea typeface="+mn-ea"/>
              </a:rPr>
              <a:t>5</a:t>
            </a:r>
            <a:r>
              <a:rPr lang="ja-JP" altLang="en-US" sz="1600" b="0" strike="noStrike" dirty="0" smtClean="0">
                <a:solidFill>
                  <a:schemeClr val="tx1"/>
                </a:solidFill>
                <a:latin typeface="+mn-ea"/>
                <a:ea typeface="+mn-ea"/>
              </a:rPr>
              <a:t>）</a:t>
            </a:r>
            <a:r>
              <a:rPr lang="ja-JP" altLang="en-US" sz="1600" b="0" strike="noStrike" dirty="0" smtClean="0">
                <a:solidFill>
                  <a:schemeClr val="tx1"/>
                </a:solidFill>
                <a:latin typeface="+mn-ea"/>
                <a:ea typeface="+mn-ea"/>
              </a:rPr>
              <a:t>【国】</a:t>
            </a:r>
            <a:endParaRPr lang="ja-JP" altLang="en-US" sz="1600" b="0" strike="noStrike" dirty="0" smtClean="0">
              <a:solidFill>
                <a:schemeClr val="tx1"/>
              </a:solidFill>
              <a:latin typeface="+mn-ea"/>
              <a:ea typeface="+mn-ea"/>
            </a:endParaRPr>
          </a:p>
        </p:txBody>
      </p:sp>
      <p:graphicFrame>
        <p:nvGraphicFramePr>
          <p:cNvPr id="1498" name="Group 472"/>
          <p:cNvGraphicFramePr>
            <a:graphicFrameLocks noGrp="1"/>
          </p:cNvGraphicFramePr>
          <p:nvPr>
            <p:extLst>
              <p:ext uri="{D42A27DB-BD31-4B8C-83A1-F6EECF244321}">
                <p14:modId xmlns:p14="http://schemas.microsoft.com/office/powerpoint/2010/main" val="3308995672"/>
              </p:ext>
            </p:extLst>
          </p:nvPr>
        </p:nvGraphicFramePr>
        <p:xfrm>
          <a:off x="93929" y="1002642"/>
          <a:ext cx="6682049" cy="8580104"/>
        </p:xfrm>
        <a:graphic>
          <a:graphicData uri="http://schemas.openxmlformats.org/drawingml/2006/table">
            <a:tbl>
              <a:tblPr/>
              <a:tblGrid>
                <a:gridCol w="1025258"/>
                <a:gridCol w="5656791"/>
              </a:tblGrid>
              <a:tr h="4469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対象者</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strike="noStrike" dirty="0">
                          <a:solidFill>
                            <a:schemeClr val="tx1"/>
                          </a:solidFill>
                          <a:latin typeface="+mn-ea"/>
                          <a:ea typeface="+mn-ea"/>
                        </a:rPr>
                        <a:t>中小企業・小規模事業者等（会社法人だけでなく、医療法人、社会福祉法人、学校法人、商工会、商工会議所、財団法人、特定非営利活動法人等も対象）</a:t>
                      </a:r>
                      <a:endParaRPr kumimoji="1" lang="ja-JP" altLang="en-US" sz="1400" b="0" strike="noStrike" dirty="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033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対象経費</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400"/>
                        </a:lnSpc>
                        <a:spcBef>
                          <a:spcPts val="0"/>
                        </a:spcBef>
                        <a:spcAft>
                          <a:spcPts val="0"/>
                        </a:spcAft>
                      </a:pPr>
                      <a:r>
                        <a:rPr kumimoji="1" lang="ja-JP" altLang="en-US" sz="1200" b="0" strike="noStrike" dirty="0" smtClean="0">
                          <a:solidFill>
                            <a:schemeClr val="tx1"/>
                          </a:solidFill>
                          <a:latin typeface="+mn-ea"/>
                          <a:ea typeface="+mn-ea"/>
                        </a:rPr>
                        <a:t>【通常枠】</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ソフトウェア</a:t>
                      </a:r>
                      <a:r>
                        <a:rPr kumimoji="1" lang="ja-JP" altLang="en-US" sz="1200" b="0" strike="noStrike" dirty="0">
                          <a:solidFill>
                            <a:schemeClr val="tx1"/>
                          </a:solidFill>
                        </a:rPr>
                        <a:t>購入費、クラウドﾞ</a:t>
                      </a:r>
                      <a:r>
                        <a:rPr kumimoji="1" lang="ja-JP" altLang="en-US" sz="1200" b="0" strike="noStrike" dirty="0">
                          <a:solidFill>
                            <a:schemeClr val="tx1"/>
                          </a:solidFill>
                        </a:rPr>
                        <a:t>利用料(</a:t>
                      </a:r>
                      <a:r>
                        <a:rPr kumimoji="1" lang="ja-JP" altLang="en-US" sz="1200" b="0" strike="noStrike" dirty="0" smtClean="0">
                          <a:solidFill>
                            <a:schemeClr val="tx1"/>
                          </a:solidFill>
                          <a:latin typeface="+mn-ea"/>
                          <a:ea typeface="+mn-ea"/>
                        </a:rPr>
                        <a:t>最大２年分)</a:t>
                      </a:r>
                      <a:r>
                        <a:rPr kumimoji="1" lang="ja-JP" altLang="en-US" sz="1200" b="0" strike="noStrike" dirty="0">
                          <a:solidFill>
                            <a:schemeClr val="tx1"/>
                          </a:solidFill>
                        </a:rPr>
                        <a:t>、</a:t>
                      </a:r>
                      <a:r>
                        <a:rPr kumimoji="1" lang="ja-JP" altLang="en-US" sz="1200" b="0" strike="noStrike" dirty="0">
                          <a:solidFill>
                            <a:schemeClr val="tx1"/>
                          </a:solidFill>
                        </a:rPr>
                        <a:t>導入関連費</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【インボイス枠</a:t>
                      </a:r>
                      <a:r>
                        <a:rPr kumimoji="1" lang="ja-JP" altLang="en-US" sz="1200" b="0" strike="noStrike" dirty="0" smtClean="0">
                          <a:solidFill>
                            <a:schemeClr val="tx1"/>
                          </a:solidFill>
                          <a:latin typeface="+mn-ea"/>
                          <a:ea typeface="+mn-ea"/>
                        </a:rPr>
                        <a:t>（インボイス対応類型）</a:t>
                      </a:r>
                      <a:r>
                        <a:rPr kumimoji="1" lang="ja-JP" altLang="en-US" sz="1200" b="0" strike="noStrike" dirty="0" smtClean="0">
                          <a:solidFill>
                            <a:schemeClr val="tx1"/>
                          </a:solidFill>
                          <a:latin typeface="+mn-ea"/>
                          <a:ea typeface="+mn-ea"/>
                        </a:rPr>
                        <a:t>】</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a:solidFill>
                            <a:schemeClr val="tx1"/>
                          </a:solidFill>
                        </a:rPr>
                        <a:t>　ソフトウェア</a:t>
                      </a:r>
                      <a:r>
                        <a:rPr kumimoji="1" lang="ja-JP" altLang="en-US" sz="1200" b="0" strike="noStrike" dirty="0">
                          <a:solidFill>
                            <a:schemeClr val="tx1"/>
                          </a:solidFill>
                        </a:rPr>
                        <a:t>購入費、クラウドﾞ</a:t>
                      </a:r>
                      <a:r>
                        <a:rPr kumimoji="1" lang="ja-JP" altLang="en-US" sz="1200" b="0" strike="noStrike" dirty="0">
                          <a:solidFill>
                            <a:schemeClr val="tx1"/>
                          </a:solidFill>
                        </a:rPr>
                        <a:t>利用料(</a:t>
                      </a:r>
                      <a:r>
                        <a:rPr kumimoji="1" lang="ja-JP" altLang="en-US" sz="1200" b="0" strike="noStrike" dirty="0" smtClean="0">
                          <a:solidFill>
                            <a:schemeClr val="tx1"/>
                          </a:solidFill>
                          <a:latin typeface="+mn-ea"/>
                          <a:ea typeface="+mn-ea"/>
                        </a:rPr>
                        <a:t>最大２年分)</a:t>
                      </a:r>
                      <a:r>
                        <a:rPr kumimoji="1" lang="ja-JP" altLang="en-US" sz="1200" b="0" strike="noStrike" dirty="0">
                          <a:solidFill>
                            <a:schemeClr val="tx1"/>
                          </a:solidFill>
                        </a:rPr>
                        <a:t>、</a:t>
                      </a:r>
                      <a:r>
                        <a:rPr kumimoji="1" lang="ja-JP" altLang="en-US" sz="1200" b="0" strike="noStrike" dirty="0">
                          <a:solidFill>
                            <a:schemeClr val="tx1"/>
                          </a:solidFill>
                        </a:rPr>
                        <a:t>導入関連費、ハードウェア</a:t>
                      </a:r>
                      <a:r>
                        <a:rPr kumimoji="1" lang="ja-JP" altLang="en-US" sz="1200" b="0" strike="noStrike" dirty="0">
                          <a:solidFill>
                            <a:schemeClr val="tx1"/>
                          </a:solidFill>
                        </a:rPr>
                        <a:t>購入費</a:t>
                      </a:r>
                      <a:endParaRPr kumimoji="1" lang="ja-JP" altLang="en-US" sz="1200" b="0" strike="noStrike" dirty="0">
                        <a:solidFill>
                          <a:schemeClr val="tx1"/>
                        </a:solidFill>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【セキュリティ対策推進枠</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サイバーセキュリティサービス利用料</a:t>
                      </a:r>
                      <a:endParaRPr kumimoji="1" lang="ja-JP" altLang="en-US" sz="1200" b="0" strike="noStrike"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2041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補助率・補助額</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400"/>
                        </a:lnSpc>
                        <a:spcBef>
                          <a:spcPts val="0"/>
                        </a:spcBef>
                        <a:spcAft>
                          <a:spcPts val="0"/>
                        </a:spcAft>
                      </a:pPr>
                      <a:r>
                        <a:rPr kumimoji="1" lang="ja-JP" altLang="en-US" sz="1200" b="0" strike="noStrike" dirty="0" smtClean="0">
                          <a:solidFill>
                            <a:schemeClr val="tx1"/>
                          </a:solidFill>
                          <a:latin typeface="+mn-ea"/>
                          <a:ea typeface="+mn-ea"/>
                        </a:rPr>
                        <a:t>【</a:t>
                      </a:r>
                      <a:r>
                        <a:rPr kumimoji="1" lang="ja-JP" altLang="en-US" sz="1200" b="0" strike="noStrike" dirty="0" smtClean="0">
                          <a:solidFill>
                            <a:schemeClr val="tx1"/>
                          </a:solidFill>
                          <a:latin typeface="+mn-ea"/>
                          <a:ea typeface="+mn-ea"/>
                        </a:rPr>
                        <a:t>通常枠】</a:t>
                      </a:r>
                      <a:endParaRPr kumimoji="1" lang="en-US" altLang="ja-JP"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事業のデジタル化を目的とした</a:t>
                      </a:r>
                      <a:r>
                        <a:rPr kumimoji="1" lang="ja-JP" altLang="en-US" sz="1200" b="0" strike="noStrike" dirty="0" smtClean="0">
                          <a:solidFill>
                            <a:schemeClr val="tx1"/>
                          </a:solidFill>
                          <a:latin typeface="+mn-ea"/>
                          <a:ea typeface="+mn-ea"/>
                        </a:rPr>
                        <a:t>ソフトウェアやシステムの導入</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a:t>
                      </a:r>
                      <a:r>
                        <a:rPr kumimoji="1" lang="ja-JP" altLang="en-US" sz="1100" b="0" strike="noStrike" dirty="0" smtClean="0">
                          <a:solidFill>
                            <a:schemeClr val="tx1"/>
                          </a:solidFill>
                          <a:latin typeface="+mn-ea"/>
                          <a:ea typeface="+mn-ea"/>
                        </a:rPr>
                        <a:t>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【インボイス枠（インボイス対応類型）】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インボイス制度に対応した会計・受発注・決済ソフト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lang="ja-JP" altLang="en-US" sz="1200">
                        <a:solidFill>
                          <a:schemeClr val="tx1"/>
                        </a:solidFill>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PC・ハードウェア等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【セキュリティ対策推進枠】</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サイバーセキュリティサービス利用料：</a:t>
                      </a:r>
                      <a:r>
                        <a:rPr kumimoji="1" lang="ja-JP" altLang="en-US" sz="1200" b="0" strike="noStrike" dirty="0" smtClean="0">
                          <a:solidFill>
                            <a:schemeClr val="tx1"/>
                          </a:solidFill>
                          <a:latin typeface="+mn-ea"/>
                          <a:ea typeface="+mn-ea"/>
                        </a:rPr>
                        <a:t>５</a:t>
                      </a:r>
                      <a:r>
                        <a:rPr kumimoji="1" lang="ja-JP" altLang="en-US" sz="1200" b="0" strike="noStrike" dirty="0" smtClean="0">
                          <a:solidFill>
                            <a:schemeClr val="tx1"/>
                          </a:solidFill>
                          <a:latin typeface="+mn-ea"/>
                          <a:ea typeface="+mn-ea"/>
                        </a:rPr>
                        <a:t>万円～150</a:t>
                      </a:r>
                      <a:r>
                        <a:rPr kumimoji="1" lang="ja-JP" altLang="en-US" sz="1200" b="0" strike="noStrike" dirty="0" smtClean="0">
                          <a:solidFill>
                            <a:schemeClr val="tx1"/>
                          </a:solidFill>
                          <a:latin typeface="+mn-ea"/>
                          <a:ea typeface="+mn-ea"/>
                        </a:rPr>
                        <a:t>万円（1/3～</a:t>
                      </a:r>
                      <a:r>
                        <a:rPr kumimoji="1" lang="ja-JP" altLang="en-US" sz="1200" b="0" strike="noStrike" dirty="0" smtClean="0">
                          <a:solidFill>
                            <a:schemeClr val="tx1"/>
                          </a:solidFill>
                          <a:latin typeface="+mn-ea"/>
                          <a:ea typeface="+mn-ea"/>
                        </a:rPr>
                        <a:t>２/３</a:t>
                      </a:r>
                      <a:r>
                        <a:rPr kumimoji="1" lang="ja-JP" altLang="en-US" sz="1200" b="0" strike="noStrike" dirty="0" smtClean="0">
                          <a:solidFill>
                            <a:schemeClr val="tx1"/>
                          </a:solidFill>
                          <a:latin typeface="+mn-ea"/>
                          <a:ea typeface="+mn-ea"/>
                        </a:rPr>
                        <a:t>以内）　など</a:t>
                      </a:r>
                      <a:endParaRPr kumimoji="1" lang="ja-JP" altLang="en-US" sz="1200" b="0" strike="noStrike"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1880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補助の要件</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200" b="0" strike="noStrike" dirty="0" smtClean="0">
                          <a:solidFill>
                            <a:schemeClr val="tx1"/>
                          </a:solidFill>
                          <a:latin typeface="+mn-ea"/>
                          <a:ea typeface="+mn-ea"/>
                        </a:rPr>
                        <a:t>【通常枠】</a:t>
                      </a:r>
                      <a:endParaRPr kumimoji="1" lang="ja-JP" altLang="en-US" sz="1200" b="0" strike="sngStrike" dirty="0" smtClean="0">
                        <a:solidFill>
                          <a:schemeClr val="tx1"/>
                        </a:solidFill>
                        <a:latin typeface="+mn-ea"/>
                        <a:ea typeface="+mn-ea"/>
                      </a:endParaRPr>
                    </a:p>
                    <a:p>
                      <a:r>
                        <a:rPr kumimoji="1" lang="ja-JP" altLang="en-US" sz="1200" b="0" strike="noStrike" dirty="0" smtClean="0">
                          <a:solidFill>
                            <a:schemeClr val="tx1"/>
                          </a:solidFill>
                          <a:latin typeface="+mn-ea"/>
                          <a:ea typeface="+mn-ea"/>
                        </a:rPr>
                        <a:t>「給与支給総額の年平均成長率1.5％以上」、「地域別最低賃金＋30円以上」を満たす事業計画を策定し、実行すること等が</a:t>
                      </a:r>
                      <a:r>
                        <a:rPr kumimoji="1" lang="ja-JP" altLang="en-US" sz="1200" b="0" strike="noStrike" dirty="0" smtClean="0">
                          <a:solidFill>
                            <a:schemeClr val="tx1"/>
                          </a:solidFill>
                          <a:latin typeface="+mn-ea"/>
                          <a:ea typeface="+mn-ea"/>
                        </a:rPr>
                        <a:t>要件（150</a:t>
                      </a:r>
                      <a:r>
                        <a:rPr kumimoji="1" lang="ja-JP" altLang="en-US" sz="1200" b="0" strike="noStrike" dirty="0" smtClean="0">
                          <a:solidFill>
                            <a:schemeClr val="tx1"/>
                          </a:solidFill>
                          <a:latin typeface="+mn-ea"/>
                          <a:ea typeface="+mn-ea"/>
                        </a:rPr>
                        <a:t>万円以上の補助金を申請する場合</a:t>
                      </a:r>
                      <a:r>
                        <a:rPr kumimoji="1" lang="ja-JP" altLang="en-US" sz="1200" b="0" strike="noStrike" dirty="0" smtClean="0">
                          <a:solidFill>
                            <a:schemeClr val="tx1"/>
                          </a:solidFill>
                          <a:latin typeface="+mn-ea"/>
                          <a:ea typeface="+mn-ea"/>
                        </a:rPr>
                        <a:t>）</a:t>
                      </a:r>
                      <a:endParaRPr kumimoji="1" lang="ja-JP" altLang="en-US" sz="1200" b="0" strike="noStrike" dirty="0" smtClean="0">
                        <a:solidFill>
                          <a:schemeClr val="tx1"/>
                        </a:solidFill>
                        <a:latin typeface="+mn-ea"/>
                        <a:ea typeface="+mn-ea"/>
                      </a:endParaRPr>
                    </a:p>
                    <a:p>
                      <a:r>
                        <a:rPr kumimoji="1" lang="ja-JP" altLang="en-US" sz="1200" b="0" strike="noStrike" dirty="0" smtClean="0">
                          <a:solidFill>
                            <a:schemeClr val="tx1"/>
                          </a:solidFill>
                          <a:latin typeface="+mn-ea"/>
                          <a:ea typeface="+mn-ea"/>
                        </a:rPr>
                        <a:t>【</a:t>
                      </a:r>
                      <a:r>
                        <a:rPr kumimoji="1" lang="ja-JP" altLang="en-US" sz="1200" b="0" strike="noStrike" dirty="0" smtClean="0">
                          <a:solidFill>
                            <a:schemeClr val="tx1"/>
                          </a:solidFill>
                          <a:latin typeface="+mn-ea"/>
                          <a:ea typeface="+mn-ea"/>
                        </a:rPr>
                        <a:t>インボイス枠（インボイス対応類型）</a:t>
                      </a:r>
                      <a:r>
                        <a:rPr kumimoji="1" lang="ja-JP" altLang="en-US" sz="1200" b="0" strike="noStrike" dirty="0" smtClean="0">
                          <a:solidFill>
                            <a:schemeClr val="tx1"/>
                          </a:solidFill>
                          <a:latin typeface="+mn-ea"/>
                          <a:ea typeface="+mn-ea"/>
                        </a:rPr>
                        <a:t>】</a:t>
                      </a:r>
                      <a:r>
                        <a:rPr kumimoji="1" lang="ja-JP" altLang="en-US" sz="1200" b="0" strike="noStrike" dirty="0" smtClean="0">
                          <a:solidFill>
                            <a:schemeClr val="tx1"/>
                          </a:solidFill>
                          <a:latin typeface="+mn-ea"/>
                          <a:ea typeface="+mn-ea"/>
                        </a:rPr>
                        <a:t>【セキュリティ対策推進枠】</a:t>
                      </a:r>
                      <a:endParaRPr kumimoji="1" lang="ja-JP" altLang="en-US" sz="1200" b="0" strike="noStrike" dirty="0" smtClean="0">
                        <a:solidFill>
                          <a:schemeClr val="tx1"/>
                        </a:solidFill>
                        <a:latin typeface="+mn-ea"/>
                        <a:ea typeface="+mn-ea"/>
                      </a:endParaRPr>
                    </a:p>
                    <a:p>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「給与支給総額の年平均成長率1.5％以上」、「地域別最低賃金＋30円以上」を満たす事業計画を策定し、実行すること等が</a:t>
                      </a:r>
                      <a:r>
                        <a:rPr kumimoji="1" lang="ja-JP" altLang="en-US" sz="1200" b="0" strike="noStrike" dirty="0" smtClean="0">
                          <a:solidFill>
                            <a:schemeClr val="tx1"/>
                          </a:solidFill>
                          <a:latin typeface="+mn-ea"/>
                          <a:ea typeface="+mn-ea"/>
                        </a:rPr>
                        <a:t>要件</a:t>
                      </a:r>
                      <a:endParaRPr kumimoji="1" lang="ja-JP" altLang="en-US" sz="1200" b="0" strike="noStrike"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7498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申請受付期間</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trike="noStrike" dirty="0">
                          <a:solidFill>
                            <a:schemeClr val="tx1"/>
                          </a:solidFill>
                          <a:latin typeface="+mn-ea"/>
                          <a:ea typeface="+mn-ea"/>
                        </a:rPr>
                        <a:t>申請開始日：令和７年３月31</a:t>
                      </a:r>
                      <a:r>
                        <a:rPr kumimoji="1" lang="ja-JP" altLang="en-US" sz="1200" b="0" strike="noStrike" dirty="0">
                          <a:solidFill>
                            <a:schemeClr val="tx1"/>
                          </a:solidFill>
                          <a:latin typeface="+mn-ea"/>
                          <a:ea typeface="+mn-ea"/>
                        </a:rPr>
                        <a:t>日</a:t>
                      </a:r>
                      <a:endParaRPr kumimoji="1" lang="ja-JP" altLang="en-US" sz="1400" b="0" strike="noStrik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strike="noStrik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strike="noStrik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strike="noStrik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strike="noStrike" dirty="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121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charset="-128"/>
                          <a:ea typeface="ＭＳ Ｐゴシック" charset="-128"/>
                        </a:rPr>
                        <a:t>お問い合わせ先</a:t>
                      </a:r>
                      <a:endPar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nSpc>
                          <a:spcPts val="1400"/>
                        </a:lnSpc>
                        <a:spcBef>
                          <a:spcPts val="0"/>
                        </a:spcBef>
                        <a:spcAft>
                          <a:spcPts val="0"/>
                        </a:spcAft>
                      </a:pPr>
                      <a:r>
                        <a:rPr kumimoji="1" lang="ja-JP" altLang="en-US" sz="1200" b="0" strike="noStrike" dirty="0" smtClean="0">
                          <a:solidFill>
                            <a:schemeClr val="tx1"/>
                          </a:solidFill>
                          <a:latin typeface="+mn-ea"/>
                          <a:ea typeface="+mn-ea"/>
                        </a:rPr>
                        <a:t>ＩＴ導入補助金</a:t>
                      </a:r>
                      <a:r>
                        <a:rPr kumimoji="1" lang="ja-JP" altLang="en-US" sz="1200" b="0" strike="noStrike" dirty="0" smtClean="0">
                          <a:solidFill>
                            <a:schemeClr val="tx1"/>
                          </a:solidFill>
                          <a:latin typeface="+mn-ea"/>
                          <a:ea typeface="+mn-ea"/>
                        </a:rPr>
                        <a:t>2025</a:t>
                      </a:r>
                      <a:r>
                        <a:rPr kumimoji="1" lang="ja-JP" altLang="en-US" sz="1200" b="0" strike="noStrike" dirty="0" smtClean="0">
                          <a:solidFill>
                            <a:schemeClr val="tx1"/>
                          </a:solidFill>
                          <a:latin typeface="+mn-ea"/>
                          <a:ea typeface="+mn-ea"/>
                        </a:rPr>
                        <a:t>事務局</a:t>
                      </a:r>
                      <a:r>
                        <a:rPr kumimoji="1" lang="ja-JP" altLang="en-US" sz="1200" b="0" strike="noStrike" dirty="0" smtClean="0">
                          <a:solidFill>
                            <a:schemeClr val="tx1"/>
                          </a:solidFill>
                          <a:latin typeface="+mn-ea"/>
                          <a:ea typeface="+mn-ea"/>
                        </a:rPr>
                        <a:t>　</a:t>
                      </a:r>
                      <a:r>
                        <a:rPr kumimoji="1" lang="ja-JP" altLang="en-US" sz="1200" b="0" strike="noStrike" dirty="0" smtClean="0">
                          <a:solidFill>
                            <a:schemeClr val="tx1"/>
                          </a:solidFill>
                          <a:latin typeface="+mn-ea"/>
                          <a:ea typeface="+mn-ea"/>
                        </a:rPr>
                        <a:t>コールセンター</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ＴＥＬ：０５７０－６６６－</a:t>
                      </a:r>
                      <a:r>
                        <a:rPr kumimoji="1" lang="ja-JP" altLang="en-US" sz="1200" b="0" strike="noStrike" dirty="0" smtClean="0">
                          <a:solidFill>
                            <a:schemeClr val="tx1"/>
                          </a:solidFill>
                          <a:latin typeface="+mn-ea"/>
                          <a:ea typeface="+mn-ea"/>
                        </a:rPr>
                        <a:t>３７６</a:t>
                      </a:r>
                      <a:r>
                        <a:rPr kumimoji="1" lang="ja-JP" altLang="en-US" sz="1200" b="0" strike="noStrike" dirty="0" smtClean="0">
                          <a:solidFill>
                            <a:schemeClr val="tx1"/>
                          </a:solidFill>
                          <a:latin typeface="+mn-ea"/>
                          <a:ea typeface="+mn-ea"/>
                        </a:rPr>
                        <a:t>（IP電話等からの問い合わ</a:t>
                      </a:r>
                      <a:r>
                        <a:rPr kumimoji="1" lang="ja-JP" altLang="en-US" sz="1200" b="0" strike="noStrike" dirty="0" smtClean="0">
                          <a:solidFill>
                            <a:schemeClr val="tx1"/>
                          </a:solidFill>
                          <a:latin typeface="+mn-ea"/>
                          <a:ea typeface="+mn-ea"/>
                        </a:rPr>
                        <a:t>せ先　</a:t>
                      </a:r>
                      <a:r>
                        <a:rPr kumimoji="1" lang="ja-JP" altLang="en-US" sz="1200" b="0" strike="noStrike" dirty="0" smtClean="0">
                          <a:solidFill>
                            <a:schemeClr val="tx1"/>
                          </a:solidFill>
                          <a:latin typeface="+mn-ea"/>
                          <a:ea typeface="+mn-ea"/>
                        </a:rPr>
                        <a:t>０５０－３１３３－３２７２</a:t>
                      </a:r>
                      <a:r>
                        <a:rPr kumimoji="1" lang="ja-JP" altLang="en-US" sz="1200" b="0" strike="noStrike" dirty="0" smtClean="0">
                          <a:solidFill>
                            <a:schemeClr val="tx1"/>
                          </a:solidFill>
                          <a:latin typeface="+mn-ea"/>
                          <a:ea typeface="+mn-ea"/>
                        </a:rPr>
                        <a:t>）</a:t>
                      </a:r>
                      <a:endParaRPr kumimoji="1" lang="ja-JP" altLang="en-US" sz="1200" b="0" strike="noStrike" dirty="0" smtClean="0">
                        <a:solidFill>
                          <a:schemeClr val="tx1"/>
                        </a:solidFill>
                        <a:latin typeface="+mn-ea"/>
                        <a:ea typeface="+mn-ea"/>
                      </a:endParaRPr>
                    </a:p>
                    <a:p>
                      <a:pPr>
                        <a:lnSpc>
                          <a:spcPts val="1400"/>
                        </a:lnSpc>
                        <a:spcBef>
                          <a:spcPts val="0"/>
                        </a:spcBef>
                        <a:spcAft>
                          <a:spcPts val="0"/>
                        </a:spcAft>
                      </a:pPr>
                      <a:r>
                        <a:rPr kumimoji="1" lang="ja-JP" altLang="en-US" sz="1200" b="0" strike="noStrike" dirty="0" smtClean="0">
                          <a:solidFill>
                            <a:schemeClr val="tx1"/>
                          </a:solidFill>
                          <a:latin typeface="+mn-ea"/>
                          <a:ea typeface="+mn-ea"/>
                        </a:rPr>
                        <a:t>ＵＲＬ：</a:t>
                      </a:r>
                      <a:r>
                        <a:rPr kumimoji="1" lang="ja-JP" altLang="en-US" sz="1200" b="0" strike="noStrike" dirty="0" smtClean="0">
                          <a:solidFill>
                            <a:schemeClr val="tx1"/>
                          </a:solidFill>
                          <a:latin typeface="+mn-ea"/>
                          <a:ea typeface="+mn-ea"/>
                        </a:rPr>
                        <a:t>https://it-shien.smrj.go.jp/</a:t>
                      </a:r>
                      <a:endParaRPr kumimoji="1" lang="ja-JP" altLang="en-US" sz="1400" b="0" strike="noStrike"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499" name="タイトル 473"/>
          <p:cNvSpPr txBox="1"/>
          <p:nvPr/>
        </p:nvSpPr>
        <p:spPr>
          <a:xfrm>
            <a:off x="93929" y="35807"/>
            <a:ext cx="1534456" cy="628234"/>
          </a:xfrm>
          <a:prstGeom prst="rect">
            <a:avLst/>
          </a:prstGeom>
          <a:noFill/>
          <a:ln>
            <a:solidFill>
              <a:schemeClr val="accent1">
                <a:lumMod val="60000"/>
                <a:lumOff val="40000"/>
              </a:schemeClr>
            </a:solidFill>
          </a:ln>
        </p:spPr>
        <p:txBody>
          <a:bodyPr lIns="0" tIns="0" rIns="0" bIns="0" anchor="ctr">
            <a:normAutofit/>
          </a:bodyPr>
          <a:lstStyle/>
          <a:p>
            <a:pPr algn="ctr" fontAlgn="auto">
              <a:spcAft>
                <a:spcPts val="0"/>
              </a:spcAft>
              <a:defRPr/>
            </a:pPr>
            <a:r>
              <a:rPr lang="ja-JP" altLang="en-US" sz="1600" b="0" strike="noStrike" dirty="0" smtClean="0">
                <a:solidFill>
                  <a:schemeClr val="tx1"/>
                </a:solidFill>
                <a:latin typeface="+mn-ea"/>
                <a:ea typeface="+mn-ea"/>
                <a:cs typeface="+mj-cs"/>
              </a:rPr>
              <a:t>デジタル化</a:t>
            </a:r>
            <a:endParaRPr lang="en-US" altLang="ja-JP" b="0" strike="noStrike" dirty="0" smtClean="0">
              <a:solidFill>
                <a:schemeClr val="tx1"/>
              </a:solidFill>
              <a:latin typeface="+mn-ea"/>
              <a:ea typeface="+mn-ea"/>
              <a:cs typeface="+mj-cs"/>
            </a:endParaRPr>
          </a:p>
        </p:txBody>
      </p:sp>
      <p:sp>
        <p:nvSpPr>
          <p:cNvPr id="1500" name="テキスト ボックス 474"/>
          <p:cNvSpPr txBox="1">
            <a:spLocks noChangeArrowheads="1"/>
          </p:cNvSpPr>
          <p:nvPr/>
        </p:nvSpPr>
        <p:spPr>
          <a:xfrm>
            <a:off x="20826" y="673821"/>
            <a:ext cx="6840220" cy="291936"/>
          </a:xfrm>
          <a:prstGeom prst="rect">
            <a:avLst/>
          </a:prstGeom>
          <a:noFill/>
          <a:ln w="9525">
            <a:noFill/>
            <a:miter lim="800000"/>
            <a:headEnd/>
            <a:tailEnd/>
          </a:ln>
        </p:spPr>
        <p:txBody>
          <a:bodyPr wrap="square" lIns="76493" tIns="38246" rIns="76493" bIns="38246">
            <a:spAutoFit/>
          </a:bodyPr>
          <a:lstStyle/>
          <a:p>
            <a:r>
              <a:rPr lang="ja-JP" altLang="en-US" sz="1400" strike="noStrike" spc="-20" dirty="0" smtClean="0">
                <a:solidFill>
                  <a:schemeClr val="tx1"/>
                </a:solidFill>
              </a:rPr>
              <a:t>業務の効率化や</a:t>
            </a:r>
            <a:r>
              <a:rPr lang="ja-JP" altLang="en-US" sz="1400" strike="noStrike" spc="-20" dirty="0" smtClean="0">
                <a:solidFill>
                  <a:schemeClr val="tx1"/>
                </a:solidFill>
                <a:latin typeface="+mn-ea"/>
                <a:ea typeface="+mn-ea"/>
              </a:rPr>
              <a:t>DX</a:t>
            </a:r>
            <a:r>
              <a:rPr lang="ja-JP" altLang="en-US" sz="1400" strike="noStrike" spc="-20" dirty="0" smtClean="0">
                <a:solidFill>
                  <a:schemeClr val="tx1"/>
                </a:solidFill>
              </a:rPr>
              <a:t>の推進、セキュリティ対策に向けたＩＴツール等の導入費用を支援します。</a:t>
            </a:r>
            <a:endParaRPr lang="ja-JP" altLang="en-US" sz="1400" strike="noStrike" spc="-20" dirty="0" smtClean="0">
              <a:solidFill>
                <a:schemeClr val="tx1"/>
              </a:solidFill>
            </a:endParaRPr>
          </a:p>
        </p:txBody>
      </p:sp>
      <p:sp>
        <p:nvSpPr>
          <p:cNvPr id="1501" name="正方形/長方形 430"/>
          <p:cNvSpPr/>
          <p:nvPr/>
        </p:nvSpPr>
        <p:spPr>
          <a:xfrm>
            <a:off x="6957001" y="7985142"/>
            <a:ext cx="6480720" cy="1489497"/>
          </a:xfrm>
          <a:prstGeom prst="rect">
            <a:avLst/>
          </a:prstGeom>
          <a:solidFill>
            <a:schemeClr val="accent1">
              <a:lumMod val="60000"/>
              <a:lumOff val="40000"/>
            </a:scheme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lIns="540000" anchor="ctr"/>
          <a:lstStyle/>
          <a:p>
            <a:pPr fontAlgn="auto">
              <a:spcBef>
                <a:spcPts val="0"/>
              </a:spcBef>
              <a:spcAft>
                <a:spcPts val="0"/>
              </a:spcAft>
              <a:defRPr/>
            </a:pPr>
            <a:r>
              <a:rPr lang="ja-JP" altLang="en-US" sz="1400" strike="noStrike" dirty="0" smtClean="0">
                <a:solidFill>
                  <a:schemeClr val="tx1"/>
                </a:solidFill>
              </a:rPr>
              <a:t>・事務業務担当の変更や後継者問題など、長年の勘から脱却するべく、補助金</a:t>
            </a:r>
            <a:endParaRPr lang="ja-JP" altLang="en-US" sz="1400" strike="noStrike" dirty="0" smtClean="0">
              <a:solidFill>
                <a:schemeClr val="tx1"/>
              </a:solidFill>
            </a:endParaRPr>
          </a:p>
          <a:p>
            <a:pPr fontAlgn="auto">
              <a:spcBef>
                <a:spcPts val="0"/>
              </a:spcBef>
              <a:spcAft>
                <a:spcPts val="0"/>
              </a:spcAft>
              <a:defRPr/>
            </a:pPr>
            <a:r>
              <a:rPr lang="ja-JP" altLang="en-US" sz="1400" strike="noStrike" dirty="0" smtClean="0">
                <a:solidFill>
                  <a:schemeClr val="tx1"/>
                </a:solidFill>
              </a:rPr>
              <a:t>  を活用して販売管理システムを導入。売上の多い得意先の需要予測や仕入</a:t>
            </a:r>
            <a:endParaRPr lang="ja-JP" altLang="en-US" sz="1400" strike="noStrike" dirty="0" smtClean="0">
              <a:solidFill>
                <a:schemeClr val="tx1"/>
              </a:solidFill>
            </a:endParaRPr>
          </a:p>
          <a:p>
            <a:pPr fontAlgn="auto">
              <a:spcBef>
                <a:spcPts val="0"/>
              </a:spcBef>
              <a:spcAft>
                <a:spcPts val="0"/>
              </a:spcAft>
              <a:defRPr/>
            </a:pPr>
            <a:r>
              <a:rPr lang="ja-JP" altLang="en-US" sz="1400" strike="noStrike" dirty="0" smtClean="0">
                <a:solidFill>
                  <a:schemeClr val="tx1"/>
                </a:solidFill>
              </a:rPr>
              <a:t> </a:t>
            </a:r>
            <a:r>
              <a:rPr lang="ja-JP" altLang="en-US" sz="1400" strike="noStrike" dirty="0" smtClean="0">
                <a:solidFill>
                  <a:schemeClr val="tx1"/>
                </a:solidFill>
              </a:rPr>
              <a:t> </a:t>
            </a:r>
            <a:r>
              <a:rPr lang="ja-JP" altLang="en-US" sz="1400" strike="noStrike" dirty="0" smtClean="0">
                <a:solidFill>
                  <a:schemeClr val="tx1"/>
                </a:solidFill>
              </a:rPr>
              <a:t>れ単価の推移の見える化を行い、売上が増加した。</a:t>
            </a:r>
            <a:endParaRPr lang="ja-JP" altLang="en-US" sz="1400" strike="noStrike" dirty="0" smtClean="0">
              <a:solidFill>
                <a:schemeClr val="tx1"/>
              </a:solidFill>
            </a:endParaRPr>
          </a:p>
          <a:p>
            <a:pPr fontAlgn="auto">
              <a:spcBef>
                <a:spcPts val="0"/>
              </a:spcBef>
              <a:spcAft>
                <a:spcPts val="0"/>
              </a:spcAft>
              <a:defRPr/>
            </a:pPr>
            <a:r>
              <a:rPr lang="ja-JP" altLang="en-US" sz="1400" strike="noStrike" dirty="0" smtClean="0">
                <a:solidFill>
                  <a:schemeClr val="tx1"/>
                </a:solidFill>
              </a:rPr>
              <a:t>・補助金を活用し、勤怠管理ツールを導入、タイムカードと給与管理システムを</a:t>
            </a:r>
            <a:endParaRPr lang="ja-JP" altLang="en-US" sz="1400" strike="noStrike" dirty="0" smtClean="0">
              <a:solidFill>
                <a:schemeClr val="tx1"/>
              </a:solidFill>
            </a:endParaRPr>
          </a:p>
          <a:p>
            <a:pPr fontAlgn="auto">
              <a:spcBef>
                <a:spcPts val="0"/>
              </a:spcBef>
              <a:spcAft>
                <a:spcPts val="0"/>
              </a:spcAft>
              <a:defRPr/>
            </a:pPr>
            <a:r>
              <a:rPr lang="ja-JP" altLang="en-US" sz="1400" strike="noStrike" dirty="0" smtClean="0">
                <a:solidFill>
                  <a:schemeClr val="tx1"/>
                </a:solidFill>
              </a:rPr>
              <a:t> </a:t>
            </a:r>
            <a:r>
              <a:rPr lang="ja-JP" altLang="en-US" sz="1400" strike="noStrike" dirty="0" smtClean="0">
                <a:solidFill>
                  <a:schemeClr val="tx1"/>
                </a:solidFill>
              </a:rPr>
              <a:t> </a:t>
            </a:r>
            <a:r>
              <a:rPr lang="ja-JP" altLang="en-US" sz="1400" strike="noStrike" dirty="0" smtClean="0">
                <a:solidFill>
                  <a:schemeClr val="tx1"/>
                </a:solidFill>
              </a:rPr>
              <a:t>連動させることで、入力・集計作業が毎月10時間ほど短縮。社内規定の見直</a:t>
            </a:r>
            <a:endParaRPr lang="ja-JP" altLang="en-US" sz="1400" strike="noStrike" dirty="0" smtClean="0">
              <a:solidFill>
                <a:schemeClr val="tx1"/>
              </a:solidFill>
            </a:endParaRPr>
          </a:p>
          <a:p>
            <a:pPr fontAlgn="auto">
              <a:spcBef>
                <a:spcPts val="0"/>
              </a:spcBef>
              <a:spcAft>
                <a:spcPts val="0"/>
              </a:spcAft>
              <a:defRPr/>
            </a:pPr>
            <a:r>
              <a:rPr lang="ja-JP" altLang="en-US" sz="1400" strike="noStrike" dirty="0" smtClean="0">
                <a:solidFill>
                  <a:schemeClr val="tx1"/>
                </a:solidFill>
              </a:rPr>
              <a:t> </a:t>
            </a:r>
            <a:r>
              <a:rPr lang="ja-JP" altLang="en-US" sz="1400" strike="noStrike" dirty="0" smtClean="0">
                <a:solidFill>
                  <a:schemeClr val="tx1"/>
                </a:solidFill>
              </a:rPr>
              <a:t> </a:t>
            </a:r>
            <a:r>
              <a:rPr lang="ja-JP" altLang="en-US" sz="1400" strike="noStrike" dirty="0" smtClean="0">
                <a:solidFill>
                  <a:schemeClr val="tx1"/>
                </a:solidFill>
              </a:rPr>
              <a:t>しなども行い、さらなる社員のモチベーションアップにつながった。</a:t>
            </a:r>
            <a:endParaRPr lang="ja-JP" altLang="en-US" sz="1400" strike="noStrike" dirty="0" smtClean="0">
              <a:solidFill>
                <a:schemeClr val="tx1"/>
              </a:solidFill>
            </a:endParaRPr>
          </a:p>
        </p:txBody>
      </p:sp>
      <p:sp>
        <p:nvSpPr>
          <p:cNvPr id="1502" name="タイトル 431"/>
          <p:cNvSpPr txBox="1"/>
          <p:nvPr/>
        </p:nvSpPr>
        <p:spPr>
          <a:xfrm>
            <a:off x="7029000" y="8048065"/>
            <a:ext cx="433790" cy="1363651"/>
          </a:xfrm>
          <a:prstGeom prst="rect">
            <a:avLst/>
          </a:prstGeom>
          <a:solidFill>
            <a:schemeClr val="bg1"/>
          </a:solidFill>
          <a:ln>
            <a:solidFill>
              <a:schemeClr val="accent1">
                <a:lumMod val="60000"/>
                <a:lumOff val="40000"/>
              </a:schemeClr>
            </a:solidFill>
          </a:ln>
        </p:spPr>
        <p:txBody>
          <a:bodyPr vert="eaVert" anchor="ctr"/>
          <a:lstStyle/>
          <a:p>
            <a:pPr algn="ctr" fontAlgn="auto">
              <a:spcAft>
                <a:spcPts val="0"/>
              </a:spcAft>
              <a:defRPr/>
            </a:pPr>
            <a:r>
              <a:rPr lang="ja-JP" altLang="en-US" sz="1400" strike="noStrike" dirty="0">
                <a:solidFill>
                  <a:schemeClr val="tx1"/>
                </a:solidFill>
                <a:latin typeface="+mn-ea"/>
                <a:ea typeface="+mn-ea"/>
                <a:cs typeface="+mj-cs"/>
              </a:rPr>
              <a:t>活用事例</a:t>
            </a:r>
            <a:endParaRPr strike="noStrike">
              <a:solidFill>
                <a:schemeClr val="tx1"/>
              </a:solidFill>
            </a:endParaRPr>
          </a:p>
        </p:txBody>
      </p:sp>
      <p:graphicFrame>
        <p:nvGraphicFramePr>
          <p:cNvPr id="1503" name="四角形 611"/>
          <p:cNvGraphicFramePr>
            <a:graphicFrameLocks noGrp="1"/>
          </p:cNvGraphicFramePr>
          <p:nvPr/>
        </p:nvGraphicFramePr>
        <p:xfrm>
          <a:off x="1269000" y="2820355"/>
          <a:ext cx="5255999" cy="688680"/>
        </p:xfrm>
        <a:graphic>
          <a:graphicData uri="http://schemas.openxmlformats.org/drawingml/2006/table">
            <a:tbl>
              <a:tblPr firstRow="1" bandRow="1">
                <a:tableStyleId>{073A0DAA-6AF3-43AB-8588-CEC1D06C72B9}</a:tableStyleId>
              </a:tblPr>
              <a:tblGrid>
                <a:gridCol w="2318187"/>
                <a:gridCol w="2937812"/>
              </a:tblGrid>
              <a:tr h="215306">
                <a:tc>
                  <a:txBody>
                    <a:bodyPr/>
                    <a:lstStyle/>
                    <a:p>
                      <a:pPr algn="ctr"/>
                      <a:r>
                        <a:rPr kumimoji="1" lang="ja-JP" altLang="en-US" sz="1100" dirty="0">
                          <a:solidFill>
                            <a:schemeClr val="tx1"/>
                          </a:solidFill>
                        </a:rPr>
                        <a:t>補助率</a:t>
                      </a:r>
                      <a:endParaRPr kumimoji="1" lang="ja-JP" altLang="en-US" sz="1100" dirty="0">
                        <a:solidFill>
                          <a:schemeClr val="tx1"/>
                        </a:solidFill>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dirty="0">
                          <a:solidFill>
                            <a:schemeClr val="tx1"/>
                          </a:solidFill>
                        </a:rPr>
                        <a:t>補助額</a:t>
                      </a:r>
                      <a:endParaRPr kumimoji="1" lang="ja-JP" altLang="en-US" sz="1100" dirty="0">
                        <a:solidFill>
                          <a:schemeClr val="tx1"/>
                        </a:solidFill>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r>
              <a:tr h="358105">
                <a:tc>
                  <a:txBody>
                    <a:bodyPr/>
                    <a:lstStyle/>
                    <a:p>
                      <a:r>
                        <a:rPr kumimoji="1" lang="ja-JP" altLang="en-US" sz="1100" b="0" strike="noStrike" dirty="0" smtClean="0">
                          <a:solidFill>
                            <a:schemeClr val="tx1"/>
                          </a:solidFill>
                          <a:latin typeface="+mn-ea"/>
                          <a:ea typeface="+mn-ea"/>
                        </a:rPr>
                        <a:t>1/2以内（中小企業）</a:t>
                      </a:r>
                      <a:endParaRPr kumimoji="1" lang="ja-JP" altLang="en-US" sz="1100" dirty="0">
                        <a:solidFill>
                          <a:schemeClr val="tx1"/>
                        </a:solidFill>
                      </a:endParaRPr>
                    </a:p>
                    <a:p>
                      <a:r>
                        <a:rPr kumimoji="1" lang="ja-JP" altLang="en-US" sz="1100" b="0" strike="noStrike" dirty="0" smtClean="0">
                          <a:solidFill>
                            <a:schemeClr val="tx1"/>
                          </a:solidFill>
                          <a:latin typeface="+mn-ea"/>
                          <a:ea typeface="+mn-ea"/>
                        </a:rPr>
                        <a:t>2/3以内（最低賃金近傍の事業者*）</a:t>
                      </a:r>
                      <a:endParaRPr kumimoji="1" lang="ja-JP" altLang="en-US" sz="1100" b="0" strike="noStrike" dirty="0" smtClean="0">
                        <a:solidFill>
                          <a:schemeClr val="tx1"/>
                        </a:solidFill>
                        <a:latin typeface="+mn-ea"/>
                        <a:ea typeface="+mn-ea"/>
                      </a:endParaRPr>
                    </a:p>
                  </a:txBody>
                  <a:tcPr marL="91440" marR="91440" marT="45720" marB="45720" vert="horz" anchor="t" anchorCtr="0">
                    <a:lnT w="12700" cap="flat" cmpd="sng" algn="ctr">
                      <a:solidFill>
                        <a:srgbClr val="000000"/>
                      </a:solidFill>
                      <a:prstDash val="solid"/>
                      <a:round/>
                      <a:headEnd type="none" w="med" len="med"/>
                      <a:tailEnd type="none" w="med" len="med"/>
                    </a:lnT>
                    <a:solidFill>
                      <a:schemeClr val="bg1">
                        <a:lumMod val="95000"/>
                      </a:schemeClr>
                    </a:solidFill>
                  </a:tcPr>
                </a:tc>
                <a:tc>
                  <a:txBody>
                    <a:bodyPr/>
                    <a:lstStyle/>
                    <a:p>
                      <a:r>
                        <a:rPr kumimoji="1" lang="ja-JP" altLang="en-US" sz="1100" b="0" strike="noStrike" dirty="0" smtClean="0">
                          <a:solidFill>
                            <a:schemeClr val="tx1"/>
                          </a:solidFill>
                          <a:latin typeface="+mn-ea"/>
                          <a:ea typeface="+mn-ea"/>
                        </a:rPr>
                        <a:t>１プロセス以上　：　 </a:t>
                      </a:r>
                      <a:r>
                        <a:rPr kumimoji="1" lang="ja-JP" altLang="en-US" sz="1100" b="0" strike="noStrike" dirty="0" smtClean="0">
                          <a:solidFill>
                            <a:schemeClr val="tx1"/>
                          </a:solidFill>
                          <a:latin typeface="+mn-ea"/>
                          <a:ea typeface="+mn-ea"/>
                        </a:rPr>
                        <a:t>５万円</a:t>
                      </a:r>
                      <a:r>
                        <a:rPr kumimoji="1" lang="ja-JP" altLang="en-US" sz="1100" b="0" strike="noStrike" dirty="0" smtClean="0">
                          <a:solidFill>
                            <a:schemeClr val="tx1"/>
                          </a:solidFill>
                          <a:latin typeface="+mn-ea"/>
                          <a:ea typeface="+mn-ea"/>
                        </a:rPr>
                        <a:t>～150万円未満</a:t>
                      </a:r>
                      <a:endParaRPr kumimoji="1" lang="ja-JP" altLang="en-US" sz="1100" b="0" strike="noStrike" dirty="0">
                        <a:solidFill>
                          <a:schemeClr val="tx1"/>
                        </a:solidFill>
                        <a:latin typeface="+mn-ea"/>
                        <a:ea typeface="+mn-ea"/>
                      </a:endParaRPr>
                    </a:p>
                    <a:p>
                      <a:r>
                        <a:rPr kumimoji="1" lang="ja-JP" altLang="en-US" sz="1100" b="0" strike="noStrike" dirty="0" smtClean="0">
                          <a:solidFill>
                            <a:schemeClr val="tx1"/>
                          </a:solidFill>
                          <a:latin typeface="+mn-ea"/>
                          <a:ea typeface="+mn-ea"/>
                        </a:rPr>
                        <a:t>４プロセス以上</a:t>
                      </a:r>
                      <a:r>
                        <a:rPr kumimoji="1" lang="ja-JP" altLang="en-US" sz="1100" b="0" strike="noStrike" dirty="0" smtClean="0">
                          <a:solidFill>
                            <a:schemeClr val="tx1"/>
                          </a:solidFill>
                          <a:latin typeface="+mn-ea"/>
                          <a:ea typeface="+mn-ea"/>
                        </a:rPr>
                        <a:t>　</a:t>
                      </a:r>
                      <a:r>
                        <a:rPr kumimoji="1" lang="ja-JP" altLang="en-US" sz="1100" b="0" strike="noStrike" dirty="0" smtClean="0">
                          <a:solidFill>
                            <a:schemeClr val="tx1"/>
                          </a:solidFill>
                          <a:latin typeface="+mn-ea"/>
                          <a:ea typeface="+mn-ea"/>
                        </a:rPr>
                        <a:t>：</a:t>
                      </a:r>
                      <a:r>
                        <a:rPr kumimoji="1" lang="ja-JP" altLang="en-US" sz="1100" b="0" strike="noStrike" dirty="0" smtClean="0">
                          <a:solidFill>
                            <a:schemeClr val="tx1"/>
                          </a:solidFill>
                          <a:latin typeface="+mn-ea"/>
                          <a:ea typeface="+mn-ea"/>
                        </a:rPr>
                        <a:t> 150</a:t>
                      </a:r>
                      <a:r>
                        <a:rPr kumimoji="1" lang="ja-JP" altLang="en-US" sz="1100" b="0" strike="noStrike" dirty="0" smtClean="0">
                          <a:solidFill>
                            <a:schemeClr val="tx1"/>
                          </a:solidFill>
                          <a:latin typeface="+mn-ea"/>
                          <a:ea typeface="+mn-ea"/>
                        </a:rPr>
                        <a:t>万円</a:t>
                      </a:r>
                      <a:r>
                        <a:rPr kumimoji="1" lang="ja-JP" altLang="en-US" sz="1100" b="0" strike="noStrike" dirty="0" smtClean="0">
                          <a:solidFill>
                            <a:schemeClr val="tx1"/>
                          </a:solidFill>
                          <a:latin typeface="+mn-ea"/>
                          <a:ea typeface="+mn-ea"/>
                        </a:rPr>
                        <a:t>～450万円以下</a:t>
                      </a:r>
                      <a:endParaRPr kumimoji="1" lang="ja-JP" altLang="en-US" sz="1100" dirty="0">
                        <a:solidFill>
                          <a:schemeClr val="tx1"/>
                        </a:solidFill>
                      </a:endParaRPr>
                    </a:p>
                  </a:txBody>
                  <a:tcPr>
                    <a:lnT w="12700" cap="flat" cmpd="sng" algn="ctr">
                      <a:solidFill>
                        <a:srgbClr val="000000"/>
                      </a:solidFill>
                      <a:prstDash val="solid"/>
                      <a:round/>
                      <a:headEnd type="none" w="med" len="med"/>
                      <a:tailEnd type="none" w="med" len="med"/>
                    </a:lnT>
                    <a:solidFill>
                      <a:schemeClr val="bg1">
                        <a:lumMod val="95000"/>
                      </a:schemeClr>
                    </a:solidFill>
                  </a:tcPr>
                </a:tc>
              </a:tr>
            </a:tbl>
          </a:graphicData>
        </a:graphic>
      </p:graphicFrame>
      <p:graphicFrame>
        <p:nvGraphicFramePr>
          <p:cNvPr id="1504" name="四角形 612"/>
          <p:cNvGraphicFramePr>
            <a:graphicFrameLocks noGrp="1"/>
          </p:cNvGraphicFramePr>
          <p:nvPr/>
        </p:nvGraphicFramePr>
        <p:xfrm>
          <a:off x="1269000" y="4085035"/>
          <a:ext cx="4182728" cy="949200"/>
        </p:xfrm>
        <a:graphic>
          <a:graphicData uri="http://schemas.openxmlformats.org/drawingml/2006/table">
            <a:tbl>
              <a:tblPr firstRow="1" firstCol="0" lastRow="0" bandRow="0">
                <a:tableStyleId>{073A0DAA-6AF3-43AB-8588-CEC1D06C72B9}</a:tableStyleId>
              </a:tblPr>
              <a:tblGrid>
                <a:gridCol w="1822040"/>
                <a:gridCol w="2360688"/>
              </a:tblGrid>
              <a:tr h="231646">
                <a:tc>
                  <a:txBody>
                    <a:bodyPr/>
                    <a:lstStyle/>
                    <a:p>
                      <a:pPr algn="ctr"/>
                      <a:r>
                        <a:rPr kumimoji="1" lang="ja-JP" altLang="en-US" sz="1100" dirty="0">
                          <a:solidFill>
                            <a:schemeClr val="tx1"/>
                          </a:solidFill>
                        </a:rPr>
                        <a:t>補助率</a:t>
                      </a:r>
                      <a:endParaRPr kumimoji="1" lang="ja-JP" altLang="en-US" sz="1100" dirty="0">
                        <a:solidFill>
                          <a:schemeClr val="tx1"/>
                        </a:solidFill>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dirty="0">
                          <a:solidFill>
                            <a:schemeClr val="tx1"/>
                          </a:solidFill>
                        </a:rPr>
                        <a:t>補助額</a:t>
                      </a:r>
                      <a:endParaRPr kumimoji="1" lang="ja-JP" altLang="en-US" sz="1100" dirty="0">
                        <a:solidFill>
                          <a:schemeClr val="tx1"/>
                        </a:solidFill>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r>
              <a:tr h="339739">
                <a:tc>
                  <a:txBody>
                    <a:bodyPr/>
                    <a:lstStyle/>
                    <a:p>
                      <a:r>
                        <a:rPr kumimoji="1" lang="ja-JP" altLang="en-US" sz="1100" b="0" strike="noStrike" dirty="0" smtClean="0">
                          <a:solidFill>
                            <a:schemeClr val="tx1"/>
                          </a:solidFill>
                          <a:latin typeface="+mn-ea"/>
                          <a:ea typeface="+mn-ea"/>
                        </a:rPr>
                        <a:t>4/5以内（小規模事業者）</a:t>
                      </a:r>
                      <a:endParaRPr kumimoji="1" lang="ja-JP" altLang="en-US" sz="1100" dirty="0">
                        <a:solidFill>
                          <a:schemeClr val="tx1"/>
                        </a:solidFill>
                      </a:endParaRPr>
                    </a:p>
                    <a:p>
                      <a:r>
                        <a:rPr kumimoji="1" lang="ja-JP" altLang="en-US" sz="1100" b="0" strike="noStrike" dirty="0" smtClean="0">
                          <a:solidFill>
                            <a:schemeClr val="tx1"/>
                          </a:solidFill>
                          <a:latin typeface="+mn-ea"/>
                          <a:ea typeface="+mn-ea"/>
                        </a:rPr>
                        <a:t>3/4以内（中小企業）</a:t>
                      </a:r>
                      <a:endParaRPr kumimoji="1" lang="ja-JP" altLang="en-US" sz="1100" b="0" strike="noStrike" dirty="0" smtClean="0">
                        <a:solidFill>
                          <a:schemeClr val="tx1"/>
                        </a:solidFill>
                        <a:latin typeface="+mn-ea"/>
                        <a:ea typeface="+mn-ea"/>
                      </a:endParaRPr>
                    </a:p>
                  </a:txBody>
                  <a:tcPr>
                    <a:lnT w="12700" cap="flat" cmpd="sng" algn="ctr">
                      <a:solidFill>
                        <a:srgbClr val="000000"/>
                      </a:solidFill>
                      <a:prstDash val="solid"/>
                      <a:round/>
                      <a:headEnd type="none" w="med" len="med"/>
                      <a:tailEnd type="none" w="med" len="med"/>
                    </a:lnT>
                    <a:solidFill>
                      <a:schemeClr val="bg1">
                        <a:lumMod val="95000"/>
                      </a:schemeClr>
                    </a:solidFill>
                  </a:tcPr>
                </a:tc>
                <a:tc>
                  <a:txBody>
                    <a:bodyPr/>
                    <a:lstStyle/>
                    <a:p>
                      <a:r>
                        <a:rPr kumimoji="1" lang="ja-JP" altLang="en-US" sz="1100" b="0" strike="noStrike" dirty="0" smtClean="0">
                          <a:solidFill>
                            <a:schemeClr val="tx1"/>
                          </a:solidFill>
                          <a:latin typeface="+mn-ea"/>
                          <a:ea typeface="+mn-ea"/>
                        </a:rPr>
                        <a:t>50万円以下</a:t>
                      </a:r>
                      <a:endParaRPr kumimoji="1" lang="ja-JP" altLang="en-US" sz="1100" dirty="0">
                        <a:solidFill>
                          <a:schemeClr val="tx1"/>
                        </a:solidFill>
                      </a:endParaRPr>
                    </a:p>
                  </a:txBody>
                  <a:tcPr marL="91440" marR="91440" marT="45720" marB="45720" vert="horz" anchor="ctr" anchorCtr="0">
                    <a:lnT w="12700" cap="flat" cmpd="sng" algn="ctr">
                      <a:solidFill>
                        <a:srgbClr val="000000"/>
                      </a:solidFill>
                      <a:prstDash val="solid"/>
                      <a:round/>
                      <a:headEnd type="none" w="med" len="med"/>
                      <a:tailEnd type="none" w="med" len="med"/>
                    </a:lnT>
                    <a:solidFill>
                      <a:schemeClr val="bg1">
                        <a:lumMod val="95000"/>
                      </a:schemeClr>
                    </a:solidFill>
                  </a:tcPr>
                </a:tc>
              </a:tr>
              <a:tr h="201962">
                <a:tc>
                  <a:txBody>
                    <a:bodyPr/>
                    <a:lstStyle/>
                    <a:p>
                      <a:r>
                        <a:rPr kumimoji="1" lang="ja-JP" altLang="en-US" sz="1100" b="0" strike="noStrike" dirty="0" smtClean="0">
                          <a:solidFill>
                            <a:schemeClr val="tx1"/>
                          </a:solidFill>
                          <a:latin typeface="+mn-ea"/>
                          <a:ea typeface="+mn-ea"/>
                        </a:rPr>
                        <a:t>2/3以内</a:t>
                      </a:r>
                      <a:endParaRPr kumimoji="1" lang="ja-JP" altLang="en-US" sz="1100" b="0" strike="noStrike" dirty="0" smtClean="0">
                        <a:solidFill>
                          <a:schemeClr val="tx1"/>
                        </a:solidFill>
                        <a:latin typeface="+mn-ea"/>
                        <a:ea typeface="+mn-ea"/>
                      </a:endParaRPr>
                    </a:p>
                  </a:txBody>
                  <a:tcPr>
                    <a:solidFill>
                      <a:schemeClr val="bg1">
                        <a:lumMod val="95000"/>
                      </a:schemeClr>
                    </a:solidFill>
                  </a:tcPr>
                </a:tc>
                <a:tc>
                  <a:txBody>
                    <a:bodyPr/>
                    <a:lstStyle/>
                    <a:p>
                      <a:r>
                        <a:rPr kumimoji="1" lang="ja-JP" altLang="en-US" sz="1100" b="0" strike="noStrike" dirty="0" smtClean="0">
                          <a:solidFill>
                            <a:schemeClr val="tx1"/>
                          </a:solidFill>
                          <a:latin typeface="+mn-ea"/>
                          <a:ea typeface="+mn-ea"/>
                        </a:rPr>
                        <a:t>50</a:t>
                      </a:r>
                      <a:r>
                        <a:rPr kumimoji="1" lang="ja-JP" altLang="en-US" sz="1100" b="0" strike="noStrike" dirty="0" smtClean="0">
                          <a:solidFill>
                            <a:schemeClr val="tx1"/>
                          </a:solidFill>
                          <a:latin typeface="+mn-ea"/>
                          <a:ea typeface="+mn-ea"/>
                        </a:rPr>
                        <a:t>万円</a:t>
                      </a:r>
                      <a:r>
                        <a:rPr kumimoji="1" lang="ja-JP" altLang="en-US" sz="1100" b="0" strike="noStrike" dirty="0" smtClean="0">
                          <a:solidFill>
                            <a:schemeClr val="tx1"/>
                          </a:solidFill>
                          <a:latin typeface="+mn-ea"/>
                          <a:ea typeface="+mn-ea"/>
                        </a:rPr>
                        <a:t>超～350万円以下</a:t>
                      </a:r>
                      <a:endParaRPr kumimoji="1" lang="ja-JP" altLang="en-US" sz="1100" dirty="0">
                        <a:solidFill>
                          <a:schemeClr val="tx1"/>
                        </a:solidFill>
                      </a:endParaRPr>
                    </a:p>
                  </a:txBody>
                  <a:tcPr>
                    <a:solidFill>
                      <a:schemeClr val="bg1">
                        <a:lumMod val="95000"/>
                      </a:schemeClr>
                    </a:solidFill>
                  </a:tcPr>
                </a:tc>
              </a:tr>
            </a:tbl>
          </a:graphicData>
        </a:graphic>
      </p:graphicFrame>
      <p:graphicFrame>
        <p:nvGraphicFramePr>
          <p:cNvPr id="1505" name="四角形 613"/>
          <p:cNvGraphicFramePr>
            <a:graphicFrameLocks noGrp="1"/>
          </p:cNvGraphicFramePr>
          <p:nvPr/>
        </p:nvGraphicFramePr>
        <p:xfrm>
          <a:off x="1269002" y="5319475"/>
          <a:ext cx="4182727" cy="781560"/>
        </p:xfrm>
        <a:graphic>
          <a:graphicData uri="http://schemas.openxmlformats.org/drawingml/2006/table">
            <a:tbl>
              <a:tblPr firstRow="1" firstCol="0" lastRow="0" bandRow="0">
                <a:tableStyleId>{073A0DAA-6AF3-43AB-8588-CEC1D06C72B9}</a:tableStyleId>
              </a:tblPr>
              <a:tblGrid>
                <a:gridCol w="1269174"/>
                <a:gridCol w="1269174"/>
                <a:gridCol w="1644379"/>
              </a:tblGrid>
              <a:tr h="214670">
                <a:tc>
                  <a:txBody>
                    <a:bodyPr/>
                    <a:lstStyle/>
                    <a:p>
                      <a:pPr algn="ctr"/>
                      <a:r>
                        <a:rPr kumimoji="1" lang="ja-JP" altLang="en-US" sz="1100" dirty="0">
                          <a:solidFill>
                            <a:schemeClr val="tx1"/>
                          </a:solidFill>
                        </a:rPr>
                        <a:t>補助対象</a:t>
                      </a:r>
                      <a:endParaRPr kumimoji="1" lang="ja-JP" altLang="en-US" sz="1100" dirty="0">
                        <a:solidFill>
                          <a:schemeClr val="tx1"/>
                        </a:solidFill>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dirty="0">
                          <a:solidFill>
                            <a:schemeClr val="tx1"/>
                          </a:solidFill>
                        </a:rPr>
                        <a:t>補助率</a:t>
                      </a:r>
                      <a:endParaRPr kumimoji="1" lang="ja-JP" altLang="en-US" sz="1100" dirty="0">
                        <a:solidFill>
                          <a:schemeClr val="tx1"/>
                        </a:solidFill>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dirty="0">
                          <a:solidFill>
                            <a:schemeClr val="tx1"/>
                          </a:solidFill>
                        </a:rPr>
                        <a:t>補助額</a:t>
                      </a:r>
                      <a:endParaRPr kumimoji="1" lang="ja-JP" altLang="en-US" sz="1100" dirty="0">
                        <a:solidFill>
                          <a:schemeClr val="tx1"/>
                        </a:solidFill>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r>
              <a:tr h="210867">
                <a:tc>
                  <a:txBody>
                    <a:bodyPr/>
                    <a:lstStyle/>
                    <a:p>
                      <a:r>
                        <a:rPr kumimoji="1" lang="ja-JP" altLang="en-US" sz="1100" b="0" strike="noStrike" dirty="0" smtClean="0">
                          <a:solidFill>
                            <a:schemeClr val="tx1"/>
                          </a:solidFill>
                          <a:latin typeface="+mn-ea"/>
                          <a:ea typeface="+mn-ea"/>
                        </a:rPr>
                        <a:t>PC・タブレット等</a:t>
                      </a:r>
                      <a:endParaRPr kumimoji="1" lang="ja-JP" altLang="en-US" sz="1100" b="0" strike="noStrike" dirty="0" smtClean="0">
                        <a:solidFill>
                          <a:schemeClr val="tx1"/>
                        </a:solidFill>
                        <a:latin typeface="+mn-ea"/>
                        <a:ea typeface="+mn-ea"/>
                      </a:endParaRPr>
                    </a:p>
                  </a:txBody>
                  <a:tcPr>
                    <a:lnT w="12700" cap="flat" cmpd="sng" algn="ctr">
                      <a:solidFill>
                        <a:srgbClr val="000000"/>
                      </a:solidFill>
                      <a:prstDash val="solid"/>
                      <a:round/>
                      <a:headEnd type="none" w="med" len="med"/>
                      <a:tailEnd type="none" w="med" len="med"/>
                    </a:lnT>
                    <a:solidFill>
                      <a:schemeClr val="bg1">
                        <a:lumMod val="95000"/>
                      </a:schemeClr>
                    </a:solidFill>
                  </a:tcPr>
                </a:tc>
                <a:tc rowSpan="2">
                  <a:txBody>
                    <a:bodyPr/>
                    <a:lstStyle/>
                    <a:p>
                      <a:r>
                        <a:rPr kumimoji="1" lang="ja-JP" altLang="en-US" sz="1100" b="0" strike="noStrike" dirty="0" smtClean="0">
                          <a:solidFill>
                            <a:schemeClr val="tx1"/>
                          </a:solidFill>
                          <a:latin typeface="+mn-ea"/>
                          <a:ea typeface="+mn-ea"/>
                        </a:rPr>
                        <a:t>1/2以内</a:t>
                      </a:r>
                      <a:endParaRPr kumimoji="1" lang="ja-JP" altLang="en-US" sz="1100" b="0" strike="noStrike" dirty="0" smtClean="0">
                        <a:solidFill>
                          <a:schemeClr val="tx1"/>
                        </a:solidFill>
                        <a:latin typeface="+mn-ea"/>
                        <a:ea typeface="+mn-ea"/>
                      </a:endParaRPr>
                    </a:p>
                  </a:txBody>
                  <a:tcPr marL="91440" marR="91440" marT="45720" marB="45720" vert="horz" anchor="ctr" anchorCtr="0">
                    <a:lnT w="12700" cap="flat" cmpd="sng" algn="ctr">
                      <a:solidFill>
                        <a:srgbClr val="000000"/>
                      </a:solidFill>
                      <a:prstDash val="solid"/>
                      <a:round/>
                      <a:headEnd type="none" w="med" len="med"/>
                      <a:tailEnd type="none" w="med" len="med"/>
                    </a:lnT>
                    <a:solidFill>
                      <a:schemeClr val="bg1">
                        <a:lumMod val="95000"/>
                      </a:schemeClr>
                    </a:solidFill>
                  </a:tcPr>
                </a:tc>
                <a:tc>
                  <a:txBody>
                    <a:bodyPr/>
                    <a:lstStyle/>
                    <a:p>
                      <a:r>
                        <a:rPr kumimoji="1" lang="ja-JP" altLang="en-US" sz="1100" b="0" strike="noStrike" dirty="0" smtClean="0">
                          <a:solidFill>
                            <a:schemeClr val="tx1"/>
                          </a:solidFill>
                          <a:latin typeface="+mn-ea"/>
                          <a:ea typeface="+mn-ea"/>
                        </a:rPr>
                        <a:t>10万円以下</a:t>
                      </a:r>
                      <a:endParaRPr kumimoji="1" lang="ja-JP" altLang="en-US" sz="1100" dirty="0">
                        <a:solidFill>
                          <a:schemeClr val="tx1"/>
                        </a:solidFill>
                      </a:endParaRPr>
                    </a:p>
                  </a:txBody>
                  <a:tcPr>
                    <a:lnT w="12700" cap="flat" cmpd="sng" algn="ctr">
                      <a:solidFill>
                        <a:srgbClr val="000000"/>
                      </a:solidFill>
                      <a:prstDash val="solid"/>
                      <a:round/>
                      <a:headEnd type="none" w="med" len="med"/>
                      <a:tailEnd type="none" w="med" len="med"/>
                    </a:lnT>
                    <a:solidFill>
                      <a:schemeClr val="bg1">
                        <a:lumMod val="95000"/>
                      </a:schemeClr>
                    </a:solidFill>
                  </a:tcPr>
                </a:tc>
              </a:tr>
              <a:tr h="190802">
                <a:tc>
                  <a:txBody>
                    <a:bodyPr/>
                    <a:lstStyle/>
                    <a:p>
                      <a:r>
                        <a:rPr kumimoji="1" lang="ja-JP" altLang="en-US" sz="1100" b="0" strike="noStrike" dirty="0" smtClean="0">
                          <a:solidFill>
                            <a:schemeClr val="tx1"/>
                          </a:solidFill>
                          <a:latin typeface="+mn-ea"/>
                          <a:ea typeface="+mn-ea"/>
                        </a:rPr>
                        <a:t>レジ・券売機等</a:t>
                      </a:r>
                      <a:endParaRPr kumimoji="1" lang="ja-JP" altLang="en-US" sz="1100" b="0" strike="noStrike" dirty="0" smtClean="0">
                        <a:solidFill>
                          <a:schemeClr val="tx1"/>
                        </a:solidFill>
                        <a:latin typeface="+mn-ea"/>
                        <a:ea typeface="+mn-ea"/>
                      </a:endParaRPr>
                    </a:p>
                  </a:txBody>
                  <a:tcPr>
                    <a:solidFill>
                      <a:schemeClr val="bg1">
                        <a:lumMod val="95000"/>
                      </a:schemeClr>
                    </a:solidFill>
                  </a:tcPr>
                </a:tc>
                <a:tc vMerge="1">
                  <a:txBody>
                    <a:bodyPr/>
                    <a:lstStyle/>
                    <a:p>
                      <a:endParaRPr kumimoji="1" lang="ja-JP" altLang="en-US"/>
                    </a:p>
                  </a:txBody>
                  <a:tcPr/>
                </a:tc>
                <a:tc>
                  <a:txBody>
                    <a:bodyPr/>
                    <a:lstStyle/>
                    <a:p>
                      <a:r>
                        <a:rPr kumimoji="1" lang="ja-JP" altLang="en-US" sz="1100" b="0" strike="noStrike" dirty="0" smtClean="0">
                          <a:solidFill>
                            <a:schemeClr val="tx1"/>
                          </a:solidFill>
                          <a:latin typeface="+mn-ea"/>
                          <a:ea typeface="+mn-ea"/>
                        </a:rPr>
                        <a:t>20万円以下</a:t>
                      </a:r>
                      <a:endParaRPr kumimoji="1" lang="ja-JP" altLang="en-US" sz="1100" dirty="0">
                        <a:solidFill>
                          <a:schemeClr val="tx1"/>
                        </a:solidFill>
                      </a:endParaRPr>
                    </a:p>
                  </a:txBody>
                  <a:tcPr>
                    <a:solidFill>
                      <a:schemeClr val="bg1">
                        <a:lumMod val="95000"/>
                      </a:schemeClr>
                    </a:solidFill>
                  </a:tcPr>
                </a:tc>
              </a:tr>
            </a:tbl>
          </a:graphicData>
        </a:graphic>
      </p:graphicFrame>
      <p:sp>
        <p:nvSpPr>
          <p:cNvPr id="1506" name="テキスト ボックス 681"/>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２９</a:t>
            </a:r>
            <a:endParaRPr>
              <a:solidFill>
                <a:schemeClr val="tx1"/>
              </a:solidFill>
            </a:endParaRPr>
          </a:p>
        </p:txBody>
      </p:sp>
      <p:graphicFrame>
        <p:nvGraphicFramePr>
          <p:cNvPr id="1507" name="四角形 103"/>
          <p:cNvGraphicFramePr>
            <a:graphicFrameLocks noGrp="1"/>
          </p:cNvGraphicFramePr>
          <p:nvPr/>
        </p:nvGraphicFramePr>
        <p:xfrm>
          <a:off x="1197000" y="8082642"/>
          <a:ext cx="5507987" cy="781560"/>
        </p:xfrm>
        <a:graphic>
          <a:graphicData uri="http://schemas.openxmlformats.org/drawingml/2006/table">
            <a:tbl>
              <a:tblPr firstRow="1" firstCol="0" lastRow="0" bandRow="0">
                <a:tableStyleId>{073A0DAA-6AF3-43AB-8588-CEC1D06C72B9}</a:tableStyleId>
              </a:tblPr>
              <a:tblGrid>
                <a:gridCol w="1050093"/>
                <a:gridCol w="1513592"/>
                <a:gridCol w="1472151"/>
                <a:gridCol w="1472151"/>
              </a:tblGrid>
              <a:tr h="217448">
                <a:tc>
                  <a:txBody>
                    <a:bodyPr/>
                    <a:lstStyle/>
                    <a:p>
                      <a:pPr algn="ctr"/>
                      <a:endParaRPr kumimoji="1" lang="ja-JP" altLang="en-US" sz="1100" dirty="0">
                        <a:solidFill>
                          <a:schemeClr val="tx1"/>
                        </a:solidFill>
                        <a:latin typeface="+mn-ea"/>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dirty="0">
                          <a:solidFill>
                            <a:schemeClr val="tx1"/>
                          </a:solidFill>
                          <a:latin typeface="+mn-ea"/>
                        </a:rPr>
                        <a:t>一次締切</a:t>
                      </a:r>
                      <a:endParaRPr kumimoji="1" lang="ja-JP" altLang="en-US" sz="1100" dirty="0">
                        <a:solidFill>
                          <a:schemeClr val="tx1"/>
                        </a:solidFill>
                        <a:latin typeface="+mn-ea"/>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dirty="0">
                          <a:solidFill>
                            <a:schemeClr val="tx1"/>
                          </a:solidFill>
                          <a:latin typeface="+mn-ea"/>
                        </a:rPr>
                        <a:t>二次締切</a:t>
                      </a:r>
                      <a:endParaRPr kumimoji="1" lang="ja-JP" altLang="en-US" sz="1100" dirty="0">
                        <a:solidFill>
                          <a:schemeClr val="tx1"/>
                        </a:solidFill>
                        <a:latin typeface="+mn-ea"/>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dirty="0">
                          <a:solidFill>
                            <a:schemeClr val="tx1"/>
                          </a:solidFill>
                          <a:latin typeface="+mn-ea"/>
                        </a:rPr>
                        <a:t>三次締切</a:t>
                      </a:r>
                      <a:endParaRPr kumimoji="1" lang="ja-JP" altLang="en-US" sz="1100" dirty="0">
                        <a:solidFill>
                          <a:schemeClr val="tx1"/>
                        </a:solidFill>
                        <a:latin typeface="+mn-ea"/>
                      </a:endParaRPr>
                    </a:p>
                  </a:txBody>
                  <a:tcPr>
                    <a:lnB w="12700" cap="flat" cmpd="sng" algn="ctr">
                      <a:solidFill>
                        <a:srgbClr val="000000"/>
                      </a:solidFill>
                      <a:prstDash val="solid"/>
                      <a:round/>
                      <a:headEnd type="none" w="med" len="med"/>
                      <a:tailEnd type="none" w="med" len="med"/>
                    </a:lnB>
                    <a:solidFill>
                      <a:schemeClr val="accent1">
                        <a:lumMod val="20000"/>
                        <a:lumOff val="80000"/>
                      </a:schemeClr>
                    </a:solidFill>
                  </a:tcPr>
                </a:tc>
              </a:tr>
              <a:tr h="216233">
                <a:tc>
                  <a:txBody>
                    <a:bodyPr/>
                    <a:lstStyle/>
                    <a:p>
                      <a:r>
                        <a:rPr kumimoji="1" lang="ja-JP" altLang="en-US" sz="1100" b="0" strike="noStrike" dirty="0" smtClean="0">
                          <a:solidFill>
                            <a:schemeClr val="tx1"/>
                          </a:solidFill>
                          <a:latin typeface="+mn-ea"/>
                          <a:ea typeface="+mn-ea"/>
                        </a:rPr>
                        <a:t>締切日</a:t>
                      </a:r>
                      <a:endParaRPr kumimoji="1" lang="ja-JP" altLang="en-US" sz="1100" b="0" strike="noStrike" dirty="0" smtClean="0">
                        <a:solidFill>
                          <a:schemeClr val="tx1"/>
                        </a:solidFill>
                        <a:latin typeface="+mn-ea"/>
                        <a:ea typeface="+mn-ea"/>
                      </a:endParaRPr>
                    </a:p>
                  </a:txBody>
                  <a:tcP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100" dirty="0">
                          <a:solidFill>
                            <a:schemeClr val="tx1"/>
                          </a:solidFill>
                          <a:latin typeface="+mn-ea"/>
                        </a:rPr>
                        <a:t>令和７年５月12日</a:t>
                      </a:r>
                      <a:endParaRPr kumimoji="1" lang="ja-JP" altLang="en-US" sz="1100" dirty="0">
                        <a:solidFill>
                          <a:schemeClr val="tx1"/>
                        </a:solidFill>
                        <a:latin typeface="+mn-ea"/>
                      </a:endParaRPr>
                    </a:p>
                  </a:txBody>
                  <a:tcP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100" dirty="0">
                          <a:solidFill>
                            <a:schemeClr val="tx1"/>
                          </a:solidFill>
                          <a:latin typeface="+mn-ea"/>
                        </a:rPr>
                        <a:t>令和７年６月16日</a:t>
                      </a:r>
                      <a:endParaRPr kumimoji="1" lang="ja-JP" altLang="en-US" sz="1100" dirty="0">
                        <a:solidFill>
                          <a:schemeClr val="tx1"/>
                        </a:solidFill>
                        <a:latin typeface="+mn-ea"/>
                      </a:endParaRPr>
                    </a:p>
                  </a:txBody>
                  <a:tcP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1" lang="ja-JP" altLang="en-US" sz="1100" dirty="0">
                          <a:solidFill>
                            <a:schemeClr val="tx1"/>
                          </a:solidFill>
                          <a:latin typeface="+mn-ea"/>
                        </a:rPr>
                        <a:t>令和７年７月18日</a:t>
                      </a:r>
                      <a:endParaRPr kumimoji="1" lang="ja-JP" altLang="en-US" sz="1100" dirty="0">
                        <a:solidFill>
                          <a:schemeClr val="tx1"/>
                        </a:solidFill>
                        <a:latin typeface="+mn-ea"/>
                      </a:endParaRPr>
                    </a:p>
                  </a:txBody>
                  <a:tcP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95000"/>
                      </a:schemeClr>
                    </a:solidFill>
                  </a:tcPr>
                </a:tc>
              </a:tr>
              <a:tr h="216233">
                <a:tc>
                  <a:txBody>
                    <a:bodyPr/>
                    <a:lstStyle/>
                    <a:p>
                      <a:r>
                        <a:rPr kumimoji="1" lang="ja-JP" altLang="en-US" sz="1100" b="0" strike="noStrike" dirty="0" smtClean="0">
                          <a:solidFill>
                            <a:schemeClr val="tx1"/>
                          </a:solidFill>
                          <a:latin typeface="+mn-ea"/>
                          <a:ea typeface="+mn-ea"/>
                        </a:rPr>
                        <a:t>事業実施期間</a:t>
                      </a:r>
                      <a:endParaRPr kumimoji="1" lang="ja-JP" altLang="en-US" sz="1100" b="0" strike="noStrike" dirty="0" smtClean="0">
                        <a:solidFill>
                          <a:schemeClr val="tx1"/>
                        </a:solidFill>
                        <a:latin typeface="+mn-ea"/>
                        <a:ea typeface="+mn-ea"/>
                      </a:endParaRPr>
                    </a:p>
                  </a:txBody>
                  <a:tcP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r>
                        <a:rPr kumimoji="1" lang="ja-JP" altLang="en-US" sz="1100" dirty="0">
                          <a:solidFill>
                            <a:schemeClr val="tx1"/>
                          </a:solidFill>
                          <a:latin typeface="+mn-ea"/>
                        </a:rPr>
                        <a:t>令和７年12月26日まで</a:t>
                      </a:r>
                      <a:endParaRPr kumimoji="1" lang="ja-JP" altLang="en-US" sz="1100" dirty="0">
                        <a:solidFill>
                          <a:schemeClr val="tx1"/>
                        </a:solidFill>
                        <a:latin typeface="+mn-ea"/>
                      </a:endParaRPr>
                    </a:p>
                  </a:txBody>
                  <a:tcP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r>
                        <a:rPr kumimoji="1" lang="ja-JP" altLang="en-US" sz="1100" dirty="0">
                          <a:solidFill>
                            <a:schemeClr val="tx1"/>
                          </a:solidFill>
                          <a:latin typeface="+mn-ea"/>
                        </a:rPr>
                        <a:t>令和８年１月30日まで</a:t>
                      </a:r>
                      <a:endParaRPr kumimoji="1" lang="ja-JP" altLang="en-US" sz="1100" dirty="0">
                        <a:solidFill>
                          <a:schemeClr val="tx1"/>
                        </a:solidFill>
                        <a:latin typeface="+mn-ea"/>
                      </a:endParaRPr>
                    </a:p>
                  </a:txBody>
                  <a:tcP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r>
                        <a:rPr kumimoji="1" lang="ja-JP" altLang="en-US" sz="1100" dirty="0">
                          <a:solidFill>
                            <a:schemeClr val="tx1"/>
                          </a:solidFill>
                          <a:latin typeface="+mn-ea"/>
                        </a:rPr>
                        <a:t>令和８年２月27日まで</a:t>
                      </a:r>
                      <a:endParaRPr kumimoji="1" lang="ja-JP" altLang="en-US" sz="1100" dirty="0">
                        <a:solidFill>
                          <a:schemeClr val="tx1"/>
                        </a:solidFill>
                        <a:latin typeface="+mn-ea"/>
                      </a:endParaRPr>
                    </a:p>
                  </a:txBody>
                  <a:tcPr>
                    <a:lnT w="12700" cap="flat" cmpd="sng" algn="ctr">
                      <a:solidFill>
                        <a:schemeClr val="bg1"/>
                      </a:solidFill>
                      <a:prstDash val="solid"/>
                      <a:round/>
                      <a:headEnd type="none" w="med" len="med"/>
                      <a:tailEnd type="none" w="med" len="med"/>
                    </a:lnT>
                    <a:lnB>
                      <a:noFill/>
                    </a:lnB>
                    <a:solidFill>
                      <a:schemeClr val="bg1">
                        <a:lumMod val="95000"/>
                      </a:schemeClr>
                    </a:solidFill>
                  </a:tcPr>
                </a:tc>
              </a:tr>
            </a:tbl>
          </a:graphicData>
        </a:graphic>
      </p:graphicFrame>
      <p:sp>
        <p:nvSpPr>
          <p:cNvPr id="1508" name="テキスト 82"/>
          <p:cNvSpPr txBox="1"/>
          <p:nvPr/>
        </p:nvSpPr>
        <p:spPr>
          <a:xfrm>
            <a:off x="1197000" y="3441000"/>
            <a:ext cx="6337643" cy="260717"/>
          </a:xfrm>
          <a:prstGeom prst="rect">
            <a:avLst/>
          </a:prstGeom>
        </p:spPr>
        <p:txBody>
          <a:bodyPr wrap="square">
            <a:spAutoFit/>
          </a:bodyPr>
          <a:p>
            <a:pPr>
              <a:defRPr lang="ja-JP" altLang="en-US"/>
            </a:pPr>
            <a:r>
              <a:rPr kumimoji="1" lang="ja-JP" altLang="en-US" sz="1100" b="0" strike="noStrike" spc="-20" dirty="0" smtClean="0">
                <a:solidFill>
                  <a:schemeClr val="tx1"/>
                </a:solidFill>
                <a:latin typeface="+mn-ea"/>
                <a:ea typeface="+mn-ea"/>
              </a:rPr>
              <a:t>*3ヶ月以上</a:t>
            </a:r>
            <a:r>
              <a:rPr kumimoji="1" lang="ja-JP" altLang="en-US" sz="1100" b="0" strike="noStrike" spc="-20" dirty="0" smtClean="0">
                <a:solidFill>
                  <a:schemeClr val="tx1"/>
                </a:solidFill>
                <a:latin typeface="+mn-ea"/>
                <a:ea typeface="+mn-ea"/>
              </a:rPr>
              <a:t>最低賃金＋50円以内で雇用している従業員数が、全従業員数の30％以上の事業者</a:t>
            </a:r>
            <a:endParaRPr kumimoji="1" lang="ja-JP" altLang="en-US" sz="1100" b="0" strike="noStrike" spc="-20" dirty="0" smtClean="0">
              <a:solidFill>
                <a:schemeClr val="tx1"/>
              </a:solidFill>
              <a:latin typeface="+mn-ea"/>
              <a:ea typeface="+mn-e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14"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スマートものづくり研究会</a:t>
            </a:r>
            <a:endParaRPr lang="ja-JP" altLang="en-US" sz="2000" b="0" dirty="0" smtClean="0">
              <a:solidFill>
                <a:schemeClr val="tx1"/>
              </a:solidFill>
              <a:latin typeface="+mn-ea"/>
              <a:ea typeface="+mn-ea"/>
            </a:endParaRPr>
          </a:p>
        </p:txBody>
      </p:sp>
      <p:sp>
        <p:nvSpPr>
          <p:cNvPr id="1515"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デジタル化</a:t>
            </a:r>
          </a:p>
        </p:txBody>
      </p:sp>
      <p:graphicFrame>
        <p:nvGraphicFramePr>
          <p:cNvPr id="1516" name="表 6"/>
          <p:cNvGraphicFramePr>
            <a:graphicFrameLocks noGrp="1"/>
          </p:cNvGraphicFramePr>
          <p:nvPr>
            <p:extLst>
              <p:ext uri="{D42A27DB-BD31-4B8C-83A1-F6EECF244321}">
                <p14:modId xmlns:p14="http://schemas.microsoft.com/office/powerpoint/2010/main" val="1421601318"/>
              </p:ext>
            </p:extLst>
          </p:nvPr>
        </p:nvGraphicFramePr>
        <p:xfrm>
          <a:off x="95250" y="1209000"/>
          <a:ext cx="6651327" cy="4614100"/>
        </p:xfrm>
        <a:graphic>
          <a:graphicData uri="http://schemas.openxmlformats.org/drawingml/2006/table">
            <a:tbl>
              <a:tblPr firstRow="1" bandRow="1">
                <a:tableStyleId>{5940675A-B579-460E-94D1-54222C63F5DA}</a:tableStyleId>
              </a:tblPr>
              <a:tblGrid>
                <a:gridCol w="1455964">
                  <a:extLst>
                    <a:ext uri="{9D8B030D-6E8A-4147-A177-3AD203B41FA5}"/>
                  </a:extLst>
                </a:gridCol>
                <a:gridCol w="5195363">
                  <a:extLst>
                    <a:ext uri="{9D8B030D-6E8A-4147-A177-3AD203B41FA5}"/>
                  </a:extLst>
                </a:gridCol>
              </a:tblGrid>
              <a:tr h="374500">
                <a:tc>
                  <a:txBody>
                    <a:bodyPr/>
                    <a:lstStyle/>
                    <a:p>
                      <a:r>
                        <a:rPr kumimoji="1" lang="ja-JP" altLang="en-US" sz="1400" dirty="0">
                          <a:solidFill>
                            <a:schemeClr val="tx1"/>
                          </a:solidFill>
                        </a:rPr>
                        <a:t>対象者</a:t>
                      </a:r>
                      <a:endParaRPr>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生産</a:t>
                      </a:r>
                      <a:r>
                        <a:rPr kumimoji="1" lang="ja-JP" altLang="en-US" sz="1400" dirty="0" smtClean="0">
                          <a:solidFill>
                            <a:schemeClr val="tx1"/>
                          </a:solidFill>
                          <a:latin typeface="ＭＳ Ｐゴシック"/>
                          <a:ea typeface="ＭＳ Ｐゴシック"/>
                        </a:rPr>
                        <a:t>現場の改善に向けた取組を行う</a:t>
                      </a:r>
                      <a:r>
                        <a:rPr kumimoji="1" lang="ja-JP" altLang="en-US" sz="1400" dirty="0" smtClean="0">
                          <a:solidFill>
                            <a:schemeClr val="tx1"/>
                          </a:solidFill>
                          <a:latin typeface="ＭＳ Ｐゴシック"/>
                          <a:ea typeface="ＭＳ Ｐゴシック"/>
                        </a:rPr>
                        <a:t>県内製造業事業者</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52714">
                <a:tc>
                  <a:txBody>
                    <a:bodyPr/>
                    <a:lstStyle/>
                    <a:p>
                      <a:r>
                        <a:rPr kumimoji="1" lang="ja-JP" altLang="en-US" sz="1400" dirty="0">
                          <a:solidFill>
                            <a:schemeClr val="tx1"/>
                          </a:solidFill>
                        </a:rPr>
                        <a:t>活動概要</a:t>
                      </a:r>
                      <a:endParaRPr>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①ロボット導入の具体的なプロセスや成功事例の紹介</a:t>
                      </a:r>
                      <a:endParaRPr kumimoji="1" lang="en-US" altLang="ja-JP"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成功事例や課題解決事例の紹介するセミナーにより、自社における導入手順の具体化と有効利用できていない既存ロボット等の再活用を促進する</a:t>
                      </a:r>
                      <a:endParaRPr kumimoji="1" lang="en-US" altLang="ja-JP" sz="1400" dirty="0" smtClean="0">
                        <a:solidFill>
                          <a:schemeClr val="tx1"/>
                        </a:solidFill>
                        <a:latin typeface="ＭＳ Ｐゴシック"/>
                        <a:ea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ＭＳ Ｐゴシック"/>
                          <a:ea typeface="ＭＳ Ｐゴシック"/>
                        </a:rPr>
                        <a:t>　</a:t>
                      </a:r>
                      <a:endParaRPr kumimoji="1" lang="en-US" altLang="ja-JP"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②</a:t>
                      </a:r>
                      <a:r>
                        <a:rPr kumimoji="1" lang="ja-JP" altLang="en-US" sz="1400" strike="noStrike" dirty="0" smtClean="0">
                          <a:solidFill>
                            <a:schemeClr val="tx1"/>
                          </a:solidFill>
                          <a:latin typeface="ＭＳ Ｐゴシック"/>
                          <a:ea typeface="ＭＳ Ｐゴシック"/>
                        </a:rPr>
                        <a:t>デジタル技術による現場改善事例の紹介（中小製造業対象）</a:t>
                      </a:r>
                      <a:endParaRPr kumimoji="1" lang="en-US" altLang="ja-JP" sz="1400" strike="noStrike"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生産性向上推進アドバイザーと協働のうえ課題を整理し、解決ツールの製作や実証につなげる</a:t>
                      </a:r>
                      <a:endParaRPr kumimoji="1" lang="en-US" altLang="ja-JP" sz="1400" dirty="0" smtClean="0">
                        <a:solidFill>
                          <a:schemeClr val="tx1"/>
                        </a:solidFill>
                        <a:latin typeface="ＭＳ Ｐゴシック"/>
                        <a:ea typeface="ＭＳ Ｐゴシック"/>
                      </a:endParaRPr>
                    </a:p>
                    <a:p>
                      <a:endParaRPr kumimoji="1" lang="en-US" altLang="ja-JP"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③デジタル技術の活用を目的とした事例に基づくハンズオン研修</a:t>
                      </a:r>
                      <a:endParaRPr kumimoji="1" lang="en-US" altLang="ja-JP"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・生成ＡＩ活用</a:t>
                      </a:r>
                      <a:endParaRPr kumimoji="1" lang="en-US" altLang="ja-JP"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en-US" altLang="ja-JP" sz="1400" dirty="0" smtClean="0">
                          <a:solidFill>
                            <a:schemeClr val="tx1"/>
                          </a:solidFill>
                          <a:latin typeface="ＭＳ Ｐゴシック"/>
                          <a:ea typeface="ＭＳ Ｐゴシック"/>
                        </a:rPr>
                        <a:t>3D CAD</a:t>
                      </a:r>
                      <a:r>
                        <a:rPr kumimoji="1" lang="ja-JP" altLang="en-US" sz="1400" dirty="0" err="1" smtClean="0">
                          <a:solidFill>
                            <a:schemeClr val="tx1"/>
                          </a:solidFill>
                          <a:latin typeface="ＭＳ Ｐゴシック"/>
                          <a:ea typeface="ＭＳ Ｐゴシック"/>
                        </a:rPr>
                        <a:t>、</a:t>
                      </a:r>
                      <a:r>
                        <a:rPr kumimoji="1" lang="en-US" altLang="ja-JP" sz="1400" dirty="0" smtClean="0">
                          <a:solidFill>
                            <a:schemeClr val="tx1"/>
                          </a:solidFill>
                          <a:latin typeface="ＭＳ Ｐゴシック"/>
                          <a:ea typeface="ＭＳ Ｐゴシック"/>
                        </a:rPr>
                        <a:t>3D</a:t>
                      </a:r>
                      <a:r>
                        <a:rPr kumimoji="1" lang="ja-JP" altLang="en-US" sz="1400" dirty="0" smtClean="0">
                          <a:solidFill>
                            <a:schemeClr val="tx1"/>
                          </a:solidFill>
                          <a:latin typeface="ＭＳ Ｐゴシック"/>
                          <a:ea typeface="ＭＳ Ｐゴシック"/>
                        </a:rPr>
                        <a:t>プリンタ、</a:t>
                      </a:r>
                      <a:r>
                        <a:rPr kumimoji="1" lang="en-US" altLang="ja-JP" sz="1400" dirty="0" smtClean="0">
                          <a:solidFill>
                            <a:schemeClr val="tx1"/>
                          </a:solidFill>
                          <a:latin typeface="ＭＳ Ｐゴシック"/>
                          <a:ea typeface="ＭＳ Ｐゴシック"/>
                        </a:rPr>
                        <a:t>3D</a:t>
                      </a:r>
                      <a:r>
                        <a:rPr kumimoji="1" lang="ja-JP" altLang="en-US" sz="1400" dirty="0" smtClean="0">
                          <a:solidFill>
                            <a:schemeClr val="tx1"/>
                          </a:solidFill>
                          <a:latin typeface="ＭＳ Ｐゴシック"/>
                          <a:ea typeface="ＭＳ Ｐゴシック"/>
                        </a:rPr>
                        <a:t>スキャナ活用　など</a:t>
                      </a:r>
                      <a:endParaRPr kumimoji="1" lang="en-US" altLang="ja-JP" sz="1400" dirty="0" smtClean="0">
                        <a:solidFill>
                          <a:schemeClr val="tx1"/>
                        </a:solidFill>
                        <a:latin typeface="ＭＳ Ｐゴシック"/>
                        <a:ea typeface="ＭＳ Ｐゴシック"/>
                      </a:endParaRPr>
                    </a:p>
                    <a:p>
                      <a:endParaRPr kumimoji="1" lang="en-US" altLang="ja-JP"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④最新技術、製品、活用事例を紹介する展示発表会の開催</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572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高知県工業技術センター　生産技術課</a:t>
                      </a:r>
                      <a:endParaRPr>
                        <a:solidFill>
                          <a:schemeClr val="tx1"/>
                        </a:solidFill>
                      </a:endParaRPr>
                    </a:p>
                    <a:p>
                      <a:r>
                        <a:rPr kumimoji="1" lang="ja-JP" altLang="en-US" sz="1400" dirty="0" smtClean="0">
                          <a:solidFill>
                            <a:schemeClr val="tx1"/>
                          </a:solidFill>
                          <a:latin typeface="+mn-ea"/>
                          <a:ea typeface="+mn-ea"/>
                        </a:rPr>
                        <a:t>TEL：088-846-1653</a:t>
                      </a:r>
                      <a:endParaRPr>
                        <a:solidFill>
                          <a:schemeClr val="tx1"/>
                        </a:solidFill>
                      </a:endParaRPr>
                    </a:p>
                    <a:p>
                      <a:r>
                        <a:rPr kumimoji="1" lang="ja-JP" altLang="en-US" sz="1400" dirty="0" smtClean="0">
                          <a:solidFill>
                            <a:schemeClr val="tx1"/>
                          </a:solidFill>
                          <a:latin typeface="+mn-ea"/>
                          <a:ea typeface="+mn-ea"/>
                        </a:rPr>
                        <a:t>E-mail：151405@ken.pref.kochi.lg.jp</a:t>
                      </a:r>
                      <a:endParaRPr>
                        <a:solidFill>
                          <a:schemeClr val="tx1"/>
                        </a:solidFill>
                      </a:endParaRPr>
                    </a:p>
                    <a:p>
                      <a:r>
                        <a:rPr kumimoji="1" lang="ja-JP" altLang="en-US" sz="1400" dirty="0" smtClean="0">
                          <a:solidFill>
                            <a:schemeClr val="tx1"/>
                          </a:solidFill>
                          <a:latin typeface="+mn-ea"/>
                          <a:ea typeface="+mn-ea"/>
                        </a:rPr>
                        <a:t>URL</a:t>
                      </a:r>
                      <a:r>
                        <a:rPr kumimoji="1" lang="ja-JP" altLang="en-US" sz="1400" dirty="0" smtClean="0">
                          <a:solidFill>
                            <a:schemeClr val="tx1"/>
                          </a:solidFill>
                          <a:latin typeface="+mn-ea"/>
                          <a:ea typeface="+mn-ea"/>
                        </a:rPr>
                        <a:t>：</a:t>
                      </a:r>
                      <a:r>
                        <a:rPr kumimoji="1" lang="en-US" altLang="ja-JP" sz="1400" dirty="0" smtClean="0">
                          <a:solidFill>
                            <a:schemeClr val="tx1"/>
                          </a:solidFill>
                          <a:latin typeface="+mn-ea"/>
                          <a:ea typeface="+mn-ea"/>
                        </a:rPr>
                        <a:t>https://www.pref.kochi.lg.jp/itc/</a:t>
                      </a:r>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517" name="テキスト ボックス 502"/>
          <p:cNvSpPr txBox="1">
            <a:spLocks noChangeArrowheads="1"/>
          </p:cNvSpPr>
          <p:nvPr/>
        </p:nvSpPr>
        <p:spPr>
          <a:xfrm>
            <a:off x="-26990" y="662120"/>
            <a:ext cx="6775536" cy="522327"/>
          </a:xfrm>
          <a:prstGeom prst="rect">
            <a:avLst/>
          </a:prstGeom>
          <a:noFill/>
          <a:ln w="9525">
            <a:noFill/>
            <a:miter lim="800000"/>
            <a:headEnd/>
            <a:tailEnd/>
          </a:ln>
        </p:spPr>
        <p:txBody>
          <a:bodyPr wrap="square">
            <a:spAutoFit/>
          </a:bodyPr>
          <a:lstStyle/>
          <a:p>
            <a:r>
              <a:rPr lang="ja-JP" altLang="en-US" sz="1400">
                <a:solidFill>
                  <a:schemeClr val="tx1"/>
                </a:solidFill>
                <a:latin typeface="ＭＳ Ｐゴシック"/>
              </a:rPr>
              <a:t>県内製造業の方々の生産現場の効率化や付加価値の向上につなげるロボット・AI・IoT等を活用したスマートものづくりの導入と実践できる人材の育成の支援します。</a:t>
            </a:r>
            <a:endParaRPr>
              <a:solidFill>
                <a:schemeClr val="tx1"/>
              </a:solidFill>
              <a:latin typeface="ＭＳ Ｐゴシック"/>
            </a:endParaRPr>
          </a:p>
        </p:txBody>
      </p:sp>
      <p:sp>
        <p:nvSpPr>
          <p:cNvPr id="1518" name="テキスト ボックス 682"/>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３０</a:t>
            </a:r>
            <a:endParaRPr>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24"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ワークライフバランス、働き方改革の推進</a:t>
            </a:r>
            <a:endParaRPr lang="ja-JP" altLang="en-US" sz="2000" b="0" dirty="0" smtClean="0">
              <a:solidFill>
                <a:schemeClr val="tx1"/>
              </a:solidFill>
              <a:latin typeface="+mn-ea"/>
              <a:ea typeface="+mn-ea"/>
            </a:endParaRPr>
          </a:p>
        </p:txBody>
      </p:sp>
      <p:sp>
        <p:nvSpPr>
          <p:cNvPr id="1525"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働き方改革</a:t>
            </a:r>
            <a:endParaRPr lang="ja-JP" altLang="en-US" sz="1600" b="0" dirty="0">
              <a:solidFill>
                <a:schemeClr val="tx1"/>
              </a:solidFill>
              <a:latin typeface="+mn-ea"/>
              <a:ea typeface="+mn-ea"/>
              <a:cs typeface="+mj-cs"/>
            </a:endParaRPr>
          </a:p>
        </p:txBody>
      </p:sp>
      <p:graphicFrame>
        <p:nvGraphicFramePr>
          <p:cNvPr id="1526" name="表 6"/>
          <p:cNvGraphicFramePr>
            <a:graphicFrameLocks noGrp="1"/>
          </p:cNvGraphicFramePr>
          <p:nvPr/>
        </p:nvGraphicFramePr>
        <p:xfrm>
          <a:off x="95250" y="705000"/>
          <a:ext cx="6651320" cy="8790029"/>
        </p:xfrm>
        <a:graphic>
          <a:graphicData uri="http://schemas.openxmlformats.org/drawingml/2006/table">
            <a:tbl>
              <a:tblPr firstRow="1" bandRow="1">
                <a:tableStyleId>{5940675A-B579-460E-94D1-54222C63F5DA}</a:tableStyleId>
              </a:tblPr>
              <a:tblGrid>
                <a:gridCol w="1455964"/>
                <a:gridCol w="5195363"/>
              </a:tblGrid>
              <a:tr h="374500">
                <a:tc>
                  <a:txBody>
                    <a:bodyPr/>
                    <a:lstStyle/>
                    <a:p>
                      <a:r>
                        <a:rPr kumimoji="1" lang="ja-JP" altLang="en-US" sz="1400" dirty="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県内に事業所を置く企業・団体</a:t>
                      </a:r>
                      <a:endParaRPr kumimoji="1" lang="ja-JP" altLang="en-US" sz="1600" dirty="0" smtClean="0">
                        <a:solidFill>
                          <a:schemeClr val="tx1"/>
                        </a:solidFill>
                        <a:latin typeface="ＭＳ Ｐゴシック"/>
                        <a:ea typeface="ＭＳ Ｐゴシック"/>
                      </a:endParaRPr>
                    </a:p>
                  </a:txBody>
                  <a:tcPr/>
                </a:tc>
                <a:extLst>
                  <a:ext uri="{0D108BD9-81ED-4DB2-BD59-A6C34878D82A}"/>
                </a:extLst>
              </a:tr>
              <a:tr h="2047874">
                <a:tc>
                  <a:txBody>
                    <a:bodyPr/>
                    <a:lstStyle/>
                    <a:p>
                      <a:r>
                        <a:rPr kumimoji="1" lang="ja-JP" altLang="en-US" sz="1400" dirty="0">
                          <a:solidFill>
                            <a:schemeClr val="tx1"/>
                          </a:solidFill>
                        </a:rPr>
                        <a:t>高知県ワークライフバランス推進企業認証制度</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誰もが働きやすく、従業員の方々が働き続けられる職場環境づくりを目指し、「次世代育成支援」</a:t>
                      </a:r>
                      <a:r>
                        <a:rPr kumimoji="1" lang="ja-JP" altLang="en-US" sz="1400" dirty="0" smtClean="0">
                          <a:solidFill>
                            <a:schemeClr val="tx1"/>
                          </a:solidFill>
                          <a:latin typeface="ＭＳ Ｐゴシック"/>
                          <a:ea typeface="ＭＳ Ｐゴシック"/>
                        </a:rPr>
                        <a:t>「男性育休推進」</a:t>
                      </a:r>
                      <a:r>
                        <a:rPr kumimoji="1" lang="ja-JP" altLang="en-US" sz="1400" dirty="0" smtClean="0">
                          <a:solidFill>
                            <a:schemeClr val="tx1"/>
                          </a:solidFill>
                          <a:latin typeface="ＭＳ Ｐゴシック"/>
                          <a:ea typeface="ＭＳ Ｐゴシック"/>
                        </a:rPr>
                        <a:t>「介護支援」「年次有給休暇の取得促進」「女性の活躍推進」「健康経営」に積極的に取り組んでいる企業を県が認証する制度</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【対象者】</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県内に事業所を置く企業・団体</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【認証に向けた支援策】</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高知県ワークライフバランス推進アドバイザー（社会保険労務士）</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が、認証に向けて一般事業主行動計画の策定等を支援します。</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968375">
                <a:tc>
                  <a:txBody>
                    <a:bodyPr/>
                    <a:lstStyle/>
                    <a:p>
                      <a:r>
                        <a:rPr kumimoji="1" lang="ja-JP" altLang="en-US" sz="1400" dirty="0">
                          <a:solidFill>
                            <a:schemeClr val="tx1"/>
                          </a:solidFill>
                        </a:rPr>
                        <a:t>働き方改革トップセミナー</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女性など多様な人材の活躍や、新たな働き方の推進などをテーマにした経営者向けセミナーを開催します。</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【対象者】</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県内の企業経営者、人事・労務管理者など</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4082015">
                <a:tc>
                  <a:txBody>
                    <a:bodyPr/>
                    <a:lstStyle/>
                    <a:p>
                      <a:r>
                        <a:rPr kumimoji="1" lang="ja-JP" altLang="en-US" sz="1400" dirty="0">
                          <a:solidFill>
                            <a:schemeClr val="tx1"/>
                          </a:solidFill>
                        </a:rPr>
                        <a:t>働き方改革普及促進事業</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①高知県登録働き方改革コンサルタントによる伴走支援</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県内在住の社会保険労務士等の国家資格保有者による働き</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方改革に係る個別コンサルティングを実施します。</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【対象者】</a:t>
                      </a:r>
                      <a:r>
                        <a:rPr kumimoji="1" lang="ja-JP" altLang="en-US" sz="1400" dirty="0" smtClean="0">
                          <a:solidFill>
                            <a:schemeClr val="tx1"/>
                          </a:solidFill>
                          <a:latin typeface="ＭＳ Ｐゴシック"/>
                          <a:ea typeface="ＭＳ Ｐゴシック"/>
                        </a:rPr>
                        <a:t>県内企業</a:t>
                      </a:r>
                      <a:r>
                        <a:rPr kumimoji="1" lang="ja-JP" altLang="en-US" sz="1400" dirty="0" smtClean="0">
                          <a:solidFill>
                            <a:schemeClr val="tx1"/>
                          </a:solidFill>
                          <a:latin typeface="ＭＳ Ｐゴシック"/>
                          <a:ea typeface="ＭＳ Ｐゴシック"/>
                        </a:rPr>
                        <a:t>25</a:t>
                      </a:r>
                      <a:r>
                        <a:rPr kumimoji="1" lang="ja-JP" altLang="en-US" sz="1400" dirty="0" smtClean="0">
                          <a:solidFill>
                            <a:schemeClr val="tx1"/>
                          </a:solidFill>
                          <a:latin typeface="ＭＳ Ｐゴシック"/>
                          <a:ea typeface="ＭＳ Ｐゴシック"/>
                        </a:rPr>
                        <a:t>社（予定）</a:t>
                      </a:r>
                      <a:endParaRPr kumimoji="1" lang="ja-JP" altLang="en-US" sz="1400" dirty="0" smtClean="0">
                        <a:solidFill>
                          <a:schemeClr val="tx1"/>
                        </a:solidFill>
                        <a:latin typeface="ＭＳ Ｐゴシック"/>
                        <a:ea typeface="ＭＳ Ｐゴシック"/>
                      </a:endParaRPr>
                    </a:p>
                    <a:p>
                      <a:pPr algn="l"/>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②多様な働き方導入支援</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中山間地域に所在する企業や小規模企業を対象とした</a:t>
                      </a:r>
                      <a:r>
                        <a:rPr kumimoji="1" lang="ja-JP" altLang="en-US" sz="1400" dirty="0" smtClean="0">
                          <a:solidFill>
                            <a:schemeClr val="tx1"/>
                          </a:solidFill>
                          <a:latin typeface="ＭＳ Ｐゴシック"/>
                          <a:ea typeface="ＭＳ Ｐゴシック"/>
                        </a:rPr>
                        <a:t>働き方　</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改革に関する</a:t>
                      </a:r>
                      <a:r>
                        <a:rPr kumimoji="1" lang="ja-JP" altLang="en-US" sz="1400" dirty="0" smtClean="0">
                          <a:solidFill>
                            <a:schemeClr val="tx1"/>
                          </a:solidFill>
                          <a:latin typeface="ＭＳ Ｐゴシック"/>
                          <a:ea typeface="ＭＳ Ｐゴシック"/>
                        </a:rPr>
                        <a:t>個別コンサルティ</a:t>
                      </a:r>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ング（</a:t>
                      </a:r>
                      <a:r>
                        <a:rPr kumimoji="1" lang="ja-JP" altLang="en-US" sz="1400" dirty="0" smtClean="0">
                          <a:solidFill>
                            <a:schemeClr val="tx1"/>
                          </a:solidFill>
                          <a:latin typeface="ＭＳ Ｐゴシック"/>
                          <a:ea typeface="ＭＳ Ｐゴシック"/>
                        </a:rPr>
                        <a:t>2</a:t>
                      </a:r>
                      <a:r>
                        <a:rPr kumimoji="1" lang="ja-JP" altLang="en-US" sz="1400" dirty="0" smtClean="0">
                          <a:solidFill>
                            <a:schemeClr val="tx1"/>
                          </a:solidFill>
                          <a:latin typeface="ＭＳ Ｐゴシック"/>
                          <a:ea typeface="ＭＳ Ｐゴシック"/>
                        </a:rPr>
                        <a:t>社（予定））を実施します。</a:t>
                      </a:r>
                      <a:endParaRPr kumimoji="1" lang="ja-JP" altLang="en-US" sz="1400" dirty="0" smtClean="0">
                        <a:solidFill>
                          <a:schemeClr val="tx1"/>
                        </a:solidFill>
                        <a:latin typeface="ＭＳ Ｐゴシック"/>
                        <a:ea typeface="ＭＳ Ｐゴシック"/>
                      </a:endParaRPr>
                    </a:p>
                    <a:p>
                      <a:pPr algn="l"/>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③</a:t>
                      </a:r>
                      <a:r>
                        <a:rPr kumimoji="1" lang="ja-JP" altLang="en-US" sz="1400" dirty="0" smtClean="0">
                          <a:solidFill>
                            <a:schemeClr val="tx1"/>
                          </a:solidFill>
                          <a:latin typeface="ＭＳ Ｐゴシック"/>
                          <a:ea typeface="ＭＳ Ｐゴシック"/>
                        </a:rPr>
                        <a:t>職務基準の</a:t>
                      </a:r>
                      <a:r>
                        <a:rPr kumimoji="1" lang="ja-JP" altLang="en-US" sz="1400" dirty="0" smtClean="0">
                          <a:solidFill>
                            <a:schemeClr val="tx1"/>
                          </a:solidFill>
                          <a:latin typeface="ＭＳ Ｐゴシック"/>
                          <a:ea typeface="ＭＳ Ｐゴシック"/>
                        </a:rPr>
                        <a:t>人事制度導入支援</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賃金制度と連動した人事評価制度の導入を支援するセミナー</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及び</a:t>
                      </a:r>
                      <a:r>
                        <a:rPr kumimoji="1" lang="ja-JP" altLang="en-US" sz="1400" dirty="0" smtClean="0">
                          <a:solidFill>
                            <a:schemeClr val="tx1"/>
                          </a:solidFill>
                          <a:latin typeface="ＭＳ Ｐゴシック"/>
                          <a:ea typeface="ＭＳ Ｐゴシック"/>
                        </a:rPr>
                        <a:t>研修会を</a:t>
                      </a:r>
                      <a:r>
                        <a:rPr kumimoji="1" lang="ja-JP" altLang="en-US" sz="1400" dirty="0" smtClean="0">
                          <a:solidFill>
                            <a:schemeClr val="tx1"/>
                          </a:solidFill>
                          <a:latin typeface="ＭＳ Ｐゴシック"/>
                          <a:ea typeface="ＭＳ Ｐゴシック"/>
                        </a:rPr>
                        <a:t>開催します。</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【対象者】県内企業　10社（予定）</a:t>
                      </a:r>
                      <a:endParaRPr kumimoji="1" lang="ja-JP" altLang="en-US" sz="1400" dirty="0" smtClean="0">
                        <a:solidFill>
                          <a:schemeClr val="tx1"/>
                        </a:solidFill>
                        <a:latin typeface="ＭＳ Ｐゴシック"/>
                        <a:ea typeface="ＭＳ Ｐゴシック"/>
                      </a:endParaRPr>
                    </a:p>
                    <a:p>
                      <a:pPr algn="l"/>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④</a:t>
                      </a:r>
                      <a:r>
                        <a:rPr kumimoji="1" lang="ja-JP" altLang="en-US" sz="1400" dirty="0" smtClean="0">
                          <a:solidFill>
                            <a:schemeClr val="tx1"/>
                          </a:solidFill>
                          <a:latin typeface="ＭＳ Ｐゴシック"/>
                          <a:ea typeface="ＭＳ Ｐゴシック"/>
                        </a:rPr>
                        <a:t>属人化解消</a:t>
                      </a:r>
                      <a:r>
                        <a:rPr kumimoji="1" lang="ja-JP" altLang="en-US" sz="1400" dirty="0" smtClean="0">
                          <a:solidFill>
                            <a:schemeClr val="tx1"/>
                          </a:solidFill>
                          <a:latin typeface="ＭＳ Ｐゴシック"/>
                          <a:ea typeface="ＭＳ Ｐゴシック"/>
                        </a:rPr>
                        <a:t>支援</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男性育休をはじめとする休暇が取得しやすい環境整備、生産　　　</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性の向</a:t>
                      </a:r>
                      <a:r>
                        <a:rPr kumimoji="1" lang="ja-JP" altLang="en-US" sz="1400" dirty="0" smtClean="0">
                          <a:solidFill>
                            <a:schemeClr val="tx1"/>
                          </a:solidFill>
                          <a:latin typeface="ＭＳ Ｐゴシック"/>
                          <a:ea typeface="ＭＳ Ｐゴシック"/>
                        </a:rPr>
                        <a:t>上を目的として、業務の属人化解消や複数業務を担えるよ</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うにする取組を進めるための研修会を開催</a:t>
                      </a:r>
                      <a:r>
                        <a:rPr kumimoji="1" lang="ja-JP" altLang="en-US" sz="1400" dirty="0" smtClean="0">
                          <a:solidFill>
                            <a:schemeClr val="tx1"/>
                          </a:solidFill>
                          <a:latin typeface="ＭＳ Ｐゴシック"/>
                          <a:ea typeface="ＭＳ Ｐゴシック"/>
                        </a:rPr>
                        <a:t>します。</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a:t>
                      </a:r>
                      <a:r>
                        <a:rPr kumimoji="1" lang="ja-JP" altLang="en-US" sz="1400" dirty="0" smtClean="0">
                          <a:solidFill>
                            <a:schemeClr val="tx1"/>
                          </a:solidFill>
                          <a:latin typeface="ＭＳ Ｐゴシック"/>
                          <a:ea typeface="ＭＳ Ｐゴシック"/>
                        </a:rPr>
                        <a:t>対象者】県内企業10社（予定）</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305401">
                <a:tc>
                  <a:txBody>
                    <a:bodyPr/>
                    <a:lstStyle/>
                    <a:p>
                      <a:r>
                        <a:rPr kumimoji="1" lang="ja-JP" altLang="en-US" sz="1400" dirty="0">
                          <a:solidFill>
                            <a:schemeClr val="tx1"/>
                          </a:solidFill>
                        </a:rPr>
                        <a:t>費用</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無料</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713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高知県雇用労働政策課（働き方改革担当）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TEL：088-823-9764</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E-mail：151301@ken.pref.kochi.lg.jp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https://www.pref.kochi.lg.jp/soshiki/150000/151301/</a:t>
                      </a:r>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527" name="テキスト ボックス 683"/>
          <p:cNvSpPr txBox="1"/>
          <p:nvPr/>
        </p:nvSpPr>
        <p:spPr>
          <a:xfrm>
            <a:off x="3113786" y="9566168"/>
            <a:ext cx="576064" cy="368439"/>
          </a:xfrm>
          <a:prstGeom prst="rect">
            <a:avLst/>
          </a:prstGeom>
          <a:noFill/>
        </p:spPr>
        <p:txBody>
          <a:bodyPr wrap="square" rtlCol="0">
            <a:spAutoFit/>
          </a:bodyPr>
          <a:lstStyle/>
          <a:p>
            <a:pPr algn="ctr"/>
            <a:r>
              <a:rPr lang="ja-JP" altLang="en-US">
                <a:solidFill>
                  <a:schemeClr val="tx1"/>
                </a:solidFill>
              </a:rPr>
              <a:t>３１</a:t>
            </a:r>
            <a:endParaRPr>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33"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働きやすい環境整備事業費補助金</a:t>
            </a:r>
            <a:endParaRPr lang="ja-JP" altLang="en-US" sz="2000" b="0" dirty="0" smtClean="0">
              <a:solidFill>
                <a:schemeClr val="tx1"/>
              </a:solidFill>
              <a:latin typeface="+mn-ea"/>
              <a:ea typeface="+mn-ea"/>
            </a:endParaRPr>
          </a:p>
        </p:txBody>
      </p:sp>
      <p:sp>
        <p:nvSpPr>
          <p:cNvPr id="1534"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働き方改革</a:t>
            </a:r>
            <a:endParaRPr lang="ja-JP" altLang="en-US" sz="1600" b="0" dirty="0">
              <a:solidFill>
                <a:schemeClr val="tx1"/>
              </a:solidFill>
              <a:latin typeface="+mn-ea"/>
              <a:ea typeface="+mn-ea"/>
              <a:cs typeface="+mj-cs"/>
            </a:endParaRPr>
          </a:p>
        </p:txBody>
      </p:sp>
      <p:graphicFrame>
        <p:nvGraphicFramePr>
          <p:cNvPr id="1535" name="表 6"/>
          <p:cNvGraphicFramePr>
            <a:graphicFrameLocks noGrp="1"/>
          </p:cNvGraphicFramePr>
          <p:nvPr/>
        </p:nvGraphicFramePr>
        <p:xfrm>
          <a:off x="95250" y="705000"/>
          <a:ext cx="6651320" cy="7598160"/>
        </p:xfrm>
        <a:graphic>
          <a:graphicData uri="http://schemas.openxmlformats.org/drawingml/2006/table">
            <a:tbl>
              <a:tblPr firstRow="1" bandRow="1">
                <a:tableStyleId>{5940675A-B579-460E-94D1-54222C63F5DA}</a:tableStyleId>
              </a:tblPr>
              <a:tblGrid>
                <a:gridCol w="1455964"/>
                <a:gridCol w="5195363"/>
              </a:tblGrid>
              <a:tr h="374500">
                <a:tc>
                  <a:txBody>
                    <a:bodyPr/>
                    <a:lstStyle/>
                    <a:p>
                      <a:r>
                        <a:rPr kumimoji="1" lang="ja-JP" altLang="en-US" sz="1400" dirty="0">
                          <a:solidFill>
                            <a:schemeClr val="tx1"/>
                          </a:solidFill>
                        </a:rPr>
                        <a:t>対象事業者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県内に本社又は主たる事業所（支社や営業所、工場等）　　　　　　を有する中小企業者等</a:t>
                      </a:r>
                      <a:endParaRPr kumimoji="1" lang="ja-JP" altLang="en-US" sz="1600" dirty="0" smtClean="0">
                        <a:solidFill>
                          <a:schemeClr val="tx1"/>
                        </a:solidFill>
                        <a:latin typeface="ＭＳ Ｐゴシック"/>
                        <a:ea typeface="ＭＳ Ｐゴシック"/>
                      </a:endParaRPr>
                    </a:p>
                  </a:txBody>
                  <a:tcPr/>
                </a:tc>
                <a:extLst>
                  <a:ext uri="{0D108BD9-81ED-4DB2-BD59-A6C34878D82A}"/>
                </a:extLst>
              </a:tr>
              <a:tr h="852714">
                <a:tc>
                  <a:txBody>
                    <a:bodyPr/>
                    <a:lstStyle/>
                    <a:p>
                      <a:r>
                        <a:rPr kumimoji="1" lang="ja-JP" altLang="en-US" sz="1400" dirty="0">
                          <a:solidFill>
                            <a:schemeClr val="tx1"/>
                          </a:solidFill>
                        </a:rPr>
                        <a:t>補助対象経費</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１ ハード事業（施設・設備等整備）</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女性用トイレ整備（和式の洋式化含む）、キッズルーム整備、</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外国人材が居住する住居の改修、フリーアドレス化</a:t>
                      </a:r>
                      <a:r>
                        <a:rPr kumimoji="1" lang="ja-JP" altLang="en-US" sz="1400" dirty="0" smtClean="0">
                          <a:solidFill>
                            <a:schemeClr val="tx1"/>
                          </a:solidFill>
                          <a:latin typeface="ＭＳ Ｐゴシック"/>
                          <a:ea typeface="ＭＳ Ｐゴシック"/>
                        </a:rPr>
                        <a:t>　等</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２ ソフト事業</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（就業規則、</a:t>
                      </a:r>
                      <a:r>
                        <a:rPr kumimoji="1" lang="ja-JP" altLang="en-US" sz="1400" dirty="0" smtClean="0">
                          <a:solidFill>
                            <a:schemeClr val="tx1"/>
                          </a:solidFill>
                          <a:latin typeface="ＭＳ Ｐゴシック"/>
                          <a:ea typeface="ＭＳ Ｐゴシック"/>
                        </a:rPr>
                        <a:t>ハラスメント規定等関連規定</a:t>
                      </a:r>
                      <a:r>
                        <a:rPr kumimoji="1" lang="ja-JP" altLang="en-US" sz="1400" dirty="0" smtClean="0">
                          <a:solidFill>
                            <a:schemeClr val="tx1"/>
                          </a:solidFill>
                          <a:latin typeface="ＭＳ Ｐゴシック"/>
                          <a:ea typeface="ＭＳ Ｐゴシック"/>
                        </a:rPr>
                        <a:t>の見直し・作成及び環境整備に係る助言等）</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798286">
                <a:tc>
                  <a:txBody>
                    <a:bodyPr/>
                    <a:lstStyle/>
                    <a:p>
                      <a:r>
                        <a:rPr kumimoji="1" lang="ja-JP" altLang="en-US" sz="1400" dirty="0">
                          <a:solidFill>
                            <a:schemeClr val="tx1"/>
                          </a:solidFill>
                        </a:rPr>
                        <a:t>補助率</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１ ハード事業　</a:t>
                      </a:r>
                      <a:r>
                        <a:rPr kumimoji="1" lang="ja-JP" altLang="en-US" sz="1400" dirty="0" smtClean="0">
                          <a:solidFill>
                            <a:schemeClr val="tx1"/>
                          </a:solidFill>
                          <a:latin typeface="ＭＳ Ｐゴシック"/>
                          <a:ea typeface="ＭＳ Ｐゴシック"/>
                        </a:rPr>
                        <a:t>1/2以内(</a:t>
                      </a:r>
                      <a:r>
                        <a:rPr lang="ja-JP" altLang="en-US" sz="1400" u="none" dirty="0" smtClean="0">
                          <a:solidFill>
                            <a:schemeClr val="tx1"/>
                          </a:solidFill>
                          <a:latin typeface="+mj-ea"/>
                          <a:ea typeface="+mj-ea"/>
                          <a:cs typeface="Meiryo UI" pitchFamily="50" charset="-128"/>
                        </a:rPr>
                        <a:t>WLB認証企業:2/3以内、男性育休部門</a:t>
                      </a:r>
                      <a:endParaRPr kumimoji="1" lang="ja-JP" altLang="en-US" sz="1400" dirty="0" smtClean="0">
                        <a:solidFill>
                          <a:schemeClr val="tx1"/>
                        </a:solidFill>
                        <a:latin typeface="ＭＳ Ｐゴシック"/>
                        <a:ea typeface="ＭＳ Ｐゴシック"/>
                      </a:endParaRPr>
                    </a:p>
                    <a:p>
                      <a:pPr algn="l"/>
                      <a:r>
                        <a:rPr lang="ja-JP" altLang="en-US" sz="1400" u="none" dirty="0" smtClean="0">
                          <a:solidFill>
                            <a:schemeClr val="tx1"/>
                          </a:solidFill>
                          <a:latin typeface="+mj-ea"/>
                          <a:ea typeface="+mj-ea"/>
                          <a:cs typeface="Meiryo UI" pitchFamily="50" charset="-128"/>
                        </a:rPr>
                        <a:t> </a:t>
                      </a:r>
                      <a:r>
                        <a:rPr lang="ja-JP" altLang="en-US" sz="1400" u="none" dirty="0" smtClean="0">
                          <a:solidFill>
                            <a:schemeClr val="tx1"/>
                          </a:solidFill>
                          <a:latin typeface="+mj-ea"/>
                          <a:ea typeface="+mj-ea"/>
                          <a:cs typeface="Meiryo UI" pitchFamily="50" charset="-128"/>
                        </a:rPr>
                        <a:t> </a:t>
                      </a:r>
                      <a:r>
                        <a:rPr lang="ja-JP" altLang="en-US" sz="1400" u="none" dirty="0" smtClean="0">
                          <a:solidFill>
                            <a:schemeClr val="tx1"/>
                          </a:solidFill>
                          <a:latin typeface="+mj-ea"/>
                          <a:ea typeface="+mj-ea"/>
                          <a:cs typeface="Meiryo UI" pitchFamily="50" charset="-128"/>
                        </a:rPr>
                        <a:t>取得及び正社員化企業:3/4以内)</a:t>
                      </a:r>
                      <a:endParaRPr lang="ja-JP" altLang="en-US" sz="1400" u="none" dirty="0" smtClean="0">
                        <a:solidFill>
                          <a:schemeClr val="tx1"/>
                        </a:solidFill>
                        <a:latin typeface="+mj-ea"/>
                        <a:ea typeface="+mj-ea"/>
                        <a:cs typeface="Meiryo UI" pitchFamily="50" charset="-128"/>
                      </a:endParaRPr>
                    </a:p>
                    <a:p>
                      <a:pPr algn="l"/>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２ ソフト事業</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（１）就業規則等の見直し・作成　</a:t>
                      </a:r>
                      <a:r>
                        <a:rPr kumimoji="1" lang="ja-JP" altLang="en-US" sz="1400" dirty="0" smtClean="0">
                          <a:solidFill>
                            <a:schemeClr val="tx1"/>
                          </a:solidFill>
                          <a:latin typeface="ＭＳ Ｐゴシック"/>
                          <a:ea typeface="ＭＳ Ｐゴシック"/>
                        </a:rPr>
                        <a:t>1/2以内</a:t>
                      </a:r>
                      <a:r>
                        <a:rPr kumimoji="1" lang="ja-JP" altLang="en-US" sz="1400" dirty="0" smtClean="0">
                          <a:solidFill>
                            <a:schemeClr val="tx1"/>
                          </a:solidFill>
                          <a:latin typeface="ＭＳ Ｐゴシック"/>
                          <a:ea typeface="ＭＳ Ｐゴシック"/>
                        </a:rPr>
                        <a:t>(</a:t>
                      </a:r>
                      <a:r>
                        <a:rPr lang="ja-JP" altLang="en-US" sz="1400" u="none" dirty="0" smtClean="0">
                          <a:solidFill>
                            <a:schemeClr val="tx1"/>
                          </a:solidFill>
                          <a:latin typeface="+mj-ea"/>
                          <a:ea typeface="+mj-ea"/>
                          <a:cs typeface="Meiryo UI" pitchFamily="50" charset="-128"/>
                        </a:rPr>
                        <a:t>WLB認証企業:2/3以内、  </a:t>
                      </a:r>
                      <a:endParaRPr lang="ja-JP" altLang="en-US" sz="1400" u="none" dirty="0" smtClean="0">
                        <a:solidFill>
                          <a:schemeClr val="tx1"/>
                        </a:solidFill>
                        <a:latin typeface="+mj-ea"/>
                        <a:ea typeface="+mj-ea"/>
                        <a:cs typeface="Meiryo UI" pitchFamily="50" charset="-128"/>
                      </a:endParaRPr>
                    </a:p>
                    <a:p>
                      <a:pPr algn="l"/>
                      <a:r>
                        <a:rPr lang="ja-JP" altLang="en-US" sz="1400" u="none" dirty="0" smtClean="0">
                          <a:solidFill>
                            <a:schemeClr val="tx1"/>
                          </a:solidFill>
                          <a:latin typeface="+mj-ea"/>
                          <a:ea typeface="+mj-ea"/>
                          <a:cs typeface="Meiryo UI" pitchFamily="50" charset="-128"/>
                        </a:rPr>
                        <a:t> </a:t>
                      </a:r>
                      <a:r>
                        <a:rPr lang="ja-JP" altLang="en-US" sz="1400" u="none" dirty="0" smtClean="0">
                          <a:solidFill>
                            <a:schemeClr val="tx1"/>
                          </a:solidFill>
                          <a:latin typeface="+mj-ea"/>
                          <a:ea typeface="+mj-ea"/>
                          <a:cs typeface="Meiryo UI" pitchFamily="50" charset="-128"/>
                        </a:rPr>
                        <a:t> </a:t>
                      </a:r>
                      <a:r>
                        <a:rPr lang="ja-JP" altLang="en-US" sz="1400" u="none" dirty="0" smtClean="0">
                          <a:solidFill>
                            <a:schemeClr val="tx1"/>
                          </a:solidFill>
                          <a:latin typeface="+mj-ea"/>
                          <a:ea typeface="+mj-ea"/>
                          <a:cs typeface="Meiryo UI" pitchFamily="50" charset="-128"/>
                        </a:rPr>
                        <a:t> </a:t>
                      </a:r>
                      <a:r>
                        <a:rPr lang="ja-JP" altLang="en-US" sz="1400" u="none" dirty="0" smtClean="0">
                          <a:solidFill>
                            <a:schemeClr val="tx1"/>
                          </a:solidFill>
                          <a:latin typeface="+mj-ea"/>
                          <a:ea typeface="+mj-ea"/>
                          <a:cs typeface="Meiryo UI" pitchFamily="50" charset="-128"/>
                        </a:rPr>
                        <a:t>男性育休部門</a:t>
                      </a:r>
                      <a:r>
                        <a:rPr lang="ja-JP" altLang="en-US" sz="1400" u="none" dirty="0" smtClean="0">
                          <a:solidFill>
                            <a:schemeClr val="tx1"/>
                          </a:solidFill>
                          <a:latin typeface="+mj-ea"/>
                          <a:ea typeface="+mj-ea"/>
                          <a:cs typeface="Meiryo UI" pitchFamily="50" charset="-128"/>
                        </a:rPr>
                        <a:t>取得及び正社員化企業:3/4以内)</a:t>
                      </a:r>
                      <a:endParaRPr lang="ja-JP" altLang="en-US" sz="1400" u="none" dirty="0" smtClean="0">
                        <a:solidFill>
                          <a:schemeClr val="tx1"/>
                        </a:solidFill>
                        <a:latin typeface="+mj-ea"/>
                        <a:ea typeface="+mj-ea"/>
                        <a:cs typeface="Meiryo UI" pitchFamily="50" charset="-128"/>
                      </a:endParaRPr>
                    </a:p>
                    <a:p>
                      <a:pPr algn="l"/>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（２）高知県登録働き方改革コンサルタントの派遣等  定額</a:t>
                      </a:r>
                      <a:endParaRPr kumimoji="1" lang="ja-JP" altLang="en-US" sz="1400" dirty="0" smtClean="0">
                        <a:solidFill>
                          <a:schemeClr val="tx1"/>
                        </a:solidFill>
                        <a:latin typeface="ＭＳ Ｐゴシック"/>
                        <a:ea typeface="ＭＳ Ｐゴシック"/>
                      </a:endParaRPr>
                    </a:p>
                    <a:p>
                      <a:pPr algn="l"/>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653142">
                <a:tc>
                  <a:txBody>
                    <a:bodyPr/>
                    <a:lstStyle/>
                    <a:p>
                      <a:r>
                        <a:rPr kumimoji="1" lang="ja-JP" altLang="en-US" sz="1400" dirty="0">
                          <a:solidFill>
                            <a:schemeClr val="tx1"/>
                          </a:solidFill>
                        </a:rPr>
                        <a:t>補助限度額</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１ ハード事業　600万円</a:t>
                      </a:r>
                      <a:endParaRPr kumimoji="1" lang="ja-JP" altLang="en-US" sz="1400" dirty="0" smtClean="0">
                        <a:solidFill>
                          <a:schemeClr val="tx1"/>
                        </a:solidFill>
                        <a:latin typeface="ＭＳ Ｐゴシック"/>
                        <a:ea typeface="ＭＳ Ｐゴシック"/>
                      </a:endParaRPr>
                    </a:p>
                    <a:p>
                      <a:pPr algn="l"/>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２ ソフト事業</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（１）就業規則等の見直し・作成　10万円</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   （２）高知県登録働き方改革コンサルタントの派遣等  5万円</a:t>
                      </a:r>
                      <a:endParaRPr kumimoji="1" lang="ja-JP" altLang="en-US" sz="1400" dirty="0" smtClean="0">
                        <a:solidFill>
                          <a:schemeClr val="tx1"/>
                        </a:solidFill>
                        <a:latin typeface="ＭＳ Ｐゴシック"/>
                        <a:ea typeface="ＭＳ Ｐゴシック"/>
                      </a:endParaRPr>
                    </a:p>
                    <a:p>
                      <a:pPr algn="l"/>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394214">
                <a:tc>
                  <a:txBody>
                    <a:bodyPr/>
                    <a:lstStyle/>
                    <a:p>
                      <a:r>
                        <a:rPr kumimoji="1" lang="ja-JP" altLang="en-US" sz="1400" dirty="0">
                          <a:solidFill>
                            <a:schemeClr val="tx1"/>
                          </a:solidFill>
                        </a:rPr>
                        <a:t>補助要件</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・就業規則を作成し労働基準監督署へ届出済み</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（または、作成予</a:t>
                      </a:r>
                      <a:r>
                        <a:rPr kumimoji="1" lang="ja-JP" altLang="en-US" sz="1400" dirty="0" smtClean="0">
                          <a:solidFill>
                            <a:schemeClr val="tx1"/>
                          </a:solidFill>
                          <a:latin typeface="ＭＳ Ｐゴシック"/>
                          <a:ea typeface="ＭＳ Ｐゴシック"/>
                        </a:rPr>
                        <a:t>定）であること</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・常時雇用する従業員を１名以上有していること</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など</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572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高知県雇用労働政策課（働き方改革担当）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TEL：088-823-9764</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E-mail：151301@ken.pref.kochi.lg.jp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https://www.pref.kochi.lg.jp/soshiki/150000/151301/</a:t>
                      </a:r>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536" name="テキスト ボックス 684"/>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３２</a:t>
            </a:r>
            <a:endParaRPr>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42"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60000"/>
                <a:lumOff val="40000"/>
              </a:schemeClr>
            </a:solidFill>
          </a:ln>
        </p:spPr>
        <p:txBody>
          <a:bodyPr lIns="0" rIns="0" rtlCol="0">
            <a:noAutofit/>
          </a:bodyPr>
          <a:lstStyle/>
          <a:p>
            <a:pPr fontAlgn="auto">
              <a:spcAft>
                <a:spcPts val="0"/>
              </a:spcAft>
              <a:defRPr/>
            </a:pPr>
            <a:r>
              <a:rPr lang="ja-JP" altLang="en-US" sz="1800" dirty="0">
                <a:latin typeface="+mn-ea"/>
                <a:ea typeface="+mn-ea"/>
              </a:rPr>
              <a:t>ものづくり・商業・サービス生産性向上促進補助金</a:t>
            </a:r>
            <a:br>
              <a:rPr lang="en-US" altLang="ja-JP" sz="1800" dirty="0">
                <a:latin typeface="+mn-ea"/>
                <a:ea typeface="+mn-ea"/>
              </a:rPr>
            </a:br>
            <a:r>
              <a:rPr lang="en-US" altLang="ja-JP" sz="1800" dirty="0">
                <a:latin typeface="+mn-ea"/>
                <a:ea typeface="+mn-ea"/>
              </a:rPr>
              <a:t>【</a:t>
            </a:r>
            <a:r>
              <a:rPr lang="ja-JP" altLang="en-US" sz="1800" dirty="0">
                <a:latin typeface="+mn-ea"/>
                <a:ea typeface="+mn-ea"/>
              </a:rPr>
              <a:t>国・中央会</a:t>
            </a:r>
            <a:r>
              <a:rPr lang="en-US" altLang="ja-JP" sz="1800" dirty="0">
                <a:latin typeface="+mn-ea"/>
                <a:ea typeface="+mn-ea"/>
              </a:rPr>
              <a:t>】</a:t>
            </a:r>
            <a:endParaRPr lang="ja-JP" altLang="en-US" sz="1800" dirty="0">
              <a:latin typeface="+mn-ea"/>
              <a:ea typeface="+mn-ea"/>
            </a:endParaRPr>
          </a:p>
        </p:txBody>
      </p:sp>
      <p:sp>
        <p:nvSpPr>
          <p:cNvPr id="1543"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Autofit/>
          </a:bodyPr>
          <a:lstStyle/>
          <a:p>
            <a:pPr algn="ctr" fontAlgn="auto">
              <a:spcAft>
                <a:spcPts val="0"/>
              </a:spcAft>
              <a:defRPr/>
            </a:pPr>
            <a:r>
              <a:rPr lang="ja-JP" altLang="en-US" sz="1400" dirty="0">
                <a:solidFill>
                  <a:schemeClr val="accent1"/>
                </a:solidFill>
                <a:latin typeface="+mn-ea"/>
                <a:ea typeface="+mn-ea"/>
                <a:cs typeface="+mj-cs"/>
              </a:rPr>
              <a:t>試作品・新サービス開発／設備投資</a:t>
            </a:r>
          </a:p>
        </p:txBody>
      </p:sp>
      <p:graphicFrame>
        <p:nvGraphicFramePr>
          <p:cNvPr id="1544" name="表 6"/>
          <p:cNvGraphicFramePr>
            <a:graphicFrameLocks noGrp="1"/>
          </p:cNvGraphicFramePr>
          <p:nvPr>
            <p:extLst>
              <p:ext uri="{D42A27DB-BD31-4B8C-83A1-F6EECF244321}">
                <p14:modId xmlns:p14="http://schemas.microsoft.com/office/powerpoint/2010/main" val="2264265359"/>
              </p:ext>
            </p:extLst>
          </p:nvPr>
        </p:nvGraphicFramePr>
        <p:xfrm>
          <a:off x="149225" y="1208584"/>
          <a:ext cx="6582196" cy="8319085"/>
        </p:xfrm>
        <a:graphic>
          <a:graphicData uri="http://schemas.openxmlformats.org/drawingml/2006/table">
            <a:tbl>
              <a:tblPr firstRow="1" bandRow="1">
                <a:tableStyleId>{5940675A-B579-460E-94D1-54222C63F5DA}</a:tableStyleId>
              </a:tblPr>
              <a:tblGrid>
                <a:gridCol w="1260585">
                  <a:extLst>
                    <a:ext uri="{9D8B030D-6E8A-4147-A177-3AD203B41FA5}"/>
                  </a:extLst>
                </a:gridCol>
                <a:gridCol w="5321611">
                  <a:extLst>
                    <a:ext uri="{9D8B030D-6E8A-4147-A177-3AD203B41FA5}"/>
                  </a:extLst>
                </a:gridCol>
              </a:tblGrid>
              <a:tr h="450943">
                <a:tc>
                  <a:txBody>
                    <a:bodyPr/>
                    <a:lstStyle/>
                    <a:p>
                      <a:r>
                        <a:rPr kumimoji="1" lang="ja-JP" altLang="en-US" sz="1400" dirty="0">
                          <a:solidFill>
                            <a:schemeClr val="tx1"/>
                          </a:solidFill>
                          <a:latin typeface="+mj-ea"/>
                          <a:ea typeface="+mj-ea"/>
                        </a:rPr>
                        <a:t>対象者</a:t>
                      </a:r>
                    </a:p>
                  </a:txBody>
                  <a:tcPr>
                    <a:solidFill>
                      <a:schemeClr val="accent1">
                        <a:lumMod val="60000"/>
                        <a:lumOff val="40000"/>
                      </a:schemeClr>
                    </a:solidFill>
                  </a:tcPr>
                </a:tc>
                <a:tc>
                  <a:txBody>
                    <a:bodyPr/>
                    <a:lstStyle/>
                    <a:p>
                      <a:pPr>
                        <a:lnSpc>
                          <a:spcPct val="100000"/>
                        </a:lnSpc>
                        <a:spcBef>
                          <a:spcPts val="0"/>
                        </a:spcBef>
                        <a:spcAft>
                          <a:spcPts val="0"/>
                        </a:spcAft>
                      </a:pPr>
                      <a:r>
                        <a:rPr lang="ja-JP" altLang="en-US" sz="1200" dirty="0">
                          <a:solidFill>
                            <a:schemeClr val="tx1"/>
                          </a:solidFill>
                          <a:latin typeface="+mj-ea"/>
                          <a:ea typeface="+mj-ea"/>
                        </a:rPr>
                        <a:t>中小企業・小規模事業者（中小企業による共同体含む、業種不問）、</a:t>
                      </a:r>
                      <a:endParaRPr lang="en-US" altLang="ja-JP" sz="1200" dirty="0">
                        <a:solidFill>
                          <a:schemeClr val="tx1"/>
                        </a:solidFill>
                        <a:latin typeface="+mj-ea"/>
                        <a:ea typeface="+mj-ea"/>
                      </a:endParaRPr>
                    </a:p>
                    <a:p>
                      <a:pPr>
                        <a:lnSpc>
                          <a:spcPct val="100000"/>
                        </a:lnSpc>
                        <a:spcBef>
                          <a:spcPts val="0"/>
                        </a:spcBef>
                        <a:spcAft>
                          <a:spcPts val="0"/>
                        </a:spcAft>
                      </a:pPr>
                      <a:r>
                        <a:rPr lang="ja-JP" altLang="en-US" sz="1200" dirty="0">
                          <a:solidFill>
                            <a:schemeClr val="tx1"/>
                          </a:solidFill>
                          <a:latin typeface="+mj-ea"/>
                          <a:ea typeface="+mj-ea"/>
                        </a:rPr>
                        <a:t>特定非営利活動法人（一定の要件あり）、社会福祉法人</a:t>
                      </a:r>
                    </a:p>
                  </a:txBody>
                  <a:tcPr marL="90000" marR="90000" marT="0" marB="0"/>
                </a:tc>
                <a:extLst>
                  <a:ext uri="{0D108BD9-81ED-4DB2-BD59-A6C34878D82A}"/>
                </a:extLst>
              </a:tr>
              <a:tr h="751624">
                <a:tc>
                  <a:txBody>
                    <a:bodyPr/>
                    <a:lstStyle/>
                    <a:p>
                      <a:r>
                        <a:rPr kumimoji="1" lang="ja-JP" altLang="en-US" sz="1400" dirty="0">
                          <a:solidFill>
                            <a:schemeClr val="tx1"/>
                          </a:solidFill>
                          <a:latin typeface="+mj-ea"/>
                          <a:ea typeface="+mj-ea"/>
                        </a:rPr>
                        <a:t>対象事業</a:t>
                      </a:r>
                    </a:p>
                  </a:txBody>
                  <a:tcPr>
                    <a:solidFill>
                      <a:schemeClr val="accent1">
                        <a:lumMod val="60000"/>
                        <a:lumOff val="40000"/>
                      </a:schemeClr>
                    </a:solidFill>
                  </a:tcPr>
                </a:tc>
                <a:tc>
                  <a:txBody>
                    <a:bodyPr/>
                    <a:lstStyle/>
                    <a:p>
                      <a:r>
                        <a:rPr kumimoji="1" lang="ja-JP" altLang="en-US" sz="1200" b="0" dirty="0">
                          <a:solidFill>
                            <a:schemeClr val="tx1"/>
                          </a:solidFill>
                          <a:latin typeface="+mj-ea"/>
                          <a:ea typeface="+mj-ea"/>
                        </a:rPr>
                        <a:t>中小企業・小規模事業者等が今後複数年にわたる相次ぐ制度変更に対応するため、中小企業・小規模事業者等が取り組む革新的な新製品・新サービス開発や海外需要開拓を行うための設備投資等</a:t>
                      </a:r>
                    </a:p>
                  </a:txBody>
                  <a:tcPr/>
                </a:tc>
                <a:extLst>
                  <a:ext uri="{0D108BD9-81ED-4DB2-BD59-A6C34878D82A}"/>
                </a:extLst>
              </a:tr>
              <a:tr h="712641">
                <a:tc>
                  <a:txBody>
                    <a:bodyPr/>
                    <a:lstStyle/>
                    <a:p>
                      <a:r>
                        <a:rPr kumimoji="1" lang="ja-JP" altLang="en-US" sz="1400" dirty="0">
                          <a:solidFill>
                            <a:schemeClr val="tx1"/>
                          </a:solidFill>
                          <a:latin typeface="+mj-ea"/>
                          <a:ea typeface="+mj-ea"/>
                        </a:rPr>
                        <a:t>補助上限額</a:t>
                      </a:r>
                    </a:p>
                  </a:txBody>
                  <a:tcPr>
                    <a:solidFill>
                      <a:schemeClr val="accent1">
                        <a:lumMod val="60000"/>
                        <a:lumOff val="40000"/>
                      </a:schemeClr>
                    </a:solidFill>
                  </a:tcPr>
                </a:tc>
                <a:tc>
                  <a:txBody>
                    <a:bodyPr/>
                    <a:lstStyle/>
                    <a:p>
                      <a:r>
                        <a:rPr kumimoji="1" lang="ja-JP" altLang="en-US" sz="1200" b="0" dirty="0">
                          <a:solidFill>
                            <a:schemeClr val="tx1"/>
                          </a:solidFill>
                          <a:latin typeface="+mj-ea"/>
                          <a:ea typeface="+mj-ea"/>
                        </a:rPr>
                        <a:t>①製品・サービス高付加価値化枠　７５０</a:t>
                      </a:r>
                      <a:r>
                        <a:rPr kumimoji="1" lang="ja-JP" altLang="en-US" sz="1200" b="0" dirty="0">
                          <a:solidFill>
                            <a:schemeClr val="tx1"/>
                          </a:solidFill>
                          <a:latin typeface="+mj-ea"/>
                          <a:ea typeface="+mj-ea"/>
                        </a:rPr>
                        <a:t>万円</a:t>
                      </a:r>
                      <a:r>
                        <a:rPr kumimoji="1" lang="ja-JP" altLang="en-US" sz="1200" b="0" dirty="0">
                          <a:solidFill>
                            <a:schemeClr val="tx1"/>
                          </a:solidFill>
                          <a:latin typeface="+mj-ea"/>
                          <a:ea typeface="+mj-ea"/>
                        </a:rPr>
                        <a:t>～２，５</a:t>
                      </a:r>
                      <a:r>
                        <a:rPr kumimoji="1" lang="ja-JP" altLang="en-US" sz="1200" b="0" dirty="0">
                          <a:solidFill>
                            <a:schemeClr val="tx1"/>
                          </a:solidFill>
                          <a:latin typeface="+mj-ea"/>
                          <a:ea typeface="+mj-ea"/>
                        </a:rPr>
                        <a:t>００万円</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a:t>
                      </a:r>
                      <a:r>
                        <a:rPr kumimoji="1" lang="en-US" altLang="ja-JP" sz="1200" b="0" dirty="0">
                          <a:solidFill>
                            <a:schemeClr val="tx1"/>
                          </a:solidFill>
                          <a:latin typeface="+mj-ea"/>
                          <a:ea typeface="+mj-ea"/>
                        </a:rPr>
                        <a:t>※</a:t>
                      </a:r>
                      <a:r>
                        <a:rPr kumimoji="1" lang="ja-JP" altLang="en-US" sz="1200" b="0" dirty="0">
                          <a:solidFill>
                            <a:schemeClr val="tx1"/>
                          </a:solidFill>
                          <a:latin typeface="+mj-ea"/>
                          <a:ea typeface="+mj-ea"/>
                        </a:rPr>
                        <a:t>従業員規模で異なる）</a:t>
                      </a:r>
                    </a:p>
                    <a:p>
                      <a:r>
                        <a:rPr kumimoji="1" lang="ja-JP" altLang="en-US" sz="1200" b="0" dirty="0">
                          <a:solidFill>
                            <a:schemeClr val="tx1"/>
                          </a:solidFill>
                          <a:latin typeface="+mj-ea"/>
                          <a:ea typeface="+mj-ea"/>
                        </a:rPr>
                        <a:t>②グローバル枠　　　　　　　　　　　　３，０００万円</a:t>
                      </a:r>
                      <a:endParaRPr kumimoji="1" lang="en-US" altLang="ja-JP" sz="1200" b="0" dirty="0">
                        <a:solidFill>
                          <a:schemeClr val="tx1"/>
                        </a:solidFill>
                        <a:latin typeface="+mj-ea"/>
                        <a:ea typeface="+mj-ea"/>
                      </a:endParaRPr>
                    </a:p>
                  </a:txBody>
                  <a:tcPr/>
                </a:tc>
                <a:extLst>
                  <a:ext uri="{0D108BD9-81ED-4DB2-BD59-A6C34878D82A}"/>
                </a:extLst>
              </a:tr>
              <a:tr h="509029">
                <a:tc>
                  <a:txBody>
                    <a:bodyPr/>
                    <a:lstStyle/>
                    <a:p>
                      <a:r>
                        <a:rPr kumimoji="1" lang="ja-JP" altLang="en-US" sz="1400" dirty="0">
                          <a:solidFill>
                            <a:schemeClr val="tx1"/>
                          </a:solidFill>
                          <a:latin typeface="+mj-ea"/>
                          <a:ea typeface="+mj-ea"/>
                        </a:rPr>
                        <a:t>補助率</a:t>
                      </a:r>
                    </a:p>
                  </a:txBody>
                  <a:tcPr>
                    <a:solidFill>
                      <a:schemeClr val="accent1">
                        <a:lumMod val="60000"/>
                        <a:lumOff val="40000"/>
                      </a:schemeClr>
                    </a:solidFill>
                  </a:tcPr>
                </a:tc>
                <a:tc>
                  <a:txBody>
                    <a:bodyPr/>
                    <a:lstStyle/>
                    <a:p>
                      <a:r>
                        <a:rPr kumimoji="1" lang="ja-JP" altLang="en-US" sz="1200" b="0" dirty="0">
                          <a:solidFill>
                            <a:schemeClr val="tx1"/>
                          </a:solidFill>
                          <a:latin typeface="+mj-ea"/>
                          <a:ea typeface="+mj-ea"/>
                        </a:rPr>
                        <a:t>①１／２（小規模企業者・小規模事業者、再生事業者　２／３）</a:t>
                      </a:r>
                    </a:p>
                    <a:p>
                      <a:r>
                        <a:rPr kumimoji="1" lang="ja-JP" altLang="en-US" sz="1200" b="0" dirty="0">
                          <a:solidFill>
                            <a:schemeClr val="tx1"/>
                          </a:solidFill>
                          <a:latin typeface="+mj-ea"/>
                          <a:ea typeface="+mj-ea"/>
                        </a:rPr>
                        <a:t>②１／２（小規模企業者・小規模事業者　２／３）</a:t>
                      </a:r>
                    </a:p>
                  </a:txBody>
                  <a:tcPr/>
                </a:tc>
                <a:extLst>
                  <a:ext uri="{0D108BD9-81ED-4DB2-BD59-A6C34878D82A}"/>
                </a:extLst>
              </a:tr>
              <a:tr h="509029">
                <a:tc>
                  <a:txBody>
                    <a:bodyPr/>
                    <a:lstStyle/>
                    <a:p>
                      <a:r>
                        <a:rPr kumimoji="1" lang="ja-JP" altLang="en-US" sz="1400" dirty="0">
                          <a:solidFill>
                            <a:schemeClr val="tx1"/>
                          </a:solidFill>
                          <a:latin typeface="+mj-ea"/>
                          <a:ea typeface="+mj-ea"/>
                        </a:rPr>
                        <a:t>特例要件</a:t>
                      </a:r>
                    </a:p>
                  </a:txBody>
                  <a:tcPr>
                    <a:solidFill>
                      <a:schemeClr val="accent1">
                        <a:lumMod val="60000"/>
                        <a:lumOff val="40000"/>
                      </a:schemeClr>
                    </a:solidFill>
                  </a:tcPr>
                </a:tc>
                <a:tc>
                  <a:txBody>
                    <a:bodyPr/>
                    <a:lstStyle/>
                    <a:p>
                      <a:r>
                        <a:rPr kumimoji="1" lang="en-US" altLang="ja-JP" sz="1200" b="0" dirty="0">
                          <a:solidFill>
                            <a:schemeClr val="tx1"/>
                          </a:solidFill>
                          <a:latin typeface="+mj-ea"/>
                          <a:ea typeface="+mj-ea"/>
                        </a:rPr>
                        <a:t>(1)</a:t>
                      </a:r>
                      <a:r>
                        <a:rPr kumimoji="1" lang="ja-JP" altLang="en-US" sz="1200" b="0" dirty="0">
                          <a:solidFill>
                            <a:schemeClr val="tx1"/>
                          </a:solidFill>
                          <a:latin typeface="+mj-ea"/>
                          <a:ea typeface="+mj-ea"/>
                        </a:rPr>
                        <a:t>大幅な賃上げに係る補助上限額引上げ：補助上限額</a:t>
                      </a:r>
                      <a:r>
                        <a:rPr kumimoji="1" lang="en-US" altLang="ja-JP" sz="1200" b="0" dirty="0">
                          <a:solidFill>
                            <a:schemeClr val="tx1"/>
                          </a:solidFill>
                          <a:latin typeface="+mj-ea"/>
                          <a:ea typeface="+mj-ea"/>
                        </a:rPr>
                        <a:t>100</a:t>
                      </a:r>
                      <a:r>
                        <a:rPr kumimoji="1" lang="en-US" altLang="ja-JP" sz="1200" b="0" dirty="0">
                          <a:solidFill>
                            <a:schemeClr val="tx1"/>
                          </a:solidFill>
                          <a:latin typeface="+mj-ea"/>
                          <a:ea typeface="+mj-ea"/>
                        </a:rPr>
                        <a:t>万円</a:t>
                      </a:r>
                      <a:r>
                        <a:rPr kumimoji="1" lang="ja-JP" altLang="en-US" sz="1200" b="0" dirty="0">
                          <a:solidFill>
                            <a:schemeClr val="tx1"/>
                          </a:solidFill>
                          <a:latin typeface="+mj-ea"/>
                          <a:ea typeface="+mj-ea"/>
                        </a:rPr>
                        <a:t>～</a:t>
                      </a:r>
                      <a:r>
                        <a:rPr kumimoji="1" lang="en-US" altLang="ja-JP" sz="1200" b="0" dirty="0">
                          <a:solidFill>
                            <a:schemeClr val="tx1"/>
                          </a:solidFill>
                          <a:latin typeface="+mj-ea"/>
                          <a:ea typeface="+mj-ea"/>
                        </a:rPr>
                        <a:t>1,000</a:t>
                      </a:r>
                      <a:r>
                        <a:rPr kumimoji="1" lang="ja-JP" altLang="en-US" sz="1200" b="0" dirty="0">
                          <a:solidFill>
                            <a:schemeClr val="tx1"/>
                          </a:solidFill>
                          <a:latin typeface="+mj-ea"/>
                          <a:ea typeface="+mj-ea"/>
                        </a:rPr>
                        <a:t>万円上　　</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 　</a:t>
                      </a:r>
                      <a:r>
                        <a:rPr kumimoji="1" lang="ja-JP" altLang="en-US" sz="1200" b="0" dirty="0">
                          <a:solidFill>
                            <a:schemeClr val="tx1"/>
                          </a:solidFill>
                          <a:latin typeface="+mj-ea"/>
                          <a:ea typeface="+mj-ea"/>
                        </a:rPr>
                        <a:t>乗せ</a:t>
                      </a:r>
                      <a:endParaRPr kumimoji="1" lang="ja-JP" altLang="en-US" sz="1200" b="0" dirty="0">
                        <a:solidFill>
                          <a:schemeClr val="tx1"/>
                        </a:solidFill>
                        <a:latin typeface="+mj-ea"/>
                        <a:ea typeface="+mj-ea"/>
                      </a:endParaRPr>
                    </a:p>
                    <a:p>
                      <a:r>
                        <a:rPr kumimoji="1" lang="en-US" altLang="ja-JP" sz="1200" b="0" dirty="0">
                          <a:solidFill>
                            <a:schemeClr val="tx1"/>
                          </a:solidFill>
                          <a:latin typeface="+mj-ea"/>
                          <a:ea typeface="+mj-ea"/>
                        </a:rPr>
                        <a:t>(2)</a:t>
                      </a:r>
                      <a:r>
                        <a:rPr kumimoji="1" lang="ja-JP" altLang="en-US" sz="1200" b="0" dirty="0">
                          <a:solidFill>
                            <a:schemeClr val="tx1"/>
                          </a:solidFill>
                          <a:latin typeface="+mj-ea"/>
                          <a:ea typeface="+mj-ea"/>
                        </a:rPr>
                        <a:t>最低賃金引上げに係る補助率引上げ：補助率</a:t>
                      </a:r>
                      <a:r>
                        <a:rPr kumimoji="1" lang="en-US" altLang="ja-JP" sz="1200" b="0" dirty="0">
                          <a:solidFill>
                            <a:schemeClr val="tx1"/>
                          </a:solidFill>
                          <a:latin typeface="+mj-ea"/>
                          <a:ea typeface="+mj-ea"/>
                        </a:rPr>
                        <a:t>2/3</a:t>
                      </a:r>
                      <a:r>
                        <a:rPr kumimoji="1" lang="en-US" altLang="ja-JP" sz="1200" b="0" dirty="0">
                          <a:solidFill>
                            <a:schemeClr val="tx1"/>
                          </a:solidFill>
                          <a:latin typeface="+mj-ea"/>
                          <a:ea typeface="+mj-ea"/>
                        </a:rPr>
                        <a:t>に</a:t>
                      </a:r>
                      <a:r>
                        <a:rPr kumimoji="1" lang="ja-JP" altLang="en-US" sz="1200" b="0" dirty="0">
                          <a:solidFill>
                            <a:schemeClr val="tx1"/>
                          </a:solidFill>
                          <a:latin typeface="+mj-ea"/>
                          <a:ea typeface="+mj-ea"/>
                        </a:rPr>
                        <a:t>引上</a:t>
                      </a:r>
                      <a:r>
                        <a:rPr kumimoji="1" lang="ja-JP" altLang="en-US" sz="1200" b="0" dirty="0">
                          <a:solidFill>
                            <a:schemeClr val="tx1"/>
                          </a:solidFill>
                          <a:latin typeface="+mj-ea"/>
                          <a:ea typeface="+mj-ea"/>
                        </a:rPr>
                        <a:t>げ</a:t>
                      </a:r>
                      <a:endParaRPr kumimoji="1" lang="en-US" altLang="ja-JP" sz="1200" b="0" dirty="0">
                        <a:solidFill>
                          <a:schemeClr val="tx1"/>
                        </a:solidFill>
                        <a:latin typeface="+mj-ea"/>
                        <a:ea typeface="+mj-ea"/>
                      </a:endParaRPr>
                    </a:p>
                  </a:txBody>
                  <a:tcPr/>
                </a:tc>
                <a:extLst>
                  <a:ext uri="{0D108BD9-81ED-4DB2-BD59-A6C34878D82A}"/>
                </a:extLst>
              </a:tr>
              <a:tr h="916253">
                <a:tc>
                  <a:txBody>
                    <a:bodyPr/>
                    <a:lstStyle/>
                    <a:p>
                      <a:r>
                        <a:rPr kumimoji="1" lang="ja-JP" altLang="en-US" sz="1400" dirty="0">
                          <a:solidFill>
                            <a:schemeClr val="tx1"/>
                          </a:solidFill>
                          <a:latin typeface="+mj-ea"/>
                          <a:ea typeface="+mj-ea"/>
                        </a:rPr>
                        <a:t>対象経費</a:t>
                      </a:r>
                    </a:p>
                  </a:txBody>
                  <a:tcPr>
                    <a:solidFill>
                      <a:schemeClr val="accent1">
                        <a:lumMod val="60000"/>
                        <a:lumOff val="40000"/>
                      </a:schemeClr>
                    </a:solidFill>
                  </a:tcPr>
                </a:tc>
                <a:tc>
                  <a:txBody>
                    <a:bodyPr/>
                    <a:lstStyle/>
                    <a:p>
                      <a:r>
                        <a:rPr kumimoji="1" lang="ja-JP" altLang="en-US" sz="1200" b="0" dirty="0">
                          <a:solidFill>
                            <a:schemeClr val="tx1"/>
                          </a:solidFill>
                          <a:latin typeface="+mj-ea"/>
                          <a:ea typeface="+mj-ea"/>
                        </a:rPr>
                        <a:t>機械装置・システム構築費（必須）、技術導入費、専門家経費、運搬費、クラウドサービス利用費、原材料費、外注費、知的財産権等関連経費</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②のうち、海外市場開拓（輸出）に関する事業のみ：海外旅費、通訳・翻訳費、広告宣伝・販売促進費も追加</a:t>
                      </a:r>
                      <a:endParaRPr kumimoji="1" lang="en-US" altLang="ja-JP" sz="1200" b="0" dirty="0">
                        <a:solidFill>
                          <a:schemeClr val="tx1"/>
                        </a:solidFill>
                        <a:latin typeface="+mj-ea"/>
                        <a:ea typeface="+mj-ea"/>
                      </a:endParaRPr>
                    </a:p>
                  </a:txBody>
                  <a:tcPr/>
                </a:tc>
                <a:extLst>
                  <a:ext uri="{0D108BD9-81ED-4DB2-BD59-A6C34878D82A}"/>
                </a:extLst>
              </a:tr>
              <a:tr h="2199153">
                <a:tc>
                  <a:txBody>
                    <a:bodyPr/>
                    <a:lstStyle/>
                    <a:p>
                      <a:r>
                        <a:rPr kumimoji="1" lang="ja-JP" altLang="en-US" sz="1400" dirty="0">
                          <a:solidFill>
                            <a:schemeClr val="tx1"/>
                          </a:solidFill>
                          <a:latin typeface="+mj-ea"/>
                          <a:ea typeface="+mj-ea"/>
                        </a:rPr>
                        <a:t>補助の要件</a:t>
                      </a:r>
                    </a:p>
                  </a:txBody>
                  <a:tcPr anchor="ctr">
                    <a:solidFill>
                      <a:schemeClr val="accent1">
                        <a:lumMod val="60000"/>
                        <a:lumOff val="40000"/>
                      </a:schemeClr>
                    </a:solidFill>
                  </a:tcPr>
                </a:tc>
                <a:tc>
                  <a:txBody>
                    <a:bodyPr/>
                    <a:lstStyle/>
                    <a:p>
                      <a:r>
                        <a:rPr kumimoji="1" lang="ja-JP" altLang="en-US" sz="1200" b="0" dirty="0">
                          <a:solidFill>
                            <a:schemeClr val="tx1"/>
                          </a:solidFill>
                          <a:latin typeface="+mj-ea"/>
                          <a:ea typeface="+mj-ea"/>
                        </a:rPr>
                        <a:t>●事業計画期間において、発注・納入・検収・支払等のすべての事業の手続きが</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　</a:t>
                      </a:r>
                      <a:r>
                        <a:rPr kumimoji="1" lang="ja-JP" altLang="en-US" sz="1200" b="0" baseline="0" dirty="0">
                          <a:solidFill>
                            <a:schemeClr val="tx1"/>
                          </a:solidFill>
                          <a:latin typeface="+mj-ea"/>
                          <a:ea typeface="+mj-ea"/>
                        </a:rPr>
                        <a:t> </a:t>
                      </a:r>
                      <a:r>
                        <a:rPr kumimoji="1" lang="ja-JP" altLang="en-US" sz="1200" b="0" dirty="0">
                          <a:solidFill>
                            <a:schemeClr val="tx1"/>
                          </a:solidFill>
                          <a:latin typeface="+mj-ea"/>
                          <a:ea typeface="+mj-ea"/>
                        </a:rPr>
                        <a:t>期間内に完了する事業であること。</a:t>
                      </a:r>
                    </a:p>
                    <a:p>
                      <a:r>
                        <a:rPr kumimoji="1" lang="ja-JP" altLang="en-US" sz="1200" b="0" dirty="0">
                          <a:solidFill>
                            <a:schemeClr val="tx1"/>
                          </a:solidFill>
                          <a:latin typeface="+mj-ea"/>
                          <a:ea typeface="+mj-ea"/>
                        </a:rPr>
                        <a:t>●以下の要件をすべて満たす３～５年の事業計画を策定していること。</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　・付加価値額の年平均成長率が＋３．０％以上増加</a:t>
                      </a:r>
                    </a:p>
                    <a:p>
                      <a:r>
                        <a:rPr kumimoji="1" lang="ja-JP" altLang="en-US" sz="1200" b="0" dirty="0">
                          <a:solidFill>
                            <a:schemeClr val="tx1"/>
                          </a:solidFill>
                          <a:latin typeface="+mj-ea"/>
                          <a:ea typeface="+mj-ea"/>
                        </a:rPr>
                        <a:t>　・給与支給総額の年平均成長率が＋２．０％以上増加又は</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　　１人あたり給与支給総額の年平均成長率が事業実施都道府県における</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　　最低賃金の直近５年間の年平均成長率以上</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　・事業場内最低賃金を、毎年、地域別最低賃金＋３０円以上の水準</a:t>
                      </a:r>
                      <a:endParaRPr kumimoji="1" lang="en-US" altLang="ja-JP" sz="1200" b="0" dirty="0">
                        <a:solidFill>
                          <a:schemeClr val="tx1"/>
                        </a:solidFill>
                        <a:latin typeface="+mj-ea"/>
                        <a:ea typeface="+mj-ea"/>
                      </a:endParaRPr>
                    </a:p>
                    <a:p>
                      <a:r>
                        <a:rPr kumimoji="1" lang="ja-JP" altLang="en-US" sz="1200" b="0" dirty="0">
                          <a:solidFill>
                            <a:schemeClr val="tx1"/>
                          </a:solidFill>
                          <a:latin typeface="+mj-ea"/>
                          <a:ea typeface="+mj-ea"/>
                        </a:rPr>
                        <a:t>　・次世代育成支援対策推進法に基づく一般事業主行動計画を公表等</a:t>
                      </a:r>
                    </a:p>
                    <a:p>
                      <a:r>
                        <a:rPr kumimoji="1" lang="ja-JP" altLang="en-US" sz="1200" b="0" dirty="0">
                          <a:solidFill>
                            <a:schemeClr val="tx1"/>
                          </a:solidFill>
                          <a:latin typeface="+mj-ea"/>
                          <a:ea typeface="+mj-ea"/>
                        </a:rPr>
                        <a:t>　　（従業員２１名以上の場合のみ）</a:t>
                      </a:r>
                    </a:p>
                    <a:p>
                      <a:r>
                        <a:rPr kumimoji="1" lang="ja-JP" altLang="en-US" sz="1200" b="0" dirty="0">
                          <a:solidFill>
                            <a:schemeClr val="tx1"/>
                          </a:solidFill>
                          <a:latin typeface="+mj-ea"/>
                          <a:ea typeface="+mj-ea"/>
                        </a:rPr>
                        <a:t>　</a:t>
                      </a:r>
                      <a:r>
                        <a:rPr kumimoji="1" lang="en-US" altLang="ja-JP" sz="1200" b="0" dirty="0">
                          <a:solidFill>
                            <a:schemeClr val="tx1"/>
                          </a:solidFill>
                          <a:latin typeface="+mj-ea"/>
                          <a:ea typeface="+mj-ea"/>
                        </a:rPr>
                        <a:t>※</a:t>
                      </a:r>
                      <a:r>
                        <a:rPr kumimoji="1" lang="ja-JP" altLang="en-US" sz="1200" b="0" dirty="0">
                          <a:solidFill>
                            <a:schemeClr val="tx1"/>
                          </a:solidFill>
                          <a:latin typeface="+mj-ea"/>
                          <a:ea typeface="+mj-ea"/>
                        </a:rPr>
                        <a:t>②は追加要件あり</a:t>
                      </a:r>
                    </a:p>
                  </a:txBody>
                  <a:tcPr anchor="ctr"/>
                </a:tc>
                <a:extLst>
                  <a:ext uri="{0D108BD9-81ED-4DB2-BD59-A6C34878D82A}"/>
                </a:extLst>
              </a:tr>
              <a:tr h="509029">
                <a:tc>
                  <a:txBody>
                    <a:bodyPr/>
                    <a:lstStyle/>
                    <a:p>
                      <a:r>
                        <a:rPr kumimoji="1" lang="ja-JP" altLang="en-US" sz="1400" dirty="0">
                          <a:solidFill>
                            <a:schemeClr val="tx1"/>
                          </a:solidFill>
                          <a:latin typeface="+mj-ea"/>
                          <a:ea typeface="+mj-ea"/>
                        </a:rPr>
                        <a:t>事業期間</a:t>
                      </a:r>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j-ea"/>
                          <a:ea typeface="+mj-ea"/>
                        </a:rPr>
                        <a:t>交付決定日から１０ヶ月以内（ただし、採択発表日から１２ヶ月後の日まで）</a:t>
                      </a:r>
                      <a:endParaRPr kumimoji="1" lang="en-US" altLang="ja-JP" sz="1200" dirty="0">
                        <a:solidFill>
                          <a:schemeClr val="tx1"/>
                        </a:solidFill>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j-ea"/>
                          <a:ea typeface="+mj-ea"/>
                        </a:rPr>
                        <a:t>※</a:t>
                      </a:r>
                      <a:r>
                        <a:rPr kumimoji="1" lang="ja-JP" altLang="en-US" sz="1200" dirty="0">
                          <a:solidFill>
                            <a:schemeClr val="tx1"/>
                          </a:solidFill>
                          <a:latin typeface="+mj-ea"/>
                          <a:ea typeface="+mj-ea"/>
                        </a:rPr>
                        <a:t>②は、交付決定日１２ヶ月以内（ただし、採択発表日から１４ヶ月後の日まで）</a:t>
                      </a:r>
                    </a:p>
                  </a:txBody>
                  <a:tcPr/>
                </a:tc>
                <a:extLst>
                  <a:ext uri="{0D108BD9-81ED-4DB2-BD59-A6C34878D82A}"/>
                </a:extLst>
              </a:tr>
              <a:tr h="509029">
                <a:tc>
                  <a:txBody>
                    <a:bodyPr/>
                    <a:lstStyle/>
                    <a:p>
                      <a:r>
                        <a:rPr kumimoji="1" lang="ja-JP" altLang="en-US" sz="1400" dirty="0">
                          <a:solidFill>
                            <a:schemeClr val="tx1"/>
                          </a:solidFill>
                          <a:latin typeface="+mj-ea"/>
                          <a:ea typeface="+mj-ea"/>
                        </a:rPr>
                        <a:t>申請受付期間</a:t>
                      </a:r>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j-ea"/>
                          <a:ea typeface="+mj-ea"/>
                        </a:rPr>
                        <a:t>令和７年４月１１日（金）１７時から４月２５日（金）１７時（１９次締切）</a:t>
                      </a:r>
                      <a:endParaRPr sz="1200" dirty="0">
                        <a:solidFill>
                          <a:schemeClr val="tx1"/>
                        </a:solidFill>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j-ea"/>
                          <a:ea typeface="+mj-ea"/>
                        </a:rPr>
                        <a:t>※４月以降の締切は、随時、下記のものづくり補助金HPに公表されます。</a:t>
                      </a:r>
                    </a:p>
                  </a:txBody>
                  <a:tcPr/>
                </a:tc>
                <a:extLst>
                  <a:ext uri="{0D108BD9-81ED-4DB2-BD59-A6C34878D82A}"/>
                </a:extLst>
              </a:tr>
              <a:tr h="1119864">
                <a:tc>
                  <a:txBody>
                    <a:bodyPr/>
                    <a:lstStyle/>
                    <a:p>
                      <a:r>
                        <a:rPr kumimoji="1" lang="ja-JP" altLang="en-US" sz="1200" dirty="0">
                          <a:solidFill>
                            <a:schemeClr val="tx1"/>
                          </a:solidFill>
                          <a:latin typeface="+mj-ea"/>
                          <a:ea typeface="+mj-ea"/>
                        </a:rPr>
                        <a:t>お問い合わせ先</a:t>
                      </a:r>
                    </a:p>
                  </a:txBody>
                  <a:tcPr>
                    <a:solidFill>
                      <a:schemeClr val="accent1">
                        <a:lumMod val="60000"/>
                        <a:lumOff val="40000"/>
                      </a:schemeClr>
                    </a:solidFill>
                  </a:tcPr>
                </a:tc>
                <a:tc>
                  <a:txBody>
                    <a:bodyPr/>
                    <a:lstStyle/>
                    <a:p>
                      <a:r>
                        <a:rPr kumimoji="1" lang="ja-JP" altLang="en-US" sz="1200" strike="noStrike" dirty="0">
                          <a:solidFill>
                            <a:schemeClr val="tx1"/>
                          </a:solidFill>
                          <a:latin typeface="+mj-ea"/>
                          <a:ea typeface="+mj-ea"/>
                        </a:rPr>
                        <a:t>ものづくり補助金事務局サポートセンター</a:t>
                      </a:r>
                      <a:endParaRPr kumimoji="1" lang="en-US" altLang="ja-JP" sz="1200" strike="noStrike" dirty="0">
                        <a:solidFill>
                          <a:schemeClr val="tx1"/>
                        </a:solidFill>
                        <a:latin typeface="+mj-ea"/>
                        <a:ea typeface="+mj-ea"/>
                      </a:endParaRPr>
                    </a:p>
                    <a:p>
                      <a:r>
                        <a:rPr kumimoji="1" lang="ja-JP" altLang="en-US" sz="1200" strike="noStrike" dirty="0">
                          <a:solidFill>
                            <a:schemeClr val="tx1"/>
                          </a:solidFill>
                          <a:latin typeface="+mj-ea"/>
                          <a:ea typeface="+mj-ea"/>
                        </a:rPr>
                        <a:t>　ＴＥＬ：０５０－３８２１－７０１３（１０：００～１７：００（土日祝日を除く））</a:t>
                      </a:r>
                      <a:endParaRPr kumimoji="1" lang="en-US" altLang="ja-JP" sz="1200" strike="noStrike" dirty="0">
                        <a:solidFill>
                          <a:schemeClr val="tx1"/>
                        </a:solidFill>
                        <a:latin typeface="+mj-ea"/>
                        <a:ea typeface="+mj-ea"/>
                      </a:endParaRPr>
                    </a:p>
                    <a:p>
                      <a:r>
                        <a:rPr kumimoji="1" lang="ja-JP" altLang="en-US" sz="1200" strike="noStrike" dirty="0">
                          <a:solidFill>
                            <a:schemeClr val="tx1"/>
                          </a:solidFill>
                          <a:latin typeface="+mj-ea"/>
                          <a:ea typeface="+mj-ea"/>
                        </a:rPr>
                        <a:t>　ＵＲＬ：</a:t>
                      </a:r>
                      <a:r>
                        <a:rPr kumimoji="1" lang="en-US" altLang="ja-JP" sz="1200" strike="noStrike" dirty="0">
                          <a:solidFill>
                            <a:schemeClr val="tx1"/>
                          </a:solidFill>
                          <a:latin typeface="+mj-ea"/>
                          <a:ea typeface="+mj-ea"/>
                          <a:hlinkClick r:id="rId1"/>
                        </a:rPr>
                        <a:t>https://portal.monodukuri-hojo.jp/index.html</a:t>
                      </a:r>
                      <a:endParaRPr kumimoji="1" lang="en-US" altLang="ja-JP" sz="1200" strike="noStrike" dirty="0">
                        <a:solidFill>
                          <a:schemeClr val="tx1"/>
                        </a:solidFill>
                        <a:latin typeface="+mj-ea"/>
                        <a:ea typeface="+mj-ea"/>
                      </a:endParaRPr>
                    </a:p>
                    <a:p>
                      <a:r>
                        <a:rPr kumimoji="1" lang="ja-JP" altLang="en-US" sz="1200" strike="noStrike" dirty="0">
                          <a:solidFill>
                            <a:schemeClr val="tx1"/>
                          </a:solidFill>
                          <a:latin typeface="+mj-ea"/>
                          <a:ea typeface="+mj-ea"/>
                        </a:rPr>
                        <a:t>高知県中小企業団体中央会　ものづくり補助金事業推進室</a:t>
                      </a:r>
                      <a:endParaRPr kumimoji="1" lang="en-US" altLang="ja-JP" sz="1200" strike="noStrike" dirty="0">
                        <a:solidFill>
                          <a:schemeClr val="tx1"/>
                        </a:solidFill>
                        <a:latin typeface="+mj-ea"/>
                        <a:ea typeface="+mj-ea"/>
                      </a:endParaRPr>
                    </a:p>
                    <a:p>
                      <a:r>
                        <a:rPr kumimoji="1" lang="ja-JP" altLang="en-US" sz="1200" strike="noStrike" dirty="0">
                          <a:solidFill>
                            <a:schemeClr val="tx1"/>
                          </a:solidFill>
                          <a:latin typeface="+mj-ea"/>
                          <a:ea typeface="+mj-ea"/>
                        </a:rPr>
                        <a:t>　ＴＥＬ：０８８－８４５－６２２２（８：３０～１７：００（土日祝日を除く））</a:t>
                      </a:r>
                      <a:endParaRPr kumimoji="1" lang="en-US" altLang="ja-JP" sz="1200" strike="noStrike" dirty="0">
                        <a:solidFill>
                          <a:schemeClr val="tx1"/>
                        </a:solidFill>
                        <a:latin typeface="+mj-ea"/>
                        <a:ea typeface="+mj-ea"/>
                      </a:endParaRPr>
                    </a:p>
                  </a:txBody>
                  <a:tcPr/>
                </a:tc>
                <a:extLst>
                  <a:ext uri="{0D108BD9-81ED-4DB2-BD59-A6C34878D82A}"/>
                </a:extLst>
              </a:tr>
            </a:tbl>
          </a:graphicData>
        </a:graphic>
      </p:graphicFrame>
      <p:sp>
        <p:nvSpPr>
          <p:cNvPr id="1545" name="テキスト ボックス 8"/>
          <p:cNvSpPr txBox="1">
            <a:spLocks noChangeArrowheads="1"/>
          </p:cNvSpPr>
          <p:nvPr/>
        </p:nvSpPr>
        <p:spPr>
          <a:xfrm>
            <a:off x="44450" y="686673"/>
            <a:ext cx="6732588" cy="522327"/>
          </a:xfrm>
          <a:prstGeom prst="rect">
            <a:avLst/>
          </a:prstGeom>
          <a:noFill/>
          <a:ln w="9525">
            <a:noFill/>
            <a:miter lim="800000"/>
            <a:headEnd/>
            <a:tailEnd/>
          </a:ln>
        </p:spPr>
        <p:txBody>
          <a:bodyPr>
            <a:spAutoFit/>
          </a:bodyPr>
          <a:lstStyle/>
          <a:p>
            <a:r>
              <a:rPr lang="ja-JP" altLang="en-US" sz="1400" dirty="0">
                <a:latin typeface="Calibri" pitchFamily="34" charset="0"/>
              </a:rPr>
              <a:t>中小企業者等が行う「革新的な製品・サービス開発」又</a:t>
            </a:r>
            <a:r>
              <a:rPr lang="ja-JP" altLang="en-US" sz="1400">
                <a:latin typeface="Calibri" pitchFamily="34" charset="0"/>
              </a:rPr>
              <a:t>は「海外需要開拓」</a:t>
            </a:r>
            <a:r>
              <a:rPr lang="ja-JP" altLang="en-US" sz="1400" dirty="0">
                <a:latin typeface="Calibri" pitchFamily="34" charset="0"/>
              </a:rPr>
              <a:t>に必要な設備・システム投資等を支援する。</a:t>
            </a:r>
            <a:endParaRPr sz="1400" dirty="0"/>
          </a:p>
        </p:txBody>
      </p:sp>
      <p:sp>
        <p:nvSpPr>
          <p:cNvPr id="1546" name="テキスト ボックス 7"/>
          <p:cNvSpPr txBox="1"/>
          <p:nvPr/>
        </p:nvSpPr>
        <p:spPr>
          <a:xfrm>
            <a:off x="3122712" y="9537561"/>
            <a:ext cx="576064" cy="368439"/>
          </a:xfrm>
          <a:prstGeom prst="rect">
            <a:avLst/>
          </a:prstGeom>
          <a:noFill/>
        </p:spPr>
        <p:txBody>
          <a:bodyPr wrap="square" rtlCol="0">
            <a:spAutoFit/>
          </a:bodyPr>
          <a:lstStyle/>
          <a:p>
            <a:pPr algn="ctr"/>
            <a:r>
              <a:rPr lang="ja-JP" altLang="en-US">
                <a:solidFill>
                  <a:schemeClr val="tx1"/>
                </a:solidFill>
              </a:rPr>
              <a:t>33</a:t>
            </a:r>
            <a:endParaRPr>
              <a:solidFill>
                <a:schemeClr val="tx1"/>
              </a:solidFill>
            </a:endParaRPr>
          </a:p>
        </p:txBody>
      </p:sp>
    </p:spTree>
    <p:extLst>
      <p:ext uri="{BB962C8B-B14F-4D97-AF65-F5344CB8AC3E}">
        <p14:creationId xmlns:p14="http://schemas.microsoft.com/office/powerpoint/2010/main" val="3276700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52"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lIns="0" rIns="0" rtlCol="0">
            <a:noAutofit/>
          </a:bodyPr>
          <a:lstStyle/>
          <a:p>
            <a:pPr fontAlgn="auto">
              <a:spcAft>
                <a:spcPts val="0"/>
              </a:spcAft>
              <a:defRPr/>
            </a:pPr>
            <a:r>
              <a:rPr lang="ja-JP" altLang="en-US" sz="1600" b="0" dirty="0">
                <a:solidFill>
                  <a:schemeClr val="tx1"/>
                </a:solidFill>
                <a:latin typeface="+mn-ea"/>
                <a:ea typeface="+mn-ea"/>
              </a:rPr>
              <a:t>中小</a:t>
            </a:r>
            <a:r>
              <a:rPr lang="ja-JP" altLang="en-US" sz="1600" b="0" dirty="0" smtClean="0">
                <a:solidFill>
                  <a:schemeClr val="tx1"/>
                </a:solidFill>
                <a:latin typeface="+mn-ea"/>
                <a:ea typeface="+mn-ea"/>
              </a:rPr>
              <a:t>企業省力化投資補助金（一般型）</a:t>
            </a:r>
            <a:r>
              <a:rPr lang="en-US" altLang="ja-JP" sz="1600" b="0" dirty="0" smtClean="0">
                <a:solidFill>
                  <a:schemeClr val="tx1"/>
                </a:solidFill>
                <a:latin typeface="+mn-ea"/>
                <a:ea typeface="+mn-ea"/>
              </a:rPr>
              <a:t>【</a:t>
            </a:r>
            <a:r>
              <a:rPr lang="ja-JP" altLang="en-US" sz="1600" b="0" dirty="0" smtClean="0">
                <a:solidFill>
                  <a:schemeClr val="tx1"/>
                </a:solidFill>
                <a:latin typeface="+mn-ea"/>
                <a:ea typeface="+mn-ea"/>
              </a:rPr>
              <a:t>国・中央会</a:t>
            </a:r>
            <a:r>
              <a:rPr lang="en-US" altLang="ja-JP" sz="1600" b="0" dirty="0" smtClean="0">
                <a:solidFill>
                  <a:schemeClr val="tx1"/>
                </a:solidFill>
                <a:latin typeface="+mn-ea"/>
                <a:ea typeface="+mn-ea"/>
              </a:rPr>
              <a:t>】</a:t>
            </a:r>
            <a:endParaRPr lang="ja-JP" altLang="en-US" sz="1800" b="0" dirty="0">
              <a:solidFill>
                <a:schemeClr val="tx1"/>
              </a:solidFill>
              <a:latin typeface="+mn-ea"/>
              <a:ea typeface="+mn-ea"/>
            </a:endParaRPr>
          </a:p>
        </p:txBody>
      </p:sp>
      <p:sp>
        <p:nvSpPr>
          <p:cNvPr id="1553"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Autofit/>
          </a:bodyPr>
          <a:lstStyle/>
          <a:p>
            <a:pPr algn="ctr" fontAlgn="auto">
              <a:spcAft>
                <a:spcPts val="0"/>
              </a:spcAft>
              <a:defRPr/>
            </a:pPr>
            <a:r>
              <a:rPr lang="ja-JP" altLang="en-US" sz="1600" b="0" dirty="0" smtClean="0">
                <a:solidFill>
                  <a:schemeClr val="tx1"/>
                </a:solidFill>
                <a:latin typeface="+mn-ea"/>
                <a:ea typeface="+mn-ea"/>
                <a:cs typeface="+mj-cs"/>
              </a:rPr>
              <a:t>設備</a:t>
            </a:r>
            <a:r>
              <a:rPr lang="ja-JP" altLang="en-US" sz="1600" b="0" dirty="0">
                <a:solidFill>
                  <a:schemeClr val="tx1"/>
                </a:solidFill>
                <a:latin typeface="+mn-ea"/>
                <a:ea typeface="+mn-ea"/>
                <a:cs typeface="+mj-cs"/>
              </a:rPr>
              <a:t>投資</a:t>
            </a:r>
            <a:endParaRPr sz="2400" b="0" dirty="0">
              <a:solidFill>
                <a:schemeClr val="tx1"/>
              </a:solidFill>
            </a:endParaRPr>
          </a:p>
        </p:txBody>
      </p:sp>
      <p:graphicFrame>
        <p:nvGraphicFramePr>
          <p:cNvPr id="1554" name="表 6"/>
          <p:cNvGraphicFramePr>
            <a:graphicFrameLocks noGrp="1"/>
          </p:cNvGraphicFramePr>
          <p:nvPr>
            <p:extLst>
              <p:ext uri="{D42A27DB-BD31-4B8C-83A1-F6EECF244321}">
                <p14:modId xmlns:p14="http://schemas.microsoft.com/office/powerpoint/2010/main" val="1040945840"/>
              </p:ext>
            </p:extLst>
          </p:nvPr>
        </p:nvGraphicFramePr>
        <p:xfrm>
          <a:off x="133772" y="1362056"/>
          <a:ext cx="6582196" cy="6783338"/>
        </p:xfrm>
        <a:graphic>
          <a:graphicData uri="http://schemas.openxmlformats.org/drawingml/2006/table">
            <a:tbl>
              <a:tblPr firstRow="1" bandRow="1">
                <a:tableStyleId>{5940675A-B579-460E-94D1-54222C63F5DA}</a:tableStyleId>
              </a:tblPr>
              <a:tblGrid>
                <a:gridCol w="1260585"/>
                <a:gridCol w="5321611"/>
              </a:tblGrid>
              <a:tr h="542907">
                <a:tc>
                  <a:txBody>
                    <a:bodyPr/>
                    <a:lstStyle/>
                    <a:p>
                      <a:r>
                        <a:rPr kumimoji="1" lang="ja-JP" altLang="en-US" sz="1400" dirty="0" smtClean="0">
                          <a:solidFill>
                            <a:schemeClr val="tx1"/>
                          </a:solidFill>
                          <a:latin typeface="+mj-ea"/>
                          <a:ea typeface="+mj-ea"/>
                        </a:rPr>
                        <a:t>対象者</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pPr>
                        <a:lnSpc>
                          <a:spcPct val="100000"/>
                        </a:lnSpc>
                        <a:spcBef>
                          <a:spcPts val="0"/>
                        </a:spcBef>
                        <a:spcAft>
                          <a:spcPts val="0"/>
                        </a:spcAft>
                      </a:pPr>
                      <a:r>
                        <a:rPr lang="ja-JP" altLang="en-US" sz="1200" dirty="0" smtClean="0">
                          <a:solidFill>
                            <a:schemeClr val="tx1"/>
                          </a:solidFill>
                          <a:latin typeface="+mj-ea"/>
                          <a:ea typeface="+mj-ea"/>
                        </a:rPr>
                        <a:t>中小企業・小規模事業者（組合等の中小企業による共同体含む）、特定非営利活動法人・社会福祉法人等（一定の要件あり）</a:t>
                      </a:r>
                      <a:endParaRPr lang="ja-JP" altLang="en-US" sz="1200" strike="sngStrike" dirty="0" smtClean="0">
                        <a:solidFill>
                          <a:schemeClr val="tx1"/>
                        </a:solidFill>
                        <a:latin typeface="+mj-ea"/>
                        <a:ea typeface="+mj-ea"/>
                      </a:endParaRPr>
                    </a:p>
                    <a:p>
                      <a:pPr>
                        <a:lnSpc>
                          <a:spcPct val="100000"/>
                        </a:lnSpc>
                        <a:spcBef>
                          <a:spcPts val="0"/>
                        </a:spcBef>
                        <a:spcAft>
                          <a:spcPts val="0"/>
                        </a:spcAft>
                      </a:pPr>
                      <a:r>
                        <a:rPr lang="ja-JP" altLang="en-US" sz="1050" strike="noStrike" dirty="0" smtClean="0">
                          <a:solidFill>
                            <a:schemeClr val="tx1"/>
                          </a:solidFill>
                          <a:latin typeface="+mj-ea"/>
                          <a:ea typeface="+mj-ea"/>
                        </a:rPr>
                        <a:t>※一次産業は対象外</a:t>
                      </a:r>
                      <a:endParaRPr lang="ja-JP" altLang="en-US" sz="1050" strike="sngStrike" dirty="0" smtClean="0">
                        <a:solidFill>
                          <a:schemeClr val="tx1"/>
                        </a:solidFill>
                        <a:latin typeface="+mj-ea"/>
                        <a:ea typeface="+mj-ea"/>
                      </a:endParaRPr>
                    </a:p>
                  </a:txBody>
                  <a:tcPr marL="90000" marR="90000" marT="0" marB="0" anchor="ctr"/>
                </a:tc>
              </a:tr>
              <a:tr h="813650">
                <a:tc>
                  <a:txBody>
                    <a:bodyPr/>
                    <a:lstStyle/>
                    <a:p>
                      <a:r>
                        <a:rPr kumimoji="1" lang="ja-JP" altLang="en-US" sz="1400" dirty="0" smtClean="0">
                          <a:solidFill>
                            <a:schemeClr val="tx1"/>
                          </a:solidFill>
                          <a:latin typeface="+mj-ea"/>
                          <a:ea typeface="+mj-ea"/>
                        </a:rPr>
                        <a:t>補助上限額</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従業員数　５人以下　　　</a:t>
                      </a:r>
                      <a:r>
                        <a:rPr kumimoji="1" lang="ja-JP" altLang="en-US" sz="1200" b="0" baseline="0" dirty="0" smtClean="0">
                          <a:solidFill>
                            <a:schemeClr val="tx1"/>
                          </a:solidFill>
                          <a:latin typeface="+mj-ea"/>
                          <a:ea typeface="+mj-ea"/>
                        </a:rPr>
                        <a:t>  </a:t>
                      </a:r>
                      <a:r>
                        <a:rPr kumimoji="1" lang="ja-JP" altLang="en-US" sz="1200" b="0" dirty="0" smtClean="0">
                          <a:solidFill>
                            <a:schemeClr val="tx1"/>
                          </a:solidFill>
                          <a:latin typeface="+mj-ea"/>
                          <a:ea typeface="+mj-ea"/>
                        </a:rPr>
                        <a:t>　：　　   </a:t>
                      </a:r>
                      <a:r>
                        <a:rPr kumimoji="1" lang="en-US" altLang="ja-JP" sz="1200" b="0" dirty="0" smtClean="0">
                          <a:solidFill>
                            <a:schemeClr val="tx1"/>
                          </a:solidFill>
                          <a:latin typeface="+mj-ea"/>
                          <a:ea typeface="+mj-ea"/>
                        </a:rPr>
                        <a:t>750</a:t>
                      </a:r>
                      <a:r>
                        <a:rPr kumimoji="1" lang="ja-JP" altLang="en-US" sz="1200" b="0" dirty="0" smtClean="0">
                          <a:solidFill>
                            <a:schemeClr val="tx1"/>
                          </a:solidFill>
                          <a:latin typeface="+mj-ea"/>
                          <a:ea typeface="+mj-ea"/>
                        </a:rPr>
                        <a:t>万円（</a:t>
                      </a:r>
                      <a:r>
                        <a:rPr kumimoji="1" lang="en-US" altLang="ja-JP" sz="1200" b="0" dirty="0" smtClean="0">
                          <a:solidFill>
                            <a:schemeClr val="tx1"/>
                          </a:solidFill>
                          <a:latin typeface="+mj-ea"/>
                          <a:ea typeface="+mj-ea"/>
                        </a:rPr>
                        <a:t>1,000</a:t>
                      </a:r>
                      <a:r>
                        <a:rPr kumimoji="1" lang="ja-JP" altLang="en-US" sz="1200" b="0" dirty="0" smtClean="0">
                          <a:solidFill>
                            <a:schemeClr val="tx1"/>
                          </a:solidFill>
                          <a:latin typeface="+mj-ea"/>
                          <a:ea typeface="+mj-ea"/>
                        </a:rPr>
                        <a:t>万円）</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従業員数　６～20人　　　 　 ：     </a:t>
                      </a:r>
                      <a:r>
                        <a:rPr kumimoji="1" lang="en-US" altLang="ja-JP" sz="1200" b="0" dirty="0" smtClean="0">
                          <a:solidFill>
                            <a:schemeClr val="tx1"/>
                          </a:solidFill>
                          <a:latin typeface="+mj-ea"/>
                          <a:ea typeface="+mj-ea"/>
                        </a:rPr>
                        <a:t>1,500</a:t>
                      </a:r>
                      <a:r>
                        <a:rPr kumimoji="1" lang="ja-JP" altLang="en-US" sz="1200" b="0" dirty="0" smtClean="0">
                          <a:solidFill>
                            <a:schemeClr val="tx1"/>
                          </a:solidFill>
                          <a:latin typeface="+mj-ea"/>
                          <a:ea typeface="+mj-ea"/>
                        </a:rPr>
                        <a:t>万円（</a:t>
                      </a:r>
                      <a:r>
                        <a:rPr kumimoji="1" lang="en-US" altLang="ja-JP" sz="1200" b="0" dirty="0" smtClean="0">
                          <a:solidFill>
                            <a:schemeClr val="tx1"/>
                          </a:solidFill>
                          <a:latin typeface="+mj-ea"/>
                          <a:ea typeface="+mj-ea"/>
                        </a:rPr>
                        <a:t>2,000</a:t>
                      </a:r>
                      <a:r>
                        <a:rPr kumimoji="1" lang="ja-JP" altLang="en-US" sz="1200" b="0" dirty="0" smtClean="0">
                          <a:solidFill>
                            <a:schemeClr val="tx1"/>
                          </a:solidFill>
                          <a:latin typeface="+mj-ea"/>
                          <a:ea typeface="+mj-ea"/>
                        </a:rPr>
                        <a:t>万円）</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従業員数　21～</a:t>
                      </a:r>
                      <a:r>
                        <a:rPr kumimoji="1" lang="en-US" altLang="ja-JP" sz="1200" b="0" dirty="0" smtClean="0">
                          <a:solidFill>
                            <a:schemeClr val="tx1"/>
                          </a:solidFill>
                          <a:latin typeface="+mj-ea"/>
                          <a:ea typeface="+mj-ea"/>
                        </a:rPr>
                        <a:t>50</a:t>
                      </a:r>
                      <a:r>
                        <a:rPr kumimoji="1" lang="ja-JP" altLang="en-US" sz="1200" b="0" dirty="0" smtClean="0">
                          <a:solidFill>
                            <a:schemeClr val="tx1"/>
                          </a:solidFill>
                          <a:latin typeface="+mj-ea"/>
                          <a:ea typeface="+mj-ea"/>
                        </a:rPr>
                        <a:t>人　 　　　：　　</a:t>
                      </a:r>
                      <a:r>
                        <a:rPr kumimoji="1" lang="en-US" altLang="ja-JP" sz="1200" b="0" dirty="0" smtClean="0">
                          <a:solidFill>
                            <a:schemeClr val="tx1"/>
                          </a:solidFill>
                          <a:latin typeface="+mj-ea"/>
                          <a:ea typeface="+mj-ea"/>
                        </a:rPr>
                        <a:t>3,000</a:t>
                      </a:r>
                      <a:r>
                        <a:rPr kumimoji="1" lang="ja-JP" altLang="en-US" sz="1200" b="0" dirty="0" smtClean="0">
                          <a:solidFill>
                            <a:schemeClr val="tx1"/>
                          </a:solidFill>
                          <a:latin typeface="+mj-ea"/>
                          <a:ea typeface="+mj-ea"/>
                        </a:rPr>
                        <a:t>万円（</a:t>
                      </a:r>
                      <a:r>
                        <a:rPr kumimoji="1" lang="en-US" altLang="ja-JP" sz="1200" b="0" dirty="0" smtClean="0">
                          <a:solidFill>
                            <a:schemeClr val="tx1"/>
                          </a:solidFill>
                          <a:latin typeface="+mj-ea"/>
                          <a:ea typeface="+mj-ea"/>
                        </a:rPr>
                        <a:t>4,000</a:t>
                      </a:r>
                      <a:r>
                        <a:rPr kumimoji="1" lang="ja-JP" altLang="en-US" sz="1200" b="0" dirty="0" smtClean="0">
                          <a:solidFill>
                            <a:schemeClr val="tx1"/>
                          </a:solidFill>
                          <a:latin typeface="+mj-ea"/>
                          <a:ea typeface="+mj-ea"/>
                        </a:rPr>
                        <a:t>万円）</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従業員数　</a:t>
                      </a:r>
                      <a:r>
                        <a:rPr kumimoji="1" lang="en-US" altLang="ja-JP" sz="1200" b="0" dirty="0" smtClean="0">
                          <a:solidFill>
                            <a:schemeClr val="tx1"/>
                          </a:solidFill>
                          <a:latin typeface="+mj-ea"/>
                          <a:ea typeface="+mj-ea"/>
                        </a:rPr>
                        <a:t>51</a:t>
                      </a:r>
                      <a:r>
                        <a:rPr kumimoji="1" lang="ja-JP" altLang="en-US" sz="1200" b="0" dirty="0" smtClean="0">
                          <a:solidFill>
                            <a:schemeClr val="tx1"/>
                          </a:solidFill>
                          <a:latin typeface="+mj-ea"/>
                          <a:ea typeface="+mj-ea"/>
                        </a:rPr>
                        <a:t>～</a:t>
                      </a:r>
                      <a:r>
                        <a:rPr kumimoji="1" lang="en-US" altLang="ja-JP" sz="1200" b="0" dirty="0" smtClean="0">
                          <a:solidFill>
                            <a:schemeClr val="tx1"/>
                          </a:solidFill>
                          <a:latin typeface="+mj-ea"/>
                          <a:ea typeface="+mj-ea"/>
                        </a:rPr>
                        <a:t>100</a:t>
                      </a:r>
                      <a:r>
                        <a:rPr kumimoji="1" lang="ja-JP" altLang="en-US" sz="1200" b="0" dirty="0" smtClean="0">
                          <a:solidFill>
                            <a:schemeClr val="tx1"/>
                          </a:solidFill>
                          <a:latin typeface="+mj-ea"/>
                          <a:ea typeface="+mj-ea"/>
                        </a:rPr>
                        <a:t>人        ：     </a:t>
                      </a:r>
                      <a:r>
                        <a:rPr kumimoji="1" lang="en-US" altLang="ja-JP" sz="1200" b="0" dirty="0" smtClean="0">
                          <a:solidFill>
                            <a:schemeClr val="tx1"/>
                          </a:solidFill>
                          <a:latin typeface="+mj-ea"/>
                          <a:ea typeface="+mj-ea"/>
                        </a:rPr>
                        <a:t>5,000</a:t>
                      </a:r>
                      <a:r>
                        <a:rPr kumimoji="1" lang="ja-JP" altLang="en-US" sz="1200" b="0" dirty="0" smtClean="0">
                          <a:solidFill>
                            <a:schemeClr val="tx1"/>
                          </a:solidFill>
                          <a:latin typeface="+mj-ea"/>
                          <a:ea typeface="+mj-ea"/>
                        </a:rPr>
                        <a:t>万円（</a:t>
                      </a:r>
                      <a:r>
                        <a:rPr kumimoji="1" lang="en-US" altLang="ja-JP" sz="1200" b="0" dirty="0" smtClean="0">
                          <a:solidFill>
                            <a:schemeClr val="tx1"/>
                          </a:solidFill>
                          <a:latin typeface="+mj-ea"/>
                          <a:ea typeface="+mj-ea"/>
                        </a:rPr>
                        <a:t>6,500</a:t>
                      </a:r>
                      <a:r>
                        <a:rPr kumimoji="1" lang="ja-JP" altLang="en-US" sz="1200" b="0" dirty="0" smtClean="0">
                          <a:solidFill>
                            <a:schemeClr val="tx1"/>
                          </a:solidFill>
                          <a:latin typeface="+mj-ea"/>
                          <a:ea typeface="+mj-ea"/>
                        </a:rPr>
                        <a:t>万円）</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従業員数　</a:t>
                      </a:r>
                      <a:r>
                        <a:rPr kumimoji="1" lang="en-US" altLang="ja-JP" sz="1200" b="0" dirty="0" smtClean="0">
                          <a:solidFill>
                            <a:schemeClr val="tx1"/>
                          </a:solidFill>
                          <a:latin typeface="+mj-ea"/>
                          <a:ea typeface="+mj-ea"/>
                        </a:rPr>
                        <a:t>101</a:t>
                      </a:r>
                      <a:r>
                        <a:rPr kumimoji="1" lang="ja-JP" altLang="en-US" sz="1200" b="0" dirty="0" smtClean="0">
                          <a:solidFill>
                            <a:schemeClr val="tx1"/>
                          </a:solidFill>
                          <a:latin typeface="+mj-ea"/>
                          <a:ea typeface="+mj-ea"/>
                        </a:rPr>
                        <a:t>人以上　　</a:t>
                      </a:r>
                      <a:r>
                        <a:rPr kumimoji="1" lang="ja-JP" altLang="en-US" sz="1200" b="0" baseline="0" dirty="0" smtClean="0">
                          <a:solidFill>
                            <a:schemeClr val="tx1"/>
                          </a:solidFill>
                          <a:latin typeface="+mj-ea"/>
                          <a:ea typeface="+mj-ea"/>
                        </a:rPr>
                        <a:t>    </a:t>
                      </a:r>
                      <a:r>
                        <a:rPr kumimoji="1" lang="ja-JP" altLang="en-US" sz="1200" b="0" dirty="0" smtClean="0">
                          <a:solidFill>
                            <a:schemeClr val="tx1"/>
                          </a:solidFill>
                          <a:latin typeface="+mj-ea"/>
                          <a:ea typeface="+mj-ea"/>
                        </a:rPr>
                        <a:t>：　　</a:t>
                      </a:r>
                      <a:r>
                        <a:rPr kumimoji="1" lang="en-US" altLang="ja-JP" sz="1200" b="0" dirty="0" smtClean="0">
                          <a:solidFill>
                            <a:schemeClr val="tx1"/>
                          </a:solidFill>
                          <a:latin typeface="+mj-ea"/>
                          <a:ea typeface="+mj-ea"/>
                        </a:rPr>
                        <a:t>8,000</a:t>
                      </a:r>
                      <a:r>
                        <a:rPr kumimoji="1" lang="ja-JP" altLang="en-US" sz="1200" b="0" dirty="0" smtClean="0">
                          <a:solidFill>
                            <a:schemeClr val="tx1"/>
                          </a:solidFill>
                          <a:latin typeface="+mj-ea"/>
                          <a:ea typeface="+mj-ea"/>
                        </a:rPr>
                        <a:t>万円（１億円）　</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　</a:t>
                      </a:r>
                      <a:r>
                        <a:rPr kumimoji="1" lang="en-US" altLang="ja-JP" sz="1200" b="0" dirty="0" smtClean="0">
                          <a:solidFill>
                            <a:schemeClr val="tx1"/>
                          </a:solidFill>
                          <a:latin typeface="+mj-ea"/>
                          <a:ea typeface="+mj-ea"/>
                        </a:rPr>
                        <a:t>※</a:t>
                      </a:r>
                      <a:r>
                        <a:rPr kumimoji="1" lang="ja-JP" altLang="en-US" sz="1200" b="0" dirty="0" smtClean="0">
                          <a:solidFill>
                            <a:schemeClr val="tx1"/>
                          </a:solidFill>
                          <a:latin typeface="+mj-ea"/>
                          <a:ea typeface="+mj-ea"/>
                        </a:rPr>
                        <a:t>括弧書きは大幅な賃上げを行う場合</a:t>
                      </a:r>
                      <a:endParaRPr dirty="0">
                        <a:solidFill>
                          <a:schemeClr val="tx1"/>
                        </a:solidFill>
                      </a:endParaRPr>
                    </a:p>
                  </a:txBody>
                  <a:tcPr/>
                </a:tc>
              </a:tr>
              <a:tr h="351544">
                <a:tc>
                  <a:txBody>
                    <a:bodyPr/>
                    <a:lstStyle/>
                    <a:p>
                      <a:r>
                        <a:rPr kumimoji="1" lang="ja-JP" altLang="en-US" sz="1400" dirty="0" smtClean="0">
                          <a:solidFill>
                            <a:schemeClr val="tx1"/>
                          </a:solidFill>
                          <a:latin typeface="+mj-ea"/>
                          <a:ea typeface="+mj-ea"/>
                        </a:rPr>
                        <a:t>補助率</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補助金額が</a:t>
                      </a:r>
                      <a:r>
                        <a:rPr kumimoji="1" lang="en-US" altLang="ja-JP" sz="1200" b="0" dirty="0" smtClean="0">
                          <a:solidFill>
                            <a:schemeClr val="tx1"/>
                          </a:solidFill>
                          <a:latin typeface="+mj-ea"/>
                          <a:ea typeface="+mj-ea"/>
                        </a:rPr>
                        <a:t>1,500</a:t>
                      </a:r>
                      <a:r>
                        <a:rPr kumimoji="1" lang="ja-JP" altLang="en-US" sz="1200" b="0" dirty="0" smtClean="0">
                          <a:solidFill>
                            <a:schemeClr val="tx1"/>
                          </a:solidFill>
                          <a:latin typeface="+mj-ea"/>
                          <a:ea typeface="+mj-ea"/>
                        </a:rPr>
                        <a:t>万円まで                ：　１／２</a:t>
                      </a:r>
                      <a:r>
                        <a:rPr kumimoji="1" lang="en-US" altLang="ja-JP" sz="1200" b="0" dirty="0" smtClean="0">
                          <a:solidFill>
                            <a:schemeClr val="tx1"/>
                          </a:solidFill>
                          <a:latin typeface="+mj-ea"/>
                          <a:ea typeface="+mj-ea"/>
                        </a:rPr>
                        <a:t>※</a:t>
                      </a:r>
                      <a:endParaRPr>
                        <a:solidFill>
                          <a:schemeClr val="tx1"/>
                        </a:solidFill>
                      </a:endParaRPr>
                    </a:p>
                    <a:p>
                      <a:r>
                        <a:rPr kumimoji="1" lang="ja-JP" altLang="en-US" sz="1200" b="0" dirty="0" smtClean="0">
                          <a:solidFill>
                            <a:schemeClr val="tx1"/>
                          </a:solidFill>
                          <a:latin typeface="+mj-ea"/>
                          <a:ea typeface="+mj-ea"/>
                        </a:rPr>
                        <a:t>補助金額が</a:t>
                      </a:r>
                      <a:r>
                        <a:rPr kumimoji="1" lang="en-US" altLang="ja-JP" sz="1200" b="0" dirty="0" smtClean="0">
                          <a:solidFill>
                            <a:schemeClr val="tx1"/>
                          </a:solidFill>
                          <a:latin typeface="+mj-ea"/>
                          <a:ea typeface="+mj-ea"/>
                        </a:rPr>
                        <a:t>1,500</a:t>
                      </a:r>
                      <a:r>
                        <a:rPr kumimoji="1" lang="ja-JP" altLang="en-US" sz="1200" b="0" dirty="0" smtClean="0">
                          <a:solidFill>
                            <a:schemeClr val="tx1"/>
                          </a:solidFill>
                          <a:latin typeface="+mj-ea"/>
                          <a:ea typeface="+mj-ea"/>
                        </a:rPr>
                        <a:t>万円を超える部分   ：　１／３</a:t>
                      </a:r>
                      <a:endParaRPr kumimoji="1" lang="en-US" altLang="ja-JP" sz="1200" b="0" dirty="0" smtClean="0">
                        <a:solidFill>
                          <a:schemeClr val="tx1"/>
                        </a:solidFill>
                        <a:latin typeface="+mj-ea"/>
                        <a:ea typeface="+mj-ea"/>
                      </a:endParaRPr>
                    </a:p>
                    <a:p>
                      <a:r>
                        <a:rPr kumimoji="1" lang="en-US" altLang="ja-JP" sz="900" b="0" dirty="0" smtClean="0">
                          <a:solidFill>
                            <a:schemeClr val="tx1"/>
                          </a:solidFill>
                          <a:latin typeface="+mj-ea"/>
                          <a:ea typeface="+mj-ea"/>
                        </a:rPr>
                        <a:t>※</a:t>
                      </a:r>
                      <a:r>
                        <a:rPr kumimoji="1" lang="ja-JP" altLang="en-US" sz="900" b="0" dirty="0" smtClean="0">
                          <a:solidFill>
                            <a:schemeClr val="tx1"/>
                          </a:solidFill>
                          <a:latin typeface="+mj-ea"/>
                          <a:ea typeface="+mj-ea"/>
                        </a:rPr>
                        <a:t>小規模企業者・小規模事業者、再生事業者、最低賃金引き上げを行う場合は</a:t>
                      </a:r>
                      <a:r>
                        <a:rPr kumimoji="1" lang="en-US" altLang="ja-JP" sz="900" b="0" dirty="0" smtClean="0">
                          <a:solidFill>
                            <a:schemeClr val="tx1"/>
                          </a:solidFill>
                          <a:latin typeface="+mj-ea"/>
                          <a:ea typeface="+mj-ea"/>
                        </a:rPr>
                        <a:t>2/3</a:t>
                      </a:r>
                      <a:r>
                        <a:rPr kumimoji="1" lang="ja-JP" altLang="en-US" sz="900" b="0" dirty="0" smtClean="0">
                          <a:solidFill>
                            <a:schemeClr val="tx1"/>
                          </a:solidFill>
                          <a:latin typeface="+mj-ea"/>
                          <a:ea typeface="+mj-ea"/>
                        </a:rPr>
                        <a:t>）</a:t>
                      </a:r>
                      <a:endParaRPr sz="1100" dirty="0">
                        <a:solidFill>
                          <a:schemeClr val="tx1"/>
                        </a:solidFill>
                      </a:endParaRPr>
                    </a:p>
                  </a:txBody>
                  <a:tcPr anchor="ctr"/>
                </a:tc>
              </a:tr>
              <a:tr h="667920">
                <a:tc>
                  <a:txBody>
                    <a:bodyPr/>
                    <a:lstStyle/>
                    <a:p>
                      <a:r>
                        <a:rPr kumimoji="1" lang="ja-JP" altLang="en-US" sz="1400" dirty="0" smtClean="0">
                          <a:solidFill>
                            <a:schemeClr val="tx1"/>
                          </a:solidFill>
                          <a:latin typeface="+mj-ea"/>
                          <a:ea typeface="+mj-ea"/>
                        </a:rPr>
                        <a:t>対象経費</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機械装置・システム構築費（</a:t>
                      </a:r>
                      <a:r>
                        <a:rPr kumimoji="1" lang="en-US" altLang="ja-JP" sz="1200" b="0" dirty="0" smtClean="0">
                          <a:solidFill>
                            <a:schemeClr val="tx1"/>
                          </a:solidFill>
                          <a:latin typeface="+mj-ea"/>
                          <a:ea typeface="+mj-ea"/>
                        </a:rPr>
                        <a:t>50</a:t>
                      </a:r>
                      <a:r>
                        <a:rPr kumimoji="1" lang="ja-JP" altLang="en-US" sz="1200" b="0" dirty="0" smtClean="0">
                          <a:solidFill>
                            <a:schemeClr val="tx1"/>
                          </a:solidFill>
                          <a:latin typeface="+mj-ea"/>
                          <a:ea typeface="+mj-ea"/>
                        </a:rPr>
                        <a:t>万円（税抜）以上の設備投資が必須）、技術導入費、専門家経費、運搬費、クラウドサービス利用費、外注費、知的財産権等関連経費</a:t>
                      </a:r>
                      <a:endParaRPr>
                        <a:solidFill>
                          <a:schemeClr val="tx1"/>
                        </a:solidFill>
                      </a:endParaRPr>
                    </a:p>
                  </a:txBody>
                  <a:tcPr/>
                </a:tc>
              </a:tr>
              <a:tr h="1355137">
                <a:tc>
                  <a:txBody>
                    <a:bodyPr/>
                    <a:lstStyle/>
                    <a:p>
                      <a:r>
                        <a:rPr kumimoji="1" lang="ja-JP" altLang="en-US" sz="1400" dirty="0" smtClean="0">
                          <a:solidFill>
                            <a:schemeClr val="tx1"/>
                          </a:solidFill>
                          <a:latin typeface="+mj-ea"/>
                          <a:ea typeface="+mj-ea"/>
                        </a:rPr>
                        <a:t>補助の要件</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①労働生産性の年平均成長率</a:t>
                      </a:r>
                      <a:r>
                        <a:rPr kumimoji="1" lang="en-US" altLang="ja-JP" sz="1200" b="0" dirty="0" smtClean="0">
                          <a:solidFill>
                            <a:schemeClr val="tx1"/>
                          </a:solidFill>
                          <a:latin typeface="+mj-ea"/>
                          <a:ea typeface="+mj-ea"/>
                        </a:rPr>
                        <a:t>+4.0%</a:t>
                      </a:r>
                      <a:r>
                        <a:rPr kumimoji="1" lang="ja-JP" altLang="en-US" sz="1200" b="0" dirty="0" smtClean="0">
                          <a:solidFill>
                            <a:schemeClr val="tx1"/>
                          </a:solidFill>
                          <a:latin typeface="+mj-ea"/>
                          <a:ea typeface="+mj-ea"/>
                        </a:rPr>
                        <a:t>以上増加</a:t>
                      </a:r>
                      <a:endParaRPr>
                        <a:solidFill>
                          <a:schemeClr val="tx1"/>
                        </a:solidFill>
                      </a:endParaRPr>
                    </a:p>
                    <a:p>
                      <a:r>
                        <a:rPr kumimoji="1" lang="ja-JP" altLang="en-US" sz="1200" b="0" dirty="0" smtClean="0">
                          <a:solidFill>
                            <a:schemeClr val="tx1"/>
                          </a:solidFill>
                          <a:latin typeface="+mj-ea"/>
                          <a:ea typeface="+mj-ea"/>
                        </a:rPr>
                        <a:t>②</a:t>
                      </a:r>
                      <a:r>
                        <a:rPr kumimoji="1" lang="en-US" altLang="ja-JP" sz="1200" b="0" dirty="0" smtClean="0">
                          <a:solidFill>
                            <a:schemeClr val="tx1"/>
                          </a:solidFill>
                          <a:latin typeface="+mj-ea"/>
                          <a:ea typeface="+mj-ea"/>
                        </a:rPr>
                        <a:t>1</a:t>
                      </a:r>
                      <a:r>
                        <a:rPr kumimoji="1" lang="ja-JP" altLang="en-US" sz="1200" b="0" dirty="0" smtClean="0">
                          <a:solidFill>
                            <a:schemeClr val="tx1"/>
                          </a:solidFill>
                          <a:latin typeface="+mj-ea"/>
                          <a:ea typeface="+mj-ea"/>
                        </a:rPr>
                        <a:t>人あたり給与支給総額の年平均成長率が事業実施都道府県における最低賃金の直近</a:t>
                      </a:r>
                      <a:r>
                        <a:rPr kumimoji="1" lang="en-US" altLang="ja-JP" sz="1200" b="0" dirty="0" smtClean="0">
                          <a:solidFill>
                            <a:schemeClr val="tx1"/>
                          </a:solidFill>
                          <a:latin typeface="+mj-ea"/>
                          <a:ea typeface="+mj-ea"/>
                        </a:rPr>
                        <a:t>5</a:t>
                      </a:r>
                      <a:r>
                        <a:rPr kumimoji="1" lang="ja-JP" altLang="en-US" sz="1200" b="0" dirty="0" smtClean="0">
                          <a:solidFill>
                            <a:schemeClr val="tx1"/>
                          </a:solidFill>
                          <a:latin typeface="+mj-ea"/>
                          <a:ea typeface="+mj-ea"/>
                        </a:rPr>
                        <a:t>年間の年平均成長率以上、又は給与支給総額の年平均成長率</a:t>
                      </a:r>
                      <a:r>
                        <a:rPr kumimoji="1" lang="en-US" altLang="ja-JP" sz="1200" b="0" dirty="0" smtClean="0">
                          <a:solidFill>
                            <a:schemeClr val="tx1"/>
                          </a:solidFill>
                          <a:latin typeface="+mj-ea"/>
                          <a:ea typeface="+mj-ea"/>
                        </a:rPr>
                        <a:t>+2.0%</a:t>
                      </a:r>
                      <a:r>
                        <a:rPr kumimoji="1" lang="ja-JP" altLang="en-US" sz="1200" b="0" dirty="0" smtClean="0">
                          <a:solidFill>
                            <a:schemeClr val="tx1"/>
                          </a:solidFill>
                          <a:latin typeface="+mj-ea"/>
                          <a:ea typeface="+mj-ea"/>
                        </a:rPr>
                        <a:t>以上増加</a:t>
                      </a:r>
                      <a:endParaRPr>
                        <a:solidFill>
                          <a:schemeClr val="tx1"/>
                        </a:solidFill>
                      </a:endParaRPr>
                    </a:p>
                    <a:p>
                      <a:r>
                        <a:rPr kumimoji="1" lang="ja-JP" altLang="en-US" sz="1200" b="0" dirty="0" smtClean="0">
                          <a:solidFill>
                            <a:schemeClr val="tx1"/>
                          </a:solidFill>
                          <a:latin typeface="+mj-ea"/>
                          <a:ea typeface="+mj-ea"/>
                        </a:rPr>
                        <a:t>③事業所内最低賃金が事業実施都道府県における最低賃金</a:t>
                      </a:r>
                      <a:r>
                        <a:rPr kumimoji="1" lang="en-US" altLang="ja-JP" sz="1200" b="0" dirty="0" smtClean="0">
                          <a:solidFill>
                            <a:schemeClr val="tx1"/>
                          </a:solidFill>
                          <a:latin typeface="+mj-ea"/>
                          <a:ea typeface="+mj-ea"/>
                        </a:rPr>
                        <a:t>+30</a:t>
                      </a:r>
                      <a:r>
                        <a:rPr kumimoji="1" lang="ja-JP" altLang="en-US" sz="1200" b="0" dirty="0" smtClean="0">
                          <a:solidFill>
                            <a:schemeClr val="tx1"/>
                          </a:solidFill>
                          <a:latin typeface="+mj-ea"/>
                          <a:ea typeface="+mj-ea"/>
                        </a:rPr>
                        <a:t>円以上の水準</a:t>
                      </a:r>
                      <a:endParaRPr>
                        <a:solidFill>
                          <a:schemeClr val="tx1"/>
                        </a:solidFill>
                      </a:endParaRPr>
                    </a:p>
                    <a:p>
                      <a:r>
                        <a:rPr kumimoji="1" lang="ja-JP" altLang="en-US" sz="1200" b="0" dirty="0" smtClean="0">
                          <a:solidFill>
                            <a:schemeClr val="tx1"/>
                          </a:solidFill>
                          <a:latin typeface="+mj-ea"/>
                          <a:ea typeface="+mj-ea"/>
                        </a:rPr>
                        <a:t>④次世代育成支援対策推進法に基づく一般事業主行動計画を公表等（従業員</a:t>
                      </a:r>
                      <a:r>
                        <a:rPr kumimoji="1" lang="en-US" altLang="ja-JP" sz="1200" b="0" dirty="0" smtClean="0">
                          <a:solidFill>
                            <a:schemeClr val="tx1"/>
                          </a:solidFill>
                          <a:latin typeface="+mj-ea"/>
                          <a:ea typeface="+mj-ea"/>
                        </a:rPr>
                        <a:t>21</a:t>
                      </a:r>
                      <a:r>
                        <a:rPr kumimoji="1" lang="ja-JP" altLang="en-US" sz="1200" b="0" dirty="0" smtClean="0">
                          <a:solidFill>
                            <a:schemeClr val="tx1"/>
                          </a:solidFill>
                          <a:latin typeface="+mj-ea"/>
                          <a:ea typeface="+mj-ea"/>
                        </a:rPr>
                        <a:t>名以上の場合のみ）</a:t>
                      </a:r>
                      <a:endParaRPr>
                        <a:solidFill>
                          <a:schemeClr val="tx1"/>
                        </a:solidFill>
                      </a:endParaRPr>
                    </a:p>
                    <a:p>
                      <a:r>
                        <a:rPr kumimoji="1" lang="en-US" altLang="ja-JP" sz="1100" b="0" dirty="0" smtClean="0">
                          <a:solidFill>
                            <a:schemeClr val="tx1"/>
                          </a:solidFill>
                          <a:latin typeface="+mj-ea"/>
                          <a:ea typeface="+mj-ea"/>
                        </a:rPr>
                        <a:t>※</a:t>
                      </a:r>
                      <a:r>
                        <a:rPr kumimoji="1" lang="ja-JP" altLang="en-US" sz="1100" b="0" dirty="0" smtClean="0">
                          <a:solidFill>
                            <a:schemeClr val="tx1"/>
                          </a:solidFill>
                          <a:latin typeface="+mj-ea"/>
                          <a:ea typeface="+mj-ea"/>
                        </a:rPr>
                        <a:t>最低賃金引上げ特例適用事業者の場合、 基本要件は①、②、④のみ</a:t>
                      </a:r>
                      <a:endParaRPr>
                        <a:solidFill>
                          <a:schemeClr val="tx1"/>
                        </a:solidFill>
                      </a:endParaRPr>
                    </a:p>
                  </a:txBody>
                  <a:tcPr anchor="ctr"/>
                </a:tc>
              </a:tr>
              <a:tr h="442263">
                <a:tc>
                  <a:txBody>
                    <a:bodyPr/>
                    <a:lstStyle/>
                    <a:p>
                      <a:r>
                        <a:rPr kumimoji="1" lang="ja-JP" altLang="en-US" sz="1400" dirty="0" smtClean="0">
                          <a:solidFill>
                            <a:schemeClr val="tx1"/>
                          </a:solidFill>
                          <a:latin typeface="+mj-ea"/>
                          <a:ea typeface="+mj-ea"/>
                        </a:rPr>
                        <a:t>事業期間</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j-ea"/>
                          <a:ea typeface="+mj-ea"/>
                        </a:rPr>
                        <a:t>交付決定日から</a:t>
                      </a:r>
                      <a:r>
                        <a:rPr kumimoji="1" lang="en-US" altLang="ja-JP" sz="1200" dirty="0" smtClean="0">
                          <a:solidFill>
                            <a:schemeClr val="tx1"/>
                          </a:solidFill>
                          <a:latin typeface="+mj-ea"/>
                          <a:ea typeface="+mj-ea"/>
                        </a:rPr>
                        <a:t>18</a:t>
                      </a:r>
                      <a:r>
                        <a:rPr kumimoji="1" lang="ja-JP" altLang="en-US" sz="1200" dirty="0" smtClean="0">
                          <a:solidFill>
                            <a:schemeClr val="tx1"/>
                          </a:solidFill>
                          <a:latin typeface="+mj-ea"/>
                          <a:ea typeface="+mj-ea"/>
                        </a:rPr>
                        <a:t>ケ月以内</a:t>
                      </a:r>
                      <a:endParaRPr dirty="0">
                        <a:solidFill>
                          <a:schemeClr val="tx1"/>
                        </a:solidFill>
                      </a:endParaRPr>
                    </a:p>
                  </a:txBody>
                  <a:tcPr anchor="ctr"/>
                </a:tc>
              </a:tr>
              <a:tr h="439036">
                <a:tc>
                  <a:txBody>
                    <a:bodyPr/>
                    <a:lstStyle/>
                    <a:p>
                      <a:r>
                        <a:rPr kumimoji="1" lang="ja-JP" altLang="en-US" sz="1400" dirty="0" smtClean="0">
                          <a:solidFill>
                            <a:schemeClr val="tx1"/>
                          </a:solidFill>
                          <a:latin typeface="+mj-ea"/>
                          <a:ea typeface="+mj-ea"/>
                        </a:rPr>
                        <a:t>申請受付期間</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申請受付開始以降のスケジュールにつきましては追って</a:t>
                      </a:r>
                      <a:r>
                        <a:rPr kumimoji="1" lang="en-US" altLang="ja-JP" sz="1200" dirty="0" smtClean="0">
                          <a:solidFill>
                            <a:schemeClr val="tx1"/>
                          </a:solidFill>
                        </a:rPr>
                        <a:t>HP</a:t>
                      </a:r>
                      <a:r>
                        <a:rPr kumimoji="1" lang="ja-JP" altLang="en-US" sz="1200" dirty="0" smtClean="0">
                          <a:solidFill>
                            <a:schemeClr val="tx1"/>
                          </a:solidFill>
                        </a:rPr>
                        <a:t>でお知らせいたします</a:t>
                      </a:r>
                      <a:endParaRPr kumimoji="1" lang="en-US" altLang="ja-JP" sz="1200" dirty="0" smtClean="0">
                        <a:solidFill>
                          <a:schemeClr val="tx1"/>
                        </a:solidFill>
                      </a:endParaRPr>
                    </a:p>
                  </a:txBody>
                  <a:tcPr/>
                </a:tc>
              </a:tr>
              <a:tr h="337688">
                <a:tc>
                  <a:txBody>
                    <a:bodyPr/>
                    <a:lstStyle/>
                    <a:p>
                      <a:r>
                        <a:rPr kumimoji="1" lang="ja-JP" altLang="en-US" sz="1400" dirty="0" smtClean="0">
                          <a:solidFill>
                            <a:schemeClr val="tx1"/>
                          </a:solidFill>
                          <a:latin typeface="+mj-ea"/>
                          <a:ea typeface="+mj-ea"/>
                        </a:rPr>
                        <a:t>その他</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dirty="0" smtClean="0">
                          <a:solidFill>
                            <a:schemeClr val="tx1"/>
                          </a:solidFill>
                        </a:rPr>
                        <a:t>・申請には「</a:t>
                      </a:r>
                      <a:r>
                        <a:rPr kumimoji="1" lang="en-US" altLang="ja-JP" sz="1200" dirty="0" err="1" smtClean="0">
                          <a:solidFill>
                            <a:schemeClr val="tx1"/>
                          </a:solidFill>
                        </a:rPr>
                        <a:t>gBizID</a:t>
                      </a:r>
                      <a:r>
                        <a:rPr kumimoji="1" lang="ja-JP" altLang="en-US" sz="1200" dirty="0" smtClean="0">
                          <a:solidFill>
                            <a:schemeClr val="tx1"/>
                          </a:solidFill>
                        </a:rPr>
                        <a:t>プライム」アカウント（</a:t>
                      </a:r>
                      <a:r>
                        <a:rPr kumimoji="1" lang="en-US" altLang="ja-JP" sz="1200" dirty="0" smtClean="0">
                          <a:solidFill>
                            <a:schemeClr val="tx1"/>
                          </a:solidFill>
                        </a:rPr>
                        <a:t>ID</a:t>
                      </a:r>
                      <a:r>
                        <a:rPr kumimoji="1" lang="ja-JP" altLang="en-US" sz="1200" dirty="0" smtClean="0">
                          <a:solidFill>
                            <a:schemeClr val="tx1"/>
                          </a:solidFill>
                        </a:rPr>
                        <a:t>・パスワード等）が必要です</a:t>
                      </a:r>
                      <a:endParaRPr kumimoji="1" lang="en-US" altLang="ja-JP" sz="1200" dirty="0" smtClean="0">
                        <a:solidFill>
                          <a:schemeClr val="tx1"/>
                        </a:solidFill>
                      </a:endParaRPr>
                    </a:p>
                  </a:txBody>
                  <a:tcPr/>
                </a:tc>
              </a:tr>
              <a:tr h="994146">
                <a:tc>
                  <a:txBody>
                    <a:bodyPr/>
                    <a:lstStyle/>
                    <a:p>
                      <a:r>
                        <a:rPr kumimoji="1" lang="ja-JP" altLang="en-US" sz="1400" dirty="0" smtClean="0">
                          <a:solidFill>
                            <a:schemeClr val="tx1"/>
                          </a:solidFill>
                          <a:latin typeface="+mj-ea"/>
                          <a:ea typeface="+mj-ea"/>
                        </a:rPr>
                        <a:t>お問い合わせ先</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strike="noStrike" dirty="0" smtClean="0">
                          <a:solidFill>
                            <a:schemeClr val="tx1"/>
                          </a:solidFill>
                          <a:latin typeface="+mj-ea"/>
                          <a:ea typeface="+mj-ea"/>
                        </a:rPr>
                        <a:t>中小企業省力化投資補助事業 コールセンター</a:t>
                      </a:r>
                      <a:endParaRPr kumimoji="1" lang="en-US" altLang="ja-JP" sz="1200" strike="noStrike" dirty="0" smtClean="0">
                        <a:solidFill>
                          <a:schemeClr val="tx1"/>
                        </a:solidFill>
                        <a:latin typeface="+mj-ea"/>
                        <a:ea typeface="+mj-ea"/>
                      </a:endParaRPr>
                    </a:p>
                    <a:p>
                      <a:r>
                        <a:rPr kumimoji="1" lang="ja-JP" altLang="en-US" sz="1200" strike="noStrike" dirty="0" smtClean="0">
                          <a:solidFill>
                            <a:schemeClr val="tx1"/>
                          </a:solidFill>
                          <a:latin typeface="+mj-ea"/>
                          <a:ea typeface="+mj-ea"/>
                        </a:rPr>
                        <a:t>　ＴＥＬ：０５７０－０９９－６６０（９：３０～１７：３０（土・日・祝日を除く））</a:t>
                      </a:r>
                      <a:endParaRPr kumimoji="1" lang="en-US" altLang="ja-JP" sz="1200" strike="noStrike" dirty="0" smtClean="0">
                        <a:solidFill>
                          <a:schemeClr val="tx1"/>
                        </a:solidFill>
                        <a:latin typeface="+mj-ea"/>
                        <a:ea typeface="+mj-ea"/>
                      </a:endParaRPr>
                    </a:p>
                    <a:p>
                      <a:r>
                        <a:rPr kumimoji="1" lang="ja-JP" altLang="en-US" sz="1200" strike="noStrike" dirty="0" smtClean="0">
                          <a:solidFill>
                            <a:schemeClr val="tx1"/>
                          </a:solidFill>
                          <a:latin typeface="+mj-ea"/>
                          <a:ea typeface="+mj-ea"/>
                        </a:rPr>
                        <a:t>　ＵＲＬ：</a:t>
                      </a:r>
                      <a:r>
                        <a:rPr kumimoji="1" lang="en-US" altLang="ja-JP" sz="1200" strike="noStrike" dirty="0" smtClean="0">
                          <a:solidFill>
                            <a:schemeClr val="tx1"/>
                          </a:solidFill>
                          <a:latin typeface="+mj-ea"/>
                          <a:ea typeface="+mj-ea"/>
                        </a:rPr>
                        <a:t>https://shoryokuka.smrj.go.jp/ippan/　（補助金HP）</a:t>
                      </a:r>
                      <a:endParaRPr dirty="0">
                        <a:solidFill>
                          <a:schemeClr val="tx1"/>
                        </a:solidFill>
                      </a:endParaRPr>
                    </a:p>
                    <a:p>
                      <a:r>
                        <a:rPr kumimoji="1" lang="ja-JP" altLang="en-US" sz="1200" strike="noStrike" dirty="0" smtClean="0">
                          <a:solidFill>
                            <a:schemeClr val="tx1"/>
                          </a:solidFill>
                          <a:latin typeface="+mj-ea"/>
                          <a:ea typeface="+mj-ea"/>
                        </a:rPr>
                        <a:t>高知県中小企業団体中央会　省力化補助金事業推進室</a:t>
                      </a:r>
                      <a:endParaRPr kumimoji="1" lang="en-US" altLang="ja-JP" sz="1200" strike="noStrike" dirty="0" smtClean="0">
                        <a:solidFill>
                          <a:schemeClr val="tx1"/>
                        </a:solidFill>
                        <a:latin typeface="+mj-ea"/>
                        <a:ea typeface="+mj-ea"/>
                      </a:endParaRPr>
                    </a:p>
                    <a:p>
                      <a:r>
                        <a:rPr kumimoji="1" lang="ja-JP" altLang="en-US" sz="1200" strike="noStrike" dirty="0" smtClean="0">
                          <a:solidFill>
                            <a:schemeClr val="tx1"/>
                          </a:solidFill>
                          <a:latin typeface="+mj-ea"/>
                          <a:ea typeface="+mj-ea"/>
                        </a:rPr>
                        <a:t>　ＴＥＬ：０８８－８４５－８８９０（８：３０～１７：００（土日祝日を除く））</a:t>
                      </a:r>
                      <a:endParaRPr kumimoji="1" lang="en-US" altLang="ja-JP" sz="1200" strike="noStrike" dirty="0" smtClean="0">
                        <a:solidFill>
                          <a:schemeClr val="tx1"/>
                        </a:solidFill>
                        <a:latin typeface="+mj-ea"/>
                        <a:ea typeface="+mj-ea"/>
                      </a:endParaRPr>
                    </a:p>
                  </a:txBody>
                  <a:tcPr/>
                </a:tc>
              </a:tr>
            </a:tbl>
          </a:graphicData>
        </a:graphic>
      </p:graphicFrame>
      <p:sp>
        <p:nvSpPr>
          <p:cNvPr id="1555" name="テキスト ボックス 8"/>
          <p:cNvSpPr txBox="1">
            <a:spLocks noChangeArrowheads="1"/>
          </p:cNvSpPr>
          <p:nvPr/>
        </p:nvSpPr>
        <p:spPr>
          <a:xfrm>
            <a:off x="44450" y="624285"/>
            <a:ext cx="6732588" cy="737771"/>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中</a:t>
            </a:r>
            <a:r>
              <a:rPr lang="ja-JP" altLang="en-US" sz="1400" dirty="0" smtClean="0">
                <a:solidFill>
                  <a:schemeClr val="tx1"/>
                </a:solidFill>
                <a:latin typeface="Calibri" pitchFamily="34" charset="0"/>
              </a:rPr>
              <a:t>小企業等</a:t>
            </a:r>
            <a:r>
              <a:rPr lang="ja-JP" altLang="en-US" sz="1400" dirty="0">
                <a:solidFill>
                  <a:schemeClr val="tx1"/>
                </a:solidFill>
                <a:latin typeface="Calibri" pitchFamily="34" charset="0"/>
              </a:rPr>
              <a:t>の売上拡大や生産性向上を後押しするため、人手不足に悩む中小企業等</a:t>
            </a:r>
            <a:r>
              <a:rPr lang="ja-JP" altLang="en-US" sz="1400" dirty="0" smtClean="0">
                <a:solidFill>
                  <a:schemeClr val="tx1"/>
                </a:solidFill>
                <a:latin typeface="Calibri" pitchFamily="34" charset="0"/>
              </a:rPr>
              <a:t>が</a:t>
            </a:r>
            <a:r>
              <a:rPr lang="en-US" altLang="ja-JP" sz="1400" dirty="0" err="1">
                <a:solidFill>
                  <a:schemeClr val="tx1"/>
                </a:solidFill>
                <a:latin typeface="Calibri" pitchFamily="34" charset="0"/>
              </a:rPr>
              <a:t>IoT</a:t>
            </a:r>
            <a:r>
              <a:rPr lang="ja-JP" altLang="en-US" sz="1400" dirty="0">
                <a:solidFill>
                  <a:schemeClr val="tx1"/>
                </a:solidFill>
                <a:latin typeface="Calibri" pitchFamily="34" charset="0"/>
              </a:rPr>
              <a:t>・ロボット等の人手不足解消に効果があるデジタル技術等を活用した設備を導入するための事業費等</a:t>
            </a:r>
            <a:r>
              <a:rPr lang="ja-JP" altLang="en-US" sz="1400" dirty="0" smtClean="0">
                <a:solidFill>
                  <a:schemeClr val="tx1"/>
                </a:solidFill>
                <a:latin typeface="Calibri" pitchFamily="34" charset="0"/>
              </a:rPr>
              <a:t>の経費</a:t>
            </a:r>
            <a:r>
              <a:rPr lang="ja-JP" altLang="en-US" sz="1400" dirty="0">
                <a:solidFill>
                  <a:schemeClr val="tx1"/>
                </a:solidFill>
                <a:latin typeface="Calibri" pitchFamily="34" charset="0"/>
              </a:rPr>
              <a:t>の一部を補助することにより、省力化投資を促進します</a:t>
            </a:r>
            <a:r>
              <a:rPr lang="ja-JP" altLang="en-US" sz="1400" dirty="0" smtClean="0">
                <a:solidFill>
                  <a:schemeClr val="tx1"/>
                </a:solidFill>
                <a:latin typeface="Calibri" pitchFamily="34" charset="0"/>
              </a:rPr>
              <a:t>。</a:t>
            </a:r>
            <a:endParaRPr sz="1400" dirty="0">
              <a:solidFill>
                <a:schemeClr val="tx1"/>
              </a:solidFill>
            </a:endParaRPr>
          </a:p>
        </p:txBody>
      </p:sp>
      <p:sp>
        <p:nvSpPr>
          <p:cNvPr id="1556" name="正方形/長方形 9"/>
          <p:cNvSpPr/>
          <p:nvPr/>
        </p:nvSpPr>
        <p:spPr>
          <a:xfrm>
            <a:off x="133772" y="8193360"/>
            <a:ext cx="6597650" cy="1135841"/>
          </a:xfrm>
          <a:prstGeom prst="rect">
            <a:avLst/>
          </a:prstGeom>
          <a:solidFill>
            <a:schemeClr val="tx2">
              <a:lumMod val="20000"/>
              <a:lumOff val="80000"/>
            </a:scheme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lIns="540000" tIns="46800" anchor="ctr"/>
          <a:lstStyle/>
          <a:p>
            <a:pPr fontAlgn="auto">
              <a:spcBef>
                <a:spcPts val="0"/>
              </a:spcBef>
              <a:spcAft>
                <a:spcPts val="0"/>
              </a:spcAft>
              <a:defRPr/>
            </a:pPr>
            <a:r>
              <a:rPr lang="ja-JP" altLang="en-US" sz="1200" dirty="0" smtClean="0">
                <a:solidFill>
                  <a:schemeClr val="tx1"/>
                </a:solidFill>
              </a:rPr>
              <a:t>●通信</a:t>
            </a:r>
            <a:r>
              <a:rPr lang="ja-JP" altLang="en-US" sz="1200" dirty="0">
                <a:solidFill>
                  <a:schemeClr val="tx1"/>
                </a:solidFill>
              </a:rPr>
              <a:t>販売事業者において、オンラインショッピングの顧客数・購買量の増加に対応</a:t>
            </a:r>
            <a:r>
              <a:rPr lang="ja-JP" altLang="en-US" sz="1200" dirty="0" err="1">
                <a:solidFill>
                  <a:schemeClr val="tx1"/>
                </a:solidFill>
              </a:rPr>
              <a:t>するた</a:t>
            </a:r>
            <a:r>
              <a:rPr lang="ja-JP" altLang="en-US" sz="1200" dirty="0">
                <a:solidFill>
                  <a:schemeClr val="tx1"/>
                </a:solidFill>
              </a:rPr>
              <a:t>　</a:t>
            </a:r>
            <a:endParaRPr lang="en-US" altLang="ja-JP" sz="1200" dirty="0">
              <a:solidFill>
                <a:schemeClr val="tx1"/>
              </a:solidFill>
            </a:endParaRPr>
          </a:p>
          <a:p>
            <a:pPr fontAlgn="auto">
              <a:spcBef>
                <a:spcPts val="0"/>
              </a:spcBef>
              <a:spcAft>
                <a:spcPts val="0"/>
              </a:spcAft>
              <a:defRPr/>
            </a:pPr>
            <a:r>
              <a:rPr lang="ja-JP" altLang="en-US" sz="1200" dirty="0">
                <a:solidFill>
                  <a:schemeClr val="tx1"/>
                </a:solidFill>
              </a:rPr>
              <a:t>  め、自動梱包機と倉庫管理システムをオーダーメイドで開発・導入</a:t>
            </a:r>
            <a:endParaRPr lang="en-US" altLang="ja-JP" sz="1200" dirty="0">
              <a:solidFill>
                <a:schemeClr val="tx1"/>
              </a:solidFill>
            </a:endParaRPr>
          </a:p>
          <a:p>
            <a:pPr fontAlgn="auto">
              <a:spcBef>
                <a:spcPts val="0"/>
              </a:spcBef>
              <a:spcAft>
                <a:spcPts val="0"/>
              </a:spcAft>
              <a:defRPr/>
            </a:pPr>
            <a:r>
              <a:rPr lang="ja-JP" altLang="en-US" sz="1200" dirty="0" smtClean="0">
                <a:solidFill>
                  <a:schemeClr val="tx1"/>
                </a:solidFill>
              </a:rPr>
              <a:t>●自動車</a:t>
            </a:r>
            <a:r>
              <a:rPr lang="ja-JP" altLang="en-US" sz="1200" dirty="0">
                <a:solidFill>
                  <a:schemeClr val="tx1"/>
                </a:solidFill>
              </a:rPr>
              <a:t>関連部品製造事業者において、検査が難しい微細な部品製造を効率的に行う</a:t>
            </a:r>
            <a:r>
              <a:rPr lang="ja-JP" altLang="en-US" sz="1200" dirty="0" err="1">
                <a:solidFill>
                  <a:schemeClr val="tx1"/>
                </a:solidFill>
              </a:rPr>
              <a:t>た</a:t>
            </a:r>
            <a:endParaRPr lang="en-US" altLang="ja-JP" sz="1200" dirty="0">
              <a:solidFill>
                <a:schemeClr val="tx1"/>
              </a:solidFill>
            </a:endParaRPr>
          </a:p>
          <a:p>
            <a:pPr fontAlgn="auto">
              <a:spcBef>
                <a:spcPts val="0"/>
              </a:spcBef>
              <a:spcAft>
                <a:spcPts val="0"/>
              </a:spcAft>
              <a:defRPr/>
            </a:pPr>
            <a:r>
              <a:rPr lang="ja-JP" altLang="en-US" sz="1200" dirty="0">
                <a:solidFill>
                  <a:schemeClr val="tx1"/>
                </a:solidFill>
              </a:rPr>
              <a:t>  め、現場に合わせ、最新のデジタルカメラや</a:t>
            </a:r>
            <a:r>
              <a:rPr lang="en-US" altLang="ja-JP" sz="1200" dirty="0">
                <a:solidFill>
                  <a:schemeClr val="tx1"/>
                </a:solidFill>
              </a:rPr>
              <a:t>AI</a:t>
            </a:r>
            <a:r>
              <a:rPr lang="ja-JP" altLang="en-US" sz="1200" dirty="0">
                <a:solidFill>
                  <a:schemeClr val="tx1"/>
                </a:solidFill>
              </a:rPr>
              <a:t>技術を活用した自動外観検査装置を導入</a:t>
            </a:r>
            <a:endParaRPr>
              <a:solidFill>
                <a:schemeClr val="tx1"/>
              </a:solidFill>
            </a:endParaRPr>
          </a:p>
        </p:txBody>
      </p:sp>
      <p:sp>
        <p:nvSpPr>
          <p:cNvPr id="1557" name="タイトル 1"/>
          <p:cNvSpPr txBox="1"/>
          <p:nvPr/>
        </p:nvSpPr>
        <p:spPr>
          <a:xfrm>
            <a:off x="226114" y="8265369"/>
            <a:ext cx="322886" cy="1008111"/>
          </a:xfrm>
          <a:prstGeom prst="rect">
            <a:avLst/>
          </a:prstGeom>
          <a:solidFill>
            <a:schemeClr val="bg1"/>
          </a:solidFill>
          <a:ln>
            <a:solidFill>
              <a:schemeClr val="accent1">
                <a:lumMod val="60000"/>
                <a:lumOff val="40000"/>
              </a:schemeClr>
            </a:solidFill>
          </a:ln>
        </p:spPr>
        <p:txBody>
          <a:bodyPr vert="eaVert" anchor="ctr"/>
          <a:lstStyle/>
          <a:p>
            <a:pPr algn="ctr" fontAlgn="auto">
              <a:spcAft>
                <a:spcPts val="0"/>
              </a:spcAft>
              <a:defRPr/>
            </a:pPr>
            <a:r>
              <a:rPr lang="ja-JP" altLang="en-US" sz="1200" dirty="0" smtClean="0">
                <a:solidFill>
                  <a:schemeClr val="tx1"/>
                </a:solidFill>
                <a:latin typeface="+mn-ea"/>
                <a:ea typeface="+mn-ea"/>
                <a:cs typeface="+mj-cs"/>
              </a:rPr>
              <a:t>活  用  例</a:t>
            </a:r>
            <a:endParaRPr lang="ja-JP" altLang="en-US" sz="1200" dirty="0">
              <a:solidFill>
                <a:schemeClr val="tx1"/>
              </a:solidFill>
              <a:latin typeface="+mn-ea"/>
              <a:ea typeface="+mn-ea"/>
              <a:cs typeface="+mj-cs"/>
            </a:endParaRPr>
          </a:p>
        </p:txBody>
      </p:sp>
      <p:sp>
        <p:nvSpPr>
          <p:cNvPr id="1558" name="テキスト ボックス 685"/>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３４</a:t>
            </a:r>
            <a:endParaRPr>
              <a:solidFill>
                <a:schemeClr val="tx1"/>
              </a:solidFill>
            </a:endParaRPr>
          </a:p>
        </p:txBody>
      </p:sp>
      <p:sp>
        <p:nvSpPr>
          <p:cNvPr id="1559" name="テキスト 692"/>
          <p:cNvSpPr txBox="1"/>
          <p:nvPr/>
        </p:nvSpPr>
        <p:spPr>
          <a:xfrm>
            <a:off x="-4857750" y="326566"/>
            <a:ext cx="3816000" cy="922437"/>
          </a:xfrm>
          <a:prstGeom prst="rect">
            <a:avLst/>
          </a:prstGeom>
        </p:spPr>
        <p:txBody>
          <a:bodyPr wrap="square">
            <a:spAutoFit/>
          </a:bodyPr>
          <a:lstStyle/>
          <a:p>
            <a:pPr>
              <a:defRPr lang="ja-JP" altLang="en-US"/>
            </a:pPr>
            <a:r>
              <a:rPr lang="ja-JP" altLang="en-US"/>
              <a:t>情報の修正、更新がありましたら</a:t>
            </a:r>
            <a:r>
              <a:rPr lang="ja-JP" altLang="en-US">
                <a:solidFill>
                  <a:srgbClr val="FF0000"/>
                </a:solidFill>
              </a:rPr>
              <a:t>赤字</a:t>
            </a:r>
            <a:r>
              <a:rPr lang="ja-JP" altLang="en-US"/>
              <a:t>で記入をお願いします。</a:t>
            </a:r>
          </a:p>
          <a:p>
            <a:pPr>
              <a:defRPr lang="ja-JP" altLang="en-US"/>
            </a:pPr>
            <a:r>
              <a:rPr lang="ja-JP" altLang="en-US"/>
              <a:t>追加も可能です。</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65"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lIns="0" rIns="0" rtlCol="0">
            <a:noAutofit/>
          </a:bodyPr>
          <a:lstStyle/>
          <a:p>
            <a:pPr fontAlgn="auto">
              <a:spcAft>
                <a:spcPts val="0"/>
              </a:spcAft>
              <a:defRPr/>
            </a:pPr>
            <a:r>
              <a:rPr lang="ja-JP" altLang="en-US" sz="1600" b="0" dirty="0">
                <a:latin typeface="+mn-ea"/>
                <a:ea typeface="+mn-ea"/>
              </a:rPr>
              <a:t>中小</a:t>
            </a:r>
            <a:r>
              <a:rPr lang="ja-JP" altLang="en-US" sz="1600" b="0" dirty="0" smtClean="0">
                <a:latin typeface="+mn-ea"/>
                <a:ea typeface="+mn-ea"/>
              </a:rPr>
              <a:t>企業省力化投資補助</a:t>
            </a:r>
            <a:r>
              <a:rPr lang="ja-JP" altLang="en-US" sz="1600" b="0" dirty="0" smtClean="0">
                <a:solidFill>
                  <a:schemeClr val="tx1"/>
                </a:solidFill>
                <a:latin typeface="+mn-ea"/>
                <a:ea typeface="+mn-ea"/>
              </a:rPr>
              <a:t>金</a:t>
            </a:r>
            <a:r>
              <a:rPr lang="ja-JP" altLang="en-US" sz="1600" b="0" dirty="0" smtClean="0">
                <a:solidFill>
                  <a:schemeClr val="tx1"/>
                </a:solidFill>
                <a:latin typeface="+mn-ea"/>
                <a:ea typeface="+mn-ea"/>
              </a:rPr>
              <a:t>（ｶﾀﾛｸﾞ注文型）</a:t>
            </a:r>
            <a:r>
              <a:rPr lang="en-US" altLang="ja-JP" sz="1600" b="0" dirty="0" smtClean="0">
                <a:solidFill>
                  <a:schemeClr val="tx1"/>
                </a:solidFill>
                <a:latin typeface="+mn-ea"/>
                <a:ea typeface="+mn-ea"/>
              </a:rPr>
              <a:t>【</a:t>
            </a:r>
            <a:r>
              <a:rPr lang="ja-JP" altLang="en-US" sz="1600" b="0" dirty="0" smtClean="0">
                <a:solidFill>
                  <a:schemeClr val="tx1"/>
                </a:solidFill>
                <a:latin typeface="+mn-ea"/>
                <a:ea typeface="+mn-ea"/>
              </a:rPr>
              <a:t>国・中央会</a:t>
            </a:r>
            <a:r>
              <a:rPr lang="en-US" altLang="ja-JP" sz="1600" b="0" dirty="0" smtClean="0">
                <a:solidFill>
                  <a:schemeClr val="tx1"/>
                </a:solidFill>
                <a:latin typeface="+mn-ea"/>
                <a:ea typeface="+mn-ea"/>
              </a:rPr>
              <a:t>】</a:t>
            </a:r>
            <a:endParaRPr lang="ja-JP" altLang="en-US" sz="1800" b="0" dirty="0">
              <a:solidFill>
                <a:schemeClr val="tx1"/>
              </a:solidFill>
              <a:latin typeface="+mn-ea"/>
              <a:ea typeface="+mn-ea"/>
            </a:endParaRPr>
          </a:p>
        </p:txBody>
      </p:sp>
      <p:sp>
        <p:nvSpPr>
          <p:cNvPr id="1566"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Autofit/>
          </a:bodyPr>
          <a:lstStyle/>
          <a:p>
            <a:pPr algn="ctr" fontAlgn="auto">
              <a:spcAft>
                <a:spcPts val="0"/>
              </a:spcAft>
              <a:defRPr/>
            </a:pPr>
            <a:r>
              <a:rPr lang="ja-JP" altLang="en-US" sz="1600" b="0" dirty="0" smtClean="0">
                <a:solidFill>
                  <a:schemeClr val="tx1"/>
                </a:solidFill>
                <a:latin typeface="+mn-ea"/>
                <a:ea typeface="+mn-ea"/>
                <a:cs typeface="+mj-cs"/>
              </a:rPr>
              <a:t>設備</a:t>
            </a:r>
            <a:r>
              <a:rPr lang="ja-JP" altLang="en-US" sz="1600" b="0" dirty="0">
                <a:solidFill>
                  <a:schemeClr val="tx1"/>
                </a:solidFill>
                <a:latin typeface="+mn-ea"/>
                <a:ea typeface="+mn-ea"/>
                <a:cs typeface="+mj-cs"/>
              </a:rPr>
              <a:t>投資</a:t>
            </a:r>
            <a:endParaRPr sz="2400" b="0" dirty="0">
              <a:solidFill>
                <a:schemeClr val="tx1"/>
              </a:solidFill>
            </a:endParaRPr>
          </a:p>
        </p:txBody>
      </p:sp>
      <p:graphicFrame>
        <p:nvGraphicFramePr>
          <p:cNvPr id="1567" name="表 6"/>
          <p:cNvGraphicFramePr>
            <a:graphicFrameLocks noGrp="1"/>
          </p:cNvGraphicFramePr>
          <p:nvPr>
            <p:extLst>
              <p:ext uri="{D42A27DB-BD31-4B8C-83A1-F6EECF244321}">
                <p14:modId xmlns:p14="http://schemas.microsoft.com/office/powerpoint/2010/main" val="1739209069"/>
              </p:ext>
            </p:extLst>
          </p:nvPr>
        </p:nvGraphicFramePr>
        <p:xfrm>
          <a:off x="133772" y="1362056"/>
          <a:ext cx="6582196" cy="6481380"/>
        </p:xfrm>
        <a:graphic>
          <a:graphicData uri="http://schemas.openxmlformats.org/drawingml/2006/table">
            <a:tbl>
              <a:tblPr firstRow="1" bandRow="1">
                <a:tableStyleId>{5940675A-B579-460E-94D1-54222C63F5DA}</a:tableStyleId>
              </a:tblPr>
              <a:tblGrid>
                <a:gridCol w="1260585"/>
                <a:gridCol w="5321611"/>
              </a:tblGrid>
              <a:tr h="542907">
                <a:tc>
                  <a:txBody>
                    <a:bodyPr/>
                    <a:lstStyle/>
                    <a:p>
                      <a:r>
                        <a:rPr kumimoji="1" lang="ja-JP" altLang="en-US" sz="1400" dirty="0" smtClean="0">
                          <a:solidFill>
                            <a:schemeClr val="tx1"/>
                          </a:solidFill>
                          <a:latin typeface="+mj-ea"/>
                          <a:ea typeface="+mj-ea"/>
                        </a:rPr>
                        <a:t>対象者</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pPr>
                        <a:lnSpc>
                          <a:spcPct val="100000"/>
                        </a:lnSpc>
                        <a:spcBef>
                          <a:spcPts val="0"/>
                        </a:spcBef>
                        <a:spcAft>
                          <a:spcPts val="0"/>
                        </a:spcAft>
                      </a:pPr>
                      <a:r>
                        <a:rPr lang="ja-JP" altLang="en-US" sz="1200" dirty="0" smtClean="0">
                          <a:solidFill>
                            <a:schemeClr val="tx1"/>
                          </a:solidFill>
                          <a:latin typeface="+mj-ea"/>
                          <a:ea typeface="+mj-ea"/>
                        </a:rPr>
                        <a:t>中小企業・小規模事業者（組合等の中小企業による共同体含む）、特定非営利活動法人・社会福祉法人等（一定の要件あり）</a:t>
                      </a:r>
                      <a:endParaRPr lang="ja-JP" altLang="en-US" sz="1200" strike="sngStrike" dirty="0" smtClean="0">
                        <a:solidFill>
                          <a:schemeClr val="tx1"/>
                        </a:solidFill>
                        <a:latin typeface="+mj-ea"/>
                        <a:ea typeface="+mj-ea"/>
                      </a:endParaRPr>
                    </a:p>
                    <a:p>
                      <a:pPr>
                        <a:lnSpc>
                          <a:spcPct val="100000"/>
                        </a:lnSpc>
                        <a:spcBef>
                          <a:spcPts val="0"/>
                        </a:spcBef>
                        <a:spcAft>
                          <a:spcPts val="0"/>
                        </a:spcAft>
                      </a:pPr>
                      <a:r>
                        <a:rPr lang="ja-JP" altLang="en-US" sz="1200" strike="noStrike" dirty="0" smtClean="0">
                          <a:solidFill>
                            <a:schemeClr val="tx1"/>
                          </a:solidFill>
                          <a:latin typeface="+mj-ea"/>
                          <a:ea typeface="+mj-ea"/>
                        </a:rPr>
                        <a:t>※一次産業は対象外</a:t>
                      </a:r>
                      <a:endParaRPr lang="ja-JP" altLang="en-US" sz="1200" strike="sngStrike" dirty="0" smtClean="0">
                        <a:solidFill>
                          <a:schemeClr val="tx1"/>
                        </a:solidFill>
                        <a:latin typeface="+mj-ea"/>
                        <a:ea typeface="+mj-ea"/>
                      </a:endParaRPr>
                    </a:p>
                  </a:txBody>
                  <a:tcPr marL="90000" marR="90000" marT="0" marB="0" anchor="ctr"/>
                </a:tc>
              </a:tr>
              <a:tr h="813650">
                <a:tc>
                  <a:txBody>
                    <a:bodyPr/>
                    <a:lstStyle/>
                    <a:p>
                      <a:r>
                        <a:rPr kumimoji="1" lang="ja-JP" altLang="en-US" sz="1400" dirty="0" smtClean="0">
                          <a:solidFill>
                            <a:schemeClr val="tx1"/>
                          </a:solidFill>
                          <a:latin typeface="+mj-ea"/>
                          <a:ea typeface="+mj-ea"/>
                        </a:rPr>
                        <a:t>補助上限額</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①従業員数　５人以下　　　</a:t>
                      </a:r>
                      <a:r>
                        <a:rPr kumimoji="1" lang="ja-JP" altLang="en-US" sz="1200" b="0" baseline="0" dirty="0" smtClean="0">
                          <a:solidFill>
                            <a:schemeClr val="tx1"/>
                          </a:solidFill>
                          <a:latin typeface="+mj-ea"/>
                          <a:ea typeface="+mj-ea"/>
                        </a:rPr>
                        <a:t>  </a:t>
                      </a:r>
                      <a:r>
                        <a:rPr kumimoji="1" lang="ja-JP" altLang="en-US" sz="1200" b="0" dirty="0" smtClean="0">
                          <a:solidFill>
                            <a:schemeClr val="tx1"/>
                          </a:solidFill>
                          <a:latin typeface="+mj-ea"/>
                          <a:ea typeface="+mj-ea"/>
                        </a:rPr>
                        <a:t>　：　　   200万円（300万円）</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②従業員数　６～20人以下 　 ：     　500万円（750万円）</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③従業員数　21人以上　        ：　　1,000万円（1,500万円）</a:t>
                      </a:r>
                      <a:endParaRPr kumimoji="1" lang="en-US" altLang="ja-JP" sz="1200" b="0" dirty="0" smtClean="0">
                        <a:solidFill>
                          <a:schemeClr val="tx1"/>
                        </a:solidFill>
                        <a:latin typeface="+mj-ea"/>
                        <a:ea typeface="+mj-ea"/>
                      </a:endParaRPr>
                    </a:p>
                    <a:p>
                      <a:r>
                        <a:rPr kumimoji="1" lang="en-US" altLang="ja-JP" sz="1200" b="0" dirty="0" smtClean="0">
                          <a:solidFill>
                            <a:schemeClr val="tx1"/>
                          </a:solidFill>
                          <a:latin typeface="+mj-ea"/>
                          <a:ea typeface="+mj-ea"/>
                        </a:rPr>
                        <a:t>※</a:t>
                      </a:r>
                      <a:r>
                        <a:rPr kumimoji="1" lang="ja-JP" altLang="en-US" sz="1200" b="0" dirty="0" smtClean="0">
                          <a:solidFill>
                            <a:schemeClr val="tx1"/>
                          </a:solidFill>
                          <a:latin typeface="+mj-ea"/>
                          <a:ea typeface="+mj-ea"/>
                        </a:rPr>
                        <a:t>括弧書きは大幅な賃上げを行う場合</a:t>
                      </a:r>
                      <a:endParaRPr dirty="0">
                        <a:solidFill>
                          <a:schemeClr val="tx1"/>
                        </a:solidFill>
                      </a:endParaRPr>
                    </a:p>
                  </a:txBody>
                  <a:tcPr/>
                </a:tc>
              </a:tr>
              <a:tr h="351544">
                <a:tc>
                  <a:txBody>
                    <a:bodyPr/>
                    <a:lstStyle/>
                    <a:p>
                      <a:r>
                        <a:rPr kumimoji="1" lang="ja-JP" altLang="en-US" sz="1400" dirty="0" smtClean="0">
                          <a:solidFill>
                            <a:schemeClr val="tx1"/>
                          </a:solidFill>
                          <a:latin typeface="+mj-ea"/>
                          <a:ea typeface="+mj-ea"/>
                        </a:rPr>
                        <a:t>補助率</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１／２以下</a:t>
                      </a:r>
                      <a:endParaRPr dirty="0">
                        <a:solidFill>
                          <a:schemeClr val="tx1"/>
                        </a:solidFill>
                      </a:endParaRPr>
                    </a:p>
                  </a:txBody>
                  <a:tcPr anchor="ctr"/>
                </a:tc>
              </a:tr>
              <a:tr h="813650">
                <a:tc>
                  <a:txBody>
                    <a:bodyPr/>
                    <a:lstStyle/>
                    <a:p>
                      <a:r>
                        <a:rPr kumimoji="1" lang="ja-JP" altLang="en-US" sz="1400" dirty="0" smtClean="0">
                          <a:solidFill>
                            <a:schemeClr val="tx1"/>
                          </a:solidFill>
                          <a:latin typeface="+mj-ea"/>
                          <a:ea typeface="+mj-ea"/>
                        </a:rPr>
                        <a:t>対象経費</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●省力化製品として登録されている機械装置、工具・器具（測定工具・検査工具等）及びそれに付随する専用ソフトウェア・情報システム等の購入に要する経費</a:t>
                      </a:r>
                      <a:endParaRPr kumimoji="1" lang="en-US" altLang="ja-JP" sz="1200" b="0" dirty="0" smtClean="0">
                        <a:solidFill>
                          <a:schemeClr val="tx1"/>
                        </a:solidFill>
                        <a:latin typeface="+mj-ea"/>
                        <a:ea typeface="+mj-ea"/>
                      </a:endParaRPr>
                    </a:p>
                    <a:p>
                      <a:r>
                        <a:rPr kumimoji="1" lang="ja-JP" altLang="en-US" sz="1200" b="0" dirty="0" smtClean="0">
                          <a:solidFill>
                            <a:schemeClr val="tx1"/>
                          </a:solidFill>
                          <a:latin typeface="+mj-ea"/>
                          <a:ea typeface="+mj-ea"/>
                        </a:rPr>
                        <a:t>●省力化製品の設置作業や運搬費、動作確認の費用、マスタ設定等の導入設定費用（製品本体価格の２割まで対象）</a:t>
                      </a:r>
                      <a:endParaRPr kumimoji="1" lang="en-US" altLang="ja-JP" sz="1100" b="0" dirty="0" smtClean="0">
                        <a:solidFill>
                          <a:schemeClr val="tx1"/>
                        </a:solidFill>
                        <a:latin typeface="+mj-ea"/>
                        <a:ea typeface="+mj-ea"/>
                      </a:endParaRPr>
                    </a:p>
                  </a:txBody>
                  <a:tcPr/>
                </a:tc>
              </a:tr>
              <a:tr h="1355137">
                <a:tc>
                  <a:txBody>
                    <a:bodyPr/>
                    <a:lstStyle/>
                    <a:p>
                      <a:r>
                        <a:rPr kumimoji="1" lang="ja-JP" altLang="en-US" sz="1400" dirty="0" smtClean="0">
                          <a:solidFill>
                            <a:schemeClr val="tx1"/>
                          </a:solidFill>
                          <a:latin typeface="+mj-ea"/>
                          <a:ea typeface="+mj-ea"/>
                        </a:rPr>
                        <a:t>補助の要件</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b="0" dirty="0" smtClean="0">
                          <a:solidFill>
                            <a:schemeClr val="tx1"/>
                          </a:solidFill>
                          <a:latin typeface="+mj-ea"/>
                          <a:ea typeface="+mj-ea"/>
                        </a:rPr>
                        <a:t>●補助金HPに公開する補助対象製品のリスト（カタログ）に登録された製品から選んで省力化のための設備投資を行い、 労働生産性を年平均成長率 ３％</a:t>
                      </a:r>
                      <a:r>
                        <a:rPr kumimoji="1" lang="en-US" altLang="ja-JP" sz="1200" b="0" dirty="0" smtClean="0">
                          <a:solidFill>
                            <a:schemeClr val="tx1"/>
                          </a:solidFill>
                          <a:latin typeface="+mj-ea"/>
                          <a:ea typeface="+mj-ea"/>
                        </a:rPr>
                        <a:t>以上 </a:t>
                      </a:r>
                      <a:r>
                        <a:rPr kumimoji="1" lang="ja-JP" altLang="en-US" sz="1200" b="0" dirty="0" smtClean="0">
                          <a:solidFill>
                            <a:schemeClr val="tx1"/>
                          </a:solidFill>
                          <a:latin typeface="+mj-ea"/>
                          <a:ea typeface="+mj-ea"/>
                        </a:rPr>
                        <a:t>向上させる３年間の事業計画 を策定すること</a:t>
                      </a:r>
                      <a:endParaRPr kumimoji="1" lang="en-US" altLang="ja-JP" sz="1200" b="0" strike="sngStrike" dirty="0" smtClean="0">
                        <a:solidFill>
                          <a:schemeClr val="tx1"/>
                        </a:solidFill>
                        <a:latin typeface="+mj-ea"/>
                        <a:ea typeface="+mj-ea"/>
                      </a:endParaRPr>
                    </a:p>
                    <a:p>
                      <a:r>
                        <a:rPr kumimoji="1" lang="ja-JP" altLang="en-US" sz="1200" b="0" dirty="0" smtClean="0">
                          <a:solidFill>
                            <a:schemeClr val="tx1"/>
                          </a:solidFill>
                          <a:latin typeface="+mj-ea"/>
                          <a:ea typeface="+mj-ea"/>
                        </a:rPr>
                        <a:t>●大幅な賃上げ</a:t>
                      </a:r>
                      <a:r>
                        <a:rPr kumimoji="1" lang="ja-JP" altLang="en-US" sz="1200" b="0" kern="1200" dirty="0" smtClean="0">
                          <a:solidFill>
                            <a:schemeClr val="tx1"/>
                          </a:solidFill>
                          <a:latin typeface="+mj-ea"/>
                          <a:ea typeface="+mn-ea"/>
                          <a:cs typeface="+mn-cs"/>
                        </a:rPr>
                        <a:t>（補助上限額の引き上げ）</a:t>
                      </a:r>
                      <a:r>
                        <a:rPr kumimoji="1" lang="ja-JP" altLang="en-US" sz="1200" b="0" dirty="0" smtClean="0">
                          <a:solidFill>
                            <a:schemeClr val="tx1"/>
                          </a:solidFill>
                          <a:latin typeface="+mj-ea"/>
                          <a:ea typeface="+mj-ea"/>
                        </a:rPr>
                        <a:t>を行う場合は、事業実績報告までに給与支給総額年率６％以上かつ事業場内最低賃金45円以上の賃上げに取り組むこと　</a:t>
                      </a:r>
                      <a:endParaRPr kumimoji="1" lang="en-US" altLang="ja-JP" sz="1200" b="0" dirty="0" smtClean="0">
                        <a:solidFill>
                          <a:schemeClr val="tx1"/>
                        </a:solidFill>
                        <a:latin typeface="+mj-ea"/>
                        <a:ea typeface="+mj-ea"/>
                      </a:endParaRPr>
                    </a:p>
                  </a:txBody>
                  <a:tcPr anchor="ctr"/>
                </a:tc>
              </a:tr>
              <a:tr h="442263">
                <a:tc>
                  <a:txBody>
                    <a:bodyPr/>
                    <a:lstStyle/>
                    <a:p>
                      <a:r>
                        <a:rPr kumimoji="1" lang="ja-JP" altLang="en-US" sz="1400" dirty="0" smtClean="0">
                          <a:solidFill>
                            <a:schemeClr val="tx1"/>
                          </a:solidFill>
                          <a:latin typeface="+mj-ea"/>
                          <a:ea typeface="+mj-ea"/>
                        </a:rPr>
                        <a:t>事業期間</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j-ea"/>
                          <a:ea typeface="+mj-ea"/>
                        </a:rPr>
                        <a:t>交付決定日から原則12ケ月以内</a:t>
                      </a:r>
                      <a:endParaRPr dirty="0">
                        <a:solidFill>
                          <a:schemeClr val="tx1"/>
                        </a:solidFill>
                      </a:endParaRPr>
                    </a:p>
                  </a:txBody>
                  <a:tcPr anchor="ctr"/>
                </a:tc>
              </a:tr>
              <a:tr h="439036">
                <a:tc>
                  <a:txBody>
                    <a:bodyPr/>
                    <a:lstStyle/>
                    <a:p>
                      <a:r>
                        <a:rPr kumimoji="1" lang="ja-JP" altLang="en-US" sz="1400" dirty="0" smtClean="0">
                          <a:solidFill>
                            <a:schemeClr val="tx1"/>
                          </a:solidFill>
                          <a:latin typeface="+mj-ea"/>
                          <a:ea typeface="+mj-ea"/>
                        </a:rPr>
                        <a:t>申請受付期間</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trike="noStrike" dirty="0" smtClean="0">
                          <a:solidFill>
                            <a:schemeClr val="tx1"/>
                          </a:solidFill>
                          <a:latin typeface="+mj-ea"/>
                          <a:ea typeface="+mj-ea"/>
                        </a:rPr>
                        <a:t>随時受付中（令和８年９月末頃まで（予定））</a:t>
                      </a:r>
                    </a:p>
                  </a:txBody>
                  <a:tcPr/>
                </a:tc>
              </a:tr>
              <a:tr h="678279">
                <a:tc>
                  <a:txBody>
                    <a:bodyPr/>
                    <a:lstStyle/>
                    <a:p>
                      <a:r>
                        <a:rPr kumimoji="1" lang="ja-JP" altLang="en-US" sz="1400" dirty="0" smtClean="0">
                          <a:solidFill>
                            <a:schemeClr val="tx1"/>
                          </a:solidFill>
                          <a:latin typeface="+mj-ea"/>
                          <a:ea typeface="+mj-ea"/>
                        </a:rPr>
                        <a:t>その他</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300" dirty="0" smtClean="0">
                          <a:solidFill>
                            <a:schemeClr val="tx1"/>
                          </a:solidFill>
                        </a:rPr>
                        <a:t>・申請には「</a:t>
                      </a:r>
                      <a:r>
                        <a:rPr kumimoji="1" lang="en-US" altLang="ja-JP" sz="1300" dirty="0" err="1" smtClean="0">
                          <a:solidFill>
                            <a:schemeClr val="tx1"/>
                          </a:solidFill>
                        </a:rPr>
                        <a:t>gBizID</a:t>
                      </a:r>
                      <a:r>
                        <a:rPr kumimoji="1" lang="ja-JP" altLang="en-US" sz="1300" dirty="0" smtClean="0">
                          <a:solidFill>
                            <a:schemeClr val="tx1"/>
                          </a:solidFill>
                        </a:rPr>
                        <a:t>プライム」アカウント（</a:t>
                      </a:r>
                      <a:r>
                        <a:rPr kumimoji="1" lang="en-US" altLang="ja-JP" sz="1300" dirty="0" smtClean="0">
                          <a:solidFill>
                            <a:schemeClr val="tx1"/>
                          </a:solidFill>
                        </a:rPr>
                        <a:t>ID</a:t>
                      </a:r>
                      <a:r>
                        <a:rPr kumimoji="1" lang="ja-JP" altLang="en-US" sz="1300" dirty="0" smtClean="0">
                          <a:solidFill>
                            <a:schemeClr val="tx1"/>
                          </a:solidFill>
                        </a:rPr>
                        <a:t>・パスワード等）が必要です</a:t>
                      </a:r>
                      <a:endParaRPr kumimoji="1" lang="en-US" altLang="ja-JP" sz="1300" dirty="0" smtClean="0">
                        <a:solidFill>
                          <a:schemeClr val="tx1"/>
                        </a:solidFill>
                      </a:endParaRPr>
                    </a:p>
                    <a:p>
                      <a:r>
                        <a:rPr kumimoji="1" lang="ja-JP" altLang="en-US" sz="1300" dirty="0" smtClean="0">
                          <a:solidFill>
                            <a:schemeClr val="tx1"/>
                          </a:solidFill>
                        </a:rPr>
                        <a:t>・補助対象となる省力化製品は下記の補助金</a:t>
                      </a:r>
                      <a:r>
                        <a:rPr kumimoji="1" lang="en-US" altLang="ja-JP" sz="1300" dirty="0" smtClean="0">
                          <a:solidFill>
                            <a:schemeClr val="tx1"/>
                          </a:solidFill>
                        </a:rPr>
                        <a:t>HP</a:t>
                      </a:r>
                      <a:r>
                        <a:rPr kumimoji="1" lang="ja-JP" altLang="en-US" sz="1300" dirty="0" smtClean="0">
                          <a:solidFill>
                            <a:schemeClr val="tx1"/>
                          </a:solidFill>
                        </a:rPr>
                        <a:t>よりご確認ください</a:t>
                      </a:r>
                      <a:endParaRPr kumimoji="1" lang="en-US" altLang="ja-JP" sz="1300" dirty="0" smtClean="0">
                        <a:solidFill>
                          <a:schemeClr val="tx1"/>
                        </a:solidFill>
                      </a:endParaRPr>
                    </a:p>
                    <a:p>
                      <a:r>
                        <a:rPr kumimoji="1" lang="ja-JP" altLang="en-US" sz="1300" dirty="0" smtClean="0">
                          <a:solidFill>
                            <a:schemeClr val="tx1"/>
                          </a:solidFill>
                        </a:rPr>
                        <a:t>・本補助金の申請は、省力化製品を取り扱う販売事業者との共同申請です</a:t>
                      </a:r>
                      <a:endParaRPr kumimoji="1" lang="en-US" altLang="ja-JP" sz="1300" dirty="0" smtClean="0">
                        <a:solidFill>
                          <a:schemeClr val="tx1"/>
                        </a:solidFill>
                      </a:endParaRPr>
                    </a:p>
                  </a:txBody>
                  <a:tcPr/>
                </a:tc>
              </a:tr>
              <a:tr h="994146">
                <a:tc>
                  <a:txBody>
                    <a:bodyPr/>
                    <a:lstStyle/>
                    <a:p>
                      <a:r>
                        <a:rPr kumimoji="1" lang="ja-JP" altLang="en-US" sz="1400" dirty="0" smtClean="0">
                          <a:solidFill>
                            <a:schemeClr val="tx1"/>
                          </a:solidFill>
                          <a:latin typeface="+mj-ea"/>
                          <a:ea typeface="+mj-ea"/>
                        </a:rPr>
                        <a:t>お問い合わせ先</a:t>
                      </a:r>
                      <a:endParaRPr kumimoji="1" lang="ja-JP" altLang="en-US" sz="1400" dirty="0">
                        <a:solidFill>
                          <a:schemeClr val="tx1"/>
                        </a:solidFill>
                        <a:latin typeface="+mj-ea"/>
                        <a:ea typeface="+mj-ea"/>
                      </a:endParaRPr>
                    </a:p>
                  </a:txBody>
                  <a:tcPr>
                    <a:solidFill>
                      <a:schemeClr val="tx2">
                        <a:lumMod val="20000"/>
                        <a:lumOff val="80000"/>
                      </a:schemeClr>
                    </a:solidFill>
                  </a:tcPr>
                </a:tc>
                <a:tc>
                  <a:txBody>
                    <a:bodyPr/>
                    <a:lstStyle/>
                    <a:p>
                      <a:r>
                        <a:rPr kumimoji="1" lang="ja-JP" altLang="en-US" sz="1200" strike="noStrike" dirty="0" smtClean="0">
                          <a:solidFill>
                            <a:schemeClr val="tx1"/>
                          </a:solidFill>
                          <a:latin typeface="+mj-ea"/>
                          <a:ea typeface="+mj-ea"/>
                        </a:rPr>
                        <a:t>中小企業省力化投資補助事業 コールセンター</a:t>
                      </a:r>
                      <a:endParaRPr kumimoji="1" lang="en-US" altLang="ja-JP" sz="1200" strike="noStrike" dirty="0" smtClean="0">
                        <a:solidFill>
                          <a:schemeClr val="tx1"/>
                        </a:solidFill>
                        <a:latin typeface="+mj-ea"/>
                        <a:ea typeface="+mj-ea"/>
                      </a:endParaRPr>
                    </a:p>
                    <a:p>
                      <a:r>
                        <a:rPr kumimoji="1" lang="ja-JP" altLang="en-US" sz="1200" strike="noStrike" dirty="0" smtClean="0">
                          <a:solidFill>
                            <a:schemeClr val="tx1"/>
                          </a:solidFill>
                          <a:latin typeface="+mj-ea"/>
                          <a:ea typeface="+mj-ea"/>
                        </a:rPr>
                        <a:t>　ＴＥＬ：０５７０－０９９－６６０（９：３０～１７：３０（土・日・祝日を除く））</a:t>
                      </a:r>
                      <a:endParaRPr kumimoji="1" lang="en-US" altLang="ja-JP" sz="1200" strike="noStrike" dirty="0" smtClean="0">
                        <a:solidFill>
                          <a:schemeClr val="tx1"/>
                        </a:solidFill>
                        <a:latin typeface="+mj-ea"/>
                        <a:ea typeface="+mj-ea"/>
                      </a:endParaRPr>
                    </a:p>
                    <a:p>
                      <a:r>
                        <a:rPr kumimoji="1" lang="ja-JP" altLang="en-US" sz="1200" strike="noStrike" dirty="0" smtClean="0">
                          <a:solidFill>
                            <a:schemeClr val="tx1"/>
                          </a:solidFill>
                          <a:latin typeface="+mj-ea"/>
                          <a:ea typeface="+mj-ea"/>
                        </a:rPr>
                        <a:t>　ＵＲＬ：</a:t>
                      </a:r>
                      <a:r>
                        <a:rPr kumimoji="1" lang="en-US" altLang="ja-JP" sz="1200" strike="noStrike" dirty="0" smtClean="0">
                          <a:solidFill>
                            <a:schemeClr val="tx1"/>
                          </a:solidFill>
                          <a:latin typeface="+mj-ea"/>
                          <a:ea typeface="+mj-ea"/>
                        </a:rPr>
                        <a:t>https://shoryokuka.smrj.go.jp/catalog/　（補助金HP）</a:t>
                      </a:r>
                      <a:endParaRPr dirty="0">
                        <a:solidFill>
                          <a:schemeClr val="tx1"/>
                        </a:solidFill>
                      </a:endParaRPr>
                    </a:p>
                    <a:p>
                      <a:r>
                        <a:rPr kumimoji="1" lang="ja-JP" altLang="en-US" sz="1200" strike="noStrike" dirty="0" smtClean="0">
                          <a:solidFill>
                            <a:schemeClr val="tx1"/>
                          </a:solidFill>
                          <a:latin typeface="+mj-ea"/>
                          <a:ea typeface="+mj-ea"/>
                        </a:rPr>
                        <a:t>高知県中小企業団体中央会　省力化補助金事業推進室</a:t>
                      </a:r>
                      <a:endParaRPr kumimoji="1" lang="en-US" altLang="ja-JP" sz="1200" strike="noStrike" dirty="0" smtClean="0">
                        <a:solidFill>
                          <a:schemeClr val="tx1"/>
                        </a:solidFill>
                        <a:latin typeface="+mj-ea"/>
                        <a:ea typeface="+mj-ea"/>
                      </a:endParaRPr>
                    </a:p>
                    <a:p>
                      <a:r>
                        <a:rPr kumimoji="1" lang="ja-JP" altLang="en-US" sz="1200" strike="noStrike" dirty="0" smtClean="0">
                          <a:solidFill>
                            <a:schemeClr val="tx1"/>
                          </a:solidFill>
                          <a:latin typeface="+mj-ea"/>
                          <a:ea typeface="+mj-ea"/>
                        </a:rPr>
                        <a:t>　ＴＥＬ：０８８－８４５－８８９０（８：３０～１７：００（土日祝日を除く））</a:t>
                      </a:r>
                      <a:endParaRPr kumimoji="1" lang="en-US" altLang="ja-JP" sz="1200" strike="noStrike" dirty="0" smtClean="0">
                        <a:solidFill>
                          <a:schemeClr val="tx1"/>
                        </a:solidFill>
                        <a:latin typeface="+mj-ea"/>
                        <a:ea typeface="+mj-ea"/>
                      </a:endParaRPr>
                    </a:p>
                  </a:txBody>
                  <a:tcPr/>
                </a:tc>
              </a:tr>
            </a:tbl>
          </a:graphicData>
        </a:graphic>
      </p:graphicFrame>
      <p:sp>
        <p:nvSpPr>
          <p:cNvPr id="1568" name="テキスト ボックス 8"/>
          <p:cNvSpPr txBox="1">
            <a:spLocks noChangeArrowheads="1"/>
          </p:cNvSpPr>
          <p:nvPr/>
        </p:nvSpPr>
        <p:spPr>
          <a:xfrm>
            <a:off x="44450" y="624285"/>
            <a:ext cx="6732588" cy="737771"/>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中</a:t>
            </a:r>
            <a:r>
              <a:rPr lang="ja-JP" altLang="en-US" sz="1400" dirty="0" smtClean="0">
                <a:solidFill>
                  <a:schemeClr val="tx1"/>
                </a:solidFill>
                <a:latin typeface="Calibri" pitchFamily="34" charset="0"/>
              </a:rPr>
              <a:t>小企業</a:t>
            </a:r>
            <a:r>
              <a:rPr lang="ja-JP" altLang="en-US" sz="1400" dirty="0" smtClean="0">
                <a:latin typeface="Calibri" pitchFamily="34" charset="0"/>
              </a:rPr>
              <a:t>等</a:t>
            </a:r>
            <a:r>
              <a:rPr lang="ja-JP" altLang="en-US" sz="1400" dirty="0">
                <a:latin typeface="Calibri" pitchFamily="34" charset="0"/>
              </a:rPr>
              <a:t>の売上拡大や生産性向上を後押しするため、人手不足に悩む中小企業等が</a:t>
            </a:r>
            <a:r>
              <a:rPr lang="en-US" altLang="ja-JP" sz="1400" dirty="0" err="1">
                <a:latin typeface="Calibri" pitchFamily="34" charset="0"/>
              </a:rPr>
              <a:t>IoT</a:t>
            </a:r>
            <a:r>
              <a:rPr lang="ja-JP" altLang="en-US" sz="1400" dirty="0">
                <a:latin typeface="Calibri" pitchFamily="34" charset="0"/>
              </a:rPr>
              <a:t>・ロボット等の人手不足解消に効果がある汎用製品を導入するための事業費等の経費の一部</a:t>
            </a:r>
            <a:r>
              <a:rPr lang="ja-JP" altLang="en-US" sz="1400" dirty="0" smtClean="0">
                <a:latin typeface="Calibri" pitchFamily="34" charset="0"/>
              </a:rPr>
              <a:t>を支援します。</a:t>
            </a:r>
            <a:endParaRPr sz="1400" dirty="0">
              <a:solidFill>
                <a:schemeClr val="tx1"/>
              </a:solidFill>
            </a:endParaRPr>
          </a:p>
        </p:txBody>
      </p:sp>
      <p:sp>
        <p:nvSpPr>
          <p:cNvPr id="1569" name="正方形/長方形 9"/>
          <p:cNvSpPr/>
          <p:nvPr/>
        </p:nvSpPr>
        <p:spPr>
          <a:xfrm>
            <a:off x="133772" y="8065936"/>
            <a:ext cx="6597650" cy="1279857"/>
          </a:xfrm>
          <a:prstGeom prst="rect">
            <a:avLst/>
          </a:prstGeom>
          <a:solidFill>
            <a:schemeClr val="tx2">
              <a:lumMod val="20000"/>
              <a:lumOff val="80000"/>
            </a:scheme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lIns="540000" tIns="46800" anchor="ctr"/>
          <a:lstStyle/>
          <a:p>
            <a:pPr fontAlgn="auto">
              <a:spcBef>
                <a:spcPts val="0"/>
              </a:spcBef>
              <a:spcAft>
                <a:spcPts val="0"/>
              </a:spcAft>
              <a:defRPr/>
            </a:pPr>
            <a:r>
              <a:rPr lang="ja-JP" altLang="en-US" sz="1200" dirty="0" smtClean="0">
                <a:solidFill>
                  <a:schemeClr val="tx1"/>
                </a:solidFill>
              </a:rPr>
              <a:t>・清掃</a:t>
            </a:r>
            <a:r>
              <a:rPr lang="ja-JP" altLang="en-US" sz="1200" dirty="0">
                <a:solidFill>
                  <a:schemeClr val="tx1"/>
                </a:solidFill>
              </a:rPr>
              <a:t>業務</a:t>
            </a:r>
            <a:r>
              <a:rPr lang="ja-JP" altLang="en-US" sz="1200" dirty="0" smtClean="0">
                <a:solidFill>
                  <a:schemeClr val="tx1"/>
                </a:solidFill>
              </a:rPr>
              <a:t>の省人化を図るため、清掃ロボットを導入</a:t>
            </a:r>
            <a:endParaRPr lang="en-US" altLang="ja-JP" sz="1200" strike="sngStrike" dirty="0" smtClean="0">
              <a:solidFill>
                <a:schemeClr val="tx1"/>
              </a:solidFill>
            </a:endParaRPr>
          </a:p>
          <a:p>
            <a:pPr fontAlgn="auto">
              <a:spcBef>
                <a:spcPts val="0"/>
              </a:spcBef>
              <a:spcAft>
                <a:spcPts val="0"/>
              </a:spcAft>
              <a:defRPr/>
            </a:pPr>
            <a:r>
              <a:rPr lang="ja-JP" altLang="en-US" sz="1200" dirty="0" smtClean="0">
                <a:solidFill>
                  <a:schemeClr val="tx1"/>
                </a:solidFill>
              </a:rPr>
              <a:t>・飲食店等において注文受付の省力化を図るため券売機を導入</a:t>
            </a:r>
          </a:p>
          <a:p>
            <a:pPr fontAlgn="auto">
              <a:spcBef>
                <a:spcPts val="0"/>
              </a:spcBef>
              <a:spcAft>
                <a:spcPts val="0"/>
              </a:spcAft>
              <a:defRPr/>
            </a:pPr>
            <a:r>
              <a:rPr lang="ja-JP" altLang="en-US" sz="1200" dirty="0" smtClean="0">
                <a:solidFill>
                  <a:schemeClr val="tx1"/>
                </a:solidFill>
              </a:rPr>
              <a:t>・スーパー等の惣菜部門の省力化のためスチームコンベクションオーブン（プログラム機能付き調理器具）を導入</a:t>
            </a:r>
          </a:p>
          <a:p>
            <a:pPr fontAlgn="auto">
              <a:spcBef>
                <a:spcPts val="0"/>
              </a:spcBef>
              <a:spcAft>
                <a:spcPts val="0"/>
              </a:spcAft>
              <a:defRPr/>
            </a:pPr>
            <a:r>
              <a:rPr lang="ja-JP" altLang="en-US" sz="1200" dirty="0" smtClean="0">
                <a:solidFill>
                  <a:schemeClr val="tx1"/>
                </a:solidFill>
              </a:rPr>
              <a:t>・ホテルや飲食店、小売店の精算業務等を無人化するため、</a:t>
            </a:r>
            <a:r>
              <a:rPr lang="ja-JP" altLang="en-US" sz="1200" dirty="0">
                <a:solidFill>
                  <a:schemeClr val="tx1"/>
                </a:solidFill>
              </a:rPr>
              <a:t>自動チェックイン機や</a:t>
            </a:r>
            <a:r>
              <a:rPr lang="ja-JP" altLang="en-US" sz="1200" dirty="0" smtClean="0">
                <a:solidFill>
                  <a:schemeClr val="tx1"/>
                </a:solidFill>
              </a:rPr>
              <a:t>券売</a:t>
            </a:r>
            <a:endParaRPr lang="en-US" altLang="ja-JP" sz="1200" dirty="0" smtClean="0">
              <a:solidFill>
                <a:schemeClr val="tx1"/>
              </a:solidFill>
            </a:endParaRPr>
          </a:p>
          <a:p>
            <a:pPr fontAlgn="auto">
              <a:spcBef>
                <a:spcPts val="0"/>
              </a:spcBef>
              <a:spcAft>
                <a:spcPts val="0"/>
              </a:spcAft>
              <a:defRPr/>
            </a:pPr>
            <a:r>
              <a:rPr lang="ja-JP" altLang="en-US" sz="1200" dirty="0">
                <a:solidFill>
                  <a:schemeClr val="tx1"/>
                </a:solidFill>
              </a:rPr>
              <a:t>　</a:t>
            </a:r>
            <a:r>
              <a:rPr lang="ja-JP" altLang="en-US" sz="1200" dirty="0" smtClean="0">
                <a:solidFill>
                  <a:schemeClr val="tx1"/>
                </a:solidFill>
              </a:rPr>
              <a:t>機</a:t>
            </a:r>
            <a:r>
              <a:rPr lang="ja-JP" altLang="en-US" sz="1200" dirty="0">
                <a:solidFill>
                  <a:schemeClr val="tx1"/>
                </a:solidFill>
              </a:rPr>
              <a:t>、自動</a:t>
            </a:r>
            <a:r>
              <a:rPr lang="ja-JP" altLang="en-US" sz="1200" dirty="0" smtClean="0">
                <a:solidFill>
                  <a:schemeClr val="tx1"/>
                </a:solidFill>
              </a:rPr>
              <a:t>精算機を導入</a:t>
            </a:r>
            <a:endParaRPr lang="en-US" altLang="ja-JP" sz="1300" dirty="0" smtClean="0">
              <a:solidFill>
                <a:schemeClr val="tx1"/>
              </a:solidFill>
            </a:endParaRPr>
          </a:p>
        </p:txBody>
      </p:sp>
      <p:sp>
        <p:nvSpPr>
          <p:cNvPr id="1570" name="タイトル 1"/>
          <p:cNvSpPr txBox="1"/>
          <p:nvPr/>
        </p:nvSpPr>
        <p:spPr>
          <a:xfrm>
            <a:off x="226114" y="8121353"/>
            <a:ext cx="322886" cy="1152128"/>
          </a:xfrm>
          <a:prstGeom prst="rect">
            <a:avLst/>
          </a:prstGeom>
          <a:solidFill>
            <a:schemeClr val="bg1"/>
          </a:solidFill>
          <a:ln>
            <a:solidFill>
              <a:schemeClr val="accent1">
                <a:lumMod val="60000"/>
                <a:lumOff val="40000"/>
              </a:schemeClr>
            </a:solidFill>
          </a:ln>
        </p:spPr>
        <p:txBody>
          <a:bodyPr vert="eaVert" anchor="ctr"/>
          <a:lstStyle/>
          <a:p>
            <a:pPr algn="ctr" fontAlgn="auto">
              <a:spcAft>
                <a:spcPts val="0"/>
              </a:spcAft>
              <a:defRPr/>
            </a:pPr>
            <a:r>
              <a:rPr lang="ja-JP" altLang="en-US" sz="1200" dirty="0" smtClean="0">
                <a:solidFill>
                  <a:schemeClr val="tx1"/>
                </a:solidFill>
                <a:latin typeface="+mn-ea"/>
                <a:ea typeface="+mn-ea"/>
                <a:cs typeface="+mj-cs"/>
              </a:rPr>
              <a:t>活  用  例</a:t>
            </a:r>
            <a:endParaRPr lang="ja-JP" altLang="en-US" sz="1200" dirty="0">
              <a:solidFill>
                <a:schemeClr val="tx1"/>
              </a:solidFill>
              <a:latin typeface="+mn-ea"/>
              <a:ea typeface="+mn-ea"/>
              <a:cs typeface="+mj-cs"/>
            </a:endParaRPr>
          </a:p>
        </p:txBody>
      </p:sp>
      <p:sp>
        <p:nvSpPr>
          <p:cNvPr id="1571" name="テキスト ボックス 685"/>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３５</a:t>
            </a:r>
            <a:endParaRPr>
              <a:solidFill>
                <a:schemeClr val="tx1"/>
              </a:solidFill>
            </a:endParaRPr>
          </a:p>
        </p:txBody>
      </p:sp>
      <p:sp>
        <p:nvSpPr>
          <p:cNvPr id="1572" name="テキスト 692"/>
          <p:cNvSpPr txBox="1"/>
          <p:nvPr/>
        </p:nvSpPr>
        <p:spPr>
          <a:xfrm>
            <a:off x="-4857750" y="326566"/>
            <a:ext cx="3816000" cy="922437"/>
          </a:xfrm>
          <a:prstGeom prst="rect">
            <a:avLst/>
          </a:prstGeom>
        </p:spPr>
        <p:txBody>
          <a:bodyPr wrap="square">
            <a:spAutoFit/>
          </a:bodyPr>
          <a:lstStyle/>
          <a:p>
            <a:pPr>
              <a:defRPr lang="ja-JP" altLang="en-US"/>
            </a:pPr>
            <a:r>
              <a:rPr lang="ja-JP" altLang="en-US"/>
              <a:t>情報の修正、更新がありましたら</a:t>
            </a:r>
            <a:r>
              <a:rPr lang="ja-JP" altLang="en-US">
                <a:solidFill>
                  <a:srgbClr val="FF0000"/>
                </a:solidFill>
              </a:rPr>
              <a:t>赤字</a:t>
            </a:r>
            <a:r>
              <a:rPr lang="ja-JP" altLang="en-US"/>
              <a:t>で記入をお願いします。</a:t>
            </a:r>
          </a:p>
          <a:p>
            <a:pPr>
              <a:defRPr lang="ja-JP" altLang="en-US"/>
            </a:pPr>
            <a:r>
              <a:rPr lang="ja-JP" altLang="en-US"/>
              <a:t>追加も可能です。</a:t>
            </a:r>
          </a:p>
        </p:txBody>
      </p:sp>
    </p:spTree>
    <p:extLst>
      <p:ext uri="{BB962C8B-B14F-4D97-AF65-F5344CB8AC3E}">
        <p14:creationId xmlns:p14="http://schemas.microsoft.com/office/powerpoint/2010/main" val="4056164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0" name="サブタイトル 2"/>
          <p:cNvSpPr>
            <a:spLocks noGrp="1"/>
          </p:cNvSpPr>
          <p:nvPr>
            <p:ph type="subTitle" idx="1"/>
          </p:nvPr>
        </p:nvSpPr>
        <p:spPr>
          <a:xfrm>
            <a:off x="482667" y="681736"/>
            <a:ext cx="6182727" cy="8737766"/>
          </a:xfrm>
        </p:spPr>
        <p:txBody>
          <a:bodyPr rtlCol="0">
            <a:noAutofit/>
          </a:bodyPr>
          <a:lstStyle/>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キャリアアップ助成金</a:t>
            </a:r>
            <a:r>
              <a:rPr lang="en-US" altLang="ja-JP" sz="1500" dirty="0" smtClean="0">
                <a:solidFill>
                  <a:schemeClr val="tx1"/>
                </a:solidFill>
              </a:rPr>
              <a:t>【</a:t>
            </a:r>
            <a:r>
              <a:rPr lang="ja-JP" altLang="en-US" sz="1500" dirty="0" smtClean="0">
                <a:solidFill>
                  <a:schemeClr val="tx1"/>
                </a:solidFill>
              </a:rPr>
              <a:t>国</a:t>
            </a:r>
            <a:r>
              <a:rPr lang="en-US" altLang="ja-JP" sz="1500" dirty="0" smtClean="0">
                <a:solidFill>
                  <a:schemeClr val="tx1"/>
                </a:solidFill>
              </a:rPr>
              <a:t>】 </a:t>
            </a:r>
            <a:r>
              <a:rPr lang="en-US" altLang="ja-JP" sz="1500" u="dottedHeavy" baseline="50000" dirty="0" smtClean="0">
                <a:solidFill>
                  <a:schemeClr val="tx1"/>
                </a:solidFill>
              </a:rPr>
              <a:t>	</a:t>
            </a:r>
            <a:r>
              <a:rPr lang="ja-JP" altLang="en-US" sz="1500" dirty="0" smtClean="0">
                <a:solidFill>
                  <a:schemeClr val="tx1"/>
                </a:solidFill>
              </a:rPr>
              <a:t>５０</a:t>
            </a:r>
            <a:endParaRPr lang="ja-JP" altLang="en-US" sz="1500" b="1" u="sng"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endParaRPr lang="ja-JP" altLang="en-US" sz="1500" b="1" u="sng"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b="1" u="sng" dirty="0" smtClean="0">
                <a:solidFill>
                  <a:schemeClr val="tx1"/>
                </a:solidFill>
              </a:rPr>
              <a:t>★</a:t>
            </a:r>
            <a:r>
              <a:rPr lang="ja-JP" altLang="en-US" sz="1500" b="1" u="sng" dirty="0" smtClean="0">
                <a:solidFill>
                  <a:schemeClr val="tx1"/>
                </a:solidFill>
              </a:rPr>
              <a:t>賃上げ</a:t>
            </a:r>
            <a:r>
              <a:rPr lang="ja-JP" altLang="en-US" sz="1500" b="1" u="sng" dirty="0" smtClean="0">
                <a:solidFill>
                  <a:schemeClr val="tx1"/>
                </a:solidFill>
              </a:rPr>
              <a:t>に</a:t>
            </a:r>
            <a:r>
              <a:rPr lang="ja-JP" altLang="en-US" sz="1500" b="1" u="sng" dirty="0" smtClean="0">
                <a:solidFill>
                  <a:schemeClr val="tx1"/>
                </a:solidFill>
              </a:rPr>
              <a:t>取り組みたい</a:t>
            </a:r>
            <a:endParaRPr lang="ja-JP" altLang="en-US" sz="1500" b="1" u="sng"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 業務改善助成金【国】 </a:t>
            </a:r>
            <a:r>
              <a:rPr lang="ja-JP" altLang="en-US" sz="1500" u="dottedHeavy" baseline="50000" dirty="0" smtClean="0">
                <a:solidFill>
                  <a:schemeClr val="tx1"/>
                </a:solidFill>
              </a:rPr>
              <a:t>	</a:t>
            </a:r>
            <a:r>
              <a:rPr lang="ja-JP" altLang="en-US" sz="1500" dirty="0" smtClean="0">
                <a:solidFill>
                  <a:schemeClr val="tx1"/>
                </a:solidFill>
              </a:rPr>
              <a:t>５１</a:t>
            </a:r>
            <a:endParaRPr lang="ja-JP" altLang="en-US" sz="1500" dirty="0" smtClean="0">
              <a:solidFill>
                <a:schemeClr val="tx1"/>
              </a:solidFill>
            </a:endParaRPr>
          </a:p>
          <a:p>
            <a:pPr algn="l" fontAlgn="auto">
              <a:lnSpc>
                <a:spcPts val="700"/>
              </a:lnSpc>
              <a:spcAft>
                <a:spcPts val="0"/>
              </a:spcAft>
              <a:buFont typeface="Arial" pitchFamily="34" charset="0"/>
              <a:buNone/>
              <a:tabLst>
                <a:tab pos="1079500" algn="l"/>
                <a:tab pos="5976000" algn="r"/>
              </a:tabLst>
              <a:defRPr/>
            </a:pPr>
            <a:endParaRPr lang="en-US" altLang="ja-JP" sz="1600" dirty="0" smtClean="0">
              <a:solidFill>
                <a:schemeClr val="tx1"/>
              </a:solidFill>
            </a:endParaRPr>
          </a:p>
          <a:p>
            <a:pPr algn="l" fontAlgn="auto">
              <a:spcAft>
                <a:spcPts val="0"/>
              </a:spcAft>
              <a:tabLst>
                <a:tab pos="1079500" algn="l"/>
                <a:tab pos="5976000" algn="r"/>
              </a:tabLst>
              <a:defRPr/>
            </a:pPr>
            <a:r>
              <a:rPr lang="ja-JP" altLang="en-US" sz="1500" b="1" u="sng" dirty="0" smtClean="0">
                <a:solidFill>
                  <a:schemeClr val="tx1"/>
                </a:solidFill>
              </a:rPr>
              <a:t>★円滑な事業承継に取り組みたい</a:t>
            </a:r>
            <a:endParaRPr lang="en-US" altLang="ja-JP" sz="1500" b="1" u="sng"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a:t>
            </a:r>
            <a:r>
              <a:rPr lang="ja-JP" altLang="en-US" sz="1500" dirty="0" smtClean="0">
                <a:solidFill>
                  <a:schemeClr val="tx1"/>
                </a:solidFill>
              </a:rPr>
              <a:t>・ 事業承継等推進事業費補助金（一般枠・小規模枠） </a:t>
            </a:r>
            <a:r>
              <a:rPr lang="ja-JP" altLang="en-US" sz="1500" u="dottedHeavy" baseline="50000" dirty="0" smtClean="0">
                <a:solidFill>
                  <a:schemeClr val="tx1"/>
                </a:solidFill>
              </a:rPr>
              <a:t>	</a:t>
            </a:r>
            <a:r>
              <a:rPr lang="ja-JP" altLang="en-US" sz="1500" dirty="0" smtClean="0">
                <a:solidFill>
                  <a:schemeClr val="tx1"/>
                </a:solidFill>
              </a:rPr>
              <a:t>５２</a:t>
            </a:r>
            <a:endParaRPr lang="ja-JP" altLang="en-US"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a:t>
            </a:r>
            <a:r>
              <a:rPr lang="ja-JP" altLang="en-US" sz="1500" dirty="0" smtClean="0">
                <a:solidFill>
                  <a:schemeClr val="tx1"/>
                </a:solidFill>
              </a:rPr>
              <a:t>・ 事業承継等推進事業費補助金（中山間地域枠） </a:t>
            </a:r>
            <a:r>
              <a:rPr lang="ja-JP" altLang="en-US" sz="1500" u="dottedHeavy" baseline="50000" dirty="0" smtClean="0">
                <a:solidFill>
                  <a:schemeClr val="tx1"/>
                </a:solidFill>
              </a:rPr>
              <a:t>	</a:t>
            </a:r>
            <a:r>
              <a:rPr lang="ja-JP" altLang="en-US" sz="1500" dirty="0" smtClean="0">
                <a:solidFill>
                  <a:schemeClr val="tx1"/>
                </a:solidFill>
              </a:rPr>
              <a:t>５３</a:t>
            </a:r>
            <a:endParaRPr lang="ja-JP" altLang="en-US"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b="0" smtClean="0">
                <a:solidFill>
                  <a:schemeClr val="tx1"/>
                </a:solidFill>
                <a:latin typeface="+mn-ea"/>
                <a:ea typeface="+mn-ea"/>
              </a:rPr>
              <a:t>事業</a:t>
            </a:r>
            <a:r>
              <a:rPr lang="ja-JP" altLang="en-US" sz="1500" b="0" dirty="0" smtClean="0">
                <a:solidFill>
                  <a:schemeClr val="tx1"/>
                </a:solidFill>
                <a:latin typeface="+mn-ea"/>
                <a:ea typeface="+mn-ea"/>
              </a:rPr>
              <a:t>承継奨励給付金 </a:t>
            </a:r>
            <a:r>
              <a:rPr lang="ja-JP" altLang="en-US" sz="1500" b="0" u="dottedHeavy" baseline="50000" dirty="0" smtClean="0">
                <a:solidFill>
                  <a:schemeClr val="tx1"/>
                </a:solidFill>
                <a:latin typeface="+mn-ea"/>
                <a:ea typeface="+mn-ea"/>
              </a:rPr>
              <a:t>	</a:t>
            </a:r>
            <a:r>
              <a:rPr lang="ja-JP" altLang="en-US" sz="1500" b="0" dirty="0" smtClean="0">
                <a:solidFill>
                  <a:schemeClr val="tx1"/>
                </a:solidFill>
                <a:latin typeface="+mn-ea"/>
                <a:ea typeface="+mn-ea"/>
              </a:rPr>
              <a:t>５４</a:t>
            </a:r>
            <a:endParaRPr lang="ja-JP" altLang="en-US" sz="1500" b="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b="0" dirty="0" smtClean="0">
                <a:solidFill>
                  <a:schemeClr val="tx1"/>
                </a:solidFill>
                <a:latin typeface="+mn-ea"/>
                <a:ea typeface="+mn-ea"/>
              </a:rPr>
              <a:t>　</a:t>
            </a:r>
            <a:r>
              <a:rPr lang="ja-JP" altLang="en-US" sz="1500" b="0" dirty="0" smtClean="0">
                <a:solidFill>
                  <a:schemeClr val="tx1"/>
                </a:solidFill>
                <a:latin typeface="+mn-ea"/>
                <a:ea typeface="+mn-ea"/>
              </a:rPr>
              <a:t>・ 事業承継特別保証制度融資 </a:t>
            </a:r>
            <a:r>
              <a:rPr lang="ja-JP" altLang="en-US" sz="1500" b="0" u="dottedHeavy" baseline="50000" dirty="0" smtClean="0">
                <a:solidFill>
                  <a:schemeClr val="tx1"/>
                </a:solidFill>
                <a:latin typeface="+mn-ea"/>
                <a:ea typeface="+mn-ea"/>
              </a:rPr>
              <a:t>	</a:t>
            </a:r>
            <a:r>
              <a:rPr lang="ja-JP" altLang="en-US" sz="1500" b="0" dirty="0" smtClean="0">
                <a:solidFill>
                  <a:schemeClr val="tx1"/>
                </a:solidFill>
                <a:latin typeface="+mn-ea"/>
                <a:ea typeface="+mn-ea"/>
              </a:rPr>
              <a:t>５５</a:t>
            </a:r>
            <a:endParaRPr lang="ja-JP" altLang="en-US" sz="1500" b="0" dirty="0" smtClean="0">
              <a:solidFill>
                <a:schemeClr val="tx1"/>
              </a:solidFill>
              <a:latin typeface="+mn-ea"/>
              <a:ea typeface="+mn-ea"/>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b="0" smtClean="0">
                <a:solidFill>
                  <a:schemeClr val="tx1"/>
                </a:solidFill>
                <a:latin typeface="+mn-ea"/>
                <a:ea typeface="+mn-ea"/>
              </a:rPr>
              <a:t>事業</a:t>
            </a:r>
            <a:r>
              <a:rPr lang="ja-JP" altLang="en-US" sz="1500" b="0" dirty="0" smtClean="0">
                <a:solidFill>
                  <a:schemeClr val="tx1"/>
                </a:solidFill>
                <a:latin typeface="+mn-ea"/>
                <a:ea typeface="+mn-ea"/>
              </a:rPr>
              <a:t>承継・M&amp;A補助金</a:t>
            </a:r>
            <a:r>
              <a:rPr lang="ja-JP" altLang="en-US" sz="1500" dirty="0" smtClean="0">
                <a:solidFill>
                  <a:schemeClr val="tx1"/>
                </a:solidFill>
              </a:rPr>
              <a:t>【国】  </a:t>
            </a:r>
            <a:r>
              <a:rPr lang="ja-JP" altLang="en-US" sz="1500" u="dottedHeavy" baseline="50000" dirty="0" smtClean="0">
                <a:solidFill>
                  <a:schemeClr val="tx1"/>
                </a:solidFill>
              </a:rPr>
              <a:t>	</a:t>
            </a:r>
            <a:r>
              <a:rPr lang="ja-JP" altLang="en-US" sz="1500" dirty="0" smtClean="0">
                <a:solidFill>
                  <a:schemeClr val="tx1"/>
                </a:solidFill>
              </a:rPr>
              <a:t>５６</a:t>
            </a:r>
            <a:endParaRPr lang="en-US" altLang="ja-JP"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dirty="0" smtClean="0">
                <a:solidFill>
                  <a:schemeClr val="tx1"/>
                </a:solidFill>
              </a:rPr>
              <a:t>所在</a:t>
            </a:r>
            <a:r>
              <a:rPr lang="ja-JP" altLang="en-US" sz="1500" dirty="0" smtClean="0">
                <a:solidFill>
                  <a:schemeClr val="tx1"/>
                </a:solidFill>
              </a:rPr>
              <a:t>不明</a:t>
            </a:r>
            <a:r>
              <a:rPr lang="ja-JP" altLang="en-US" sz="1500" dirty="0" smtClean="0">
                <a:solidFill>
                  <a:schemeClr val="tx1"/>
                </a:solidFill>
              </a:rPr>
              <a:t>株主に</a:t>
            </a:r>
            <a:r>
              <a:rPr lang="ja-JP" altLang="en-US" sz="1500" dirty="0" smtClean="0">
                <a:solidFill>
                  <a:schemeClr val="tx1"/>
                </a:solidFill>
              </a:rPr>
              <a:t>関する</a:t>
            </a:r>
            <a:r>
              <a:rPr lang="ja-JP" altLang="en-US" sz="1500" dirty="0" smtClean="0">
                <a:solidFill>
                  <a:schemeClr val="tx1"/>
                </a:solidFill>
              </a:rPr>
              <a:t>会社法の</a:t>
            </a:r>
            <a:r>
              <a:rPr lang="ja-JP" altLang="en-US" sz="1500" dirty="0" smtClean="0">
                <a:solidFill>
                  <a:schemeClr val="tx1"/>
                </a:solidFill>
              </a:rPr>
              <a:t>特例の</a:t>
            </a:r>
            <a:r>
              <a:rPr lang="ja-JP" altLang="en-US" sz="1500" dirty="0" smtClean="0">
                <a:solidFill>
                  <a:schemeClr val="tx1"/>
                </a:solidFill>
              </a:rPr>
              <a:t>前提と</a:t>
            </a:r>
            <a:r>
              <a:rPr lang="ja-JP" altLang="en-US" sz="1500" dirty="0" smtClean="0">
                <a:solidFill>
                  <a:schemeClr val="tx1"/>
                </a:solidFill>
              </a:rPr>
              <a:t>なる</a:t>
            </a:r>
            <a:r>
              <a:rPr lang="ja-JP" altLang="en-US" sz="1500" dirty="0" smtClean="0">
                <a:solidFill>
                  <a:schemeClr val="tx1"/>
                </a:solidFill>
              </a:rPr>
              <a:t>認定 </a:t>
            </a:r>
            <a:r>
              <a:rPr lang="ja-JP" altLang="en-US" sz="1500" u="dottedHeavy" baseline="50000" dirty="0" smtClean="0">
                <a:solidFill>
                  <a:schemeClr val="tx1"/>
                </a:solidFill>
              </a:rPr>
              <a:t>	</a:t>
            </a:r>
            <a:r>
              <a:rPr lang="ja-JP" altLang="en-US" sz="1500" dirty="0" smtClean="0">
                <a:solidFill>
                  <a:schemeClr val="tx1"/>
                </a:solidFill>
              </a:rPr>
              <a:t>５７</a:t>
            </a:r>
            <a:endParaRPr lang="ja-JP" altLang="en-US" sz="1600" dirty="0">
              <a:solidFill>
                <a:schemeClr val="tx1"/>
              </a:solidFill>
              <a:latin typeface="+mj-ea"/>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 金融支援 	</a:t>
            </a:r>
            <a:r>
              <a:rPr lang="ja-JP" altLang="en-US" sz="1500" u="dottedHeavy" baseline="50000" dirty="0" smtClean="0">
                <a:solidFill>
                  <a:schemeClr val="tx1"/>
                </a:solidFill>
              </a:rPr>
              <a:t>	</a:t>
            </a:r>
            <a:r>
              <a:rPr lang="ja-JP" altLang="en-US" sz="1500" dirty="0" smtClean="0">
                <a:solidFill>
                  <a:schemeClr val="tx1"/>
                </a:solidFill>
              </a:rPr>
              <a:t>５８</a:t>
            </a:r>
            <a:endParaRPr lang="ja-JP" altLang="en-US"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a:t>
            </a:r>
            <a:r>
              <a:rPr lang="ja-JP" altLang="en-US" sz="1500" dirty="0" smtClean="0">
                <a:solidFill>
                  <a:schemeClr val="tx1"/>
                </a:solidFill>
              </a:rPr>
              <a:t>・ 遺留分に関する民法の特例【国】 </a:t>
            </a:r>
            <a:r>
              <a:rPr lang="ja-JP" altLang="en-US" sz="1500" u="dottedHeavy" baseline="50000" dirty="0" smtClean="0">
                <a:solidFill>
                  <a:schemeClr val="tx1"/>
                </a:solidFill>
              </a:rPr>
              <a:t>	</a:t>
            </a:r>
            <a:r>
              <a:rPr lang="ja-JP" altLang="en-US" sz="1500" dirty="0" smtClean="0">
                <a:solidFill>
                  <a:schemeClr val="tx1"/>
                </a:solidFill>
              </a:rPr>
              <a:t>５９</a:t>
            </a:r>
            <a:endParaRPr lang="ja-JP" altLang="en-US" sz="2400" u="dottedHeavy" baseline="40000" dirty="0" smtClean="0">
              <a:solidFill>
                <a:schemeClr val="tx1"/>
              </a:solidFill>
            </a:endParaRPr>
          </a:p>
          <a:p>
            <a:pPr algn="l" fontAlgn="auto">
              <a:lnSpc>
                <a:spcPts val="700"/>
              </a:lnSpc>
              <a:spcAft>
                <a:spcPts val="0"/>
              </a:spcAft>
              <a:tabLst>
                <a:tab pos="1079500" algn="l"/>
                <a:tab pos="5976000" algn="r"/>
              </a:tabLst>
              <a:defRPr/>
            </a:pPr>
            <a:endParaRPr lang="ja-JP" altLang="en-US" sz="1500" b="1" u="sng" dirty="0" smtClean="0">
              <a:solidFill>
                <a:schemeClr val="tx1"/>
              </a:solidFill>
            </a:endParaRPr>
          </a:p>
          <a:p>
            <a:pPr algn="l" fontAlgn="auto">
              <a:spcAft>
                <a:spcPts val="0"/>
              </a:spcAft>
              <a:tabLst>
                <a:tab pos="1079500" algn="l"/>
                <a:tab pos="5976000" algn="r"/>
              </a:tabLst>
              <a:defRPr/>
            </a:pPr>
            <a:r>
              <a:rPr lang="ja-JP" altLang="en-US" sz="1500" b="1" u="sng" dirty="0" smtClean="0">
                <a:solidFill>
                  <a:schemeClr val="tx1"/>
                </a:solidFill>
              </a:rPr>
              <a:t>★後継者育成に取り組みたい</a:t>
            </a:r>
            <a:endParaRPr lang="en-US" altLang="ja-JP" sz="1500" b="1" u="sng"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 伝統的工芸品産業等後継者育成対策事業費補助金 </a:t>
            </a:r>
            <a:r>
              <a:rPr lang="ja-JP" altLang="en-US" sz="1500" u="dottedHeavy" baseline="50000" dirty="0" smtClean="0">
                <a:solidFill>
                  <a:schemeClr val="tx1"/>
                </a:solidFill>
              </a:rPr>
              <a:t>	</a:t>
            </a:r>
            <a:r>
              <a:rPr lang="ja-JP" altLang="en-US" sz="1500" dirty="0" smtClean="0">
                <a:solidFill>
                  <a:schemeClr val="tx1"/>
                </a:solidFill>
              </a:rPr>
              <a:t>６０</a:t>
            </a:r>
            <a:endParaRPr lang="ja-JP" altLang="en-US" sz="2400" u="dottedHeavy" baseline="40000" dirty="0" smtClean="0">
              <a:solidFill>
                <a:schemeClr val="tx1"/>
              </a:solidFill>
            </a:endParaRPr>
          </a:p>
          <a:p>
            <a:pPr algn="l" fontAlgn="auto">
              <a:lnSpc>
                <a:spcPts val="700"/>
              </a:lnSpc>
              <a:spcAft>
                <a:spcPts val="0"/>
              </a:spcAft>
              <a:tabLst>
                <a:tab pos="1079500" algn="l"/>
                <a:tab pos="5976000" algn="r"/>
              </a:tabLst>
              <a:defRPr/>
            </a:pPr>
            <a:endParaRPr lang="ja-JP" altLang="en-US" sz="1500" b="1" u="sng" dirty="0" smtClean="0">
              <a:solidFill>
                <a:schemeClr val="tx1"/>
              </a:solidFill>
            </a:endParaRPr>
          </a:p>
          <a:p>
            <a:pPr algn="l" fontAlgn="auto">
              <a:spcAft>
                <a:spcPts val="0"/>
              </a:spcAft>
              <a:tabLst>
                <a:tab pos="1079500" algn="l"/>
                <a:tab pos="5976000" algn="r"/>
              </a:tabLst>
              <a:defRPr/>
            </a:pPr>
            <a:r>
              <a:rPr lang="ja-JP" altLang="en-US" sz="1500" b="1" u="sng" dirty="0" smtClean="0">
                <a:solidFill>
                  <a:schemeClr val="tx1"/>
                </a:solidFill>
              </a:rPr>
              <a:t>★</a:t>
            </a:r>
            <a:r>
              <a:rPr lang="ja-JP" altLang="en-US" sz="1500" b="1" u="sng" dirty="0" smtClean="0">
                <a:solidFill>
                  <a:schemeClr val="tx1"/>
                </a:solidFill>
              </a:rPr>
              <a:t>有利な税制措置を受けたい</a:t>
            </a:r>
            <a:endParaRPr lang="ja-JP" altLang="en-US" sz="1500" dirty="0" smtClean="0">
              <a:solidFill>
                <a:schemeClr val="tx1"/>
              </a:solidFill>
              <a:latin typeface="ＭＳ Ｐゴシック"/>
              <a:cs typeface="+mj-cs"/>
            </a:endParaRPr>
          </a:p>
          <a:p>
            <a:pPr algn="l" fontAlgn="auto">
              <a:lnSpc>
                <a:spcPct val="100000"/>
              </a:lnSpc>
              <a:spcAft>
                <a:spcPts val="0"/>
              </a:spcAft>
              <a:tabLst>
                <a:tab pos="5976000" algn="r"/>
              </a:tabLst>
              <a:defRPr/>
            </a:pPr>
            <a:r>
              <a:rPr lang="ja-JP" altLang="en-US" sz="1500" dirty="0" smtClean="0">
                <a:solidFill>
                  <a:schemeClr val="tx1"/>
                </a:solidFill>
                <a:latin typeface="ＭＳ Ｐゴシック"/>
                <a:cs typeface="+mj-cs"/>
              </a:rPr>
              <a:t>　</a:t>
            </a:r>
            <a:r>
              <a:rPr lang="ja-JP" altLang="en-US" sz="1500" dirty="0" smtClean="0">
                <a:solidFill>
                  <a:schemeClr val="tx1"/>
                </a:solidFill>
                <a:latin typeface="ＭＳ Ｐゴシック"/>
                <a:cs typeface="+mj-cs"/>
              </a:rPr>
              <a:t>・ </a:t>
            </a:r>
            <a:r>
              <a:rPr lang="ja-JP" altLang="en-US" sz="1500" dirty="0" smtClean="0">
                <a:solidFill>
                  <a:schemeClr val="tx1"/>
                </a:solidFill>
                <a:latin typeface="ＭＳ Ｐゴシック"/>
                <a:cs typeface="+mj-cs"/>
              </a:rPr>
              <a:t>地域</a:t>
            </a:r>
            <a:r>
              <a:rPr lang="ja-JP" altLang="en-US" sz="1500" dirty="0" smtClean="0">
                <a:solidFill>
                  <a:schemeClr val="tx1"/>
                </a:solidFill>
                <a:latin typeface="ＭＳ Ｐゴシック"/>
                <a:cs typeface="+mj-cs"/>
              </a:rPr>
              <a:t>未来</a:t>
            </a:r>
            <a:r>
              <a:rPr lang="ja-JP" altLang="en-US" sz="1500" dirty="0" smtClean="0">
                <a:solidFill>
                  <a:schemeClr val="tx1"/>
                </a:solidFill>
                <a:latin typeface="ＭＳ Ｐゴシック"/>
                <a:cs typeface="+mj-cs"/>
              </a:rPr>
              <a:t>投資</a:t>
            </a:r>
            <a:r>
              <a:rPr lang="ja-JP" altLang="en-US" sz="1500" dirty="0" smtClean="0">
                <a:solidFill>
                  <a:schemeClr val="tx1"/>
                </a:solidFill>
                <a:latin typeface="ＭＳ Ｐゴシック"/>
                <a:cs typeface="+mj-cs"/>
              </a:rPr>
              <a:t>促進法</a:t>
            </a:r>
            <a:r>
              <a:rPr lang="ja-JP" altLang="en-US" sz="1500" dirty="0" smtClean="0">
                <a:solidFill>
                  <a:schemeClr val="tx1"/>
                </a:solidFill>
                <a:latin typeface="ＭＳ Ｐゴシック"/>
                <a:cs typeface="+mj-cs"/>
              </a:rPr>
              <a:t>に</a:t>
            </a:r>
            <a:r>
              <a:rPr lang="ja-JP" altLang="en-US" sz="1500" dirty="0" smtClean="0">
                <a:solidFill>
                  <a:schemeClr val="tx1"/>
                </a:solidFill>
                <a:latin typeface="ＭＳ Ｐゴシック"/>
                <a:cs typeface="+mj-cs"/>
              </a:rPr>
              <a:t>基づく</a:t>
            </a:r>
            <a:r>
              <a:rPr lang="ja-JP" altLang="en-US" sz="1500" dirty="0" smtClean="0">
                <a:solidFill>
                  <a:schemeClr val="tx1"/>
                </a:solidFill>
                <a:latin typeface="ＭＳ Ｐゴシック"/>
                <a:cs typeface="+mj-cs"/>
              </a:rPr>
              <a:t>支援</a:t>
            </a:r>
            <a:r>
              <a:rPr lang="ja-JP" altLang="en-US" sz="1500" dirty="0" smtClean="0">
                <a:solidFill>
                  <a:schemeClr val="tx1"/>
                </a:solidFill>
                <a:latin typeface="ＭＳ Ｐゴシック"/>
                <a:cs typeface="+mj-cs"/>
              </a:rPr>
              <a:t>措置</a:t>
            </a:r>
            <a:r>
              <a:rPr lang="ja-JP" altLang="en-US" sz="1500" dirty="0" smtClean="0">
                <a:solidFill>
                  <a:schemeClr val="tx1"/>
                </a:solidFill>
                <a:latin typeface="ＭＳ Ｐゴシック"/>
                <a:cs typeface="+mj-cs"/>
              </a:rPr>
              <a:t>【国・県・市町村】 </a:t>
            </a:r>
            <a:r>
              <a:rPr lang="ja-JP" altLang="en-US" sz="1500" u="dottedHeavy" baseline="50000" dirty="0" smtClean="0">
                <a:solidFill>
                  <a:schemeClr val="tx1"/>
                </a:solidFill>
                <a:latin typeface="ＭＳ Ｐゴシック"/>
                <a:cs typeface="+mj-cs"/>
              </a:rPr>
              <a:t>	</a:t>
            </a:r>
            <a:r>
              <a:rPr lang="ja-JP" altLang="en-US" sz="1500" dirty="0" smtClean="0">
                <a:solidFill>
                  <a:schemeClr val="tx1"/>
                </a:solidFill>
                <a:latin typeface="ＭＳ Ｐゴシック"/>
                <a:cs typeface="+mj-cs"/>
              </a:rPr>
              <a:t>６１</a:t>
            </a:r>
            <a:endParaRPr lang="ja-JP" altLang="en-US" sz="1500" dirty="0" smtClean="0">
              <a:solidFill>
                <a:schemeClr val="tx1"/>
              </a:solidFill>
              <a:latin typeface="ＭＳ Ｐゴシック"/>
              <a:cs typeface="+mj-cs"/>
            </a:endParaRPr>
          </a:p>
          <a:p>
            <a:pPr algn="l" fontAlgn="auto">
              <a:lnSpc>
                <a:spcPct val="100000"/>
              </a:lnSpc>
              <a:spcAft>
                <a:spcPts val="0"/>
              </a:spcAft>
              <a:tabLst>
                <a:tab pos="5976000" algn="r"/>
              </a:tabLst>
              <a:defRPr/>
            </a:pPr>
            <a:r>
              <a:rPr lang="ja-JP" altLang="en-US" sz="1500" dirty="0" smtClean="0">
                <a:solidFill>
                  <a:schemeClr val="tx1"/>
                </a:solidFill>
                <a:latin typeface="ＭＳ Ｐゴシック"/>
                <a:cs typeface="+mj-cs"/>
              </a:rPr>
              <a:t>　</a:t>
            </a:r>
            <a:r>
              <a:rPr lang="ja-JP" altLang="en-US" sz="1500" dirty="0" smtClean="0">
                <a:solidFill>
                  <a:schemeClr val="tx1"/>
                </a:solidFill>
                <a:latin typeface="ＭＳ Ｐゴシック"/>
                <a:cs typeface="+mj-cs"/>
              </a:rPr>
              <a:t>・ 非上場株式に係る相続税・贈与税の納税猶予制度【国・県】 </a:t>
            </a:r>
            <a:r>
              <a:rPr lang="ja-JP" altLang="en-US" sz="1500" u="dottedHeavy" baseline="50000" dirty="0" smtClean="0">
                <a:solidFill>
                  <a:schemeClr val="tx1"/>
                </a:solidFill>
                <a:latin typeface="ＭＳ Ｐゴシック"/>
                <a:cs typeface="+mj-cs"/>
              </a:rPr>
              <a:t>	</a:t>
            </a:r>
            <a:r>
              <a:rPr lang="ja-JP" altLang="en-US" sz="1500" dirty="0" smtClean="0">
                <a:solidFill>
                  <a:schemeClr val="tx1"/>
                </a:solidFill>
                <a:latin typeface="ＭＳ Ｐゴシック"/>
                <a:cs typeface="+mj-cs"/>
              </a:rPr>
              <a:t>６２</a:t>
            </a:r>
            <a:endParaRPr lang="ja-JP" altLang="en-US" sz="1500" dirty="0" smtClean="0">
              <a:solidFill>
                <a:schemeClr val="tx1"/>
              </a:solidFill>
              <a:latin typeface="ＭＳ Ｐゴシック"/>
              <a:cs typeface="+mj-cs"/>
            </a:endParaRPr>
          </a:p>
          <a:p>
            <a:pPr algn="l" fontAlgn="auto">
              <a:lnSpc>
                <a:spcPct val="100000"/>
              </a:lnSpc>
              <a:spcAft>
                <a:spcPts val="0"/>
              </a:spcAft>
              <a:tabLst>
                <a:tab pos="5976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dirty="0" smtClean="0">
                <a:solidFill>
                  <a:schemeClr val="tx1"/>
                </a:solidFill>
              </a:rPr>
              <a:t>個人事業主の事業用資産に係る相続税・贈与税の納税猶予制度</a:t>
            </a:r>
            <a:endParaRPr lang="ja-JP" altLang="en-US" sz="1500" dirty="0" smtClean="0">
              <a:solidFill>
                <a:schemeClr val="tx1"/>
              </a:solidFill>
            </a:endParaRPr>
          </a:p>
          <a:p>
            <a:pPr algn="l" fontAlgn="auto">
              <a:lnSpc>
                <a:spcPct val="70000"/>
              </a:lnSpc>
              <a:spcAft>
                <a:spcPts val="0"/>
              </a:spcAft>
              <a:tabLst>
                <a:tab pos="5976000" algn="r"/>
              </a:tabLst>
              <a:defRPr/>
            </a:pPr>
            <a:r>
              <a:rPr lang="ja-JP" altLang="en-US" sz="1500" dirty="0" smtClean="0">
                <a:solidFill>
                  <a:schemeClr val="tx1"/>
                </a:solidFill>
              </a:rPr>
              <a:t>　</a:t>
            </a:r>
            <a:r>
              <a:rPr lang="ja-JP" altLang="en-US" sz="1500" dirty="0" smtClean="0">
                <a:solidFill>
                  <a:schemeClr val="tx1"/>
                </a:solidFill>
              </a:rPr>
              <a:t>　</a:t>
            </a:r>
            <a:r>
              <a:rPr lang="ja-JP" altLang="en-US" sz="1500" dirty="0" smtClean="0">
                <a:solidFill>
                  <a:schemeClr val="tx1"/>
                </a:solidFill>
              </a:rPr>
              <a:t>【国・県】</a:t>
            </a:r>
            <a:r>
              <a:rPr lang="ja-JP" altLang="en-US" sz="1500" u="dottedHeavy" baseline="50000" dirty="0" smtClean="0">
                <a:solidFill>
                  <a:schemeClr val="tx1"/>
                </a:solidFill>
              </a:rPr>
              <a:t>	</a:t>
            </a:r>
            <a:r>
              <a:rPr lang="ja-JP" altLang="en-US" sz="1500" dirty="0" smtClean="0">
                <a:solidFill>
                  <a:schemeClr val="tx1"/>
                </a:solidFill>
              </a:rPr>
              <a:t>６３</a:t>
            </a:r>
            <a:endParaRPr lang="ja-JP" altLang="en-US" sz="1500" u="dottedHeavy" baseline="50000" dirty="0" smtClean="0">
              <a:solidFill>
                <a:schemeClr val="tx1"/>
              </a:solidFill>
            </a:endParaRPr>
          </a:p>
          <a:p>
            <a:pPr algn="l" fontAlgn="auto">
              <a:lnSpc>
                <a:spcPts val="700"/>
              </a:lnSpc>
              <a:spcAft>
                <a:spcPts val="0"/>
              </a:spcAft>
              <a:tabLst>
                <a:tab pos="1079500" algn="l"/>
                <a:tab pos="5976000" algn="r"/>
              </a:tabLst>
              <a:defRPr/>
            </a:pPr>
            <a:endParaRPr lang="ja-JP" altLang="en-US" sz="1500" b="1" u="dottedHeavy" baseline="50000" dirty="0" smtClean="0">
              <a:solidFill>
                <a:schemeClr val="tx1"/>
              </a:solidFill>
            </a:endParaRPr>
          </a:p>
          <a:p>
            <a:pPr algn="l" fontAlgn="auto">
              <a:spcAft>
                <a:spcPts val="0"/>
              </a:spcAft>
              <a:tabLst>
                <a:tab pos="1079500" algn="l"/>
                <a:tab pos="5976000" algn="r"/>
              </a:tabLst>
              <a:defRPr/>
            </a:pPr>
            <a:r>
              <a:rPr lang="ja-JP" altLang="en-US" sz="1500" b="1" u="sng" dirty="0" smtClean="0">
                <a:solidFill>
                  <a:schemeClr val="tx1"/>
                </a:solidFill>
              </a:rPr>
              <a:t>★その他</a:t>
            </a:r>
            <a:endParaRPr lang="en-US" altLang="ja-JP" sz="15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 </a:t>
            </a:r>
            <a:r>
              <a:rPr lang="ja-JP" altLang="en-US" sz="1500" dirty="0" smtClean="0">
                <a:solidFill>
                  <a:schemeClr val="tx1"/>
                </a:solidFill>
              </a:rPr>
              <a:t>経営力強化保証制度</a:t>
            </a:r>
            <a:r>
              <a:rPr lang="ja-JP" altLang="en-US" sz="1500" dirty="0" smtClean="0">
                <a:solidFill>
                  <a:schemeClr val="tx1"/>
                </a:solidFill>
              </a:rPr>
              <a:t> </a:t>
            </a:r>
            <a:r>
              <a:rPr lang="ja-JP" altLang="en-US" sz="1500" u="dottedHeavy" baseline="50000" dirty="0" smtClean="0">
                <a:solidFill>
                  <a:schemeClr val="tx1"/>
                </a:solidFill>
              </a:rPr>
              <a:t>	</a:t>
            </a:r>
            <a:r>
              <a:rPr lang="ja-JP" altLang="en-US" sz="1500" dirty="0" smtClean="0">
                <a:solidFill>
                  <a:schemeClr val="tx1"/>
                </a:solidFill>
              </a:rPr>
              <a:t>６４</a:t>
            </a:r>
            <a:endParaRPr lang="ja-JP" altLang="en-US" sz="2400" u="dottedHeavy" baseline="40000" dirty="0" smtClean="0">
              <a:solidFill>
                <a:schemeClr val="tx1"/>
              </a:solidFill>
            </a:endParaRPr>
          </a:p>
          <a:p>
            <a:pPr algn="l" fontAlgn="auto">
              <a:lnSpc>
                <a:spcPct val="100000"/>
              </a:lnSpc>
              <a:spcAft>
                <a:spcPts val="0"/>
              </a:spcAft>
              <a:buFont typeface="Arial" pitchFamily="34" charset="0"/>
              <a:buNone/>
              <a:tabLst>
                <a:tab pos="1079500" algn="l"/>
                <a:tab pos="5976000" algn="r"/>
              </a:tabLst>
              <a:defRPr/>
            </a:pPr>
            <a:r>
              <a:rPr lang="ja-JP" altLang="en-US" sz="1500" dirty="0" smtClean="0">
                <a:solidFill>
                  <a:schemeClr val="tx1"/>
                </a:solidFill>
              </a:rPr>
              <a:t>　・ 製造業ポータルサイトによる情報発信 </a:t>
            </a:r>
            <a:r>
              <a:rPr lang="ja-JP" altLang="en-US" sz="1500" u="dottedHeavy" baseline="50000" dirty="0" smtClean="0">
                <a:solidFill>
                  <a:schemeClr val="tx1"/>
                </a:solidFill>
              </a:rPr>
              <a:t>	</a:t>
            </a:r>
            <a:r>
              <a:rPr lang="ja-JP" altLang="en-US" sz="1500" dirty="0" smtClean="0">
                <a:solidFill>
                  <a:schemeClr val="tx1"/>
                </a:solidFill>
              </a:rPr>
              <a:t>６５</a:t>
            </a:r>
            <a:endParaRPr lang="ja-JP" altLang="en-US" sz="1500" dirty="0" smtClean="0">
              <a:solidFill>
                <a:schemeClr val="tx1"/>
              </a:solidFill>
            </a:endParaRPr>
          </a:p>
          <a:p>
            <a:pPr algn="l" fontAlgn="auto">
              <a:lnSpc>
                <a:spcPct val="70000"/>
              </a:lnSpc>
              <a:spcAft>
                <a:spcPts val="0"/>
              </a:spcAft>
              <a:tabLst>
                <a:tab pos="1079500" algn="l"/>
                <a:tab pos="5976000" algn="r"/>
              </a:tabLst>
              <a:defRPr/>
            </a:pPr>
            <a:endParaRPr lang="en-US" altLang="ja-JP" sz="1500" dirty="0" smtClean="0">
              <a:solidFill>
                <a:schemeClr val="tx1"/>
              </a:solidFill>
            </a:endParaRPr>
          </a:p>
          <a:p>
            <a:pPr algn="l" fontAlgn="auto">
              <a:lnSpc>
                <a:spcPct val="70000"/>
              </a:lnSpc>
              <a:spcAft>
                <a:spcPts val="0"/>
              </a:spcAft>
              <a:tabLst>
                <a:tab pos="1079500" algn="l"/>
              </a:tabLst>
              <a:defRPr/>
            </a:pPr>
            <a:endParaRPr lang="ja-JP" altLang="en-US" sz="1500" dirty="0" smtClean="0">
              <a:solidFill>
                <a:schemeClr val="tx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78" name="タイトル 1"/>
          <p:cNvSpPr>
            <a:spLocks noGrp="1"/>
          </p:cNvSpPr>
          <p:nvPr>
            <p:ph type="ctrTitle"/>
          </p:nvPr>
        </p:nvSpPr>
        <p:spPr>
          <a:xfrm>
            <a:off x="1686668" y="39556"/>
            <a:ext cx="5106041" cy="584729"/>
          </a:xfrm>
          <a:solidFill>
            <a:schemeClr val="accent1">
              <a:lumMod val="20000"/>
              <a:lumOff val="80000"/>
            </a:schemeClr>
          </a:solidFill>
          <a:ln>
            <a:solidFill>
              <a:schemeClr val="accent1">
                <a:lumMod val="20000"/>
                <a:lumOff val="80000"/>
              </a:schemeClr>
            </a:solidFill>
          </a:ln>
        </p:spPr>
        <p:txBody>
          <a:bodyPr rtlCol="0">
            <a:noAutofit/>
          </a:bodyPr>
          <a:lstStyle/>
          <a:p>
            <a:pPr algn="ctr"/>
            <a:r>
              <a:rPr lang="ja-JP" altLang="en-US" sz="1600" b="0" dirty="0">
                <a:latin typeface="+mj-ea"/>
              </a:rPr>
              <a:t>高知県中小企業設備資金利子補給制度</a:t>
            </a:r>
            <a:r>
              <a:rPr lang="ja-JP" altLang="en-US" sz="1600" b="0" dirty="0">
                <a:latin typeface="+mj-ea"/>
              </a:rPr>
              <a:t> </a:t>
            </a:r>
            <a:endParaRPr lang="ja-JP" altLang="en-US" sz="2000" b="0" dirty="0">
              <a:latin typeface="+mn-ea"/>
              <a:ea typeface="+mn-ea"/>
            </a:endParaRPr>
          </a:p>
        </p:txBody>
      </p:sp>
      <p:sp>
        <p:nvSpPr>
          <p:cNvPr id="1579"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設備投資</a:t>
            </a:r>
            <a:endParaRPr b="0">
              <a:solidFill>
                <a:schemeClr val="tx1"/>
              </a:solidFill>
            </a:endParaRPr>
          </a:p>
        </p:txBody>
      </p:sp>
      <p:graphicFrame>
        <p:nvGraphicFramePr>
          <p:cNvPr id="1580" name="表 6"/>
          <p:cNvGraphicFramePr>
            <a:graphicFrameLocks noGrp="1"/>
          </p:cNvGraphicFramePr>
          <p:nvPr>
            <p:extLst>
              <p:ext uri="{D42A27DB-BD31-4B8C-83A1-F6EECF244321}">
                <p14:modId xmlns:p14="http://schemas.microsoft.com/office/powerpoint/2010/main" val="2221875755"/>
              </p:ext>
            </p:extLst>
          </p:nvPr>
        </p:nvGraphicFramePr>
        <p:xfrm>
          <a:off x="130325" y="1099590"/>
          <a:ext cx="6662383" cy="8323979"/>
        </p:xfrm>
        <a:graphic>
          <a:graphicData uri="http://schemas.openxmlformats.org/drawingml/2006/table">
            <a:tbl>
              <a:tblPr firstRow="1" bandRow="1">
                <a:tableStyleId>{5940675A-B579-460E-94D1-54222C63F5DA}</a:tableStyleId>
              </a:tblPr>
              <a:tblGrid>
                <a:gridCol w="1479603"/>
                <a:gridCol w="5182780"/>
              </a:tblGrid>
              <a:tr h="545850">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anchor="ctr">
                    <a:solidFill>
                      <a:schemeClr val="tx2">
                        <a:lumMod val="20000"/>
                        <a:lumOff val="80000"/>
                      </a:schemeClr>
                    </a:solidFill>
                  </a:tcPr>
                </a:tc>
                <a:tc>
                  <a:txBody>
                    <a:bodyPr/>
                    <a:lstStyle/>
                    <a:p>
                      <a:pPr algn="l"/>
                      <a:r>
                        <a:rPr lang="ja-JP" altLang="en-US" sz="1400">
                          <a:solidFill>
                            <a:schemeClr val="tx1"/>
                          </a:solidFill>
                        </a:rPr>
                        <a:t>経営計画等に基づき生産性の向上に資する設備投資を融資を受けて行う県内中小企業者等</a:t>
                      </a:r>
                      <a:endParaRPr kumimoji="1" lang="ja-JP" altLang="en-US" sz="1600" dirty="0" smtClean="0">
                        <a:solidFill>
                          <a:schemeClr val="tx1"/>
                        </a:solidFill>
                        <a:latin typeface="+mn-ea"/>
                        <a:ea typeface="+mn-ea"/>
                      </a:endParaRPr>
                    </a:p>
                  </a:txBody>
                  <a:tcPr anchor="ctr"/>
                </a:tc>
              </a:tr>
              <a:tr h="331644">
                <a:tc>
                  <a:txBody>
                    <a:bodyPr/>
                    <a:lstStyle/>
                    <a:p>
                      <a:r>
                        <a:rPr kumimoji="1" lang="ja-JP" altLang="en-US" sz="1400" dirty="0" smtClean="0">
                          <a:solidFill>
                            <a:schemeClr val="tx1"/>
                          </a:solidFill>
                        </a:rPr>
                        <a:t>対象資金</a:t>
                      </a:r>
                      <a:endParaRPr kumimoji="1" lang="ja-JP" altLang="en-US" sz="1400" dirty="0">
                        <a:solidFill>
                          <a:schemeClr val="tx1"/>
                        </a:solidFill>
                      </a:endParaRPr>
                    </a:p>
                  </a:txBody>
                  <a:tcPr anchor="ctr">
                    <a:solidFill>
                      <a:schemeClr val="tx2">
                        <a:lumMod val="20000"/>
                        <a:lumOff val="80000"/>
                      </a:schemeClr>
                    </a:solidFill>
                  </a:tcPr>
                </a:tc>
                <a:tc>
                  <a:txBody>
                    <a:bodyPr/>
                    <a:lstStyle/>
                    <a:p>
                      <a:r>
                        <a:rPr kumimoji="1" lang="ja-JP" altLang="en-US" sz="1400" dirty="0" smtClean="0">
                          <a:solidFill>
                            <a:schemeClr val="tx1"/>
                          </a:solidFill>
                          <a:latin typeface="+mn-ea"/>
                          <a:ea typeface="+mn-ea"/>
                        </a:rPr>
                        <a:t>設備資金</a:t>
                      </a:r>
                      <a:endParaRPr kumimoji="1" lang="en-US" altLang="ja-JP" sz="1600" dirty="0" smtClean="0">
                        <a:solidFill>
                          <a:schemeClr val="tx1"/>
                        </a:solidFill>
                        <a:latin typeface="+mn-ea"/>
                        <a:ea typeface="+mn-ea"/>
                      </a:endParaRPr>
                    </a:p>
                  </a:txBody>
                  <a:tcPr anchor="ctr"/>
                </a:tc>
              </a:tr>
              <a:tr h="5875541">
                <a:tc>
                  <a:txBody>
                    <a:bodyPr/>
                    <a:lstStyle/>
                    <a:p>
                      <a:r>
                        <a:rPr kumimoji="1" lang="ja-JP" altLang="en-US" sz="1400" dirty="0" smtClean="0">
                          <a:solidFill>
                            <a:schemeClr val="tx1"/>
                          </a:solidFill>
                        </a:rPr>
                        <a:t>要件等</a:t>
                      </a:r>
                      <a:endParaRPr kumimoji="1" lang="ja-JP" altLang="en-US" sz="1400" dirty="0">
                        <a:solidFill>
                          <a:schemeClr val="tx1"/>
                        </a:solidFill>
                        <a:latin typeface="+mn-ea"/>
                        <a:ea typeface="+mn-ea"/>
                      </a:endParaRPr>
                    </a:p>
                  </a:txBody>
                  <a:tcPr anchor="ctr">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endParaRPr kumimoji="1" lang="en-US" altLang="ja-JP" sz="1600" dirty="0" smtClean="0">
                        <a:solidFill>
                          <a:schemeClr val="tx1"/>
                        </a:solidFill>
                        <a:latin typeface="+mn-ea"/>
                        <a:ea typeface="+mn-ea"/>
                      </a:endParaRPr>
                    </a:p>
                    <a:p>
                      <a:pPr algn="l"/>
                      <a:r>
                        <a:rPr kumimoji="1" lang="ja-JP" altLang="en-US" sz="1200" dirty="0" smtClean="0">
                          <a:solidFill>
                            <a:schemeClr val="tx1"/>
                          </a:solidFill>
                          <a:latin typeface="ＭＳ ゴシック"/>
                          <a:ea typeface="ＭＳ ゴシック"/>
                        </a:rPr>
                        <a:t>※</a:t>
                      </a:r>
                      <a:r>
                        <a:rPr kumimoji="1" lang="ja-JP" altLang="en-US" sz="1200" dirty="0" smtClean="0">
                          <a:latin typeface="ＭＳ ゴシック"/>
                          <a:ea typeface="ＭＳ ゴシック"/>
                        </a:rPr>
                        <a:t>グリーン診断（省エネ診断）とは、一般財団法人省エネルギーセンター、経済産業省資源エネルギー庁の「地域エネルギー利用最適化取組支援事業」で採択された「省エネお助け隊」若しくは「令和６年度補正予算　中小企業等エネルギー利用最適化推進事業費」の登録診断機関又は高知県地球温暖化防止県民会議が行うエネルギー利用の最適化等に係る診断をいう。</a:t>
                      </a:r>
                      <a:endParaRPr kumimoji="1" lang="en-US" altLang="ja-JP" sz="1600" dirty="0" smtClean="0">
                        <a:solidFill>
                          <a:schemeClr val="tx1"/>
                        </a:solidFill>
                        <a:latin typeface="ＭＳ ゴシック"/>
                        <a:ea typeface="ＭＳ ゴシック"/>
                      </a:endParaRPr>
                    </a:p>
                  </a:txBody>
                  <a:tcPr anchor="ctr">
                    <a:lnB w="12700" cap="flat" cmpd="sng" algn="ctr">
                      <a:solidFill>
                        <a:srgbClr val="000000"/>
                      </a:solidFill>
                      <a:prstDash val="solid"/>
                      <a:round/>
                      <a:headEnd type="none" w="med" len="med"/>
                      <a:tailEnd type="none" w="med" len="med"/>
                    </a:lnB>
                  </a:tcPr>
                </a:tc>
              </a:tr>
              <a:tr h="624624">
                <a:tc>
                  <a:txBody>
                    <a:bodyPr/>
                    <a:lstStyle/>
                    <a:p>
                      <a:pPr algn="l"/>
                      <a:r>
                        <a:rPr kumimoji="1" lang="ja-JP" altLang="en-US" sz="1400" dirty="0">
                          <a:solidFill>
                            <a:schemeClr val="tx1"/>
                          </a:solidFill>
                          <a:latin typeface="+mn-ea"/>
                          <a:ea typeface="+mn-ea"/>
                        </a:rPr>
                        <a:t>取扱金融機関</a:t>
                      </a:r>
                      <a:endParaRPr kumimoji="1" lang="ja-JP" altLang="en-US" sz="1400" dirty="0">
                        <a:solidFill>
                          <a:schemeClr val="tx1"/>
                        </a:solidFill>
                        <a:latin typeface="+mn-ea"/>
                        <a:ea typeface="+mn-ea"/>
                      </a:endParaRPr>
                    </a:p>
                  </a:txBody>
                  <a:tcPr marL="91440" marR="91440" marT="45720" marB="45720" vert="horz" anchor="ctr" anchorCtr="0">
                    <a:lnT w="12700" cap="flat" cmpd="sng" algn="ctr">
                      <a:solidFill>
                        <a:srgbClr val="000000"/>
                      </a:solidFill>
                      <a:prstDash val="solid"/>
                      <a:round/>
                      <a:headEnd type="none" w="med" len="med"/>
                      <a:tailEnd type="none" w="med" len="med"/>
                    </a:lnT>
                    <a:solidFill>
                      <a:schemeClr val="tx2">
                        <a:lumMod val="20000"/>
                        <a:lumOff val="80000"/>
                      </a:schemeClr>
                    </a:solidFill>
                  </a:tcPr>
                </a:tc>
                <a:tc>
                  <a:txBody>
                    <a:bodyPr/>
                    <a:lstStyle/>
                    <a:p>
                      <a:pPr algn="l"/>
                      <a:r>
                        <a:rPr kumimoji="1" lang="ja-JP" altLang="en-US" sz="1400" dirty="0" smtClean="0">
                          <a:solidFill>
                            <a:schemeClr val="tx1"/>
                          </a:solidFill>
                          <a:latin typeface="+mn-ea"/>
                          <a:ea typeface="+mn-ea"/>
                        </a:rPr>
                        <a:t>県と利子補給契約を締結した金融機関</a:t>
                      </a:r>
                      <a:endParaRPr kumimoji="1" lang="ja-JP" altLang="en-US" sz="1400" dirty="0" smtClean="0">
                        <a:solidFill>
                          <a:schemeClr val="tx1"/>
                        </a:solidFill>
                        <a:latin typeface="+mn-ea"/>
                        <a:ea typeface="+mn-ea"/>
                      </a:endParaRPr>
                    </a:p>
                  </a:txBody>
                  <a:tcPr marL="91440" marR="91440" marT="45720" marB="45720" vert="horz" anchor="ctr" anchorCtr="0">
                    <a:lnT w="12700" cap="flat" cmpd="sng" algn="ctr">
                      <a:solidFill>
                        <a:srgbClr val="000000"/>
                      </a:solidFill>
                      <a:prstDash val="solid"/>
                      <a:round/>
                      <a:headEnd type="none" w="med" len="med"/>
                      <a:tailEnd type="none" w="med" len="med"/>
                    </a:lnT>
                  </a:tcPr>
                </a:tc>
              </a:tr>
              <a:tr h="892972">
                <a:tc>
                  <a:txBody>
                    <a:bodyPr/>
                    <a:lstStyle/>
                    <a:p>
                      <a:r>
                        <a:rPr kumimoji="1" lang="ja-JP" altLang="en-US" sz="1400" dirty="0" smtClean="0">
                          <a:solidFill>
                            <a:schemeClr val="tx1"/>
                          </a:solidFill>
                          <a:latin typeface="+mn-ea"/>
                          <a:ea typeface="+mn-ea"/>
                        </a:rPr>
                        <a:t>お問い合わせ先</a:t>
                      </a:r>
                      <a:endParaRPr kumimoji="1" lang="ja-JP" altLang="en-US" sz="1400" dirty="0">
                        <a:solidFill>
                          <a:schemeClr val="tx1"/>
                        </a:solidFill>
                        <a:latin typeface="+mn-ea"/>
                        <a:ea typeface="+mn-ea"/>
                      </a:endParaRPr>
                    </a:p>
                  </a:txBody>
                  <a:tcPr anchor="ct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高知県経営支援課</a:t>
                      </a:r>
                      <a:r>
                        <a:rPr kumimoji="1" lang="ja-JP" altLang="en-US" sz="1600" dirty="0" smtClean="0">
                          <a:solidFill>
                            <a:schemeClr val="tx1"/>
                          </a:solidFill>
                          <a:latin typeface="+mn-ea"/>
                          <a:ea typeface="+mn-ea"/>
                        </a:rPr>
                        <a:t/>
                      </a:r>
                      <a:r>
                        <a:rPr kumimoji="1" lang="ja-JP" altLang="en-US" sz="1400" dirty="0" smtClean="0">
                          <a:solidFill>
                            <a:schemeClr val="tx1"/>
                          </a:solidFill>
                          <a:latin typeface="+mn-ea"/>
                          <a:ea typeface="+mn-ea"/>
                        </a:rPr>
                        <a:t>（金融担当</a:t>
                      </a:r>
                      <a:r>
                        <a:rPr kumimoji="1" lang="ja-JP" altLang="en-US" sz="1400" dirty="0" smtClean="0">
                          <a:solidFill>
                            <a:schemeClr val="tx1"/>
                          </a:solidFill>
                          <a:latin typeface="+mn-ea"/>
                          <a:ea typeface="+mn-ea"/>
                        </a:rPr>
                        <a:t>）</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ＴＥＬ：088-823-9695</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E-mail：</a:t>
                      </a:r>
                      <a:r>
                        <a:rPr kumimoji="1" lang="ja-JP" altLang="en-US" sz="1400" dirty="0" smtClean="0">
                          <a:solidFill>
                            <a:schemeClr val="tx1"/>
                          </a:solidFill>
                          <a:latin typeface="+mn-ea"/>
                          <a:ea typeface="+mn-ea"/>
                        </a:rPr>
                        <a:t>150401@ken.pref.kochi.lg.jp</a:t>
                      </a:r>
                      <a:endParaRPr kumimoji="1" lang="en-US" altLang="ja-JP" sz="14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150401/</a:t>
                      </a:r>
                      <a:endParaRPr kumimoji="1" lang="ja-JP" altLang="en-US" sz="1600" dirty="0">
                        <a:solidFill>
                          <a:schemeClr val="tx1"/>
                        </a:solidFill>
                        <a:latin typeface="+mn-ea"/>
                        <a:ea typeface="+mn-ea"/>
                      </a:endParaRPr>
                    </a:p>
                  </a:txBody>
                  <a:tcPr anchor="ctr"/>
                </a:tc>
              </a:tr>
            </a:tbl>
          </a:graphicData>
        </a:graphic>
      </p:graphicFrame>
      <p:sp>
        <p:nvSpPr>
          <p:cNvPr id="1581" name="テキスト ボックス 7"/>
          <p:cNvSpPr txBox="1">
            <a:spLocks noChangeArrowheads="1"/>
          </p:cNvSpPr>
          <p:nvPr/>
        </p:nvSpPr>
        <p:spPr>
          <a:xfrm>
            <a:off x="57947" y="721650"/>
            <a:ext cx="6480175" cy="306884"/>
          </a:xfrm>
          <a:prstGeom prst="rect">
            <a:avLst/>
          </a:prstGeom>
          <a:noFill/>
          <a:ln w="9525">
            <a:noFill/>
            <a:miter lim="800000"/>
            <a:headEnd/>
            <a:tailEnd/>
          </a:ln>
        </p:spPr>
        <p:txBody>
          <a:bodyPr>
            <a:spAutoFit/>
          </a:bodyPr>
          <a:lstStyle/>
          <a:p>
            <a:r>
              <a:rPr lang="ja-JP" altLang="en-US" sz="1400"/>
              <a:t>生産性の向上に資する設備投資を行う</a:t>
            </a:r>
            <a:r>
              <a:rPr lang="ja-JP" altLang="en-US" sz="1400">
                <a:latin typeface="Calibri" pitchFamily="34" charset="0"/>
              </a:rPr>
              <a:t>企業を支援します。</a:t>
            </a:r>
          </a:p>
        </p:txBody>
      </p:sp>
      <p:sp>
        <p:nvSpPr>
          <p:cNvPr id="1582" name="テキスト ボックス 686"/>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latin typeface="+mn-ea"/>
                <a:ea typeface="+mn-ea"/>
              </a:rPr>
              <a:t>３６</a:t>
            </a:r>
            <a:endParaRPr lang="ja-JP" altLang="en-US">
              <a:solidFill>
                <a:schemeClr val="tx1"/>
              </a:solidFill>
              <a:latin typeface="+mn-ea"/>
              <a:ea typeface="+mn-ea"/>
            </a:endParaRPr>
          </a:p>
        </p:txBody>
      </p:sp>
      <p:pic>
        <p:nvPicPr>
          <p:cNvPr id="1583" name="図 75"/>
          <p:cNvPicPr>
            <a:picLocks noChangeAspect="1"/>
          </p:cNvPicPr>
          <p:nvPr/>
        </p:nvPicPr>
        <p:blipFill>
          <a:blip r:embed="rId1"/>
          <a:stretch>
            <a:fillRect/>
          </a:stretch>
        </p:blipFill>
        <p:spPr>
          <a:xfrm>
            <a:off x="1643610" y="2067758"/>
            <a:ext cx="5076190" cy="4403084"/>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589"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latin typeface="+mn-ea"/>
                <a:ea typeface="+mn-ea"/>
              </a:rPr>
              <a:t>企業立地促進事業費補助金</a:t>
            </a:r>
            <a:endParaRPr lang="ja-JP" altLang="en-US" sz="2800" b="0" dirty="0">
              <a:latin typeface="+mn-ea"/>
              <a:ea typeface="+mn-ea"/>
            </a:endParaRPr>
          </a:p>
        </p:txBody>
      </p:sp>
      <p:sp>
        <p:nvSpPr>
          <p:cNvPr id="1590"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設備投資</a:t>
            </a:r>
            <a:endParaRPr b="0">
              <a:solidFill>
                <a:schemeClr val="tx1"/>
              </a:solidFill>
            </a:endParaRPr>
          </a:p>
        </p:txBody>
      </p:sp>
      <p:graphicFrame>
        <p:nvGraphicFramePr>
          <p:cNvPr id="1591" name="表 6"/>
          <p:cNvGraphicFramePr>
            <a:graphicFrameLocks noGrp="1"/>
          </p:cNvGraphicFramePr>
          <p:nvPr/>
        </p:nvGraphicFramePr>
        <p:xfrm>
          <a:off x="149225" y="1022624"/>
          <a:ext cx="6597352" cy="7933705"/>
        </p:xfrm>
        <a:graphic>
          <a:graphicData uri="http://schemas.openxmlformats.org/drawingml/2006/table">
            <a:tbl>
              <a:tblPr firstRow="1" bandRow="1">
                <a:tableStyleId>{5940675A-B579-460E-94D1-54222C63F5DA}</a:tableStyleId>
              </a:tblPr>
              <a:tblGrid>
                <a:gridCol w="1119535"/>
                <a:gridCol w="5477817"/>
              </a:tblGrid>
              <a:tr h="340253">
                <a:tc>
                  <a:txBody>
                    <a:bodyPr/>
                    <a:lstStyle/>
                    <a:p>
                      <a:r>
                        <a:rPr kumimoji="1" lang="ja-JP" altLang="en-US" sz="1400" dirty="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製造業を営む事業者</a:t>
                      </a:r>
                      <a:endParaRPr kumimoji="1" lang="ja-JP" altLang="en-US" sz="1300" dirty="0">
                        <a:solidFill>
                          <a:schemeClr val="tx1"/>
                        </a:solidFill>
                      </a:endParaRPr>
                    </a:p>
                  </a:txBody>
                  <a:tcPr/>
                </a:tc>
              </a:tr>
              <a:tr h="2323298">
                <a:tc>
                  <a:txBody>
                    <a:bodyPr/>
                    <a:lstStyle/>
                    <a:p>
                      <a:r>
                        <a:rPr kumimoji="1" lang="ja-JP" altLang="en-US" sz="1400" dirty="0" smtClean="0">
                          <a:solidFill>
                            <a:schemeClr val="tx1"/>
                          </a:solidFill>
                        </a:rPr>
                        <a:t>補助の要件</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a:t>
                      </a:r>
                      <a:r>
                        <a:rPr kumimoji="1" lang="ja-JP" altLang="en-US" sz="1400" dirty="0" smtClean="0">
                          <a:solidFill>
                            <a:schemeClr val="tx1"/>
                          </a:solidFill>
                        </a:rPr>
                        <a:t>投資額</a:t>
                      </a:r>
                      <a:r>
                        <a:rPr kumimoji="1" lang="ja-JP" altLang="en-US" sz="1200" dirty="0" smtClean="0">
                          <a:solidFill>
                            <a:schemeClr val="tx1"/>
                          </a:solidFill>
                        </a:rPr>
                        <a:t>（投資にかかる固定資産額の総額）</a:t>
                      </a:r>
                      <a:r>
                        <a:rPr kumimoji="1" lang="ja-JP" altLang="en-US" sz="1400" dirty="0" smtClean="0">
                          <a:solidFill>
                            <a:schemeClr val="tx1"/>
                          </a:solidFill>
                        </a:rPr>
                        <a:t>が5，000万円以上であること</a:t>
                      </a:r>
                      <a:endParaRPr kumimoji="1" lang="en-US" altLang="ja-JP" sz="1600" dirty="0" smtClean="0">
                        <a:solidFill>
                          <a:schemeClr val="tx1"/>
                        </a:solidFill>
                      </a:endParaRPr>
                    </a:p>
                    <a:p>
                      <a:r>
                        <a:rPr kumimoji="1" lang="ja-JP" altLang="en-US" sz="1400" dirty="0" smtClean="0">
                          <a:solidFill>
                            <a:schemeClr val="tx1"/>
                          </a:solidFill>
                        </a:rPr>
                        <a:t>・雇用保険の対象となる者のうち、高知県内に居住する常用雇</a:t>
                      </a:r>
                      <a:endParaRPr kumimoji="1" lang="en-US" altLang="ja-JP" sz="1400" dirty="0" smtClean="0">
                        <a:solidFill>
                          <a:schemeClr val="tx1"/>
                        </a:solidFill>
                      </a:endParaRPr>
                    </a:p>
                    <a:p>
                      <a:r>
                        <a:rPr kumimoji="1" lang="ja-JP" altLang="en-US" sz="1400" dirty="0" smtClean="0">
                          <a:solidFill>
                            <a:schemeClr val="tx1"/>
                          </a:solidFill>
                        </a:rPr>
                        <a:t>　用者（</a:t>
                      </a:r>
                      <a:r>
                        <a:rPr kumimoji="1" lang="en-US" altLang="ja-JP" sz="1400" dirty="0" smtClean="0">
                          <a:solidFill>
                            <a:schemeClr val="tx1"/>
                          </a:solidFill>
                        </a:rPr>
                        <a:t>※</a:t>
                      </a:r>
                      <a:r>
                        <a:rPr kumimoji="1" lang="ja-JP" altLang="en-US" sz="1400" dirty="0" smtClean="0">
                          <a:solidFill>
                            <a:schemeClr val="tx1"/>
                          </a:solidFill>
                        </a:rPr>
                        <a:t>１）を操業開始後１年以内に10人以上（</a:t>
                      </a:r>
                      <a:r>
                        <a:rPr kumimoji="1" lang="en-US" altLang="ja-JP" sz="1400" dirty="0" smtClean="0">
                          <a:solidFill>
                            <a:schemeClr val="tx1"/>
                          </a:solidFill>
                        </a:rPr>
                        <a:t>※</a:t>
                      </a:r>
                      <a:r>
                        <a:rPr kumimoji="1" lang="ja-JP" altLang="en-US" sz="1400" dirty="0" smtClean="0">
                          <a:solidFill>
                            <a:schemeClr val="tx1"/>
                          </a:solidFill>
                        </a:rPr>
                        <a:t>２）新たに</a:t>
                      </a:r>
                      <a:r>
                        <a:rPr kumimoji="1" lang="ja-JP" altLang="en-US" sz="1400" dirty="0" smtClean="0">
                          <a:solidFill>
                            <a:schemeClr val="tx1"/>
                          </a:solidFill>
                        </a:rPr>
                        <a:t>雇用する</a:t>
                      </a:r>
                      <a:endParaRPr kumimoji="1" lang="en-US" altLang="ja-JP" sz="16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こと</a:t>
                      </a:r>
                      <a:endParaRPr kumimoji="1" lang="ja-JP" altLang="en-US" sz="1400" dirty="0" smtClean="0">
                        <a:solidFill>
                          <a:schemeClr val="tx1"/>
                        </a:solidFill>
                      </a:endParaRPr>
                    </a:p>
                    <a:p>
                      <a:r>
                        <a:rPr kumimoji="1" lang="ja-JP" altLang="en-US" sz="1400" dirty="0" smtClean="0">
                          <a:solidFill>
                            <a:schemeClr val="tx1"/>
                          </a:solidFill>
                        </a:rPr>
                        <a:t>・企業指定（補助の資格認定）を受けた日から３年以内に操業</a:t>
                      </a:r>
                      <a:endParaRPr kumimoji="1" lang="en-US" altLang="ja-JP" sz="1400" dirty="0" smtClean="0">
                        <a:solidFill>
                          <a:schemeClr val="tx1"/>
                        </a:solidFill>
                      </a:endParaRPr>
                    </a:p>
                    <a:p>
                      <a:r>
                        <a:rPr kumimoji="1" lang="ja-JP" altLang="en-US" sz="1400" dirty="0" smtClean="0">
                          <a:solidFill>
                            <a:schemeClr val="tx1"/>
                          </a:solidFill>
                        </a:rPr>
                        <a:t>　を開始すること</a:t>
                      </a:r>
                      <a:endParaRPr kumimoji="1" lang="en-US" altLang="ja-JP" sz="1600" dirty="0" smtClean="0">
                        <a:solidFill>
                          <a:schemeClr val="tx1"/>
                        </a:solidFill>
                      </a:endParaRPr>
                    </a:p>
                    <a:p>
                      <a:r>
                        <a:rPr kumimoji="1" lang="ja-JP" altLang="en-US" sz="1400" baseline="0" dirty="0" smtClean="0">
                          <a:solidFill>
                            <a:schemeClr val="tx1"/>
                          </a:solidFill>
                        </a:rPr>
                        <a:t>  </a:t>
                      </a:r>
                      <a:r>
                        <a:rPr kumimoji="1" lang="ja-JP" altLang="en-US" sz="1400" dirty="0" smtClean="0">
                          <a:solidFill>
                            <a:schemeClr val="tx1"/>
                          </a:solidFill>
                        </a:rPr>
                        <a:t>（</a:t>
                      </a:r>
                      <a:r>
                        <a:rPr kumimoji="1" lang="en-US" altLang="ja-JP" sz="1400" dirty="0" smtClean="0">
                          <a:solidFill>
                            <a:schemeClr val="tx1"/>
                          </a:solidFill>
                        </a:rPr>
                        <a:t>※</a:t>
                      </a:r>
                      <a:r>
                        <a:rPr kumimoji="1" lang="ja-JP" altLang="en-US" sz="1400" dirty="0" smtClean="0">
                          <a:solidFill>
                            <a:schemeClr val="tx1"/>
                          </a:solidFill>
                        </a:rPr>
                        <a:t>１）１週間の所定労働時間</a:t>
                      </a:r>
                      <a:r>
                        <a:rPr kumimoji="1" lang="ja-JP" altLang="en-US" sz="1400" dirty="0" smtClean="0">
                          <a:solidFill>
                            <a:schemeClr val="tx1"/>
                          </a:solidFill>
                        </a:rPr>
                        <a:t>が20時間</a:t>
                      </a:r>
                      <a:r>
                        <a:rPr kumimoji="1" lang="ja-JP" altLang="en-US" sz="1400" dirty="0" smtClean="0">
                          <a:solidFill>
                            <a:schemeClr val="tx1"/>
                          </a:solidFill>
                        </a:rPr>
                        <a:t>以上で６ヶ月以上の継続雇用</a:t>
                      </a:r>
                      <a:endParaRPr kumimoji="1" lang="en-US" altLang="ja-JP" sz="1400" dirty="0" smtClean="0">
                        <a:solidFill>
                          <a:schemeClr val="tx1"/>
                        </a:solidFill>
                      </a:endParaRPr>
                    </a:p>
                    <a:p>
                      <a:r>
                        <a:rPr kumimoji="1" lang="ja-JP" altLang="en-US" sz="1400" dirty="0" smtClean="0">
                          <a:solidFill>
                            <a:schemeClr val="tx1"/>
                          </a:solidFill>
                        </a:rPr>
                        <a:t>　　　　　が見込まれる者</a:t>
                      </a:r>
                      <a:r>
                        <a:rPr kumimoji="1" lang="ja-JP" altLang="en-US" sz="1400" dirty="0" smtClean="0">
                          <a:solidFill>
                            <a:schemeClr val="tx1"/>
                          </a:solidFill>
                        </a:rPr>
                        <a:t>で出入国管理及び難民認定法に規定される一</a:t>
                      </a:r>
                      <a:endParaRPr kumimoji="1" lang="ja-JP" altLang="en-US" sz="1400" dirty="0" smtClean="0">
                        <a:solidFill>
                          <a:schemeClr val="tx1"/>
                        </a:solidFill>
                      </a:endParaRPr>
                    </a:p>
                    <a:p>
                      <a:r>
                        <a:rPr kumimoji="1" lang="ja-JP" altLang="en-US" sz="1400" dirty="0" smtClean="0">
                          <a:solidFill>
                            <a:schemeClr val="tx1"/>
                          </a:solidFill>
                        </a:rPr>
                        <a:t>　　　　　部</a:t>
                      </a:r>
                      <a:r>
                        <a:rPr kumimoji="1" lang="ja-JP" altLang="en-US" sz="1400" dirty="0" smtClean="0">
                          <a:solidFill>
                            <a:schemeClr val="tx1"/>
                          </a:solidFill>
                        </a:rPr>
                        <a:t>の在留資格を有する者</a:t>
                      </a:r>
                      <a:r>
                        <a:rPr kumimoji="1" lang="ja-JP" altLang="en-US" sz="1400" dirty="0" smtClean="0">
                          <a:solidFill>
                            <a:schemeClr val="tx1"/>
                          </a:solidFill>
                        </a:rPr>
                        <a:t>を含む。</a:t>
                      </a:r>
                      <a:endParaRPr kumimoji="1" lang="ja-JP" altLang="en-US" sz="1400" dirty="0" smtClean="0">
                        <a:solidFill>
                          <a:schemeClr val="tx1"/>
                        </a:solidFill>
                      </a:endParaRPr>
                    </a:p>
                    <a:p>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dirty="0" smtClean="0">
                          <a:solidFill>
                            <a:schemeClr val="tx1"/>
                          </a:solidFill>
                        </a:rPr>
                        <a:t>２）地域資源活用型産業（主要原材料の６割以上が県内産の農林</a:t>
                      </a:r>
                      <a:endParaRPr kumimoji="1" lang="ja-JP" altLang="en-US" sz="14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水産物又は水資源の場合）は５人以上</a:t>
                      </a:r>
                      <a:endParaRPr kumimoji="1" lang="ja-JP" altLang="en-US" sz="1400" dirty="0" smtClean="0">
                        <a:solidFill>
                          <a:schemeClr val="tx1"/>
                        </a:solidFill>
                      </a:endParaRPr>
                    </a:p>
                  </a:txBody>
                  <a:tcPr/>
                </a:tc>
              </a:tr>
              <a:tr h="1481667">
                <a:tc>
                  <a:txBody>
                    <a:bodyPr/>
                    <a:lstStyle/>
                    <a:p>
                      <a:r>
                        <a:rPr kumimoji="1" lang="ja-JP" altLang="en-US" sz="1400" dirty="0" smtClean="0">
                          <a:solidFill>
                            <a:schemeClr val="tx1"/>
                          </a:solidFill>
                        </a:rPr>
                        <a:t>対象経費</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・土地の取得費</a:t>
                      </a:r>
                      <a:endParaRPr kumimoji="1" lang="en-US" altLang="ja-JP" sz="1600" dirty="0" smtClean="0">
                        <a:solidFill>
                          <a:schemeClr val="tx1"/>
                        </a:solidFill>
                      </a:endParaRPr>
                    </a:p>
                    <a:p>
                      <a:r>
                        <a:rPr kumimoji="1" lang="ja-JP" altLang="en-US" sz="1400" dirty="0" smtClean="0">
                          <a:solidFill>
                            <a:schemeClr val="tx1"/>
                          </a:solidFill>
                        </a:rPr>
                        <a:t>・減価償却資産の取得費（</a:t>
                      </a:r>
                      <a:r>
                        <a:rPr kumimoji="1" lang="ja-JP" altLang="en-US" sz="1400" baseline="0" dirty="0" smtClean="0">
                          <a:solidFill>
                            <a:schemeClr val="tx1"/>
                          </a:solidFill>
                        </a:rPr>
                        <a:t>建物及び附属設備、構築物、</a:t>
                      </a:r>
                      <a:endParaRPr kumimoji="1" lang="en-US" altLang="ja-JP" sz="1400" baseline="0" dirty="0" smtClean="0">
                        <a:solidFill>
                          <a:schemeClr val="tx1"/>
                        </a:solidFill>
                      </a:endParaRPr>
                    </a:p>
                    <a:p>
                      <a:r>
                        <a:rPr kumimoji="1" lang="ja-JP" altLang="en-US" sz="1400" baseline="0" dirty="0" smtClean="0">
                          <a:solidFill>
                            <a:schemeClr val="tx1"/>
                          </a:solidFill>
                        </a:rPr>
                        <a:t>　機械装置、車両運搬具、工具器具備品）</a:t>
                      </a:r>
                      <a:endParaRPr kumimoji="1" lang="ja-JP" altLang="en-US" sz="1400" baseline="0" dirty="0" smtClean="0">
                        <a:solidFill>
                          <a:schemeClr val="tx1"/>
                        </a:solidFill>
                      </a:endParaRPr>
                    </a:p>
                    <a:p>
                      <a:r>
                        <a:rPr kumimoji="1" lang="ja-JP" altLang="en-US" sz="1400" baseline="0" dirty="0" smtClean="0">
                          <a:solidFill>
                            <a:schemeClr val="tx1"/>
                          </a:solidFill>
                        </a:rPr>
                        <a:t>　</a:t>
                      </a:r>
                      <a:r>
                        <a:rPr kumimoji="1" lang="en-US" altLang="ja-JP" sz="1400" baseline="0" dirty="0" smtClean="0">
                          <a:solidFill>
                            <a:schemeClr val="tx1"/>
                          </a:solidFill>
                        </a:rPr>
                        <a:t>※</a:t>
                      </a:r>
                      <a:r>
                        <a:rPr kumimoji="1" lang="ja-JP" altLang="en-US" sz="1400" baseline="0" dirty="0" smtClean="0">
                          <a:solidFill>
                            <a:schemeClr val="tx1"/>
                          </a:solidFill>
                        </a:rPr>
                        <a:t>取得費にはファイナンス・リースによる取得原価相当額を含む</a:t>
                      </a:r>
                      <a:endParaRPr kumimoji="1" lang="en-US" altLang="ja-JP" sz="1400" baseline="0" dirty="0" smtClean="0">
                        <a:solidFill>
                          <a:schemeClr val="tx1"/>
                        </a:solidFill>
                      </a:endParaRPr>
                    </a:p>
                    <a:p>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dirty="0" smtClean="0">
                          <a:solidFill>
                            <a:schemeClr val="tx1"/>
                          </a:solidFill>
                        </a:rPr>
                        <a:t>工場立地法の届出を要する特定工場については、福利環境施設の</a:t>
                      </a:r>
                      <a:endParaRPr kumimoji="1" lang="en-US" altLang="ja-JP" sz="1400" dirty="0" smtClean="0">
                        <a:solidFill>
                          <a:schemeClr val="tx1"/>
                        </a:solidFill>
                      </a:endParaRPr>
                    </a:p>
                    <a:p>
                      <a:r>
                        <a:rPr kumimoji="1" lang="ja-JP" altLang="en-US" sz="1400" dirty="0" smtClean="0">
                          <a:solidFill>
                            <a:schemeClr val="tx1"/>
                          </a:solidFill>
                        </a:rPr>
                        <a:t>　　</a:t>
                      </a:r>
                      <a:r>
                        <a:rPr kumimoji="1" lang="ja-JP" altLang="en-US" sz="1400" baseline="0" dirty="0" smtClean="0">
                          <a:solidFill>
                            <a:schemeClr val="tx1"/>
                          </a:solidFill>
                        </a:rPr>
                        <a:t> </a:t>
                      </a:r>
                      <a:r>
                        <a:rPr kumimoji="1" lang="ja-JP" altLang="en-US" sz="1400" dirty="0" smtClean="0">
                          <a:solidFill>
                            <a:schemeClr val="tx1"/>
                          </a:solidFill>
                        </a:rPr>
                        <a:t>整備取得費も補助対象となる</a:t>
                      </a:r>
                      <a:endParaRPr kumimoji="1" lang="en-US" altLang="ja-JP" sz="1400" dirty="0" smtClean="0">
                        <a:solidFill>
                          <a:schemeClr val="tx1"/>
                        </a:solidFill>
                      </a:endParaRPr>
                    </a:p>
                  </a:txBody>
                  <a:tcPr/>
                </a:tc>
              </a:tr>
              <a:tr h="1079500">
                <a:tc>
                  <a:txBody>
                    <a:bodyPr/>
                    <a:lstStyle/>
                    <a:p>
                      <a:r>
                        <a:rPr kumimoji="1" lang="ja-JP" altLang="en-US" sz="1400" dirty="0" smtClean="0">
                          <a:solidFill>
                            <a:schemeClr val="tx1"/>
                          </a:solidFill>
                        </a:rPr>
                        <a:t>補助率</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補助対象経費</a:t>
                      </a:r>
                      <a:r>
                        <a:rPr kumimoji="1" lang="en-US" altLang="ja-JP" sz="1600" b="0" dirty="0" smtClean="0">
                          <a:solidFill>
                            <a:schemeClr val="tx1"/>
                          </a:solidFill>
                        </a:rPr>
                        <a:t>×</a:t>
                      </a:r>
                      <a:r>
                        <a:rPr kumimoji="1" lang="en-US" altLang="ja-JP" sz="1400" b="0" dirty="0" smtClean="0">
                          <a:solidFill>
                            <a:schemeClr val="tx1"/>
                          </a:solidFill>
                        </a:rPr>
                        <a:t>10</a:t>
                      </a:r>
                      <a:r>
                        <a:rPr kumimoji="1" lang="ja-JP" altLang="en-US" sz="1400" b="0" dirty="0" smtClean="0">
                          <a:solidFill>
                            <a:schemeClr val="tx1"/>
                          </a:solidFill>
                        </a:rPr>
                        <a:t>～25％</a:t>
                      </a:r>
                      <a:endParaRPr kumimoji="1" lang="en-US" altLang="ja-JP" sz="1600" b="0" dirty="0" smtClean="0">
                        <a:solidFill>
                          <a:schemeClr val="tx1"/>
                        </a:solidFill>
                      </a:endParaRPr>
                    </a:p>
                    <a:p>
                      <a:r>
                        <a:rPr kumimoji="1" lang="ja-JP" altLang="en-US" sz="1400" dirty="0" smtClean="0">
                          <a:solidFill>
                            <a:schemeClr val="tx1"/>
                          </a:solidFill>
                        </a:rPr>
                        <a:t>　・基本補助率：業種に応じて10％又は15％</a:t>
                      </a:r>
                      <a:endParaRPr kumimoji="1" lang="en-US" altLang="ja-JP" sz="1400" dirty="0" smtClean="0">
                        <a:solidFill>
                          <a:schemeClr val="tx1"/>
                        </a:solidFill>
                      </a:endParaRPr>
                    </a:p>
                    <a:p>
                      <a:r>
                        <a:rPr kumimoji="1" lang="ja-JP" altLang="en-US" sz="1400" dirty="0" smtClean="0">
                          <a:solidFill>
                            <a:schemeClr val="tx1"/>
                          </a:solidFill>
                        </a:rPr>
                        <a:t>　・土地の取得、賃借を伴う場合：基本補助率＋５％</a:t>
                      </a:r>
                      <a:endParaRPr kumimoji="1" lang="en-US" altLang="ja-JP" sz="1400" dirty="0" smtClean="0">
                        <a:solidFill>
                          <a:schemeClr val="tx1"/>
                        </a:solidFill>
                      </a:endParaRPr>
                    </a:p>
                    <a:p>
                      <a:r>
                        <a:rPr kumimoji="1" lang="ja-JP" altLang="en-US" sz="1400" dirty="0" smtClean="0">
                          <a:solidFill>
                            <a:schemeClr val="tx1"/>
                          </a:solidFill>
                        </a:rPr>
                        <a:t>　・投資額１億円以上かつ新規雇用者数20人以上：基本補助率＋５％</a:t>
                      </a:r>
                      <a:endParaRPr kumimoji="1" lang="en-US" altLang="ja-JP" sz="1400" dirty="0" smtClean="0">
                        <a:solidFill>
                          <a:schemeClr val="tx1"/>
                        </a:solidFill>
                      </a:endParaRPr>
                    </a:p>
                  </a:txBody>
                  <a:tcPr/>
                </a:tc>
              </a:tr>
              <a:tr h="414479">
                <a:tc>
                  <a:txBody>
                    <a:bodyPr/>
                    <a:lstStyle/>
                    <a:p>
                      <a:r>
                        <a:rPr kumimoji="1" lang="ja-JP" altLang="en-US" sz="1400" dirty="0" smtClean="0">
                          <a:solidFill>
                            <a:schemeClr val="tx1"/>
                          </a:solidFill>
                        </a:rPr>
                        <a:t>補助限度額</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50</a:t>
                      </a:r>
                      <a:r>
                        <a:rPr kumimoji="1" lang="ja-JP" altLang="en-US" sz="1400" dirty="0" smtClean="0">
                          <a:solidFill>
                            <a:schemeClr val="tx1"/>
                          </a:solidFill>
                        </a:rPr>
                        <a:t>億円</a:t>
                      </a:r>
                      <a:endParaRPr kumimoji="1" lang="en-US" altLang="ja-JP" sz="1600" dirty="0" smtClean="0">
                        <a:solidFill>
                          <a:schemeClr val="tx1"/>
                        </a:solidFill>
                      </a:endParaRPr>
                    </a:p>
                  </a:txBody>
                  <a:tcPr/>
                </a:tc>
              </a:tr>
              <a:tr h="678310">
                <a:tc>
                  <a:txBody>
                    <a:bodyPr/>
                    <a:lstStyle/>
                    <a:p>
                      <a:r>
                        <a:rPr kumimoji="1" lang="ja-JP" altLang="en-US" sz="1400" dirty="0" smtClean="0">
                          <a:solidFill>
                            <a:schemeClr val="tx1"/>
                          </a:solidFill>
                        </a:rPr>
                        <a:t>雇用奨励金</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県内新規雇用者数</a:t>
                      </a:r>
                      <a:r>
                        <a:rPr kumimoji="1" lang="en-US" altLang="ja-JP" sz="1600" b="0" dirty="0" smtClean="0">
                          <a:solidFill>
                            <a:schemeClr val="tx1"/>
                          </a:solidFill>
                        </a:rPr>
                        <a:t>×</a:t>
                      </a:r>
                      <a:r>
                        <a:rPr kumimoji="1" lang="en-US" altLang="ja-JP" sz="1400" b="0" dirty="0" smtClean="0">
                          <a:solidFill>
                            <a:schemeClr val="tx1"/>
                          </a:solidFill>
                        </a:rPr>
                        <a:t>100</a:t>
                      </a:r>
                      <a:r>
                        <a:rPr kumimoji="1" lang="ja-JP" altLang="en-US" sz="1400" b="0" dirty="0" smtClean="0">
                          <a:solidFill>
                            <a:schemeClr val="tx1"/>
                          </a:solidFill>
                        </a:rPr>
                        <a:t>万円（正規）又は80</a:t>
                      </a:r>
                      <a:r>
                        <a:rPr kumimoji="1" lang="ja-JP" altLang="en-US" sz="1400" b="0" dirty="0" smtClean="0">
                          <a:solidFill>
                            <a:schemeClr val="tx1"/>
                          </a:solidFill>
                        </a:rPr>
                        <a:t>万円（非正規）</a:t>
                      </a:r>
                      <a:endParaRPr kumimoji="1" lang="ja-JP" altLang="en-US" sz="1600" b="0" dirty="0" smtClean="0">
                        <a:solidFill>
                          <a:schemeClr val="tx1"/>
                        </a:solidFill>
                      </a:endParaRPr>
                    </a:p>
                    <a:p>
                      <a:r>
                        <a:rPr kumimoji="1" lang="en-US" altLang="ja-JP" sz="1400" b="0" dirty="0" smtClean="0">
                          <a:solidFill>
                            <a:schemeClr val="tx1"/>
                          </a:solidFill>
                        </a:rPr>
                        <a:t>※１</a:t>
                      </a:r>
                      <a:r>
                        <a:rPr kumimoji="1" lang="ja-JP" altLang="en-US" sz="1400" b="0" dirty="0" smtClean="0">
                          <a:solidFill>
                            <a:schemeClr val="tx1"/>
                          </a:solidFill>
                        </a:rPr>
                        <a:t>週間の所定労働時間が30</a:t>
                      </a:r>
                      <a:r>
                        <a:rPr kumimoji="1" lang="ja-JP" altLang="en-US" sz="1400" b="0" dirty="0" smtClean="0">
                          <a:solidFill>
                            <a:schemeClr val="tx1"/>
                          </a:solidFill>
                        </a:rPr>
                        <a:t>時間以上で</a:t>
                      </a:r>
                      <a:r>
                        <a:rPr kumimoji="1" lang="ja-JP" altLang="en-US" sz="1400" dirty="0" smtClean="0">
                          <a:solidFill>
                            <a:schemeClr val="tx1"/>
                          </a:solidFill>
                        </a:rPr>
                        <a:t>６ヶ月</a:t>
                      </a:r>
                      <a:r>
                        <a:rPr kumimoji="1" lang="ja-JP" altLang="en-US" sz="1400" b="0" dirty="0" smtClean="0">
                          <a:solidFill>
                            <a:schemeClr val="tx1"/>
                          </a:solidFill>
                        </a:rPr>
                        <a:t>以上継続雇用された者</a:t>
                      </a:r>
                      <a:endParaRPr kumimoji="1" lang="en-US" altLang="ja-JP" sz="1400" dirty="0" smtClean="0">
                        <a:solidFill>
                          <a:schemeClr val="tx1"/>
                        </a:solidFill>
                      </a:endParaRPr>
                    </a:p>
                  </a:txBody>
                  <a:tcPr/>
                </a:tc>
              </a:tr>
              <a:tr h="293895">
                <a:tc>
                  <a:txBody>
                    <a:bodyPr/>
                    <a:lstStyle/>
                    <a:p>
                      <a:r>
                        <a:rPr kumimoji="1" lang="ja-JP" altLang="en-US" sz="1200" dirty="0" smtClean="0">
                          <a:solidFill>
                            <a:schemeClr val="tx1"/>
                          </a:solidFill>
                        </a:rPr>
                        <a:t>申請受付期間</a:t>
                      </a:r>
                      <a:endParaRPr kumimoji="1" lang="ja-JP" altLang="en-US" sz="1200" dirty="0">
                        <a:solidFill>
                          <a:schemeClr val="tx1"/>
                        </a:solidFill>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随時募集</a:t>
                      </a:r>
                      <a:endParaRPr kumimoji="1" lang="en-US" altLang="ja-JP" sz="16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　（事業着手の30日前までに立地企業指定申請書を提出すること）</a:t>
                      </a:r>
                      <a:endParaRPr kumimoji="1" lang="ja-JP" altLang="en-US" sz="1400" dirty="0" smtClean="0">
                        <a:solidFill>
                          <a:schemeClr val="tx1"/>
                        </a:solidFill>
                      </a:endParaRPr>
                    </a:p>
                  </a:txBody>
                  <a:tcPr/>
                </a:tc>
              </a:tr>
              <a:tr h="980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高知県企業</a:t>
                      </a:r>
                      <a:r>
                        <a:rPr kumimoji="1" lang="ja-JP" altLang="en-US" sz="1400" strike="noStrike" dirty="0" smtClean="0">
                          <a:solidFill>
                            <a:schemeClr val="tx1"/>
                          </a:solidFill>
                          <a:latin typeface="+mn-ea"/>
                          <a:ea typeface="+mn-ea"/>
                        </a:rPr>
                        <a:t>誘致</a:t>
                      </a:r>
                      <a:r>
                        <a:rPr kumimoji="1" lang="ja-JP" altLang="en-US" sz="1400" dirty="0" smtClean="0">
                          <a:solidFill>
                            <a:schemeClr val="tx1"/>
                          </a:solidFill>
                          <a:latin typeface="+mn-ea"/>
                          <a:ea typeface="+mn-ea"/>
                        </a:rPr>
                        <a:t>課</a:t>
                      </a:r>
                      <a:endParaRPr kumimoji="1" lang="en-US" altLang="ja-JP" sz="1600" dirty="0" smtClean="0">
                        <a:solidFill>
                          <a:schemeClr val="tx1"/>
                        </a:solidFill>
                        <a:latin typeface="+mn-ea"/>
                        <a:ea typeface="+mn-ea"/>
                      </a:endParaRPr>
                    </a:p>
                    <a:p>
                      <a:r>
                        <a:rPr kumimoji="1" lang="ja-JP" altLang="en-US" sz="1400" dirty="0" smtClean="0">
                          <a:solidFill>
                            <a:schemeClr val="tx1"/>
                          </a:solidFill>
                          <a:latin typeface="+mn-ea"/>
                          <a:ea typeface="+mn-ea"/>
                        </a:rPr>
                        <a:t>ＴＥＬ：088-823-9693</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E-mail：</a:t>
                      </a:r>
                      <a:r>
                        <a:rPr kumimoji="1" lang="ja-JP" altLang="en-US" sz="1400" dirty="0" smtClean="0">
                          <a:solidFill>
                            <a:schemeClr val="tx1"/>
                          </a:solidFill>
                          <a:latin typeface="+mn-ea"/>
                          <a:ea typeface="+mn-ea"/>
                        </a:rPr>
                        <a:t>150201@ken.pref.kochi.lg.jp</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://www.pref.kochi.lg.jp/soshiki/150201/</a:t>
                      </a:r>
                      <a:endParaRPr kumimoji="1" lang="ja-JP" altLang="en-US" sz="1400" dirty="0">
                        <a:solidFill>
                          <a:schemeClr val="tx1"/>
                        </a:solidFill>
                        <a:latin typeface="+mn-ea"/>
                        <a:ea typeface="+mn-ea"/>
                      </a:endParaRPr>
                    </a:p>
                  </a:txBody>
                  <a:tcPr/>
                </a:tc>
              </a:tr>
            </a:tbl>
          </a:graphicData>
        </a:graphic>
      </p:graphicFrame>
      <p:sp>
        <p:nvSpPr>
          <p:cNvPr id="1592" name="テキスト ボックス 8"/>
          <p:cNvSpPr txBox="1">
            <a:spLocks noChangeArrowheads="1"/>
          </p:cNvSpPr>
          <p:nvPr/>
        </p:nvSpPr>
        <p:spPr>
          <a:xfrm>
            <a:off x="44450" y="677078"/>
            <a:ext cx="6732588" cy="306884"/>
          </a:xfrm>
          <a:prstGeom prst="rect">
            <a:avLst/>
          </a:prstGeom>
          <a:noFill/>
          <a:ln w="9525">
            <a:noFill/>
            <a:miter lim="800000"/>
            <a:headEnd/>
            <a:tailEnd/>
          </a:ln>
        </p:spPr>
        <p:txBody>
          <a:bodyPr>
            <a:spAutoFit/>
          </a:bodyPr>
          <a:lstStyle/>
          <a:p>
            <a:r>
              <a:rPr lang="ja-JP" altLang="en-US" sz="1400">
                <a:latin typeface="Calibri" pitchFamily="34" charset="0"/>
              </a:rPr>
              <a:t>本県への企業立地を促進します。（工場等の新設又は増設）</a:t>
            </a:r>
          </a:p>
        </p:txBody>
      </p:sp>
      <p:sp>
        <p:nvSpPr>
          <p:cNvPr id="1593" name="大かっこ 5"/>
          <p:cNvSpPr/>
          <p:nvPr/>
        </p:nvSpPr>
        <p:spPr>
          <a:xfrm>
            <a:off x="1392168" y="5564154"/>
            <a:ext cx="5285652" cy="701675"/>
          </a:xfrm>
          <a:prstGeom prst="bracketPair">
            <a:avLst>
              <a:gd name="adj" fmla="val 8197"/>
            </a:avLst>
          </a:prstGeom>
          <a:ln w="9525" cap="flat" cmpd="sng" algn="ctr">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srgbClr val="000000"/>
              </a:solidFill>
            </a:endParaRPr>
          </a:p>
        </p:txBody>
      </p:sp>
      <p:sp>
        <p:nvSpPr>
          <p:cNvPr id="1594" name="テキスト ボックス 687"/>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３７</a:t>
            </a:r>
            <a:endParaRPr>
              <a:solidFill>
                <a:schemeClr val="tx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00"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サテライトオフィス等</a:t>
            </a:r>
            <a:r>
              <a:rPr lang="ja-JP" altLang="en-US" sz="1600" b="0" dirty="0" smtClean="0">
                <a:solidFill>
                  <a:schemeClr val="tx1"/>
                </a:solidFill>
                <a:latin typeface="+mn-ea"/>
                <a:ea typeface="+mn-ea"/>
              </a:rPr>
              <a:t>企業立地促進事業費補助金</a:t>
            </a:r>
            <a:endParaRPr lang="ja-JP" altLang="en-US" sz="2000" b="0" dirty="0">
              <a:solidFill>
                <a:schemeClr val="tx1"/>
              </a:solidFill>
              <a:latin typeface="+mn-ea"/>
              <a:ea typeface="+mn-ea"/>
            </a:endParaRPr>
          </a:p>
        </p:txBody>
      </p:sp>
      <p:sp>
        <p:nvSpPr>
          <p:cNvPr id="1601"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設備投資</a:t>
            </a:r>
            <a:endParaRPr b="0">
              <a:solidFill>
                <a:schemeClr val="tx1"/>
              </a:solidFill>
            </a:endParaRPr>
          </a:p>
        </p:txBody>
      </p:sp>
      <p:graphicFrame>
        <p:nvGraphicFramePr>
          <p:cNvPr id="1602" name="表 6"/>
          <p:cNvGraphicFramePr>
            <a:graphicFrameLocks noGrp="1"/>
          </p:cNvGraphicFramePr>
          <p:nvPr/>
        </p:nvGraphicFramePr>
        <p:xfrm>
          <a:off x="95250" y="1049947"/>
          <a:ext cx="6651327" cy="6039511"/>
        </p:xfrm>
        <a:graphic>
          <a:graphicData uri="http://schemas.openxmlformats.org/drawingml/2006/table">
            <a:tbl>
              <a:tblPr firstRow="1" bandRow="1">
                <a:tableStyleId>{5940675A-B579-460E-94D1-54222C63F5DA}</a:tableStyleId>
              </a:tblPr>
              <a:tblGrid>
                <a:gridCol w="1455964"/>
                <a:gridCol w="5195363"/>
              </a:tblGrid>
              <a:tr h="356124">
                <a:tc>
                  <a:txBody>
                    <a:bodyPr/>
                    <a:lstStyle/>
                    <a:p>
                      <a:r>
                        <a:rPr kumimoji="1" lang="ja-JP" altLang="en-US" sz="1400" dirty="0" smtClean="0">
                          <a:solidFill>
                            <a:schemeClr val="tx1"/>
                          </a:solidFill>
                        </a:rPr>
                        <a:t>対象</a:t>
                      </a:r>
                      <a:r>
                        <a:rPr kumimoji="1" lang="ja-JP" altLang="en-US" sz="1400" dirty="0" smtClean="0">
                          <a:solidFill>
                            <a:schemeClr val="tx1"/>
                          </a:solidFill>
                        </a:rPr>
                        <a:t>事業</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バックオフィス事業、コンタクトセンター事業、ＩＴ・コンテンツ事業</a:t>
                      </a:r>
                      <a:endParaRPr kumimoji="1" lang="ja-JP" altLang="en-US" sz="1600" dirty="0" smtClean="0">
                        <a:solidFill>
                          <a:schemeClr val="tx1"/>
                        </a:solidFill>
                        <a:highlight>
                          <a:srgbClr val="FFFF00"/>
                        </a:highlight>
                      </a:endParaRPr>
                    </a:p>
                  </a:txBody>
                  <a:tcPr/>
                </a:tc>
                <a:extLst>
                  <a:ext uri="{0D108BD9-81ED-4DB2-BD59-A6C34878D82A}"/>
                </a:extLst>
              </a:tr>
              <a:tr h="1214967">
                <a:tc>
                  <a:txBody>
                    <a:bodyPr/>
                    <a:lstStyle/>
                    <a:p>
                      <a:r>
                        <a:rPr kumimoji="1" lang="ja-JP" altLang="en-US" sz="1400" dirty="0" smtClean="0">
                          <a:solidFill>
                            <a:schemeClr val="tx1"/>
                          </a:solidFill>
                        </a:rPr>
                        <a:t>補助の要件</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・県内での事業所の取得又は賃借開始後、原則として１年以</a:t>
                      </a:r>
                      <a:r>
                        <a:rPr kumimoji="1" lang="ja-JP" altLang="en-US" sz="1400" dirty="0" smtClean="0">
                          <a:solidFill>
                            <a:schemeClr val="tx1"/>
                          </a:solidFill>
                        </a:rPr>
                        <a:t>内に</a:t>
                      </a:r>
                      <a:endParaRPr sz="1400">
                        <a:solidFill>
                          <a:schemeClr val="tx1"/>
                        </a:solidFill>
                      </a:endParaRPr>
                    </a:p>
                    <a:p>
                      <a:r>
                        <a:rPr kumimoji="1" lang="ja-JP" altLang="en-US" sz="1400" dirty="0" smtClean="0">
                          <a:solidFill>
                            <a:schemeClr val="tx1"/>
                          </a:solidFill>
                        </a:rPr>
                        <a:t>  事業所の操業を開始する者であること</a:t>
                      </a:r>
                      <a:endParaRPr kumimoji="1" lang="ja-JP" altLang="en-US" sz="1400" dirty="0" smtClean="0">
                        <a:solidFill>
                          <a:schemeClr val="tx1"/>
                        </a:solidFill>
                      </a:endParaRPr>
                    </a:p>
                    <a:p>
                      <a:r>
                        <a:rPr kumimoji="1" lang="ja-JP" altLang="en-US" sz="1400" dirty="0" smtClean="0">
                          <a:solidFill>
                            <a:schemeClr val="tx1"/>
                          </a:solidFill>
                        </a:rPr>
                        <a:t>・企業指定を受けた日から操業開始後１年までの間に</a:t>
                      </a:r>
                      <a:r>
                        <a:rPr kumimoji="1" lang="ja-JP" altLang="en-US" sz="1400" dirty="0" smtClean="0">
                          <a:solidFill>
                            <a:schemeClr val="tx1"/>
                          </a:solidFill>
                        </a:rPr>
                        <a:t>３人</a:t>
                      </a:r>
                      <a:r>
                        <a:rPr kumimoji="1" lang="ja-JP" altLang="en-US" sz="1400" dirty="0" smtClean="0">
                          <a:solidFill>
                            <a:schemeClr val="tx1"/>
                          </a:solidFill>
                        </a:rPr>
                        <a:t>以上</a:t>
                      </a:r>
                      <a:endParaRPr kumimoji="1" lang="ja-JP" altLang="en-US" sz="14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（ただし、中山間地域での立地については２人以上）</a:t>
                      </a:r>
                      <a:r>
                        <a:rPr kumimoji="1" lang="ja-JP" altLang="en-US" sz="1400" dirty="0" smtClean="0">
                          <a:solidFill>
                            <a:schemeClr val="tx1"/>
                          </a:solidFill>
                        </a:rPr>
                        <a:t>の</a:t>
                      </a:r>
                      <a:r>
                        <a:rPr kumimoji="1" lang="ja-JP" altLang="en-US" sz="1400" dirty="0" smtClean="0">
                          <a:solidFill>
                            <a:schemeClr val="tx1"/>
                          </a:solidFill>
                        </a:rPr>
                        <a:t>県内新</a:t>
                      </a:r>
                      <a:r>
                        <a:rPr kumimoji="1" lang="ja-JP" altLang="en-US" sz="1400" dirty="0" smtClean="0">
                          <a:solidFill>
                            <a:schemeClr val="tx1"/>
                          </a:solidFill>
                        </a:rPr>
                        <a:t>規雇</a:t>
                      </a:r>
                      <a:endParaRPr kumimoji="1" lang="ja-JP" altLang="en-US" sz="1400" dirty="0" smtClean="0">
                        <a:solidFill>
                          <a:schemeClr val="tx1"/>
                        </a:solidFill>
                      </a:endParaRPr>
                    </a:p>
                    <a:p>
                      <a:r>
                        <a:rPr kumimoji="1" lang="ja-JP" altLang="en-US"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tx1"/>
                          </a:solidFill>
                        </a:rPr>
                        <a:t>用を実施する者であること　等</a:t>
                      </a:r>
                      <a:endParaRPr kumimoji="1" lang="ja-JP" altLang="en-US" sz="1400" dirty="0" smtClean="0">
                        <a:solidFill>
                          <a:schemeClr val="tx1"/>
                        </a:solidFill>
                      </a:endParaRPr>
                    </a:p>
                  </a:txBody>
                  <a:tcPr/>
                </a:tc>
                <a:extLst>
                  <a:ext uri="{0D108BD9-81ED-4DB2-BD59-A6C34878D82A}"/>
                </a:extLst>
              </a:tr>
              <a:tr h="1171575">
                <a:tc>
                  <a:txBody>
                    <a:bodyPr/>
                    <a:lstStyle/>
                    <a:p>
                      <a:r>
                        <a:rPr kumimoji="1" lang="ja-JP" altLang="en-US" sz="1400" dirty="0" smtClean="0">
                          <a:solidFill>
                            <a:schemeClr val="tx1"/>
                          </a:solidFill>
                        </a:rPr>
                        <a:t>対象経費</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・建物賃借料</a:t>
                      </a:r>
                      <a:endParaRPr kumimoji="1" lang="en-US" altLang="ja-JP" sz="1400" strike="sngStrike" dirty="0" smtClean="0">
                        <a:solidFill>
                          <a:schemeClr val="tx1"/>
                        </a:solidFill>
                      </a:endParaRPr>
                    </a:p>
                    <a:p>
                      <a:r>
                        <a:rPr kumimoji="1" lang="ja-JP" altLang="en-US" sz="1400" dirty="0" smtClean="0">
                          <a:solidFill>
                            <a:schemeClr val="tx1"/>
                          </a:solidFill>
                        </a:rPr>
                        <a:t>・通信費</a:t>
                      </a:r>
                      <a:endParaRPr kumimoji="1" lang="ja-JP" altLang="en-US" sz="1400" dirty="0" smtClean="0">
                        <a:solidFill>
                          <a:schemeClr val="tx1"/>
                        </a:solidFill>
                      </a:endParaRPr>
                    </a:p>
                    <a:p>
                      <a:r>
                        <a:rPr kumimoji="1" lang="ja-JP" altLang="en-US" sz="1400" dirty="0" smtClean="0">
                          <a:solidFill>
                            <a:schemeClr val="tx1"/>
                          </a:solidFill>
                        </a:rPr>
                        <a:t>・</a:t>
                      </a:r>
                      <a:r>
                        <a:rPr kumimoji="1" lang="ja-JP" altLang="en-US" sz="1400" dirty="0" smtClean="0">
                          <a:solidFill>
                            <a:schemeClr val="tx1"/>
                          </a:solidFill>
                        </a:rPr>
                        <a:t>人材</a:t>
                      </a:r>
                      <a:r>
                        <a:rPr kumimoji="1" lang="ja-JP" altLang="en-US" sz="1400" dirty="0" smtClean="0">
                          <a:solidFill>
                            <a:schemeClr val="tx1"/>
                          </a:solidFill>
                        </a:rPr>
                        <a:t>研修費</a:t>
                      </a:r>
                      <a:endParaRPr kumimoji="1" lang="en-US" altLang="ja-JP" sz="1400" dirty="0" smtClean="0">
                        <a:solidFill>
                          <a:schemeClr val="tx1"/>
                        </a:solidFill>
                      </a:endParaRPr>
                    </a:p>
                    <a:p>
                      <a:r>
                        <a:rPr kumimoji="1" lang="ja-JP" altLang="en-US" sz="1400" dirty="0" smtClean="0">
                          <a:solidFill>
                            <a:schemeClr val="tx1"/>
                          </a:solidFill>
                        </a:rPr>
                        <a:t>・人材募集費</a:t>
                      </a:r>
                      <a:endParaRPr kumimoji="1" lang="en-US" altLang="ja-JP" sz="1400" dirty="0" smtClean="0">
                        <a:solidFill>
                          <a:schemeClr val="tx1"/>
                        </a:solidFill>
                      </a:endParaRPr>
                    </a:p>
                    <a:p>
                      <a:r>
                        <a:rPr kumimoji="1" lang="ja-JP" altLang="en-US" sz="1400" dirty="0" smtClean="0">
                          <a:solidFill>
                            <a:schemeClr val="tx1"/>
                          </a:solidFill>
                        </a:rPr>
                        <a:t>・事務所の改修費</a:t>
                      </a:r>
                      <a:endParaRPr kumimoji="1" lang="en-US" altLang="ja-JP" sz="1400" dirty="0" smtClean="0">
                        <a:solidFill>
                          <a:schemeClr val="tx1"/>
                        </a:solidFill>
                      </a:endParaRPr>
                    </a:p>
                    <a:p>
                      <a:r>
                        <a:rPr kumimoji="1" lang="ja-JP" altLang="en-US" sz="1400" dirty="0" smtClean="0">
                          <a:solidFill>
                            <a:schemeClr val="tx1"/>
                          </a:solidFill>
                        </a:rPr>
                        <a:t>・設備の取得費</a:t>
                      </a:r>
                      <a:endParaRPr kumimoji="1" lang="en-US" altLang="ja-JP" sz="1600" dirty="0" smtClean="0">
                        <a:solidFill>
                          <a:schemeClr val="tx1"/>
                        </a:solidFill>
                      </a:endParaRPr>
                    </a:p>
                  </a:txBody>
                  <a:tcPr/>
                </a:tc>
                <a:extLst>
                  <a:ext uri="{0D108BD9-81ED-4DB2-BD59-A6C34878D82A}"/>
                </a:extLst>
              </a:tr>
              <a:tr h="345143">
                <a:tc>
                  <a:txBody>
                    <a:bodyPr/>
                    <a:lstStyle/>
                    <a:p>
                      <a:r>
                        <a:rPr kumimoji="1" lang="ja-JP" altLang="en-US" sz="1400" dirty="0" smtClean="0">
                          <a:solidFill>
                            <a:schemeClr val="tx1"/>
                          </a:solidFill>
                        </a:rPr>
                        <a:t>補助率</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補助対象経費</a:t>
                      </a:r>
                      <a:r>
                        <a:rPr kumimoji="1" lang="en-US" altLang="ja-JP" sz="1400" dirty="0" smtClean="0">
                          <a:solidFill>
                            <a:schemeClr val="tx1"/>
                          </a:solidFill>
                        </a:rPr>
                        <a:t>×</a:t>
                      </a:r>
                      <a:r>
                        <a:rPr kumimoji="1" lang="ja-JP" altLang="en-US" sz="1400" b="0" dirty="0" smtClean="0">
                          <a:solidFill>
                            <a:schemeClr val="tx1"/>
                          </a:solidFill>
                        </a:rPr>
                        <a:t>20～50％</a:t>
                      </a:r>
                      <a:endParaRPr kumimoji="1" lang="en-US" altLang="ja-JP" sz="1600" b="0" dirty="0" smtClean="0">
                        <a:solidFill>
                          <a:schemeClr val="tx1"/>
                        </a:solidFill>
                      </a:endParaRPr>
                    </a:p>
                  </a:txBody>
                  <a:tcPr/>
                </a:tc>
                <a:extLst>
                  <a:ext uri="{0D108BD9-81ED-4DB2-BD59-A6C34878D82A}"/>
                </a:extLst>
              </a:tr>
              <a:tr h="559732">
                <a:tc>
                  <a:txBody>
                    <a:bodyPr/>
                    <a:lstStyle/>
                    <a:p>
                      <a:r>
                        <a:rPr kumimoji="1" lang="ja-JP" altLang="en-US" sz="1400" dirty="0" smtClean="0">
                          <a:solidFill>
                            <a:schemeClr val="tx1"/>
                          </a:solidFill>
                        </a:rPr>
                        <a:t>補助限度額</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10</a:t>
                      </a:r>
                      <a:r>
                        <a:rPr kumimoji="1" lang="ja-JP" altLang="en-US" sz="1400" b="0" dirty="0" smtClean="0">
                          <a:solidFill>
                            <a:schemeClr val="tx1"/>
                          </a:solidFill>
                        </a:rPr>
                        <a:t>億</a:t>
                      </a:r>
                      <a:r>
                        <a:rPr kumimoji="1" lang="ja-JP" altLang="en-US" sz="1400" dirty="0" smtClean="0">
                          <a:solidFill>
                            <a:schemeClr val="tx1"/>
                          </a:solidFill>
                        </a:rPr>
                        <a:t>円</a:t>
                      </a:r>
                      <a:endParaRPr kumimoji="1" lang="en-US" altLang="ja-JP" sz="1400" dirty="0" smtClean="0">
                        <a:solidFill>
                          <a:schemeClr val="tx1"/>
                        </a:solidFill>
                      </a:endParaRPr>
                    </a:p>
                    <a:p>
                      <a:r>
                        <a:rPr kumimoji="1" lang="ja-JP" altLang="en-US" sz="1400" dirty="0" smtClean="0">
                          <a:solidFill>
                            <a:schemeClr val="tx1"/>
                          </a:solidFill>
                        </a:rPr>
                        <a:t>（ただし、中山間地域への立地の場合は１．５億円）</a:t>
                      </a:r>
                      <a:endParaRPr kumimoji="1" lang="ja-JP" altLang="en-US" sz="1600" dirty="0" smtClean="0">
                        <a:solidFill>
                          <a:schemeClr val="tx1"/>
                        </a:solidFill>
                      </a:endParaRPr>
                    </a:p>
                  </a:txBody>
                  <a:tcPr/>
                </a:tc>
                <a:extLst>
                  <a:ext uri="{0D108BD9-81ED-4DB2-BD59-A6C34878D82A}"/>
                </a:extLst>
              </a:tr>
              <a:tr h="380126">
                <a:tc>
                  <a:txBody>
                    <a:bodyPr/>
                    <a:lstStyle/>
                    <a:p>
                      <a:r>
                        <a:rPr kumimoji="1" lang="ja-JP" altLang="en-US" sz="1400" dirty="0">
                          <a:solidFill>
                            <a:schemeClr val="tx1"/>
                          </a:solidFill>
                        </a:rPr>
                        <a:t>事業期間</a:t>
                      </a:r>
                      <a:endParaRPr sz="140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最長</a:t>
                      </a:r>
                      <a:r>
                        <a:rPr kumimoji="1" lang="ja-JP" altLang="en-US" sz="1400" b="0" dirty="0" smtClean="0">
                          <a:solidFill>
                            <a:schemeClr val="tx1"/>
                          </a:solidFill>
                        </a:rPr>
                        <a:t>５</a:t>
                      </a:r>
                      <a:r>
                        <a:rPr kumimoji="1" lang="ja-JP" altLang="en-US" sz="1400" b="0" dirty="0" smtClean="0">
                          <a:solidFill>
                            <a:schemeClr val="tx1"/>
                          </a:solidFill>
                        </a:rPr>
                        <a:t>年間</a:t>
                      </a:r>
                      <a:endParaRPr kumimoji="1" lang="en-US" altLang="ja-JP" sz="1600" b="0" dirty="0" smtClean="0">
                        <a:solidFill>
                          <a:schemeClr val="tx1"/>
                        </a:solidFill>
                      </a:endParaRPr>
                    </a:p>
                  </a:txBody>
                  <a:tcPr/>
                </a:tc>
                <a:extLst>
                  <a:ext uri="{0D108BD9-81ED-4DB2-BD59-A6C34878D82A}"/>
                </a:extLst>
              </a:tr>
              <a:tr h="369094">
                <a:tc>
                  <a:txBody>
                    <a:bodyPr/>
                    <a:lstStyle/>
                    <a:p>
                      <a:r>
                        <a:rPr kumimoji="1" lang="ja-JP" altLang="en-US" sz="1400" dirty="0" smtClean="0">
                          <a:solidFill>
                            <a:schemeClr val="tx1"/>
                          </a:solidFill>
                        </a:rPr>
                        <a:t>雇用奨励金</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被保険者（期間の定めのない）</a:t>
                      </a:r>
                      <a:r>
                        <a:rPr kumimoji="1" lang="ja-JP" altLang="en-US" sz="1400" b="0" dirty="0" smtClean="0">
                          <a:solidFill>
                            <a:schemeClr val="tx1"/>
                          </a:solidFill>
                        </a:rPr>
                        <a:t>１名につき120</a:t>
                      </a:r>
                      <a:r>
                        <a:rPr kumimoji="1" lang="ja-JP" altLang="en-US" sz="1400" b="0" dirty="0" smtClean="0">
                          <a:solidFill>
                            <a:schemeClr val="tx1"/>
                          </a:solidFill>
                        </a:rPr>
                        <a:t>万円　等</a:t>
                      </a:r>
                      <a:endParaRPr kumimoji="1" lang="en-US" altLang="ja-JP" sz="1600" dirty="0" smtClean="0">
                        <a:solidFill>
                          <a:schemeClr val="tx1"/>
                        </a:solidFill>
                      </a:endParaRPr>
                    </a:p>
                  </a:txBody>
                  <a:tcPr/>
                </a:tc>
                <a:extLst>
                  <a:ext uri="{0D108BD9-81ED-4DB2-BD59-A6C34878D82A}"/>
                </a:extLst>
              </a:tr>
              <a:tr h="298530">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随時募集</a:t>
                      </a:r>
                      <a:endParaRPr kumimoji="1" lang="en-US" altLang="ja-JP" sz="1600" dirty="0" smtClean="0">
                        <a:solidFill>
                          <a:schemeClr val="tx1"/>
                        </a:solidFill>
                      </a:endParaRPr>
                    </a:p>
                  </a:txBody>
                  <a:tcPr/>
                </a:tc>
                <a:extLst>
                  <a:ext uri="{0D108BD9-81ED-4DB2-BD59-A6C34878D82A}"/>
                </a:extLst>
              </a:tr>
              <a:tr h="1135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a:t>
                      </a:r>
                      <a:r>
                        <a:rPr kumimoji="1" lang="ja-JP" altLang="en-US" sz="1400" dirty="0" smtClean="0">
                          <a:solidFill>
                            <a:schemeClr val="tx1"/>
                          </a:solidFill>
                          <a:latin typeface="+mn-ea"/>
                          <a:ea typeface="+mn-ea"/>
                        </a:rPr>
                        <a:t>企業誘致課</a:t>
                      </a:r>
                      <a:endParaRPr kumimoji="1" lang="ja-JP" altLang="en-US" sz="1400" strike="sngStrike" dirty="0" smtClean="0">
                        <a:solidFill>
                          <a:schemeClr val="tx1"/>
                        </a:solidFill>
                        <a:latin typeface="+mn-ea"/>
                        <a:ea typeface="+mn-ea"/>
                      </a:endParaRPr>
                    </a:p>
                    <a:p>
                      <a:pPr>
                        <a:lnSpc>
                          <a:spcPts val="1600"/>
                        </a:lnSpc>
                      </a:pPr>
                      <a:r>
                        <a:rPr kumimoji="1" lang="ja-JP" altLang="en-US" sz="1400" dirty="0" smtClean="0">
                          <a:solidFill>
                            <a:schemeClr val="tx1"/>
                          </a:solidFill>
                          <a:latin typeface="+mn-ea"/>
                          <a:ea typeface="+mn-ea"/>
                        </a:rPr>
                        <a:t>ＴＥＬ：</a:t>
                      </a:r>
                      <a:r>
                        <a:rPr kumimoji="1" lang="ja-JP" altLang="en-US" sz="1400" dirty="0" smtClean="0">
                          <a:solidFill>
                            <a:schemeClr val="tx1"/>
                          </a:solidFill>
                          <a:latin typeface="+mn-ea"/>
                          <a:ea typeface="+mn-ea"/>
                        </a:rPr>
                        <a:t>088-823-9693</a:t>
                      </a:r>
                      <a:endParaRPr kumimoji="1" lang="ja-JP" altLang="en-US" sz="1400" strike="sngStrike" dirty="0">
                        <a:solidFill>
                          <a:schemeClr val="tx1"/>
                        </a:solidFill>
                        <a:latin typeface="+mn-ea"/>
                        <a:ea typeface="+mn-ea"/>
                      </a:endParaRPr>
                    </a:p>
                    <a:p>
                      <a:pPr>
                        <a:lnSpc>
                          <a:spcPts val="1600"/>
                        </a:lnSpc>
                      </a:pPr>
                      <a:r>
                        <a:rPr kumimoji="1" lang="ja-JP" altLang="en-US" sz="1400" dirty="0" smtClean="0">
                          <a:solidFill>
                            <a:schemeClr val="tx1"/>
                          </a:solidFill>
                          <a:latin typeface="+mn-ea"/>
                          <a:ea typeface="+mn-ea"/>
                        </a:rPr>
                        <a:t>E-mail：150201@ken.pref.kochi.lg.jp</a:t>
                      </a:r>
                      <a:endParaRPr kumimoji="1" lang="ja-JP" altLang="en-US" sz="1400" dirty="0" smtClean="0">
                        <a:solidFill>
                          <a:schemeClr val="tx1"/>
                        </a:solidFill>
                        <a:latin typeface="+mn-ea"/>
                        <a:ea typeface="+mn-ea"/>
                      </a:endParaRPr>
                    </a:p>
                    <a:p>
                      <a:pPr>
                        <a:lnSpc>
                          <a:spcPts val="1600"/>
                        </a:lnSpc>
                      </a:pPr>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
                      </a:r>
                      <a:r>
                        <a:rPr kumimoji="1" lang="en-US" altLang="ja-JP" sz="1400" dirty="0" smtClean="0">
                          <a:solidFill>
                            <a:schemeClr val="tx1"/>
                          </a:solidFill>
                          <a:latin typeface="+mn-ea"/>
                          <a:ea typeface="+mn-ea"/>
                        </a:rPr>
                        <a:t>150000/150201/</a:t>
                      </a:r>
                      <a:endParaRPr kumimoji="1" lang="ja-JP" altLang="en-US" sz="1400" strike="sngStrike" dirty="0" smtClean="0">
                        <a:solidFill>
                          <a:schemeClr val="tx1"/>
                        </a:solidFill>
                        <a:latin typeface="+mn-ea"/>
                        <a:ea typeface="+mn-ea"/>
                      </a:endParaRPr>
                    </a:p>
                  </a:txBody>
                  <a:tcPr/>
                </a:tc>
                <a:extLst>
                  <a:ext uri="{0D108BD9-81ED-4DB2-BD59-A6C34878D82A}"/>
                </a:extLst>
              </a:tr>
            </a:tbl>
          </a:graphicData>
        </a:graphic>
      </p:graphicFrame>
      <p:sp>
        <p:nvSpPr>
          <p:cNvPr id="1603" name="テキスト ボックス 8"/>
          <p:cNvSpPr txBox="1">
            <a:spLocks noChangeArrowheads="1"/>
          </p:cNvSpPr>
          <p:nvPr/>
        </p:nvSpPr>
        <p:spPr>
          <a:xfrm>
            <a:off x="44450" y="695721"/>
            <a:ext cx="6732588" cy="306884"/>
          </a:xfrm>
          <a:prstGeom prst="rect">
            <a:avLst/>
          </a:prstGeom>
          <a:noFill/>
          <a:ln w="9525">
            <a:noFill/>
            <a:miter lim="800000"/>
            <a:headEnd/>
            <a:tailEnd/>
          </a:ln>
        </p:spPr>
        <p:txBody>
          <a:bodyPr>
            <a:spAutoFit/>
          </a:bodyPr>
          <a:lstStyle/>
          <a:p>
            <a:r>
              <a:rPr lang="ja-JP" altLang="en-US" sz="1400" dirty="0" smtClean="0">
                <a:solidFill>
                  <a:schemeClr val="tx1"/>
                </a:solidFill>
                <a:latin typeface="Calibri" pitchFamily="34" charset="0"/>
              </a:rPr>
              <a:t> </a:t>
            </a:r>
            <a:r>
              <a:rPr lang="ja-JP" altLang="en-US" sz="1400" dirty="0" smtClean="0">
                <a:solidFill>
                  <a:schemeClr val="tx1"/>
                </a:solidFill>
                <a:latin typeface="Calibri" pitchFamily="34" charset="0"/>
              </a:rPr>
              <a:t>事務系</a:t>
            </a:r>
            <a:r>
              <a:rPr lang="ja-JP" altLang="en-US" sz="1400" dirty="0" smtClean="0">
                <a:solidFill>
                  <a:schemeClr val="tx1"/>
                </a:solidFill>
                <a:latin typeface="Calibri" pitchFamily="34" charset="0"/>
              </a:rPr>
              <a:t>企業の県内への立地を促進します。</a:t>
            </a:r>
            <a:endParaRPr lang="ja-JP" altLang="en-US" sz="1400" dirty="0">
              <a:solidFill>
                <a:schemeClr val="tx1"/>
              </a:solidFill>
              <a:latin typeface="Calibri" pitchFamily="34" charset="0"/>
            </a:endParaRPr>
          </a:p>
        </p:txBody>
      </p:sp>
      <p:sp>
        <p:nvSpPr>
          <p:cNvPr id="1604" name="テキスト ボックス 688"/>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３８</a:t>
            </a:r>
            <a:endParaRPr>
              <a:solidFill>
                <a:schemeClr val="tx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10"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ja-JP" altLang="en-US" sz="1600" b="0" dirty="0" smtClean="0">
                <a:latin typeface="+mn-ea"/>
                <a:ea typeface="+mn-ea"/>
              </a:rPr>
              <a:t>産業振興計画推進融資</a:t>
            </a:r>
            <a:endParaRPr lang="ja-JP" altLang="en-US" sz="2000" b="0" dirty="0">
              <a:latin typeface="+mn-ea"/>
              <a:ea typeface="+mn-ea"/>
            </a:endParaRPr>
          </a:p>
        </p:txBody>
      </p:sp>
      <p:sp>
        <p:nvSpPr>
          <p:cNvPr id="1611"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設備投資</a:t>
            </a:r>
            <a:endParaRPr b="0">
              <a:solidFill>
                <a:schemeClr val="tx1"/>
              </a:solidFill>
            </a:endParaRPr>
          </a:p>
        </p:txBody>
      </p:sp>
      <p:graphicFrame>
        <p:nvGraphicFramePr>
          <p:cNvPr id="1612" name="表 6"/>
          <p:cNvGraphicFramePr>
            <a:graphicFrameLocks noGrp="1"/>
          </p:cNvGraphicFramePr>
          <p:nvPr>
            <p:extLst>
              <p:ext uri="{D42A27DB-BD31-4B8C-83A1-F6EECF244321}">
                <p14:modId xmlns:p14="http://schemas.microsoft.com/office/powerpoint/2010/main" val="2221875755"/>
              </p:ext>
            </p:extLst>
          </p:nvPr>
        </p:nvGraphicFramePr>
        <p:xfrm>
          <a:off x="108404" y="993000"/>
          <a:ext cx="6597352" cy="6489405"/>
        </p:xfrm>
        <a:graphic>
          <a:graphicData uri="http://schemas.openxmlformats.org/drawingml/2006/table">
            <a:tbl>
              <a:tblPr firstRow="1" bandRow="1">
                <a:tableStyleId>{5940675A-B579-460E-94D1-54222C63F5DA}</a:tableStyleId>
              </a:tblPr>
              <a:tblGrid>
                <a:gridCol w="1479512"/>
                <a:gridCol w="5117840"/>
              </a:tblGrid>
              <a:tr h="609926">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産業振興計画の事業や目標に沿った事業を行う、又は行おうとする</a:t>
                      </a:r>
                      <a:r>
                        <a:rPr kumimoji="1" lang="ja-JP" altLang="en-US" sz="1400" dirty="0" smtClean="0">
                          <a:solidFill>
                            <a:schemeClr val="tx1"/>
                          </a:solidFill>
                          <a:latin typeface="+mn-ea"/>
                          <a:ea typeface="+mn-ea"/>
                        </a:rPr>
                        <a:t>方</a:t>
                      </a:r>
                      <a:r>
                        <a:rPr kumimoji="1" lang="ja-JP" altLang="en-US" sz="1400" dirty="0" smtClean="0">
                          <a:solidFill>
                            <a:schemeClr val="tx1"/>
                          </a:solidFill>
                          <a:latin typeface="+mn-ea"/>
                          <a:ea typeface="+mn-ea"/>
                        </a:rPr>
                        <a:t>（農林漁業、金融・保険業、風俗営業などを除く）</a:t>
                      </a:r>
                      <a:endParaRPr kumimoji="1" lang="ja-JP" altLang="en-US" sz="1600" dirty="0" smtClean="0">
                        <a:solidFill>
                          <a:schemeClr val="tx1"/>
                        </a:solidFill>
                        <a:latin typeface="+mn-ea"/>
                        <a:ea typeface="+mn-ea"/>
                      </a:endParaRPr>
                    </a:p>
                  </a:txBody>
                  <a:tcPr/>
                </a:tc>
              </a:tr>
              <a:tr h="344061">
                <a:tc>
                  <a:txBody>
                    <a:bodyPr/>
                    <a:lstStyle/>
                    <a:p>
                      <a:r>
                        <a:rPr kumimoji="1" lang="ja-JP" altLang="en-US" sz="1400" dirty="0" smtClean="0">
                          <a:solidFill>
                            <a:schemeClr val="tx1"/>
                          </a:solidFill>
                        </a:rPr>
                        <a:t>対象資金</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設備資金、運転資金</a:t>
                      </a:r>
                      <a:endParaRPr kumimoji="1" lang="en-US" altLang="ja-JP" sz="1600" dirty="0" smtClean="0">
                        <a:solidFill>
                          <a:schemeClr val="tx1"/>
                        </a:solidFill>
                        <a:latin typeface="+mn-ea"/>
                        <a:ea typeface="+mn-ea"/>
                      </a:endParaRPr>
                    </a:p>
                  </a:txBody>
                  <a:tcPr/>
                </a:tc>
              </a:tr>
              <a:tr h="3458512">
                <a:tc>
                  <a:txBody>
                    <a:bodyPr/>
                    <a:lstStyle/>
                    <a:p>
                      <a:r>
                        <a:rPr kumimoji="1" lang="ja-JP" altLang="en-US" sz="1400" dirty="0" smtClean="0">
                          <a:solidFill>
                            <a:schemeClr val="tx1"/>
                          </a:solidFill>
                        </a:rPr>
                        <a:t>償還期間</a:t>
                      </a:r>
                      <a:endParaRPr kumimoji="1" lang="ja-JP" altLang="en-US" sz="1400" dirty="0" smtClean="0">
                        <a:solidFill>
                          <a:schemeClr val="tx1"/>
                        </a:solidFill>
                      </a:endParaRPr>
                    </a:p>
                    <a:p>
                      <a:r>
                        <a:rPr kumimoji="1" lang="ja-JP" altLang="en-US" sz="1400" dirty="0" smtClean="0">
                          <a:solidFill>
                            <a:schemeClr val="tx1"/>
                          </a:solidFill>
                        </a:rPr>
                        <a:t>（</a:t>
                      </a:r>
                      <a:r>
                        <a:rPr kumimoji="1" lang="ja-JP" altLang="en-US" sz="1400" dirty="0" smtClean="0">
                          <a:solidFill>
                            <a:schemeClr val="tx1"/>
                          </a:solidFill>
                        </a:rPr>
                        <a:t>据置期間）</a:t>
                      </a:r>
                      <a:endParaRPr kumimoji="1" lang="ja-JP" altLang="en-US" sz="1400" dirty="0" smtClean="0">
                        <a:solidFill>
                          <a:schemeClr val="tx1"/>
                        </a:solidFill>
                      </a:endParaRPr>
                    </a:p>
                    <a:p>
                      <a:r>
                        <a:rPr kumimoji="1" lang="ja-JP" altLang="en-US" sz="1400" dirty="0" smtClean="0">
                          <a:solidFill>
                            <a:schemeClr val="tx1"/>
                          </a:solidFill>
                        </a:rPr>
                        <a:t>貸付利率</a:t>
                      </a:r>
                      <a:endParaRPr kumimoji="1" lang="en-US" altLang="ja-JP" sz="1400" dirty="0" smtClean="0">
                        <a:solidFill>
                          <a:schemeClr val="tx1"/>
                        </a:solidFill>
                      </a:endParaRPr>
                    </a:p>
                    <a:p>
                      <a:r>
                        <a:rPr kumimoji="1" lang="ja-JP" altLang="en-US" sz="1400" dirty="0" smtClean="0">
                          <a:solidFill>
                            <a:schemeClr val="tx1"/>
                          </a:solidFill>
                        </a:rPr>
                        <a:t>保証料率</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a:txBody>
                    <a:bodyPr/>
                    <a:lstStyle/>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endParaRPr kumimoji="1" lang="en-US" altLang="ja-JP" sz="1200" dirty="0" smtClean="0">
                        <a:solidFill>
                          <a:schemeClr val="tx1"/>
                        </a:solidFill>
                        <a:latin typeface="+mn-ea"/>
                        <a:ea typeface="+mn-ea"/>
                      </a:endParaRPr>
                    </a:p>
                    <a:p>
                      <a:pPr marL="360000" indent="-360000">
                        <a:lnSpc>
                          <a:spcPct val="100000"/>
                        </a:lnSpc>
                        <a:spcBef>
                          <a:spcPts val="0"/>
                        </a:spcBef>
                        <a:spcAft>
                          <a:spcPts val="0"/>
                        </a:spcAft>
                      </a:pP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１　貸付利率は商工会又は商工会議所の認定があれば△</a:t>
                      </a:r>
                      <a:r>
                        <a:rPr kumimoji="1" lang="en-US" altLang="ja-JP" sz="1200" dirty="0" smtClean="0">
                          <a:solidFill>
                            <a:schemeClr val="tx1"/>
                          </a:solidFill>
                          <a:latin typeface="+mn-ea"/>
                          <a:ea typeface="+mn-ea"/>
                        </a:rPr>
                        <a:t>0.2%、</a:t>
                      </a:r>
                      <a:r>
                        <a:rPr kumimoji="1" lang="en-US" altLang="ja-JP" sz="1200" dirty="0" smtClean="0">
                          <a:solidFill>
                            <a:schemeClr val="tx1"/>
                          </a:solidFill>
                          <a:latin typeface="+mn-ea"/>
                          <a:ea typeface="+mn-ea"/>
                        </a:rPr>
                        <a:t>「こうち</a:t>
                      </a:r>
                      <a:endParaRPr>
                        <a:solidFill>
                          <a:schemeClr val="tx1"/>
                        </a:solidFill>
                      </a:endParaRPr>
                    </a:p>
                    <a:p>
                      <a:pPr marL="360000" indent="-360000">
                        <a:lnSpc>
                          <a:spcPct val="100000"/>
                        </a:lnSpc>
                        <a:spcBef>
                          <a:spcPts val="0"/>
                        </a:spcBef>
                        <a:spcAft>
                          <a:spcPts val="0"/>
                        </a:spcAft>
                      </a:pPr>
                      <a:r>
                        <a:rPr kumimoji="1" lang="en-US" altLang="ja-JP" sz="1200" dirty="0" smtClean="0">
                          <a:solidFill>
                            <a:schemeClr val="tx1"/>
                          </a:solidFill>
                          <a:latin typeface="+mn-ea"/>
                          <a:ea typeface="+mn-ea"/>
                        </a:rPr>
                        <a:t>　</a:t>
                      </a:r>
                      <a:r>
                        <a:rPr kumimoji="1" lang="en-US" altLang="ja-JP" sz="1200" dirty="0" smtClean="0">
                          <a:solidFill>
                            <a:schemeClr val="tx1"/>
                          </a:solidFill>
                          <a:latin typeface="+mn-ea"/>
                          <a:ea typeface="+mn-ea"/>
                        </a:rPr>
                        <a:t>　</a:t>
                      </a:r>
                      <a:r>
                        <a:rPr kumimoji="1" lang="en-US" altLang="ja-JP" sz="1200" dirty="0" smtClean="0">
                          <a:solidFill>
                            <a:schemeClr val="tx1"/>
                          </a:solidFill>
                          <a:latin typeface="+mn-ea"/>
                          <a:ea typeface="+mn-ea"/>
                        </a:rPr>
                        <a:t>　</a:t>
                      </a:r>
                      <a:r>
                        <a:rPr kumimoji="1" lang="en-US" altLang="ja-JP" sz="1200" dirty="0" smtClean="0">
                          <a:solidFill>
                            <a:schemeClr val="tx1"/>
                          </a:solidFill>
                          <a:latin typeface="+mn-ea"/>
                          <a:ea typeface="+mn-ea"/>
                        </a:rPr>
                        <a:t> </a:t>
                      </a:r>
                      <a:r>
                        <a:rPr kumimoji="1" lang="en-US" altLang="ja-JP" sz="1200" dirty="0" smtClean="0">
                          <a:solidFill>
                            <a:schemeClr val="tx1"/>
                          </a:solidFill>
                          <a:latin typeface="+mn-ea"/>
                          <a:ea typeface="+mn-ea"/>
                        </a:rPr>
                        <a:t>ＳＤＧｓ推進企業登録制度」の登録があれば△0.1％（併用可能）</a:t>
                      </a:r>
                      <a:endParaRPr kumimoji="1" lang="en-US" altLang="ja-JP" sz="1200" dirty="0" smtClean="0">
                        <a:solidFill>
                          <a:schemeClr val="tx1"/>
                        </a:solidFill>
                        <a:latin typeface="+mn-ea"/>
                        <a:ea typeface="+mn-ea"/>
                      </a:endParaRPr>
                    </a:p>
                    <a:p>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２　</a:t>
                      </a:r>
                      <a:r>
                        <a:rPr kumimoji="1" lang="ja-JP" altLang="en-US" sz="1200" dirty="0" smtClean="0">
                          <a:solidFill>
                            <a:schemeClr val="tx1"/>
                          </a:solidFill>
                          <a:latin typeface="+mn-ea"/>
                          <a:ea typeface="+mn-ea"/>
                        </a:rPr>
                        <a:t>標</a:t>
                      </a:r>
                      <a:r>
                        <a:rPr kumimoji="1" lang="ja-JP" altLang="en-US" sz="1200" dirty="0" smtClean="0">
                          <a:solidFill>
                            <a:schemeClr val="tx1"/>
                          </a:solidFill>
                          <a:latin typeface="+mn-ea"/>
                          <a:ea typeface="+mn-ea"/>
                        </a:rPr>
                        <a:t>準的な事業者の場合の保証料率です。</a:t>
                      </a:r>
                      <a:endParaRPr kumimoji="1" lang="en-US" altLang="ja-JP" sz="1200" dirty="0" smtClean="0">
                        <a:solidFill>
                          <a:schemeClr val="tx1"/>
                        </a:solidFill>
                        <a:latin typeface="+mn-ea"/>
                        <a:ea typeface="+mn-ea"/>
                      </a:endParaRPr>
                    </a:p>
                    <a:p>
                      <a:r>
                        <a:rPr kumimoji="1" lang="ja-JP" altLang="en-US" sz="1200" dirty="0" smtClean="0">
                          <a:solidFill>
                            <a:schemeClr val="tx1"/>
                          </a:solidFill>
                          <a:latin typeface="+mn-ea"/>
                          <a:ea typeface="+mn-ea"/>
                        </a:rPr>
                        <a:t>　　　 経営状況により異なる保証料率（</a:t>
                      </a:r>
                      <a:r>
                        <a:rPr kumimoji="1" lang="en-US" altLang="ja-JP" sz="1200" dirty="0" smtClean="0">
                          <a:solidFill>
                            <a:schemeClr val="tx1"/>
                          </a:solidFill>
                          <a:latin typeface="+mn-ea"/>
                          <a:ea typeface="+mn-ea"/>
                        </a:rPr>
                        <a:t>0.11%</a:t>
                      </a:r>
                      <a:r>
                        <a:rPr kumimoji="1" lang="ja-JP" altLang="en-US" sz="1200" dirty="0" smtClean="0">
                          <a:solidFill>
                            <a:schemeClr val="tx1"/>
                          </a:solidFill>
                          <a:latin typeface="+mn-ea"/>
                          <a:ea typeface="+mn-ea"/>
                        </a:rPr>
                        <a:t>～</a:t>
                      </a:r>
                      <a:r>
                        <a:rPr kumimoji="1" lang="en-US" altLang="ja-JP" sz="1200" dirty="0" smtClean="0">
                          <a:solidFill>
                            <a:schemeClr val="tx1"/>
                          </a:solidFill>
                          <a:latin typeface="+mn-ea"/>
                          <a:ea typeface="+mn-ea"/>
                        </a:rPr>
                        <a:t>0.49%</a:t>
                      </a:r>
                      <a:r>
                        <a:rPr kumimoji="1" lang="ja-JP" altLang="en-US" sz="1200" dirty="0" smtClean="0">
                          <a:solidFill>
                            <a:schemeClr val="tx1"/>
                          </a:solidFill>
                          <a:latin typeface="+mn-ea"/>
                          <a:ea typeface="+mn-ea"/>
                        </a:rPr>
                        <a:t>）が適用されます</a:t>
                      </a:r>
                      <a:r>
                        <a:rPr kumimoji="1" lang="ja-JP" altLang="en-US" sz="1200" dirty="0" smtClean="0">
                          <a:solidFill>
                            <a:schemeClr val="tx1"/>
                          </a:solidFill>
                          <a:latin typeface="+mn-ea"/>
                          <a:ea typeface="+mn-ea"/>
                        </a:rPr>
                        <a:t>。</a:t>
                      </a:r>
                      <a:endParaRPr kumimoji="1" lang="en-US" altLang="ja-JP" sz="1200" dirty="0" smtClean="0">
                        <a:solidFill>
                          <a:schemeClr val="tx1"/>
                        </a:solidFill>
                        <a:latin typeface="+mn-ea"/>
                        <a:ea typeface="+mn-ea"/>
                      </a:endParaRPr>
                    </a:p>
                    <a:p>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３　セーフティネット保証利用の際は貸付利率・保証料率が異なりますので</a:t>
                      </a:r>
                      <a:endParaRPr kumimoji="1" lang="en-US" altLang="ja-JP" sz="1200" dirty="0" smtClean="0">
                        <a:solidFill>
                          <a:schemeClr val="tx1"/>
                        </a:solidFill>
                        <a:latin typeface="+mn-ea"/>
                        <a:ea typeface="+mn-ea"/>
                      </a:endParaRPr>
                    </a:p>
                    <a:p>
                      <a:r>
                        <a:rPr kumimoji="1" lang="ja-JP" altLang="en-US" sz="1200" dirty="0" smtClean="0">
                          <a:solidFill>
                            <a:schemeClr val="tx1"/>
                          </a:solidFill>
                          <a:latin typeface="+mn-ea"/>
                          <a:ea typeface="+mn-ea"/>
                        </a:rPr>
                        <a:t>　　　</a:t>
                      </a:r>
                      <a:r>
                        <a:rPr kumimoji="1" lang="ja-JP" altLang="en-US" sz="1200" baseline="0" dirty="0" smtClean="0">
                          <a:solidFill>
                            <a:schemeClr val="tx1"/>
                          </a:solidFill>
                          <a:latin typeface="+mn-ea"/>
                          <a:ea typeface="+mn-ea"/>
                        </a:rPr>
                        <a:t> お問い合わせください。</a:t>
                      </a:r>
                      <a:endParaRPr kumimoji="1" lang="en-US" altLang="ja-JP" sz="1200" dirty="0" smtClean="0">
                        <a:solidFill>
                          <a:schemeClr val="tx1"/>
                        </a:solidFill>
                        <a:latin typeface="+mn-ea"/>
                        <a:ea typeface="+mn-ea"/>
                      </a:endParaRPr>
                    </a:p>
                  </a:txBody>
                  <a:tcPr/>
                </a:tc>
              </a:tr>
              <a:tr h="346832">
                <a:tc>
                  <a:txBody>
                    <a:bodyPr/>
                    <a:lstStyle/>
                    <a:p>
                      <a:r>
                        <a:rPr kumimoji="1" lang="ja-JP" altLang="en-US" sz="1400" dirty="0" smtClean="0">
                          <a:solidFill>
                            <a:schemeClr val="tx1"/>
                          </a:solidFill>
                        </a:rPr>
                        <a:t>貸付限度額</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１億円</a:t>
                      </a:r>
                      <a:endParaRPr kumimoji="1" lang="en-US" altLang="ja-JP" sz="1600" dirty="0" smtClean="0">
                        <a:solidFill>
                          <a:schemeClr val="tx1"/>
                        </a:solidFill>
                        <a:latin typeface="+mn-ea"/>
                        <a:ea typeface="+mn-ea"/>
                      </a:endParaRPr>
                    </a:p>
                  </a:txBody>
                  <a:tcPr/>
                </a:tc>
              </a:tr>
              <a:tr h="530928">
                <a:tc>
                  <a:txBody>
                    <a:bodyPr/>
                    <a:lstStyle/>
                    <a:p>
                      <a:r>
                        <a:rPr kumimoji="1" lang="ja-JP" altLang="en-US" sz="1400" dirty="0" smtClean="0">
                          <a:solidFill>
                            <a:schemeClr val="tx1"/>
                          </a:solidFill>
                          <a:latin typeface="+mn-ea"/>
                          <a:ea typeface="+mn-ea"/>
                        </a:rPr>
                        <a:t>申込み先</a:t>
                      </a:r>
                      <a:endParaRPr kumimoji="1" lang="ja-JP" altLang="en-US" sz="1400"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四国銀行、高知銀行、</a:t>
                      </a:r>
                      <a:r>
                        <a:rPr kumimoji="1" lang="ja-JP" altLang="en-US" sz="1400" dirty="0" smtClean="0">
                          <a:solidFill>
                            <a:schemeClr val="tx1"/>
                          </a:solidFill>
                          <a:latin typeface="+mn-ea"/>
                          <a:ea typeface="+mn-ea"/>
                        </a:rPr>
                        <a:t>高知信用金庫、</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幡多信用金庫、商工組合中央金庫、日本政策金融公庫</a:t>
                      </a:r>
                      <a:endParaRPr kumimoji="1" lang="en-US" altLang="ja-JP" sz="1600" dirty="0" smtClean="0">
                        <a:solidFill>
                          <a:schemeClr val="tx1"/>
                        </a:solidFill>
                        <a:latin typeface="+mn-ea"/>
                        <a:ea typeface="+mn-ea"/>
                      </a:endParaRPr>
                    </a:p>
                  </a:txBody>
                  <a:tcPr/>
                </a:tc>
              </a:tr>
              <a:tr h="1090058">
                <a:tc>
                  <a:txBody>
                    <a:bodyPr/>
                    <a:lstStyle/>
                    <a:p>
                      <a:r>
                        <a:rPr kumimoji="1" lang="ja-JP" altLang="en-US" sz="1400" dirty="0" smtClean="0">
                          <a:solidFill>
                            <a:schemeClr val="tx1"/>
                          </a:solidFill>
                          <a:latin typeface="+mn-ea"/>
                          <a:ea typeface="+mn-ea"/>
                        </a:rPr>
                        <a:t>お問い合わせ先</a:t>
                      </a:r>
                      <a:endParaRPr kumimoji="1" lang="ja-JP" altLang="en-US" sz="1400"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高知県経営支援</a:t>
                      </a:r>
                      <a:r>
                        <a:rPr kumimoji="1" lang="ja-JP" altLang="en-US" sz="1400" dirty="0" smtClean="0">
                          <a:solidFill>
                            <a:schemeClr val="tx1"/>
                          </a:solidFill>
                          <a:latin typeface="+mn-ea"/>
                          <a:ea typeface="+mn-ea"/>
                        </a:rPr>
                        <a:t>課</a:t>
                      </a:r>
                      <a:r>
                        <a:rPr kumimoji="1" lang="ja-JP" altLang="en-US" sz="1600" dirty="0" smtClean="0">
                          <a:solidFill>
                            <a:schemeClr val="tx1"/>
                          </a:solidFill>
                          <a:latin typeface="+mn-ea"/>
                          <a:ea typeface="+mn-ea"/>
                        </a:rPr>
                        <a:t/>
                      </a:r>
                      <a:r>
                        <a:rPr kumimoji="1" lang="ja-JP" altLang="en-US" sz="1400" dirty="0" smtClean="0">
                          <a:solidFill>
                            <a:schemeClr val="tx1"/>
                          </a:solidFill>
                          <a:latin typeface="+mn-ea"/>
                          <a:ea typeface="+mn-ea"/>
                        </a:rPr>
                        <a:t>（金融担当</a:t>
                      </a:r>
                      <a:r>
                        <a:rPr kumimoji="1" lang="ja-JP" altLang="en-US" sz="1400" dirty="0" smtClean="0">
                          <a:solidFill>
                            <a:schemeClr val="tx1"/>
                          </a:solidFill>
                          <a:latin typeface="+mn-ea"/>
                          <a:ea typeface="+mn-ea"/>
                        </a:rPr>
                        <a:t>）</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ＴＥＬ：</a:t>
                      </a:r>
                      <a:r>
                        <a:rPr kumimoji="1" lang="ja-JP" altLang="en-US" sz="1400" dirty="0" smtClean="0">
                          <a:solidFill>
                            <a:schemeClr val="tx1"/>
                          </a:solidFill>
                          <a:latin typeface="+mn-ea"/>
                          <a:ea typeface="+mn-ea"/>
                        </a:rPr>
                        <a:t>088-823-9695</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E-mail：</a:t>
                      </a:r>
                      <a:r>
                        <a:rPr kumimoji="1" lang="ja-JP" altLang="en-US" sz="1400" dirty="0" smtClean="0">
                          <a:solidFill>
                            <a:schemeClr val="tx1"/>
                          </a:solidFill>
                          <a:latin typeface="+mn-ea"/>
                          <a:ea typeface="+mn-ea"/>
                        </a:rPr>
                        <a:t>150401@ken.pref.kochi.lg.jp</a:t>
                      </a:r>
                      <a:endParaRPr kumimoji="1" lang="en-US" altLang="ja-JP" sz="14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150401/</a:t>
                      </a:r>
                      <a:endParaRPr kumimoji="1" lang="ja-JP" altLang="en-US" sz="1600" dirty="0">
                        <a:solidFill>
                          <a:schemeClr val="tx1"/>
                        </a:solidFill>
                        <a:latin typeface="+mn-ea"/>
                        <a:ea typeface="+mn-ea"/>
                      </a:endParaRPr>
                    </a:p>
                  </a:txBody>
                  <a:tcPr/>
                </a:tc>
              </a:tr>
            </a:tbl>
          </a:graphicData>
        </a:graphic>
      </p:graphicFrame>
      <p:sp>
        <p:nvSpPr>
          <p:cNvPr id="1613" name="テキスト ボックス 7"/>
          <p:cNvSpPr txBox="1">
            <a:spLocks noChangeArrowheads="1"/>
          </p:cNvSpPr>
          <p:nvPr/>
        </p:nvSpPr>
        <p:spPr>
          <a:xfrm>
            <a:off x="188913" y="662120"/>
            <a:ext cx="6480175" cy="306884"/>
          </a:xfrm>
          <a:prstGeom prst="rect">
            <a:avLst/>
          </a:prstGeom>
          <a:noFill/>
          <a:ln w="9525">
            <a:noFill/>
            <a:miter lim="800000"/>
            <a:headEnd/>
            <a:tailEnd/>
          </a:ln>
        </p:spPr>
        <p:txBody>
          <a:bodyPr>
            <a:spAutoFit/>
          </a:bodyPr>
          <a:lstStyle/>
          <a:p>
            <a:r>
              <a:rPr lang="ja-JP" altLang="en-US" sz="1400">
                <a:latin typeface="Calibri" pitchFamily="34" charset="0"/>
              </a:rPr>
              <a:t>産業振興計画に取り組む企業を支援します。</a:t>
            </a:r>
          </a:p>
        </p:txBody>
      </p:sp>
      <p:grpSp>
        <p:nvGrpSpPr>
          <p:cNvPr id="1614" name="グループ 80"/>
          <p:cNvGrpSpPr/>
          <p:nvPr/>
        </p:nvGrpSpPr>
        <p:grpSpPr>
          <a:xfrm>
            <a:off x="1587502" y="2043786"/>
            <a:ext cx="5181600" cy="2328598"/>
            <a:chOff x="1587502" y="2043786"/>
            <a:chExt cx="5181600" cy="2328598"/>
          </a:xfrm>
        </p:grpSpPr>
        <p:grpSp>
          <p:nvGrpSpPr>
            <p:cNvPr id="1615" name="グループ 78"/>
            <p:cNvGrpSpPr/>
            <p:nvPr/>
          </p:nvGrpSpPr>
          <p:grpSpPr>
            <a:xfrm>
              <a:off x="1587502" y="2043786"/>
              <a:ext cx="5181600" cy="2328598"/>
              <a:chOff x="1587502" y="2567650"/>
              <a:chExt cx="5181600" cy="2328598"/>
            </a:xfrm>
          </p:grpSpPr>
          <p:grpSp>
            <p:nvGrpSpPr>
              <p:cNvPr id="1616" name="グループ 76"/>
              <p:cNvGrpSpPr/>
              <p:nvPr/>
            </p:nvGrpSpPr>
            <p:grpSpPr>
              <a:xfrm>
                <a:off x="1587502" y="2567650"/>
                <a:ext cx="5181600" cy="2328598"/>
                <a:chOff x="1587502" y="2567650"/>
                <a:chExt cx="5181600" cy="2328598"/>
              </a:xfrm>
            </p:grpSpPr>
            <p:sp>
              <p:nvSpPr>
                <p:cNvPr id="1617" name="AutoShape 10"/>
                <p:cNvSpPr>
                  <a:spLocks noChangeAspect="1" noChangeArrowheads="1" noTextEdit="1"/>
                </p:cNvSpPr>
                <p:nvPr/>
              </p:nvSpPr>
              <p:spPr>
                <a:xfrm>
                  <a:off x="1587502" y="2567650"/>
                  <a:ext cx="5181600" cy="2328598"/>
                </a:xfrm>
                <a:prstGeom prst="rect">
                  <a:avLst/>
                </a:prstGeom>
                <a:noFill/>
                <a:ln w="9525">
                  <a:noFill/>
                  <a:miter lim="800000"/>
                  <a:headEnd/>
                  <a:tailEnd/>
                </a:ln>
              </p:spPr>
              <p:txBody>
                <a:bodyPr/>
                <a:lstStyle/>
                <a:p>
                  <a:endParaRPr lang="ja-JP" altLang="en-US"/>
                </a:p>
              </p:txBody>
            </p:sp>
            <p:sp>
              <p:nvSpPr>
                <p:cNvPr id="1618" name="Rectangle 12"/>
                <p:cNvSpPr>
                  <a:spLocks noChangeArrowheads="1"/>
                </p:cNvSpPr>
                <p:nvPr/>
              </p:nvSpPr>
              <p:spPr>
                <a:xfrm>
                  <a:off x="2663827" y="2672897"/>
                  <a:ext cx="11113" cy="2001344"/>
                </a:xfrm>
                <a:prstGeom prst="rect">
                  <a:avLst/>
                </a:prstGeom>
                <a:solidFill>
                  <a:srgbClr val="000000"/>
                </a:solidFill>
                <a:ln w="0">
                  <a:solidFill>
                    <a:srgbClr val="000000"/>
                  </a:solidFill>
                  <a:round/>
                  <a:headEnd/>
                  <a:tailEnd/>
                </a:ln>
              </p:spPr>
              <p:txBody>
                <a:bodyPr/>
                <a:lstStyle/>
                <a:p>
                  <a:endParaRPr lang="ja-JP" altLang="en-US">
                    <a:latin typeface="Calibri" pitchFamily="34" charset="0"/>
                  </a:endParaRPr>
                </a:p>
              </p:txBody>
            </p:sp>
            <p:sp>
              <p:nvSpPr>
                <p:cNvPr id="1619" name="Rectangle 14"/>
                <p:cNvSpPr>
                  <a:spLocks noChangeArrowheads="1"/>
                </p:cNvSpPr>
                <p:nvPr/>
              </p:nvSpPr>
              <p:spPr>
                <a:xfrm>
                  <a:off x="4611690" y="2672897"/>
                  <a:ext cx="11113" cy="2001344"/>
                </a:xfrm>
                <a:prstGeom prst="rect">
                  <a:avLst/>
                </a:prstGeom>
                <a:solidFill>
                  <a:srgbClr val="000000"/>
                </a:solidFill>
                <a:ln w="0">
                  <a:solidFill>
                    <a:srgbClr val="000000"/>
                  </a:solidFill>
                  <a:round/>
                  <a:headEnd/>
                  <a:tailEnd/>
                </a:ln>
              </p:spPr>
              <p:txBody>
                <a:bodyPr/>
                <a:lstStyle/>
                <a:p>
                  <a:endParaRPr lang="ja-JP" altLang="en-US">
                    <a:latin typeface="Calibri" pitchFamily="34" charset="0"/>
                  </a:endParaRPr>
                </a:p>
              </p:txBody>
            </p:sp>
            <p:sp>
              <p:nvSpPr>
                <p:cNvPr id="1620" name="Rectangle 21"/>
                <p:cNvSpPr>
                  <a:spLocks noChangeArrowheads="1"/>
                </p:cNvSpPr>
                <p:nvPr/>
              </p:nvSpPr>
              <p:spPr>
                <a:xfrm>
                  <a:off x="1687515" y="2665925"/>
                  <a:ext cx="4981575" cy="9867"/>
                </a:xfrm>
                <a:prstGeom prst="rect">
                  <a:avLst/>
                </a:prstGeom>
                <a:solidFill>
                  <a:srgbClr val="000000"/>
                </a:solidFill>
                <a:ln w="0">
                  <a:solidFill>
                    <a:srgbClr val="000000"/>
                  </a:solidFill>
                  <a:round/>
                  <a:headEnd/>
                  <a:tailEnd/>
                </a:ln>
              </p:spPr>
              <p:txBody>
                <a:bodyPr/>
                <a:lstStyle/>
                <a:p>
                  <a:endParaRPr lang="ja-JP" altLang="en-US">
                    <a:latin typeface="Calibri" pitchFamily="34" charset="0"/>
                  </a:endParaRPr>
                </a:p>
              </p:txBody>
            </p:sp>
            <p:sp>
              <p:nvSpPr>
                <p:cNvPr id="1621" name="Rectangle 22"/>
                <p:cNvSpPr>
                  <a:spLocks noChangeArrowheads="1"/>
                </p:cNvSpPr>
                <p:nvPr/>
              </p:nvSpPr>
              <p:spPr>
                <a:xfrm>
                  <a:off x="1674815" y="4677531"/>
                  <a:ext cx="4981575" cy="9867"/>
                </a:xfrm>
                <a:prstGeom prst="rect">
                  <a:avLst/>
                </a:prstGeom>
                <a:solidFill>
                  <a:srgbClr val="000000"/>
                </a:solidFill>
                <a:ln w="6350">
                  <a:solidFill>
                    <a:srgbClr val="000000"/>
                  </a:solidFill>
                  <a:round/>
                  <a:headEnd/>
                  <a:tailEnd/>
                </a:ln>
              </p:spPr>
              <p:txBody>
                <a:bodyPr/>
                <a:lstStyle/>
                <a:p>
                  <a:endParaRPr lang="ja-JP" altLang="en-US">
                    <a:latin typeface="Calibri" pitchFamily="34" charset="0"/>
                  </a:endParaRPr>
                </a:p>
              </p:txBody>
            </p:sp>
            <p:sp>
              <p:nvSpPr>
                <p:cNvPr id="1622" name="Rectangle 23"/>
                <p:cNvSpPr>
                  <a:spLocks noChangeArrowheads="1"/>
                </p:cNvSpPr>
                <p:nvPr/>
              </p:nvSpPr>
              <p:spPr>
                <a:xfrm>
                  <a:off x="3230570" y="2833729"/>
                  <a:ext cx="841577" cy="430887"/>
                </a:xfrm>
                <a:prstGeom prst="rect">
                  <a:avLst/>
                </a:prstGeom>
                <a:noFill/>
                <a:ln w="9525">
                  <a:noFill/>
                  <a:miter lim="800000"/>
                  <a:headEnd/>
                  <a:tailEnd/>
                </a:ln>
              </p:spPr>
              <p:txBody>
                <a:bodyPr wrap="none" lIns="0" tIns="0" rIns="0" bIns="0">
                  <a:spAutoFit/>
                </a:bodyPr>
                <a:lstStyle/>
                <a:p>
                  <a:pPr algn="ctr"/>
                  <a:r>
                    <a:rPr lang="ja-JP" altLang="en-US" sz="1400" dirty="0">
                      <a:latin typeface="ＭＳ Ｐゴシック" charset="-128"/>
                    </a:rPr>
                    <a:t>７年</a:t>
                  </a:r>
                  <a:endParaRPr lang="ja-JP" altLang="en-US" dirty="0"/>
                </a:p>
                <a:p>
                  <a:pPr algn="ctr"/>
                  <a:r>
                    <a:rPr lang="ja-JP" altLang="en-US" sz="1400" dirty="0">
                      <a:latin typeface="ＭＳ Ｐゴシック" charset="-128"/>
                    </a:rPr>
                    <a:t>（１年以内）</a:t>
                  </a:r>
                  <a:endParaRPr lang="ja-JP" altLang="en-US" sz="1400" dirty="0">
                    <a:latin typeface="ＭＳ Ｐゴシック" charset="-128"/>
                  </a:endParaRPr>
                </a:p>
              </p:txBody>
            </p:sp>
            <p:sp>
              <p:nvSpPr>
                <p:cNvPr id="1623" name="Rectangle 24"/>
                <p:cNvSpPr>
                  <a:spLocks noChangeArrowheads="1"/>
                </p:cNvSpPr>
                <p:nvPr/>
              </p:nvSpPr>
              <p:spPr>
                <a:xfrm>
                  <a:off x="5219708" y="2821823"/>
                  <a:ext cx="841577" cy="430887"/>
                </a:xfrm>
                <a:prstGeom prst="rect">
                  <a:avLst/>
                </a:prstGeom>
                <a:noFill/>
                <a:ln w="9525">
                  <a:noFill/>
                  <a:miter lim="800000"/>
                  <a:headEnd/>
                  <a:tailEnd/>
                </a:ln>
              </p:spPr>
              <p:txBody>
                <a:bodyPr wrap="none" lIns="0" tIns="0" rIns="0" bIns="0">
                  <a:spAutoFit/>
                </a:bodyPr>
                <a:lstStyle/>
                <a:p>
                  <a:pPr algn="ctr"/>
                  <a:r>
                    <a:rPr lang="ja-JP" altLang="ja-JP" sz="1400" dirty="0">
                      <a:latin typeface="ＭＳ Ｐゴシック" charset="-128"/>
                    </a:rPr>
                    <a:t>10</a:t>
                  </a:r>
                  <a:r>
                    <a:rPr lang="ja-JP" altLang="en-US" sz="1400" dirty="0">
                      <a:latin typeface="ＭＳ Ｐゴシック" charset="-128"/>
                    </a:rPr>
                    <a:t>年</a:t>
                  </a:r>
                  <a:endParaRPr lang="ja-JP" altLang="en-US" dirty="0"/>
                </a:p>
                <a:p>
                  <a:pPr algn="ctr"/>
                  <a:r>
                    <a:rPr lang="ja-JP" altLang="en-US" sz="1400" dirty="0">
                      <a:latin typeface="ＭＳ Ｐゴシック" charset="-128"/>
                    </a:rPr>
                    <a:t>（２年以内）</a:t>
                  </a:r>
                  <a:endParaRPr lang="ja-JP" altLang="en-US" sz="1400" dirty="0">
                    <a:latin typeface="ＭＳ Ｐゴシック" charset="-128"/>
                  </a:endParaRPr>
                </a:p>
              </p:txBody>
            </p:sp>
            <p:sp>
              <p:nvSpPr>
                <p:cNvPr id="1624" name="Rectangle 31"/>
                <p:cNvSpPr>
                  <a:spLocks noChangeArrowheads="1"/>
                </p:cNvSpPr>
                <p:nvPr/>
              </p:nvSpPr>
              <p:spPr>
                <a:xfrm>
                  <a:off x="1728790" y="3669163"/>
                  <a:ext cx="935037" cy="215428"/>
                </a:xfrm>
                <a:prstGeom prst="rect">
                  <a:avLst/>
                </a:prstGeom>
                <a:noFill/>
                <a:ln w="9525">
                  <a:noFill/>
                  <a:miter lim="800000"/>
                  <a:headEnd/>
                  <a:tailEnd/>
                </a:ln>
              </p:spPr>
              <p:txBody>
                <a:bodyPr wrap="none" lIns="0" tIns="0" rIns="0" bIns="0">
                  <a:spAutoFit/>
                </a:bodyPr>
                <a:lstStyle/>
                <a:p>
                  <a:r>
                    <a:rPr lang="ja-JP" altLang="en-US" sz="1400" dirty="0" smtClean="0">
                      <a:latin typeface="ＭＳ Ｐゴシック" charset="-128"/>
                    </a:rPr>
                    <a:t>貸付利率</a:t>
                  </a:r>
                  <a:r>
                    <a:rPr lang="en-US" altLang="ja-JP" sz="1000" dirty="0" smtClean="0">
                      <a:latin typeface="ＭＳ Ｐゴシック" charset="-128"/>
                    </a:rPr>
                    <a:t>※</a:t>
                  </a:r>
                  <a:r>
                    <a:rPr lang="ja-JP" altLang="en-US" sz="1000" dirty="0" smtClean="0">
                      <a:latin typeface="ＭＳ Ｐゴシック" charset="-128"/>
                    </a:rPr>
                    <a:t>１</a:t>
                  </a:r>
                  <a:endParaRPr lang="ja-JP" altLang="en-US" sz="1000" dirty="0"/>
                </a:p>
              </p:txBody>
            </p:sp>
            <p:sp>
              <p:nvSpPr>
                <p:cNvPr id="1625" name="Rectangle 33"/>
                <p:cNvSpPr>
                  <a:spLocks noChangeArrowheads="1"/>
                </p:cNvSpPr>
                <p:nvPr/>
              </p:nvSpPr>
              <p:spPr>
                <a:xfrm>
                  <a:off x="3311411" y="3561449"/>
                  <a:ext cx="844783" cy="430887"/>
                </a:xfrm>
                <a:prstGeom prst="rect">
                  <a:avLst/>
                </a:prstGeom>
                <a:noFill/>
                <a:ln w="9525">
                  <a:noFill/>
                  <a:miter lim="800000"/>
                  <a:headEnd/>
                  <a:tailEnd/>
                </a:ln>
              </p:spPr>
              <p:txBody>
                <a:bodyPr wrap="none" lIns="0" tIns="0" rIns="0" bIns="0">
                  <a:spAutoFit/>
                </a:bodyPr>
                <a:lstStyle/>
                <a:p>
                  <a:pPr algn="ctr"/>
                  <a:r>
                    <a:rPr lang="ja-JP" altLang="en-US" sz="1400" dirty="0">
                      <a:solidFill>
                        <a:schemeClr val="tx1"/>
                      </a:solidFill>
                      <a:latin typeface="ＭＳ Ｐゴシック" charset="-128"/>
                    </a:rPr>
                    <a:t>2.63％以内</a:t>
                  </a:r>
                  <a:endParaRPr lang="ja-JP" altLang="en-US" sz="1200" dirty="0">
                    <a:solidFill>
                      <a:schemeClr val="tx1"/>
                    </a:solidFill>
                  </a:endParaRPr>
                </a:p>
                <a:p>
                  <a:pPr algn="ctr"/>
                  <a:r>
                    <a:rPr lang="ja-JP" altLang="en-US" sz="1400" dirty="0">
                      <a:solidFill>
                        <a:schemeClr val="tx1"/>
                      </a:solidFill>
                      <a:latin typeface="ＭＳ Ｐゴシック" charset="-128"/>
                    </a:rPr>
                    <a:t>（変動）</a:t>
                  </a:r>
                  <a:endParaRPr lang="ja-JP" altLang="en-US" sz="1400" dirty="0">
                    <a:solidFill>
                      <a:schemeClr val="tx1"/>
                    </a:solidFill>
                    <a:latin typeface="ＭＳ Ｐゴシック" charset="-128"/>
                  </a:endParaRPr>
                </a:p>
              </p:txBody>
            </p:sp>
            <p:sp>
              <p:nvSpPr>
                <p:cNvPr id="1626" name="Rectangle 35"/>
                <p:cNvSpPr>
                  <a:spLocks noChangeArrowheads="1"/>
                </p:cNvSpPr>
                <p:nvPr/>
              </p:nvSpPr>
              <p:spPr>
                <a:xfrm>
                  <a:off x="5276059" y="3561449"/>
                  <a:ext cx="1027525" cy="430887"/>
                </a:xfrm>
                <a:prstGeom prst="rect">
                  <a:avLst/>
                </a:prstGeom>
                <a:noFill/>
                <a:ln w="9525">
                  <a:noFill/>
                  <a:miter lim="800000"/>
                  <a:headEnd/>
                  <a:tailEnd/>
                </a:ln>
              </p:spPr>
              <p:txBody>
                <a:bodyPr wrap="none" lIns="0" tIns="0" rIns="0" bIns="0">
                  <a:spAutoFit/>
                </a:bodyPr>
                <a:lstStyle/>
                <a:p>
                  <a:r>
                    <a:rPr lang="ja-JP" altLang="en-US" sz="1400" dirty="0">
                      <a:solidFill>
                        <a:schemeClr val="tx1"/>
                      </a:solidFill>
                      <a:latin typeface="ＭＳ Ｐゴシック" charset="-128"/>
                    </a:rPr>
                    <a:t>2.78％以内</a:t>
                  </a:r>
                  <a:endParaRPr lang="ja-JP" altLang="en-US" sz="1200" dirty="0">
                    <a:solidFill>
                      <a:schemeClr val="tx1"/>
                    </a:solidFill>
                  </a:endParaRPr>
                </a:p>
                <a:p>
                  <a:pPr algn="ctr"/>
                  <a:r>
                    <a:rPr lang="ja-JP" altLang="en-US" sz="1400" dirty="0">
                      <a:solidFill>
                        <a:schemeClr val="tx1"/>
                      </a:solidFill>
                      <a:latin typeface="ＭＳ Ｐゴシック" charset="-128"/>
                    </a:rPr>
                    <a:t>（変動）</a:t>
                  </a:r>
                  <a:endParaRPr lang="ja-JP" altLang="en-US" sz="1400" dirty="0">
                    <a:solidFill>
                      <a:schemeClr val="tx1"/>
                    </a:solidFill>
                    <a:latin typeface="ＭＳ Ｐゴシック" charset="-128"/>
                  </a:endParaRPr>
                </a:p>
              </p:txBody>
            </p:sp>
            <p:sp>
              <p:nvSpPr>
                <p:cNvPr id="1627" name="Rectangle 36"/>
                <p:cNvSpPr>
                  <a:spLocks noChangeArrowheads="1"/>
                </p:cNvSpPr>
                <p:nvPr/>
              </p:nvSpPr>
              <p:spPr>
                <a:xfrm>
                  <a:off x="1760540" y="4296009"/>
                  <a:ext cx="717550" cy="215428"/>
                </a:xfrm>
                <a:prstGeom prst="rect">
                  <a:avLst/>
                </a:prstGeom>
                <a:noFill/>
                <a:ln w="9525">
                  <a:noFill/>
                  <a:miter lim="800000"/>
                  <a:headEnd/>
                  <a:tailEnd/>
                </a:ln>
              </p:spPr>
              <p:txBody>
                <a:bodyPr wrap="none" lIns="0" tIns="0" rIns="0" bIns="0">
                  <a:spAutoFit/>
                </a:bodyPr>
                <a:lstStyle/>
                <a:p>
                  <a:r>
                    <a:rPr lang="ja-JP" altLang="en-US" sz="1400" dirty="0">
                      <a:latin typeface="ＭＳ Ｐゴシック" charset="-128"/>
                    </a:rPr>
                    <a:t>保証料率</a:t>
                  </a:r>
                  <a:endParaRPr lang="ja-JP" altLang="en-US" dirty="0"/>
                </a:p>
              </p:txBody>
            </p:sp>
            <p:sp>
              <p:nvSpPr>
                <p:cNvPr id="1628" name="Rectangle 38"/>
                <p:cNvSpPr>
                  <a:spLocks noChangeArrowheads="1"/>
                </p:cNvSpPr>
                <p:nvPr/>
              </p:nvSpPr>
              <p:spPr>
                <a:xfrm>
                  <a:off x="3332165" y="4296009"/>
                  <a:ext cx="702115" cy="215444"/>
                </a:xfrm>
                <a:prstGeom prst="rect">
                  <a:avLst/>
                </a:prstGeom>
                <a:noFill/>
                <a:ln w="9525">
                  <a:noFill/>
                  <a:miter lim="800000"/>
                  <a:headEnd/>
                  <a:tailEnd/>
                </a:ln>
              </p:spPr>
              <p:txBody>
                <a:bodyPr wrap="none" lIns="0" tIns="0" rIns="0" bIns="0">
                  <a:spAutoFit/>
                </a:bodyPr>
                <a:lstStyle/>
                <a:p>
                  <a:r>
                    <a:rPr lang="ja-JP" altLang="en-US" sz="1400" dirty="0">
                      <a:solidFill>
                        <a:schemeClr val="tx1"/>
                      </a:solidFill>
                      <a:latin typeface="ＭＳ Ｐゴシック" charset="-128"/>
                    </a:rPr>
                    <a:t>0.30％</a:t>
                  </a:r>
                  <a:r>
                    <a:rPr lang="en-US" altLang="ja-JP" sz="1000" dirty="0" smtClean="0">
                      <a:solidFill>
                        <a:schemeClr val="tx1"/>
                      </a:solidFill>
                      <a:latin typeface="ＭＳ Ｐゴシック" charset="-128"/>
                    </a:rPr>
                    <a:t>※</a:t>
                  </a:r>
                  <a:r>
                    <a:rPr lang="ja-JP" altLang="en-US" sz="1000" dirty="0" smtClean="0">
                      <a:solidFill>
                        <a:schemeClr val="tx1"/>
                      </a:solidFill>
                      <a:latin typeface="ＭＳ Ｐゴシック" charset="-128"/>
                    </a:rPr>
                    <a:t>２</a:t>
                  </a:r>
                  <a:endParaRPr lang="ja-JP" altLang="ja-JP" sz="1000" dirty="0">
                    <a:solidFill>
                      <a:schemeClr val="tx1"/>
                    </a:solidFill>
                  </a:endParaRPr>
                </a:p>
              </p:txBody>
            </p:sp>
            <p:sp>
              <p:nvSpPr>
                <p:cNvPr id="1629" name="Rectangle 40"/>
                <p:cNvSpPr>
                  <a:spLocks noChangeArrowheads="1"/>
                </p:cNvSpPr>
                <p:nvPr/>
              </p:nvSpPr>
              <p:spPr>
                <a:xfrm>
                  <a:off x="5347497" y="4296009"/>
                  <a:ext cx="702115" cy="215444"/>
                </a:xfrm>
                <a:prstGeom prst="rect">
                  <a:avLst/>
                </a:prstGeom>
                <a:noFill/>
                <a:ln w="9525">
                  <a:noFill/>
                  <a:miter lim="800000"/>
                  <a:headEnd/>
                  <a:tailEnd/>
                </a:ln>
              </p:spPr>
              <p:txBody>
                <a:bodyPr wrap="none" lIns="0" tIns="0" rIns="0" bIns="0">
                  <a:spAutoFit/>
                </a:bodyPr>
                <a:lstStyle/>
                <a:p>
                  <a:r>
                    <a:rPr lang="ja-JP" altLang="en-US" sz="1400" dirty="0">
                      <a:solidFill>
                        <a:schemeClr val="tx1"/>
                      </a:solidFill>
                      <a:latin typeface="ＭＳ Ｐゴシック" charset="-128"/>
                    </a:rPr>
                    <a:t>0.25％</a:t>
                  </a:r>
                  <a:r>
                    <a:rPr lang="en-US" altLang="ja-JP" sz="1000" dirty="0" smtClean="0">
                      <a:solidFill>
                        <a:schemeClr val="tx1"/>
                      </a:solidFill>
                      <a:latin typeface="ＭＳ Ｐゴシック" charset="-128"/>
                    </a:rPr>
                    <a:t>※</a:t>
                  </a:r>
                  <a:r>
                    <a:rPr lang="ja-JP" altLang="en-US" sz="1000" dirty="0" smtClean="0">
                      <a:solidFill>
                        <a:schemeClr val="tx1"/>
                      </a:solidFill>
                      <a:latin typeface="ＭＳ Ｐゴシック" charset="-128"/>
                    </a:rPr>
                    <a:t>２</a:t>
                  </a:r>
                  <a:endParaRPr lang="ja-JP" altLang="ja-JP" sz="1000" dirty="0">
                    <a:solidFill>
                      <a:schemeClr val="tx1"/>
                    </a:solidFill>
                  </a:endParaRPr>
                </a:p>
              </p:txBody>
            </p:sp>
          </p:grpSp>
          <p:cxnSp>
            <p:nvCxnSpPr>
              <p:cNvPr id="1630" name="直線コネクタ 55"/>
              <p:cNvCxnSpPr/>
              <p:nvPr/>
            </p:nvCxnSpPr>
            <p:spPr>
              <a:xfrm flipV="1">
                <a:off x="1678781" y="3405187"/>
                <a:ext cx="4977608" cy="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1" name="直線コネクタ 62"/>
              <p:cNvCxnSpPr/>
              <p:nvPr/>
            </p:nvCxnSpPr>
            <p:spPr>
              <a:xfrm>
                <a:off x="1702594" y="4089799"/>
                <a:ext cx="49688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32" name="直線コネクタ 453"/>
            <p:cNvSpPr/>
            <p:nvPr/>
          </p:nvSpPr>
          <p:spPr>
            <a:xfrm>
              <a:off x="1676400" y="2147280"/>
              <a:ext cx="9525" cy="2009309"/>
            </a:xfrm>
            <a:prstGeom prst="line">
              <a:avLst/>
            </a:prstGeom>
            <a:ln w="19050" cap="flat" cmpd="sng" algn="ctr">
              <a:solidFill>
                <a:schemeClr val="dk1">
                  <a:shade val="95000"/>
                  <a:satMod val="105000"/>
                </a:schemeClr>
              </a:solidFill>
              <a:prstDash val="solid"/>
            </a:ln>
          </p:spPr>
          <p:style>
            <a:lnRef idx="1">
              <a:schemeClr val="dk1"/>
            </a:lnRef>
            <a:fillRef idx="0">
              <a:schemeClr val="dk1"/>
            </a:fillRef>
            <a:effectRef idx="0">
              <a:schemeClr val="dk1"/>
            </a:effectRef>
            <a:fontRef idx="minor">
              <a:schemeClr val="tx1"/>
            </a:fontRef>
          </p:style>
        </p:sp>
        <p:sp>
          <p:nvSpPr>
            <p:cNvPr id="1633" name="直線コネクタ 480"/>
            <p:cNvSpPr/>
            <p:nvPr/>
          </p:nvSpPr>
          <p:spPr>
            <a:xfrm flipH="1">
              <a:off x="6654493" y="2148143"/>
              <a:ext cx="9181" cy="2012857"/>
            </a:xfrm>
            <a:prstGeom prst="line">
              <a:avLst/>
            </a:prstGeom>
            <a:ln w="19050" cap="flat" cmpd="sng" algn="ctr">
              <a:solidFill>
                <a:schemeClr val="dk1">
                  <a:shade val="95000"/>
                  <a:satMod val="105000"/>
                </a:schemeClr>
              </a:solidFill>
              <a:prstDash val="solid"/>
            </a:ln>
          </p:spPr>
          <p:style>
            <a:lnRef idx="1">
              <a:schemeClr val="dk1"/>
            </a:lnRef>
            <a:fillRef idx="0">
              <a:schemeClr val="dk1"/>
            </a:fillRef>
            <a:effectRef idx="0">
              <a:schemeClr val="dk1"/>
            </a:effectRef>
            <a:fontRef idx="minor">
              <a:schemeClr val="tx1"/>
            </a:fontRef>
          </p:style>
        </p:sp>
      </p:grpSp>
      <p:sp>
        <p:nvSpPr>
          <p:cNvPr id="1634" name="テキスト ボックス 689"/>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３９</a:t>
            </a:r>
            <a:endParaRPr>
              <a:solidFill>
                <a:schemeClr val="tx1"/>
              </a:solidFill>
            </a:endParaRPr>
          </a:p>
        </p:txBody>
      </p:sp>
      <p:sp>
        <p:nvSpPr>
          <p:cNvPr id="1635" name="Rectangle 82"/>
          <p:cNvSpPr>
            <a:spLocks noChangeArrowheads="1"/>
          </p:cNvSpPr>
          <p:nvPr/>
        </p:nvSpPr>
        <p:spPr>
          <a:xfrm>
            <a:off x="1738209" y="2322891"/>
            <a:ext cx="897682" cy="430887"/>
          </a:xfrm>
          <a:prstGeom prst="rect">
            <a:avLst/>
          </a:prstGeom>
          <a:noFill/>
          <a:ln w="9525">
            <a:noFill/>
            <a:miter lim="800000"/>
            <a:headEnd/>
            <a:tailEnd/>
          </a:ln>
        </p:spPr>
        <p:txBody>
          <a:bodyPr wrap="none" lIns="0" tIns="0" rIns="0" bIns="0">
            <a:spAutoFit/>
          </a:bodyPr>
          <a:lstStyle/>
          <a:p>
            <a:r>
              <a:rPr lang="ja-JP" altLang="en-US" sz="1400" dirty="0"/>
              <a:t>償還期間</a:t>
            </a:r>
            <a:endParaRPr lang="ja-JP" altLang="en-US" dirty="0"/>
          </a:p>
          <a:p>
            <a:r>
              <a:rPr lang="ja-JP" altLang="en-US" sz="1400" dirty="0"/>
              <a:t>（</a:t>
            </a:r>
            <a:r>
              <a:rPr lang="ja-JP" altLang="en-US" sz="1400" dirty="0"/>
              <a:t>据置期間）</a:t>
            </a:r>
            <a:endParaRPr lang="ja-JP" altLang="en-US" sz="1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41"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ja-JP" altLang="en-US" sz="1600" b="0" dirty="0" smtClean="0">
                <a:latin typeface="+mn-ea"/>
                <a:ea typeface="+mn-ea"/>
              </a:rPr>
              <a:t>次世代施策推進融資</a:t>
            </a:r>
            <a:endParaRPr lang="ja-JP" altLang="en-US" sz="2000" b="0" dirty="0">
              <a:latin typeface="+mn-ea"/>
              <a:ea typeface="+mn-ea"/>
            </a:endParaRPr>
          </a:p>
        </p:txBody>
      </p:sp>
      <p:sp>
        <p:nvSpPr>
          <p:cNvPr id="1642"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設備投資等</a:t>
            </a:r>
            <a:endParaRPr b="0">
              <a:solidFill>
                <a:schemeClr val="tx1"/>
              </a:solidFill>
            </a:endParaRPr>
          </a:p>
        </p:txBody>
      </p:sp>
      <p:graphicFrame>
        <p:nvGraphicFramePr>
          <p:cNvPr id="1643" name="表 6"/>
          <p:cNvGraphicFramePr>
            <a:graphicFrameLocks noGrp="1"/>
          </p:cNvGraphicFramePr>
          <p:nvPr>
            <p:extLst>
              <p:ext uri="{D42A27DB-BD31-4B8C-83A1-F6EECF244321}">
                <p14:modId xmlns:p14="http://schemas.microsoft.com/office/powerpoint/2010/main" val="2221875755"/>
              </p:ext>
            </p:extLst>
          </p:nvPr>
        </p:nvGraphicFramePr>
        <p:xfrm>
          <a:off x="108404" y="705000"/>
          <a:ext cx="6597340" cy="4718069"/>
        </p:xfrm>
        <a:graphic>
          <a:graphicData uri="http://schemas.openxmlformats.org/drawingml/2006/table">
            <a:tbl>
              <a:tblPr firstRow="1" bandRow="1">
                <a:tableStyleId>{5940675A-B579-460E-94D1-54222C63F5DA}</a:tableStyleId>
              </a:tblPr>
              <a:tblGrid>
                <a:gridCol w="1463220"/>
                <a:gridCol w="1039856"/>
                <a:gridCol w="1023566"/>
                <a:gridCol w="1023566"/>
                <a:gridCol w="1023566"/>
                <a:gridCol w="1023566"/>
              </a:tblGrid>
              <a:tr h="512459">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anchor="ctr">
                    <a:solidFill>
                      <a:schemeClr val="tx2">
                        <a:lumMod val="20000"/>
                        <a:lumOff val="80000"/>
                      </a:schemeClr>
                    </a:solidFill>
                  </a:tcPr>
                </a:tc>
                <a:tc gridSpan="5">
                  <a:txBody>
                    <a:bodyPr/>
                    <a:lstStyle/>
                    <a:p>
                      <a:r>
                        <a:rPr kumimoji="1" lang="ja-JP" altLang="en-US" sz="1400" dirty="0" smtClean="0">
                          <a:solidFill>
                            <a:schemeClr val="tx1"/>
                          </a:solidFill>
                          <a:latin typeface="+mn-ea"/>
                          <a:ea typeface="+mn-ea"/>
                        </a:rPr>
                        <a:t>脱炭素化（省エネ化含む）、デジタル化、グリーン化に関する取組を行う事業者</a:t>
                      </a:r>
                      <a:endParaRPr kumimoji="1" lang="ja-JP" altLang="en-US" sz="1600" dirty="0" smtClean="0">
                        <a:solidFill>
                          <a:schemeClr val="tx1"/>
                        </a:solidFill>
                        <a:latin typeface="+mn-ea"/>
                        <a:ea typeface="+mn-ea"/>
                      </a:endParaRPr>
                    </a:p>
                  </a:txBody>
                  <a:tcPr anchor="ctr"/>
                </a:tc>
                <a:tc hMerge="1">
                  <a:txBody>
                    <a:bodyPr/>
                    <a:lstStyle/>
                    <a:p>
                      <a:endParaRPr kumimoji="1" lang="ja-JP" altLang="en-US" sz="1600" dirty="0" smtClean="0">
                        <a:solidFill>
                          <a:schemeClr val="tx1"/>
                        </a:solidFill>
                        <a:latin typeface="+mn-ea"/>
                        <a:ea typeface="+mn-ea"/>
                      </a:endParaRPr>
                    </a:p>
                  </a:txBody>
                  <a:tcPr/>
                </a:tc>
                <a:tc hMerge="1">
                  <a:txBody>
                    <a:bodyPr/>
                    <a:lstStyle/>
                    <a:p>
                      <a:endParaRPr kumimoji="1" lang="ja-JP" altLang="en-US" sz="1600" dirty="0" smtClean="0">
                        <a:solidFill>
                          <a:schemeClr val="tx1"/>
                        </a:solidFill>
                        <a:latin typeface="+mn-ea"/>
                        <a:ea typeface="+mn-ea"/>
                      </a:endParaRPr>
                    </a:p>
                  </a:txBody>
                  <a:tcPr/>
                </a:tc>
                <a:tc hMerge="1">
                  <a:txBody>
                    <a:bodyPr/>
                    <a:lstStyle/>
                    <a:p>
                      <a:endParaRPr kumimoji="1" lang="ja-JP" altLang="en-US" sz="1600" dirty="0" smtClean="0">
                        <a:solidFill>
                          <a:schemeClr val="tx1"/>
                        </a:solidFill>
                        <a:latin typeface="+mn-ea"/>
                        <a:ea typeface="+mn-ea"/>
                      </a:endParaRPr>
                    </a:p>
                  </a:txBody>
                  <a:tcPr/>
                </a:tc>
                <a:tc hMerge="1">
                  <a:txBody>
                    <a:bodyPr/>
                    <a:lstStyle/>
                    <a:p>
                      <a:endParaRPr kumimoji="1" lang="ja-JP" altLang="en-US" sz="1600" dirty="0" smtClean="0">
                        <a:solidFill>
                          <a:schemeClr val="tx1"/>
                        </a:solidFill>
                        <a:latin typeface="+mn-ea"/>
                        <a:ea typeface="+mn-ea"/>
                      </a:endParaRPr>
                    </a:p>
                  </a:txBody>
                  <a:tcPr/>
                </a:tc>
              </a:tr>
              <a:tr h="302031">
                <a:tc>
                  <a:txBody>
                    <a:bodyPr/>
                    <a:lstStyle/>
                    <a:p>
                      <a:r>
                        <a:rPr kumimoji="1" lang="ja-JP" altLang="en-US" sz="1400" dirty="0" smtClean="0">
                          <a:solidFill>
                            <a:schemeClr val="tx1"/>
                          </a:solidFill>
                        </a:rPr>
                        <a:t>対象資金</a:t>
                      </a:r>
                      <a:endParaRPr kumimoji="1" lang="ja-JP" altLang="en-US" sz="1400" dirty="0">
                        <a:solidFill>
                          <a:schemeClr val="tx1"/>
                        </a:solidFill>
                      </a:endParaRPr>
                    </a:p>
                  </a:txBody>
                  <a:tcPr anchor="ctr">
                    <a:solidFill>
                      <a:schemeClr val="tx2">
                        <a:lumMod val="20000"/>
                        <a:lumOff val="80000"/>
                      </a:schemeClr>
                    </a:solidFill>
                  </a:tcPr>
                </a:tc>
                <a:tc gridSpan="5">
                  <a:txBody>
                    <a:bodyPr/>
                    <a:lstStyle/>
                    <a:p>
                      <a:r>
                        <a:rPr kumimoji="1" lang="ja-JP" altLang="en-US" sz="1400" dirty="0" smtClean="0">
                          <a:solidFill>
                            <a:schemeClr val="tx1"/>
                          </a:solidFill>
                          <a:latin typeface="+mn-ea"/>
                          <a:ea typeface="+mn-ea"/>
                        </a:rPr>
                        <a:t>設備資金</a:t>
                      </a:r>
                      <a:endParaRPr kumimoji="1" lang="en-US" altLang="ja-JP" sz="1600" dirty="0" smtClean="0">
                        <a:solidFill>
                          <a:schemeClr val="tx1"/>
                        </a:solidFill>
                        <a:latin typeface="+mn-ea"/>
                        <a:ea typeface="+mn-ea"/>
                      </a:endParaRPr>
                    </a:p>
                  </a:txBody>
                  <a:tcPr anchor="ctr"/>
                </a:tc>
                <a:tc hMerge="1">
                  <a:txBody>
                    <a:bodyPr/>
                    <a:lstStyle/>
                    <a:p>
                      <a:endParaRPr kumimoji="1" lang="en-US" altLang="ja-JP" sz="1600" dirty="0" smtClean="0">
                        <a:solidFill>
                          <a:schemeClr val="tx1"/>
                        </a:solidFill>
                        <a:latin typeface="+mn-ea"/>
                        <a:ea typeface="+mn-ea"/>
                      </a:endParaRPr>
                    </a:p>
                  </a:txBody>
                  <a:tcPr/>
                </a:tc>
                <a:tc hMerge="1">
                  <a:txBody>
                    <a:bodyPr/>
                    <a:lstStyle/>
                    <a:p>
                      <a:endParaRPr kumimoji="1" lang="en-US" altLang="ja-JP" sz="1600" dirty="0" smtClean="0">
                        <a:solidFill>
                          <a:schemeClr val="tx1"/>
                        </a:solidFill>
                        <a:latin typeface="+mn-ea"/>
                        <a:ea typeface="+mn-ea"/>
                      </a:endParaRPr>
                    </a:p>
                  </a:txBody>
                  <a:tcPr/>
                </a:tc>
                <a:tc hMerge="1">
                  <a:txBody>
                    <a:bodyPr/>
                    <a:lstStyle/>
                    <a:p>
                      <a:endParaRPr kumimoji="1" lang="en-US" altLang="ja-JP" sz="1600" dirty="0" smtClean="0">
                        <a:solidFill>
                          <a:schemeClr val="tx1"/>
                        </a:solidFill>
                        <a:latin typeface="+mn-ea"/>
                        <a:ea typeface="+mn-ea"/>
                      </a:endParaRPr>
                    </a:p>
                  </a:txBody>
                  <a:tcPr/>
                </a:tc>
                <a:tc hMerge="1">
                  <a:txBody>
                    <a:bodyPr/>
                    <a:lstStyle/>
                    <a:p>
                      <a:endParaRPr kumimoji="1" lang="en-US" altLang="ja-JP" sz="1600" dirty="0" smtClean="0">
                        <a:solidFill>
                          <a:schemeClr val="tx1"/>
                        </a:solidFill>
                        <a:latin typeface="+mn-ea"/>
                        <a:ea typeface="+mn-ea"/>
                      </a:endParaRPr>
                    </a:p>
                  </a:txBody>
                  <a:tcPr/>
                </a:tc>
              </a:tr>
              <a:tr h="302031">
                <a:tc>
                  <a:txBody>
                    <a:bodyPr/>
                    <a:lstStyle/>
                    <a:p>
                      <a:r>
                        <a:rPr kumimoji="1" lang="ja-JP" altLang="en-US" sz="1400" dirty="0" smtClean="0">
                          <a:solidFill>
                            <a:schemeClr val="tx1"/>
                          </a:solidFill>
                        </a:rPr>
                        <a:t>貸付限度額</a:t>
                      </a:r>
                      <a:endParaRPr kumimoji="1" lang="ja-JP" altLang="en-US" sz="1400" dirty="0">
                        <a:solidFill>
                          <a:schemeClr val="tx1"/>
                        </a:solidFill>
                      </a:endParaRPr>
                    </a:p>
                  </a:txBody>
                  <a:tcPr anchor="ctr">
                    <a:solidFill>
                      <a:schemeClr val="tx2">
                        <a:lumMod val="20000"/>
                        <a:lumOff val="80000"/>
                      </a:schemeClr>
                    </a:solidFill>
                  </a:tcPr>
                </a:tc>
                <a:tc gridSpan="5">
                  <a:txBody>
                    <a:bodyPr/>
                    <a:lstStyle/>
                    <a:p>
                      <a:r>
                        <a:rPr kumimoji="1" lang="ja-JP" altLang="en-US" sz="1400" dirty="0" smtClean="0">
                          <a:solidFill>
                            <a:schemeClr val="tx1"/>
                          </a:solidFill>
                          <a:latin typeface="+mn-ea"/>
                          <a:ea typeface="+mn-ea"/>
                        </a:rPr>
                        <a:t>１億円</a:t>
                      </a:r>
                      <a:endParaRPr kumimoji="1" lang="en-US" altLang="ja-JP" sz="1600" dirty="0" smtClean="0">
                        <a:solidFill>
                          <a:schemeClr val="tx1"/>
                        </a:solidFill>
                        <a:latin typeface="+mn-ea"/>
                        <a:ea typeface="+mn-ea"/>
                      </a:endParaRPr>
                    </a:p>
                  </a:txBody>
                  <a:tcPr anchor="ctr"/>
                </a:tc>
                <a:tc hMerge="1">
                  <a:txBody>
                    <a:bodyPr/>
                    <a:lstStyle/>
                    <a:p>
                      <a:endParaRPr kumimoji="1" lang="en-US" altLang="ja-JP" sz="1600" dirty="0" smtClean="0">
                        <a:solidFill>
                          <a:schemeClr val="tx1"/>
                        </a:solidFill>
                        <a:latin typeface="+mn-ea"/>
                        <a:ea typeface="+mn-ea"/>
                      </a:endParaRPr>
                    </a:p>
                  </a:txBody>
                  <a:tcPr/>
                </a:tc>
                <a:tc hMerge="1">
                  <a:txBody>
                    <a:bodyPr/>
                    <a:lstStyle/>
                    <a:p>
                      <a:endParaRPr kumimoji="1" lang="en-US" altLang="ja-JP" sz="1600" dirty="0" smtClean="0">
                        <a:solidFill>
                          <a:schemeClr val="tx1"/>
                        </a:solidFill>
                        <a:latin typeface="+mn-ea"/>
                        <a:ea typeface="+mn-ea"/>
                      </a:endParaRPr>
                    </a:p>
                  </a:txBody>
                  <a:tcPr/>
                </a:tc>
                <a:tc hMerge="1">
                  <a:txBody>
                    <a:bodyPr/>
                    <a:lstStyle/>
                    <a:p>
                      <a:endParaRPr kumimoji="1" lang="en-US" altLang="ja-JP" sz="1600" dirty="0" smtClean="0">
                        <a:solidFill>
                          <a:schemeClr val="tx1"/>
                        </a:solidFill>
                        <a:latin typeface="+mn-ea"/>
                        <a:ea typeface="+mn-ea"/>
                      </a:endParaRPr>
                    </a:p>
                  </a:txBody>
                  <a:tcPr/>
                </a:tc>
                <a:tc hMerge="1">
                  <a:txBody>
                    <a:bodyPr/>
                    <a:lstStyle/>
                    <a:p>
                      <a:endParaRPr kumimoji="1" lang="en-US" altLang="ja-JP" sz="1600" dirty="0" smtClean="0">
                        <a:solidFill>
                          <a:schemeClr val="tx1"/>
                        </a:solidFill>
                        <a:latin typeface="+mn-ea"/>
                        <a:ea typeface="+mn-ea"/>
                      </a:endParaRPr>
                    </a:p>
                  </a:txBody>
                  <a:tcPr/>
                </a:tc>
              </a:tr>
              <a:tr h="512459">
                <a:tc rowSpan="4">
                  <a:txBody>
                    <a:bodyPr/>
                    <a:lstStyle/>
                    <a:p>
                      <a:r>
                        <a:rPr kumimoji="1" lang="ja-JP" altLang="en-US" sz="1400" dirty="0" smtClean="0">
                          <a:solidFill>
                            <a:schemeClr val="tx1"/>
                          </a:solidFill>
                        </a:rPr>
                        <a:t>償還期間</a:t>
                      </a:r>
                      <a:endParaRPr kumimoji="1" lang="ja-JP" altLang="en-US" sz="1400" dirty="0" smtClean="0">
                        <a:solidFill>
                          <a:schemeClr val="tx1"/>
                        </a:solidFill>
                      </a:endParaRPr>
                    </a:p>
                    <a:p>
                      <a:r>
                        <a:rPr kumimoji="1" lang="ja-JP" altLang="en-US" sz="1400" dirty="0" smtClean="0">
                          <a:solidFill>
                            <a:schemeClr val="tx1"/>
                          </a:solidFill>
                        </a:rPr>
                        <a:t>（</a:t>
                      </a:r>
                      <a:r>
                        <a:rPr kumimoji="1" lang="ja-JP" altLang="en-US" sz="1400" dirty="0" smtClean="0">
                          <a:solidFill>
                            <a:schemeClr val="tx1"/>
                          </a:solidFill>
                        </a:rPr>
                        <a:t>据置期間）</a:t>
                      </a:r>
                      <a:endParaRPr kumimoji="1" lang="ja-JP" altLang="en-US" sz="1400" dirty="0" smtClean="0">
                        <a:solidFill>
                          <a:schemeClr val="tx1"/>
                        </a:solidFill>
                      </a:endParaRPr>
                    </a:p>
                    <a:p>
                      <a:r>
                        <a:rPr kumimoji="1" lang="ja-JP" altLang="en-US" sz="1400" dirty="0" smtClean="0">
                          <a:solidFill>
                            <a:schemeClr val="tx1"/>
                          </a:solidFill>
                        </a:rPr>
                        <a:t>貸付利率</a:t>
                      </a:r>
                      <a:endParaRPr kumimoji="1" lang="en-US" altLang="ja-JP" sz="1400" dirty="0" smtClean="0">
                        <a:solidFill>
                          <a:schemeClr val="tx1"/>
                        </a:solidFill>
                      </a:endParaRPr>
                    </a:p>
                    <a:p>
                      <a:r>
                        <a:rPr kumimoji="1" lang="ja-JP" altLang="en-US" sz="1400" dirty="0" smtClean="0">
                          <a:solidFill>
                            <a:schemeClr val="tx1"/>
                          </a:solidFill>
                        </a:rPr>
                        <a:t>保証料率</a:t>
                      </a:r>
                      <a:endParaRPr kumimoji="1" lang="ja-JP" altLang="en-US" sz="1400" dirty="0">
                        <a:solidFill>
                          <a:schemeClr val="tx1"/>
                        </a:solidFill>
                      </a:endParaRPr>
                    </a:p>
                  </a:txBody>
                  <a:tcPr anchor="ctr">
                    <a:solidFill>
                      <a:schemeClr val="tx2">
                        <a:lumMod val="20000"/>
                        <a:lumOff val="80000"/>
                      </a:schemeClr>
                    </a:solidFill>
                  </a:tcPr>
                </a:tc>
                <a:tc>
                  <a:txBody>
                    <a:bodyPr/>
                    <a:lstStyle/>
                    <a:p>
                      <a:pPr marL="360000" indent="-360000" algn="ctr">
                        <a:lnSpc>
                          <a:spcPct val="100000"/>
                        </a:lnSpc>
                        <a:spcBef>
                          <a:spcPts val="0"/>
                        </a:spcBef>
                        <a:spcAft>
                          <a:spcPts val="0"/>
                        </a:spcAft>
                      </a:pPr>
                      <a:r>
                        <a:rPr kumimoji="1" lang="ja-JP" altLang="en-US" sz="1200" dirty="0" smtClean="0">
                          <a:solidFill>
                            <a:schemeClr val="tx1"/>
                          </a:solidFill>
                          <a:latin typeface="+mn-ea"/>
                          <a:ea typeface="+mn-ea"/>
                        </a:rPr>
                        <a:t>償還期間</a:t>
                      </a:r>
                      <a:endParaRPr kumimoji="1" lang="en-US" altLang="ja-JP" sz="1200" dirty="0" smtClean="0">
                        <a:solidFill>
                          <a:schemeClr val="tx1"/>
                        </a:solidFill>
                        <a:latin typeface="+mn-ea"/>
                        <a:ea typeface="+mn-ea"/>
                      </a:endParaRPr>
                    </a:p>
                    <a:p>
                      <a:pPr marL="360000" indent="-360000" algn="ctr">
                        <a:lnSpc>
                          <a:spcPct val="100000"/>
                        </a:lnSpc>
                        <a:spcBef>
                          <a:spcPts val="0"/>
                        </a:spcBef>
                        <a:spcAft>
                          <a:spcPts val="0"/>
                        </a:spcAft>
                      </a:pPr>
                      <a:r>
                        <a:rPr kumimoji="1" lang="ja-JP" altLang="en-US" sz="1200" dirty="0" smtClean="0">
                          <a:solidFill>
                            <a:schemeClr val="tx1"/>
                          </a:solidFill>
                          <a:latin typeface="+mn-ea"/>
                          <a:ea typeface="+mn-ea"/>
                        </a:rPr>
                        <a:t>（</a:t>
                      </a:r>
                      <a:r>
                        <a:rPr kumimoji="1" lang="ja-JP" altLang="en-US" sz="1200" dirty="0" smtClean="0">
                          <a:solidFill>
                            <a:schemeClr val="tx1"/>
                          </a:solidFill>
                          <a:latin typeface="+mn-ea"/>
                          <a:ea typeface="+mn-ea"/>
                        </a:rPr>
                        <a:t>据置期間）</a:t>
                      </a:r>
                      <a:endParaRPr kumimoji="1" lang="ja-JP" altLang="en-US" sz="1200" dirty="0" smtClean="0">
                        <a:solidFill>
                          <a:schemeClr val="tx1"/>
                        </a:solidFill>
                        <a:latin typeface="+mn-ea"/>
                        <a:ea typeface="+mn-ea"/>
                      </a:endParaRPr>
                    </a:p>
                  </a:txBody>
                  <a:tcPr marL="91440" marR="91440" marT="45720" marB="45720" vert="horz" anchor="ctr" anchorCtr="0"/>
                </a:tc>
                <a:tc>
                  <a:txBody>
                    <a:bodyPr/>
                    <a:lstStyle/>
                    <a:p>
                      <a:pPr algn="ctr"/>
                      <a:r>
                        <a:rPr lang="ja-JP" altLang="en-US" sz="1200">
                          <a:latin typeface="ＭＳ Ｐゴシック"/>
                          <a:ea typeface="ＭＳ Ｐゴシック"/>
                        </a:rPr>
                        <a:t>７年以内</a:t>
                      </a:r>
                      <a:endParaRPr sz="1200">
                        <a:latin typeface="ＭＳ Ｐゴシック"/>
                        <a:ea typeface="ＭＳ Ｐゴシック"/>
                      </a:endParaRPr>
                    </a:p>
                    <a:p>
                      <a:pPr algn="ctr"/>
                      <a:r>
                        <a:rPr lang="ja-JP" altLang="en-US" sz="1200">
                          <a:latin typeface="ＭＳ Ｐゴシック"/>
                          <a:ea typeface="ＭＳ Ｐゴシック"/>
                        </a:rPr>
                        <a:t>（１年以内）</a:t>
                      </a:r>
                      <a:endParaRPr lang="ja-JP" altLang="en-US" sz="1200">
                        <a:latin typeface="ＭＳ Ｐゴシック"/>
                        <a:ea typeface="ＭＳ Ｐゴシック"/>
                      </a:endParaRPr>
                    </a:p>
                  </a:txBody>
                  <a:tcPr marL="91440" marR="91440" marT="45720" marB="45720" vert="horz" anchor="ctr" anchorCtr="0"/>
                </a:tc>
                <a:tc>
                  <a:txBody>
                    <a:bodyPr/>
                    <a:lstStyle/>
                    <a:p>
                      <a:pPr algn="ctr"/>
                      <a:r>
                        <a:rPr lang="ja-JP" altLang="en-US" sz="1200">
                          <a:latin typeface="ＭＳ Ｐゴシック"/>
                          <a:ea typeface="ＭＳ Ｐゴシック"/>
                        </a:rPr>
                        <a:t>10年以内</a:t>
                      </a:r>
                      <a:endParaRPr sz="1200">
                        <a:latin typeface="ＭＳ Ｐゴシック"/>
                        <a:ea typeface="ＭＳ Ｐゴシック"/>
                      </a:endParaRPr>
                    </a:p>
                    <a:p>
                      <a:pPr algn="ctr"/>
                      <a:r>
                        <a:rPr lang="ja-JP" altLang="en-US" sz="1200">
                          <a:latin typeface="ＭＳ Ｐゴシック"/>
                          <a:ea typeface="ＭＳ Ｐゴシック"/>
                        </a:rPr>
                        <a:t>（２年以内）</a:t>
                      </a:r>
                      <a:endParaRPr lang="ja-JP" altLang="en-US" sz="1200">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15年以内</a:t>
                      </a:r>
                      <a:endParaRPr sz="1200">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（３年以内）</a:t>
                      </a:r>
                      <a:endParaRPr kumimoji="1" lang="ja-JP" altLang="en-US" sz="1200" b="0" dirty="0" smtClean="0">
                        <a:solidFill>
                          <a:schemeClr val="tx1"/>
                        </a:solidFill>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a:t>
                      </a:r>
                      <a:r>
                        <a:rPr kumimoji="1" lang="ja-JP" altLang="en-US" sz="1200" b="0" dirty="0" smtClean="0">
                          <a:solidFill>
                            <a:schemeClr val="tx1"/>
                          </a:solidFill>
                          <a:latin typeface="ＭＳ Ｐゴシック"/>
                          <a:ea typeface="ＭＳ Ｐゴシック"/>
                        </a:rPr>
                        <a:t>１</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20年以内</a:t>
                      </a:r>
                      <a:endParaRPr sz="1200">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（３年以内）</a:t>
                      </a:r>
                      <a:endParaRPr kumimoji="1" lang="ja-JP" altLang="en-US" sz="1200" b="0" dirty="0" smtClean="0">
                        <a:solidFill>
                          <a:schemeClr val="tx1"/>
                        </a:solidFill>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a:t>
                      </a:r>
                      <a:r>
                        <a:rPr kumimoji="1" lang="ja-JP" altLang="en-US" sz="1200" b="0" dirty="0" smtClean="0">
                          <a:solidFill>
                            <a:schemeClr val="tx1"/>
                          </a:solidFill>
                          <a:latin typeface="ＭＳ Ｐゴシック"/>
                          <a:ea typeface="ＭＳ Ｐゴシック"/>
                        </a:rPr>
                        <a:t>１</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r>
              <a:tr h="722886">
                <a:tc vMerge="1">
                  <a:txBody>
                    <a:bodyPr/>
                    <a:lstStyle/>
                    <a:p>
                      <a:endParaRPr kumimoji="1" lang="ja-JP" altLang="en-US" sz="1400" dirty="0">
                        <a:solidFill>
                          <a:schemeClr val="tx1"/>
                        </a:solidFill>
                      </a:endParaRPr>
                    </a:p>
                  </a:txBody>
                  <a:tcPr>
                    <a:solidFill>
                      <a:schemeClr val="accent1">
                        <a:lumMod val="60000"/>
                        <a:lumOff val="40000"/>
                      </a:schemeClr>
                    </a:solidFill>
                  </a:tcPr>
                </a:tc>
                <a:tc>
                  <a:txBody>
                    <a:bodyPr/>
                    <a:lstStyle/>
                    <a:p>
                      <a:pPr algn="ctr"/>
                      <a:r>
                        <a:rPr kumimoji="1" lang="ja-JP" altLang="en-US" sz="1400" dirty="0">
                          <a:solidFill>
                            <a:schemeClr val="tx1"/>
                          </a:solidFill>
                          <a:latin typeface="ＭＳ Ｐゴシック"/>
                          <a:ea typeface="ＭＳ Ｐゴシック"/>
                        </a:rPr>
                        <a:t>貸付</a:t>
                      </a:r>
                      <a:r>
                        <a:rPr kumimoji="1" lang="ja-JP" altLang="en-US" sz="1400" dirty="0">
                          <a:solidFill>
                            <a:schemeClr val="tx1"/>
                          </a:solidFill>
                          <a:latin typeface="ＭＳ Ｐゴシック"/>
                          <a:ea typeface="ＭＳ Ｐゴシック"/>
                        </a:rPr>
                        <a:t>利率</a:t>
                      </a:r>
                      <a:endParaRPr kumimoji="1" lang="ja-JP" altLang="en-US" sz="1400" dirty="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dirty="0">
                          <a:solidFill>
                            <a:schemeClr val="tx1"/>
                          </a:solidFill>
                          <a:latin typeface="ＭＳ Ｐゴシック"/>
                          <a:ea typeface="ＭＳ Ｐゴシック"/>
                        </a:rPr>
                        <a:t>2.27％以内（変動）</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2.47％以内（変動）</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2.67</a:t>
                      </a:r>
                      <a:r>
                        <a:rPr kumimoji="1" lang="ja-JP" altLang="en-US" sz="1200" b="0" dirty="0" smtClean="0">
                          <a:solidFill>
                            <a:schemeClr val="tx1"/>
                          </a:solidFill>
                          <a:latin typeface="ＭＳ Ｐゴシック"/>
                          <a:ea typeface="ＭＳ Ｐゴシック"/>
                        </a:rPr>
                        <a:t>％以内（変動）</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2.87％以内（変動）</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r>
              <a:tr h="512459">
                <a:tc vMerge="1">
                  <a:txBody>
                    <a:bodyPr/>
                    <a:lstStyle/>
                    <a:p>
                      <a:endParaRPr kumimoji="1" lang="ja-JP" altLang="en-US" sz="1400" dirty="0">
                        <a:solidFill>
                          <a:schemeClr val="tx1"/>
                        </a:solidFill>
                      </a:endParaRPr>
                    </a:p>
                  </a:txBody>
                  <a:tcPr>
                    <a:solidFill>
                      <a:schemeClr val="accent1">
                        <a:lumMod val="60000"/>
                        <a:lumOff val="40000"/>
                      </a:schemeClr>
                    </a:solidFill>
                  </a:tcPr>
                </a:tc>
                <a:tc>
                  <a:txBody>
                    <a:bodyPr/>
                    <a:lstStyle/>
                    <a:p>
                      <a:pPr algn="ctr"/>
                      <a:r>
                        <a:rPr kumimoji="1" lang="ja-JP" altLang="en-US" sz="1400" dirty="0">
                          <a:solidFill>
                            <a:schemeClr val="tx1"/>
                          </a:solidFill>
                          <a:latin typeface="ＭＳ Ｐゴシック"/>
                          <a:ea typeface="ＭＳ Ｐゴシック"/>
                        </a:rPr>
                        <a:t>保証</a:t>
                      </a:r>
                      <a:r>
                        <a:rPr kumimoji="1" lang="ja-JP" altLang="en-US" sz="1400" dirty="0">
                          <a:solidFill>
                            <a:schemeClr val="tx1"/>
                          </a:solidFill>
                          <a:latin typeface="ＭＳ Ｐゴシック"/>
                          <a:ea typeface="ＭＳ Ｐゴシック"/>
                        </a:rPr>
                        <a:t>料率</a:t>
                      </a:r>
                      <a:endParaRPr kumimoji="1" lang="ja-JP" altLang="en-US" sz="1400" dirty="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0.30％</a:t>
                      </a:r>
                      <a:endParaRPr kumimoji="1" lang="ja-JP" altLang="en-US" sz="1200" b="0" dirty="0" smtClean="0">
                        <a:solidFill>
                          <a:schemeClr val="tx1"/>
                        </a:solidFill>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※２</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0.25％</a:t>
                      </a:r>
                      <a:endParaRPr kumimoji="1" lang="ja-JP" altLang="en-US" sz="1200" b="0" dirty="0" smtClean="0">
                        <a:solidFill>
                          <a:schemeClr val="tx1"/>
                        </a:solidFill>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※２</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0.25％</a:t>
                      </a:r>
                      <a:endParaRPr kumimoji="1" lang="ja-JP" altLang="en-US" sz="1200" b="0" dirty="0" smtClean="0">
                        <a:solidFill>
                          <a:schemeClr val="tx1"/>
                        </a:solidFill>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※２</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200" b="0" dirty="0" smtClean="0">
                          <a:solidFill>
                            <a:schemeClr val="tx1"/>
                          </a:solidFill>
                          <a:latin typeface="ＭＳ Ｐゴシック"/>
                          <a:ea typeface="ＭＳ Ｐゴシック"/>
                        </a:rPr>
                        <a:t>0.25％</a:t>
                      </a:r>
                      <a:endParaRPr kumimoji="1" lang="ja-JP" altLang="en-US" sz="1200" b="0" dirty="0" smtClean="0">
                        <a:solidFill>
                          <a:schemeClr val="tx1"/>
                        </a:solidFill>
                        <a:latin typeface="ＭＳ Ｐゴシック"/>
                        <a:ea typeface="ＭＳ Ｐゴシック"/>
                      </a:endParaRPr>
                    </a:p>
                    <a:p>
                      <a:pPr algn="ctr"/>
                      <a:r>
                        <a:rPr kumimoji="1" lang="ja-JP" altLang="en-US" sz="1200" b="0" dirty="0" smtClean="0">
                          <a:solidFill>
                            <a:schemeClr val="tx1"/>
                          </a:solidFill>
                          <a:latin typeface="ＭＳ Ｐゴシック"/>
                          <a:ea typeface="ＭＳ Ｐゴシック"/>
                        </a:rPr>
                        <a:t>※２</a:t>
                      </a:r>
                      <a:endParaRPr kumimoji="1" lang="ja-JP" altLang="en-US" sz="1200" b="0" dirty="0" smtClean="0">
                        <a:solidFill>
                          <a:schemeClr val="tx1"/>
                        </a:solidFill>
                        <a:latin typeface="ＭＳ Ｐゴシック"/>
                        <a:ea typeface="ＭＳ Ｐゴシック"/>
                      </a:endParaRPr>
                    </a:p>
                  </a:txBody>
                  <a:tcPr marL="91440" marR="91440" marT="45720" marB="45720" vert="horz" anchor="ctr" anchorCtr="0"/>
                </a:tc>
              </a:tr>
              <a:tr h="762804">
                <a:tc vMerge="1">
                  <a:txBody>
                    <a:bodyPr/>
                    <a:lstStyle/>
                    <a:p>
                      <a:endParaRPr kumimoji="1" lang="ja-JP" altLang="en-US" sz="1400" dirty="0">
                        <a:solidFill>
                          <a:schemeClr val="tx1"/>
                        </a:solidFill>
                      </a:endParaRPr>
                    </a:p>
                  </a:txBody>
                  <a:tcPr>
                    <a:solidFill>
                      <a:schemeClr val="accent1">
                        <a:lumMod val="60000"/>
                        <a:lumOff val="40000"/>
                      </a:schemeClr>
                    </a:solidFill>
                  </a:tcPr>
                </a:tc>
                <a:tc gridSpan="5">
                  <a:txBody>
                    <a:bodyPr/>
                    <a:lstStyle/>
                    <a:p>
                      <a:pPr marL="360000" indent="-360000">
                        <a:lnSpc>
                          <a:spcPct val="100000"/>
                        </a:lnSpc>
                        <a:spcBef>
                          <a:spcPts val="0"/>
                        </a:spcBef>
                        <a:spcAft>
                          <a:spcPts val="0"/>
                        </a:spcAft>
                      </a:pPr>
                      <a:r>
                        <a:rPr kumimoji="1" lang="en-US" altLang="ja-JP" sz="1200" dirty="0" smtClean="0">
                          <a:solidFill>
                            <a:schemeClr val="tx1"/>
                          </a:solidFill>
                          <a:latin typeface="+mn-ea"/>
                          <a:ea typeface="+mn-ea"/>
                        </a:rPr>
                        <a:t>※１　15年、20年は脱炭素化のみ</a:t>
                      </a:r>
                      <a:endParaRPr>
                        <a:solidFill>
                          <a:schemeClr val="tx1"/>
                        </a:solidFill>
                      </a:endParaRPr>
                    </a:p>
                    <a:p>
                      <a:r>
                        <a:rPr kumimoji="1" lang="en-US" altLang="ja-JP" sz="1200" dirty="0" smtClean="0">
                          <a:solidFill>
                            <a:schemeClr val="tx1"/>
                          </a:solidFill>
                          <a:latin typeface="+mn-ea"/>
                          <a:ea typeface="+mn-ea"/>
                        </a:rPr>
                        <a:t>※２　標準的な事業者の場合の保証料率です。</a:t>
                      </a:r>
                      <a:endParaRPr kumimoji="1" lang="en-US" altLang="ja-JP" sz="1200" dirty="0" smtClean="0">
                        <a:solidFill>
                          <a:schemeClr val="tx1"/>
                        </a:solidFill>
                        <a:latin typeface="+mn-ea"/>
                        <a:ea typeface="+mn-ea"/>
                      </a:endParaRPr>
                    </a:p>
                    <a:p>
                      <a:r>
                        <a:rPr kumimoji="1" lang="en-US" altLang="ja-JP" sz="1200" dirty="0" smtClean="0">
                          <a:solidFill>
                            <a:schemeClr val="tx1"/>
                          </a:solidFill>
                          <a:latin typeface="+mn-ea"/>
                          <a:ea typeface="+mn-ea"/>
                        </a:rPr>
                        <a:t>　</a:t>
                      </a:r>
                      <a:r>
                        <a:rPr kumimoji="1" lang="en-US" altLang="ja-JP" sz="1200" dirty="0" smtClean="0">
                          <a:solidFill>
                            <a:schemeClr val="tx1"/>
                          </a:solidFill>
                          <a:latin typeface="+mn-ea"/>
                          <a:ea typeface="+mn-ea"/>
                        </a:rPr>
                        <a:t>　</a:t>
                      </a:r>
                      <a:r>
                        <a:rPr kumimoji="1" lang="en-US" altLang="ja-JP" sz="1200" dirty="0" smtClean="0">
                          <a:solidFill>
                            <a:schemeClr val="tx1"/>
                          </a:solidFill>
                          <a:latin typeface="+mn-ea"/>
                          <a:ea typeface="+mn-ea"/>
                        </a:rPr>
                        <a:t>　 </a:t>
                      </a:r>
                      <a:r>
                        <a:rPr kumimoji="1" lang="en-US" altLang="ja-JP" sz="1200" dirty="0" smtClean="0">
                          <a:solidFill>
                            <a:schemeClr val="tx1"/>
                          </a:solidFill>
                          <a:latin typeface="+mn-ea"/>
                          <a:ea typeface="+mn-ea"/>
                        </a:rPr>
                        <a:t>経営状況により異なる保証料率（0.11％～0.49％）が適用されます。</a:t>
                      </a:r>
                      <a:endParaRPr kumimoji="1" lang="en-US" altLang="ja-JP" sz="1200" dirty="0" smtClean="0">
                        <a:solidFill>
                          <a:schemeClr val="tx1"/>
                        </a:solidFill>
                        <a:latin typeface="+mn-ea"/>
                        <a:ea typeface="+mn-ea"/>
                      </a:endParaRPr>
                    </a:p>
                  </a:txBody>
                  <a:tcPr anchor="ctr"/>
                </a:tc>
                <a:tc hMerge="1">
                  <a:txBody>
                    <a:bodyPr/>
                    <a:lstStyle/>
                    <a:p>
                      <a:endParaRPr kumimoji="1" lang="en-US" altLang="ja-JP" sz="1200" dirty="0" smtClean="0">
                        <a:solidFill>
                          <a:schemeClr val="tx1"/>
                        </a:solidFill>
                        <a:latin typeface="+mn-ea"/>
                        <a:ea typeface="+mn-ea"/>
                      </a:endParaRPr>
                    </a:p>
                  </a:txBody>
                  <a:tcPr/>
                </a:tc>
                <a:tc hMerge="1">
                  <a:txBody>
                    <a:bodyPr/>
                    <a:lstStyle/>
                    <a:p>
                      <a:endParaRPr kumimoji="1" lang="en-US" altLang="ja-JP" sz="1200" dirty="0" smtClean="0">
                        <a:solidFill>
                          <a:schemeClr val="tx1"/>
                        </a:solidFill>
                        <a:latin typeface="+mn-ea"/>
                        <a:ea typeface="+mn-ea"/>
                      </a:endParaRPr>
                    </a:p>
                  </a:txBody>
                  <a:tcPr/>
                </a:tc>
                <a:tc hMerge="1">
                  <a:txBody>
                    <a:bodyPr/>
                    <a:lstStyle/>
                    <a:p>
                      <a:endParaRPr kumimoji="1" lang="en-US" altLang="ja-JP" sz="1200" dirty="0" smtClean="0">
                        <a:solidFill>
                          <a:schemeClr val="tx1"/>
                        </a:solidFill>
                        <a:latin typeface="+mn-ea"/>
                        <a:ea typeface="+mn-ea"/>
                      </a:endParaRPr>
                    </a:p>
                  </a:txBody>
                  <a:tcPr/>
                </a:tc>
                <a:tc hMerge="1">
                  <a:txBody>
                    <a:bodyPr/>
                    <a:lstStyle/>
                    <a:p>
                      <a:endParaRPr kumimoji="1" lang="en-US" altLang="ja-JP" sz="1200" dirty="0" smtClean="0">
                        <a:solidFill>
                          <a:schemeClr val="tx1"/>
                        </a:solidFill>
                        <a:latin typeface="+mn-ea"/>
                        <a:ea typeface="+mn-ea"/>
                      </a:endParaRPr>
                    </a:p>
                  </a:txBody>
                  <a:tcPr/>
                </a:tc>
              </a:tr>
              <a:tr h="722886">
                <a:tc>
                  <a:txBody>
                    <a:bodyPr/>
                    <a:lstStyle/>
                    <a:p>
                      <a:r>
                        <a:rPr kumimoji="1" lang="ja-JP" altLang="en-US" sz="1400" dirty="0" smtClean="0">
                          <a:solidFill>
                            <a:schemeClr val="tx1"/>
                          </a:solidFill>
                          <a:latin typeface="+mn-ea"/>
                          <a:ea typeface="+mn-ea"/>
                        </a:rPr>
                        <a:t>お問い合わせ先</a:t>
                      </a:r>
                      <a:endParaRPr kumimoji="1" lang="ja-JP" altLang="en-US" sz="1400" dirty="0">
                        <a:solidFill>
                          <a:schemeClr val="tx1"/>
                        </a:solidFill>
                        <a:latin typeface="+mn-ea"/>
                        <a:ea typeface="+mn-ea"/>
                      </a:endParaRPr>
                    </a:p>
                  </a:txBody>
                  <a:tcPr anchor="ctr">
                    <a:solidFill>
                      <a:schemeClr val="tx2">
                        <a:lumMod val="20000"/>
                        <a:lumOff val="80000"/>
                      </a:schemeClr>
                    </a:solidFill>
                  </a:tcPr>
                </a:tc>
                <a:tc gridSpan="5">
                  <a:txBody>
                    <a:bodyPr/>
                    <a:lstStyle/>
                    <a:p>
                      <a:r>
                        <a:rPr kumimoji="1" lang="ja-JP" altLang="en-US" sz="1400" dirty="0" smtClean="0">
                          <a:solidFill>
                            <a:schemeClr val="tx1"/>
                          </a:solidFill>
                          <a:latin typeface="ＭＳ Ｐゴシック"/>
                          <a:ea typeface="ＭＳ Ｐゴシック"/>
                        </a:rPr>
                        <a:t>高知県経営支援課（金融担当）</a:t>
                      </a:r>
                      <a:endParaRPr kumimoji="1" lang="ja-JP" altLang="en-US" sz="1400" dirty="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TEL：088-823-9695</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E-mail：150401@ken.pref.kochi.lg.jp</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150401/</a:t>
                      </a:r>
                      <a:endParaRPr kumimoji="1" lang="ja-JP" altLang="en-US" sz="1400" dirty="0" smtClean="0">
                        <a:solidFill>
                          <a:schemeClr val="tx1"/>
                        </a:solidFill>
                        <a:latin typeface="ＭＳ Ｐゴシック"/>
                        <a:ea typeface="ＭＳ Ｐゴシック"/>
                      </a:endParaRPr>
                    </a:p>
                  </a:txBody>
                  <a:tcPr anchor="ctr"/>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tr>
            </a:tbl>
          </a:graphicData>
        </a:graphic>
      </p:graphicFrame>
      <p:sp>
        <p:nvSpPr>
          <p:cNvPr id="1644" name="テキスト ボックス 690"/>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４０</a:t>
            </a:r>
            <a:endParaRPr>
              <a:solidFill>
                <a:schemeClr val="tx1"/>
              </a:solidFill>
            </a:endParaRPr>
          </a:p>
        </p:txBody>
      </p:sp>
      <p:sp>
        <p:nvSpPr>
          <p:cNvPr id="1645" name="テキスト 674"/>
          <p:cNvSpPr txBox="1"/>
          <p:nvPr/>
        </p:nvSpPr>
        <p:spPr>
          <a:xfrm>
            <a:off x="7029000" y="5902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51"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ja-JP" altLang="en-US" sz="1600" b="0" dirty="0" smtClean="0">
                <a:solidFill>
                  <a:schemeClr val="tx1"/>
                </a:solidFill>
                <a:latin typeface="+mn-ea"/>
                <a:ea typeface="+mn-ea"/>
              </a:rPr>
              <a:t>中小企業耐震診断等支援事業費補助金</a:t>
            </a:r>
            <a:endParaRPr lang="ja-JP" altLang="en-US" sz="2000" b="0" dirty="0">
              <a:solidFill>
                <a:schemeClr val="tx1"/>
              </a:solidFill>
              <a:latin typeface="+mn-ea"/>
              <a:ea typeface="+mn-ea"/>
            </a:endParaRPr>
          </a:p>
        </p:txBody>
      </p:sp>
      <p:sp>
        <p:nvSpPr>
          <p:cNvPr id="1652"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減災・防災</a:t>
            </a:r>
            <a:endParaRPr b="0">
              <a:solidFill>
                <a:schemeClr val="tx1"/>
              </a:solidFill>
            </a:endParaRPr>
          </a:p>
        </p:txBody>
      </p:sp>
      <p:graphicFrame>
        <p:nvGraphicFramePr>
          <p:cNvPr id="1653" name="表 6"/>
          <p:cNvGraphicFramePr>
            <a:graphicFrameLocks noGrp="1"/>
          </p:cNvGraphicFramePr>
          <p:nvPr/>
        </p:nvGraphicFramePr>
        <p:xfrm>
          <a:off x="113507" y="1286404"/>
          <a:ext cx="6649243" cy="5430840"/>
        </p:xfrm>
        <a:graphic>
          <a:graphicData uri="http://schemas.openxmlformats.org/drawingml/2006/table">
            <a:tbl>
              <a:tblPr firstRow="1" bandRow="1">
                <a:tableStyleId>{5940675A-B579-460E-94D1-54222C63F5DA}</a:tableStyleId>
              </a:tblPr>
              <a:tblGrid>
                <a:gridCol w="1407504"/>
                <a:gridCol w="5241739"/>
              </a:tblGrid>
              <a:tr h="373592">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県内で製造業を営む中小企業者であって、</a:t>
                      </a:r>
                      <a:r>
                        <a:rPr kumimoji="1" lang="en-US" altLang="ja-JP" sz="1400" dirty="0" smtClean="0">
                          <a:solidFill>
                            <a:schemeClr val="tx1"/>
                          </a:solidFill>
                        </a:rPr>
                        <a:t>BCP</a:t>
                      </a:r>
                      <a:r>
                        <a:rPr kumimoji="1" lang="ja-JP" altLang="en-US" sz="1400" dirty="0" smtClean="0">
                          <a:solidFill>
                            <a:schemeClr val="tx1"/>
                          </a:solidFill>
                        </a:rPr>
                        <a:t>（事業継続計画）を</a:t>
                      </a:r>
                      <a:endParaRPr kumimoji="1" lang="ja-JP" altLang="en-US" sz="1600" b="0" dirty="0">
                        <a:solidFill>
                          <a:schemeClr val="tx1"/>
                        </a:solidFill>
                      </a:endParaRPr>
                    </a:p>
                    <a:p>
                      <a:r>
                        <a:rPr kumimoji="1" lang="ja-JP" altLang="en-US" sz="1400" dirty="0" smtClean="0">
                          <a:solidFill>
                            <a:schemeClr val="tx1"/>
                          </a:solidFill>
                        </a:rPr>
                        <a:t>策定している</a:t>
                      </a:r>
                      <a:r>
                        <a:rPr kumimoji="1" lang="ja-JP" altLang="en-US" sz="1400" b="0" dirty="0" smtClean="0">
                          <a:solidFill>
                            <a:schemeClr val="tx1"/>
                          </a:solidFill>
                        </a:rPr>
                        <a:t>もの</a:t>
                      </a:r>
                      <a:endParaRPr kumimoji="1" lang="ja-JP" altLang="en-US" sz="1400" dirty="0" smtClean="0">
                        <a:solidFill>
                          <a:schemeClr val="tx1"/>
                        </a:solidFill>
                      </a:endParaRPr>
                    </a:p>
                  </a:txBody>
                  <a:tcPr marL="72000" marR="36000">
                    <a:noFill/>
                  </a:tcPr>
                </a:tc>
              </a:tr>
              <a:tr h="653787">
                <a:tc>
                  <a:txBody>
                    <a:bodyPr/>
                    <a:lstStyle/>
                    <a:p>
                      <a:r>
                        <a:rPr kumimoji="1" lang="ja-JP" altLang="en-US" sz="1400" dirty="0" smtClean="0">
                          <a:solidFill>
                            <a:schemeClr val="tx1"/>
                          </a:solidFill>
                        </a:rPr>
                        <a:t>対象事業</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①耐震診断</a:t>
                      </a:r>
                      <a:endParaRPr kumimoji="1" lang="en-US" altLang="ja-JP" sz="1400" dirty="0" smtClean="0">
                        <a:solidFill>
                          <a:schemeClr val="tx1"/>
                        </a:solidFill>
                      </a:endParaRPr>
                    </a:p>
                    <a:p>
                      <a:r>
                        <a:rPr kumimoji="1" lang="ja-JP" altLang="en-US" sz="1400" dirty="0" smtClean="0">
                          <a:solidFill>
                            <a:schemeClr val="tx1"/>
                          </a:solidFill>
                        </a:rPr>
                        <a:t>②耐震設計・建替設計</a:t>
                      </a:r>
                      <a:endParaRPr kumimoji="1" lang="en-US" altLang="ja-JP" sz="1600" dirty="0" smtClean="0">
                        <a:solidFill>
                          <a:schemeClr val="tx1"/>
                        </a:solidFill>
                      </a:endParaRPr>
                    </a:p>
                  </a:txBody>
                  <a:tcPr marL="72000" marR="36000"/>
                </a:tc>
              </a:tr>
              <a:tr h="556798">
                <a:tc>
                  <a:txBody>
                    <a:bodyPr/>
                    <a:lstStyle/>
                    <a:p>
                      <a:r>
                        <a:rPr kumimoji="1" lang="ja-JP" altLang="en-US" sz="1400" dirty="0" smtClean="0">
                          <a:solidFill>
                            <a:schemeClr val="tx1"/>
                          </a:solidFill>
                        </a:rPr>
                        <a:t>対象建築物</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・製造業を営むための事務所、工場等であること</a:t>
                      </a:r>
                      <a:endParaRPr kumimoji="1" lang="en-US" altLang="ja-JP" sz="1400" dirty="0" smtClean="0">
                        <a:solidFill>
                          <a:schemeClr val="tx1"/>
                        </a:solidFill>
                      </a:endParaRPr>
                    </a:p>
                    <a:p>
                      <a:r>
                        <a:rPr kumimoji="1" lang="ja-JP" altLang="en-US" sz="1400" dirty="0" smtClean="0">
                          <a:solidFill>
                            <a:schemeClr val="tx1"/>
                          </a:solidFill>
                        </a:rPr>
                        <a:t>・昭和56</a:t>
                      </a:r>
                      <a:r>
                        <a:rPr kumimoji="1" lang="ja-JP" altLang="en-US" sz="1400" dirty="0" smtClean="0">
                          <a:solidFill>
                            <a:schemeClr val="tx1"/>
                          </a:solidFill>
                          <a:latin typeface="+mn-ea"/>
                          <a:ea typeface="+mn-ea"/>
                        </a:rPr>
                        <a:t>年５月31</a:t>
                      </a:r>
                      <a:r>
                        <a:rPr kumimoji="1" lang="ja-JP" altLang="en-US" sz="1400" dirty="0" smtClean="0">
                          <a:solidFill>
                            <a:schemeClr val="tx1"/>
                          </a:solidFill>
                          <a:latin typeface="+mn-ea"/>
                          <a:ea typeface="+mn-ea"/>
                        </a:rPr>
                        <a:t>日</a:t>
                      </a:r>
                      <a:r>
                        <a:rPr kumimoji="1" lang="ja-JP" altLang="en-US" sz="1400" dirty="0" smtClean="0">
                          <a:solidFill>
                            <a:schemeClr val="tx1"/>
                          </a:solidFill>
                        </a:rPr>
                        <a:t>以前に建築された建築物であること　等</a:t>
                      </a:r>
                      <a:endParaRPr kumimoji="1" lang="en-US" altLang="ja-JP" sz="1600" dirty="0" smtClean="0">
                        <a:solidFill>
                          <a:schemeClr val="tx1"/>
                        </a:solidFill>
                      </a:endParaRPr>
                    </a:p>
                  </a:txBody>
                  <a:tcPr marL="72000" marR="36000"/>
                </a:tc>
              </a:tr>
              <a:tr h="414905">
                <a:tc>
                  <a:txBody>
                    <a:bodyPr/>
                    <a:lstStyle/>
                    <a:p>
                      <a:r>
                        <a:rPr kumimoji="1" lang="ja-JP" altLang="en-US" sz="1400" dirty="0" smtClean="0">
                          <a:solidFill>
                            <a:schemeClr val="tx1"/>
                          </a:solidFill>
                        </a:rPr>
                        <a:t>補助率</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u="none" dirty="0" smtClean="0">
                          <a:solidFill>
                            <a:schemeClr val="tx1"/>
                          </a:solidFill>
                        </a:rPr>
                        <a:t>対象経費</a:t>
                      </a:r>
                      <a:r>
                        <a:rPr kumimoji="1" lang="en-US" altLang="ja-JP" sz="1600" u="none" dirty="0" smtClean="0">
                          <a:solidFill>
                            <a:schemeClr val="tx1"/>
                          </a:solidFill>
                        </a:rPr>
                        <a:t>×</a:t>
                      </a:r>
                      <a:r>
                        <a:rPr kumimoji="1" lang="ja-JP" altLang="en-US" sz="1400" b="0" u="none" dirty="0" smtClean="0">
                          <a:solidFill>
                            <a:schemeClr val="tx1"/>
                          </a:solidFill>
                        </a:rPr>
                        <a:t>２／３以内</a:t>
                      </a:r>
                      <a:endParaRPr kumimoji="1" lang="en-US" altLang="ja-JP" sz="1800" b="0" u="none" dirty="0" smtClean="0">
                        <a:solidFill>
                          <a:schemeClr val="tx1"/>
                        </a:solidFill>
                      </a:endParaRPr>
                    </a:p>
                  </a:txBody>
                  <a:tcPr marL="72000" marR="36000">
                    <a:noFill/>
                  </a:tcPr>
                </a:tc>
              </a:tr>
              <a:tr h="653787">
                <a:tc>
                  <a:txBody>
                    <a:bodyPr/>
                    <a:lstStyle/>
                    <a:p>
                      <a:r>
                        <a:rPr kumimoji="1" lang="ja-JP" altLang="en-US" sz="1400" u="none" dirty="0" smtClean="0">
                          <a:solidFill>
                            <a:schemeClr val="tx1"/>
                          </a:solidFill>
                        </a:rPr>
                        <a:t>補助</a:t>
                      </a:r>
                      <a:r>
                        <a:rPr kumimoji="1" lang="ja-JP" altLang="en-US" sz="1400" dirty="0" smtClean="0">
                          <a:solidFill>
                            <a:schemeClr val="tx1"/>
                          </a:solidFill>
                        </a:rPr>
                        <a:t>限度額</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①耐震診断</a:t>
                      </a:r>
                      <a:r>
                        <a:rPr kumimoji="1" lang="ja-JP" altLang="en-US" sz="1800" dirty="0" smtClean="0">
                          <a:solidFill>
                            <a:schemeClr val="tx1"/>
                          </a:solidFill>
                        </a:rPr>
                        <a:t>：</a:t>
                      </a:r>
                      <a:r>
                        <a:rPr kumimoji="1" lang="ja-JP" altLang="en-US" sz="1400" dirty="0" smtClean="0">
                          <a:solidFill>
                            <a:schemeClr val="tx1"/>
                          </a:solidFill>
                        </a:rPr>
                        <a:t>133</a:t>
                      </a:r>
                      <a:r>
                        <a:rPr kumimoji="1" lang="ja-JP" altLang="en-US" sz="1400" b="0" dirty="0" smtClean="0">
                          <a:solidFill>
                            <a:schemeClr val="tx1"/>
                          </a:solidFill>
                        </a:rPr>
                        <a:t>．3</a:t>
                      </a:r>
                      <a:r>
                        <a:rPr kumimoji="1" lang="ja-JP" altLang="en-US" sz="1400" b="0" dirty="0" smtClean="0">
                          <a:solidFill>
                            <a:schemeClr val="tx1"/>
                          </a:solidFill>
                        </a:rPr>
                        <a:t>万円</a:t>
                      </a:r>
                      <a:endParaRPr kumimoji="1" lang="en-US" altLang="ja-JP" sz="1600" b="0" dirty="0" smtClean="0">
                        <a:solidFill>
                          <a:schemeClr val="tx1"/>
                        </a:solidFill>
                      </a:endParaRPr>
                    </a:p>
                    <a:p>
                      <a:r>
                        <a:rPr kumimoji="1" lang="en-US" altLang="ja-JP" sz="1400" u="none" dirty="0" smtClean="0">
                          <a:solidFill>
                            <a:schemeClr val="tx1"/>
                          </a:solidFill>
                        </a:rPr>
                        <a:t>　 ※</a:t>
                      </a:r>
                      <a:r>
                        <a:rPr kumimoji="1" lang="ja-JP" altLang="en-US" sz="1400" u="none" dirty="0" smtClean="0">
                          <a:solidFill>
                            <a:schemeClr val="tx1"/>
                          </a:solidFill>
                        </a:rPr>
                        <a:t>耐震診断以外に必要な費用（耐震診断結果の評定にかかる</a:t>
                      </a:r>
                      <a:endParaRPr kumimoji="1" lang="en-US" altLang="ja-JP" sz="1600" u="none" dirty="0" smtClean="0">
                        <a:solidFill>
                          <a:schemeClr val="tx1"/>
                        </a:solidFill>
                      </a:endParaRPr>
                    </a:p>
                    <a:p>
                      <a:r>
                        <a:rPr kumimoji="1" lang="ja-JP" altLang="en-US" sz="1400" u="none" dirty="0" smtClean="0">
                          <a:solidFill>
                            <a:schemeClr val="tx1"/>
                          </a:solidFill>
                        </a:rPr>
                        <a:t> </a:t>
                      </a:r>
                      <a:r>
                        <a:rPr kumimoji="1" lang="ja-JP" altLang="en-US" sz="1400" u="none" dirty="0" smtClean="0">
                          <a:solidFill>
                            <a:schemeClr val="tx1"/>
                          </a:solidFill>
                        </a:rPr>
                        <a:t> </a:t>
                      </a:r>
                      <a:r>
                        <a:rPr kumimoji="1" lang="ja-JP" altLang="en-US" sz="1400" u="none" dirty="0" smtClean="0">
                          <a:solidFill>
                            <a:schemeClr val="tx1"/>
                          </a:solidFill>
                        </a:rPr>
                        <a:t> </a:t>
                      </a:r>
                      <a:r>
                        <a:rPr kumimoji="1" lang="ja-JP" altLang="en-US" sz="1400" u="none" dirty="0" smtClean="0">
                          <a:solidFill>
                            <a:schemeClr val="tx1"/>
                          </a:solidFill>
                        </a:rPr>
                        <a:t> </a:t>
                      </a:r>
                      <a:r>
                        <a:rPr kumimoji="1" lang="ja-JP" altLang="en-US" sz="1400" u="none" dirty="0" smtClean="0">
                          <a:solidFill>
                            <a:schemeClr val="tx1"/>
                          </a:solidFill>
                        </a:rPr>
                        <a:t> </a:t>
                      </a:r>
                      <a:r>
                        <a:rPr kumimoji="1" lang="ja-JP" altLang="en-US" sz="1400" u="none" dirty="0" smtClean="0">
                          <a:solidFill>
                            <a:schemeClr val="tx1"/>
                          </a:solidFill>
                        </a:rPr>
                        <a:t> </a:t>
                      </a:r>
                      <a:r>
                        <a:rPr kumimoji="1" lang="ja-JP" altLang="en-US" sz="1400" u="none" dirty="0" smtClean="0">
                          <a:solidFill>
                            <a:schemeClr val="tx1"/>
                          </a:solidFill>
                        </a:rPr>
                        <a:t> </a:t>
                      </a:r>
                      <a:r>
                        <a:rPr kumimoji="1" lang="ja-JP" altLang="en-US" sz="1400" u="none" dirty="0" smtClean="0">
                          <a:solidFill>
                            <a:schemeClr val="tx1"/>
                          </a:solidFill>
                        </a:rPr>
                        <a:t> </a:t>
                      </a:r>
                      <a:r>
                        <a:rPr kumimoji="1" lang="ja-JP" altLang="en-US" sz="1400" u="none" dirty="0" smtClean="0">
                          <a:solidFill>
                            <a:schemeClr val="tx1"/>
                          </a:solidFill>
                        </a:rPr>
                        <a:t>手数料等）については100万円を限度に加算できる</a:t>
                      </a:r>
                      <a:endParaRPr kumimoji="1" lang="ja-JP" altLang="en-US" sz="1400" u="none" dirty="0" smtClean="0">
                        <a:solidFill>
                          <a:schemeClr val="tx1"/>
                        </a:solidFill>
                      </a:endParaRPr>
                    </a:p>
                    <a:p>
                      <a:r>
                        <a:rPr kumimoji="1" lang="ja-JP" altLang="en-US" sz="1400" dirty="0" smtClean="0">
                          <a:solidFill>
                            <a:schemeClr val="tx1"/>
                          </a:solidFill>
                        </a:rPr>
                        <a:t>②耐震設計</a:t>
                      </a:r>
                      <a:r>
                        <a:rPr kumimoji="1" lang="ja-JP" altLang="en-US" sz="1400" dirty="0" smtClean="0">
                          <a:solidFill>
                            <a:schemeClr val="tx1"/>
                          </a:solidFill>
                        </a:rPr>
                        <a:t>・建替設計</a:t>
                      </a:r>
                      <a:r>
                        <a:rPr kumimoji="1" lang="ja-JP" altLang="en-US" sz="1800" dirty="0" smtClean="0">
                          <a:solidFill>
                            <a:schemeClr val="tx1"/>
                          </a:solidFill>
                        </a:rPr>
                        <a:t>：</a:t>
                      </a:r>
                      <a:r>
                        <a:rPr kumimoji="1" lang="ja-JP" altLang="en-US" sz="1400" dirty="0" smtClean="0">
                          <a:solidFill>
                            <a:schemeClr val="tx1"/>
                          </a:solidFill>
                        </a:rPr>
                        <a:t>200</a:t>
                      </a:r>
                      <a:r>
                        <a:rPr kumimoji="1" lang="ja-JP" altLang="en-US" sz="1400" b="0" dirty="0" smtClean="0">
                          <a:solidFill>
                            <a:schemeClr val="tx1"/>
                          </a:solidFill>
                        </a:rPr>
                        <a:t>万円</a:t>
                      </a:r>
                      <a:endParaRPr kumimoji="1" lang="en-US" altLang="ja-JP" sz="1800" b="0" dirty="0" smtClean="0">
                        <a:solidFill>
                          <a:schemeClr val="tx1"/>
                        </a:solidFill>
                      </a:endParaRPr>
                    </a:p>
                  </a:txBody>
                  <a:tcPr marL="72000" marR="36000"/>
                </a:tc>
              </a:tr>
              <a:tr h="586616">
                <a:tc>
                  <a:txBody>
                    <a:bodyPr/>
                    <a:lstStyle/>
                    <a:p>
                      <a:r>
                        <a:rPr kumimoji="1" lang="ja-JP" altLang="en-US" sz="1400" dirty="0" smtClean="0">
                          <a:solidFill>
                            <a:schemeClr val="tx1"/>
                          </a:solidFill>
                        </a:rPr>
                        <a:t>補助の要件</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耐震診断及び耐震設計の内容に関し、四国耐震診断評定委員会等の評定を受け、適切</a:t>
                      </a:r>
                      <a:r>
                        <a:rPr kumimoji="1" lang="ja-JP" altLang="en-US" sz="1400" dirty="0" smtClean="0">
                          <a:solidFill>
                            <a:schemeClr val="tx1"/>
                          </a:solidFill>
                        </a:rPr>
                        <a:t>と評価を受けること</a:t>
                      </a:r>
                      <a:endParaRPr kumimoji="1" lang="en-US" altLang="ja-JP" sz="1600" dirty="0" smtClean="0">
                        <a:solidFill>
                          <a:schemeClr val="tx1"/>
                        </a:solidFill>
                      </a:endParaRPr>
                    </a:p>
                  </a:txBody>
                  <a:tcPr marL="72000" marR="36000"/>
                </a:tc>
              </a:tr>
              <a:tr h="416719">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rPr>
                        <a:t>随時募集</a:t>
                      </a:r>
                      <a:endParaRPr kumimoji="1" lang="en-US" altLang="ja-JP" sz="1600" dirty="0" smtClean="0">
                        <a:solidFill>
                          <a:schemeClr val="tx1"/>
                        </a:solidFill>
                      </a:endParaRPr>
                    </a:p>
                  </a:txBody>
                  <a:tcPr marL="72000" marR="36000"/>
                </a:tc>
              </a:tr>
              <a:tr h="12141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a:solidFill>
                          <a:schemeClr val="tx1"/>
                        </a:solidFill>
                      </a:endParaRPr>
                    </a:p>
                    <a:p>
                      <a:endParaRPr kumimoji="1" lang="ja-JP" altLang="en-US" sz="1400" dirty="0">
                        <a:solidFill>
                          <a:schemeClr val="tx1"/>
                        </a:solidFill>
                        <a:latin typeface="+mn-ea"/>
                        <a:ea typeface="+mn-ea"/>
                      </a:endParaRPr>
                    </a:p>
                  </a:txBody>
                  <a:tcPr marL="72000" marR="36000">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a:t>
                      </a:r>
                      <a:r>
                        <a:rPr kumimoji="1" lang="ja-JP" altLang="en-US" sz="1400" dirty="0" smtClean="0">
                          <a:solidFill>
                            <a:schemeClr val="tx1"/>
                          </a:solidFill>
                          <a:latin typeface="+mn-ea"/>
                          <a:ea typeface="+mn-ea"/>
                        </a:rPr>
                        <a:t>商工政策課（企画担当</a:t>
                      </a:r>
                      <a:r>
                        <a:rPr kumimoji="1" lang="ja-JP" altLang="en-US" sz="1400" dirty="0" smtClean="0">
                          <a:solidFill>
                            <a:schemeClr val="tx1"/>
                          </a:solidFill>
                          <a:latin typeface="+mn-ea"/>
                          <a:ea typeface="+mn-ea"/>
                        </a:rPr>
                        <a:t>）</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ＴＥＬ</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088-823-9283</a:t>
                      </a:r>
                      <a:endParaRPr kumimoji="1" lang="en-US" altLang="ja-JP" sz="1400" dirty="0" smtClean="0">
                        <a:solidFill>
                          <a:schemeClr val="tx1"/>
                        </a:solidFill>
                        <a:latin typeface="+mn-ea"/>
                        <a:ea typeface="+mn-ea"/>
                      </a:endParaRPr>
                    </a:p>
                    <a:p>
                      <a:r>
                        <a:rPr kumimoji="1" lang="ja-JP" altLang="en-US" sz="1600" dirty="0" smtClean="0">
                          <a:solidFill>
                            <a:schemeClr val="tx1"/>
                          </a:solidFill>
                          <a:latin typeface="+mn-ea"/>
                          <a:ea typeface="+mn-ea"/>
                        </a:rPr>
                        <a:t>E-mail：</a:t>
                      </a:r>
                      <a:r>
                        <a:rPr kumimoji="1" lang="ja-JP" altLang="en-US" sz="1600" dirty="0" smtClean="0">
                          <a:solidFill>
                            <a:schemeClr val="tx1"/>
                          </a:solidFill>
                          <a:latin typeface="+mn-ea"/>
                          <a:ea typeface="+mn-ea"/>
                        </a:rPr>
                        <a:t>151401@ken.pref.kochi.lg.jp</a:t>
                      </a:r>
                      <a:endParaRPr kumimoji="1" lang="en-US" altLang="ja-JP" sz="1600" dirty="0" smtClean="0">
                        <a:solidFill>
                          <a:schemeClr val="tx1"/>
                        </a:solidFill>
                        <a:latin typeface="+mn-ea"/>
                        <a:ea typeface="+mn-ea"/>
                      </a:endParaRPr>
                    </a:p>
                    <a:p>
                      <a:r>
                        <a:rPr kumimoji="1" lang="ja-JP" altLang="en-US" sz="1400" dirty="0" smtClean="0">
                          <a:solidFill>
                            <a:schemeClr val="tx1"/>
                          </a:solidFill>
                          <a:latin typeface="+mn-ea"/>
                          <a:ea typeface="+mn-ea"/>
                        </a:rPr>
                        <a:t>ＵＲＬ</a:t>
                      </a:r>
                      <a:r>
                        <a:rPr kumimoji="1" lang="ja-JP" altLang="en-US" sz="1600" dirty="0" smtClean="0">
                          <a:solidFill>
                            <a:schemeClr val="tx1"/>
                          </a:solidFill>
                          <a:latin typeface="+mn-ea"/>
                          <a:ea typeface="+mn-ea"/>
                        </a:rPr>
                        <a:t>：</a:t>
                      </a:r>
                      <a:r>
                        <a:rPr kumimoji="1" lang="ja-JP" altLang="en-US" sz="1600" dirty="0" smtClean="0">
                          <a:solidFill>
                            <a:schemeClr val="tx1"/>
                          </a:solidFill>
                          <a:latin typeface="+mn-ea"/>
                          <a:ea typeface="+mn-ea"/>
                        </a:rPr>
                        <a:t>https://www.pref.kochi.lg.jp/doc/taisinnsinndann/</a:t>
                      </a:r>
                      <a:endParaRPr kumimoji="1" lang="en-US" altLang="ja-JP" sz="1800" strike="dblStrike" dirty="0" smtClean="0">
                        <a:solidFill>
                          <a:schemeClr val="tx1"/>
                        </a:solidFill>
                        <a:latin typeface="+mn-ea"/>
                        <a:ea typeface="+mn-ea"/>
                        <a:hlinkClick r:id="rId1" action="" tooltip=""/>
                      </a:endParaRPr>
                    </a:p>
                  </a:txBody>
                  <a:tcPr marL="72000" marR="36000">
                    <a:noFill/>
                  </a:tcPr>
                </a:tc>
              </a:tr>
            </a:tbl>
          </a:graphicData>
        </a:graphic>
      </p:graphicFrame>
      <p:sp>
        <p:nvSpPr>
          <p:cNvPr id="1654" name="テキスト ボックス 4"/>
          <p:cNvSpPr txBox="1">
            <a:spLocks noChangeArrowheads="1"/>
          </p:cNvSpPr>
          <p:nvPr/>
        </p:nvSpPr>
        <p:spPr>
          <a:xfrm>
            <a:off x="188913" y="662120"/>
            <a:ext cx="6480175" cy="522327"/>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南海トラフ地震に備えるため、県内中小企業（製造業）の耐</a:t>
            </a:r>
            <a:r>
              <a:rPr lang="ja-JP" altLang="en-US" sz="1400">
                <a:solidFill>
                  <a:schemeClr val="tx1"/>
                </a:solidFill>
                <a:latin typeface="Calibri" pitchFamily="34" charset="0"/>
              </a:rPr>
              <a:t>震</a:t>
            </a:r>
            <a:r>
              <a:rPr lang="ja-JP" altLang="en-US" sz="1400">
                <a:solidFill>
                  <a:schemeClr val="tx1"/>
                </a:solidFill>
                <a:latin typeface="Calibri" pitchFamily="34" charset="0"/>
              </a:rPr>
              <a:t>診断</a:t>
            </a:r>
            <a:r>
              <a:rPr lang="ja-JP" altLang="en-US" sz="1400">
                <a:solidFill>
                  <a:schemeClr val="tx1"/>
                </a:solidFill>
                <a:latin typeface="Calibri" pitchFamily="34" charset="0"/>
              </a:rPr>
              <a:t>等に要する費用を支援します。</a:t>
            </a:r>
            <a:endParaRPr>
              <a:solidFill>
                <a:schemeClr val="tx1"/>
              </a:solidFill>
            </a:endParaRPr>
          </a:p>
        </p:txBody>
      </p:sp>
      <p:sp>
        <p:nvSpPr>
          <p:cNvPr id="1655" name="テキスト ボックス 691"/>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４１</a:t>
            </a:r>
            <a:endParaRPr>
              <a:solidFill>
                <a:schemeClr val="tx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aphicFrame>
        <p:nvGraphicFramePr>
          <p:cNvPr id="1661" name="表 6"/>
          <p:cNvGraphicFramePr>
            <a:graphicFrameLocks noGrp="1"/>
          </p:cNvGraphicFramePr>
          <p:nvPr/>
        </p:nvGraphicFramePr>
        <p:xfrm>
          <a:off x="103340" y="1497000"/>
          <a:ext cx="6651320" cy="7073220"/>
        </p:xfrm>
        <a:graphic>
          <a:graphicData uri="http://schemas.openxmlformats.org/drawingml/2006/table">
            <a:tbl>
              <a:tblPr firstRow="1" bandRow="1">
                <a:tableStyleId>{5940675A-B579-460E-94D1-54222C63F5DA}</a:tableStyleId>
              </a:tblPr>
              <a:tblGrid>
                <a:gridCol w="1455964"/>
                <a:gridCol w="5195363"/>
              </a:tblGrid>
              <a:tr h="684487">
                <a:tc>
                  <a:txBody>
                    <a:bodyPr/>
                    <a:lstStyle/>
                    <a:p>
                      <a:r>
                        <a:rPr kumimoji="1" lang="ja-JP" altLang="en-US" sz="1400" dirty="0">
                          <a:solidFill>
                            <a:schemeClr val="tx1"/>
                          </a:solidFill>
                          <a:latin typeface="+mn-ea"/>
                          <a:ea typeface="+mn-ea"/>
                        </a:rPr>
                        <a:t>１．策定講座等</a:t>
                      </a:r>
                      <a:endParaRPr kumimoji="1" lang="ja-JP" altLang="en-US" sz="1400" dirty="0">
                        <a:solidFill>
                          <a:schemeClr val="tx1"/>
                        </a:solidFill>
                        <a:latin typeface="+mn-ea"/>
                        <a:ea typeface="+mn-ea"/>
                      </a:endParaRPr>
                    </a:p>
                  </a:txBody>
                  <a:tcPr marL="91440" marR="91440" marT="45720" marB="180000" vert="horz" anchor="t"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⑴事業継続力強化計画（ジギョケイ）策定講座</a:t>
                      </a:r>
                      <a:endParaRPr kumimoji="1" lang="ja-JP" altLang="en-US" sz="1400" dirty="0" smtClean="0">
                        <a:solidFill>
                          <a:schemeClr val="tx1"/>
                        </a:solidFill>
                        <a:latin typeface="+mn-ea"/>
                        <a:ea typeface="+mn-ea"/>
                      </a:endParaRPr>
                    </a:p>
                    <a:p>
                      <a:pPr marL="144000"/>
                      <a:r>
                        <a:rPr kumimoji="1" lang="ja-JP" altLang="en-US" sz="1400" dirty="0" smtClean="0">
                          <a:solidFill>
                            <a:schemeClr val="tx1"/>
                          </a:solidFill>
                          <a:latin typeface="+mn-ea"/>
                          <a:ea typeface="+mn-ea"/>
                        </a:rPr>
                        <a:t>・「簡易版BCP」とも言われるジギョケイを策定する講座です</a:t>
                      </a:r>
                      <a:endParaRPr kumimoji="1" lang="ja-JP" altLang="en-US" sz="1400" dirty="0" smtClean="0">
                        <a:solidFill>
                          <a:schemeClr val="tx1"/>
                        </a:solidFill>
                        <a:latin typeface="+mn-ea"/>
                        <a:ea typeface="+mn-ea"/>
                      </a:endParaRPr>
                    </a:p>
                    <a:p>
                      <a:pPr marL="144000"/>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ジギョケイは</a:t>
                      </a:r>
                      <a:r>
                        <a:rPr kumimoji="1" lang="ja-JP" altLang="en-US" sz="1400" dirty="0" smtClean="0">
                          <a:solidFill>
                            <a:schemeClr val="tx1"/>
                          </a:solidFill>
                          <a:latin typeface="+mn-ea"/>
                          <a:ea typeface="+mn-ea"/>
                        </a:rPr>
                        <a:t>BCP</a:t>
                      </a:r>
                      <a:r>
                        <a:rPr kumimoji="1" lang="ja-JP" altLang="en-US" sz="1400" dirty="0" smtClean="0">
                          <a:solidFill>
                            <a:schemeClr val="tx1"/>
                          </a:solidFill>
                          <a:latin typeface="+mn-ea"/>
                          <a:ea typeface="+mn-ea"/>
                        </a:rPr>
                        <a:t>よりも</a:t>
                      </a:r>
                      <a:r>
                        <a:rPr kumimoji="1" lang="ja-JP" altLang="en-US" sz="1400" dirty="0" smtClean="0">
                          <a:solidFill>
                            <a:schemeClr val="tx1"/>
                          </a:solidFill>
                          <a:latin typeface="+mn-ea"/>
                          <a:ea typeface="+mn-ea"/>
                        </a:rPr>
                        <a:t>検討項目が</a:t>
                      </a:r>
                      <a:r>
                        <a:rPr kumimoji="1" lang="ja-JP" altLang="en-US" sz="1400" dirty="0" smtClean="0">
                          <a:solidFill>
                            <a:schemeClr val="tx1"/>
                          </a:solidFill>
                          <a:latin typeface="+mn-ea"/>
                          <a:ea typeface="+mn-ea"/>
                        </a:rPr>
                        <a:t>少なく</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簡易に</a:t>
                      </a:r>
                      <a:r>
                        <a:rPr kumimoji="1" lang="ja-JP" altLang="en-US" sz="1400" dirty="0" smtClean="0">
                          <a:solidFill>
                            <a:schemeClr val="tx1"/>
                          </a:solidFill>
                          <a:latin typeface="+mn-ea"/>
                          <a:ea typeface="+mn-ea"/>
                        </a:rPr>
                        <a:t>作成</a:t>
                      </a:r>
                      <a:r>
                        <a:rPr kumimoji="1" lang="ja-JP" altLang="en-US" sz="1400" dirty="0" smtClean="0">
                          <a:solidFill>
                            <a:schemeClr val="tx1"/>
                          </a:solidFill>
                          <a:latin typeface="+mn-ea"/>
                          <a:ea typeface="+mn-ea"/>
                        </a:rPr>
                        <a:t>できます</a:t>
                      </a:r>
                      <a:endParaRPr kumimoji="1" lang="ja-JP" altLang="en-US" sz="1400" dirty="0" smtClean="0">
                        <a:solidFill>
                          <a:schemeClr val="tx1"/>
                        </a:solidFill>
                        <a:latin typeface="+mn-ea"/>
                        <a:ea typeface="+mn-ea"/>
                      </a:endParaRPr>
                    </a:p>
                    <a:p>
                      <a:pPr marL="144000"/>
                      <a:r>
                        <a:rPr kumimoji="1" lang="ja-JP" altLang="en-US" sz="1400" dirty="0" smtClean="0">
                          <a:solidFill>
                            <a:schemeClr val="tx1"/>
                          </a:solidFill>
                          <a:latin typeface="+mn-ea"/>
                          <a:ea typeface="+mn-ea"/>
                        </a:rPr>
                        <a:t>・令和７年度　３回開催予定</a:t>
                      </a:r>
                      <a:endParaRPr kumimoji="1" lang="ja-JP" altLang="en-US" sz="1400" dirty="0" smtClean="0">
                        <a:solidFill>
                          <a:schemeClr val="tx1"/>
                        </a:solidFill>
                        <a:latin typeface="+mn-ea"/>
                        <a:ea typeface="+mn-ea"/>
                      </a:endParaRPr>
                    </a:p>
                    <a:p>
                      <a:pPr>
                        <a:lnSpc>
                          <a:spcPct val="100000"/>
                        </a:lnSpc>
                        <a:spcBef>
                          <a:spcPts val="500"/>
                        </a:spcBef>
                        <a:spcAft>
                          <a:spcPts val="0"/>
                        </a:spcAft>
                      </a:pPr>
                      <a:r>
                        <a:rPr kumimoji="1" lang="ja-JP" altLang="en-US" sz="1400" dirty="0" smtClean="0">
                          <a:solidFill>
                            <a:schemeClr val="tx1"/>
                          </a:solidFill>
                          <a:latin typeface="+mn-ea"/>
                          <a:ea typeface="+mn-ea"/>
                        </a:rPr>
                        <a:t>⑵</a:t>
                      </a:r>
                      <a:r>
                        <a:rPr kumimoji="1" lang="ja-JP" altLang="en-US" sz="1400" dirty="0" smtClean="0">
                          <a:solidFill>
                            <a:schemeClr val="tx1"/>
                          </a:solidFill>
                          <a:latin typeface="+mn-ea"/>
                          <a:ea typeface="+mn-ea"/>
                        </a:rPr>
                        <a:t>自然災害</a:t>
                      </a:r>
                      <a:r>
                        <a:rPr kumimoji="1" lang="ja-JP" altLang="en-US" sz="1400" dirty="0" smtClean="0">
                          <a:solidFill>
                            <a:schemeClr val="tx1"/>
                          </a:solidFill>
                          <a:latin typeface="+mn-ea"/>
                          <a:ea typeface="+mn-ea"/>
                        </a:rPr>
                        <a:t>BCP</a:t>
                      </a:r>
                      <a:r>
                        <a:rPr kumimoji="1" lang="ja-JP" altLang="en-US" sz="1400" dirty="0" smtClean="0">
                          <a:solidFill>
                            <a:schemeClr val="tx1"/>
                          </a:solidFill>
                          <a:latin typeface="+mn-ea"/>
                          <a:ea typeface="+mn-ea"/>
                        </a:rPr>
                        <a:t>策定講座</a:t>
                      </a:r>
                      <a:endParaRPr kumimoji="1" lang="ja-JP" altLang="en-US" sz="1400" dirty="0" smtClean="0">
                        <a:solidFill>
                          <a:schemeClr val="tx1"/>
                        </a:solidFill>
                        <a:latin typeface="+mn-ea"/>
                        <a:ea typeface="+mn-ea"/>
                      </a:endParaRPr>
                    </a:p>
                    <a:p>
                      <a:pPr marL="216000" indent="-72000"/>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本格的なBCPを策定するための具体的な手法を、ワークショップ等を交えて学ぶ実践的な講座です</a:t>
                      </a:r>
                      <a:endParaRPr kumimoji="1" lang="ja-JP" altLang="en-US" sz="1400" dirty="0" smtClean="0">
                        <a:solidFill>
                          <a:schemeClr val="tx1"/>
                        </a:solidFill>
                        <a:latin typeface="+mn-ea"/>
                        <a:ea typeface="+mn-ea"/>
                      </a:endParaRPr>
                    </a:p>
                    <a:p>
                      <a:pPr marL="144000"/>
                      <a:r>
                        <a:rPr kumimoji="1" lang="ja-JP" altLang="en-US" sz="1400" dirty="0" smtClean="0">
                          <a:solidFill>
                            <a:schemeClr val="tx1"/>
                          </a:solidFill>
                          <a:latin typeface="+mn-ea"/>
                          <a:ea typeface="+mn-ea"/>
                        </a:rPr>
                        <a:t>・令和７年度　２回開催予定</a:t>
                      </a:r>
                      <a:endParaRPr kumimoji="1" lang="ja-JP" altLang="en-US" sz="1400" dirty="0" smtClean="0">
                        <a:solidFill>
                          <a:schemeClr val="tx1"/>
                        </a:solidFill>
                        <a:latin typeface="+mn-ea"/>
                        <a:ea typeface="+mn-ea"/>
                      </a:endParaRPr>
                    </a:p>
                    <a:p>
                      <a:pPr>
                        <a:lnSpc>
                          <a:spcPct val="100000"/>
                        </a:lnSpc>
                        <a:spcBef>
                          <a:spcPts val="500"/>
                        </a:spcBef>
                        <a:spcAft>
                          <a:spcPts val="0"/>
                        </a:spcAft>
                      </a:pPr>
                      <a:r>
                        <a:rPr kumimoji="1" lang="ja-JP" altLang="en-US" sz="1400" dirty="0" smtClean="0">
                          <a:solidFill>
                            <a:schemeClr val="tx1"/>
                          </a:solidFill>
                          <a:latin typeface="+mn-ea"/>
                          <a:ea typeface="+mn-ea"/>
                        </a:rPr>
                        <a:t>⑶</a:t>
                      </a:r>
                      <a:r>
                        <a:rPr kumimoji="1" lang="ja-JP" altLang="en-US" sz="1400" dirty="0" smtClean="0">
                          <a:solidFill>
                            <a:schemeClr val="tx1"/>
                          </a:solidFill>
                          <a:latin typeface="+mn-ea"/>
                          <a:ea typeface="+mn-ea"/>
                        </a:rPr>
                        <a:t>自然災害</a:t>
                      </a:r>
                      <a:r>
                        <a:rPr kumimoji="1" lang="ja-JP" altLang="en-US" sz="1400" dirty="0" smtClean="0">
                          <a:solidFill>
                            <a:schemeClr val="tx1"/>
                          </a:solidFill>
                          <a:latin typeface="+mn-ea"/>
                          <a:ea typeface="+mn-ea"/>
                        </a:rPr>
                        <a:t>BCP</a:t>
                      </a:r>
                      <a:r>
                        <a:rPr kumimoji="1" lang="ja-JP" altLang="en-US" sz="1400" dirty="0" smtClean="0">
                          <a:solidFill>
                            <a:schemeClr val="tx1"/>
                          </a:solidFill>
                          <a:latin typeface="+mn-ea"/>
                          <a:ea typeface="+mn-ea"/>
                        </a:rPr>
                        <a:t>訓練講座</a:t>
                      </a:r>
                      <a:endParaRPr kumimoji="1" lang="ja-JP" altLang="en-US" sz="1400" dirty="0" smtClean="0">
                        <a:solidFill>
                          <a:schemeClr val="tx1"/>
                        </a:solidFill>
                        <a:latin typeface="+mn-ea"/>
                        <a:ea typeface="+mn-ea"/>
                      </a:endParaRPr>
                    </a:p>
                    <a:p>
                      <a:pPr marL="216000" indent="-72000"/>
                      <a:r>
                        <a:rPr kumimoji="1" lang="ja-JP" altLang="en-US" sz="1400" dirty="0" smtClean="0">
                          <a:solidFill>
                            <a:schemeClr val="tx1"/>
                          </a:solidFill>
                          <a:latin typeface="+mn-ea"/>
                          <a:ea typeface="+mn-ea"/>
                        </a:rPr>
                        <a:t>・自社でBCP訓練を実施するための手法やノウハウを学べる講座です</a:t>
                      </a:r>
                      <a:endParaRPr kumimoji="1" lang="ja-JP" altLang="en-US" sz="1400" dirty="0" smtClean="0">
                        <a:solidFill>
                          <a:schemeClr val="tx1"/>
                        </a:solidFill>
                        <a:latin typeface="+mn-ea"/>
                        <a:ea typeface="+mn-ea"/>
                      </a:endParaRPr>
                    </a:p>
                    <a:p>
                      <a:pPr marL="216000" indent="-72000"/>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令和</a:t>
                      </a:r>
                      <a:r>
                        <a:rPr kumimoji="1" lang="ja-JP" altLang="en-US" sz="1400" dirty="0" smtClean="0">
                          <a:solidFill>
                            <a:schemeClr val="tx1"/>
                          </a:solidFill>
                          <a:latin typeface="+mn-ea"/>
                          <a:ea typeface="+mn-ea"/>
                        </a:rPr>
                        <a:t>７</a:t>
                      </a:r>
                      <a:r>
                        <a:rPr kumimoji="1" lang="ja-JP" altLang="en-US" sz="1400" dirty="0" smtClean="0">
                          <a:solidFill>
                            <a:schemeClr val="tx1"/>
                          </a:solidFill>
                          <a:latin typeface="+mn-ea"/>
                          <a:ea typeface="+mn-ea"/>
                        </a:rPr>
                        <a:t>年度</a:t>
                      </a:r>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２</a:t>
                      </a:r>
                      <a:r>
                        <a:rPr kumimoji="1" lang="ja-JP" altLang="en-US" sz="1400" dirty="0" smtClean="0">
                          <a:solidFill>
                            <a:schemeClr val="tx1"/>
                          </a:solidFill>
                          <a:latin typeface="+mn-ea"/>
                          <a:ea typeface="+mn-ea"/>
                        </a:rPr>
                        <a:t>回</a:t>
                      </a:r>
                      <a:r>
                        <a:rPr kumimoji="1" lang="ja-JP" altLang="en-US" sz="1400" dirty="0" smtClean="0">
                          <a:solidFill>
                            <a:schemeClr val="tx1"/>
                          </a:solidFill>
                          <a:latin typeface="+mn-ea"/>
                          <a:ea typeface="+mn-ea"/>
                        </a:rPr>
                        <a:t>開催</a:t>
                      </a:r>
                      <a:r>
                        <a:rPr kumimoji="1" lang="ja-JP" altLang="en-US" sz="1400" dirty="0" smtClean="0">
                          <a:solidFill>
                            <a:schemeClr val="tx1"/>
                          </a:solidFill>
                          <a:latin typeface="+mn-ea"/>
                          <a:ea typeface="+mn-ea"/>
                        </a:rPr>
                        <a:t>予定</a:t>
                      </a:r>
                      <a:endParaRPr kumimoji="1" lang="ja-JP" altLang="en-US" sz="1400" dirty="0" smtClean="0">
                        <a:solidFill>
                          <a:schemeClr val="tx1"/>
                        </a:solidFill>
                        <a:latin typeface="+mn-ea"/>
                        <a:ea typeface="+mn-ea"/>
                      </a:endParaRPr>
                    </a:p>
                    <a:p>
                      <a:pPr marL="216000" indent="-72000"/>
                      <a:endParaRPr kumimoji="1" lang="ja-JP" altLang="en-US" sz="1400" dirty="0" smtClean="0">
                        <a:solidFill>
                          <a:schemeClr val="tx1"/>
                        </a:solidFill>
                        <a:latin typeface="+mn-ea"/>
                        <a:ea typeface="+mn-ea"/>
                      </a:endParaRPr>
                    </a:p>
                    <a:p>
                      <a:pPr marL="72000" indent="0">
                        <a:tabLst>
                          <a:tab pos="216000" algn="l"/>
                        </a:tabLst>
                      </a:pP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いずれも１回完結、オンライン参加可</a:t>
                      </a:r>
                      <a:endParaRPr kumimoji="1" lang="ja-JP" altLang="en-US" sz="1400" dirty="0" smtClean="0">
                        <a:solidFill>
                          <a:schemeClr val="tx1"/>
                        </a:solidFill>
                        <a:latin typeface="+mn-ea"/>
                        <a:ea typeface="+mn-ea"/>
                      </a:endParaRPr>
                    </a:p>
                    <a:p>
                      <a:pPr marL="72000" indent="0">
                        <a:tabLst>
                          <a:tab pos="216000" algn="l"/>
                        </a:tabLst>
                      </a:pP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策定講座は</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完成まで</a:t>
                      </a:r>
                      <a:r>
                        <a:rPr kumimoji="1" lang="ja-JP" altLang="en-US" sz="1400" dirty="0" smtClean="0">
                          <a:solidFill>
                            <a:schemeClr val="tx1"/>
                          </a:solidFill>
                          <a:latin typeface="+mn-ea"/>
                          <a:ea typeface="+mn-ea"/>
                        </a:rPr>
                        <a:t>フォロー</a:t>
                      </a:r>
                      <a:r>
                        <a:rPr kumimoji="1" lang="ja-JP" altLang="en-US" sz="1400" dirty="0" smtClean="0">
                          <a:solidFill>
                            <a:schemeClr val="tx1"/>
                          </a:solidFill>
                          <a:latin typeface="+mn-ea"/>
                          <a:ea typeface="+mn-ea"/>
                        </a:rPr>
                        <a:t>します</a:t>
                      </a:r>
                      <a:endParaRPr kumimoji="1" lang="ja-JP" altLang="en-US" sz="1400" dirty="0" smtClean="0">
                        <a:solidFill>
                          <a:schemeClr val="tx1"/>
                        </a:solidFill>
                        <a:latin typeface="+mn-ea"/>
                        <a:ea typeface="+mn-ea"/>
                      </a:endParaRPr>
                    </a:p>
                  </a:txBody>
                  <a:tcPr marL="91440" marR="91440" marT="45720" marB="180000" vert="horz" anchor="t" anchorCtr="0"/>
                </a:tc>
                <a:extLst>
                  <a:ext uri="{0D108BD9-81ED-4DB2-BD59-A6C34878D82A}"/>
                </a:extLst>
              </a:tr>
              <a:tr h="684487">
                <a:tc>
                  <a:txBody>
                    <a:bodyPr/>
                    <a:lstStyle/>
                    <a:p>
                      <a:r>
                        <a:rPr kumimoji="1" lang="ja-JP" altLang="en-US" sz="1400" dirty="0">
                          <a:solidFill>
                            <a:schemeClr val="tx1"/>
                          </a:solidFill>
                          <a:latin typeface="+mn-ea"/>
                          <a:ea typeface="+mn-ea"/>
                        </a:rPr>
                        <a:t>２．手引きなど</a:t>
                      </a:r>
                      <a:endParaRPr kumimoji="1" lang="ja-JP" altLang="en-US" sz="1400" dirty="0">
                        <a:solidFill>
                          <a:schemeClr val="tx1"/>
                        </a:solidFill>
                        <a:latin typeface="+mn-ea"/>
                        <a:ea typeface="+mn-ea"/>
                      </a:endParaRPr>
                    </a:p>
                  </a:txBody>
                  <a:tcPr marL="91440" marR="91440" marT="45720" marB="180000" vert="horz" anchor="t"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⑴</a:t>
                      </a:r>
                      <a:r>
                        <a:rPr kumimoji="1" lang="ja-JP" altLang="en-US" sz="1400" dirty="0" smtClean="0">
                          <a:solidFill>
                            <a:schemeClr val="tx1"/>
                          </a:solidFill>
                          <a:latin typeface="+mn-ea"/>
                          <a:ea typeface="+mn-ea"/>
                        </a:rPr>
                        <a:t>ＢＣＰ策定のための手引き</a:t>
                      </a:r>
                      <a:endParaRPr kumimoji="1" lang="ja-JP" altLang="en-US" sz="1400" dirty="0" smtClean="0">
                        <a:solidFill>
                          <a:schemeClr val="tx1"/>
                        </a:solidFill>
                        <a:latin typeface="+mn-ea"/>
                        <a:ea typeface="+mn-ea"/>
                      </a:endParaRPr>
                    </a:p>
                    <a:p>
                      <a:pPr marL="216000" indent="-72000"/>
                      <a:r>
                        <a:rPr kumimoji="1" lang="ja-JP" altLang="en-US" sz="1400" dirty="0" smtClean="0">
                          <a:solidFill>
                            <a:schemeClr val="tx1"/>
                          </a:solidFill>
                          <a:latin typeface="+mn-ea"/>
                          <a:ea typeface="+mn-ea"/>
                        </a:rPr>
                        <a:t>・より多くの県内事業者の方々にＢＣＰ策定に取り組んでいただきますよう、ＢＣＰ策定のための手引書を公開しています</a:t>
                      </a:r>
                      <a:endParaRPr kumimoji="1" lang="ja-JP" altLang="en-US" sz="1400" dirty="0" smtClean="0">
                        <a:solidFill>
                          <a:schemeClr val="tx1"/>
                        </a:solidFill>
                        <a:latin typeface="+mn-ea"/>
                        <a:ea typeface="+mn-ea"/>
                      </a:endParaRPr>
                    </a:p>
                    <a:p>
                      <a:pPr>
                        <a:lnSpc>
                          <a:spcPct val="100000"/>
                        </a:lnSpc>
                        <a:spcBef>
                          <a:spcPts val="500"/>
                        </a:spcBef>
                        <a:spcAft>
                          <a:spcPts val="0"/>
                        </a:spcAft>
                      </a:pPr>
                      <a:r>
                        <a:rPr kumimoji="1" lang="ja-JP" altLang="en-US" sz="1400" dirty="0" smtClean="0">
                          <a:solidFill>
                            <a:schemeClr val="tx1"/>
                          </a:solidFill>
                          <a:latin typeface="+mn-ea"/>
                          <a:ea typeface="+mn-ea"/>
                        </a:rPr>
                        <a:t>⑵</a:t>
                      </a:r>
                      <a:r>
                        <a:rPr kumimoji="1" lang="ja-JP" altLang="en-US" sz="1400" dirty="0" smtClean="0">
                          <a:solidFill>
                            <a:schemeClr val="tx1"/>
                          </a:solidFill>
                          <a:latin typeface="+mn-ea"/>
                          <a:ea typeface="+mn-ea"/>
                        </a:rPr>
                        <a:t>ＢＣＰ訓練マニュアル</a:t>
                      </a:r>
                      <a:endParaRPr kumimoji="1" lang="ja-JP" altLang="en-US" sz="1400" dirty="0" smtClean="0">
                        <a:solidFill>
                          <a:schemeClr val="tx1"/>
                        </a:solidFill>
                        <a:latin typeface="+mn-ea"/>
                        <a:ea typeface="+mn-ea"/>
                      </a:endParaRPr>
                    </a:p>
                    <a:p>
                      <a:pPr marL="216000" indent="-72000"/>
                      <a:r>
                        <a:rPr kumimoji="1" lang="ja-JP" altLang="en-US" sz="1400" dirty="0" smtClean="0">
                          <a:solidFill>
                            <a:schemeClr val="tx1"/>
                          </a:solidFill>
                          <a:latin typeface="+mn-ea"/>
                          <a:ea typeface="+mn-ea"/>
                        </a:rPr>
                        <a:t>・事業継続マネジメント（ＢＣＭ）の取り組みを進めていただくよう、机上型事業継続訓練マニュアルを公開しています</a:t>
                      </a:r>
                      <a:endParaRPr kumimoji="1" lang="ja-JP" altLang="en-US" sz="1400" dirty="0" smtClean="0">
                        <a:solidFill>
                          <a:schemeClr val="tx1"/>
                        </a:solidFill>
                        <a:latin typeface="+mn-ea"/>
                        <a:ea typeface="+mn-ea"/>
                      </a:endParaRPr>
                    </a:p>
                  </a:txBody>
                  <a:tcPr marL="91440" marR="91440" marT="45720" marB="180000" vert="horz" anchor="t" anchorCtr="0"/>
                </a:tc>
                <a:extLst>
                  <a:ext uri="{0D108BD9-81ED-4DB2-BD59-A6C34878D82A}"/>
                </a:extLst>
              </a:tr>
              <a:tr h="684487">
                <a:tc>
                  <a:txBody>
                    <a:bodyPr/>
                    <a:lstStyle/>
                    <a:p>
                      <a:pPr marL="144000" indent="-144000"/>
                      <a:r>
                        <a:rPr kumimoji="1" lang="ja-JP" altLang="en-US" sz="1400" dirty="0">
                          <a:solidFill>
                            <a:schemeClr val="tx1"/>
                          </a:solidFill>
                          <a:latin typeface="+mn-ea"/>
                          <a:ea typeface="+mn-ea"/>
                        </a:rPr>
                        <a:t>３．「超」簡易版BCP</a:t>
                      </a:r>
                      <a:endParaRPr kumimoji="1" lang="ja-JP" altLang="en-US" sz="1400" dirty="0">
                        <a:solidFill>
                          <a:schemeClr val="tx1"/>
                        </a:solidFill>
                        <a:latin typeface="+mn-ea"/>
                        <a:ea typeface="+mn-ea"/>
                      </a:endParaRPr>
                    </a:p>
                  </a:txBody>
                  <a:tcPr marL="91440" marR="91440" marT="45720" marB="180000" vert="horz" anchor="t" anchorCtr="0">
                    <a:solidFill>
                      <a:schemeClr val="tx2">
                        <a:lumMod val="20000"/>
                        <a:lumOff val="80000"/>
                      </a:schemeClr>
                    </a:solidFill>
                  </a:tcPr>
                </a:tc>
                <a:tc>
                  <a:txBody>
                    <a:bodyPr/>
                    <a:lstStyle/>
                    <a:p>
                      <a:pPr marL="72000" indent="-72000"/>
                      <a:r>
                        <a:rPr kumimoji="1" lang="ja-JP" altLang="en-US" sz="1400" dirty="0" smtClean="0">
                          <a:solidFill>
                            <a:schemeClr val="tx1"/>
                          </a:solidFill>
                          <a:latin typeface="+mn-ea"/>
                          <a:ea typeface="+mn-ea"/>
                        </a:rPr>
                        <a:t>・これから対策を始めようとする事業者の方や、小規模な事業者の方向けに、策定する項目を最小限に絞った「超」簡易版ＢＣＰの様式を公開しています。</a:t>
                      </a:r>
                      <a:endParaRPr kumimoji="1" lang="ja-JP" altLang="en-US" sz="1400" dirty="0" smtClean="0">
                        <a:solidFill>
                          <a:schemeClr val="tx1"/>
                        </a:solidFill>
                        <a:latin typeface="+mn-ea"/>
                        <a:ea typeface="+mn-ea"/>
                      </a:endParaRPr>
                    </a:p>
                  </a:txBody>
                  <a:tcPr marL="91440" marR="91440" marT="45720" marB="180000" vert="horz" anchor="t" anchorCtr="0"/>
                </a:tc>
                <a:extLst>
                  <a:ext uri="{0D108BD9-81ED-4DB2-BD59-A6C34878D82A}"/>
                </a:extLst>
              </a:tr>
              <a:tr h="6844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marL="91440" marR="91440" marT="45720" marB="180000" vert="horz" anchor="t" anchorCtr="0">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高知県商工政策課（企画担当）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TEL：088-823-9283</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E-mail：151401@ken.pref.kochi.lg.jp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　</a:t>
                      </a:r>
                      <a:r>
                        <a:rPr kumimoji="1" lang="ja-JP" altLang="en-US" sz="1400" dirty="0" smtClean="0">
                          <a:solidFill>
                            <a:schemeClr val="tx1"/>
                          </a:solidFill>
                          <a:latin typeface="+mn-ea"/>
                          <a:ea typeface="+mn-ea"/>
                        </a:rPr>
                        <a:t>https://www.pref.kochi.lg.jp/doc/2025031100077/</a:t>
                      </a:r>
                      <a:endParaRPr kumimoji="1" lang="ja-JP" altLang="en-US" sz="1400" dirty="0" smtClean="0">
                        <a:solidFill>
                          <a:schemeClr val="tx1"/>
                        </a:solidFill>
                        <a:latin typeface="+mn-ea"/>
                        <a:ea typeface="+mn-ea"/>
                      </a:endParaRPr>
                    </a:p>
                  </a:txBody>
                  <a:tcPr marL="91440" marR="91440" marT="45720" marB="180000" vert="horz" anchor="t" anchorCtr="0"/>
                </a:tc>
                <a:extLst>
                  <a:ext uri="{0D108BD9-81ED-4DB2-BD59-A6C34878D82A}"/>
                </a:extLst>
              </a:tr>
            </a:tbl>
          </a:graphicData>
        </a:graphic>
      </p:graphicFrame>
      <p:sp>
        <p:nvSpPr>
          <p:cNvPr id="1662" name="タイトル 654"/>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ja-JP" altLang="en-US" sz="1600" b="0" dirty="0">
                <a:solidFill>
                  <a:schemeClr val="tx1"/>
                </a:solidFill>
                <a:latin typeface="+mn-ea"/>
                <a:ea typeface="+mn-ea"/>
              </a:rPr>
              <a:t>BCP（事業継続計画）</a:t>
            </a:r>
            <a:r>
              <a:rPr lang="ja-JP" altLang="en-US" sz="1600" b="0" dirty="0">
                <a:solidFill>
                  <a:schemeClr val="tx1"/>
                </a:solidFill>
                <a:latin typeface="+mn-ea"/>
                <a:ea typeface="+mn-ea"/>
              </a:rPr>
              <a:t>の策定支援</a:t>
            </a:r>
            <a:endParaRPr lang="ja-JP" altLang="en-US" sz="1600" b="0" dirty="0">
              <a:solidFill>
                <a:schemeClr val="tx1"/>
              </a:solidFill>
              <a:latin typeface="+mn-ea"/>
              <a:ea typeface="+mn-ea"/>
            </a:endParaRPr>
          </a:p>
        </p:txBody>
      </p:sp>
      <p:sp>
        <p:nvSpPr>
          <p:cNvPr id="1663" name="タイトル 655"/>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減災・防災</a:t>
            </a:r>
            <a:endParaRPr b="0">
              <a:solidFill>
                <a:schemeClr val="tx1"/>
              </a:solidFill>
            </a:endParaRPr>
          </a:p>
        </p:txBody>
      </p:sp>
      <p:sp>
        <p:nvSpPr>
          <p:cNvPr id="1664" name="テキスト ボックス 692"/>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４２</a:t>
            </a:r>
            <a:endParaRPr>
              <a:solidFill>
                <a:schemeClr val="tx1"/>
              </a:solidFill>
            </a:endParaRPr>
          </a:p>
        </p:txBody>
      </p:sp>
      <p:sp>
        <p:nvSpPr>
          <p:cNvPr id="1665" name="テキスト ボックス 692"/>
          <p:cNvSpPr txBox="1">
            <a:spLocks noChangeArrowheads="1"/>
          </p:cNvSpPr>
          <p:nvPr/>
        </p:nvSpPr>
        <p:spPr>
          <a:xfrm>
            <a:off x="68262" y="705000"/>
            <a:ext cx="6732588" cy="737771"/>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自然災害の発生時等に、県内商工業者が従業員や家族の生活を守り、事業を継続させることができるように、BCP（事業継続計画）や、簡易版BCPとも言われる事業継続力強化計画の策定支援に取り組んでいます。</a:t>
            </a:r>
            <a:endParaRPr lang="ja-JP" altLang="en-US" sz="1400">
              <a:solidFill>
                <a:schemeClr val="tx1"/>
              </a:solidFill>
              <a:latin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71"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南海トラフ地震・節電対策融資</a:t>
            </a:r>
            <a:endParaRPr lang="ja-JP" altLang="en-US" sz="2000" b="0" dirty="0" smtClean="0">
              <a:solidFill>
                <a:schemeClr val="tx1"/>
              </a:solidFill>
              <a:latin typeface="+mn-ea"/>
              <a:ea typeface="+mn-ea"/>
            </a:endParaRPr>
          </a:p>
        </p:txBody>
      </p:sp>
      <p:sp>
        <p:nvSpPr>
          <p:cNvPr id="1672" name="タイトル 1"/>
          <p:cNvSpPr txBox="1"/>
          <p:nvPr/>
        </p:nvSpPr>
        <p:spPr>
          <a:xfrm>
            <a:off x="36513" y="39556"/>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危機への備え</a:t>
            </a:r>
            <a:endParaRPr lang="ja-JP" altLang="en-US" sz="1600" b="0" dirty="0">
              <a:solidFill>
                <a:schemeClr val="tx1"/>
              </a:solidFill>
              <a:latin typeface="+mn-ea"/>
              <a:ea typeface="+mn-ea"/>
              <a:cs typeface="+mj-cs"/>
            </a:endParaRPr>
          </a:p>
        </p:txBody>
      </p:sp>
      <p:graphicFrame>
        <p:nvGraphicFramePr>
          <p:cNvPr id="1673" name="表 6"/>
          <p:cNvGraphicFramePr>
            <a:graphicFrameLocks noGrp="1"/>
          </p:cNvGraphicFramePr>
          <p:nvPr/>
        </p:nvGraphicFramePr>
        <p:xfrm>
          <a:off x="95250" y="705000"/>
          <a:ext cx="6651320" cy="5709733"/>
        </p:xfrm>
        <a:graphic>
          <a:graphicData uri="http://schemas.openxmlformats.org/drawingml/2006/table">
            <a:tbl>
              <a:tblPr firstRow="1" bandRow="1">
                <a:tableStyleId>{5940675A-B579-460E-94D1-54222C63F5DA}</a:tableStyleId>
              </a:tblPr>
              <a:tblGrid>
                <a:gridCol w="1455964"/>
                <a:gridCol w="1298841"/>
                <a:gridCol w="1298841"/>
                <a:gridCol w="1298841"/>
                <a:gridCol w="1298840"/>
              </a:tblGrid>
              <a:tr h="419624">
                <a:tc>
                  <a:txBody>
                    <a:bodyPr/>
                    <a:lstStyle/>
                    <a:p>
                      <a:r>
                        <a:rPr kumimoji="1" lang="ja-JP" altLang="en-US" sz="1400" dirty="0">
                          <a:solidFill>
                            <a:schemeClr val="tx1"/>
                          </a:solidFill>
                        </a:rPr>
                        <a:t>対象者</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4">
                  <a:txBody>
                    <a:bodyPr/>
                    <a:lstStyle/>
                    <a:p>
                      <a:r>
                        <a:rPr kumimoji="1" lang="ja-JP" altLang="en-US" sz="1400" dirty="0" smtClean="0">
                          <a:solidFill>
                            <a:schemeClr val="tx1"/>
                          </a:solidFill>
                          <a:latin typeface="ＭＳ Ｐゴシック"/>
                          <a:ea typeface="ＭＳ Ｐゴシック"/>
                        </a:rPr>
                        <a:t>南海トラフ地震対策または節電対策を行う県内の中小企業者（農林漁業、金融・保険業、風俗営業などを除く）</a:t>
                      </a:r>
                      <a:endParaRPr kumimoji="1" lang="ja-JP" altLang="en-US" sz="1600" dirty="0" smtClean="0">
                        <a:solidFill>
                          <a:schemeClr val="tx1"/>
                        </a:solidFill>
                        <a:highlight>
                          <a:srgbClr val="FFFF00"/>
                        </a:highlight>
                        <a:latin typeface="ＭＳ Ｐゴシック"/>
                        <a:ea typeface="ＭＳ Ｐゴシック"/>
                      </a:endParaRPr>
                    </a:p>
                  </a:txBody>
                  <a:tcPr marL="91440" marR="91440" marT="45720" marB="45720" vert="horz" anchor="ctr" anchorCtr="0"/>
                </a:tc>
                <a:tc hMerge="1">
                  <a:txBody>
                    <a:bodyPr/>
                    <a:lstStyle/>
                    <a:p>
                      <a:endParaRPr kumimoji="1" lang="ja-JP" altLang="en-US" sz="1600" dirty="0" smtClean="0">
                        <a:solidFill>
                          <a:schemeClr val="tx1"/>
                        </a:solidFill>
                        <a:highlight>
                          <a:srgbClr val="FFFF00"/>
                        </a:highlight>
                        <a:latin typeface="ＭＳ Ｐゴシック"/>
                        <a:ea typeface="ＭＳ Ｐゴシック"/>
                      </a:endParaRPr>
                    </a:p>
                  </a:txBody>
                  <a:tcPr/>
                </a:tc>
                <a:tc hMerge="1">
                  <a:txBody>
                    <a:bodyPr/>
                    <a:lstStyle/>
                    <a:p>
                      <a:endParaRPr kumimoji="1" lang="ja-JP" altLang="en-US" sz="1600" dirty="0" smtClean="0">
                        <a:solidFill>
                          <a:schemeClr val="tx1"/>
                        </a:solidFill>
                        <a:highlight>
                          <a:srgbClr val="FFFF00"/>
                        </a:highlight>
                        <a:latin typeface="ＭＳ Ｐゴシック"/>
                        <a:ea typeface="ＭＳ Ｐゴシック"/>
                      </a:endParaRPr>
                    </a:p>
                  </a:txBody>
                  <a:tcPr/>
                </a:tc>
                <a:tc hMerge="1">
                  <a:txBody>
                    <a:bodyPr/>
                    <a:lstStyle/>
                    <a:p>
                      <a:endParaRPr kumimoji="1" lang="ja-JP" altLang="en-US" sz="1600" dirty="0" smtClean="0">
                        <a:solidFill>
                          <a:schemeClr val="tx1"/>
                        </a:solidFill>
                        <a:highlight>
                          <a:srgbClr val="FFFF00"/>
                        </a:highlight>
                        <a:latin typeface="ＭＳ Ｐゴシック"/>
                        <a:ea typeface="ＭＳ Ｐゴシック"/>
                      </a:endParaRPr>
                    </a:p>
                  </a:txBody>
                  <a:tcPr/>
                </a:tc>
                <a:extLst>
                  <a:ext uri="{0D108BD9-81ED-4DB2-BD59-A6C34878D82A}"/>
                </a:extLst>
              </a:tr>
              <a:tr h="1942462">
                <a:tc>
                  <a:txBody>
                    <a:bodyPr/>
                    <a:lstStyle/>
                    <a:p>
                      <a:r>
                        <a:rPr kumimoji="1" lang="ja-JP" altLang="en-US" sz="1400" dirty="0">
                          <a:solidFill>
                            <a:schemeClr val="tx1"/>
                          </a:solidFill>
                        </a:rPr>
                        <a:t>対象事業</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4">
                  <a:txBody>
                    <a:bodyPr/>
                    <a:lstStyle/>
                    <a:p>
                      <a:r>
                        <a:rPr kumimoji="1" lang="ja-JP" altLang="en-US" sz="1400" dirty="0" smtClean="0">
                          <a:solidFill>
                            <a:schemeClr val="tx1"/>
                          </a:solidFill>
                          <a:latin typeface="ＭＳ Ｐゴシック"/>
                          <a:ea typeface="ＭＳ Ｐゴシック"/>
                        </a:rPr>
                        <a:t>・耐震診断、耐震設計</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・事業用施設の地震対策</a:t>
                      </a:r>
                      <a:r>
                        <a:rPr kumimoji="1" lang="ja-JP" altLang="en-US" sz="1400" dirty="0" smtClean="0">
                          <a:solidFill>
                            <a:schemeClr val="tx1"/>
                          </a:solidFill>
                          <a:latin typeface="ＭＳ Ｐゴシック"/>
                          <a:ea typeface="ＭＳ Ｐゴシック"/>
                        </a:rPr>
                        <a:t>（例：耐震工事、建替え工事、ガ</a:t>
                      </a:r>
                      <a:r>
                        <a:rPr kumimoji="1" lang="ja-JP" altLang="en-US" sz="1400" dirty="0" smtClean="0">
                          <a:solidFill>
                            <a:schemeClr val="tx1"/>
                          </a:solidFill>
                          <a:latin typeface="ＭＳ Ｐゴシック"/>
                          <a:ea typeface="ＭＳ Ｐゴシック"/>
                        </a:rPr>
                        <a:t>ソリンスタ</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ンドの貯蔵タンクの補強）</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・設備の地震対策（例：機械の転倒防止措置、消防用設</a:t>
                      </a:r>
                      <a:r>
                        <a:rPr kumimoji="1" lang="ja-JP" altLang="en-US" sz="1400" dirty="0" smtClean="0">
                          <a:solidFill>
                            <a:schemeClr val="tx1"/>
                          </a:solidFill>
                          <a:latin typeface="ＭＳ Ｐゴシック"/>
                          <a:ea typeface="ＭＳ Ｐゴシック"/>
                        </a:rPr>
                        <a:t>備の導入）</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・浸水を防ぐためのかさ上げや移転</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・節電や使用最大電力の抑制（ピークカット）に役立つ設</a:t>
                      </a:r>
                      <a:r>
                        <a:rPr kumimoji="1" lang="ja-JP" altLang="en-US" sz="1400" dirty="0" smtClean="0">
                          <a:solidFill>
                            <a:schemeClr val="tx1"/>
                          </a:solidFill>
                          <a:latin typeface="ＭＳ Ｐゴシック"/>
                          <a:ea typeface="ＭＳ Ｐゴシック"/>
                        </a:rPr>
                        <a:t>備の導入　</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（例：LED照明、省エネ空調、自家発電装置、二</a:t>
                      </a:r>
                      <a:r>
                        <a:rPr kumimoji="1" lang="ja-JP" altLang="en-US" sz="1400" dirty="0" smtClean="0">
                          <a:solidFill>
                            <a:schemeClr val="tx1"/>
                          </a:solidFill>
                          <a:latin typeface="ＭＳ Ｐゴシック"/>
                          <a:ea typeface="ＭＳ Ｐゴシック"/>
                        </a:rPr>
                        <a:t>重サッシ、断熱塗</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装など）</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0">
                <a:tc rowSpan="3">
                  <a:txBody>
                    <a:bodyPr/>
                    <a:lstStyle/>
                    <a:p>
                      <a:r>
                        <a:rPr kumimoji="1" lang="ja-JP" altLang="en-US" sz="1400" dirty="0">
                          <a:solidFill>
                            <a:schemeClr val="tx1"/>
                          </a:solidFill>
                        </a:rPr>
                        <a:t>償還期間</a:t>
                      </a:r>
                      <a:endParaRPr kumimoji="1" lang="ja-JP" altLang="en-US" sz="1400" dirty="0">
                        <a:solidFill>
                          <a:schemeClr val="tx1"/>
                        </a:solidFill>
                      </a:endParaRPr>
                    </a:p>
                    <a:p>
                      <a:r>
                        <a:rPr kumimoji="1" lang="ja-JP" altLang="en-US" sz="1400" dirty="0">
                          <a:solidFill>
                            <a:schemeClr val="tx1"/>
                          </a:solidFill>
                        </a:rPr>
                        <a:t>（</a:t>
                      </a:r>
                      <a:r>
                        <a:rPr kumimoji="1" lang="ja-JP" altLang="en-US" sz="1400" dirty="0">
                          <a:solidFill>
                            <a:schemeClr val="tx1"/>
                          </a:solidFill>
                        </a:rPr>
                        <a:t>据置期間）</a:t>
                      </a:r>
                      <a:endParaRPr kumimoji="1" lang="ja-JP" altLang="en-US" sz="1400" dirty="0">
                        <a:solidFill>
                          <a:schemeClr val="tx1"/>
                        </a:solidFill>
                      </a:endParaRPr>
                    </a:p>
                    <a:p>
                      <a:r>
                        <a:rPr kumimoji="1" lang="ja-JP" altLang="en-US" sz="1400" dirty="0">
                          <a:solidFill>
                            <a:schemeClr val="tx1"/>
                          </a:solidFill>
                        </a:rPr>
                        <a:t>貸付利率</a:t>
                      </a:r>
                      <a:endParaRPr kumimoji="1" lang="ja-JP" altLang="en-US" sz="1400" dirty="0">
                        <a:solidFill>
                          <a:schemeClr val="tx1"/>
                        </a:solidFill>
                      </a:endParaRPr>
                    </a:p>
                    <a:p>
                      <a:r>
                        <a:rPr kumimoji="1" lang="ja-JP" altLang="en-US" sz="1400" dirty="0">
                          <a:solidFill>
                            <a:schemeClr val="tx1"/>
                          </a:solidFill>
                        </a:rPr>
                        <a:t>保証料率</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a:txBody>
                    <a:bodyPr/>
                    <a:lstStyle/>
                    <a:p>
                      <a:pPr marL="360000" indent="-360000" algn="ctr">
                        <a:lnSpc>
                          <a:spcPct val="100000"/>
                        </a:lnSpc>
                        <a:spcBef>
                          <a:spcPts val="0"/>
                        </a:spcBef>
                        <a:spcAft>
                          <a:spcPts val="0"/>
                        </a:spcAft>
                      </a:pPr>
                      <a:r>
                        <a:rPr kumimoji="1" lang="ja-JP" altLang="en-US" sz="1400" dirty="0" smtClean="0">
                          <a:solidFill>
                            <a:schemeClr val="tx1"/>
                          </a:solidFill>
                          <a:latin typeface="+mn-ea"/>
                          <a:ea typeface="+mn-ea"/>
                        </a:rPr>
                        <a:t>償還期間</a:t>
                      </a:r>
                      <a:endParaRPr kumimoji="1" lang="en-US" altLang="ja-JP" sz="1200" dirty="0" smtClean="0">
                        <a:solidFill>
                          <a:schemeClr val="tx1"/>
                        </a:solidFill>
                        <a:latin typeface="+mn-ea"/>
                        <a:ea typeface="+mn-ea"/>
                      </a:endParaRPr>
                    </a:p>
                    <a:p>
                      <a:pPr marL="360000" indent="-360000" algn="ctr">
                        <a:lnSpc>
                          <a:spcPct val="100000"/>
                        </a:lnSpc>
                        <a:spcBef>
                          <a:spcPts val="0"/>
                        </a:spcBef>
                        <a:spcAft>
                          <a:spcPts val="0"/>
                        </a:spcAft>
                      </a:pP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据置期間）</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400" dirty="0" smtClean="0">
                          <a:solidFill>
                            <a:schemeClr val="tx1"/>
                          </a:solidFill>
                          <a:latin typeface="ＭＳ Ｐゴシック"/>
                          <a:ea typeface="ＭＳ Ｐゴシック"/>
                        </a:rPr>
                        <a:t>10年以内</a:t>
                      </a:r>
                      <a:endParaRPr kumimoji="1" lang="ja-JP" altLang="en-US" sz="1400" dirty="0" smtClean="0">
                        <a:solidFill>
                          <a:schemeClr val="tx1"/>
                        </a:solidFill>
                        <a:latin typeface="ＭＳ Ｐゴシック"/>
                        <a:ea typeface="ＭＳ Ｐゴシック"/>
                      </a:endParaRPr>
                    </a:p>
                    <a:p>
                      <a:pPr algn="ctr"/>
                      <a:r>
                        <a:rPr kumimoji="1" lang="ja-JP" altLang="en-US" sz="1400" dirty="0" smtClean="0">
                          <a:solidFill>
                            <a:schemeClr val="tx1"/>
                          </a:solidFill>
                          <a:latin typeface="ＭＳ Ｐゴシック"/>
                          <a:ea typeface="ＭＳ Ｐゴシック"/>
                        </a:rPr>
                        <a:t>（３年以内）</a:t>
                      </a:r>
                      <a:endParaRPr kumimoji="1" lang="ja-JP" altLang="en-US" sz="1400" dirty="0" smtClean="0">
                        <a:solidFill>
                          <a:schemeClr val="tx1"/>
                        </a:solidFill>
                        <a:latin typeface="ＭＳ Ｐゴシック"/>
                        <a:ea typeface="ＭＳ Ｐゴシック"/>
                      </a:endParaRPr>
                    </a:p>
                  </a:txBody>
                  <a:tcPr/>
                </a:tc>
                <a:tc>
                  <a:txBody>
                    <a:bodyPr/>
                    <a:lstStyle/>
                    <a:p>
                      <a:pPr algn="ctr"/>
                      <a:r>
                        <a:rPr kumimoji="1" lang="ja-JP" altLang="en-US" sz="1400" dirty="0" smtClean="0">
                          <a:solidFill>
                            <a:schemeClr val="tx1"/>
                          </a:solidFill>
                          <a:latin typeface="ＭＳ Ｐゴシック"/>
                          <a:ea typeface="ＭＳ Ｐゴシック"/>
                        </a:rPr>
                        <a:t>15年以内</a:t>
                      </a:r>
                      <a:endParaRPr kumimoji="1" lang="ja-JP" altLang="en-US" sz="1400" dirty="0" smtClean="0">
                        <a:solidFill>
                          <a:schemeClr val="tx1"/>
                        </a:solidFill>
                        <a:latin typeface="ＭＳ Ｐゴシック"/>
                        <a:ea typeface="ＭＳ Ｐゴシック"/>
                      </a:endParaRPr>
                    </a:p>
                    <a:p>
                      <a:pPr algn="ctr"/>
                      <a:r>
                        <a:rPr kumimoji="1" lang="ja-JP" altLang="en-US" sz="1400" dirty="0" smtClean="0">
                          <a:solidFill>
                            <a:schemeClr val="tx1"/>
                          </a:solidFill>
                          <a:latin typeface="ＭＳ Ｐゴシック"/>
                          <a:ea typeface="ＭＳ Ｐゴシック"/>
                        </a:rPr>
                        <a:t>（３年以内）</a:t>
                      </a:r>
                      <a:endParaRPr kumimoji="1" lang="ja-JP" altLang="en-US" sz="1400" dirty="0" smtClean="0">
                        <a:solidFill>
                          <a:schemeClr val="tx1"/>
                        </a:solidFill>
                        <a:latin typeface="ＭＳ Ｐゴシック"/>
                        <a:ea typeface="ＭＳ Ｐゴシック"/>
                      </a:endParaRPr>
                    </a:p>
                  </a:txBody>
                  <a:tcPr/>
                </a:tc>
                <a:tc>
                  <a:txBody>
                    <a:bodyPr/>
                    <a:lstStyle/>
                    <a:p>
                      <a:pPr algn="ctr"/>
                      <a:r>
                        <a:rPr kumimoji="1" lang="ja-JP" altLang="en-US" sz="1400" dirty="0" smtClean="0">
                          <a:solidFill>
                            <a:schemeClr val="tx1"/>
                          </a:solidFill>
                          <a:latin typeface="ＭＳ Ｐゴシック"/>
                          <a:ea typeface="ＭＳ Ｐゴシック"/>
                        </a:rPr>
                        <a:t>20年以内</a:t>
                      </a:r>
                      <a:endParaRPr kumimoji="1" lang="ja-JP" altLang="en-US" sz="1400" dirty="0" smtClean="0">
                        <a:solidFill>
                          <a:schemeClr val="tx1"/>
                        </a:solidFill>
                        <a:latin typeface="ＭＳ Ｐゴシック"/>
                        <a:ea typeface="ＭＳ Ｐゴシック"/>
                      </a:endParaRPr>
                    </a:p>
                    <a:p>
                      <a:pPr algn="ctr"/>
                      <a:r>
                        <a:rPr kumimoji="1" lang="ja-JP" altLang="en-US" sz="1400" dirty="0" smtClean="0">
                          <a:solidFill>
                            <a:schemeClr val="tx1"/>
                          </a:solidFill>
                          <a:latin typeface="ＭＳ Ｐゴシック"/>
                          <a:ea typeface="ＭＳ Ｐゴシック"/>
                        </a:rPr>
                        <a:t>（３年以内）</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0">
                <a:tc vMerge="1">
                  <a:txBody>
                    <a:bodyPr/>
                    <a:lstStyle/>
                    <a:p>
                      <a:endParaRPr kumimoji="1" lang="ja-JP" altLang="en-US" sz="1400" dirty="0">
                        <a:solidFill>
                          <a:schemeClr val="tx1"/>
                        </a:solidFill>
                      </a:endParaRPr>
                    </a:p>
                  </a:txBody>
                  <a:tcPr>
                    <a:solidFill>
                      <a:schemeClr val="accent1">
                        <a:lumMod val="60000"/>
                        <a:lumOff val="40000"/>
                      </a:schemeClr>
                    </a:solidFill>
                  </a:tcPr>
                </a:tc>
                <a:tc>
                  <a:txBody>
                    <a:bodyPr/>
                    <a:lstStyle/>
                    <a:p>
                      <a:pPr algn="ctr"/>
                      <a:r>
                        <a:rPr kumimoji="1" lang="ja-JP" altLang="en-US" sz="1400" dirty="0" smtClean="0">
                          <a:solidFill>
                            <a:schemeClr val="tx1"/>
                          </a:solidFill>
                          <a:latin typeface="ＭＳ Ｐゴシック"/>
                          <a:ea typeface="ＭＳ Ｐゴシック"/>
                        </a:rPr>
                        <a:t>貸付利率</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400" dirty="0" smtClean="0">
                          <a:solidFill>
                            <a:schemeClr val="tx1"/>
                          </a:solidFill>
                          <a:latin typeface="ＭＳ Ｐゴシック"/>
                          <a:ea typeface="ＭＳ Ｐゴシック"/>
                        </a:rPr>
                        <a:t>2.37％以内</a:t>
                      </a:r>
                      <a:endParaRPr kumimoji="1" lang="ja-JP" altLang="en-US" sz="1400" dirty="0" smtClean="0">
                        <a:solidFill>
                          <a:schemeClr val="tx1"/>
                        </a:solidFill>
                        <a:latin typeface="ＭＳ Ｐゴシック"/>
                        <a:ea typeface="ＭＳ Ｐゴシック"/>
                      </a:endParaRPr>
                    </a:p>
                    <a:p>
                      <a:pPr algn="ctr"/>
                      <a:r>
                        <a:rPr kumimoji="1" lang="ja-JP" altLang="en-US" sz="1400" dirty="0" smtClean="0">
                          <a:solidFill>
                            <a:schemeClr val="tx1"/>
                          </a:solidFill>
                          <a:latin typeface="ＭＳ Ｐゴシック"/>
                          <a:ea typeface="ＭＳ Ｐゴシック"/>
                        </a:rPr>
                        <a:t>（変動）</a:t>
                      </a:r>
                      <a:endParaRPr kumimoji="1" lang="ja-JP" altLang="en-US" sz="1400" dirty="0" smtClean="0">
                        <a:solidFill>
                          <a:schemeClr val="tx1"/>
                        </a:solidFill>
                        <a:latin typeface="ＭＳ Ｐゴシック"/>
                        <a:ea typeface="ＭＳ Ｐゴシック"/>
                      </a:endParaRPr>
                    </a:p>
                  </a:txBody>
                  <a:tcPr/>
                </a:tc>
                <a:tc>
                  <a:txBody>
                    <a:bodyPr/>
                    <a:lstStyle/>
                    <a:p>
                      <a:pPr algn="ctr"/>
                      <a:r>
                        <a:rPr kumimoji="1" lang="ja-JP" altLang="en-US" sz="1400" dirty="0" smtClean="0">
                          <a:solidFill>
                            <a:schemeClr val="tx1"/>
                          </a:solidFill>
                          <a:latin typeface="ＭＳ Ｐゴシック"/>
                          <a:ea typeface="ＭＳ Ｐゴシック"/>
                        </a:rPr>
                        <a:t>2.57％以内</a:t>
                      </a:r>
                      <a:endParaRPr kumimoji="1" lang="ja-JP" altLang="en-US" sz="1400" dirty="0" smtClean="0">
                        <a:solidFill>
                          <a:schemeClr val="tx1"/>
                        </a:solidFill>
                        <a:latin typeface="ＭＳ Ｐゴシック"/>
                        <a:ea typeface="ＭＳ Ｐゴシック"/>
                      </a:endParaRPr>
                    </a:p>
                    <a:p>
                      <a:pPr algn="ctr"/>
                      <a:r>
                        <a:rPr kumimoji="1" lang="ja-JP" altLang="en-US" sz="1400" dirty="0" smtClean="0">
                          <a:solidFill>
                            <a:schemeClr val="tx1"/>
                          </a:solidFill>
                          <a:latin typeface="ＭＳ Ｐゴシック"/>
                          <a:ea typeface="ＭＳ Ｐゴシック"/>
                        </a:rPr>
                        <a:t>（変動）</a:t>
                      </a:r>
                      <a:endParaRPr kumimoji="1" lang="ja-JP" altLang="en-US" sz="1400" dirty="0" smtClean="0">
                        <a:solidFill>
                          <a:schemeClr val="tx1"/>
                        </a:solidFill>
                        <a:latin typeface="ＭＳ Ｐゴシック"/>
                        <a:ea typeface="ＭＳ Ｐゴシック"/>
                      </a:endParaRPr>
                    </a:p>
                  </a:txBody>
                  <a:tcPr/>
                </a:tc>
                <a:tc>
                  <a:txBody>
                    <a:bodyPr/>
                    <a:lstStyle/>
                    <a:p>
                      <a:pPr algn="ctr"/>
                      <a:r>
                        <a:rPr kumimoji="1" lang="ja-JP" altLang="en-US" sz="1400" dirty="0" smtClean="0">
                          <a:solidFill>
                            <a:schemeClr val="tx1"/>
                          </a:solidFill>
                          <a:latin typeface="ＭＳ Ｐゴシック"/>
                          <a:ea typeface="ＭＳ Ｐゴシック"/>
                        </a:rPr>
                        <a:t>2.77％以内</a:t>
                      </a:r>
                      <a:endParaRPr kumimoji="1" lang="ja-JP" altLang="en-US" sz="1400" dirty="0" smtClean="0">
                        <a:solidFill>
                          <a:schemeClr val="tx1"/>
                        </a:solidFill>
                        <a:latin typeface="ＭＳ Ｐゴシック"/>
                        <a:ea typeface="ＭＳ Ｐゴシック"/>
                      </a:endParaRPr>
                    </a:p>
                    <a:p>
                      <a:pPr algn="ctr"/>
                      <a:r>
                        <a:rPr kumimoji="1" lang="ja-JP" altLang="en-US" sz="1400" dirty="0" smtClean="0">
                          <a:solidFill>
                            <a:schemeClr val="tx1"/>
                          </a:solidFill>
                          <a:latin typeface="ＭＳ Ｐゴシック"/>
                          <a:ea typeface="ＭＳ Ｐゴシック"/>
                        </a:rPr>
                        <a:t>（変動）</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389550">
                <a:tc vMerge="1">
                  <a:txBody>
                    <a:bodyPr/>
                    <a:lstStyle/>
                    <a:p>
                      <a:endParaRPr kumimoji="1" lang="ja-JP" altLang="en-US" sz="1400" dirty="0">
                        <a:solidFill>
                          <a:schemeClr val="tx1"/>
                        </a:solidFill>
                      </a:endParaRPr>
                    </a:p>
                  </a:txBody>
                  <a:tcPr>
                    <a:solidFill>
                      <a:schemeClr val="accent1">
                        <a:lumMod val="60000"/>
                        <a:lumOff val="40000"/>
                      </a:schemeClr>
                    </a:solidFill>
                  </a:tcPr>
                </a:tc>
                <a:tc>
                  <a:txBody>
                    <a:bodyPr/>
                    <a:lstStyle/>
                    <a:p>
                      <a:pPr algn="ctr"/>
                      <a:r>
                        <a:rPr kumimoji="1" lang="ja-JP" altLang="en-US" sz="1400" dirty="0" smtClean="0">
                          <a:solidFill>
                            <a:schemeClr val="tx1"/>
                          </a:solidFill>
                          <a:latin typeface="ＭＳ Ｐゴシック"/>
                          <a:ea typeface="ＭＳ Ｐゴシック"/>
                        </a:rPr>
                        <a:t>保証料率</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gridSpan="3">
                  <a:txBody>
                    <a:bodyPr/>
                    <a:lstStyle/>
                    <a:p>
                      <a:pPr algn="ctr"/>
                      <a:r>
                        <a:rPr kumimoji="1" lang="ja-JP" altLang="en-US" sz="1400" dirty="0" smtClean="0">
                          <a:solidFill>
                            <a:schemeClr val="tx1"/>
                          </a:solidFill>
                          <a:latin typeface="ＭＳ Ｐゴシック"/>
                          <a:ea typeface="ＭＳ Ｐゴシック"/>
                        </a:rPr>
                        <a:t>0.11％～0.34％</a:t>
                      </a:r>
                      <a:endParaRPr kumimoji="1" lang="ja-JP" altLang="en-US" sz="1400" dirty="0" smtClean="0">
                        <a:solidFill>
                          <a:schemeClr val="tx1"/>
                        </a:solidFill>
                        <a:latin typeface="ＭＳ Ｐゴシック"/>
                        <a:ea typeface="ＭＳ Ｐゴシック"/>
                      </a:endParaRPr>
                    </a:p>
                  </a:txBody>
                  <a:tcPr/>
                </a:tc>
                <a:tc hMerge="1">
                  <a:txBody>
                    <a:bodyPr/>
                    <a:lstStyle/>
                    <a:p>
                      <a:pPr algn="ctr"/>
                      <a:endParaRPr kumimoji="1" lang="ja-JP" altLang="en-US" sz="1400" dirty="0" smtClean="0">
                        <a:solidFill>
                          <a:schemeClr val="tx1"/>
                        </a:solidFill>
                        <a:latin typeface="ＭＳ Ｐゴシック"/>
                        <a:ea typeface="ＭＳ Ｐゴシック"/>
                      </a:endParaRPr>
                    </a:p>
                  </a:txBody>
                  <a:tcPr/>
                </a:tc>
                <a:tc hMerge="1">
                  <a:txBody>
                    <a:bodyPr/>
                    <a:lstStyle/>
                    <a:p>
                      <a:pPr algn="ct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464344">
                <a:tc>
                  <a:txBody>
                    <a:bodyPr/>
                    <a:lstStyle/>
                    <a:p>
                      <a:r>
                        <a:rPr kumimoji="1" lang="ja-JP" altLang="en-US" sz="1400" dirty="0">
                          <a:solidFill>
                            <a:schemeClr val="tx1"/>
                          </a:solidFill>
                        </a:rPr>
                        <a:t>貸付限度額</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4">
                  <a:txBody>
                    <a:bodyPr/>
                    <a:lstStyle/>
                    <a:p>
                      <a:r>
                        <a:rPr kumimoji="1" lang="ja-JP" altLang="en-US" sz="1400" dirty="0" smtClean="0">
                          <a:solidFill>
                            <a:schemeClr val="tx1"/>
                          </a:solidFill>
                          <a:latin typeface="ＭＳ Ｐゴシック"/>
                          <a:ea typeface="ＭＳ Ｐゴシック"/>
                        </a:rPr>
                        <a:t>8,000万円</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408257">
                <a:tc>
                  <a:txBody>
                    <a:bodyPr/>
                    <a:lstStyle/>
                    <a:p>
                      <a:r>
                        <a:rPr kumimoji="1" lang="ja-JP" altLang="en-US" sz="1400" dirty="0">
                          <a:solidFill>
                            <a:schemeClr val="tx1"/>
                          </a:solidFill>
                        </a:rPr>
                        <a:t>申込み先</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4">
                  <a:txBody>
                    <a:bodyPr/>
                    <a:lstStyle/>
                    <a:p>
                      <a:r>
                        <a:rPr kumimoji="1" lang="ja-JP" altLang="en-US" sz="1400" dirty="0" smtClean="0">
                          <a:solidFill>
                            <a:schemeClr val="tx1"/>
                          </a:solidFill>
                          <a:latin typeface="ＭＳ Ｐゴシック"/>
                          <a:ea typeface="ＭＳ Ｐゴシック"/>
                        </a:rPr>
                        <a:t>取扱金融機関又は高知県信用保証協会</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tc hMerge="1">
                  <a:txBody>
                    <a:bodyPr/>
                    <a:lstStyle/>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877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gridSpan="4">
                  <a:txBody>
                    <a:bodyPr/>
                    <a:lstStyle/>
                    <a:p>
                      <a:r>
                        <a:rPr kumimoji="1" lang="ja-JP" altLang="en-US" sz="1400" dirty="0" smtClean="0">
                          <a:solidFill>
                            <a:schemeClr val="tx1"/>
                          </a:solidFill>
                          <a:latin typeface="+mn-ea"/>
                          <a:ea typeface="+mn-ea"/>
                        </a:rPr>
                        <a:t>高知県経営支援課（金融担当）　</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TEL：088-823-9695</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E-mail：150401@ken.pref.kochi.lg.jp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150401/</a:t>
                      </a:r>
                      <a:endParaRPr kumimoji="1" lang="ja-JP" altLang="en-US" sz="1400" dirty="0" smtClean="0">
                        <a:solidFill>
                          <a:schemeClr val="tx1"/>
                        </a:solidFill>
                        <a:latin typeface="+mn-ea"/>
                        <a:ea typeface="+mn-ea"/>
                      </a:endParaRPr>
                    </a:p>
                  </a:txBody>
                  <a:tcPr marL="91440" marR="91440" marT="45720" marB="45720" vert="horz" anchor="ctr" anchorCtr="0"/>
                </a:tc>
                <a:tc hMerge="1">
                  <a:txBody>
                    <a:bodyPr/>
                    <a:lstStyle/>
                    <a:p>
                      <a:endParaRPr kumimoji="1" lang="ja-JP" altLang="en-US" sz="1400" dirty="0" smtClean="0">
                        <a:solidFill>
                          <a:schemeClr val="tx1"/>
                        </a:solidFill>
                        <a:latin typeface="+mn-ea"/>
                        <a:ea typeface="+mn-ea"/>
                      </a:endParaRPr>
                    </a:p>
                  </a:txBody>
                  <a:tcPr/>
                </a:tc>
                <a:tc hMerge="1">
                  <a:txBody>
                    <a:bodyPr/>
                    <a:lstStyle/>
                    <a:p>
                      <a:endParaRPr kumimoji="1" lang="ja-JP" altLang="en-US" sz="1400" dirty="0" smtClean="0">
                        <a:solidFill>
                          <a:schemeClr val="tx1"/>
                        </a:solidFill>
                        <a:latin typeface="+mn-ea"/>
                        <a:ea typeface="+mn-ea"/>
                      </a:endParaRPr>
                    </a:p>
                  </a:txBody>
                  <a:tcPr/>
                </a:tc>
                <a:tc hMerge="1">
                  <a:txBody>
                    <a:bodyPr/>
                    <a:lstStyle/>
                    <a:p>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674" name="テキスト ボックス 693"/>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４３</a:t>
            </a:r>
            <a:endParaRPr>
              <a:solidFill>
                <a:schemeClr val="tx1"/>
              </a:solidFill>
            </a:endParaRPr>
          </a:p>
        </p:txBody>
      </p:sp>
      <p:sp>
        <p:nvSpPr>
          <p:cNvPr id="1675" name="テキスト 676"/>
          <p:cNvSpPr txBox="1"/>
          <p:nvPr/>
        </p:nvSpPr>
        <p:spPr>
          <a:xfrm>
            <a:off x="7029000" y="6118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81" name="タイトル 654"/>
          <p:cNvSpPr txBox="1"/>
          <p:nvPr/>
        </p:nvSpPr>
        <p:spPr>
          <a:xfrm>
            <a:off x="45000" y="57000"/>
            <a:ext cx="1655762" cy="584729"/>
          </a:xfrm>
          <a:prstGeom prst="rect">
            <a:avLst/>
          </a:prstGeom>
          <a:noFill/>
          <a:ln w="9525">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人材確保</a:t>
            </a:r>
            <a:endParaRPr lang="ja-JP" altLang="en-US" sz="1600" b="0" dirty="0">
              <a:solidFill>
                <a:schemeClr val="tx1"/>
              </a:solidFill>
              <a:latin typeface="+mn-ea"/>
              <a:ea typeface="+mn-ea"/>
              <a:cs typeface="+mj-cs"/>
            </a:endParaRPr>
          </a:p>
        </p:txBody>
      </p:sp>
      <p:graphicFrame>
        <p:nvGraphicFramePr>
          <p:cNvPr id="1682" name="Group 655"/>
          <p:cNvGraphicFramePr>
            <a:graphicFrameLocks noGrp="1"/>
          </p:cNvGraphicFramePr>
          <p:nvPr>
            <p:extLst>
              <p:ext uri="{D42A27DB-BD31-4B8C-83A1-F6EECF244321}">
                <p14:modId xmlns:p14="http://schemas.microsoft.com/office/powerpoint/2010/main" val="672643400"/>
              </p:ext>
            </p:extLst>
          </p:nvPr>
        </p:nvGraphicFramePr>
        <p:xfrm>
          <a:off x="192902" y="2126812"/>
          <a:ext cx="6597650" cy="7396231"/>
        </p:xfrm>
        <a:graphic>
          <a:graphicData uri="http://schemas.openxmlformats.org/drawingml/2006/table">
            <a:tbl>
              <a:tblPr/>
              <a:tblGrid>
                <a:gridCol w="1458118"/>
                <a:gridCol w="5139532"/>
              </a:tblGrid>
              <a:tr h="540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対象者</a:t>
                      </a:r>
                      <a:endParaRPr sz="140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l"/>
                      <a:r>
                        <a:rPr lang="ja-JP" altLang="en-US" sz="1400">
                          <a:latin typeface="+mn-ea"/>
                          <a:ea typeface="+mn-ea"/>
                        </a:rPr>
                        <a:t>外国人材の雇用を検討中または雇用中の県内事業者等</a:t>
                      </a:r>
                      <a:r>
                        <a:rPr lang="ja-JP" altLang="en-US" sz="1400">
                          <a:latin typeface="+mn-ea"/>
                          <a:ea typeface="+mn-ea"/>
                        </a:rPr>
                        <a:t> </a:t>
                      </a:r>
                      <a:endParaRPr kumimoji="1" lang="en-US" altLang="ja-JP" sz="1400" b="0" i="0" u="none" strike="noStrike" cap="none" normalizeH="0" baseline="0" dirty="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760151">
                <a:tc>
                  <a:txBody>
                    <a:bodyPr/>
                    <a:lstStyle/>
                    <a:p>
                      <a:pPr algn="l"/>
                      <a:r>
                        <a:rPr lang="ja-JP" altLang="en-US" sz="1400">
                          <a:latin typeface="+mn-ea"/>
                        </a:rPr>
                        <a:t>相談内容</a:t>
                      </a:r>
                      <a:r>
                        <a:rPr lang="ja-JP" altLang="en-US" sz="1400">
                          <a:latin typeface="+mn-ea"/>
                        </a:rPr>
                        <a:t> </a:t>
                      </a:r>
                      <a:endParaRPr sz="140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l"/>
                      <a:r>
                        <a:rPr lang="ja-JP" altLang="en-US" sz="1400">
                          <a:latin typeface="+mn-ea"/>
                        </a:rPr>
                        <a:t>技能実習制度及び特定技能制度や在留資格の説明、県内監理団体等の紹介</a:t>
                      </a:r>
                      <a:r>
                        <a:rPr lang="ja-JP" altLang="en-US" sz="1400">
                          <a:latin typeface="+mn-ea"/>
                        </a:rPr>
                        <a:t> </a:t>
                      </a:r>
                      <a:endParaRPr sz="1400">
                        <a:latin typeface="+mn-ea"/>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05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mn-ea"/>
                          <a:ea typeface="+mn-ea"/>
                        </a:rPr>
                        <a:t>受付方法</a:t>
                      </a:r>
                      <a:endParaRPr lang="ja-JP" altLang="en-US" sz="140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lang="ja-JP" altLang="en-US" sz="1400">
                          <a:latin typeface="+mn-ea"/>
                          <a:ea typeface="+mn-ea"/>
                        </a:rPr>
                        <a:t>電話またはメールにて受付（詳細は下記「相談の流れ」参照）</a:t>
                      </a:r>
                      <a:r>
                        <a:rPr lang="ja-JP" altLang="en-US" sz="1400">
                          <a:latin typeface="+mn-ea"/>
                          <a:ea typeface="+mn-ea"/>
                        </a:rPr>
                        <a:t>　</a:t>
                      </a:r>
                      <a:endParaRPr sz="1400" dirty="0">
                        <a:solidFill>
                          <a:schemeClr val="tx1"/>
                        </a:solidFill>
                        <a:latin typeface="+mn-ea"/>
                        <a:ea typeface="+mn-ea"/>
                      </a:endParaRPr>
                    </a:p>
                  </a:txBody>
                  <a:tcPr marL="91440" marR="91440" marT="45720" marB="45720" vert="horz" anchor="t" anchorCtr="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260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mn-ea"/>
                          <a:ea typeface="+mn-ea"/>
                        </a:rPr>
                        <a:t>相談費用</a:t>
                      </a:r>
                      <a:endParaRPr lang="ja-JP" altLang="en-US" sz="140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1" u="sng" dirty="0">
                          <a:solidFill>
                            <a:schemeClr val="tx1"/>
                          </a:solidFill>
                          <a:latin typeface="+mn-ea"/>
                          <a:ea typeface="+mn-ea"/>
                        </a:rPr>
                        <a:t>無料</a:t>
                      </a:r>
                      <a:endParaRPr sz="1400" b="1" u="sng" dirty="0">
                        <a:solidFill>
                          <a:schemeClr val="tx1"/>
                        </a:solidFill>
                        <a:latin typeface="+mn-ea"/>
                        <a:ea typeface="+mn-ea"/>
                      </a:endParaRPr>
                    </a:p>
                    <a:p>
                      <a:pPr algn="l"/>
                      <a:r>
                        <a:rPr lang="ja-JP" altLang="en-US" sz="1400"/>
                        <a:t>（行政機関への申請書類の作成代行などを行う場合は有料）</a:t>
                      </a:r>
                      <a:r>
                        <a:rPr lang="ja-JP" altLang="en-US" sz="1400"/>
                        <a:t> </a:t>
                      </a:r>
                      <a:endParaRPr lang="ja-JP" altLang="en-US" sz="1400" b="1" u="sng" dirty="0">
                        <a:solidFill>
                          <a:schemeClr val="tx1"/>
                        </a:solidFill>
                        <a:latin typeface="+mn-ea"/>
                        <a:ea typeface="+mn-ea"/>
                      </a:endParaRPr>
                    </a:p>
                  </a:txBody>
                  <a:tcPr marL="91440" marR="91440" marT="45720" marB="45720" vert="horz" anchor="t" anchorCtr="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2027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mn-ea"/>
                          <a:ea typeface="+mn-ea"/>
                        </a:rPr>
                        <a:t>相談の流れ</a:t>
                      </a:r>
                      <a:endParaRPr lang="ja-JP" altLang="en-US" sz="140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l"/>
                      <a:r>
                        <a:rPr lang="ja-JP" altLang="en-US" sz="1400"/>
                        <a:t>下記の電話及びメールで受付後、改めて担当する行政書士が電話でご連絡します</a:t>
                      </a:r>
                      <a:endParaRPr sz="1400"/>
                    </a:p>
                    <a:p>
                      <a:pPr algn="l"/>
                      <a:endParaRPr lang="ja-JP" altLang="en-US" sz="1400"/>
                    </a:p>
                    <a:p>
                      <a:pPr algn="l"/>
                      <a:r>
                        <a:rPr lang="ja-JP" altLang="en-US" sz="1400"/>
                        <a:t>　〇電話による相談</a:t>
                      </a:r>
                      <a:endParaRPr sz="1400"/>
                    </a:p>
                    <a:p>
                      <a:pPr algn="l"/>
                      <a:r>
                        <a:rPr lang="ja-JP" altLang="en-US" sz="1400"/>
                        <a:t>　　088-802-2343（高知県行政書士会）　　</a:t>
                      </a:r>
                      <a:endParaRPr sz="1400"/>
                    </a:p>
                    <a:p>
                      <a:pPr algn="l"/>
                      <a:r>
                        <a:rPr lang="ja-JP" altLang="en-US" sz="1400"/>
                        <a:t>　※お電話の際は、　「外国人材についての相談」とお伝えください</a:t>
                      </a:r>
                      <a:endParaRPr lang="ja-JP" altLang="en-US" sz="1400"/>
                    </a:p>
                    <a:p>
                      <a:pPr algn="l"/>
                      <a:r>
                        <a:rPr lang="ja-JP" altLang="en-US" sz="1400"/>
                        <a:t>　※受付対応日時：平日午前９時～午後４時</a:t>
                      </a:r>
                      <a:endParaRPr sz="1400"/>
                    </a:p>
                    <a:p>
                      <a:pPr algn="l"/>
                      <a:endParaRPr lang="ja-JP" altLang="en-US" sz="1400"/>
                    </a:p>
                    <a:p>
                      <a:pPr algn="l"/>
                      <a:r>
                        <a:rPr lang="ja-JP" altLang="en-US" sz="1400"/>
                        <a:t>　〇メールによる相談</a:t>
                      </a:r>
                      <a:endParaRPr sz="1400"/>
                    </a:p>
                    <a:p>
                      <a:pPr algn="l"/>
                      <a:r>
                        <a:rPr lang="ja-JP" altLang="en-US" sz="1400"/>
                        <a:t>　　info＠kochi-gyosei.jp（高知県行政書士会）</a:t>
                      </a:r>
                      <a:endParaRPr sz="1400"/>
                    </a:p>
                    <a:p>
                      <a:pPr algn="l"/>
                      <a:r>
                        <a:rPr lang="ja-JP" altLang="en-US" sz="1400"/>
                        <a:t>　　※件名：外国人材についての相談</a:t>
                      </a:r>
                      <a:endParaRPr sz="1400"/>
                    </a:p>
                    <a:p>
                      <a:pPr algn="l"/>
                      <a:r>
                        <a:rPr lang="ja-JP" altLang="en-US" sz="1400"/>
                        <a:t>　　※事業者名、担当者名、電話番号を記載してください</a:t>
                      </a:r>
                      <a:endParaRPr sz="1400" dirty="0">
                        <a:solidFill>
                          <a:schemeClr val="tx1"/>
                        </a:solidFill>
                        <a:latin typeface="+mn-ea"/>
                        <a:ea typeface="+mn-ea"/>
                      </a:endParaRPr>
                    </a:p>
                    <a:p>
                      <a:pPr algn="l"/>
                      <a:endParaRPr lang="ja-JP" altLang="en-US" sz="140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2027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mn-ea"/>
                          <a:ea typeface="+mn-ea"/>
                        </a:rPr>
                        <a:t>受付時間</a:t>
                      </a:r>
                      <a:endParaRPr lang="ja-JP" altLang="en-US" sz="140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lgn="l"/>
                      <a:r>
                        <a:rPr lang="ja-JP" altLang="en-US" sz="1400">
                          <a:latin typeface="+mn-ea"/>
                          <a:ea typeface="+mn-ea"/>
                        </a:rPr>
                        <a:t>平日の午前９時から午後４時まで</a:t>
                      </a:r>
                      <a:r>
                        <a:rPr lang="ja-JP" altLang="en-US" sz="1400">
                          <a:latin typeface="+mn-ea"/>
                          <a:ea typeface="+mn-ea"/>
                        </a:rPr>
                        <a:t> </a:t>
                      </a:r>
                      <a:endParaRPr sz="1400">
                        <a:latin typeface="+mn-ea"/>
                        <a:ea typeface="+mn-ea"/>
                      </a:endParaRPr>
                    </a:p>
                    <a:p>
                      <a:r>
                        <a:rPr lang="ja-JP" altLang="en-US" sz="1400">
                          <a:latin typeface="+mn-ea"/>
                          <a:ea typeface="+mn-ea"/>
                        </a:rPr>
                        <a:t>  ※電話及びメールで受付後、担当する行政書士から連絡</a:t>
                      </a:r>
                      <a:r>
                        <a:rPr lang="ja-JP" altLang="en-US" sz="1400">
                          <a:latin typeface="+mn-ea"/>
                          <a:ea typeface="+mn-ea"/>
                        </a:rPr>
                        <a:t> </a:t>
                      </a:r>
                      <a:endParaRPr sz="1400">
                        <a:latin typeface="+mn-ea"/>
                        <a:ea typeface="+mn-ea"/>
                      </a:endParaRPr>
                    </a:p>
                    <a:p>
                      <a:r>
                        <a:rPr lang="ja-JP" altLang="en-US" sz="1400">
                          <a:latin typeface="+mn-ea"/>
                          <a:ea typeface="+mn-ea"/>
                        </a:rPr>
                        <a:t>　※基本は電話での対応とし、必要に応じて相談者が行政書士</a:t>
                      </a:r>
                      <a:r>
                        <a:rPr lang="ja-JP" altLang="en-US" sz="1400">
                          <a:latin typeface="+mn-ea"/>
                          <a:ea typeface="+mn-ea"/>
                        </a:rPr>
                        <a:t>の </a:t>
                      </a:r>
                      <a:endParaRPr lang="ja-JP" altLang="en-US" sz="1400">
                        <a:latin typeface="+mn-ea"/>
                        <a:ea typeface="+mn-ea"/>
                      </a:endParaRPr>
                    </a:p>
                    <a:p>
                      <a:r>
                        <a:rPr lang="ja-JP" altLang="en-US" sz="1400">
                          <a:latin typeface="+mn-ea"/>
                          <a:ea typeface="+mn-ea"/>
                        </a:rPr>
                        <a:t> </a:t>
                      </a:r>
                      <a:r>
                        <a:rPr lang="ja-JP" altLang="en-US" sz="1400">
                          <a:latin typeface="+mn-ea"/>
                          <a:ea typeface="+mn-ea"/>
                        </a:rPr>
                        <a:t> </a:t>
                      </a:r>
                      <a:r>
                        <a:rPr lang="ja-JP" altLang="en-US" sz="1400">
                          <a:latin typeface="+mn-ea"/>
                          <a:ea typeface="+mn-ea"/>
                        </a:rPr>
                        <a:t> </a:t>
                      </a:r>
                      <a:r>
                        <a:rPr lang="ja-JP" altLang="en-US" sz="1400">
                          <a:latin typeface="+mn-ea"/>
                          <a:ea typeface="+mn-ea"/>
                        </a:rPr>
                        <a:t> </a:t>
                      </a:r>
                      <a:r>
                        <a:rPr lang="ja-JP" altLang="en-US" sz="1400">
                          <a:latin typeface="+mn-ea"/>
                          <a:ea typeface="+mn-ea"/>
                        </a:rPr>
                        <a:t>事務所や行政書士会</a:t>
                      </a:r>
                      <a:r>
                        <a:rPr lang="ja-JP" altLang="en-US" sz="1400">
                          <a:latin typeface="+mn-ea"/>
                          <a:ea typeface="+mn-ea"/>
                        </a:rPr>
                        <a:t>の事務所を訪問して対面での相談</a:t>
                      </a:r>
                      <a:r>
                        <a:rPr lang="ja-JP" altLang="en-US" sz="1400">
                          <a:latin typeface="+mn-ea"/>
                          <a:ea typeface="+mn-ea"/>
                        </a:rPr>
                        <a:t>が可能</a:t>
                      </a:r>
                      <a:r>
                        <a:rPr lang="ja-JP" altLang="en-US" sz="1400">
                          <a:latin typeface="+mn-ea"/>
                          <a:ea typeface="+mn-ea"/>
                        </a:rPr>
                        <a:t> </a:t>
                      </a:r>
                      <a:endParaRPr lang="ja-JP" altLang="en-US" sz="1400">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endParaRPr sz="1400" dirty="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952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mn-ea"/>
                          <a:ea typeface="+mn-ea"/>
                        </a:rPr>
                        <a:t>窓口の詳細</a:t>
                      </a:r>
                      <a:endParaRPr sz="1400">
                        <a:solidFill>
                          <a:schemeClr val="tx1"/>
                        </a:solidFill>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n-ea"/>
                          <a:ea typeface="+mn-ea"/>
                        </a:rPr>
                        <a:t>高知県商工政策課（</a:t>
                      </a:r>
                      <a:r>
                        <a:rPr kumimoji="1" lang="ja-JP" altLang="en-US" sz="1400" b="0" i="0" u="none" strike="noStrike" cap="none" normalizeH="0" baseline="0" dirty="0">
                          <a:ln>
                            <a:noFill/>
                          </a:ln>
                          <a:solidFill>
                            <a:schemeClr val="tx1"/>
                          </a:solidFill>
                          <a:effectLst/>
                          <a:latin typeface="+mn-ea"/>
                          <a:ea typeface="+mn-ea"/>
                        </a:rPr>
                        <a:t>外国人材受入推進室</a:t>
                      </a:r>
                      <a:r>
                        <a:rPr kumimoji="1" lang="ja-JP" altLang="en-US" sz="1400" b="0" i="0" u="none" strike="noStrike" cap="none" normalizeH="0" baseline="0" dirty="0">
                          <a:ln>
                            <a:noFill/>
                          </a:ln>
                          <a:solidFill>
                            <a:schemeClr val="tx1"/>
                          </a:solidFill>
                          <a:effectLst/>
                          <a:latin typeface="+mn-ea"/>
                          <a:ea typeface="+mn-ea"/>
                        </a:rPr>
                        <a:t>）ホームページ</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n-ea"/>
                        <a:ea typeface="+mn-ea"/>
                      </a:endParaRPr>
                    </a:p>
                    <a:p>
                      <a:pPr algn="l"/>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lang="ja-JP" altLang="en-US" sz="1400">
                          <a:latin typeface="+mn-ea"/>
                          <a:ea typeface="+mn-ea"/>
                        </a:rPr>
                        <a:t>https://www.pref.kochi.lg.jp/doc/2025022800375/</a:t>
                      </a:r>
                      <a:r>
                        <a:rPr lang="ja-JP" altLang="en-US" sz="1400">
                          <a:latin typeface="+mn-ea"/>
                          <a:ea typeface="+mn-ea"/>
                        </a:rPr>
                        <a:t> </a:t>
                      </a:r>
                      <a:endParaRPr kumimoji="1" lang="ja-JP" altLang="en-US" sz="1400" b="0" i="0" u="none" strike="noStrike" cap="none" normalizeH="0" baseline="0" dirty="0">
                        <a:ln>
                          <a:noFill/>
                        </a:ln>
                        <a:solidFill>
                          <a:srgbClr val="FF0000"/>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683" name="タイトル 661"/>
          <p:cNvSpPr/>
          <p:nvPr/>
        </p:nvSpPr>
        <p:spPr>
          <a:xfrm>
            <a:off x="1771841" y="65837"/>
            <a:ext cx="4978539" cy="579442"/>
          </a:xfrm>
          <a:prstGeom prst="rect">
            <a:avLst/>
          </a:prstGeom>
          <a:solidFill>
            <a:schemeClr val="accent1">
              <a:lumMod val="20000"/>
              <a:lumOff val="80000"/>
            </a:schemeClr>
          </a:solidFill>
          <a:ln>
            <a:solidFill>
              <a:schemeClr val="accent1">
                <a:lumMod val="20000"/>
                <a:lumOff val="80000"/>
              </a:schemeClr>
            </a:solidFill>
          </a:ln>
        </p:spPr>
        <p:txBody>
          <a:bodyPr rtlCol="0" anchor="ctr">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fontAlgn="ctr">
              <a:lnSpc>
                <a:spcPct val="100000"/>
              </a:lnSpc>
            </a:pPr>
            <a:r>
              <a:rPr lang="ja-JP" altLang="en-US" sz="1800"/>
              <a:t>高知県外国人材雇用相談窓口</a:t>
            </a:r>
            <a:r>
              <a:rPr lang="ja-JP" altLang="en-US" sz="2240"/>
              <a:t>　</a:t>
            </a:r>
            <a:endParaRPr lang="ja-JP" altLang="en-US" sz="2240"/>
          </a:p>
        </p:txBody>
      </p:sp>
      <p:sp>
        <p:nvSpPr>
          <p:cNvPr id="1684" name="テキスト ボックス 694"/>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４４</a:t>
            </a:r>
            <a:endParaRPr>
              <a:solidFill>
                <a:schemeClr val="tx1"/>
              </a:solidFill>
            </a:endParaRPr>
          </a:p>
        </p:txBody>
      </p:sp>
      <p:sp>
        <p:nvSpPr>
          <p:cNvPr id="1685" name="テキスト ボックス 9"/>
          <p:cNvSpPr txBox="1">
            <a:spLocks noChangeArrowheads="1"/>
          </p:cNvSpPr>
          <p:nvPr/>
        </p:nvSpPr>
        <p:spPr>
          <a:xfrm>
            <a:off x="159321" y="824044"/>
            <a:ext cx="4788777" cy="1168658"/>
          </a:xfrm>
          <a:prstGeom prst="rect">
            <a:avLst/>
          </a:prstGeom>
          <a:noFill/>
          <a:ln w="9525">
            <a:noFill/>
            <a:miter lim="800000"/>
            <a:headEnd/>
            <a:tailEnd/>
          </a:ln>
        </p:spPr>
        <p:txBody>
          <a:bodyPr wrap="square">
            <a:spAutoFit/>
          </a:bodyPr>
          <a:lstStyle/>
          <a:p>
            <a:r>
              <a:rPr lang="ja-JP" altLang="en-US" sz="1400" b="0">
                <a:solidFill>
                  <a:schemeClr val="tx1"/>
                </a:solidFill>
                <a:latin typeface="+mn-ea"/>
                <a:ea typeface="+mn-ea"/>
              </a:rPr>
              <a:t>外国人材の受け入れを検討中または雇用中の県内事業者等の外国人材雇用相談窓口（愛称：</a:t>
            </a:r>
            <a:r>
              <a:rPr lang="ja-JP" altLang="en-US" sz="1400">
                <a:latin typeface="+mn-ea"/>
                <a:ea typeface="+mn-ea"/>
              </a:rPr>
              <a:t>ふぉれこ（Foreco）※</a:t>
            </a:r>
            <a:r>
              <a:rPr lang="ja-JP" altLang="en-US" sz="1400" b="0">
                <a:solidFill>
                  <a:schemeClr val="tx1"/>
                </a:solidFill>
                <a:latin typeface="+mn-ea"/>
                <a:ea typeface="+mn-ea"/>
              </a:rPr>
              <a:t>）</a:t>
            </a:r>
            <a:endParaRPr sz="1600">
              <a:solidFill>
                <a:schemeClr val="tx1"/>
              </a:solidFill>
              <a:latin typeface="+mn-ea"/>
              <a:ea typeface="+mn-ea"/>
            </a:endParaRPr>
          </a:p>
          <a:p>
            <a:endParaRPr lang="ja-JP" altLang="en-US" sz="1400" b="0">
              <a:solidFill>
                <a:schemeClr val="tx1"/>
              </a:solidFill>
              <a:latin typeface="+mn-ea"/>
              <a:ea typeface="+mn-ea"/>
            </a:endParaRPr>
          </a:p>
          <a:p>
            <a:r>
              <a:rPr lang="ja-JP" altLang="en-US" sz="1400" b="0">
                <a:solidFill>
                  <a:schemeClr val="tx1"/>
                </a:solidFill>
                <a:latin typeface="+mn-ea"/>
                <a:ea typeface="+mn-ea"/>
              </a:rPr>
              <a:t>※</a:t>
            </a:r>
            <a:r>
              <a:rPr lang="ja-JP" altLang="en-US" sz="1400" b="1">
                <a:latin typeface="+mn-ea"/>
                <a:ea typeface="+mn-ea"/>
              </a:rPr>
              <a:t>For</a:t>
            </a:r>
            <a:r>
              <a:rPr lang="ja-JP" altLang="en-US" sz="1400">
                <a:latin typeface="+mn-ea"/>
                <a:ea typeface="+mn-ea"/>
              </a:rPr>
              <a:t>eign</a:t>
            </a:r>
            <a:r>
              <a:rPr lang="ja-JP" altLang="en-US" sz="1400">
                <a:latin typeface="+mn-ea"/>
                <a:ea typeface="+mn-ea"/>
              </a:rPr>
              <a:t>（外国）</a:t>
            </a:r>
            <a:r>
              <a:rPr lang="ja-JP" altLang="en-US" sz="1400">
                <a:latin typeface="+mn-ea"/>
                <a:ea typeface="+mn-ea"/>
              </a:rPr>
              <a:t>＋</a:t>
            </a:r>
            <a:r>
              <a:rPr lang="ja-JP" altLang="en-US" sz="1400" b="1">
                <a:latin typeface="+mn-ea"/>
                <a:ea typeface="+mn-ea"/>
              </a:rPr>
              <a:t>e</a:t>
            </a:r>
            <a:r>
              <a:rPr lang="ja-JP" altLang="en-US" sz="1400">
                <a:latin typeface="+mn-ea"/>
                <a:ea typeface="+mn-ea"/>
              </a:rPr>
              <a:t>mployment</a:t>
            </a:r>
            <a:r>
              <a:rPr lang="ja-JP" altLang="en-US" sz="1400">
                <a:latin typeface="+mn-ea"/>
                <a:ea typeface="+mn-ea"/>
              </a:rPr>
              <a:t>（雇用）</a:t>
            </a:r>
            <a:r>
              <a:rPr lang="ja-JP" altLang="en-US" sz="1400">
                <a:latin typeface="+mn-ea"/>
                <a:ea typeface="+mn-ea"/>
              </a:rPr>
              <a:t>＋</a:t>
            </a:r>
            <a:r>
              <a:rPr lang="ja-JP" altLang="en-US" sz="1400" b="1">
                <a:latin typeface="+mn-ea"/>
                <a:ea typeface="+mn-ea"/>
              </a:rPr>
              <a:t>co</a:t>
            </a:r>
            <a:r>
              <a:rPr lang="ja-JP" altLang="en-US" sz="1400">
                <a:latin typeface="+mn-ea"/>
                <a:ea typeface="+mn-ea"/>
              </a:rPr>
              <a:t>nsultation</a:t>
            </a:r>
            <a:r>
              <a:rPr lang="ja-JP" altLang="en-US" sz="1400">
                <a:latin typeface="+mn-ea"/>
                <a:ea typeface="+mn-ea"/>
              </a:rPr>
              <a:t>（相談）</a:t>
            </a:r>
            <a:r>
              <a:rPr lang="ja-JP" altLang="en-US" sz="1400">
                <a:latin typeface="+mn-ea"/>
                <a:ea typeface="+mn-ea"/>
              </a:rPr>
              <a:t> </a:t>
            </a:r>
            <a:endParaRPr lang="ja-JP" altLang="en-US" sz="1400">
              <a:latin typeface="+mn-ea"/>
              <a:ea typeface="+mn-ea"/>
            </a:endParaRPr>
          </a:p>
          <a:p>
            <a:endParaRPr lang="ja-JP" altLang="en-US" sz="1400" b="0">
              <a:solidFill>
                <a:schemeClr val="tx1"/>
              </a:solidFill>
              <a:latin typeface="+mn-ea"/>
              <a:ea typeface="+mn-ea"/>
            </a:endParaRPr>
          </a:p>
        </p:txBody>
      </p:sp>
      <p:pic>
        <p:nvPicPr>
          <p:cNvPr id="1686" name="図 626"/>
          <p:cNvPicPr>
            <a:picLocks noChangeAspect="1"/>
          </p:cNvPicPr>
          <p:nvPr/>
        </p:nvPicPr>
        <p:blipFill>
          <a:blip r:embed="rId1"/>
          <a:stretch>
            <a:fillRect/>
          </a:stretch>
        </p:blipFill>
        <p:spPr>
          <a:xfrm>
            <a:off x="5072161" y="641729"/>
            <a:ext cx="1718390" cy="1485083"/>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692" name="タイトル 654"/>
          <p:cNvSpPr txBox="1"/>
          <p:nvPr/>
        </p:nvSpPr>
        <p:spPr>
          <a:xfrm>
            <a:off x="45000" y="57000"/>
            <a:ext cx="1655762" cy="584729"/>
          </a:xfrm>
          <a:prstGeom prst="rect">
            <a:avLst/>
          </a:prstGeom>
          <a:noFill/>
          <a:ln w="9525">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人材確保・育成</a:t>
            </a:r>
            <a:endParaRPr lang="ja-JP" altLang="en-US" sz="1600" b="0" dirty="0">
              <a:solidFill>
                <a:schemeClr val="tx1"/>
              </a:solidFill>
              <a:latin typeface="+mn-ea"/>
              <a:ea typeface="+mn-ea"/>
              <a:cs typeface="+mj-cs"/>
            </a:endParaRPr>
          </a:p>
        </p:txBody>
      </p:sp>
      <p:graphicFrame>
        <p:nvGraphicFramePr>
          <p:cNvPr id="1693" name="Group 655"/>
          <p:cNvGraphicFramePr>
            <a:graphicFrameLocks noGrp="1"/>
          </p:cNvGraphicFramePr>
          <p:nvPr>
            <p:extLst>
              <p:ext uri="{D42A27DB-BD31-4B8C-83A1-F6EECF244321}">
                <p14:modId xmlns:p14="http://schemas.microsoft.com/office/powerpoint/2010/main" val="672643400"/>
              </p:ext>
            </p:extLst>
          </p:nvPr>
        </p:nvGraphicFramePr>
        <p:xfrm>
          <a:off x="157712" y="1137000"/>
          <a:ext cx="6597650" cy="4054169"/>
        </p:xfrm>
        <a:graphic>
          <a:graphicData uri="http://schemas.openxmlformats.org/drawingml/2006/table">
            <a:tbl>
              <a:tblPr/>
              <a:tblGrid>
                <a:gridCol w="1458118"/>
                <a:gridCol w="5139532"/>
              </a:tblGrid>
              <a:tr h="270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県内の事業所において外国人材を雇用している法人又は個人</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975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対象事業</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①ビジネススキル等を向上させる研修の受講</a:t>
                      </a:r>
                      <a:endParaRPr kumimoji="1" lang="en-US" altLang="ja-JP" sz="1800" b="1"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（土佐MBA、GLOBISなど）</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②技能を向上させる訓練の受講（民間研修機関）</a:t>
                      </a:r>
                      <a:endParaRPr kumimoji="1" lang="ja-JP" altLang="en-US" sz="14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③業務に関する日本語能力を向上させる研修の受講</a:t>
                      </a:r>
                      <a:endParaRPr kumimoji="1" lang="ja-JP" altLang="en-US" sz="14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8936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補助率</a:t>
                      </a:r>
                      <a:endParaRPr lang="ja-JP" altLang="en-US"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dirty="0">
                          <a:solidFill>
                            <a:schemeClr val="tx1"/>
                          </a:solidFill>
                          <a:latin typeface="ＭＳ Ｐゴシック"/>
                          <a:ea typeface="ＭＳ Ｐゴシック"/>
                        </a:rPr>
                        <a:t>1/3</a:t>
                      </a:r>
                      <a:r>
                        <a:rPr lang="ja-JP" altLang="en-US" sz="1400" dirty="0">
                          <a:solidFill>
                            <a:schemeClr val="tx1"/>
                          </a:solidFill>
                          <a:latin typeface="ＭＳ Ｐゴシック"/>
                          <a:ea typeface="ＭＳ Ｐゴシック"/>
                        </a:rPr>
                        <a:t>以内</a:t>
                      </a:r>
                      <a:endParaRPr sz="1400" dirty="0">
                        <a:solidFill>
                          <a:schemeClr val="tx1"/>
                        </a:solidFill>
                        <a:latin typeface="ＭＳ Ｐゴシック"/>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dirty="0">
                          <a:solidFill>
                            <a:schemeClr val="tx1"/>
                          </a:solidFill>
                          <a:latin typeface="ＭＳ Ｐゴシック"/>
                          <a:ea typeface="ＭＳ Ｐゴシック"/>
                        </a:rPr>
                        <a:t>※</a:t>
                      </a:r>
                      <a:r>
                        <a:rPr lang="ja-JP" altLang="en-US" sz="1400" dirty="0">
                          <a:solidFill>
                            <a:schemeClr val="tx1"/>
                          </a:solidFill>
                          <a:latin typeface="ＭＳ Ｐゴシック"/>
                          <a:ea typeface="ＭＳ Ｐゴシック"/>
                        </a:rPr>
                        <a:t>「こうち外国人材優良サポート事業者認証制度実施要綱」に基づ</a:t>
                      </a:r>
                      <a:endParaRPr lang="ja-JP" altLang="en-US" sz="1400" dirty="0">
                        <a:solidFill>
                          <a:schemeClr val="tx1"/>
                        </a:solidFill>
                        <a:latin typeface="ＭＳ Ｐゴシック"/>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dirty="0">
                          <a:solidFill>
                            <a:schemeClr val="tx1"/>
                          </a:solidFill>
                          <a:latin typeface="ＭＳ Ｐゴシック"/>
                          <a:ea typeface="ＭＳ Ｐゴシック"/>
                        </a:rPr>
                        <a:t>　　</a:t>
                      </a:r>
                      <a:r>
                        <a:rPr lang="ja-JP" altLang="en-US" sz="1400" dirty="0">
                          <a:solidFill>
                            <a:schemeClr val="tx1"/>
                          </a:solidFill>
                          <a:latin typeface="ＭＳ Ｐゴシック"/>
                          <a:ea typeface="ＭＳ Ｐゴシック"/>
                        </a:rPr>
                        <a:t>く認証を受けた事業者については1/2以内</a:t>
                      </a:r>
                      <a:endParaRPr lang="ja-JP" altLang="en-US" sz="1400" dirty="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8936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補助金上限額</a:t>
                      </a:r>
                      <a:endParaRPr lang="ja-JP" altLang="en-US"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sz="1400" dirty="0">
                          <a:solidFill>
                            <a:schemeClr val="tx1"/>
                          </a:solidFill>
                          <a:latin typeface="ＭＳ Ｐゴシック"/>
                          <a:ea typeface="ＭＳ Ｐゴシック"/>
                        </a:rPr>
                        <a:t>外国人材1人当たり10万円</a:t>
                      </a:r>
                      <a:endParaRPr sz="1400" dirty="0">
                        <a:solidFill>
                          <a:schemeClr val="tx1"/>
                        </a:solidFill>
                        <a:latin typeface="ＭＳ Ｐゴシック"/>
                        <a:ea typeface="ＭＳ Ｐゴシック"/>
                      </a:endParaRPr>
                    </a:p>
                  </a:txBody>
                  <a:tcPr marL="91440" marR="91440" marT="45720" marB="45720" vert="horz" anchor="t" anchorCtr="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8936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補助対象経費</a:t>
                      </a:r>
                      <a:endParaRPr lang="ja-JP" altLang="en-US"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sz="1400" dirty="0">
                          <a:solidFill>
                            <a:schemeClr val="tx1"/>
                          </a:solidFill>
                          <a:latin typeface="ＭＳ Ｐゴシック"/>
                          <a:ea typeface="ＭＳ Ｐゴシック"/>
                        </a:rPr>
                        <a:t>受講料、施設使用料、通訳料等（謝金）、宿泊料※1、交通費※２等</a:t>
                      </a:r>
                      <a:endParaRPr sz="1400" dirty="0">
                        <a:solidFill>
                          <a:schemeClr val="tx1"/>
                        </a:solidFill>
                        <a:latin typeface="ＭＳ Ｐゴシック"/>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pPr>
                      <a:r>
                        <a:rPr sz="1400" dirty="0">
                          <a:solidFill>
                            <a:schemeClr val="tx1"/>
                          </a:solidFill>
                          <a:latin typeface="ＭＳ Ｐゴシック"/>
                          <a:ea typeface="ＭＳ Ｐゴシック"/>
                        </a:rPr>
                        <a:t>※1 宿泊料の上限は一人一泊あたり</a:t>
                      </a:r>
                      <a:r>
                        <a:rPr sz="1400" dirty="0">
                          <a:solidFill>
                            <a:schemeClr val="tx1"/>
                          </a:solidFill>
                          <a:latin typeface="ＭＳ Ｐゴシック"/>
                          <a:ea typeface="ＭＳ Ｐゴシック"/>
                        </a:rPr>
                        <a:t>11,000</a:t>
                      </a:r>
                      <a:r>
                        <a:rPr sz="1400" dirty="0">
                          <a:solidFill>
                            <a:schemeClr val="tx1"/>
                          </a:solidFill>
                          <a:latin typeface="ＭＳ Ｐゴシック"/>
                          <a:ea typeface="ＭＳ Ｐゴシック"/>
                        </a:rPr>
                        <a:t>円（税込）</a:t>
                      </a:r>
                      <a:endParaRPr sz="1400" dirty="0">
                        <a:solidFill>
                          <a:schemeClr val="tx1"/>
                        </a:solidFill>
                        <a:latin typeface="ＭＳ Ｐゴシック"/>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pPr>
                      <a:r>
                        <a:rPr sz="1400" dirty="0">
                          <a:solidFill>
                            <a:schemeClr val="tx1"/>
                          </a:solidFill>
                          <a:latin typeface="ＭＳ Ｐゴシック"/>
                          <a:ea typeface="ＭＳ Ｐゴシック"/>
                        </a:rPr>
                        <a:t>※2 宿泊施設～研修施設間の往復に係る交通費に限る</a:t>
                      </a:r>
                      <a:endParaRPr sz="1400" dirty="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632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高知県商工政策課（</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外国人材受入推進室</a:t>
                      </a: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TEL：088-823-9643</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E-mail：151401@ken.pref.kochi.lg.jp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https://www.pref.kochi.lg.jp/doc/2024053100065/</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694" name="タイトル 661"/>
          <p:cNvSpPr/>
          <p:nvPr/>
        </p:nvSpPr>
        <p:spPr>
          <a:xfrm>
            <a:off x="1744664" y="57000"/>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ormAutofit lnSpcReduction="10000"/>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729" b="0" smtClean="0">
                <a:solidFill>
                  <a:schemeClr val="tx1"/>
                </a:solidFill>
                <a:latin typeface="+mn-ea"/>
                <a:ea typeface="+mn-ea"/>
              </a:rPr>
              <a:t>外国人材受入環境整備事業補助金</a:t>
            </a:r>
            <a:endParaRPr lang="ja-JP" altLang="en-US" sz="1729" b="0" dirty="0" smtClean="0">
              <a:solidFill>
                <a:schemeClr val="tx1"/>
              </a:solidFill>
              <a:latin typeface="+mn-ea"/>
              <a:ea typeface="+mn-ea"/>
            </a:endParaRPr>
          </a:p>
          <a:p>
            <a:pPr fontAlgn="auto">
              <a:spcAft>
                <a:spcPts val="0"/>
              </a:spcAft>
              <a:defRPr/>
            </a:pPr>
            <a:r>
              <a:rPr lang="ja-JP" altLang="en-US" sz="1729" b="0" smtClean="0">
                <a:solidFill>
                  <a:schemeClr val="tx1"/>
                </a:solidFill>
                <a:latin typeface="+mn-ea"/>
                <a:ea typeface="+mn-ea"/>
              </a:rPr>
              <a:t>（スキルアップ支援）</a:t>
            </a:r>
            <a:endParaRPr lang="ja-JP" altLang="en-US" sz="1729" b="0" smtClean="0">
              <a:solidFill>
                <a:schemeClr val="tx1"/>
              </a:solidFill>
              <a:latin typeface="+mn-ea"/>
              <a:ea typeface="+mn-ea"/>
            </a:endParaRPr>
          </a:p>
        </p:txBody>
      </p:sp>
      <p:sp>
        <p:nvSpPr>
          <p:cNvPr id="1695" name="テキスト ボックス 694"/>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４５</a:t>
            </a:r>
            <a:endParaRPr>
              <a:solidFill>
                <a:schemeClr val="tx1"/>
              </a:solidFill>
            </a:endParaRPr>
          </a:p>
        </p:txBody>
      </p:sp>
      <p:sp>
        <p:nvSpPr>
          <p:cNvPr id="1696" name="テキスト ボックス 9"/>
          <p:cNvSpPr txBox="1">
            <a:spLocks noChangeArrowheads="1"/>
          </p:cNvSpPr>
          <p:nvPr/>
        </p:nvSpPr>
        <p:spPr>
          <a:xfrm>
            <a:off x="44450" y="758673"/>
            <a:ext cx="6732588" cy="306884"/>
          </a:xfrm>
          <a:prstGeom prst="rect">
            <a:avLst/>
          </a:prstGeom>
          <a:noFill/>
          <a:ln w="9525">
            <a:noFill/>
            <a:miter lim="800000"/>
            <a:headEnd/>
            <a:tailEnd/>
          </a:ln>
        </p:spPr>
        <p:txBody>
          <a:bodyPr>
            <a:spAutoFit/>
          </a:bodyPr>
          <a:lstStyle/>
          <a:p>
            <a:r>
              <a:rPr lang="ja-JP" altLang="en-US" sz="1400" b="0">
                <a:solidFill>
                  <a:schemeClr val="tx1"/>
                </a:solidFill>
                <a:latin typeface="+mn-ea"/>
                <a:ea typeface="+mn-ea"/>
              </a:rPr>
              <a:t>外国人材を受け入れる事業者等の受入環境整備を支援します。</a:t>
            </a:r>
            <a:endParaRPr sz="1600">
              <a:solidFill>
                <a:schemeClr val="tx1"/>
              </a:solidFill>
              <a:latin typeface="+mn-ea"/>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6"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fontScale="90000"/>
          </a:bodyPr>
          <a:lstStyle/>
          <a:p>
            <a:pPr fontAlgn="auto">
              <a:spcAft>
                <a:spcPts val="0"/>
              </a:spcAft>
              <a:defRPr/>
            </a:pPr>
            <a:r>
              <a:rPr lang="ja-JP" altLang="en-US" sz="1800" b="0" dirty="0" smtClean="0">
                <a:solidFill>
                  <a:schemeClr val="tx1"/>
                </a:solidFill>
                <a:latin typeface="+mn-ea"/>
                <a:ea typeface="+mn-ea"/>
              </a:rPr>
              <a:t>コワーキングスペースを備えた</a:t>
            </a:r>
            <a:endParaRPr lang="ja-JP" altLang="en-US" sz="1800" b="0" dirty="0">
              <a:latin typeface="+mn-ea"/>
              <a:ea typeface="+mn-ea"/>
            </a:endParaRPr>
          </a:p>
          <a:p>
            <a:pPr fontAlgn="auto">
              <a:spcAft>
                <a:spcPts val="0"/>
              </a:spcAft>
              <a:defRPr/>
            </a:pPr>
            <a:r>
              <a:rPr lang="ja-JP" altLang="en-US" sz="1800" b="0" dirty="0" smtClean="0">
                <a:solidFill>
                  <a:schemeClr val="tx1"/>
                </a:solidFill>
                <a:latin typeface="+mn-ea"/>
                <a:ea typeface="+mn-ea"/>
              </a:rPr>
              <a:t>シェアオフィス拠点施設</a:t>
            </a:r>
            <a:endParaRPr lang="ja-JP" altLang="en-US" sz="2000" b="0" dirty="0" smtClean="0">
              <a:solidFill>
                <a:schemeClr val="tx1"/>
              </a:solidFill>
              <a:latin typeface="+mn-ea"/>
              <a:ea typeface="+mn-ea"/>
            </a:endParaRPr>
          </a:p>
        </p:txBody>
      </p:sp>
      <p:sp>
        <p:nvSpPr>
          <p:cNvPr id="1217"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創業支援</a:t>
            </a:r>
            <a:endParaRPr lang="ja-JP" altLang="en-US" sz="1600" b="0" dirty="0">
              <a:solidFill>
                <a:schemeClr val="tx1"/>
              </a:solidFill>
              <a:latin typeface="+mn-ea"/>
              <a:ea typeface="+mn-ea"/>
              <a:cs typeface="+mj-cs"/>
            </a:endParaRPr>
          </a:p>
        </p:txBody>
      </p:sp>
      <p:graphicFrame>
        <p:nvGraphicFramePr>
          <p:cNvPr id="1218" name="表 6"/>
          <p:cNvGraphicFramePr>
            <a:graphicFrameLocks noGrp="1"/>
          </p:cNvGraphicFramePr>
          <p:nvPr/>
        </p:nvGraphicFramePr>
        <p:xfrm>
          <a:off x="95250" y="705000"/>
          <a:ext cx="6651327" cy="5939384"/>
        </p:xfrm>
        <a:graphic>
          <a:graphicData uri="http://schemas.openxmlformats.org/drawingml/2006/table">
            <a:tbl>
              <a:tblPr firstRow="1" bandRow="1">
                <a:tableStyleId>{5940675A-B579-460E-94D1-54222C63F5DA}</a:tableStyleId>
              </a:tblPr>
              <a:tblGrid>
                <a:gridCol w="1455964"/>
                <a:gridCol w="5195363"/>
              </a:tblGrid>
              <a:tr h="419624">
                <a:tc>
                  <a:txBody>
                    <a:bodyPr/>
                    <a:lstStyle/>
                    <a:p>
                      <a:r>
                        <a:rPr kumimoji="1" lang="ja-JP" altLang="en-US" sz="1400" dirty="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コワーキングスペース</a:t>
                      </a:r>
                      <a:r>
                        <a:rPr kumimoji="1" lang="ja-JP" altLang="en-US" sz="1400" dirty="0" smtClean="0">
                          <a:solidFill>
                            <a:schemeClr val="tx1"/>
                          </a:solidFill>
                        </a:rPr>
                        <a:t>を</a:t>
                      </a:r>
                      <a:r>
                        <a:rPr kumimoji="1" lang="ja-JP" altLang="en-US" sz="1400" dirty="0" smtClean="0">
                          <a:solidFill>
                            <a:schemeClr val="tx1"/>
                          </a:solidFill>
                        </a:rPr>
                        <a:t>活用</a:t>
                      </a:r>
                      <a:r>
                        <a:rPr kumimoji="1" lang="ja-JP" altLang="en-US" sz="1400" dirty="0" smtClean="0">
                          <a:solidFill>
                            <a:schemeClr val="tx1"/>
                          </a:solidFill>
                        </a:rPr>
                        <a:t>し、</a:t>
                      </a:r>
                      <a:r>
                        <a:rPr kumimoji="1" lang="ja-JP" altLang="en-US" sz="1400" dirty="0" smtClean="0">
                          <a:solidFill>
                            <a:schemeClr val="tx1"/>
                          </a:solidFill>
                        </a:rPr>
                        <a:t>テレワーク</a:t>
                      </a:r>
                      <a:r>
                        <a:rPr kumimoji="1" lang="ja-JP" altLang="en-US" sz="1400" strike="noStrike" dirty="0" smtClean="0">
                          <a:solidFill>
                            <a:schemeClr val="tx1"/>
                          </a:solidFill>
                        </a:rPr>
                        <a:t>等</a:t>
                      </a:r>
                      <a:r>
                        <a:rPr kumimoji="1" lang="ja-JP" altLang="en-US" sz="1400" dirty="0" smtClean="0">
                          <a:solidFill>
                            <a:schemeClr val="tx1"/>
                          </a:solidFill>
                        </a:rPr>
                        <a:t>を行いたい方</a:t>
                      </a:r>
                      <a:endParaRPr kumimoji="1" lang="ja-JP" altLang="en-US" sz="1600" dirty="0" smtClean="0">
                        <a:solidFill>
                          <a:schemeClr val="tx1"/>
                        </a:solidFill>
                      </a:endParaRPr>
                    </a:p>
                  </a:txBody>
                  <a:tcPr/>
                </a:tc>
                <a:extLst>
                  <a:ext uri="{0D108BD9-81ED-4DB2-BD59-A6C34878D82A}"/>
                </a:extLst>
              </a:tr>
              <a:tr h="1214967">
                <a:tc>
                  <a:txBody>
                    <a:bodyPr/>
                    <a:lstStyle/>
                    <a:p>
                      <a:r>
                        <a:rPr kumimoji="1" lang="ja-JP" altLang="en-US" sz="1400" dirty="0">
                          <a:solidFill>
                            <a:schemeClr val="tx1"/>
                          </a:solidFill>
                        </a:rPr>
                        <a:t>内容</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　BASE CAMP IN KOCHIは、官民が連携し</a:t>
                      </a:r>
                      <a:r>
                        <a:rPr kumimoji="1" lang="ja-JP" altLang="en-US" sz="1400" dirty="0" smtClean="0">
                          <a:solidFill>
                            <a:schemeClr val="tx1"/>
                          </a:solidFill>
                          <a:latin typeface="ＭＳ Ｐゴシック"/>
                          <a:ea typeface="ＭＳ Ｐゴシック"/>
                        </a:rPr>
                        <a:t>整備した施設であり</a:t>
                      </a:r>
                      <a:r>
                        <a:rPr kumimoji="1" lang="ja-JP" altLang="en-US" sz="1400" dirty="0" smtClean="0">
                          <a:solidFill>
                            <a:schemeClr val="tx1"/>
                          </a:solidFill>
                          <a:latin typeface="ＭＳ Ｐゴシック"/>
                          <a:ea typeface="ＭＳ Ｐゴシック"/>
                        </a:rPr>
                        <a:t>、</a:t>
                      </a:r>
                      <a:r>
                        <a:rPr kumimoji="1" lang="ja-JP" altLang="en-US" sz="1400" dirty="0" smtClean="0">
                          <a:solidFill>
                            <a:schemeClr val="tx1"/>
                          </a:solidFill>
                          <a:latin typeface="ＭＳ Ｐゴシック"/>
                          <a:ea typeface="ＭＳ Ｐゴシック"/>
                        </a:rPr>
                        <a:t>新たなビジネスやサービスを展開する人たちを応援する施設です。</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テレワークの場としての利用はもちろん、</a:t>
                      </a:r>
                      <a:r>
                        <a:rPr kumimoji="1" lang="ja-JP" altLang="en-US" sz="1400" dirty="0" smtClean="0">
                          <a:solidFill>
                            <a:schemeClr val="tx1"/>
                          </a:solidFill>
                          <a:latin typeface="ＭＳ Ｐゴシック"/>
                          <a:ea typeface="ＭＳ Ｐゴシック"/>
                        </a:rPr>
                        <a:t>施設を活用した</a:t>
                      </a:r>
                      <a:r>
                        <a:rPr kumimoji="1" lang="ja-JP" altLang="en-US" sz="1400" dirty="0" smtClean="0">
                          <a:solidFill>
                            <a:schemeClr val="tx1"/>
                          </a:solidFill>
                          <a:latin typeface="ＭＳ Ｐゴシック"/>
                          <a:ea typeface="ＭＳ Ｐゴシック"/>
                        </a:rPr>
                        <a:t>イベントなどを通じて、人や地域と</a:t>
                      </a:r>
                      <a:r>
                        <a:rPr kumimoji="1" lang="ja-JP" altLang="en-US" sz="1400" strike="noStrike" dirty="0" smtClean="0">
                          <a:solidFill>
                            <a:schemeClr val="tx1"/>
                          </a:solidFill>
                          <a:latin typeface="ＭＳ Ｐゴシック"/>
                          <a:ea typeface="ＭＳ Ｐゴシック"/>
                        </a:rPr>
                        <a:t>の</a:t>
                      </a:r>
                      <a:r>
                        <a:rPr kumimoji="1" lang="ja-JP" altLang="en-US" sz="1400" dirty="0" smtClean="0">
                          <a:solidFill>
                            <a:schemeClr val="tx1"/>
                          </a:solidFill>
                          <a:latin typeface="ＭＳ Ｐゴシック"/>
                          <a:ea typeface="ＭＳ Ｐゴシック"/>
                        </a:rPr>
                        <a:t>出会い</a:t>
                      </a:r>
                      <a:r>
                        <a:rPr kumimoji="1" lang="ja-JP" altLang="en-US" sz="1400" dirty="0" smtClean="0">
                          <a:solidFill>
                            <a:schemeClr val="tx1"/>
                          </a:solidFill>
                          <a:latin typeface="ＭＳ Ｐゴシック"/>
                          <a:ea typeface="ＭＳ Ｐゴシック"/>
                        </a:rPr>
                        <a:t>を促進し</a:t>
                      </a:r>
                      <a:r>
                        <a:rPr kumimoji="1" lang="ja-JP" altLang="en-US" sz="1400" dirty="0" smtClean="0">
                          <a:solidFill>
                            <a:schemeClr val="tx1"/>
                          </a:solidFill>
                          <a:latin typeface="ＭＳ Ｐゴシック"/>
                          <a:ea typeface="ＭＳ Ｐゴシック"/>
                        </a:rPr>
                        <a:t>、新たなビジネスが生まれる場となることを目指しています。</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◆スモールオフィス</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名称　BASE CAMP IN OBIYAMACHI</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場所　OKAMURA 帯屋町ビル（高知市帯屋町2-2-14）</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◆コワーキングスペース・スモールオフィス</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名称　BASE CAMP IN OHASHIDORI</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　</a:t>
                      </a:r>
                      <a:r>
                        <a:rPr kumimoji="1" lang="ja-JP" altLang="en-US" sz="1400" dirty="0" smtClean="0">
                          <a:solidFill>
                            <a:schemeClr val="tx1"/>
                          </a:solidFill>
                          <a:latin typeface="ＭＳ Ｐゴシック"/>
                          <a:ea typeface="ＭＳ Ｐゴシック"/>
                        </a:rPr>
                        <a:t>場所　高知サンライズホテル（高知市本町2-2-31）</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詳しくは、下記ホームページをご覧ください</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https://basecamp-in-kochi.jp/</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その他の県内のコワーキングスペース等については下記ホームページをご覧ください</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https://kochi-work-haretoke.jp/</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877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高知県企業誘致課</a:t>
                      </a:r>
                      <a:endParaRPr kumimoji="1" lang="ja-JP" altLang="en-US" sz="1400" strike="sngStrike" dirty="0" smtClean="0">
                        <a:solidFill>
                          <a:schemeClr val="tx1"/>
                        </a:solidFill>
                        <a:latin typeface="+mn-ea"/>
                        <a:ea typeface="+mn-ea"/>
                      </a:endParaRPr>
                    </a:p>
                    <a:p>
                      <a:r>
                        <a:rPr kumimoji="1" lang="ja-JP" altLang="en-US" sz="1400" dirty="0" smtClean="0">
                          <a:solidFill>
                            <a:schemeClr val="tx1"/>
                          </a:solidFill>
                          <a:latin typeface="+mn-ea"/>
                          <a:ea typeface="+mn-ea"/>
                        </a:rPr>
                        <a:t>TEL ：088-823-9693</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a:t>
                      </a:r>
                      <a:r>
                        <a:rPr kumimoji="1" lang="ja-JP" altLang="en-US" sz="1400" dirty="0" smtClean="0">
                          <a:solidFill>
                            <a:schemeClr val="tx1"/>
                          </a:solidFill>
                          <a:latin typeface="+mn-ea"/>
                          <a:ea typeface="+mn-ea"/>
                        </a:rPr>
                        <a:t>150201@ken.pref.kochi.lg.jp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150000/150201/</a:t>
                      </a:r>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219" name="テキスト ボックス 723"/>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１</a:t>
            </a:r>
            <a:endParaRPr>
              <a:solidFill>
                <a:schemeClr val="tx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02"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fontScale="90000"/>
          </a:bodyPr>
          <a:lstStyle/>
          <a:p>
            <a:pPr fontAlgn="auto">
              <a:lnSpc>
                <a:spcPts val="2000"/>
              </a:lnSpc>
              <a:spcAft>
                <a:spcPts val="0"/>
              </a:spcAft>
              <a:defRPr/>
            </a:pPr>
            <a:r>
              <a:rPr lang="en-US" altLang="ja-JP" sz="1777" dirty="0">
                <a:solidFill>
                  <a:schemeClr val="tx1"/>
                </a:solidFill>
                <a:latin typeface="+mn-ea"/>
                <a:ea typeface="+mn-ea"/>
              </a:rPr>
              <a:t>プロフェッショナル人材活用事業</a:t>
            </a:r>
            <a:endParaRPr sz="1777">
              <a:solidFill>
                <a:schemeClr val="tx1"/>
              </a:solidFill>
            </a:endParaRPr>
          </a:p>
          <a:p>
            <a:pPr fontAlgn="auto">
              <a:lnSpc>
                <a:spcPts val="2000"/>
              </a:lnSpc>
              <a:spcAft>
                <a:spcPts val="0"/>
              </a:spcAft>
              <a:defRPr/>
            </a:pPr>
            <a:r>
              <a:rPr lang="en-US" altLang="ja-JP" sz="1777" dirty="0">
                <a:solidFill>
                  <a:schemeClr val="tx1"/>
                </a:solidFill>
                <a:latin typeface="+mn-ea"/>
                <a:ea typeface="+mn-ea"/>
              </a:rPr>
              <a:t>【ＵＩターンサポートセンター】</a:t>
            </a:r>
            <a:endParaRPr lang="en-US" altLang="ja-JP" sz="1777" dirty="0">
              <a:solidFill>
                <a:schemeClr val="tx1"/>
              </a:solidFill>
              <a:latin typeface="+mn-ea"/>
              <a:ea typeface="+mn-ea"/>
            </a:endParaRPr>
          </a:p>
        </p:txBody>
      </p:sp>
      <p:sp>
        <p:nvSpPr>
          <p:cNvPr id="1703" name="タイトル 1"/>
          <p:cNvSpPr txBox="1"/>
          <p:nvPr/>
        </p:nvSpPr>
        <p:spPr>
          <a:xfrm>
            <a:off x="36513" y="39556"/>
            <a:ext cx="1655762" cy="584729"/>
          </a:xfrm>
          <a:prstGeom prst="rect">
            <a:avLst/>
          </a:prstGeom>
          <a:noFill/>
          <a:ln w="9525">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人材確保</a:t>
            </a:r>
            <a:endParaRPr lang="en-US" altLang="ja-JP" sz="1600" b="0" dirty="0">
              <a:solidFill>
                <a:schemeClr val="tx1"/>
              </a:solidFill>
              <a:latin typeface="+mn-ea"/>
              <a:ea typeface="+mn-ea"/>
              <a:cs typeface="+mj-cs"/>
            </a:endParaRPr>
          </a:p>
        </p:txBody>
      </p:sp>
      <p:sp>
        <p:nvSpPr>
          <p:cNvPr id="1704" name="テキスト ボックス 8"/>
          <p:cNvSpPr txBox="1">
            <a:spLocks noChangeArrowheads="1"/>
          </p:cNvSpPr>
          <p:nvPr/>
        </p:nvSpPr>
        <p:spPr>
          <a:xfrm>
            <a:off x="44450" y="564822"/>
            <a:ext cx="6732588" cy="522327"/>
          </a:xfrm>
          <a:prstGeom prst="rect">
            <a:avLst/>
          </a:prstGeom>
          <a:noFill/>
          <a:ln w="9525">
            <a:noFill/>
            <a:miter lim="800000"/>
            <a:headEnd/>
            <a:tailEnd/>
          </a:ln>
        </p:spPr>
        <p:txBody>
          <a:bodyPr wrap="square">
            <a:spAutoFit/>
          </a:bodyPr>
          <a:lstStyle/>
          <a:p>
            <a:r>
              <a:rPr lang="ja-JP" altLang="en-US" sz="1400">
                <a:solidFill>
                  <a:schemeClr val="tx1"/>
                </a:solidFill>
                <a:latin typeface="Calibri" pitchFamily="34" charset="0"/>
              </a:rPr>
              <a:t>　県内企業が自社の課題を解決し、「攻めの経営」に転換を図っていくため、高いスキルを有する外部人材と県内企業とのマッチング支援を行う</a:t>
            </a:r>
            <a:endParaRPr lang="en-US" altLang="ja-JP" sz="1400">
              <a:solidFill>
                <a:schemeClr val="tx1"/>
              </a:solidFill>
              <a:latin typeface="Calibri" pitchFamily="34" charset="0"/>
            </a:endParaRPr>
          </a:p>
        </p:txBody>
      </p:sp>
      <p:graphicFrame>
        <p:nvGraphicFramePr>
          <p:cNvPr id="1705" name="Group 55"/>
          <p:cNvGraphicFramePr>
            <a:graphicFrameLocks noGrp="1"/>
          </p:cNvGraphicFramePr>
          <p:nvPr>
            <p:extLst>
              <p:ext uri="{D42A27DB-BD31-4B8C-83A1-F6EECF244321}">
                <p14:modId xmlns:p14="http://schemas.microsoft.com/office/powerpoint/2010/main" val="672643400"/>
              </p:ext>
            </p:extLst>
          </p:nvPr>
        </p:nvGraphicFramePr>
        <p:xfrm>
          <a:off x="149225" y="1051088"/>
          <a:ext cx="6597650" cy="8603610"/>
        </p:xfrm>
        <a:graphic>
          <a:graphicData uri="http://schemas.openxmlformats.org/drawingml/2006/table">
            <a:tbl>
              <a:tblPr/>
              <a:tblGrid>
                <a:gridCol w="940858"/>
                <a:gridCol w="5656792"/>
              </a:tblGrid>
              <a:tr h="3198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県内中小企業者等</a:t>
                      </a:r>
                      <a:endParaRPr kumimoji="1" lang="en-US" altLang="ja-JP" sz="14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431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費用</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紹介料は無料（一部有料）</a:t>
                      </a:r>
                      <a:endParaRPr kumimoji="1" lang="ja-JP" altLang="en-US" sz="105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Calibri" pitchFamily="34" charset="0"/>
                          <a:ea typeface="ＭＳ Ｐゴシック" charset="-128"/>
                        </a:rPr>
                        <a:t>※プロフェッショナル人材を活用するために必要となる</a:t>
                      </a:r>
                      <a:r>
                        <a:rPr kumimoji="1" lang="ja-JP" altLang="en-US" sz="1200" b="0" i="0" u="none" strike="noStrike" cap="none" normalizeH="0" baseline="0" dirty="0">
                          <a:ln>
                            <a:noFill/>
                          </a:ln>
                          <a:solidFill>
                            <a:schemeClr val="tx1"/>
                          </a:solidFill>
                          <a:effectLst/>
                          <a:latin typeface="Calibri" pitchFamily="34" charset="0"/>
                          <a:ea typeface="ＭＳ Ｐゴシック" charset="-128"/>
                        </a:rPr>
                        <a:t>人材紹介手数料や交通費、報　</a:t>
                      </a:r>
                      <a:br>
                        <a:rPr kumimoji="1" lang="ja-JP" altLang="en-US" sz="1200" b="0" i="0" u="none" strike="noStrike" cap="none" normalizeH="0" baseline="0" dirty="0">
                          <a:ln>
                            <a:noFill/>
                          </a:ln>
                          <a:solidFill>
                            <a:schemeClr val="tx1"/>
                          </a:solidFill>
                          <a:effectLst/>
                          <a:latin typeface="Calibri" pitchFamily="34" charset="0"/>
                          <a:ea typeface="ＭＳ Ｐゴシック" charset="-128"/>
                        </a:rPr>
                      </a:br>
                      <a:r>
                        <a:rPr kumimoji="1" lang="ja-JP" altLang="en-US" sz="1200" b="0" i="0" u="none" strike="noStrike" cap="none" normalizeH="0" baseline="0" dirty="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a:ln>
                            <a:noFill/>
                          </a:ln>
                          <a:solidFill>
                            <a:schemeClr val="tx1"/>
                          </a:solidFill>
                          <a:effectLst/>
                          <a:latin typeface="Calibri" pitchFamily="34" charset="0"/>
                          <a:ea typeface="ＭＳ Ｐゴシック" charset="-128"/>
                        </a:rPr>
                        <a:t>酬等の経費に対する助成制度あり（下記参照）</a:t>
                      </a:r>
                      <a:endParaRPr kumimoji="1" lang="ja-JP" altLang="en-US" sz="12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0094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rPr>
                        <a:t>内容</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u="sng" dirty="0">
                          <a:solidFill>
                            <a:schemeClr val="tx1"/>
                          </a:solidFill>
                        </a:rPr>
                        <a:t>１　</a:t>
                      </a:r>
                      <a:r>
                        <a:rPr lang="ja-JP" altLang="en-US" sz="1400" u="sng" dirty="0">
                          <a:solidFill>
                            <a:schemeClr val="tx1"/>
                          </a:solidFill>
                        </a:rPr>
                        <a:t>プロフェッショナル人材</a:t>
                      </a:r>
                      <a:r>
                        <a:rPr lang="ja-JP" altLang="en-US" sz="1400" u="sng" dirty="0">
                          <a:solidFill>
                            <a:schemeClr val="tx1"/>
                          </a:solidFill>
                        </a:rPr>
                        <a:t>とは</a:t>
                      </a:r>
                      <a:endParaRPr lang="ja-JP" altLang="en-US" sz="1400" u="sng"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a:t>
                      </a:r>
                      <a:r>
                        <a:rPr lang="ja-JP" altLang="en-US" sz="1200" dirty="0">
                          <a:solidFill>
                            <a:schemeClr val="tx1"/>
                          </a:solidFill>
                        </a:rPr>
                        <a:t>　</a:t>
                      </a:r>
                      <a:r>
                        <a:rPr lang="ja-JP" altLang="en-US" sz="1200" dirty="0">
                          <a:solidFill>
                            <a:schemeClr val="tx1"/>
                          </a:solidFill>
                        </a:rPr>
                        <a:t>・</a:t>
                      </a:r>
                      <a:r>
                        <a:rPr lang="ja-JP" altLang="en-US" sz="1200" dirty="0">
                          <a:solidFill>
                            <a:schemeClr val="tx1"/>
                          </a:solidFill>
                        </a:rPr>
                        <a:t>高いスキルや豊富な経</a:t>
                      </a:r>
                      <a:r>
                        <a:rPr lang="ja-JP" altLang="en-US" sz="1200" dirty="0">
                          <a:solidFill>
                            <a:schemeClr val="tx1"/>
                          </a:solidFill>
                        </a:rPr>
                        <a:t>験を活かし、経営</a:t>
                      </a:r>
                      <a:r>
                        <a:rPr lang="ja-JP" altLang="en-US" sz="1200" dirty="0">
                          <a:solidFill>
                            <a:schemeClr val="tx1"/>
                          </a:solidFill>
                        </a:rPr>
                        <a:t>者の右腕として経営マネジメントや新分野</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a:t>
                      </a:r>
                      <a:r>
                        <a:rPr lang="ja-JP" altLang="en-US" sz="1200" dirty="0">
                          <a:solidFill>
                            <a:schemeClr val="tx1"/>
                          </a:solidFill>
                        </a:rPr>
                        <a:t>　</a:t>
                      </a:r>
                      <a:r>
                        <a:rPr lang="ja-JP" altLang="en-US" sz="1200" dirty="0">
                          <a:solidFill>
                            <a:schemeClr val="tx1"/>
                          </a:solidFill>
                        </a:rPr>
                        <a:t>展開、販路拡大等に携わり、</a:t>
                      </a:r>
                      <a:r>
                        <a:rPr lang="ja-JP" altLang="en-US" sz="1200" dirty="0">
                          <a:solidFill>
                            <a:schemeClr val="tx1"/>
                          </a:solidFill>
                        </a:rPr>
                        <a:t>地域企業の課題解決と積極的な「攻めの経営」への</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a:t>
                      </a:r>
                      <a:r>
                        <a:rPr lang="ja-JP" altLang="en-US" sz="1200" dirty="0">
                          <a:solidFill>
                            <a:schemeClr val="tx1"/>
                          </a:solidFill>
                        </a:rPr>
                        <a:t>　</a:t>
                      </a:r>
                      <a:r>
                        <a:rPr lang="ja-JP" altLang="en-US" sz="1200" dirty="0">
                          <a:solidFill>
                            <a:schemeClr val="tx1"/>
                          </a:solidFill>
                        </a:rPr>
                        <a:t>転換を</a:t>
                      </a:r>
                      <a:r>
                        <a:rPr lang="ja-JP" altLang="en-US" sz="1200" dirty="0">
                          <a:solidFill>
                            <a:schemeClr val="tx1"/>
                          </a:solidFill>
                        </a:rPr>
                        <a:t>支援する</a:t>
                      </a:r>
                      <a:r>
                        <a:rPr lang="ja-JP" altLang="en-US" sz="1200" dirty="0">
                          <a:solidFill>
                            <a:schemeClr val="tx1"/>
                          </a:solidFill>
                        </a:rPr>
                        <a:t>人材</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a:t>
                      </a:r>
                      <a:r>
                        <a:rPr lang="ja-JP" altLang="en-US" sz="1200" dirty="0">
                          <a:solidFill>
                            <a:schemeClr val="tx1"/>
                          </a:solidFill>
                        </a:rPr>
                        <a:t>・プロフェッショナル人材の勤務形態は、</a:t>
                      </a:r>
                      <a:r>
                        <a:rPr lang="ja-JP" altLang="en-US" sz="1200" dirty="0">
                          <a:solidFill>
                            <a:schemeClr val="tx1"/>
                          </a:solidFill>
                        </a:rPr>
                        <a:t>常時雇用だけではなく、</a:t>
                      </a:r>
                      <a:r>
                        <a:rPr lang="ja-JP" altLang="en-US" sz="1200" dirty="0">
                          <a:solidFill>
                            <a:schemeClr val="tx1"/>
                          </a:solidFill>
                        </a:rPr>
                        <a:t>副業・兼</a:t>
                      </a:r>
                      <a:r>
                        <a:rPr lang="ja-JP" altLang="en-US" sz="1200" dirty="0">
                          <a:solidFill>
                            <a:schemeClr val="tx1"/>
                          </a:solidFill>
                        </a:rPr>
                        <a:t>業など、多</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a:t>
                      </a:r>
                      <a:r>
                        <a:rPr lang="ja-JP" altLang="en-US" sz="1200" dirty="0">
                          <a:solidFill>
                            <a:schemeClr val="tx1"/>
                          </a:solidFill>
                        </a:rPr>
                        <a:t>　</a:t>
                      </a:r>
                      <a:r>
                        <a:rPr lang="ja-JP" altLang="en-US" sz="1200" dirty="0">
                          <a:solidFill>
                            <a:schemeClr val="tx1"/>
                          </a:solidFill>
                        </a:rPr>
                        <a:t>様な働き方が可能</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u="sng" dirty="0">
                          <a:solidFill>
                            <a:schemeClr val="tx1"/>
                          </a:solidFill>
                        </a:rPr>
                        <a:t>２　プロフェッショナル人材の業務例</a:t>
                      </a:r>
                      <a:endParaRPr lang="ja-JP" altLang="en-US" sz="1400" u="sng"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u="none" dirty="0">
                          <a:solidFill>
                            <a:schemeClr val="tx1"/>
                          </a:solidFill>
                        </a:rPr>
                        <a:t>　　生産効率の</a:t>
                      </a:r>
                      <a:r>
                        <a:rPr lang="ja-JP" altLang="en-US" sz="1200" u="none" dirty="0">
                          <a:solidFill>
                            <a:schemeClr val="tx1"/>
                          </a:solidFill>
                        </a:rPr>
                        <a:t>向上、</a:t>
                      </a:r>
                      <a:r>
                        <a:rPr lang="ja-JP" altLang="en-US" sz="1200" u="none" dirty="0">
                          <a:solidFill>
                            <a:schemeClr val="tx1"/>
                          </a:solidFill>
                        </a:rPr>
                        <a:t>人事制度の</a:t>
                      </a:r>
                      <a:r>
                        <a:rPr lang="ja-JP" altLang="en-US" sz="1200" u="none" dirty="0">
                          <a:solidFill>
                            <a:schemeClr val="tx1"/>
                          </a:solidFill>
                        </a:rPr>
                        <a:t>構築、デジタル活用による事務部門の効率化、</a:t>
                      </a:r>
                      <a:endParaRPr lang="ja-JP" altLang="en-US" sz="1400" u="none"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u="none" dirty="0">
                          <a:solidFill>
                            <a:schemeClr val="tx1"/>
                          </a:solidFill>
                        </a:rPr>
                        <a:t>　</a:t>
                      </a:r>
                      <a:r>
                        <a:rPr lang="ja-JP" altLang="en-US" sz="1200" u="none" dirty="0">
                          <a:solidFill>
                            <a:schemeClr val="tx1"/>
                          </a:solidFill>
                        </a:rPr>
                        <a:t>　</a:t>
                      </a:r>
                      <a:r>
                        <a:rPr lang="ja-JP" altLang="en-US" sz="1200" u="none" dirty="0">
                          <a:solidFill>
                            <a:schemeClr val="tx1"/>
                          </a:solidFill>
                        </a:rPr>
                        <a:t>販路拡大、人材育成、その他</a:t>
                      </a:r>
                      <a:endParaRPr lang="ja-JP" altLang="en-US" sz="1200" u="none"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u="sng" dirty="0">
                          <a:solidFill>
                            <a:schemeClr val="tx1"/>
                          </a:solidFill>
                        </a:rPr>
                        <a:t>３　</a:t>
                      </a:r>
                      <a:r>
                        <a:rPr lang="ja-JP" altLang="en-US" sz="1400" u="sng" dirty="0">
                          <a:solidFill>
                            <a:schemeClr val="tx1"/>
                          </a:solidFill>
                        </a:rPr>
                        <a:t>プロ</a:t>
                      </a:r>
                      <a:r>
                        <a:rPr lang="ja-JP" altLang="en-US" sz="1400" u="sng" dirty="0">
                          <a:solidFill>
                            <a:schemeClr val="tx1"/>
                          </a:solidFill>
                        </a:rPr>
                        <a:t>フェッショナル</a:t>
                      </a:r>
                      <a:r>
                        <a:rPr lang="ja-JP" altLang="en-US" sz="1400" u="sng" dirty="0">
                          <a:solidFill>
                            <a:schemeClr val="tx1"/>
                          </a:solidFill>
                        </a:rPr>
                        <a:t>人材</a:t>
                      </a:r>
                      <a:r>
                        <a:rPr lang="ja-JP" altLang="en-US" sz="1400" u="sng" dirty="0">
                          <a:solidFill>
                            <a:schemeClr val="tx1"/>
                          </a:solidFill>
                        </a:rPr>
                        <a:t>獲得までの</a:t>
                      </a:r>
                      <a:r>
                        <a:rPr lang="ja-JP" altLang="en-US" sz="1400" u="sng" dirty="0">
                          <a:solidFill>
                            <a:schemeClr val="tx1"/>
                          </a:solidFill>
                        </a:rPr>
                        <a:t>ステップ</a:t>
                      </a:r>
                      <a:endParaRPr lang="ja-JP" altLang="en-US" sz="1400" u="sng"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①　</a:t>
                      </a:r>
                      <a:r>
                        <a:rPr lang="ja-JP" altLang="en-US" sz="1200" dirty="0">
                          <a:solidFill>
                            <a:schemeClr val="tx1"/>
                          </a:solidFill>
                        </a:rPr>
                        <a:t>プロフェッショナル</a:t>
                      </a:r>
                      <a:r>
                        <a:rPr lang="ja-JP" altLang="en-US" sz="1200" dirty="0">
                          <a:solidFill>
                            <a:schemeClr val="tx1"/>
                          </a:solidFill>
                        </a:rPr>
                        <a:t>人材</a:t>
                      </a:r>
                      <a:r>
                        <a:rPr lang="ja-JP" altLang="en-US" sz="1200" dirty="0">
                          <a:solidFill>
                            <a:schemeClr val="tx1"/>
                          </a:solidFill>
                        </a:rPr>
                        <a:t>戦略拠点の担当者</a:t>
                      </a:r>
                      <a:r>
                        <a:rPr lang="ja-JP" altLang="en-US" sz="1200" dirty="0">
                          <a:solidFill>
                            <a:schemeClr val="tx1"/>
                          </a:solidFill>
                        </a:rPr>
                        <a:t>等</a:t>
                      </a:r>
                      <a:r>
                        <a:rPr lang="ja-JP" altLang="en-US" sz="1200" dirty="0">
                          <a:solidFill>
                            <a:schemeClr val="tx1"/>
                          </a:solidFill>
                        </a:rPr>
                        <a:t>が</a:t>
                      </a:r>
                      <a:r>
                        <a:rPr lang="ja-JP" altLang="en-US" sz="1200" dirty="0">
                          <a:solidFill>
                            <a:schemeClr val="tx1"/>
                          </a:solidFill>
                        </a:rPr>
                        <a:t>、</a:t>
                      </a:r>
                      <a:r>
                        <a:rPr lang="ja-JP" altLang="en-US" sz="1200" dirty="0">
                          <a:solidFill>
                            <a:schemeClr val="tx1"/>
                          </a:solidFill>
                        </a:rPr>
                        <a:t>企業の経営者との対話　　</a:t>
                      </a:r>
                      <a:br>
                        <a:rPr lang="ja-JP" altLang="en-US" sz="1200" dirty="0">
                          <a:solidFill>
                            <a:schemeClr val="tx1"/>
                          </a:solidFill>
                        </a:rPr>
                      </a:br>
                      <a:r>
                        <a:rPr lang="ja-JP" altLang="en-US" sz="1200" dirty="0">
                          <a:solidFill>
                            <a:schemeClr val="tx1"/>
                          </a:solidFill>
                        </a:rPr>
                        <a:t>   　  （企業訪問）を通</a:t>
                      </a:r>
                      <a:r>
                        <a:rPr lang="ja-JP" altLang="en-US" sz="1200" dirty="0">
                          <a:solidFill>
                            <a:schemeClr val="tx1"/>
                          </a:solidFill>
                        </a:rPr>
                        <a:t>じて、経</a:t>
                      </a:r>
                      <a:r>
                        <a:rPr lang="ja-JP" altLang="en-US" sz="1200" dirty="0">
                          <a:solidFill>
                            <a:schemeClr val="tx1"/>
                          </a:solidFill>
                        </a:rPr>
                        <a:t>営課題や求人ニーズを明確化</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②　</a:t>
                      </a:r>
                      <a:r>
                        <a:rPr lang="ja-JP" altLang="en-US" sz="1200" dirty="0">
                          <a:solidFill>
                            <a:schemeClr val="tx1"/>
                          </a:solidFill>
                        </a:rPr>
                        <a:t>プロフェッショナル人材戦略拠点から企業に候補者を紹介</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a:t>
                      </a:r>
                      <a:r>
                        <a:rPr lang="ja-JP" altLang="en-US" sz="1200" dirty="0">
                          <a:solidFill>
                            <a:schemeClr val="tx1"/>
                          </a:solidFill>
                        </a:rPr>
                        <a:t>　</a:t>
                      </a:r>
                      <a:r>
                        <a:rPr lang="ja-JP" altLang="en-US" sz="1200" dirty="0">
                          <a:solidFill>
                            <a:schemeClr val="tx1"/>
                          </a:solidFill>
                        </a:rPr>
                        <a:t>　</a:t>
                      </a:r>
                      <a:r>
                        <a:rPr lang="ja-JP" altLang="en-US" sz="1200" dirty="0">
                          <a:solidFill>
                            <a:schemeClr val="tx1"/>
                          </a:solidFill>
                        </a:rPr>
                        <a:t> </a:t>
                      </a:r>
                      <a:r>
                        <a:rPr lang="ja-JP" altLang="en-US" sz="1200" dirty="0">
                          <a:solidFill>
                            <a:schemeClr val="tx1"/>
                          </a:solidFill>
                        </a:rPr>
                        <a:t>または企業が人材紹介会社等を通じて人材を募集</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200" dirty="0">
                          <a:solidFill>
                            <a:schemeClr val="tx1"/>
                          </a:solidFill>
                        </a:rPr>
                        <a:t>　③　</a:t>
                      </a:r>
                      <a:r>
                        <a:rPr lang="ja-JP" altLang="en-US" sz="1200" dirty="0">
                          <a:solidFill>
                            <a:schemeClr val="tx1"/>
                          </a:solidFill>
                        </a:rPr>
                        <a:t>企業が</a:t>
                      </a:r>
                      <a:r>
                        <a:rPr lang="ja-JP" altLang="en-US" sz="1200" dirty="0">
                          <a:solidFill>
                            <a:schemeClr val="tx1"/>
                          </a:solidFill>
                        </a:rPr>
                        <a:t>候補者の</a:t>
                      </a:r>
                      <a:r>
                        <a:rPr lang="ja-JP" altLang="en-US" sz="1200" dirty="0">
                          <a:solidFill>
                            <a:schemeClr val="tx1"/>
                          </a:solidFill>
                        </a:rPr>
                        <a:t>中から</a:t>
                      </a:r>
                      <a:r>
                        <a:rPr lang="ja-JP" altLang="en-US" sz="1200" dirty="0">
                          <a:solidFill>
                            <a:schemeClr val="tx1"/>
                          </a:solidFill>
                        </a:rPr>
                        <a:t>最も</a:t>
                      </a:r>
                      <a:r>
                        <a:rPr lang="ja-JP" altLang="en-US" sz="1200" dirty="0">
                          <a:solidFill>
                            <a:schemeClr val="tx1"/>
                          </a:solidFill>
                        </a:rPr>
                        <a:t>ニーズに合う人材を選考</a:t>
                      </a:r>
                      <a:endParaRPr lang="ja-JP" altLang="en-US" sz="1200"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lang="ja-JP" altLang="en-US" sz="1200" u="sng"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u="sng" dirty="0">
                          <a:solidFill>
                            <a:schemeClr val="tx1"/>
                          </a:solidFill>
                        </a:rPr>
                        <a:t>４　プロフェッショナル人材（プロ人材）の活用に関する助成制度</a:t>
                      </a:r>
                      <a:endParaRPr lang="ja-JP" altLang="en-US" sz="1400" u="sng"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u="none" dirty="0">
                          <a:solidFill>
                            <a:schemeClr val="tx1"/>
                          </a:solidFill>
                        </a:rPr>
                        <a:t>　</a:t>
                      </a:r>
                      <a:r>
                        <a:rPr lang="ja-JP" altLang="en-US" sz="1400" u="none" dirty="0">
                          <a:solidFill>
                            <a:schemeClr val="tx1"/>
                          </a:solidFill>
                        </a:rPr>
                        <a:t>　</a:t>
                      </a:r>
                      <a:r>
                        <a:rPr lang="ja-JP" altLang="en-US" sz="1400" u="none" dirty="0">
                          <a:solidFill>
                            <a:schemeClr val="tx1"/>
                          </a:solidFill>
                        </a:rPr>
                        <a:t>（</a:t>
                      </a:r>
                      <a:r>
                        <a:rPr lang="ja-JP" altLang="en-US" sz="1400" u="none" dirty="0">
                          <a:solidFill>
                            <a:schemeClr val="tx1"/>
                          </a:solidFill>
                        </a:rPr>
                        <a:t>地域外プロフェッショナル人材活用</a:t>
                      </a:r>
                      <a:r>
                        <a:rPr lang="ja-JP" altLang="en-US" sz="1400" u="none" dirty="0">
                          <a:solidFill>
                            <a:schemeClr val="tx1"/>
                          </a:solidFill>
                        </a:rPr>
                        <a:t>促進事業費助成金）</a:t>
                      </a:r>
                      <a:endParaRPr lang="ja-JP" altLang="en-US" sz="1400" u="none"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lang="ja-JP" altLang="en-US" sz="1400" u="sng" dirty="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lang="ja-JP" altLang="en-US" sz="1400" u="sng" dirty="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023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受付期間</a:t>
                      </a:r>
                      <a:endParaRPr sz="140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随時</a:t>
                      </a:r>
                      <a:r>
                        <a:rPr kumimoji="1" lang="ja-JP" altLang="en-US" sz="1400" b="0" i="0" u="none" strike="noStrike" cap="none" normalizeH="0" baseline="0">
                          <a:ln>
                            <a:noFill/>
                          </a:ln>
                          <a:solidFill>
                            <a:schemeClr val="tx1"/>
                          </a:solidFill>
                          <a:effectLst/>
                          <a:latin typeface="Calibri" pitchFamily="34" charset="0"/>
                          <a:ea typeface="ＭＳ Ｐゴシック" charset="-128"/>
                        </a:rPr>
                        <a:t>受付</a:t>
                      </a:r>
                      <a:endParaRPr kumimoji="1" lang="en-US" altLang="ja-JP" sz="1400" b="0" i="0" u="none" strike="noStrike" cap="none" normalizeH="0" baseline="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mn-ea"/>
                          <a:ea typeface="+mn-ea"/>
                        </a:rPr>
                        <a:t>※</a:t>
                      </a:r>
                      <a:r>
                        <a:rPr lang="ja-JP" altLang="en-US" sz="1200" u="none" dirty="0">
                          <a:solidFill>
                            <a:schemeClr val="tx1"/>
                          </a:solidFill>
                          <a:latin typeface="+mn-ea"/>
                          <a:ea typeface="+mn-ea"/>
                        </a:rPr>
                        <a:t>助成金</a:t>
                      </a:r>
                      <a:r>
                        <a:rPr kumimoji="1" lang="ja-JP" altLang="en-US" sz="1200" b="0" i="0" u="none" strike="noStrike" cap="none" normalizeH="0" baseline="0">
                          <a:ln>
                            <a:noFill/>
                          </a:ln>
                          <a:solidFill>
                            <a:schemeClr val="tx1"/>
                          </a:solidFill>
                          <a:effectLst/>
                          <a:latin typeface="+mn-ea"/>
                          <a:ea typeface="+mn-ea"/>
                        </a:rPr>
                        <a:t>の申請期限は</a:t>
                      </a:r>
                      <a:r>
                        <a:rPr kumimoji="1" lang="ja-JP" altLang="en-US" sz="1200" b="0" i="0" u="none" strike="noStrike" cap="none" normalizeH="0" baseline="0">
                          <a:ln>
                            <a:noFill/>
                          </a:ln>
                          <a:solidFill>
                            <a:schemeClr val="tx1"/>
                          </a:solidFill>
                          <a:effectLst/>
                          <a:latin typeface="+mn-ea"/>
                          <a:ea typeface="+mn-ea"/>
                        </a:rPr>
                        <a:t>令和８年１月30日まで</a:t>
                      </a:r>
                      <a:endParaRPr kumimoji="1" lang="ja-JP" altLang="en-US" sz="1400" b="0" i="0" u="none" strike="noStrike" cap="none" normalizeH="0" baseline="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1131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sz="140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高知県ＵＩターンサポートセンター内</a:t>
                      </a:r>
                      <a:endParaRPr kumimoji="1" lang="ja-JP" altLang="en-US" sz="1400" dirty="0">
                        <a:solidFill>
                          <a:schemeClr val="tx1"/>
                        </a:solidFill>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高知県プロフェッショナル人材戦略拠点</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ＴＥＬ：０８８－８５５－７７４８</a:t>
                      </a:r>
                      <a:endParaRPr kumimoji="1" lang="en-US" altLang="ja-JP" sz="12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Ｐゴシック" charset="-128"/>
                          <a:ea typeface="ＭＳ Ｐゴシック" charset="-128"/>
                        </a:rPr>
                        <a:t>ＵＲＬ：</a:t>
                      </a:r>
                      <a:r>
                        <a:rPr kumimoji="1" lang="en-US" altLang="ja-JP" sz="1200" b="0" i="0" u="none" strike="noStrike" cap="none" normalizeH="0" baseline="0" dirty="0">
                          <a:ln>
                            <a:noFill/>
                          </a:ln>
                          <a:solidFill>
                            <a:schemeClr val="tx1"/>
                          </a:solidFill>
                          <a:effectLst/>
                          <a:latin typeface="ＭＳ Ｐゴシック" charset="-128"/>
                          <a:ea typeface="ＭＳ Ｐゴシック" charset="-128"/>
                        </a:rPr>
                        <a:t>https://kochi-iju.jp/jinz</a:t>
                      </a:r>
                      <a:r>
                        <a:rPr kumimoji="1" lang="en-US" altLang="ja-JP" sz="1200" b="0" i="0" u="none" strike="noStrike" cap="none" normalizeH="0" baseline="0" dirty="0">
                          <a:ln>
                            <a:noFill/>
                          </a:ln>
                          <a:solidFill>
                            <a:schemeClr val="tx1"/>
                          </a:solidFill>
                          <a:effectLst/>
                          <a:latin typeface="ＭＳ Ｐゴシック" charset="-128"/>
                          <a:ea typeface="ＭＳ Ｐゴシック" charset="-128"/>
                        </a:rPr>
                        <a:t>ai/</a:t>
                      </a:r>
                      <a:r>
                        <a:rPr kumimoji="1" lang="en-US" altLang="ja-JP" sz="1200" b="0" i="0" u="none" strike="noStrike" cap="none" normalizeH="0" baseline="0" dirty="0">
                          <a:ln>
                            <a:noFill/>
                          </a:ln>
                          <a:solidFill>
                            <a:schemeClr val="tx1"/>
                          </a:solidFill>
                          <a:effectLst/>
                          <a:latin typeface="ＭＳ Ｐゴシック" charset="-128"/>
                          <a:ea typeface="ＭＳ Ｐゴシック" charset="-128"/>
                        </a:rPr>
                        <a:t>pro/</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706" name="図形 579"/>
          <p:cNvSpPr/>
          <p:nvPr/>
        </p:nvSpPr>
        <p:spPr>
          <a:xfrm>
            <a:off x="4407975" y="8587476"/>
            <a:ext cx="2234381" cy="1012650"/>
          </a:xfrm>
          <a:prstGeom prst="wedgeEllipseCallout">
            <a:avLst>
              <a:gd name="adj1" fmla="val -57906"/>
              <a:gd name="adj2" fmla="val -5138"/>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p>
            <a:pPr algn="l">
              <a:defRPr lang="ja-JP" altLang="en-US"/>
            </a:pPr>
            <a:r>
              <a:rPr lang="ja-JP" altLang="en-US" sz="1200">
                <a:solidFill>
                  <a:schemeClr val="tx1"/>
                </a:solidFill>
                <a:latin typeface="Meiryo UI"/>
                <a:ea typeface="Meiryo UI"/>
              </a:rPr>
              <a:t>「困りごとを解決する人材がいない」とお悩みの経営者の皆様、ぜひ</a:t>
            </a:r>
            <a:endParaRPr lang="ja-JP" altLang="en-US" sz="1200">
              <a:solidFill>
                <a:schemeClr val="tx1"/>
              </a:solidFill>
              <a:latin typeface="Meiryo UI"/>
              <a:ea typeface="Meiryo UI"/>
            </a:endParaRPr>
          </a:p>
          <a:p>
            <a:pPr algn="l">
              <a:defRPr lang="ja-JP" altLang="en-US"/>
            </a:pPr>
            <a:r>
              <a:rPr lang="ja-JP" altLang="en-US" sz="1200">
                <a:solidFill>
                  <a:schemeClr val="tx1"/>
                </a:solidFill>
                <a:latin typeface="Meiryo UI"/>
                <a:ea typeface="Meiryo UI"/>
              </a:rPr>
              <a:t>お気軽にご相談ください。</a:t>
            </a:r>
            <a:endParaRPr lang="ja-JP" altLang="en-US" sz="1200">
              <a:solidFill>
                <a:schemeClr val="tx1"/>
              </a:solidFill>
              <a:latin typeface="Meiryo UI"/>
              <a:ea typeface="Meiryo UI"/>
            </a:endParaRPr>
          </a:p>
        </p:txBody>
      </p:sp>
      <p:sp>
        <p:nvSpPr>
          <p:cNvPr id="1707" name="テキスト ボックス 673"/>
          <p:cNvSpPr txBox="1"/>
          <p:nvPr/>
        </p:nvSpPr>
        <p:spPr>
          <a:xfrm>
            <a:off x="3113786" y="9581982"/>
            <a:ext cx="576064" cy="368439"/>
          </a:xfrm>
          <a:prstGeom prst="rect">
            <a:avLst/>
          </a:prstGeom>
          <a:noFill/>
        </p:spPr>
        <p:txBody>
          <a:bodyPr wrap="square" rtlCol="0">
            <a:spAutoFit/>
          </a:bodyPr>
          <a:lstStyle/>
          <a:p>
            <a:pPr algn="ctr"/>
            <a:r>
              <a:rPr lang="ja-JP" altLang="en-US">
                <a:solidFill>
                  <a:schemeClr val="tx1"/>
                </a:solidFill>
              </a:rPr>
              <a:t>４６</a:t>
            </a:r>
            <a:endParaRPr>
              <a:solidFill>
                <a:schemeClr val="tx1"/>
              </a:solidFill>
            </a:endParaRPr>
          </a:p>
        </p:txBody>
      </p:sp>
      <p:graphicFrame>
        <p:nvGraphicFramePr>
          <p:cNvPr id="1708" name="四角形 101"/>
          <p:cNvGraphicFramePr>
            <a:graphicFrameLocks noGrp="1"/>
          </p:cNvGraphicFramePr>
          <p:nvPr/>
        </p:nvGraphicFramePr>
        <p:xfrm>
          <a:off x="1343383" y="5939136"/>
          <a:ext cx="5253615" cy="1983159"/>
        </p:xfrm>
        <a:graphic>
          <a:graphicData uri="http://schemas.openxmlformats.org/drawingml/2006/table">
            <a:tbl>
              <a:tblPr firstRow="1" bandRow="1">
                <a:tableStyleId>{5940675A-B579-460E-94D1-54222C63F5DA}</a:tableStyleId>
              </a:tblPr>
              <a:tblGrid>
                <a:gridCol w="1036377"/>
                <a:gridCol w="2108619"/>
                <a:gridCol w="2108619"/>
              </a:tblGrid>
              <a:tr h="270519">
                <a:tc>
                  <a:txBody>
                    <a:bodyPr/>
                    <a:lstStyle/>
                    <a:p>
                      <a:endParaRPr kumimoji="1" lang="ja-JP" altLang="en-US" sz="1100" dirty="0">
                        <a:solidFill>
                          <a:schemeClr val="tx1"/>
                        </a:solidFill>
                        <a:latin typeface="+mn-ea"/>
                        <a:cs typeface="+mn-lt"/>
                      </a:endParaRPr>
                    </a:p>
                  </a:txBody>
                  <a:tcPr marL="91440" marR="91440" marT="45720" marB="45720" vert="horz" anchor="ctr" anchorCtr="0"/>
                </a:tc>
                <a:tc>
                  <a:txBody>
                    <a:bodyPr/>
                    <a:lstStyle/>
                    <a:p>
                      <a:pPr algn="ctr"/>
                      <a:r>
                        <a:rPr kumimoji="1" lang="ja-JP" altLang="en-US" sz="1100" dirty="0">
                          <a:solidFill>
                            <a:schemeClr val="tx1"/>
                          </a:solidFill>
                          <a:latin typeface="+mn-ea"/>
                          <a:cs typeface="+mn-lt"/>
                        </a:rPr>
                        <a:t>副業・兼業プロ人材活用促進枠</a:t>
                      </a:r>
                      <a:endParaRPr kumimoji="1" lang="ja-JP" altLang="en-US" sz="1100" dirty="0">
                        <a:solidFill>
                          <a:schemeClr val="tx1"/>
                        </a:solidFill>
                        <a:latin typeface="+mn-ea"/>
                        <a:cs typeface="+mn-lt"/>
                      </a:endParaRPr>
                    </a:p>
                  </a:txBody>
                  <a:tcPr marL="91440" marR="91440" marT="45720" marB="45720" vert="horz" anchor="ctr" anchorCtr="0"/>
                </a:tc>
                <a:tc>
                  <a:txBody>
                    <a:bodyPr/>
                    <a:lstStyle/>
                    <a:p>
                      <a:pPr algn="ctr"/>
                      <a:r>
                        <a:rPr kumimoji="1" lang="ja-JP" altLang="en-US" sz="1100" dirty="0">
                          <a:solidFill>
                            <a:schemeClr val="tx1"/>
                          </a:solidFill>
                          <a:latin typeface="+mn-ea"/>
                          <a:cs typeface="+mn-lt"/>
                        </a:rPr>
                        <a:t>一般枠</a:t>
                      </a:r>
                      <a:endParaRPr kumimoji="1" lang="ja-JP" altLang="en-US" sz="1100" dirty="0">
                        <a:solidFill>
                          <a:schemeClr val="tx1"/>
                        </a:solidFill>
                        <a:latin typeface="+mn-ea"/>
                        <a:cs typeface="+mn-lt"/>
                      </a:endParaRPr>
                    </a:p>
                  </a:txBody>
                  <a:tcPr marL="91440" marR="91440" marT="45720" marB="45720" vert="horz" anchor="ctr" anchorCtr="0"/>
                </a:tc>
              </a:tr>
              <a:tr h="464544">
                <a:tc>
                  <a:txBody>
                    <a:bodyPr/>
                    <a:lstStyle/>
                    <a:p>
                      <a:r>
                        <a:rPr kumimoji="1" lang="ja-JP" altLang="en-US" sz="1100" dirty="0">
                          <a:solidFill>
                            <a:schemeClr val="tx1"/>
                          </a:solidFill>
                          <a:latin typeface="+mn-ea"/>
                          <a:cs typeface="+mn-lt"/>
                        </a:rPr>
                        <a:t>助成対象者</a:t>
                      </a:r>
                      <a:endParaRPr kumimoji="1" lang="ja-JP" altLang="en-US" sz="1100" dirty="0">
                        <a:solidFill>
                          <a:schemeClr val="tx1"/>
                        </a:solidFill>
                        <a:latin typeface="+mn-ea"/>
                        <a:cs typeface="+mn-lt"/>
                      </a:endParaRPr>
                    </a:p>
                  </a:txBody>
                  <a:tcPr marL="91440" marR="91440" marT="45720" marB="45720" vert="horz" anchor="ctr" anchorCtr="0"/>
                </a:tc>
                <a:tc>
                  <a:txBody>
                    <a:bodyPr/>
                    <a:lstStyle/>
                    <a:p>
                      <a:r>
                        <a:rPr kumimoji="1" lang="ja-JP" altLang="en-US" sz="1100" dirty="0">
                          <a:solidFill>
                            <a:schemeClr val="tx1"/>
                          </a:solidFill>
                          <a:latin typeface="+mn-ea"/>
                          <a:cs typeface="+mn-lt"/>
                        </a:rPr>
                        <a:t>はじめて副業・兼業プロ人材を活用する中堅・中小企業者</a:t>
                      </a:r>
                      <a:endParaRPr kumimoji="1" lang="ja-JP" altLang="en-US" sz="1100" dirty="0">
                        <a:solidFill>
                          <a:schemeClr val="tx1"/>
                        </a:solidFill>
                        <a:latin typeface="+mn-ea"/>
                        <a:cs typeface="+mn-lt"/>
                      </a:endParaRPr>
                    </a:p>
                  </a:txBody>
                  <a:tcPr marL="91440" marR="91440" marT="45720" marB="45720" vert="horz" anchor="ctr" anchorCtr="0"/>
                </a:tc>
                <a:tc>
                  <a:txBody>
                    <a:bodyPr/>
                    <a:lstStyle/>
                    <a:p>
                      <a:r>
                        <a:rPr kumimoji="1" lang="ja-JP" altLang="en-US" sz="1100" dirty="0">
                          <a:solidFill>
                            <a:schemeClr val="tx1"/>
                          </a:solidFill>
                          <a:latin typeface="+mn-ea"/>
                          <a:cs typeface="+mn-lt"/>
                        </a:rPr>
                        <a:t>副業・兼業以外のプロ人材、２</a:t>
                      </a:r>
                      <a:r>
                        <a:rPr kumimoji="1" lang="ja-JP" altLang="en-US" sz="1100" dirty="0">
                          <a:solidFill>
                            <a:schemeClr val="tx1"/>
                          </a:solidFill>
                          <a:latin typeface="+mn-ea"/>
                          <a:cs typeface="+mn-lt"/>
                        </a:rPr>
                        <a:t>回目以降の副業・兼業プロ人材を活用する中堅・中小企業者</a:t>
                      </a:r>
                      <a:endParaRPr kumimoji="1" lang="ja-JP" altLang="en-US" sz="1100" dirty="0">
                        <a:solidFill>
                          <a:schemeClr val="tx1"/>
                        </a:solidFill>
                        <a:latin typeface="+mn-ea"/>
                        <a:cs typeface="+mn-lt"/>
                      </a:endParaRPr>
                    </a:p>
                  </a:txBody>
                  <a:tcPr marL="91440" marR="91440" marT="45720" marB="45720" vert="horz" anchor="ctr" anchorCtr="0"/>
                </a:tc>
              </a:tr>
              <a:tr h="203127">
                <a:tc>
                  <a:txBody>
                    <a:bodyPr/>
                    <a:lstStyle/>
                    <a:p>
                      <a:r>
                        <a:rPr kumimoji="1" lang="ja-JP" altLang="en-US" sz="1100" dirty="0">
                          <a:solidFill>
                            <a:schemeClr val="tx1"/>
                          </a:solidFill>
                          <a:latin typeface="+mn-ea"/>
                          <a:cs typeface="+mn-lt"/>
                        </a:rPr>
                        <a:t>助成率</a:t>
                      </a:r>
                      <a:endParaRPr kumimoji="1" lang="ja-JP" altLang="en-US" sz="1100" dirty="0">
                        <a:solidFill>
                          <a:schemeClr val="tx1"/>
                        </a:solidFill>
                        <a:latin typeface="+mn-ea"/>
                        <a:cs typeface="+mn-lt"/>
                      </a:endParaRPr>
                    </a:p>
                  </a:txBody>
                  <a:tcPr marL="91440" marR="91440" marT="45720" marB="45720" vert="horz" anchor="ctr" anchorCtr="0"/>
                </a:tc>
                <a:tc>
                  <a:txBody>
                    <a:bodyPr/>
                    <a:lstStyle/>
                    <a:p>
                      <a:pPr algn="ctr"/>
                      <a:r>
                        <a:rPr kumimoji="1" lang="ja-JP" altLang="en-US" sz="1100" dirty="0">
                          <a:solidFill>
                            <a:schemeClr val="tx1"/>
                          </a:solidFill>
                          <a:latin typeface="+mn-ea"/>
                          <a:cs typeface="+mn-lt"/>
                        </a:rPr>
                        <a:t>4/5以内</a:t>
                      </a:r>
                      <a:endParaRPr kumimoji="1" lang="ja-JP" altLang="en-US" sz="1100" dirty="0">
                        <a:solidFill>
                          <a:schemeClr val="tx1"/>
                        </a:solidFill>
                        <a:latin typeface="+mn-ea"/>
                        <a:cs typeface="+mn-lt"/>
                      </a:endParaRPr>
                    </a:p>
                  </a:txBody>
                  <a:tcPr marL="91440" marR="91440" marT="45720" marB="45720" vert="horz" anchor="ctr" anchorCtr="0"/>
                </a:tc>
                <a:tc>
                  <a:txBody>
                    <a:bodyPr/>
                    <a:lstStyle/>
                    <a:p>
                      <a:pPr algn="ctr"/>
                      <a:r>
                        <a:rPr kumimoji="1" lang="ja-JP" altLang="en-US" sz="1100" dirty="0">
                          <a:solidFill>
                            <a:schemeClr val="tx1"/>
                          </a:solidFill>
                          <a:latin typeface="+mn-ea"/>
                          <a:cs typeface="+mn-lt"/>
                        </a:rPr>
                        <a:t>1/2以内</a:t>
                      </a:r>
                      <a:endParaRPr kumimoji="1" lang="ja-JP" altLang="en-US" sz="1100" dirty="0">
                        <a:solidFill>
                          <a:schemeClr val="tx1"/>
                        </a:solidFill>
                        <a:latin typeface="+mn-ea"/>
                        <a:cs typeface="+mn-lt"/>
                      </a:endParaRPr>
                    </a:p>
                  </a:txBody>
                  <a:tcPr marL="91440" marR="91440" marT="45720" marB="45720" vert="horz" anchor="ctr" anchorCtr="0"/>
                </a:tc>
              </a:tr>
              <a:tr h="203127">
                <a:tc>
                  <a:txBody>
                    <a:bodyPr/>
                    <a:lstStyle/>
                    <a:p>
                      <a:r>
                        <a:rPr kumimoji="1" lang="ja-JP" altLang="en-US" sz="1100" dirty="0">
                          <a:solidFill>
                            <a:schemeClr val="tx1"/>
                          </a:solidFill>
                          <a:latin typeface="+mn-ea"/>
                          <a:cs typeface="+mn-lt"/>
                        </a:rPr>
                        <a:t>助成上限額</a:t>
                      </a:r>
                      <a:endParaRPr kumimoji="1" lang="ja-JP" altLang="en-US" sz="1100" dirty="0">
                        <a:solidFill>
                          <a:schemeClr val="tx1"/>
                        </a:solidFill>
                        <a:latin typeface="+mn-ea"/>
                        <a:cs typeface="+mn-lt"/>
                      </a:endParaRPr>
                    </a:p>
                  </a:txBody>
                  <a:tcPr marL="91440" marR="91440" marT="45720" marB="45720" vert="horz" anchor="ctr" anchorCtr="0"/>
                </a:tc>
                <a:tc>
                  <a:txBody>
                    <a:bodyPr/>
                    <a:lstStyle/>
                    <a:p>
                      <a:pPr algn="ctr"/>
                      <a:r>
                        <a:rPr kumimoji="1" lang="ja-JP" altLang="en-US" sz="1100" dirty="0">
                          <a:solidFill>
                            <a:schemeClr val="tx1"/>
                          </a:solidFill>
                          <a:latin typeface="+mn-ea"/>
                          <a:cs typeface="+mn-lt"/>
                        </a:rPr>
                        <a:t>50万円</a:t>
                      </a:r>
                      <a:endParaRPr kumimoji="1" lang="ja-JP" altLang="en-US" sz="1100" dirty="0">
                        <a:solidFill>
                          <a:schemeClr val="tx1"/>
                        </a:solidFill>
                        <a:latin typeface="+mn-ea"/>
                        <a:cs typeface="+mn-lt"/>
                      </a:endParaRPr>
                    </a:p>
                  </a:txBody>
                  <a:tcPr marL="91440" marR="91440" marT="45720" marB="45720" vert="horz" anchor="ctr" anchorCtr="0"/>
                </a:tc>
                <a:tc>
                  <a:txBody>
                    <a:bodyPr/>
                    <a:lstStyle/>
                    <a:p>
                      <a:pPr algn="ctr"/>
                      <a:r>
                        <a:rPr kumimoji="1" lang="ja-JP" altLang="en-US" sz="1100" dirty="0">
                          <a:solidFill>
                            <a:schemeClr val="tx1"/>
                          </a:solidFill>
                          <a:latin typeface="+mn-ea"/>
                          <a:cs typeface="+mn-lt"/>
                        </a:rPr>
                        <a:t>30万円</a:t>
                      </a:r>
                      <a:endParaRPr kumimoji="1" lang="ja-JP" altLang="en-US" sz="1100" dirty="0">
                        <a:solidFill>
                          <a:schemeClr val="tx1"/>
                        </a:solidFill>
                        <a:latin typeface="+mn-ea"/>
                        <a:cs typeface="+mn-lt"/>
                      </a:endParaRPr>
                    </a:p>
                  </a:txBody>
                  <a:tcPr marL="91440" marR="91440" marT="45720" marB="45720" vert="horz" anchor="ctr" anchorCtr="0"/>
                </a:tc>
              </a:tr>
              <a:tr h="464544">
                <a:tc>
                  <a:txBody>
                    <a:bodyPr/>
                    <a:lstStyle/>
                    <a:p>
                      <a:r>
                        <a:rPr kumimoji="1" lang="ja-JP" altLang="en-US" sz="1100" dirty="0">
                          <a:solidFill>
                            <a:schemeClr val="tx1"/>
                          </a:solidFill>
                          <a:latin typeface="+mn-ea"/>
                          <a:cs typeface="+mn-lt"/>
                        </a:rPr>
                        <a:t>助成対象経費</a:t>
                      </a:r>
                      <a:endParaRPr kumimoji="1" lang="ja-JP" altLang="en-US" sz="1100" dirty="0">
                        <a:solidFill>
                          <a:schemeClr val="tx1"/>
                        </a:solidFill>
                        <a:latin typeface="+mn-ea"/>
                        <a:cs typeface="+mn-lt"/>
                      </a:endParaRPr>
                    </a:p>
                  </a:txBody>
                  <a:tcPr marL="91440" marR="91440" marT="45720" marB="45720" vert="horz" anchor="ctr" anchorCtr="0"/>
                </a:tc>
                <a:tc>
                  <a:txBody>
                    <a:bodyPr/>
                    <a:lstStyle/>
                    <a:p>
                      <a:r>
                        <a:rPr kumimoji="1" lang="ja-JP" altLang="en-US" sz="1100" dirty="0">
                          <a:solidFill>
                            <a:schemeClr val="tx1"/>
                          </a:solidFill>
                          <a:latin typeface="+mn-ea"/>
                          <a:cs typeface="+mn-lt"/>
                        </a:rPr>
                        <a:t>・人材紹介会社への手数料　</a:t>
                      </a:r>
                      <a:endParaRPr lang="ja-JP" altLang="en-US" sz="1100">
                        <a:solidFill>
                          <a:schemeClr val="tx1"/>
                        </a:solidFill>
                        <a:latin typeface="+mn-ea"/>
                        <a:cs typeface="+mn-lt"/>
                      </a:endParaRPr>
                    </a:p>
                    <a:p>
                      <a:r>
                        <a:rPr kumimoji="1" lang="ja-JP" altLang="en-US" sz="1100" dirty="0">
                          <a:solidFill>
                            <a:schemeClr val="tx1"/>
                          </a:solidFill>
                          <a:latin typeface="+mn-ea"/>
                          <a:cs typeface="+mn-lt"/>
                        </a:rPr>
                        <a:t>・</a:t>
                      </a:r>
                      <a:r>
                        <a:rPr kumimoji="1" lang="ja-JP" altLang="en-US" sz="1100" dirty="0">
                          <a:solidFill>
                            <a:schemeClr val="tx1"/>
                          </a:solidFill>
                          <a:latin typeface="+mn-ea"/>
                          <a:cs typeface="+mn-lt"/>
                        </a:rPr>
                        <a:t>交通宿泊費</a:t>
                      </a:r>
                      <a:endParaRPr kumimoji="1" lang="ja-JP" altLang="en-US" sz="1100" dirty="0">
                        <a:solidFill>
                          <a:schemeClr val="tx1"/>
                        </a:solidFill>
                        <a:latin typeface="+mn-ea"/>
                        <a:cs typeface="+mn-lt"/>
                      </a:endParaRPr>
                    </a:p>
                    <a:p>
                      <a:r>
                        <a:rPr kumimoji="1" lang="ja-JP" altLang="en-US" sz="1100" dirty="0">
                          <a:solidFill>
                            <a:schemeClr val="tx1"/>
                          </a:solidFill>
                          <a:latin typeface="+mn-ea"/>
                          <a:cs typeface="+mn-lt"/>
                        </a:rPr>
                        <a:t>・プロ人材の報酬(最大5か月分)</a:t>
                      </a:r>
                      <a:endParaRPr kumimoji="1" lang="ja-JP" altLang="en-US" sz="1100" dirty="0">
                        <a:solidFill>
                          <a:schemeClr val="tx1"/>
                        </a:solidFill>
                        <a:latin typeface="+mn-ea"/>
                        <a:cs typeface="+mn-lt"/>
                      </a:endParaRPr>
                    </a:p>
                  </a:txBody>
                  <a:tcPr marL="91440" marR="91440" marT="45720" marB="45720" vert="horz" anchor="ctr" anchorCtr="0"/>
                </a:tc>
                <a:tc>
                  <a:txBody>
                    <a:bodyPr/>
                    <a:lstStyle/>
                    <a:p>
                      <a:r>
                        <a:rPr kumimoji="1" lang="ja-JP" altLang="en-US" sz="1100" dirty="0">
                          <a:solidFill>
                            <a:schemeClr val="tx1"/>
                          </a:solidFill>
                          <a:latin typeface="+mn-ea"/>
                          <a:cs typeface="+mn-lt"/>
                        </a:rPr>
                        <a:t>・人材紹介会社への手数料</a:t>
                      </a:r>
                      <a:endParaRPr kumimoji="1" lang="ja-JP" altLang="en-US" sz="1100" dirty="0">
                        <a:solidFill>
                          <a:schemeClr val="tx1"/>
                        </a:solidFill>
                        <a:latin typeface="+mn-ea"/>
                        <a:cs typeface="+mn-lt"/>
                      </a:endParaRPr>
                    </a:p>
                    <a:p>
                      <a:r>
                        <a:rPr kumimoji="1" lang="ja-JP" altLang="en-US" sz="1100" dirty="0">
                          <a:solidFill>
                            <a:schemeClr val="tx1"/>
                          </a:solidFill>
                          <a:latin typeface="+mn-ea"/>
                          <a:cs typeface="+mn-lt"/>
                        </a:rPr>
                        <a:t>・交通宿泊費</a:t>
                      </a:r>
                      <a:endParaRPr kumimoji="1" lang="ja-JP" altLang="en-US" sz="1100" dirty="0">
                        <a:solidFill>
                          <a:schemeClr val="tx1"/>
                        </a:solidFill>
                        <a:latin typeface="+mn-ea"/>
                        <a:cs typeface="+mn-lt"/>
                      </a:endParaRPr>
                    </a:p>
                  </a:txBody>
                  <a:tcPr marL="91440" marR="91440" marT="45720" marB="45720" vert="horz" anchor="ctr" anchorCtr="0"/>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14"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lnSpc>
                <a:spcPts val="2000"/>
              </a:lnSpc>
              <a:spcAft>
                <a:spcPts val="0"/>
              </a:spcAft>
              <a:defRPr/>
            </a:pPr>
            <a:r>
              <a:rPr lang="ja-JP" altLang="en-US" sz="1600" dirty="0">
                <a:solidFill>
                  <a:schemeClr val="tx1"/>
                </a:solidFill>
                <a:latin typeface="+mn-ea"/>
                <a:ea typeface="+mn-ea"/>
              </a:rPr>
              <a:t>工業技術センターにおける人材育成講座</a:t>
            </a:r>
            <a:endParaRPr>
              <a:solidFill>
                <a:schemeClr val="tx1"/>
              </a:solidFill>
            </a:endParaRPr>
          </a:p>
        </p:txBody>
      </p:sp>
      <p:sp>
        <p:nvSpPr>
          <p:cNvPr id="1715" name="タイトル 1"/>
          <p:cNvSpPr txBox="1"/>
          <p:nvPr/>
        </p:nvSpPr>
        <p:spPr>
          <a:xfrm>
            <a:off x="36513" y="39556"/>
            <a:ext cx="1655762" cy="584729"/>
          </a:xfrm>
          <a:prstGeom prst="rect">
            <a:avLst/>
          </a:prstGeom>
          <a:noFill/>
          <a:ln w="9525">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人材確保・育成</a:t>
            </a:r>
          </a:p>
        </p:txBody>
      </p:sp>
      <p:graphicFrame>
        <p:nvGraphicFramePr>
          <p:cNvPr id="1716" name="Group 55"/>
          <p:cNvGraphicFramePr>
            <a:graphicFrameLocks noGrp="1"/>
          </p:cNvGraphicFramePr>
          <p:nvPr>
            <p:extLst>
              <p:ext uri="{D42A27DB-BD31-4B8C-83A1-F6EECF244321}">
                <p14:modId xmlns:p14="http://schemas.microsoft.com/office/powerpoint/2010/main" val="2577903435"/>
              </p:ext>
            </p:extLst>
          </p:nvPr>
        </p:nvGraphicFramePr>
        <p:xfrm>
          <a:off x="102994" y="1713000"/>
          <a:ext cx="6597650" cy="5648042"/>
        </p:xfrm>
        <a:graphic>
          <a:graphicData uri="http://schemas.openxmlformats.org/drawingml/2006/table">
            <a:tbl>
              <a:tblPr/>
              <a:tblGrid>
                <a:gridCol w="1458118">
                  <a:extLst>
                    <a:ext uri="{9D8B030D-6E8A-4147-A177-3AD203B41FA5}"/>
                  </a:extLst>
                </a:gridCol>
                <a:gridCol w="5139532">
                  <a:extLst>
                    <a:ext uri="{9D8B030D-6E8A-4147-A177-3AD203B41FA5}"/>
                  </a:extLst>
                </a:gridCol>
              </a:tblGrid>
              <a:tr h="3416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対象者</a:t>
                      </a:r>
                      <a:endParaRPr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Calibri" pitchFamily="34" charset="0"/>
                          <a:ea typeface="ＭＳ Ｐゴシック" charset="-128"/>
                        </a:rPr>
                        <a:t>生産性の向上などに取り組む県内の中小企業者　</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907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内容</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◆技術者養成講座</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技術的スキル習得や知見向上を目的とする</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（開催講座）</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・化学分析材料</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・材料</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・測定技術</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・食品関連技術</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（費用）</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無料</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◆中核人材養成講座</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中小企業大学校四国キャンパスと連携</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在庫管理方法の改善等を目的とする</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（プログラム構成）</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・在庫管理のための手法や改善ポイントの習得</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・在庫管理の方法とムダな在庫の削減方法の習得</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・改善策作成演習</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（費用）</a:t>
                      </a:r>
                      <a:endParaRPr kumimoji="1" lang="en-US" altLang="ja-JP" sz="1400" b="0" i="0" u="none" strike="noStrike" cap="none" normalizeH="0" baseline="0" dirty="0" smtClean="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a:ea typeface="ＭＳ Ｐゴシック" charset="-128"/>
                        </a:rPr>
                        <a:t>　　　　　　有料</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890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高知県工業技術センター　研究企画課</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TEL：088-846-1167</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E-mail：151405@ken.pref.kochi.lg.jp</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URL：</a:t>
                      </a:r>
                      <a:r>
                        <a:rPr kumimoji="1" lang="en-US" altLang="ja-JP" sz="1400" dirty="0" smtClean="0">
                          <a:solidFill>
                            <a:schemeClr val="tx1"/>
                          </a:solidFill>
                          <a:latin typeface="+mn-ea"/>
                          <a:ea typeface="+mn-ea"/>
                        </a:rPr>
                        <a:t>https://www.pref.kochi.lg.jp/itc/service/service3-3/</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717" name="テキスト ボックス 697"/>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４７</a:t>
            </a:r>
            <a:endParaRPr>
              <a:solidFill>
                <a:schemeClr val="tx1"/>
              </a:solidFill>
            </a:endParaRPr>
          </a:p>
        </p:txBody>
      </p:sp>
      <p:sp>
        <p:nvSpPr>
          <p:cNvPr id="1718" name="テキスト ボックス 324"/>
          <p:cNvSpPr txBox="1">
            <a:spLocks noChangeArrowheads="1"/>
          </p:cNvSpPr>
          <p:nvPr/>
        </p:nvSpPr>
        <p:spPr>
          <a:xfrm>
            <a:off x="44450" y="666896"/>
            <a:ext cx="6732588" cy="830104"/>
          </a:xfrm>
          <a:prstGeom prst="rect">
            <a:avLst/>
          </a:prstGeom>
          <a:noFill/>
          <a:ln w="9525">
            <a:noFill/>
            <a:miter lim="800000"/>
            <a:headEnd/>
            <a:tailEnd/>
          </a:ln>
        </p:spPr>
        <p:txBody>
          <a:bodyPr>
            <a:spAutoFit/>
          </a:bodyPr>
          <a:lstStyle/>
          <a:p>
            <a:r>
              <a:rPr lang="ja-JP" altLang="en-US" sz="1600">
                <a:solidFill>
                  <a:schemeClr val="tx1"/>
                </a:solidFill>
                <a:latin typeface="+mn-ea"/>
                <a:ea typeface="+mn-ea"/>
              </a:rPr>
              <a:t>工業技術センターでは、研修の実施等を通じて、技術スキルの向上をめざした人材育成、企業の具体的な改善活動の促進、そして企業の自立的・継続的な取り組みを目指した支援をしています。</a:t>
            </a:r>
            <a:endParaRPr lang="ja-JP" altLang="en-US" sz="1600">
              <a:solidFill>
                <a:schemeClr val="tx1"/>
              </a:solidFill>
              <a:latin typeface="+mn-ea"/>
              <a:ea typeface="+mn-e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24" name="タイトル 594"/>
          <p:cNvSpPr txBox="1"/>
          <p:nvPr/>
        </p:nvSpPr>
        <p:spPr>
          <a:xfrm>
            <a:off x="45000" y="57000"/>
            <a:ext cx="1655762" cy="584729"/>
          </a:xfrm>
          <a:prstGeom prst="rect">
            <a:avLst/>
          </a:prstGeom>
          <a:noFill/>
          <a:ln>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人材確保・育成</a:t>
            </a:r>
            <a:endParaRPr lang="ja-JP" altLang="en-US" sz="1600" b="0" dirty="0">
              <a:solidFill>
                <a:schemeClr val="tx1"/>
              </a:solidFill>
              <a:latin typeface="+mn-ea"/>
              <a:ea typeface="+mn-ea"/>
              <a:cs typeface="+mj-cs"/>
            </a:endParaRPr>
          </a:p>
        </p:txBody>
      </p:sp>
      <p:graphicFrame>
        <p:nvGraphicFramePr>
          <p:cNvPr id="1725" name="Group 595"/>
          <p:cNvGraphicFramePr>
            <a:graphicFrameLocks noGrp="1"/>
          </p:cNvGraphicFramePr>
          <p:nvPr>
            <p:extLst>
              <p:ext uri="{D42A27DB-BD31-4B8C-83A1-F6EECF244321}">
                <p14:modId xmlns:p14="http://schemas.microsoft.com/office/powerpoint/2010/main" val="672643400"/>
              </p:ext>
            </p:extLst>
          </p:nvPr>
        </p:nvGraphicFramePr>
        <p:xfrm>
          <a:off x="117000" y="1785000"/>
          <a:ext cx="6597650" cy="2996088"/>
        </p:xfrm>
        <a:graphic>
          <a:graphicData uri="http://schemas.openxmlformats.org/drawingml/2006/table">
            <a:tbl>
              <a:tblPr/>
              <a:tblGrid>
                <a:gridCol w="1458118"/>
                <a:gridCol w="5139532"/>
              </a:tblGrid>
              <a:tr h="3416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対象者</a:t>
                      </a:r>
                      <a:endParaRPr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Calibri" pitchFamily="34" charset="0"/>
                          <a:ea typeface="ＭＳ Ｐゴシック" charset="-128"/>
                        </a:rPr>
                        <a:t>県内ものづくり事業者</a:t>
                      </a:r>
                      <a:endParaRPr kumimoji="1" lang="en-US" altLang="ja-JP" sz="14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350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費用</a:t>
                      </a:r>
                      <a:endParaRPr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無料</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350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a:solidFill>
                            <a:schemeClr val="tx1"/>
                          </a:solidFill>
                          <a:latin typeface="ＭＳ Ｐゴシック"/>
                          <a:ea typeface="ＭＳ Ｐゴシック"/>
                        </a:rPr>
                        <a:t>研修内容</a:t>
                      </a:r>
                      <a:endParaRPr sz="1400">
                        <a:solidFill>
                          <a:schemeClr val="tx1"/>
                        </a:solidFill>
                        <a:latin typeface="ＭＳ Ｐゴシック"/>
                        <a:ea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◆業界動向セミナー</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◆初任者研修（個別研修）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◆新規導入設備利用研修</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◆異物分析研修</a:t>
                      </a:r>
                      <a:endParaRPr kumimoji="1" lang="ja-JP" altLang="en-US" sz="1400" b="0" i="0" u="none" strike="sng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a:t>
                      </a:r>
                      <a:r>
                        <a:rPr kumimoji="1" lang="ja-JP" altLang="en-US" sz="1400" b="0" i="0" u="none" strike="noStrike" cap="none" normalizeH="0" baseline="0" dirty="0">
                          <a:ln>
                            <a:noFill/>
                          </a:ln>
                          <a:solidFill>
                            <a:schemeClr val="tx1"/>
                          </a:solidFill>
                          <a:effectLst/>
                          <a:latin typeface="ＭＳ Ｐゴシック"/>
                          <a:ea typeface="ＭＳ Ｐゴシック" charset="-128"/>
                        </a:rPr>
                        <a:t>開放試験設備利用研修</a:t>
                      </a:r>
                      <a:endParaRPr kumimoji="1" lang="ja-JP" altLang="en-US" sz="1400" b="0" i="0" u="none" strike="sngStrike" cap="none" normalizeH="0" baseline="0" dirty="0">
                        <a:ln>
                          <a:noFill/>
                        </a:ln>
                        <a:solidFill>
                          <a:schemeClr val="tx1"/>
                        </a:solidFill>
                        <a:effectLst/>
                        <a:latin typeface="ＭＳ Ｐゴシック"/>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a:ea typeface="ＭＳ Ｐゴシック" charset="-128"/>
                        </a:rPr>
                        <a:t>　 </a:t>
                      </a:r>
                      <a:r>
                        <a:rPr kumimoji="1" lang="ja-JP" altLang="en-US" sz="1400" b="0" i="0" u="none" strike="noStrike" cap="none" normalizeH="0" baseline="0" dirty="0">
                          <a:ln>
                            <a:noFill/>
                          </a:ln>
                          <a:solidFill>
                            <a:schemeClr val="tx1"/>
                          </a:solidFill>
                          <a:effectLst/>
                          <a:latin typeface="ＭＳ Ｐゴシック"/>
                          <a:ea typeface="ＭＳ Ｐゴシック" charset="-128"/>
                        </a:rPr>
                        <a:t>ライセンス研修</a:t>
                      </a:r>
                      <a:r>
                        <a:rPr kumimoji="1" lang="ja-JP" altLang="en-US" sz="1400" b="0" i="0" u="none" strike="noStrike" cap="none" normalizeH="0" baseline="0" dirty="0">
                          <a:ln>
                            <a:noFill/>
                          </a:ln>
                          <a:solidFill>
                            <a:schemeClr val="tx1"/>
                          </a:solidFill>
                          <a:effectLst/>
                          <a:latin typeface="ＭＳ Ｐゴシック"/>
                          <a:ea typeface="ＭＳ Ｐゴシック" charset="-128"/>
                        </a:rPr>
                        <a:t>等</a:t>
                      </a:r>
                      <a:endParaRPr kumimoji="1" lang="ja-JP" altLang="en-US" sz="1400" b="0" i="0" u="none" strike="noStrike" cap="none" normalizeH="0" baseline="0" dirty="0">
                        <a:ln>
                          <a:noFill/>
                        </a:ln>
                        <a:solidFill>
                          <a:schemeClr val="tx1"/>
                        </a:solidFill>
                        <a:effectLst/>
                        <a:latin typeface="ＭＳ Ｐゴシック"/>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890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高知県立紙産業技術センター 企画調整室</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TEL：088-892-2220</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E-mail：infokami＠ken2.pref.kochi.lg.jp</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https://www.pref.kochi.lg.jp/soshiki/150000/151406/</a:t>
                      </a:r>
                      <a:endParaRPr kumimoji="1" lang="ja-JP" altLang="en-US" sz="14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726" name="タイトル 597"/>
          <p:cNvSpPr/>
          <p:nvPr/>
        </p:nvSpPr>
        <p:spPr>
          <a:xfrm>
            <a:off x="1753151" y="67704"/>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chorCtr="1">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dirty="0">
                <a:solidFill>
                  <a:schemeClr val="tx1"/>
                </a:solidFill>
                <a:latin typeface="+mn-ea"/>
                <a:ea typeface="+mn-ea"/>
                <a:cs typeface="+mj-cs"/>
              </a:rPr>
              <a:t>紙産業技術センターにおける人材育成事業</a:t>
            </a:r>
            <a:endParaRPr lang="ja-JP" altLang="en-US" sz="1900" b="0" dirty="0" smtClean="0">
              <a:latin typeface="+mn-ea"/>
              <a:ea typeface="+mn-ea"/>
            </a:endParaRPr>
          </a:p>
        </p:txBody>
      </p:sp>
      <p:sp>
        <p:nvSpPr>
          <p:cNvPr id="1727" name="テキスト ボックス 698"/>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４８</a:t>
            </a:r>
            <a:endParaRPr>
              <a:solidFill>
                <a:schemeClr val="tx1"/>
              </a:solidFill>
            </a:endParaRPr>
          </a:p>
        </p:txBody>
      </p:sp>
      <p:sp>
        <p:nvSpPr>
          <p:cNvPr id="1728" name="テキスト ボックス 63"/>
          <p:cNvSpPr txBox="1">
            <a:spLocks noChangeArrowheads="1"/>
          </p:cNvSpPr>
          <p:nvPr/>
        </p:nvSpPr>
        <p:spPr>
          <a:xfrm>
            <a:off x="44450" y="705000"/>
            <a:ext cx="6732588" cy="1076325"/>
          </a:xfrm>
          <a:prstGeom prst="rect">
            <a:avLst/>
          </a:prstGeom>
          <a:noFill/>
          <a:ln w="9525">
            <a:noFill/>
            <a:miter lim="800000"/>
            <a:headEnd/>
            <a:tailEnd/>
          </a:ln>
        </p:spPr>
        <p:txBody>
          <a:bodyPr>
            <a:spAutoFit/>
          </a:bodyPr>
          <a:lstStyle/>
          <a:p>
            <a:r>
              <a:rPr lang="ja-JP" altLang="en-US" sz="1600">
                <a:solidFill>
                  <a:schemeClr val="tx1"/>
                </a:solidFill>
                <a:latin typeface="+mn-ea"/>
                <a:ea typeface="+mn-ea"/>
              </a:rPr>
              <a:t>紙産業技術センターでは、研修の実施、技術情報や業界の最新情報の提供等を通じて、技術スキルの向上をめざした人材育成、企業の具体的な改善活動の促進、そして企業の自立的・継続的な取り組みを目指した支援をしています。</a:t>
            </a:r>
            <a:endParaRPr lang="ja-JP" altLang="en-US" sz="1600">
              <a:solidFill>
                <a:schemeClr val="tx1"/>
              </a:solidFill>
              <a:latin typeface="+mn-ea"/>
              <a:ea typeface="+mn-ea"/>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34"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高知県元気な未来創造融資</a:t>
            </a:r>
            <a:endParaRPr lang="ja-JP" altLang="en-US" sz="1600" b="0" dirty="0" smtClean="0">
              <a:solidFill>
                <a:schemeClr val="tx1"/>
              </a:solidFill>
              <a:latin typeface="+mn-ea"/>
              <a:ea typeface="+mn-ea"/>
            </a:endParaRPr>
          </a:p>
        </p:txBody>
      </p:sp>
      <p:sp>
        <p:nvSpPr>
          <p:cNvPr id="1735" name="タイトル 1"/>
          <p:cNvSpPr txBox="1"/>
          <p:nvPr/>
        </p:nvSpPr>
        <p:spPr>
          <a:xfrm>
            <a:off x="36513" y="39556"/>
            <a:ext cx="1655762" cy="584729"/>
          </a:xfrm>
          <a:prstGeom prst="rect">
            <a:avLst/>
          </a:prstGeom>
          <a:noFill/>
          <a:ln w="9525">
            <a:solidFill>
              <a:schemeClr val="tx2">
                <a:lumMod val="40000"/>
                <a:lumOff val="6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人材確保・育成</a:t>
            </a:r>
            <a:endParaRPr lang="ja-JP" altLang="en-US" sz="1600" b="0" dirty="0" smtClean="0">
              <a:solidFill>
                <a:schemeClr val="tx1"/>
              </a:solidFill>
              <a:latin typeface="+mn-ea"/>
              <a:ea typeface="+mn-ea"/>
              <a:cs typeface="+mj-cs"/>
            </a:endParaRPr>
          </a:p>
        </p:txBody>
      </p:sp>
      <p:graphicFrame>
        <p:nvGraphicFramePr>
          <p:cNvPr id="1736" name="表 6"/>
          <p:cNvGraphicFramePr>
            <a:graphicFrameLocks noGrp="1"/>
          </p:cNvGraphicFramePr>
          <p:nvPr/>
        </p:nvGraphicFramePr>
        <p:xfrm>
          <a:off x="188640" y="705000"/>
          <a:ext cx="6557930" cy="4375016"/>
        </p:xfrm>
        <a:graphic>
          <a:graphicData uri="http://schemas.openxmlformats.org/drawingml/2006/table">
            <a:tbl>
              <a:tblPr firstRow="1" bandRow="1">
                <a:tableStyleId>{5940675A-B579-460E-94D1-54222C63F5DA}</a:tableStyleId>
              </a:tblPr>
              <a:tblGrid>
                <a:gridCol w="1454422"/>
                <a:gridCol w="1275879"/>
                <a:gridCol w="1275879"/>
                <a:gridCol w="1275879"/>
                <a:gridCol w="1275878"/>
              </a:tblGrid>
              <a:tr h="414134">
                <a:tc>
                  <a:txBody>
                    <a:bodyPr/>
                    <a:lstStyle/>
                    <a:p>
                      <a:r>
                        <a:rPr kumimoji="1" lang="ja-JP" altLang="en-US" sz="1400" dirty="0">
                          <a:solidFill>
                            <a:schemeClr val="tx1"/>
                          </a:solidFill>
                        </a:rPr>
                        <a:t>対象者</a:t>
                      </a:r>
                      <a:endParaRPr kumimoji="1" lang="ja-JP" altLang="en-US" sz="1400" dirty="0">
                        <a:solidFill>
                          <a:schemeClr val="tx1"/>
                        </a:solidFill>
                      </a:endParaRPr>
                    </a:p>
                  </a:txBody>
                  <a:tcPr anchor="ctr">
                    <a:solidFill>
                      <a:schemeClr val="tx2">
                        <a:lumMod val="20000"/>
                        <a:lumOff val="80000"/>
                      </a:schemeClr>
                    </a:solidFill>
                  </a:tcPr>
                </a:tc>
                <a:tc gridSpan="4">
                  <a:txBody>
                    <a:bodyPr/>
                    <a:lstStyle/>
                    <a:p>
                      <a:r>
                        <a:rPr kumimoji="1" lang="ja-JP" altLang="en-US" sz="1400" b="0" dirty="0" smtClean="0">
                          <a:solidFill>
                            <a:schemeClr val="tx1"/>
                          </a:solidFill>
                        </a:rPr>
                        <a:t>県内の中小企業者で、人材確保を目的に、従業員の職場環境の整備や賃上げの促進、女性活躍に向けた環境づくり等事業者の魅力向上に必要な</a:t>
                      </a:r>
                      <a:r>
                        <a:rPr kumimoji="1" lang="ja-JP" altLang="en-US" sz="1400" b="0" dirty="0" smtClean="0">
                          <a:solidFill>
                            <a:schemeClr val="tx1"/>
                          </a:solidFill>
                        </a:rPr>
                        <a:t>施設</a:t>
                      </a:r>
                      <a:r>
                        <a:rPr kumimoji="1" lang="ja-JP" altLang="en-US" sz="1400" b="0" dirty="0" smtClean="0">
                          <a:solidFill>
                            <a:schemeClr val="tx1"/>
                          </a:solidFill>
                        </a:rPr>
                        <a:t>の</a:t>
                      </a:r>
                      <a:r>
                        <a:rPr kumimoji="1" lang="ja-JP" altLang="en-US" sz="1400" b="0" dirty="0" smtClean="0">
                          <a:solidFill>
                            <a:schemeClr val="tx1"/>
                          </a:solidFill>
                        </a:rPr>
                        <a:t>整備を</a:t>
                      </a:r>
                      <a:r>
                        <a:rPr kumimoji="1" lang="ja-JP" altLang="en-US" sz="1400" b="0" dirty="0" smtClean="0">
                          <a:solidFill>
                            <a:schemeClr val="tx1"/>
                          </a:solidFill>
                        </a:rPr>
                        <a:t>行う方</a:t>
                      </a:r>
                      <a:endParaRPr kumimoji="1" lang="ja-JP" altLang="en-US" sz="1400" b="0" dirty="0" smtClean="0">
                        <a:solidFill>
                          <a:schemeClr val="tx1"/>
                        </a:solidFill>
                      </a:endParaRPr>
                    </a:p>
                  </a:txBody>
                  <a:tcPr anchor="ctr"/>
                </a:tc>
                <a:tc hMerge="1">
                  <a:txBody>
                    <a:bodyPr/>
                    <a:lstStyle/>
                    <a:p>
                      <a:endParaRPr kumimoji="1" lang="ja-JP" altLang="en-US" sz="1400" b="0" dirty="0" smtClean="0">
                        <a:solidFill>
                          <a:schemeClr val="tx1"/>
                        </a:solidFill>
                      </a:endParaRPr>
                    </a:p>
                  </a:txBody>
                  <a:tcPr/>
                </a:tc>
                <a:tc hMerge="1">
                  <a:txBody>
                    <a:bodyPr/>
                    <a:lstStyle/>
                    <a:p>
                      <a:endParaRPr kumimoji="1" lang="ja-JP" altLang="en-US" sz="1400" b="0" dirty="0" smtClean="0">
                        <a:solidFill>
                          <a:schemeClr val="tx1"/>
                        </a:solidFill>
                      </a:endParaRPr>
                    </a:p>
                  </a:txBody>
                  <a:tcPr/>
                </a:tc>
                <a:tc hMerge="1">
                  <a:txBody>
                    <a:bodyPr/>
                    <a:lstStyle/>
                    <a:p>
                      <a:endParaRPr kumimoji="1" lang="ja-JP" altLang="en-US" sz="1400" b="0" dirty="0" smtClean="0">
                        <a:solidFill>
                          <a:schemeClr val="tx1"/>
                        </a:solidFill>
                      </a:endParaRPr>
                    </a:p>
                  </a:txBody>
                  <a:tcPr/>
                </a:tc>
              </a:tr>
              <a:tr h="414134">
                <a:tc>
                  <a:txBody>
                    <a:bodyPr/>
                    <a:lstStyle/>
                    <a:p>
                      <a:r>
                        <a:rPr kumimoji="1" lang="ja-JP" altLang="en-US" sz="1400" dirty="0">
                          <a:solidFill>
                            <a:schemeClr val="tx1"/>
                          </a:solidFill>
                        </a:rPr>
                        <a:t>対象資金</a:t>
                      </a:r>
                      <a:endParaRPr kumimoji="1" lang="ja-JP" altLang="en-US" sz="1400" dirty="0">
                        <a:solidFill>
                          <a:schemeClr val="tx1"/>
                        </a:solidFill>
                      </a:endParaRPr>
                    </a:p>
                  </a:txBody>
                  <a:tcPr anchor="ctr">
                    <a:solidFill>
                      <a:schemeClr val="tx2">
                        <a:lumMod val="20000"/>
                        <a:lumOff val="80000"/>
                      </a:schemeClr>
                    </a:solidFill>
                  </a:tcPr>
                </a:tc>
                <a:tc gridSpan="4">
                  <a:txBody>
                    <a:bodyPr/>
                    <a:lstStyle/>
                    <a:p>
                      <a:r>
                        <a:rPr kumimoji="1" lang="ja-JP" altLang="en-US" sz="1400" b="0" dirty="0" smtClean="0">
                          <a:solidFill>
                            <a:schemeClr val="tx1"/>
                          </a:solidFill>
                        </a:rPr>
                        <a:t>設備資金</a:t>
                      </a:r>
                      <a:endParaRPr kumimoji="1" lang="ja-JP" altLang="en-US" sz="1400" b="0" dirty="0" smtClean="0">
                        <a:solidFill>
                          <a:schemeClr val="tx1"/>
                        </a:solidFill>
                      </a:endParaRPr>
                    </a:p>
                  </a:txBody>
                  <a:tcPr anchor="ctr"/>
                </a:tc>
                <a:tc hMerge="1">
                  <a:txBody>
                    <a:bodyPr/>
                    <a:lstStyle/>
                    <a:p>
                      <a:endParaRPr kumimoji="1" lang="ja-JP" altLang="en-US" sz="1400" b="0" dirty="0" smtClean="0">
                        <a:solidFill>
                          <a:schemeClr val="tx1"/>
                        </a:solidFill>
                      </a:endParaRPr>
                    </a:p>
                  </a:txBody>
                  <a:tcPr/>
                </a:tc>
                <a:tc hMerge="1">
                  <a:txBody>
                    <a:bodyPr/>
                    <a:lstStyle/>
                    <a:p>
                      <a:endParaRPr kumimoji="1" lang="ja-JP" altLang="en-US" sz="1400" b="0" dirty="0" smtClean="0">
                        <a:solidFill>
                          <a:schemeClr val="tx1"/>
                        </a:solidFill>
                      </a:endParaRPr>
                    </a:p>
                  </a:txBody>
                  <a:tcPr/>
                </a:tc>
                <a:tc hMerge="1">
                  <a:txBody>
                    <a:bodyPr/>
                    <a:lstStyle/>
                    <a:p>
                      <a:endParaRPr kumimoji="1" lang="ja-JP" altLang="en-US" sz="1400" b="0" dirty="0" smtClean="0">
                        <a:solidFill>
                          <a:schemeClr val="tx1"/>
                        </a:solidFill>
                      </a:endParaRPr>
                    </a:p>
                  </a:txBody>
                  <a:tcPr/>
                </a:tc>
              </a:tr>
              <a:tr h="403840">
                <a:tc rowSpan="2">
                  <a:txBody>
                    <a:bodyPr/>
                    <a:lstStyle/>
                    <a:p>
                      <a:r>
                        <a:rPr kumimoji="1" lang="ja-JP" altLang="en-US" sz="1400" dirty="0">
                          <a:solidFill>
                            <a:schemeClr val="tx1"/>
                          </a:solidFill>
                        </a:rPr>
                        <a:t>償還期間</a:t>
                      </a:r>
                      <a:endParaRPr kumimoji="1" lang="ja-JP" altLang="en-US" sz="1400" dirty="0">
                        <a:solidFill>
                          <a:schemeClr val="tx1"/>
                        </a:solidFill>
                      </a:endParaRPr>
                    </a:p>
                    <a:p>
                      <a:r>
                        <a:rPr kumimoji="1" lang="ja-JP" altLang="en-US" sz="1400" dirty="0">
                          <a:solidFill>
                            <a:schemeClr val="tx1"/>
                          </a:solidFill>
                        </a:rPr>
                        <a:t>（据置期間）</a:t>
                      </a:r>
                      <a:endParaRPr kumimoji="1" lang="ja-JP" altLang="en-US" sz="1400" dirty="0">
                        <a:solidFill>
                          <a:schemeClr val="tx1"/>
                        </a:solidFill>
                      </a:endParaRPr>
                    </a:p>
                    <a:p>
                      <a:r>
                        <a:rPr kumimoji="1" lang="ja-JP" altLang="en-US" sz="1400" dirty="0">
                          <a:solidFill>
                            <a:schemeClr val="tx1"/>
                          </a:solidFill>
                        </a:rPr>
                        <a:t>貸付利率</a:t>
                      </a:r>
                      <a:endParaRPr kumimoji="1" lang="ja-JP" altLang="en-US" sz="1400" dirty="0">
                        <a:solidFill>
                          <a:schemeClr val="tx1"/>
                        </a:solidFill>
                      </a:endParaRPr>
                    </a:p>
                  </a:txBody>
                  <a:tcPr anchor="ctr">
                    <a:solidFill>
                      <a:schemeClr val="tx2">
                        <a:lumMod val="20000"/>
                        <a:lumOff val="80000"/>
                      </a:schemeClr>
                    </a:solidFill>
                  </a:tcPr>
                </a:tc>
                <a:tc>
                  <a:txBody>
                    <a:bodyPr/>
                    <a:lstStyle/>
                    <a:p>
                      <a:pPr algn="ctr"/>
                      <a:r>
                        <a:rPr kumimoji="1" lang="ja-JP" altLang="en-US" sz="1400" dirty="0">
                          <a:solidFill>
                            <a:schemeClr val="tx1"/>
                          </a:solidFill>
                          <a:latin typeface="ＭＳ Ｐゴシック"/>
                          <a:ea typeface="ＭＳ Ｐゴシック"/>
                        </a:rPr>
                        <a:t>償還期間</a:t>
                      </a:r>
                      <a:endParaRPr kumimoji="1" lang="ja-JP" altLang="en-US" sz="1400" dirty="0">
                        <a:solidFill>
                          <a:schemeClr val="tx1"/>
                        </a:solidFill>
                        <a:latin typeface="ＭＳ Ｐゴシック"/>
                        <a:ea typeface="ＭＳ Ｐゴシック"/>
                      </a:endParaRPr>
                    </a:p>
                    <a:p>
                      <a:pPr algn="ctr"/>
                      <a:r>
                        <a:rPr kumimoji="1" lang="ja-JP" altLang="en-US" sz="1400" dirty="0">
                          <a:solidFill>
                            <a:schemeClr val="tx1"/>
                          </a:solidFill>
                          <a:latin typeface="ＭＳ Ｐゴシック"/>
                          <a:ea typeface="ＭＳ Ｐゴシック"/>
                        </a:rPr>
                        <a:t>（</a:t>
                      </a:r>
                      <a:r>
                        <a:rPr kumimoji="1" lang="ja-JP" altLang="en-US" sz="1400" dirty="0">
                          <a:solidFill>
                            <a:schemeClr val="tx1"/>
                          </a:solidFill>
                          <a:latin typeface="ＭＳ Ｐゴシック"/>
                          <a:ea typeface="ＭＳ Ｐゴシック"/>
                        </a:rPr>
                        <a:t>据置期間）</a:t>
                      </a:r>
                      <a:endParaRPr kumimoji="1" lang="ja-JP" altLang="en-US" sz="1400" dirty="0">
                        <a:solidFill>
                          <a:schemeClr val="tx1"/>
                        </a:solidFill>
                        <a:latin typeface="ＭＳ Ｐゴシック"/>
                        <a:ea typeface="ＭＳ Ｐゴシック"/>
                      </a:endParaRPr>
                    </a:p>
                  </a:txBody>
                  <a:tcPr anchor="ctr"/>
                </a:tc>
                <a:tc>
                  <a:txBody>
                    <a:bodyPr/>
                    <a:lstStyle/>
                    <a:p>
                      <a:pPr algn="ctr"/>
                      <a:r>
                        <a:rPr kumimoji="1" lang="ja-JP" altLang="en-US" sz="1400" b="0" dirty="0" smtClean="0">
                          <a:solidFill>
                            <a:schemeClr val="tx1"/>
                          </a:solidFill>
                          <a:latin typeface="ＭＳ Ｐゴシック"/>
                          <a:ea typeface="ＭＳ Ｐゴシック"/>
                        </a:rPr>
                        <a:t>10年以内</a:t>
                      </a:r>
                      <a:endParaRPr kumimoji="1" lang="ja-JP" altLang="en-US" sz="1400" b="0" dirty="0" smtClean="0">
                        <a:solidFill>
                          <a:schemeClr val="tx1"/>
                        </a:solidFill>
                        <a:latin typeface="ＭＳ Ｐゴシック"/>
                        <a:ea typeface="ＭＳ Ｐゴシック"/>
                      </a:endParaRPr>
                    </a:p>
                    <a:p>
                      <a:pPr algn="ctr"/>
                      <a:r>
                        <a:rPr kumimoji="1" lang="ja-JP" altLang="en-US" sz="1400" b="0" dirty="0" smtClean="0">
                          <a:solidFill>
                            <a:schemeClr val="tx1"/>
                          </a:solidFill>
                          <a:latin typeface="ＭＳ Ｐゴシック"/>
                          <a:ea typeface="ＭＳ Ｐゴシック"/>
                        </a:rPr>
                        <a:t>（３年以内）</a:t>
                      </a:r>
                      <a:endParaRPr kumimoji="1" lang="ja-JP" altLang="en-US" sz="1400" b="0" dirty="0" smtClean="0">
                        <a:solidFill>
                          <a:schemeClr val="tx1"/>
                        </a:solidFill>
                        <a:latin typeface="ＭＳ Ｐゴシック"/>
                        <a:ea typeface="ＭＳ Ｐゴシック"/>
                      </a:endParaRPr>
                    </a:p>
                  </a:txBody>
                  <a:tcPr/>
                </a:tc>
                <a:tc>
                  <a:txBody>
                    <a:bodyPr/>
                    <a:lstStyle/>
                    <a:p>
                      <a:pPr algn="ctr"/>
                      <a:r>
                        <a:rPr kumimoji="1" lang="ja-JP" altLang="en-US" sz="1400" b="0" dirty="0" smtClean="0">
                          <a:solidFill>
                            <a:schemeClr val="tx1"/>
                          </a:solidFill>
                          <a:latin typeface="ＭＳ Ｐゴシック"/>
                          <a:ea typeface="ＭＳ Ｐゴシック"/>
                        </a:rPr>
                        <a:t>15年以内</a:t>
                      </a:r>
                      <a:endParaRPr kumimoji="1" lang="ja-JP" altLang="en-US" sz="1400" b="0" dirty="0" smtClean="0">
                        <a:solidFill>
                          <a:schemeClr val="tx1"/>
                        </a:solidFill>
                        <a:latin typeface="ＭＳ Ｐゴシック"/>
                        <a:ea typeface="ＭＳ Ｐゴシック"/>
                      </a:endParaRPr>
                    </a:p>
                    <a:p>
                      <a:pPr algn="ctr"/>
                      <a:r>
                        <a:rPr kumimoji="1" lang="ja-JP" altLang="en-US" sz="1400" b="0" dirty="0" smtClean="0">
                          <a:solidFill>
                            <a:schemeClr val="tx1"/>
                          </a:solidFill>
                          <a:latin typeface="ＭＳ Ｐゴシック"/>
                          <a:ea typeface="ＭＳ Ｐゴシック"/>
                        </a:rPr>
                        <a:t>（３年以内）</a:t>
                      </a:r>
                      <a:endParaRPr kumimoji="1" lang="ja-JP" altLang="en-US" sz="1400" b="0" dirty="0" smtClean="0">
                        <a:solidFill>
                          <a:schemeClr val="tx1"/>
                        </a:solidFill>
                        <a:latin typeface="ＭＳ Ｐゴシック"/>
                        <a:ea typeface="ＭＳ Ｐゴシック"/>
                      </a:endParaRPr>
                    </a:p>
                  </a:txBody>
                  <a:tcPr/>
                </a:tc>
                <a:tc>
                  <a:txBody>
                    <a:bodyPr/>
                    <a:lstStyle/>
                    <a:p>
                      <a:pPr algn="ctr"/>
                      <a:r>
                        <a:rPr kumimoji="1" lang="ja-JP" altLang="en-US" sz="1400" b="0" dirty="0" smtClean="0">
                          <a:solidFill>
                            <a:schemeClr val="tx1"/>
                          </a:solidFill>
                          <a:latin typeface="ＭＳ Ｐゴシック"/>
                          <a:ea typeface="ＭＳ Ｐゴシック"/>
                        </a:rPr>
                        <a:t>20年以内</a:t>
                      </a:r>
                      <a:endParaRPr kumimoji="1" lang="ja-JP" altLang="en-US" sz="1400" b="0" dirty="0" smtClean="0">
                        <a:solidFill>
                          <a:schemeClr val="tx1"/>
                        </a:solidFill>
                        <a:latin typeface="ＭＳ Ｐゴシック"/>
                        <a:ea typeface="ＭＳ Ｐゴシック"/>
                      </a:endParaRPr>
                    </a:p>
                    <a:p>
                      <a:pPr algn="ctr"/>
                      <a:r>
                        <a:rPr kumimoji="1" lang="ja-JP" altLang="en-US" sz="1400" b="0" dirty="0" smtClean="0">
                          <a:solidFill>
                            <a:schemeClr val="tx1"/>
                          </a:solidFill>
                          <a:latin typeface="ＭＳ Ｐゴシック"/>
                          <a:ea typeface="ＭＳ Ｐゴシック"/>
                        </a:rPr>
                        <a:t>（３年以内）</a:t>
                      </a:r>
                      <a:endParaRPr kumimoji="1" lang="ja-JP" altLang="en-US" sz="1400" b="0" dirty="0" smtClean="0">
                        <a:solidFill>
                          <a:schemeClr val="tx1"/>
                        </a:solidFill>
                        <a:latin typeface="ＭＳ Ｐゴシック"/>
                        <a:ea typeface="ＭＳ Ｐゴシック"/>
                      </a:endParaRPr>
                    </a:p>
                  </a:txBody>
                  <a:tcPr/>
                </a:tc>
              </a:tr>
              <a:tr h="403840">
                <a:tc vMerge="1">
                  <a:txBody>
                    <a:bodyPr/>
                    <a:lstStyle/>
                    <a:p>
                      <a:endParaRPr kumimoji="1" lang="ja-JP" altLang="en-US" sz="1400" dirty="0">
                        <a:solidFill>
                          <a:schemeClr val="tx1"/>
                        </a:solidFill>
                      </a:endParaRPr>
                    </a:p>
                  </a:txBody>
                  <a:tcPr>
                    <a:solidFill>
                      <a:schemeClr val="accent1">
                        <a:lumMod val="60000"/>
                        <a:lumOff val="40000"/>
                      </a:schemeClr>
                    </a:solidFill>
                  </a:tcPr>
                </a:tc>
                <a:tc>
                  <a:txBody>
                    <a:bodyPr/>
                    <a:lstStyle/>
                    <a:p>
                      <a:pPr algn="ctr"/>
                      <a:r>
                        <a:rPr kumimoji="1" lang="ja-JP" altLang="en-US" sz="1400" dirty="0">
                          <a:solidFill>
                            <a:schemeClr val="tx1"/>
                          </a:solidFill>
                          <a:latin typeface="ＭＳ Ｐゴシック"/>
                          <a:ea typeface="ＭＳ Ｐゴシック"/>
                        </a:rPr>
                        <a:t>貸付利率</a:t>
                      </a:r>
                      <a:endParaRPr kumimoji="1" lang="ja-JP" altLang="en-US" sz="1400" dirty="0">
                        <a:solidFill>
                          <a:schemeClr val="tx1"/>
                        </a:solidFill>
                        <a:latin typeface="ＭＳ Ｐゴシック"/>
                        <a:ea typeface="ＭＳ Ｐゴシック"/>
                      </a:endParaRPr>
                    </a:p>
                  </a:txBody>
                  <a:tcPr anchor="ctr"/>
                </a:tc>
                <a:tc>
                  <a:txBody>
                    <a:bodyPr/>
                    <a:lstStyle/>
                    <a:p>
                      <a:pPr algn="ctr"/>
                      <a:r>
                        <a:rPr kumimoji="1" lang="ja-JP" altLang="en-US" sz="1400" b="0" dirty="0" smtClean="0">
                          <a:solidFill>
                            <a:schemeClr val="tx1"/>
                          </a:solidFill>
                          <a:latin typeface="ＭＳ Ｐゴシック"/>
                          <a:ea typeface="ＭＳ Ｐゴシック"/>
                        </a:rPr>
                        <a:t>2.37％以内</a:t>
                      </a:r>
                      <a:endParaRPr kumimoji="1" lang="ja-JP" altLang="en-US" sz="1400" b="0" dirty="0" smtClean="0">
                        <a:solidFill>
                          <a:schemeClr val="tx1"/>
                        </a:solidFill>
                        <a:latin typeface="ＭＳ Ｐゴシック"/>
                        <a:ea typeface="ＭＳ Ｐゴシック"/>
                      </a:endParaRPr>
                    </a:p>
                    <a:p>
                      <a:pPr algn="ctr"/>
                      <a:r>
                        <a:rPr kumimoji="1" lang="ja-JP" altLang="en-US" sz="1400" b="0" dirty="0" smtClean="0">
                          <a:solidFill>
                            <a:schemeClr val="tx1"/>
                          </a:solidFill>
                          <a:latin typeface="ＭＳ Ｐゴシック"/>
                          <a:ea typeface="ＭＳ Ｐゴシック"/>
                        </a:rPr>
                        <a:t>（変動）</a:t>
                      </a:r>
                      <a:endParaRPr kumimoji="1" lang="ja-JP" altLang="en-US" sz="1400" b="0" dirty="0" smtClean="0">
                        <a:solidFill>
                          <a:schemeClr val="tx1"/>
                        </a:solidFill>
                        <a:latin typeface="ＭＳ Ｐゴシック"/>
                        <a:ea typeface="ＭＳ Ｐゴシック"/>
                      </a:endParaRPr>
                    </a:p>
                  </a:txBody>
                  <a:tcPr anchor="ctr"/>
                </a:tc>
                <a:tc>
                  <a:txBody>
                    <a:bodyPr/>
                    <a:lstStyle/>
                    <a:p>
                      <a:pPr algn="ctr"/>
                      <a:r>
                        <a:rPr kumimoji="1" lang="ja-JP" altLang="en-US" sz="1400" b="0" dirty="0" smtClean="0">
                          <a:solidFill>
                            <a:schemeClr val="tx1"/>
                          </a:solidFill>
                          <a:latin typeface="ＭＳ Ｐゴシック"/>
                          <a:ea typeface="ＭＳ Ｐゴシック"/>
                        </a:rPr>
                        <a:t>2.57％以内</a:t>
                      </a:r>
                      <a:endParaRPr kumimoji="1" lang="ja-JP" altLang="en-US" sz="1400" b="0" dirty="0" smtClean="0">
                        <a:solidFill>
                          <a:schemeClr val="tx1"/>
                        </a:solidFill>
                        <a:latin typeface="ＭＳ Ｐゴシック"/>
                        <a:ea typeface="ＭＳ Ｐゴシック"/>
                      </a:endParaRPr>
                    </a:p>
                    <a:p>
                      <a:pPr algn="ctr"/>
                      <a:r>
                        <a:rPr kumimoji="1" lang="ja-JP" altLang="en-US" sz="1400" b="0" dirty="0" smtClean="0">
                          <a:solidFill>
                            <a:schemeClr val="tx1"/>
                          </a:solidFill>
                          <a:latin typeface="ＭＳ Ｐゴシック"/>
                          <a:ea typeface="ＭＳ Ｐゴシック"/>
                        </a:rPr>
                        <a:t>（変動）</a:t>
                      </a:r>
                      <a:endParaRPr kumimoji="1" lang="ja-JP" altLang="en-US" sz="1400" b="0" dirty="0" smtClean="0">
                        <a:solidFill>
                          <a:schemeClr val="tx1"/>
                        </a:solidFill>
                        <a:latin typeface="ＭＳ Ｐゴシック"/>
                        <a:ea typeface="ＭＳ Ｐゴシック"/>
                      </a:endParaRPr>
                    </a:p>
                  </a:txBody>
                  <a:tcPr anchor="ctr"/>
                </a:tc>
                <a:tc>
                  <a:txBody>
                    <a:bodyPr/>
                    <a:lstStyle/>
                    <a:p>
                      <a:pPr algn="ctr"/>
                      <a:r>
                        <a:rPr kumimoji="1" lang="ja-JP" altLang="en-US" sz="1400" b="0" dirty="0" smtClean="0">
                          <a:solidFill>
                            <a:schemeClr val="tx1"/>
                          </a:solidFill>
                          <a:latin typeface="ＭＳ Ｐゴシック"/>
                          <a:ea typeface="ＭＳ Ｐゴシック"/>
                        </a:rPr>
                        <a:t>2.77％以内</a:t>
                      </a:r>
                      <a:endParaRPr kumimoji="1" lang="ja-JP" altLang="en-US" sz="1400" b="0" dirty="0" smtClean="0">
                        <a:solidFill>
                          <a:schemeClr val="tx1"/>
                        </a:solidFill>
                        <a:latin typeface="ＭＳ Ｐゴシック"/>
                        <a:ea typeface="ＭＳ Ｐゴシック"/>
                      </a:endParaRPr>
                    </a:p>
                    <a:p>
                      <a:pPr algn="ctr"/>
                      <a:r>
                        <a:rPr kumimoji="1" lang="ja-JP" altLang="en-US" sz="1400" b="0" dirty="0" smtClean="0">
                          <a:solidFill>
                            <a:schemeClr val="tx1"/>
                          </a:solidFill>
                          <a:latin typeface="ＭＳ Ｐゴシック"/>
                          <a:ea typeface="ＭＳ Ｐゴシック"/>
                        </a:rPr>
                        <a:t>（変動）</a:t>
                      </a:r>
                      <a:endParaRPr kumimoji="1" lang="ja-JP" altLang="en-US" sz="1400" b="0" dirty="0" smtClean="0">
                        <a:solidFill>
                          <a:schemeClr val="tx1"/>
                        </a:solidFill>
                        <a:latin typeface="ＭＳ Ｐゴシック"/>
                        <a:ea typeface="ＭＳ Ｐゴシック"/>
                      </a:endParaRPr>
                    </a:p>
                  </a:txBody>
                  <a:tcPr anchor="ctr"/>
                </a:tc>
              </a:tr>
              <a:tr h="414134">
                <a:tc>
                  <a:txBody>
                    <a:bodyPr/>
                    <a:lstStyle/>
                    <a:p>
                      <a:r>
                        <a:rPr kumimoji="1" lang="ja-JP" altLang="en-US" sz="1400" dirty="0">
                          <a:solidFill>
                            <a:schemeClr val="tx1"/>
                          </a:solidFill>
                        </a:rPr>
                        <a:t>保証料率</a:t>
                      </a:r>
                      <a:endParaRPr kumimoji="1" lang="ja-JP" altLang="en-US" sz="1400" dirty="0">
                        <a:solidFill>
                          <a:schemeClr val="tx1"/>
                        </a:solidFill>
                      </a:endParaRPr>
                    </a:p>
                  </a:txBody>
                  <a:tcPr anchor="ctr">
                    <a:solidFill>
                      <a:schemeClr val="tx2">
                        <a:lumMod val="20000"/>
                        <a:lumOff val="80000"/>
                      </a:schemeClr>
                    </a:solidFill>
                  </a:tcPr>
                </a:tc>
                <a:tc gridSpan="4">
                  <a:txBody>
                    <a:bodyPr/>
                    <a:lstStyle/>
                    <a:p>
                      <a:r>
                        <a:rPr kumimoji="1" lang="ja-JP" altLang="en-US" sz="1400" b="0" dirty="0" smtClean="0">
                          <a:solidFill>
                            <a:schemeClr val="tx1"/>
                          </a:solidFill>
                          <a:latin typeface="ＭＳ Ｐゴシック"/>
                          <a:ea typeface="ＭＳ Ｐゴシック"/>
                          <a:cs typeface="+mn-lt"/>
                        </a:rPr>
                        <a:t>0.11％～0.34％</a:t>
                      </a:r>
                      <a:endParaRPr kumimoji="1" lang="ja-JP" altLang="en-US" sz="1400" b="0" dirty="0" smtClean="0">
                        <a:solidFill>
                          <a:schemeClr val="tx1"/>
                        </a:solidFill>
                        <a:latin typeface="ＭＳ Ｐゴシック"/>
                        <a:ea typeface="ＭＳ Ｐゴシック"/>
                        <a:cs typeface="+mn-lt"/>
                      </a:endParaRPr>
                    </a:p>
                  </a:txBody>
                  <a:tcPr anchor="ct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r>
              <a:tr h="414134">
                <a:tc>
                  <a:txBody>
                    <a:bodyPr/>
                    <a:lstStyle/>
                    <a:p>
                      <a:r>
                        <a:rPr kumimoji="1" lang="ja-JP" altLang="en-US" sz="1400" dirty="0">
                          <a:solidFill>
                            <a:schemeClr val="tx1"/>
                          </a:solidFill>
                        </a:rPr>
                        <a:t>貸付限度額</a:t>
                      </a:r>
                      <a:endParaRPr kumimoji="1" lang="ja-JP" altLang="en-US" sz="1400" dirty="0">
                        <a:solidFill>
                          <a:schemeClr val="tx1"/>
                        </a:solidFill>
                      </a:endParaRPr>
                    </a:p>
                  </a:txBody>
                  <a:tcPr anchor="ctr">
                    <a:solidFill>
                      <a:schemeClr val="tx2">
                        <a:lumMod val="20000"/>
                        <a:lumOff val="80000"/>
                      </a:schemeClr>
                    </a:solidFill>
                  </a:tcPr>
                </a:tc>
                <a:tc gridSpan="4">
                  <a:txBody>
                    <a:bodyPr/>
                    <a:lstStyle/>
                    <a:p>
                      <a:r>
                        <a:rPr kumimoji="1" lang="ja-JP" altLang="en-US" sz="1400" b="0" dirty="0" smtClean="0">
                          <a:solidFill>
                            <a:schemeClr val="tx1"/>
                          </a:solidFill>
                          <a:latin typeface="ＭＳ Ｐゴシック"/>
                          <a:ea typeface="ＭＳ Ｐゴシック"/>
                          <a:cs typeface="+mn-lt"/>
                        </a:rPr>
                        <a:t>5,000万円</a:t>
                      </a:r>
                      <a:endParaRPr kumimoji="1" lang="ja-JP" altLang="en-US" sz="1400" b="0" dirty="0" smtClean="0">
                        <a:solidFill>
                          <a:schemeClr val="tx1"/>
                        </a:solidFill>
                        <a:latin typeface="ＭＳ Ｐゴシック"/>
                        <a:ea typeface="ＭＳ Ｐゴシック"/>
                        <a:cs typeface="+mn-lt"/>
                      </a:endParaRPr>
                    </a:p>
                  </a:txBody>
                  <a:tcPr anchor="ct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r>
              <a:tr h="414134">
                <a:tc>
                  <a:txBody>
                    <a:bodyPr/>
                    <a:lstStyle/>
                    <a:p>
                      <a:r>
                        <a:rPr kumimoji="1" lang="ja-JP" altLang="en-US" sz="1400" dirty="0">
                          <a:solidFill>
                            <a:schemeClr val="tx1"/>
                          </a:solidFill>
                        </a:rPr>
                        <a:t>申込み先</a:t>
                      </a:r>
                      <a:endParaRPr kumimoji="1" lang="ja-JP" altLang="en-US" sz="1400" dirty="0">
                        <a:solidFill>
                          <a:schemeClr val="tx1"/>
                        </a:solidFill>
                      </a:endParaRPr>
                    </a:p>
                  </a:txBody>
                  <a:tcPr anchor="ctr">
                    <a:solidFill>
                      <a:schemeClr val="tx2">
                        <a:lumMod val="20000"/>
                        <a:lumOff val="80000"/>
                      </a:schemeClr>
                    </a:solidFill>
                  </a:tcPr>
                </a:tc>
                <a:tc gridSpan="4">
                  <a:txBody>
                    <a:bodyPr/>
                    <a:lstStyle/>
                    <a:p>
                      <a:r>
                        <a:rPr kumimoji="1" lang="ja-JP" altLang="en-US" sz="1400" b="0" dirty="0" smtClean="0">
                          <a:solidFill>
                            <a:schemeClr val="tx1"/>
                          </a:solidFill>
                          <a:latin typeface="ＭＳ Ｐゴシック"/>
                          <a:ea typeface="ＭＳ Ｐゴシック"/>
                          <a:cs typeface="+mn-lt"/>
                        </a:rPr>
                        <a:t>取扱金融機関又は、高知県信用保証協会</a:t>
                      </a:r>
                      <a:endParaRPr kumimoji="1" lang="ja-JP" altLang="en-US" sz="1400" b="0" dirty="0" smtClean="0">
                        <a:solidFill>
                          <a:schemeClr val="tx1"/>
                        </a:solidFill>
                        <a:latin typeface="ＭＳ Ｐゴシック"/>
                        <a:ea typeface="ＭＳ Ｐゴシック"/>
                        <a:cs typeface="+mn-lt"/>
                      </a:endParaRPr>
                    </a:p>
                  </a:txBody>
                  <a:tcPr anchor="ct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c hMerge="1">
                  <a:txBody>
                    <a:bodyPr/>
                    <a:lstStyle/>
                    <a:p>
                      <a:endParaRPr kumimoji="1" lang="ja-JP" altLang="en-US" sz="1400" b="0" dirty="0" smtClean="0">
                        <a:solidFill>
                          <a:schemeClr val="tx1"/>
                        </a:solidFill>
                        <a:latin typeface="ＭＳ Ｐゴシック"/>
                        <a:ea typeface="ＭＳ Ｐゴシック"/>
                        <a:cs typeface="+mn-lt"/>
                      </a:endParaRPr>
                    </a:p>
                  </a:txBody>
                  <a:tcPr/>
                </a:tc>
              </a:tr>
              <a:tr h="412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800">
                        <a:solidFill>
                          <a:schemeClr val="tx1"/>
                        </a:solidFill>
                      </a:endParaRPr>
                    </a:p>
                    <a:p>
                      <a:endParaRPr kumimoji="1" lang="ja-JP" altLang="en-US" sz="1400" dirty="0">
                        <a:solidFill>
                          <a:schemeClr val="tx1"/>
                        </a:solidFill>
                        <a:latin typeface="+mn-ea"/>
                        <a:ea typeface="+mn-ea"/>
                      </a:endParaRPr>
                    </a:p>
                  </a:txBody>
                  <a:tcPr anchor="ctr">
                    <a:solidFill>
                      <a:schemeClr val="tx2">
                        <a:lumMod val="20000"/>
                        <a:lumOff val="80000"/>
                      </a:schemeClr>
                    </a:solidFill>
                  </a:tcPr>
                </a:tc>
                <a:tc gridSpan="4">
                  <a:txBody>
                    <a:bodyPr/>
                    <a:lstStyle/>
                    <a:p>
                      <a:r>
                        <a:rPr kumimoji="1" lang="ja-JP" altLang="en-US" sz="1400" dirty="0" smtClean="0">
                          <a:solidFill>
                            <a:schemeClr val="tx1"/>
                          </a:solidFill>
                          <a:latin typeface="+mn-ea"/>
                          <a:ea typeface="+mn-ea"/>
                        </a:rPr>
                        <a:t>高知県経営支援課（金融担当）　</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TEL：088-823-9695</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E-mail：150401@ken.pref.kochi.lg.jp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150401/</a:t>
                      </a:r>
                      <a:endParaRPr kumimoji="1" lang="ja-JP" altLang="en-US" sz="1400" dirty="0" smtClean="0">
                        <a:solidFill>
                          <a:schemeClr val="tx1"/>
                        </a:solidFill>
                        <a:latin typeface="+mn-ea"/>
                        <a:ea typeface="+mn-ea"/>
                      </a:endParaRPr>
                    </a:p>
                  </a:txBody>
                  <a:tcPr anchor="ctr">
                    <a:noFill/>
                  </a:tcPr>
                </a:tc>
                <a:tc hMerge="1">
                  <a:txBody>
                    <a:bodyPr/>
                    <a:lstStyle/>
                    <a:p>
                      <a:endParaRPr kumimoji="1" lang="ja-JP" altLang="en-US" sz="1400" dirty="0" smtClean="0">
                        <a:solidFill>
                          <a:schemeClr val="tx1"/>
                        </a:solidFill>
                        <a:latin typeface="+mn-ea"/>
                        <a:ea typeface="+mn-ea"/>
                      </a:endParaRPr>
                    </a:p>
                  </a:txBody>
                  <a:tcPr>
                    <a:noFill/>
                  </a:tcPr>
                </a:tc>
                <a:tc hMerge="1">
                  <a:txBody>
                    <a:bodyPr/>
                    <a:lstStyle/>
                    <a:p>
                      <a:endParaRPr kumimoji="1" lang="ja-JP" altLang="en-US" sz="1400" dirty="0" smtClean="0">
                        <a:solidFill>
                          <a:schemeClr val="tx1"/>
                        </a:solidFill>
                        <a:latin typeface="+mn-ea"/>
                        <a:ea typeface="+mn-ea"/>
                      </a:endParaRPr>
                    </a:p>
                  </a:txBody>
                  <a:tcPr>
                    <a:noFill/>
                  </a:tcPr>
                </a:tc>
                <a:tc hMerge="1">
                  <a:txBody>
                    <a:bodyPr/>
                    <a:lstStyle/>
                    <a:p>
                      <a:endParaRPr kumimoji="1" lang="ja-JP" altLang="en-US" sz="1400" dirty="0" smtClean="0">
                        <a:solidFill>
                          <a:schemeClr val="tx1"/>
                        </a:solidFill>
                        <a:latin typeface="+mn-ea"/>
                        <a:ea typeface="+mn-ea"/>
                      </a:endParaRPr>
                    </a:p>
                  </a:txBody>
                  <a:tcPr>
                    <a:noFill/>
                  </a:tcPr>
                </a:tc>
              </a:tr>
            </a:tbl>
          </a:graphicData>
        </a:graphic>
      </p:graphicFrame>
      <p:sp>
        <p:nvSpPr>
          <p:cNvPr id="1737" name="テキスト ボックス 699"/>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４９</a:t>
            </a:r>
            <a:endParaRPr>
              <a:solidFill>
                <a:schemeClr val="tx1"/>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43" name="タイトル 1"/>
          <p:cNvSpPr>
            <a:spLocks noGrp="1"/>
          </p:cNvSpPr>
          <p:nvPr>
            <p:ph type="ctrTitle"/>
          </p:nvPr>
        </p:nvSpPr>
        <p:spPr>
          <a:xfrm>
            <a:off x="1731040" y="37334"/>
            <a:ext cx="5040312" cy="311899"/>
          </a:xfrm>
          <a:solidFill>
            <a:schemeClr val="accent1">
              <a:lumMod val="20000"/>
              <a:lumOff val="80000"/>
            </a:schemeClr>
          </a:solidFill>
          <a:ln>
            <a:solidFill>
              <a:schemeClr val="accent1">
                <a:lumMod val="20000"/>
                <a:lumOff val="80000"/>
              </a:schemeClr>
            </a:solidFill>
          </a:ln>
        </p:spPr>
        <p:txBody>
          <a:bodyPr rtlCol="0">
            <a:normAutofit fontScale="90000"/>
          </a:bodyPr>
          <a:lstStyle/>
          <a:p>
            <a:pPr fontAlgn="auto">
              <a:lnSpc>
                <a:spcPts val="2000"/>
              </a:lnSpc>
              <a:spcAft>
                <a:spcPts val="0"/>
              </a:spcAft>
              <a:defRPr/>
            </a:pPr>
            <a:r>
              <a:rPr lang="ja-JP" altLang="en-US" sz="1800" dirty="0" smtClean="0">
                <a:latin typeface="+mn-ea"/>
                <a:ea typeface="+mn-ea"/>
              </a:rPr>
              <a:t>キャリアアップ助成金</a:t>
            </a:r>
            <a:r>
              <a:rPr lang="en-US" altLang="ja-JP" sz="1800" dirty="0" smtClean="0">
                <a:latin typeface="+mn-ea"/>
                <a:ea typeface="+mn-ea"/>
              </a:rPr>
              <a:t>【</a:t>
            </a:r>
            <a:r>
              <a:rPr lang="ja-JP" altLang="en-US" sz="1800" dirty="0">
                <a:latin typeface="+mn-ea"/>
                <a:ea typeface="+mn-ea"/>
              </a:rPr>
              <a:t>国</a:t>
            </a:r>
            <a:r>
              <a:rPr lang="en-US" altLang="ja-JP" sz="1800" dirty="0" smtClean="0">
                <a:latin typeface="+mn-ea"/>
                <a:ea typeface="+mn-ea"/>
              </a:rPr>
              <a:t>】</a:t>
            </a:r>
            <a:endParaRPr lang="ja-JP" altLang="en-US" sz="1200" dirty="0">
              <a:latin typeface="+mn-ea"/>
              <a:ea typeface="+mn-ea"/>
            </a:endParaRPr>
          </a:p>
        </p:txBody>
      </p:sp>
      <p:graphicFrame>
        <p:nvGraphicFramePr>
          <p:cNvPr id="1744" name="Group 57"/>
          <p:cNvGraphicFramePr>
            <a:graphicFrameLocks noGrp="1"/>
          </p:cNvGraphicFramePr>
          <p:nvPr>
            <p:extLst>
              <p:ext uri="{D42A27DB-BD31-4B8C-83A1-F6EECF244321}">
                <p14:modId xmlns:p14="http://schemas.microsoft.com/office/powerpoint/2010/main" val="1013855404"/>
              </p:ext>
            </p:extLst>
          </p:nvPr>
        </p:nvGraphicFramePr>
        <p:xfrm>
          <a:off x="49366" y="777000"/>
          <a:ext cx="6771336" cy="8103914"/>
        </p:xfrm>
        <a:graphic>
          <a:graphicData uri="http://schemas.openxmlformats.org/drawingml/2006/table">
            <a:tbl>
              <a:tblPr/>
              <a:tblGrid>
                <a:gridCol w="245909"/>
                <a:gridCol w="1933575"/>
                <a:gridCol w="600075"/>
                <a:gridCol w="3991791"/>
              </a:tblGrid>
              <a:tr h="256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Calibri" pitchFamily="34" charset="0"/>
                          <a:ea typeface="ＭＳ Ｐゴシック" charset="-128"/>
                        </a:rPr>
                        <a:t>Ⅰ</a:t>
                      </a:r>
                      <a:endParaRPr kumimoji="1" lang="ja-JP" altLang="en-US" sz="1100" b="1"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mn-ea"/>
                          <a:ea typeface="+mn-ea"/>
                        </a:rPr>
                        <a:t>正社員化コース　　　　　　　　　　　</a:t>
                      </a:r>
                      <a:endParaRPr kumimoji="1" lang="ja-JP" altLang="en-US"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extLst>
                  <a:ext uri="{0D108BD9-81ED-4DB2-BD59-A6C34878D82A}"/>
                </a:extLst>
              </a:tr>
              <a:tr h="15752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有期</a:t>
                      </a:r>
                      <a:r>
                        <a:rPr kumimoji="1" lang="ja-JP" altLang="en-US" sz="900" b="0" i="0" u="none" strike="noStrike" cap="none" normalizeH="0" baseline="0" dirty="0" smtClean="0">
                          <a:ln>
                            <a:noFill/>
                          </a:ln>
                          <a:solidFill>
                            <a:schemeClr val="tx1"/>
                          </a:solidFill>
                          <a:effectLst/>
                          <a:latin typeface="+mn-ea"/>
                          <a:ea typeface="+mn-ea"/>
                        </a:rPr>
                        <a:t>雇用</a:t>
                      </a:r>
                      <a:r>
                        <a:rPr kumimoji="1" lang="ja-JP" altLang="en-US" sz="900" b="0" i="0" u="none" strike="noStrike" cap="none" normalizeH="0" baseline="0" dirty="0" smtClean="0">
                          <a:ln>
                            <a:noFill/>
                          </a:ln>
                          <a:solidFill>
                            <a:schemeClr val="tx1"/>
                          </a:solidFill>
                          <a:effectLst/>
                          <a:latin typeface="+mn-ea"/>
                          <a:ea typeface="+mn-ea"/>
                        </a:rPr>
                        <a:t>労働者等を正規雇用</a:t>
                      </a:r>
                      <a:r>
                        <a:rPr kumimoji="1" lang="ja-JP" altLang="en-US" sz="900" b="0" i="0" u="none" strike="noStrike" cap="none" normalizeH="0" baseline="0" dirty="0" smtClean="0">
                          <a:ln>
                            <a:noFill/>
                          </a:ln>
                          <a:solidFill>
                            <a:schemeClr val="tx1"/>
                          </a:solidFill>
                          <a:effectLst/>
                          <a:latin typeface="+mn-ea"/>
                          <a:ea typeface="+mn-ea"/>
                        </a:rPr>
                        <a:t>労</a:t>
                      </a:r>
                      <a:r>
                        <a:rPr kumimoji="1" lang="ja-JP" altLang="en-US" sz="900" b="0" i="0" u="none" strike="noStrike" cap="none" normalizeH="0" baseline="0" dirty="0" smtClean="0">
                          <a:ln>
                            <a:noFill/>
                          </a:ln>
                          <a:solidFill>
                            <a:schemeClr val="tx1"/>
                          </a:solidFill>
                          <a:effectLst/>
                          <a:latin typeface="+mn-ea"/>
                          <a:ea typeface="+mn-ea"/>
                        </a:rPr>
                        <a:t>働者</a:t>
                      </a:r>
                      <a:r>
                        <a:rPr kumimoji="1" lang="ja-JP" altLang="en-US" sz="900" b="0" i="0" u="none" strike="noStrike" cap="none" normalizeH="0" baseline="0" dirty="0" smtClean="0">
                          <a:ln>
                            <a:noFill/>
                          </a:ln>
                          <a:solidFill>
                            <a:schemeClr val="tx1"/>
                          </a:solidFill>
                          <a:effectLst/>
                          <a:latin typeface="+mn-ea"/>
                          <a:ea typeface="+mn-ea"/>
                        </a:rPr>
                        <a:t>に転換または</a:t>
                      </a:r>
                      <a:r>
                        <a:rPr kumimoji="1" lang="ja-JP" altLang="en-US" sz="900" b="0" i="0" u="none" strike="noStrike" cap="none" normalizeH="0" baseline="0" dirty="0" smtClean="0">
                          <a:ln>
                            <a:noFill/>
                          </a:ln>
                          <a:solidFill>
                            <a:schemeClr val="tx1"/>
                          </a:solidFill>
                          <a:effectLst/>
                          <a:latin typeface="+mn-ea"/>
                          <a:ea typeface="+mn-ea"/>
                        </a:rPr>
                        <a:t>派遣労働者を</a:t>
                      </a:r>
                      <a:r>
                        <a:rPr kumimoji="1" lang="ja-JP" altLang="en-US" sz="900" b="0" i="0" u="none" strike="noStrike" cap="none" normalizeH="0" baseline="0" dirty="0" smtClean="0">
                          <a:ln>
                            <a:noFill/>
                          </a:ln>
                          <a:solidFill>
                            <a:schemeClr val="tx1"/>
                          </a:solidFill>
                          <a:effectLst/>
                          <a:latin typeface="+mn-ea"/>
                          <a:ea typeface="+mn-ea"/>
                        </a:rPr>
                        <a:t>直接</a:t>
                      </a:r>
                      <a:r>
                        <a:rPr kumimoji="1" lang="ja-JP" altLang="en-US" sz="900" b="0" i="0" u="none" strike="noStrike" cap="none" normalizeH="0" baseline="0" dirty="0" smtClean="0">
                          <a:ln>
                            <a:noFill/>
                          </a:ln>
                          <a:solidFill>
                            <a:schemeClr val="tx1"/>
                          </a:solidFill>
                          <a:effectLst/>
                          <a:latin typeface="+mn-ea"/>
                          <a:ea typeface="+mn-ea"/>
                        </a:rPr>
                        <a:t>正規</a:t>
                      </a:r>
                      <a:r>
                        <a:rPr kumimoji="1" lang="ja-JP" altLang="en-US" sz="900" b="0" i="0" u="none" strike="noStrike" cap="none" normalizeH="0" baseline="0" dirty="0" smtClean="0">
                          <a:ln>
                            <a:noFill/>
                          </a:ln>
                          <a:solidFill>
                            <a:schemeClr val="tx1"/>
                          </a:solidFill>
                          <a:effectLst/>
                          <a:latin typeface="+mn-ea"/>
                          <a:ea typeface="+mn-ea"/>
                        </a:rPr>
                        <a:t>雇用した事業主に対して</a:t>
                      </a:r>
                      <a:r>
                        <a:rPr kumimoji="1" lang="ja-JP" altLang="en-US" sz="900" b="0" i="0" u="none" strike="noStrike" cap="none" normalizeH="0" baseline="0" dirty="0" smtClean="0">
                          <a:ln>
                            <a:noFill/>
                          </a:ln>
                          <a:solidFill>
                            <a:schemeClr val="tx1"/>
                          </a:solidFill>
                          <a:effectLst/>
                          <a:latin typeface="+mn-ea"/>
                          <a:ea typeface="+mn-ea"/>
                        </a:rPr>
                        <a:t>助成</a:t>
                      </a:r>
                      <a:endParaRPr kumimoji="1" lang="ja-JP" altLang="en-US" sz="900" b="0" i="0" u="none" strike="noStrike" cap="none" normalizeH="0" baseline="0" dirty="0" smtClean="0">
                        <a:ln>
                          <a:noFill/>
                        </a:ln>
                        <a:solidFill>
                          <a:schemeClr val="tx1"/>
                        </a:solidFill>
                        <a:effectLst/>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cap="none" normalizeH="0" baseline="0" dirty="0" smtClean="0">
                        <a:ln>
                          <a:noFill/>
                        </a:ln>
                        <a:solidFill>
                          <a:schemeClr val="tx1"/>
                        </a:solidFill>
                        <a:effectLst/>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※正規雇用へ転換した際、転換前後の６か月の賃金を比較して</a:t>
                      </a:r>
                      <a:r>
                        <a:rPr kumimoji="1" lang="ja-JP" altLang="en-US" sz="900" b="0" i="0" u="none" strike="noStrike" cap="none" normalizeH="0" baseline="0" dirty="0" smtClean="0">
                          <a:ln>
                            <a:noFill/>
                          </a:ln>
                          <a:solidFill>
                            <a:schemeClr val="tx1"/>
                          </a:solidFill>
                          <a:effectLst/>
                          <a:latin typeface="+mn-ea"/>
                          <a:ea typeface="+mn-ea"/>
                        </a:rPr>
                        <a:t>３</a:t>
                      </a:r>
                      <a:r>
                        <a:rPr kumimoji="1" lang="ja-JP" altLang="en-US" sz="900" b="0" i="0" u="none" strike="noStrike" cap="none" normalizeH="0" baseline="0" dirty="0" smtClean="0">
                          <a:ln>
                            <a:noFill/>
                          </a:ln>
                          <a:solidFill>
                            <a:schemeClr val="tx1"/>
                          </a:solidFill>
                          <a:effectLst/>
                          <a:latin typeface="+mn-ea"/>
                          <a:ea typeface="+mn-ea"/>
                        </a:rPr>
                        <a:t>％以上増額していること。</a:t>
                      </a:r>
                      <a:endParaRPr kumimoji="1" lang="ja-JP" altLang="en-US" sz="900" b="0" i="0" u="none" strike="noStrike" cap="none" normalizeH="0" baseline="0" dirty="0" smtClean="0">
                        <a:ln>
                          <a:noFill/>
                        </a:ln>
                        <a:solidFill>
                          <a:schemeClr val="tx1"/>
                        </a:solidFill>
                        <a:effectLst/>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※正規雇用労働者には、「多様な正社員（勤務地限定・職務限定・短時間正社員）」を含む。</a:t>
                      </a:r>
                      <a:endParaRPr kumimoji="1" lang="ja-JP" altLang="en-US"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n-ea"/>
                          <a:ea typeface="+mn-ea"/>
                        </a:rPr>
                        <a:t>　　　　　　　　　　　　　　</a:t>
                      </a:r>
                      <a:r>
                        <a:rPr kumimoji="1" lang="ja-JP" altLang="en-US" sz="900" dirty="0" smtClean="0">
                          <a:solidFill>
                            <a:schemeClr val="tx1"/>
                          </a:solidFill>
                          <a:latin typeface="+mn-ea"/>
                          <a:ea typeface="+mn-ea"/>
                        </a:rPr>
                        <a:t>　【重点対象者】　　　　　　　　　　　　【重点支援対象者以外】</a:t>
                      </a:r>
                      <a:endParaRPr kumimoji="1" lang="ja-JP" altLang="en-US" sz="9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n-ea"/>
                          <a:ea typeface="+mn-ea"/>
                        </a:rPr>
                        <a:t>(1)有期→正規　　　</a:t>
                      </a:r>
                      <a:r>
                        <a:rPr kumimoji="1" lang="en-US" altLang="ja-JP" sz="900" dirty="0" smtClean="0">
                          <a:solidFill>
                            <a:schemeClr val="tx1"/>
                          </a:solidFill>
                          <a:latin typeface="+mn-ea"/>
                          <a:ea typeface="+mn-ea"/>
                        </a:rPr>
                        <a:t>1</a:t>
                      </a:r>
                      <a:r>
                        <a:rPr kumimoji="1" lang="ja-JP" altLang="en-US" sz="900" dirty="0" smtClean="0">
                          <a:solidFill>
                            <a:schemeClr val="tx1"/>
                          </a:solidFill>
                          <a:latin typeface="+mn-ea"/>
                          <a:ea typeface="+mn-ea"/>
                        </a:rPr>
                        <a:t>人当たり</a:t>
                      </a:r>
                      <a:r>
                        <a:rPr kumimoji="1" lang="ja-JP" altLang="en-US" sz="900" strike="noStrike" dirty="0" smtClean="0">
                          <a:solidFill>
                            <a:schemeClr val="tx1"/>
                          </a:solidFill>
                          <a:latin typeface="+mn-ea"/>
                          <a:ea typeface="+mn-ea"/>
                        </a:rPr>
                        <a:t>8</a:t>
                      </a:r>
                      <a:r>
                        <a:rPr kumimoji="1" lang="ja-JP" altLang="en-US" sz="900" dirty="0" smtClean="0">
                          <a:solidFill>
                            <a:schemeClr val="tx1"/>
                          </a:solidFill>
                          <a:latin typeface="+mn-ea"/>
                          <a:ea typeface="+mn-ea"/>
                        </a:rPr>
                        <a:t>0万円（60万円）　　　　１人当たり40万円（30万円）</a:t>
                      </a:r>
                      <a:endParaRPr kumimoji="1" lang="en-US" altLang="ja-JP" sz="9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n-ea"/>
                          <a:ea typeface="+mn-ea"/>
                        </a:rPr>
                        <a:t>(2)無期→正規　　　</a:t>
                      </a:r>
                      <a:r>
                        <a:rPr kumimoji="1" lang="en-US" altLang="ja-JP" sz="900" dirty="0" smtClean="0">
                          <a:solidFill>
                            <a:schemeClr val="tx1"/>
                          </a:solidFill>
                          <a:latin typeface="+mn-ea"/>
                          <a:ea typeface="+mn-ea"/>
                        </a:rPr>
                        <a:t>1</a:t>
                      </a:r>
                      <a:r>
                        <a:rPr kumimoji="1" lang="ja-JP" altLang="en-US" sz="900" dirty="0" smtClean="0">
                          <a:solidFill>
                            <a:schemeClr val="tx1"/>
                          </a:solidFill>
                          <a:latin typeface="+mn-ea"/>
                          <a:ea typeface="+mn-ea"/>
                        </a:rPr>
                        <a:t>人当たり</a:t>
                      </a:r>
                      <a:r>
                        <a:rPr kumimoji="1" lang="ja-JP" altLang="en-US" sz="900" b="0" i="0" u="none" strike="noStrike" kern="1200" cap="none" spc="0" normalizeH="0" baseline="0" noProof="0" dirty="0" smtClean="0">
                          <a:ln>
                            <a:noFill/>
                          </a:ln>
                          <a:solidFill>
                            <a:schemeClr val="tx1"/>
                          </a:solidFill>
                          <a:effectLst/>
                          <a:uLnTx/>
                          <a:uFillTx/>
                          <a:latin typeface="ＭＳ Ｐゴシック"/>
                          <a:ea typeface="+mn-ea"/>
                          <a:cs typeface="+mn-cs"/>
                        </a:rPr>
                        <a:t>40万円（30万円）　　　　１人当たり20万円（15万円）</a:t>
                      </a:r>
                      <a:endParaRPr kumimoji="1" lang="ja-JP" altLang="en-US" sz="8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　※重点支援対象者とは</a:t>
                      </a:r>
                      <a:endParaRPr kumimoji="1" lang="en-US" altLang="ja-JP"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　　a：雇入れから３年以上の有期雇用労働者</a:t>
                      </a:r>
                      <a:endParaRPr kumimoji="1" lang="ja-JP" altLang="en-US"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　　b：雇入れから３年未満で、次の①②いずれにも該当する有期雇用労働者</a:t>
                      </a:r>
                      <a:endParaRPr kumimoji="1" lang="ja-JP" altLang="en-US"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　　　</a:t>
                      </a:r>
                      <a:r>
                        <a:rPr kumimoji="1" lang="ja-JP" altLang="en-US" sz="700" dirty="0" smtClean="0">
                          <a:solidFill>
                            <a:schemeClr val="tx1"/>
                          </a:solidFill>
                          <a:latin typeface="+mn-ea"/>
                          <a:ea typeface="+mn-ea"/>
                        </a:rPr>
                        <a:t>①過去５年間に正規雇用労働者であった期間が１年以下</a:t>
                      </a:r>
                      <a:endParaRPr kumimoji="1" lang="ja-JP" altLang="en-US"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　　　</a:t>
                      </a:r>
                      <a:r>
                        <a:rPr kumimoji="1" lang="ja-JP" altLang="en-US" sz="700" dirty="0" smtClean="0">
                          <a:solidFill>
                            <a:schemeClr val="tx1"/>
                          </a:solidFill>
                          <a:latin typeface="+mn-ea"/>
                          <a:ea typeface="+mn-ea"/>
                        </a:rPr>
                        <a:t>②過去１年間に正規雇用労働者として雇用されていない</a:t>
                      </a:r>
                      <a:endParaRPr kumimoji="1" lang="ja-JP" altLang="en-US"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　　c：派遣労働者、母子家庭の母等、人材開発支援助成金の特定の訓練修了者</a:t>
                      </a:r>
                      <a:endParaRPr kumimoji="1" lang="ja-JP" altLang="en-US"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　※正社員転換等制度を新たに規定し、当該区分に転換等した場合に1事業所当たり20万円（15万円）を加算</a:t>
                      </a:r>
                      <a:endParaRPr kumimoji="1" lang="en-US" altLang="ja-JP"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mn-ea"/>
                          <a:ea typeface="+mn-ea"/>
                        </a:rPr>
                        <a:t>　※</a:t>
                      </a:r>
                      <a:r>
                        <a:rPr kumimoji="1" lang="en-US" altLang="ja-JP" sz="700" dirty="0" smtClean="0">
                          <a:solidFill>
                            <a:schemeClr val="tx1"/>
                          </a:solidFill>
                          <a:latin typeface="+mn-ea"/>
                          <a:ea typeface="+mn-ea"/>
                        </a:rPr>
                        <a:t>多様な正社員制度（勤務地限定・職務限定・短時間正社員いずれか1つ以上）</a:t>
                      </a:r>
                      <a:r>
                        <a:rPr kumimoji="1" lang="ja-JP" altLang="en-US" sz="700" dirty="0" smtClean="0">
                          <a:solidFill>
                            <a:schemeClr val="tx1"/>
                          </a:solidFill>
                          <a:latin typeface="+mn-ea"/>
                          <a:ea typeface="+mn-ea"/>
                        </a:rPr>
                        <a:t>を新たに規定し、</a:t>
                      </a:r>
                      <a:r>
                        <a:rPr kumimoji="1" lang="ja-JP" altLang="en-US" sz="700" baseline="0" dirty="0" smtClean="0">
                          <a:solidFill>
                            <a:schemeClr val="tx1"/>
                          </a:solidFill>
                          <a:latin typeface="+mn-ea"/>
                          <a:ea typeface="+mn-ea"/>
                        </a:rPr>
                        <a:t>有期雇用労働者等</a:t>
                      </a:r>
                      <a:endParaRPr kumimoji="1" lang="ja-JP" altLang="en-US" sz="7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700" baseline="0" dirty="0" smtClean="0">
                          <a:solidFill>
                            <a:schemeClr val="tx1"/>
                          </a:solidFill>
                          <a:latin typeface="+mn-ea"/>
                          <a:ea typeface="+mn-ea"/>
                        </a:rPr>
                        <a:t>　</a:t>
                      </a:r>
                      <a:r>
                        <a:rPr kumimoji="1" lang="ja-JP" altLang="en-US" sz="700" baseline="0" dirty="0" smtClean="0">
                          <a:solidFill>
                            <a:schemeClr val="tx1"/>
                          </a:solidFill>
                          <a:latin typeface="+mn-ea"/>
                          <a:ea typeface="+mn-ea"/>
                        </a:rPr>
                        <a:t>　</a:t>
                      </a:r>
                      <a:r>
                        <a:rPr kumimoji="1" lang="ja-JP" altLang="en-US" sz="700" baseline="0" dirty="0" smtClean="0">
                          <a:solidFill>
                            <a:schemeClr val="tx1"/>
                          </a:solidFill>
                          <a:latin typeface="+mn-ea"/>
                          <a:ea typeface="+mn-ea"/>
                        </a:rPr>
                        <a:t>を当該区</a:t>
                      </a:r>
                      <a:r>
                        <a:rPr kumimoji="1" lang="ja-JP" altLang="en-US" sz="700" baseline="0" dirty="0" smtClean="0">
                          <a:solidFill>
                            <a:schemeClr val="tx1"/>
                          </a:solidFill>
                          <a:latin typeface="+mn-ea"/>
                          <a:ea typeface="+mn-ea"/>
                        </a:rPr>
                        <a:t>分に転換</a:t>
                      </a:r>
                      <a:r>
                        <a:rPr kumimoji="1" lang="ja-JP" altLang="en-US" sz="700" baseline="0" dirty="0" smtClean="0">
                          <a:solidFill>
                            <a:schemeClr val="tx1"/>
                          </a:solidFill>
                          <a:latin typeface="+mn-ea"/>
                          <a:ea typeface="+mn-ea"/>
                        </a:rPr>
                        <a:t>等した場合、</a:t>
                      </a:r>
                      <a:r>
                        <a:rPr kumimoji="1" lang="ja-JP" altLang="en-US" sz="700" dirty="0" smtClean="0">
                          <a:solidFill>
                            <a:schemeClr val="tx1"/>
                          </a:solidFill>
                          <a:latin typeface="+mn-ea"/>
                          <a:ea typeface="+mn-ea"/>
                        </a:rPr>
                        <a:t>１事業所当たり</a:t>
                      </a:r>
                      <a:r>
                        <a:rPr kumimoji="1" lang="ja-JP" altLang="en-US" sz="700" dirty="0" smtClean="0">
                          <a:solidFill>
                            <a:schemeClr val="tx1"/>
                          </a:solidFill>
                          <a:latin typeface="+mn-ea"/>
                          <a:ea typeface="+mn-ea"/>
                        </a:rPr>
                        <a:t>40万円（30万円）</a:t>
                      </a:r>
                      <a:r>
                        <a:rPr kumimoji="1" lang="ja-JP" altLang="en-US" sz="700" dirty="0" smtClean="0">
                          <a:solidFill>
                            <a:schemeClr val="tx1"/>
                          </a:solidFill>
                          <a:latin typeface="+mn-ea"/>
                          <a:ea typeface="+mn-ea"/>
                        </a:rPr>
                        <a:t>を加算</a:t>
                      </a:r>
                      <a:endParaRPr kumimoji="1" lang="ja-JP" altLang="en-US" sz="700" baseline="0" dirty="0" smtClean="0">
                        <a:solidFill>
                          <a:schemeClr val="tx1"/>
                        </a:solidFill>
                        <a:latin typeface="+mn-ea"/>
                        <a:ea typeface="+mn-ea"/>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n-ea"/>
                          <a:ea typeface="+mn-ea"/>
                        </a:rPr>
                        <a:t>（</a:t>
                      </a:r>
                      <a:r>
                        <a:rPr kumimoji="1" lang="ja-JP" altLang="en-US" sz="700" dirty="0" smtClean="0">
                          <a:solidFill>
                            <a:schemeClr val="tx1"/>
                          </a:solidFill>
                          <a:latin typeface="+mn-ea"/>
                          <a:ea typeface="+mn-ea"/>
                        </a:rPr>
                        <a:t>令和</a:t>
                      </a:r>
                      <a:r>
                        <a:rPr kumimoji="1" lang="ja-JP" altLang="en-US" sz="700" dirty="0" smtClean="0">
                          <a:solidFill>
                            <a:schemeClr val="tx1"/>
                          </a:solidFill>
                          <a:latin typeface="+mn-ea"/>
                          <a:ea typeface="+mn-ea"/>
                        </a:rPr>
                        <a:t>７</a:t>
                      </a:r>
                      <a:r>
                        <a:rPr kumimoji="1" lang="ja-JP" altLang="en-US" sz="700" dirty="0" smtClean="0">
                          <a:solidFill>
                            <a:schemeClr val="tx1"/>
                          </a:solidFill>
                          <a:latin typeface="+mn-ea"/>
                          <a:ea typeface="+mn-ea"/>
                        </a:rPr>
                        <a:t>年</a:t>
                      </a:r>
                      <a:r>
                        <a:rPr kumimoji="1" lang="ja-JP" altLang="en-US" sz="700" dirty="0" smtClean="0">
                          <a:solidFill>
                            <a:schemeClr val="tx1"/>
                          </a:solidFill>
                          <a:latin typeface="+mn-ea"/>
                          <a:ea typeface="+mn-ea"/>
                        </a:rPr>
                        <a:t>３</a:t>
                      </a:r>
                      <a:r>
                        <a:rPr kumimoji="1" lang="ja-JP" altLang="en-US" sz="700" dirty="0" smtClean="0">
                          <a:solidFill>
                            <a:schemeClr val="tx1"/>
                          </a:solidFill>
                          <a:latin typeface="+mn-ea"/>
                          <a:ea typeface="+mn-ea"/>
                        </a:rPr>
                        <a:t>月</a:t>
                      </a:r>
                      <a:r>
                        <a:rPr kumimoji="1" lang="ja-JP" altLang="en-US" sz="700" dirty="0" smtClean="0">
                          <a:solidFill>
                            <a:schemeClr val="tx1"/>
                          </a:solidFill>
                          <a:latin typeface="+mn-ea"/>
                          <a:ea typeface="+mn-ea"/>
                        </a:rPr>
                        <a:t>１７</a:t>
                      </a:r>
                      <a:r>
                        <a:rPr kumimoji="1" lang="ja-JP" altLang="en-US" sz="700" dirty="0" smtClean="0">
                          <a:solidFill>
                            <a:schemeClr val="tx1"/>
                          </a:solidFill>
                          <a:latin typeface="+mn-ea"/>
                          <a:ea typeface="+mn-ea"/>
                        </a:rPr>
                        <a:t>日</a:t>
                      </a:r>
                      <a:r>
                        <a:rPr kumimoji="1" lang="ja-JP" altLang="en-US" sz="700" dirty="0" smtClean="0">
                          <a:solidFill>
                            <a:schemeClr val="tx1"/>
                          </a:solidFill>
                          <a:latin typeface="+mn-ea"/>
                          <a:ea typeface="+mn-ea"/>
                        </a:rPr>
                        <a:t>現在の改正予定内容による</a:t>
                      </a:r>
                      <a:r>
                        <a:rPr kumimoji="1" lang="ja-JP" altLang="en-US" sz="700" dirty="0" smtClean="0">
                          <a:solidFill>
                            <a:schemeClr val="tx1"/>
                          </a:solidFill>
                          <a:latin typeface="+mn-ea"/>
                          <a:ea typeface="+mn-ea"/>
                        </a:rPr>
                        <a:t>）</a:t>
                      </a:r>
                      <a:endParaRPr kumimoji="1" lang="ja-JP" altLang="en-US" sz="700" dirty="0" smtClean="0">
                        <a:solidFill>
                          <a:schemeClr val="tx1"/>
                        </a:solidFill>
                        <a:latin typeface="+mn-ea"/>
                        <a:ea typeface="+mn-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solidFill>
                          <a:schemeClr val="tx1"/>
                        </a:solidFill>
                        <a:latin typeface="+mn-ea"/>
                        <a:ea typeface="+mn-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5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Calibri" pitchFamily="34" charset="0"/>
                          <a:ea typeface="ＭＳ Ｐゴシック" charset="-128"/>
                        </a:rPr>
                        <a:t>Ⅱ</a:t>
                      </a:r>
                      <a:endParaRPr kumimoji="1" lang="ja-JP" altLang="en-US" sz="1000" b="1"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mn-ea"/>
                          <a:ea typeface="+mn-ea"/>
                        </a:rPr>
                        <a:t>障害者正社員化コース</a:t>
                      </a:r>
                      <a:endParaRPr kumimoji="1" lang="en-US" altLang="ja-JP"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extLst>
                  <a:ext uri="{0D108BD9-81ED-4DB2-BD59-A6C34878D82A}"/>
                </a:extLst>
              </a:tr>
              <a:tr h="216447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kumimoji="1" lang="ja-JP" altLang="en-US" sz="900" b="0" dirty="0" smtClean="0">
                          <a:solidFill>
                            <a:schemeClr val="tx1"/>
                          </a:solidFill>
                          <a:latin typeface="+mn-ea"/>
                          <a:ea typeface="+mn-ea"/>
                        </a:rPr>
                        <a:t>障害のある有期雇用労働者等を</a:t>
                      </a:r>
                      <a:r>
                        <a:rPr kumimoji="1" lang="ja-JP" altLang="en-US" sz="900" b="0" dirty="0" smtClean="0">
                          <a:solidFill>
                            <a:schemeClr val="tx1"/>
                          </a:solidFill>
                          <a:latin typeface="+mn-ea"/>
                          <a:ea typeface="+mn-ea"/>
                        </a:rPr>
                        <a:t>正規</a:t>
                      </a:r>
                      <a:r>
                        <a:rPr kumimoji="1" lang="ja-JP" altLang="en-US" sz="900" b="0" dirty="0" smtClean="0">
                          <a:solidFill>
                            <a:schemeClr val="tx1"/>
                          </a:solidFill>
                          <a:latin typeface="+mn-ea"/>
                          <a:ea typeface="+mn-ea"/>
                        </a:rPr>
                        <a:t>雇用労働者等へ転換した事業主に対して助成</a:t>
                      </a:r>
                      <a:endParaRPr kumimoji="1" lang="en-US" altLang="ja-JP" sz="900" b="0" dirty="0" smtClean="0">
                        <a:solidFill>
                          <a:schemeClr val="tx1"/>
                        </a:solidFill>
                        <a:latin typeface="+mn-ea"/>
                        <a:ea typeface="+mn-ea"/>
                      </a:endParaRPr>
                    </a:p>
                    <a:p>
                      <a:endParaRPr kumimoji="1" lang="ja-JP" altLang="en-US" sz="900" b="0" dirty="0" smtClean="0">
                        <a:solidFill>
                          <a:schemeClr val="tx1"/>
                        </a:solidFill>
                        <a:latin typeface="+mn-ea"/>
                        <a:ea typeface="+mn-ea"/>
                      </a:endParaRPr>
                    </a:p>
                    <a:p>
                      <a:r>
                        <a:rPr kumimoji="1" lang="ja-JP" altLang="en-US" sz="900" b="0" i="0" u="none" strike="noStrike" cap="none" normalizeH="0" baseline="0" dirty="0" smtClean="0">
                          <a:ln>
                            <a:noFill/>
                          </a:ln>
                          <a:solidFill>
                            <a:schemeClr val="tx1"/>
                          </a:solidFill>
                          <a:effectLst/>
                          <a:latin typeface="+mn-ea"/>
                          <a:ea typeface="+mn-ea"/>
                        </a:rPr>
                        <a:t>※正規雇用労働者には、「多様な正社員（勤務地限定・職務限定・短時間正社員）」を含む。</a:t>
                      </a:r>
                      <a:endParaRPr kumimoji="1" lang="ja-JP" altLang="en-US"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p>
                      <a:endParaRPr kumimoji="1" lang="en-US" altLang="ja-JP" sz="900" b="0"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en-US" altLang="ja-JP" sz="800" b="0" dirty="0" smtClean="0">
                        <a:solidFill>
                          <a:schemeClr val="tx1"/>
                        </a:solidFill>
                        <a:latin typeface="+mn-ea"/>
                        <a:ea typeface="+mn-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en-US" altLang="ja-JP" sz="800" b="0" dirty="0" smtClean="0">
                        <a:solidFill>
                          <a:schemeClr val="tx1"/>
                        </a:solidFill>
                        <a:latin typeface="+mn-ea"/>
                        <a:ea typeface="+mn-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5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Calibri" pitchFamily="34" charset="0"/>
                          <a:ea typeface="ＭＳ Ｐゴシック" charset="-128"/>
                        </a:rPr>
                        <a:t>Ⅲ</a:t>
                      </a:r>
                      <a:endParaRPr kumimoji="1" lang="ja-JP" altLang="en-US" sz="1000" b="1"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gridSpan="3">
                  <a:txBody>
                    <a:bodyPr/>
                    <a:lstStyle/>
                    <a:p>
                      <a:pPr algn="l"/>
                      <a:r>
                        <a:rPr kumimoji="1" lang="ja-JP" altLang="en-US" sz="1100" b="1" dirty="0" smtClean="0">
                          <a:solidFill>
                            <a:schemeClr val="tx1"/>
                          </a:solidFill>
                          <a:latin typeface="+mn-ea"/>
                          <a:ea typeface="+mn-ea"/>
                        </a:rPr>
                        <a:t>賃金規定等改</a:t>
                      </a:r>
                      <a:r>
                        <a:rPr kumimoji="1" lang="ja-JP" altLang="en-US" sz="1100" b="1" dirty="0" smtClean="0">
                          <a:solidFill>
                            <a:schemeClr val="tx1"/>
                          </a:solidFill>
                          <a:latin typeface="+mn-ea"/>
                          <a:ea typeface="+mn-ea"/>
                        </a:rPr>
                        <a:t>定</a:t>
                      </a:r>
                      <a:r>
                        <a:rPr kumimoji="1" lang="ja-JP" altLang="en-US" sz="1100" b="1" dirty="0" smtClean="0">
                          <a:solidFill>
                            <a:schemeClr val="tx1"/>
                          </a:solidFill>
                          <a:latin typeface="+mn-ea"/>
                          <a:ea typeface="+mn-ea"/>
                        </a:rPr>
                        <a:t>コース　</a:t>
                      </a:r>
                      <a:r>
                        <a:rPr kumimoji="1" lang="ja-JP" altLang="en-US" sz="1100" dirty="0" smtClean="0">
                          <a:solidFill>
                            <a:schemeClr val="tx1"/>
                          </a:solidFill>
                          <a:latin typeface="+mn-ea"/>
                          <a:ea typeface="+mn-ea"/>
                        </a:rPr>
                        <a:t>　　　　　　　　</a:t>
                      </a:r>
                      <a:r>
                        <a:rPr kumimoji="1" lang="ja-JP" altLang="en-US" sz="900" dirty="0" smtClean="0">
                          <a:solidFill>
                            <a:schemeClr val="tx1"/>
                          </a:solidFill>
                          <a:latin typeface="+mn-ea"/>
                          <a:ea typeface="+mn-ea"/>
                        </a:rPr>
                        <a:t>　</a:t>
                      </a:r>
                      <a:endParaRPr kumimoji="1" lang="en-US" altLang="ja-JP"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algn="l"/>
                      <a:endParaRPr kumimoji="1" lang="en-US" altLang="ja-JP"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algn="l"/>
                      <a:endParaRPr kumimoji="1" lang="en-US" altLang="ja-JP"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extLst>
                  <a:ext uri="{0D108BD9-81ED-4DB2-BD59-A6C34878D82A}"/>
                </a:extLst>
              </a:tr>
              <a:tr h="73636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全て又は一部</a:t>
                      </a:r>
                      <a:r>
                        <a:rPr kumimoji="1" lang="ja-JP" altLang="en-US" sz="900" b="0" i="0" u="none" strike="noStrike" cap="none" normalizeH="0" baseline="0" dirty="0" smtClean="0">
                          <a:ln>
                            <a:noFill/>
                          </a:ln>
                          <a:solidFill>
                            <a:schemeClr val="tx1"/>
                          </a:solidFill>
                          <a:effectLst/>
                          <a:latin typeface="+mn-ea"/>
                          <a:ea typeface="+mn-ea"/>
                        </a:rPr>
                        <a:t>の有期</a:t>
                      </a:r>
                      <a:r>
                        <a:rPr kumimoji="1" lang="ja-JP" altLang="en-US" sz="900" b="0" i="0" u="none" strike="noStrike" cap="none" normalizeH="0" baseline="0" dirty="0" smtClean="0">
                          <a:ln>
                            <a:noFill/>
                          </a:ln>
                          <a:solidFill>
                            <a:schemeClr val="tx1"/>
                          </a:solidFill>
                          <a:effectLst/>
                          <a:latin typeface="+mn-ea"/>
                          <a:ea typeface="+mn-ea"/>
                        </a:rPr>
                        <a:t>雇用</a:t>
                      </a:r>
                      <a:r>
                        <a:rPr kumimoji="1" lang="ja-JP" altLang="en-US" sz="900" b="0" i="0" u="none" strike="noStrike" cap="none" normalizeH="0" baseline="0" dirty="0" smtClean="0">
                          <a:ln>
                            <a:noFill/>
                          </a:ln>
                          <a:solidFill>
                            <a:schemeClr val="tx1"/>
                          </a:solidFill>
                          <a:effectLst/>
                          <a:latin typeface="+mn-ea"/>
                          <a:ea typeface="+mn-ea"/>
                        </a:rPr>
                        <a:t>労働者等の基本給の賃金規定等を</a:t>
                      </a:r>
                      <a:r>
                        <a:rPr kumimoji="1" lang="ja-JP" altLang="en-US" sz="900" b="0" i="0" u="none" strike="noStrike" cap="none" normalizeH="0" baseline="0" dirty="0" smtClean="0">
                          <a:ln>
                            <a:noFill/>
                          </a:ln>
                          <a:solidFill>
                            <a:schemeClr val="tx1"/>
                          </a:solidFill>
                          <a:effectLst/>
                          <a:latin typeface="+mn-ea"/>
                          <a:ea typeface="+mn-ea"/>
                        </a:rPr>
                        <a:t>3</a:t>
                      </a:r>
                      <a:r>
                        <a:rPr kumimoji="1" lang="ja-JP" altLang="en-US" sz="900" b="0" i="0" u="none" strike="noStrike" cap="none" normalizeH="0" baseline="0" dirty="0" smtClean="0">
                          <a:ln>
                            <a:noFill/>
                          </a:ln>
                          <a:solidFill>
                            <a:schemeClr val="tx1"/>
                          </a:solidFill>
                          <a:effectLst/>
                          <a:latin typeface="+mn-ea"/>
                          <a:ea typeface="+mn-ea"/>
                        </a:rPr>
                        <a:t>％以上</a:t>
                      </a:r>
                      <a:r>
                        <a:rPr kumimoji="1" lang="ja-JP" altLang="en-US" sz="900" b="0" i="0" u="none" strike="noStrike" cap="none" normalizeH="0" baseline="0" dirty="0" smtClean="0">
                          <a:ln>
                            <a:noFill/>
                          </a:ln>
                          <a:solidFill>
                            <a:schemeClr val="tx1"/>
                          </a:solidFill>
                          <a:effectLst/>
                          <a:latin typeface="+mn-ea"/>
                          <a:ea typeface="+mn-ea"/>
                        </a:rPr>
                        <a:t>増額改</a:t>
                      </a:r>
                      <a:r>
                        <a:rPr kumimoji="1" lang="ja-JP" altLang="en-US" sz="900" b="0" i="0" u="none" strike="noStrike" cap="none" normalizeH="0" baseline="0" dirty="0" smtClean="0">
                          <a:ln>
                            <a:noFill/>
                          </a:ln>
                          <a:solidFill>
                            <a:schemeClr val="tx1"/>
                          </a:solidFill>
                          <a:effectLst/>
                          <a:latin typeface="+mn-ea"/>
                          <a:ea typeface="+mn-ea"/>
                        </a:rPr>
                        <a:t>定</a:t>
                      </a:r>
                      <a:r>
                        <a:rPr kumimoji="1" lang="ja-JP" altLang="en-US" sz="900" b="0" i="0" u="none" strike="noStrike" cap="none" normalizeH="0" baseline="0" dirty="0" smtClean="0">
                          <a:ln>
                            <a:noFill/>
                          </a:ln>
                          <a:solidFill>
                            <a:schemeClr val="tx1"/>
                          </a:solidFill>
                          <a:effectLst/>
                          <a:latin typeface="+mn-ea"/>
                          <a:ea typeface="+mn-ea"/>
                        </a:rPr>
                        <a:t>し</a:t>
                      </a:r>
                      <a:r>
                        <a:rPr kumimoji="1" lang="ja-JP" altLang="en-US"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昇給させ</a:t>
                      </a:r>
                      <a:r>
                        <a:rPr kumimoji="1" lang="ja-JP" altLang="en-US" sz="900" b="0" i="0" u="none" strike="noStrike" cap="none" normalizeH="0" baseline="0" dirty="0" smtClean="0">
                          <a:ln>
                            <a:noFill/>
                          </a:ln>
                          <a:solidFill>
                            <a:schemeClr val="tx1"/>
                          </a:solidFill>
                          <a:effectLst/>
                          <a:latin typeface="+mn-ea"/>
                          <a:ea typeface="+mn-ea"/>
                        </a:rPr>
                        <a:t>た</a:t>
                      </a:r>
                      <a:r>
                        <a:rPr kumimoji="1" lang="ja-JP" altLang="en-US" sz="900" b="0" i="0" u="none" strike="noStrike" cap="none" normalizeH="0" baseline="0" dirty="0" smtClean="0">
                          <a:ln>
                            <a:noFill/>
                          </a:ln>
                          <a:solidFill>
                            <a:schemeClr val="tx1"/>
                          </a:solidFill>
                          <a:effectLst/>
                          <a:latin typeface="+mn-ea"/>
                          <a:ea typeface="+mn-ea"/>
                        </a:rPr>
                        <a:t>事業主に対して</a:t>
                      </a:r>
                      <a:r>
                        <a:rPr kumimoji="1" lang="ja-JP" altLang="en-US" sz="900" b="0" i="0" u="none" strike="noStrike" cap="none" normalizeH="0" baseline="0" dirty="0" smtClean="0">
                          <a:ln>
                            <a:noFill/>
                          </a:ln>
                          <a:solidFill>
                            <a:schemeClr val="tx1"/>
                          </a:solidFill>
                          <a:effectLst/>
                          <a:latin typeface="+mn-ea"/>
                          <a:ea typeface="+mn-ea"/>
                        </a:rPr>
                        <a:t>助成</a:t>
                      </a:r>
                      <a:endParaRPr kumimoji="1" lang="ja-JP" altLang="en-US"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latin typeface="+mj-ea"/>
                        <a:ea typeface="+mj-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strike="noStrike" dirty="0">
                          <a:solidFill>
                            <a:schemeClr val="tx1"/>
                          </a:solidFill>
                          <a:latin typeface="+mj-ea"/>
                          <a:ea typeface="+mj-ea"/>
                        </a:rPr>
                        <a:t>賃金引き上げ率（１人当たり）</a:t>
                      </a:r>
                      <a:r>
                        <a:rPr kumimoji="1" lang="ja-JP" altLang="en-US" sz="700" dirty="0" smtClean="0">
                          <a:solidFill>
                            <a:schemeClr val="tx1"/>
                          </a:solidFill>
                          <a:latin typeface="+mj-ea"/>
                          <a:ea typeface="+mj-ea"/>
                        </a:rPr>
                        <a:t>　</a:t>
                      </a:r>
                      <a:r>
                        <a:rPr kumimoji="1" lang="ja-JP" altLang="en-US" sz="700" dirty="0" smtClean="0">
                          <a:solidFill>
                            <a:schemeClr val="tx1"/>
                          </a:solidFill>
                          <a:latin typeface="+mn-ea"/>
                          <a:ea typeface="+mn-ea"/>
                        </a:rPr>
                        <a:t>（</a:t>
                      </a:r>
                      <a:r>
                        <a:rPr kumimoji="1" lang="ja-JP" altLang="en-US" sz="700" dirty="0" smtClean="0">
                          <a:solidFill>
                            <a:schemeClr val="tx1"/>
                          </a:solidFill>
                          <a:latin typeface="+mn-ea"/>
                          <a:ea typeface="+mn-ea"/>
                        </a:rPr>
                        <a:t>令和</a:t>
                      </a:r>
                      <a:r>
                        <a:rPr kumimoji="1" lang="ja-JP" altLang="en-US" sz="700" dirty="0" smtClean="0">
                          <a:solidFill>
                            <a:schemeClr val="tx1"/>
                          </a:solidFill>
                          <a:latin typeface="+mn-ea"/>
                          <a:ea typeface="+mn-ea"/>
                        </a:rPr>
                        <a:t>７</a:t>
                      </a:r>
                      <a:r>
                        <a:rPr kumimoji="1" lang="ja-JP" altLang="en-US" sz="700" dirty="0" smtClean="0">
                          <a:solidFill>
                            <a:schemeClr val="tx1"/>
                          </a:solidFill>
                          <a:latin typeface="+mn-ea"/>
                          <a:ea typeface="+mn-ea"/>
                        </a:rPr>
                        <a:t>年</a:t>
                      </a:r>
                      <a:r>
                        <a:rPr kumimoji="1" lang="ja-JP" altLang="en-US" sz="700" dirty="0" smtClean="0">
                          <a:solidFill>
                            <a:schemeClr val="tx1"/>
                          </a:solidFill>
                          <a:latin typeface="+mn-ea"/>
                          <a:ea typeface="+mn-ea"/>
                        </a:rPr>
                        <a:t>３</a:t>
                      </a:r>
                      <a:r>
                        <a:rPr kumimoji="1" lang="ja-JP" altLang="en-US" sz="700" dirty="0" smtClean="0">
                          <a:solidFill>
                            <a:schemeClr val="tx1"/>
                          </a:solidFill>
                          <a:latin typeface="+mn-ea"/>
                          <a:ea typeface="+mn-ea"/>
                        </a:rPr>
                        <a:t>月</a:t>
                      </a:r>
                      <a:r>
                        <a:rPr kumimoji="1" lang="ja-JP" altLang="en-US" sz="700" dirty="0" smtClean="0">
                          <a:solidFill>
                            <a:schemeClr val="tx1"/>
                          </a:solidFill>
                          <a:latin typeface="+mn-ea"/>
                          <a:ea typeface="+mn-ea"/>
                        </a:rPr>
                        <a:t>１７</a:t>
                      </a:r>
                      <a:r>
                        <a:rPr kumimoji="1" lang="ja-JP" altLang="en-US" sz="700" dirty="0" smtClean="0">
                          <a:solidFill>
                            <a:schemeClr val="tx1"/>
                          </a:solidFill>
                          <a:latin typeface="+mn-ea"/>
                          <a:ea typeface="+mn-ea"/>
                        </a:rPr>
                        <a:t>日</a:t>
                      </a:r>
                      <a:r>
                        <a:rPr kumimoji="1" lang="ja-JP" altLang="en-US" sz="700" dirty="0" smtClean="0">
                          <a:solidFill>
                            <a:schemeClr val="tx1"/>
                          </a:solidFill>
                          <a:latin typeface="+mn-ea"/>
                          <a:ea typeface="+mn-ea"/>
                        </a:rPr>
                        <a:t>現在の改正予定内容による</a:t>
                      </a:r>
                      <a:r>
                        <a:rPr kumimoji="1" lang="ja-JP" altLang="en-US" sz="700" dirty="0" smtClean="0">
                          <a:solidFill>
                            <a:schemeClr val="tx1"/>
                          </a:solidFill>
                          <a:latin typeface="+mn-ea"/>
                          <a:ea typeface="+mn-ea"/>
                        </a:rPr>
                        <a:t>）</a:t>
                      </a:r>
                      <a:endParaRPr sz="700" strike="noStrike" dirty="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mj-ea"/>
                          <a:ea typeface="+mj-ea"/>
                        </a:rPr>
                        <a:t> </a:t>
                      </a:r>
                      <a:r>
                        <a:rPr lang="ja-JP" altLang="en-US" sz="800" strike="noStrike" dirty="0">
                          <a:solidFill>
                            <a:schemeClr val="tx1"/>
                          </a:solidFill>
                          <a:latin typeface="+mj-ea"/>
                          <a:ea typeface="+mj-ea"/>
                        </a:rPr>
                        <a:t>　</a:t>
                      </a:r>
                      <a:r>
                        <a:rPr lang="ja-JP" altLang="en-US" sz="800" strike="noStrike" dirty="0">
                          <a:solidFill>
                            <a:schemeClr val="tx1"/>
                          </a:solidFill>
                          <a:latin typeface="+mj-ea"/>
                          <a:ea typeface="+mj-ea"/>
                        </a:rPr>
                        <a:t>①3％以上4％未満　  4</a:t>
                      </a:r>
                      <a:r>
                        <a:rPr lang="ja-JP" altLang="en-US" sz="800" strike="noStrike" dirty="0">
                          <a:solidFill>
                            <a:schemeClr val="tx1"/>
                          </a:solidFill>
                          <a:latin typeface="+mj-ea"/>
                          <a:ea typeface="+mj-ea"/>
                        </a:rPr>
                        <a:t>万円(2.6万円)　②4％以上5％未満　5万円(3.3万円)</a:t>
                      </a:r>
                      <a:endParaRPr lang="ja-JP" altLang="en-US" sz="800" strike="noStrike" dirty="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j-ea"/>
                          <a:ea typeface="+mj-ea"/>
                        </a:rPr>
                        <a:t>　 ③5％以上6％未満　6.5万円(4.3万円)　④6％以上　　　　　　7万円(4.6万円)</a:t>
                      </a:r>
                      <a:endParaRPr kumimoji="1" lang="en-US" altLang="ja-JP" sz="8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mj-ea"/>
                          <a:ea typeface="+mj-ea"/>
                        </a:rPr>
                        <a:t>※</a:t>
                      </a:r>
                      <a:r>
                        <a:rPr kumimoji="1" lang="ja-JP" altLang="en-US" sz="800" dirty="0" smtClean="0">
                          <a:solidFill>
                            <a:schemeClr val="tx1"/>
                          </a:solidFill>
                          <a:latin typeface="+mj-ea"/>
                          <a:ea typeface="+mj-ea"/>
                        </a:rPr>
                        <a:t>「職務評価」手法の活用により実施の場合１事業所あたり20万円(15万円)を加算</a:t>
                      </a:r>
                      <a:endParaRPr kumimoji="1" lang="ja-JP" altLang="en-US" sz="8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j-ea"/>
                          <a:ea typeface="+mj-ea"/>
                        </a:rPr>
                        <a:t>※有期雇用労働者の昇給制度を新設した場合１</a:t>
                      </a:r>
                      <a:r>
                        <a:rPr kumimoji="1" lang="ja-JP" altLang="en-US" sz="800" dirty="0" smtClean="0">
                          <a:solidFill>
                            <a:schemeClr val="tx1"/>
                          </a:solidFill>
                          <a:latin typeface="+mj-ea"/>
                          <a:ea typeface="+mj-ea"/>
                        </a:rPr>
                        <a:t>事業所あたり20万円(15万円)を加算</a:t>
                      </a:r>
                      <a:endParaRPr kumimoji="1" lang="ja-JP" altLang="en-US" sz="800" dirty="0" smtClean="0">
                        <a:solidFill>
                          <a:schemeClr val="tx1"/>
                        </a:solidFill>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j-ea"/>
                          <a:ea typeface="+mj-ea"/>
                        </a:rPr>
                        <a:t>※</a:t>
                      </a:r>
                      <a:r>
                        <a:rPr kumimoji="1" lang="ja-JP" altLang="en-US" sz="800" dirty="0" smtClean="0">
                          <a:solidFill>
                            <a:schemeClr val="tx1"/>
                          </a:solidFill>
                          <a:latin typeface="+mj-ea"/>
                          <a:ea typeface="+mj-ea"/>
                        </a:rPr>
                        <a:t>1年度1事業所あたり</a:t>
                      </a:r>
                      <a:r>
                        <a:rPr kumimoji="1" lang="ja-JP" altLang="en-US" sz="800" dirty="0" smtClean="0">
                          <a:solidFill>
                            <a:schemeClr val="tx1"/>
                          </a:solidFill>
                          <a:latin typeface="+mj-ea"/>
                          <a:ea typeface="+mj-ea"/>
                        </a:rPr>
                        <a:t>の支給申請</a:t>
                      </a:r>
                      <a:r>
                        <a:rPr kumimoji="1" lang="ja-JP" altLang="en-US" sz="800" dirty="0" smtClean="0">
                          <a:solidFill>
                            <a:schemeClr val="tx1"/>
                          </a:solidFill>
                          <a:latin typeface="+mj-ea"/>
                          <a:ea typeface="+mj-ea"/>
                        </a:rPr>
                        <a:t>上限人数は100人</a:t>
                      </a:r>
                      <a:endParaRPr kumimoji="1" lang="ja-JP" altLang="en-US" sz="800" dirty="0" smtClean="0">
                        <a:solidFill>
                          <a:schemeClr val="tx1"/>
                        </a:solidFill>
                        <a:latin typeface="+mj-ea"/>
                        <a:ea typeface="+mj-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5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Calibri" pitchFamily="34" charset="0"/>
                          <a:ea typeface="ＭＳ Ｐゴシック" charset="-128"/>
                        </a:rPr>
                        <a:t>Ⅳ</a:t>
                      </a:r>
                      <a:endParaRPr kumimoji="1" lang="ja-JP" altLang="en-US" sz="1000" b="1"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gridSpan="3">
                  <a:txBody>
                    <a:bodyPr/>
                    <a:lstStyle/>
                    <a:p>
                      <a:pPr algn="l"/>
                      <a:r>
                        <a:rPr kumimoji="1" lang="ja-JP" altLang="en-US" sz="1100" b="1" i="0" u="none" strike="noStrike" cap="none" normalizeH="0" baseline="0" dirty="0" smtClean="0">
                          <a:ln>
                            <a:noFill/>
                          </a:ln>
                          <a:solidFill>
                            <a:schemeClr val="tx1"/>
                          </a:solidFill>
                          <a:effectLst/>
                          <a:latin typeface="+mn-ea"/>
                          <a:ea typeface="+mn-ea"/>
                        </a:rPr>
                        <a:t>賃金規定等共通化コース</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algn="l"/>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algn="l"/>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extLst>
                  <a:ext uri="{0D108BD9-81ED-4DB2-BD59-A6C34878D82A}"/>
                </a:extLst>
              </a:tr>
              <a:tr h="51615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有期雇用労働者等に関して、正規雇用労働者と共通の職務に応じた賃金規定等を新たに作成し、適用した</a:t>
                      </a:r>
                      <a:r>
                        <a:rPr kumimoji="1" lang="ja-JP" altLang="en-US" sz="900" b="0" i="0" u="none" strike="noStrike" cap="none" normalizeH="0" baseline="0" dirty="0" smtClean="0">
                          <a:ln>
                            <a:noFill/>
                          </a:ln>
                          <a:solidFill>
                            <a:schemeClr val="tx1"/>
                          </a:solidFill>
                          <a:effectLst/>
                          <a:latin typeface="+mn-ea"/>
                          <a:ea typeface="+mn-ea"/>
                        </a:rPr>
                        <a:t>事業主に対して</a:t>
                      </a:r>
                      <a:r>
                        <a:rPr kumimoji="1" lang="ja-JP" altLang="en-US" sz="900" b="0" i="0" u="none" strike="noStrike" cap="none" normalizeH="0" baseline="0" dirty="0" smtClean="0">
                          <a:ln>
                            <a:noFill/>
                          </a:ln>
                          <a:solidFill>
                            <a:schemeClr val="tx1"/>
                          </a:solidFill>
                          <a:effectLst/>
                          <a:latin typeface="+mn-ea"/>
                          <a:ea typeface="+mn-ea"/>
                        </a:rPr>
                        <a:t>助成</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strike="sngStrike">
                        <a:solidFill>
                          <a:schemeClr val="tx1"/>
                        </a:solidFill>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１事業所当</a:t>
                      </a:r>
                      <a:r>
                        <a:rPr kumimoji="1" lang="ja-JP" altLang="en-US" sz="900" dirty="0" smtClean="0">
                          <a:solidFill>
                            <a:schemeClr val="tx1"/>
                          </a:solidFill>
                        </a:rPr>
                        <a:t>たり</a:t>
                      </a:r>
                      <a:r>
                        <a:rPr kumimoji="1" lang="ja-JP" altLang="en-US" sz="900" dirty="0" smtClean="0">
                          <a:solidFill>
                            <a:schemeClr val="tx1"/>
                          </a:solidFill>
                        </a:rPr>
                        <a:t>、60</a:t>
                      </a:r>
                      <a:r>
                        <a:rPr kumimoji="1" lang="ja-JP" altLang="en-US" sz="900" dirty="0" smtClean="0">
                          <a:solidFill>
                            <a:schemeClr val="tx1"/>
                          </a:solidFill>
                        </a:rPr>
                        <a:t>万円</a:t>
                      </a:r>
                      <a:r>
                        <a:rPr kumimoji="1" lang="ja-JP" altLang="en-US" sz="900" dirty="0" smtClean="0">
                          <a:solidFill>
                            <a:schemeClr val="tx1"/>
                          </a:solidFill>
                        </a:rPr>
                        <a:t>（</a:t>
                      </a:r>
                      <a:r>
                        <a:rPr kumimoji="1" lang="ja-JP" altLang="en-US" sz="900" dirty="0" smtClean="0">
                          <a:solidFill>
                            <a:schemeClr val="tx1"/>
                          </a:solidFill>
                        </a:rPr>
                        <a:t>45</a:t>
                      </a:r>
                      <a:r>
                        <a:rPr kumimoji="1" lang="ja-JP" altLang="en-US" sz="900" dirty="0" smtClean="0">
                          <a:solidFill>
                            <a:schemeClr val="tx1"/>
                          </a:solidFill>
                        </a:rPr>
                        <a:t>万円</a:t>
                      </a:r>
                      <a:r>
                        <a:rPr kumimoji="1" lang="ja-JP" altLang="en-US" sz="900" dirty="0" smtClean="0">
                          <a:solidFill>
                            <a:schemeClr val="tx1"/>
                          </a:solidFill>
                        </a:rPr>
                        <a:t>）　</a:t>
                      </a:r>
                      <a:endParaRPr strike="sngStrike">
                        <a:solidFill>
                          <a:schemeClr val="tx1"/>
                        </a:solidFill>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5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Calibri" pitchFamily="34" charset="0"/>
                          <a:ea typeface="ＭＳ Ｐゴシック" charset="-128"/>
                        </a:rPr>
                        <a:t>Ⅴ</a:t>
                      </a:r>
                      <a:endParaRPr kumimoji="1" lang="ja-JP" altLang="en-US" sz="1000" b="1"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gridSpan="3">
                  <a:txBody>
                    <a:bodyPr/>
                    <a:lstStyle/>
                    <a:p>
                      <a:pPr algn="l"/>
                      <a:r>
                        <a:rPr kumimoji="1" lang="ja-JP" altLang="en-US" sz="1100" b="1" i="0" u="none" strike="noStrike" cap="none" normalizeH="0" baseline="0" dirty="0" smtClean="0">
                          <a:ln>
                            <a:noFill/>
                          </a:ln>
                          <a:solidFill>
                            <a:schemeClr val="tx1"/>
                          </a:solidFill>
                          <a:effectLst/>
                          <a:latin typeface="+mn-ea"/>
                          <a:ea typeface="+mn-ea"/>
                        </a:rPr>
                        <a:t>賞与・退職金制度導入コース</a:t>
                      </a:r>
                      <a:r>
                        <a:rPr kumimoji="1" lang="ja-JP" altLang="en-US" sz="1100" b="1" i="0" u="none" strike="noStrike" cap="none" normalizeH="0" baseline="0" dirty="0" smtClean="0">
                          <a:ln>
                            <a:noFill/>
                          </a:ln>
                          <a:solidFill>
                            <a:schemeClr val="tx1"/>
                          </a:solidFill>
                          <a:effectLst/>
                          <a:latin typeface="+mn-ea"/>
                          <a:ea typeface="+mn-ea"/>
                        </a:rPr>
                        <a:t>　　　　　　　</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algn="l"/>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algn="l"/>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extLst>
                  <a:ext uri="{0D108BD9-81ED-4DB2-BD59-A6C34878D82A}"/>
                </a:extLst>
              </a:tr>
              <a:tr h="49673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900" dirty="0" smtClean="0">
                          <a:solidFill>
                            <a:schemeClr val="tx1"/>
                          </a:solidFill>
                          <a:latin typeface="+mn-ea"/>
                          <a:ea typeface="+mn-ea"/>
                        </a:rPr>
                        <a:t>有期雇用労働者等を対象に賞与・退職金制度を新たに導入し、支給または積立てを実施した</a:t>
                      </a:r>
                      <a:r>
                        <a:rPr lang="ja-JP" altLang="en-US" sz="900" dirty="0" smtClean="0">
                          <a:solidFill>
                            <a:schemeClr val="tx1"/>
                          </a:solidFill>
                          <a:latin typeface="+mn-ea"/>
                          <a:ea typeface="+mn-ea"/>
                        </a:rPr>
                        <a:t>事業主に対して</a:t>
                      </a:r>
                      <a:r>
                        <a:rPr lang="ja-JP" altLang="en-US" sz="900" dirty="0" smtClean="0">
                          <a:solidFill>
                            <a:schemeClr val="tx1"/>
                          </a:solidFill>
                          <a:latin typeface="+mn-ea"/>
                          <a:ea typeface="+mn-ea"/>
                        </a:rPr>
                        <a:t>助成</a:t>
                      </a:r>
                      <a:endParaRPr kumimoji="1" lang="en-US" altLang="ja-JP" sz="900" b="0" i="0" u="none" strike="noStrike" kern="1200" cap="none" spc="0" normalizeH="0" baseline="0" noProof="0" dirty="0" smtClean="0">
                        <a:ln>
                          <a:noFill/>
                        </a:ln>
                        <a:solidFill>
                          <a:schemeClr val="tx1"/>
                        </a:solidFill>
                        <a:effectLst/>
                        <a:uLnTx/>
                        <a:uFillTx/>
                        <a:latin typeface="ＭＳ Ｐゴシック"/>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a:solidFill>
                          <a:schemeClr val="tx1"/>
                        </a:solidFill>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n-ea"/>
                          <a:ea typeface="+mn-ea"/>
                        </a:rPr>
                        <a:t>１事業所あ</a:t>
                      </a:r>
                      <a:r>
                        <a:rPr lang="ja-JP" altLang="en-US" sz="900" dirty="0" smtClean="0">
                          <a:solidFill>
                            <a:schemeClr val="tx1"/>
                          </a:solidFill>
                          <a:latin typeface="+mn-ea"/>
                          <a:ea typeface="+mn-ea"/>
                        </a:rPr>
                        <a:t>たり</a:t>
                      </a:r>
                      <a:r>
                        <a:rPr lang="ja-JP" altLang="en-US" sz="900" dirty="0" smtClean="0">
                          <a:solidFill>
                            <a:schemeClr val="tx1"/>
                          </a:solidFill>
                          <a:latin typeface="+mn-ea"/>
                          <a:ea typeface="+mn-ea"/>
                        </a:rPr>
                        <a:t>40</a:t>
                      </a:r>
                      <a:r>
                        <a:rPr lang="ja-JP" altLang="en-US" sz="900" dirty="0" smtClean="0">
                          <a:solidFill>
                            <a:schemeClr val="tx1"/>
                          </a:solidFill>
                          <a:latin typeface="+mn-ea"/>
                          <a:ea typeface="+mn-ea"/>
                        </a:rPr>
                        <a:t>万円</a:t>
                      </a:r>
                      <a:r>
                        <a:rPr lang="ja-JP" altLang="en-US" sz="900" dirty="0" smtClean="0">
                          <a:solidFill>
                            <a:schemeClr val="tx1"/>
                          </a:solidFill>
                          <a:latin typeface="+mn-ea"/>
                          <a:ea typeface="+mn-ea"/>
                        </a:rPr>
                        <a:t>（</a:t>
                      </a:r>
                      <a:r>
                        <a:rPr lang="ja-JP" altLang="en-US" sz="900" dirty="0" smtClean="0">
                          <a:solidFill>
                            <a:schemeClr val="tx1"/>
                          </a:solidFill>
                          <a:latin typeface="+mn-ea"/>
                          <a:ea typeface="+mn-ea"/>
                        </a:rPr>
                        <a:t>30</a:t>
                      </a:r>
                      <a:r>
                        <a:rPr lang="ja-JP" altLang="en-US" sz="900" dirty="0" smtClean="0">
                          <a:solidFill>
                            <a:schemeClr val="tx1"/>
                          </a:solidFill>
                          <a:latin typeface="+mn-ea"/>
                          <a:ea typeface="+mn-ea"/>
                        </a:rPr>
                        <a:t>万円</a:t>
                      </a:r>
                      <a:r>
                        <a:rPr lang="ja-JP" altLang="en-US" sz="900" dirty="0" smtClean="0">
                          <a:solidFill>
                            <a:schemeClr val="tx1"/>
                          </a:solidFill>
                          <a:latin typeface="+mn-ea"/>
                          <a:ea typeface="+mn-ea"/>
                        </a:rPr>
                        <a:t>）</a:t>
                      </a:r>
                      <a:endParaRPr lang="en-US" altLang="ja-JP" sz="90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latin typeface="+mn-ea"/>
                          <a:ea typeface="+mn-ea"/>
                        </a:rPr>
                        <a:t>※</a:t>
                      </a:r>
                      <a:r>
                        <a:rPr lang="ja-JP" altLang="en-US" sz="900" dirty="0" smtClean="0">
                          <a:solidFill>
                            <a:schemeClr val="tx1"/>
                          </a:solidFill>
                          <a:latin typeface="+mn-ea"/>
                          <a:ea typeface="+mn-ea"/>
                        </a:rPr>
                        <a:t>同時に導入した場合、１事業所当た</a:t>
                      </a:r>
                      <a:r>
                        <a:rPr lang="ja-JP" altLang="en-US" sz="900" dirty="0" smtClean="0">
                          <a:solidFill>
                            <a:schemeClr val="tx1"/>
                          </a:solidFill>
                          <a:latin typeface="+mn-ea"/>
                          <a:ea typeface="+mn-ea"/>
                        </a:rPr>
                        <a:t>り</a:t>
                      </a:r>
                      <a:r>
                        <a:rPr lang="ja-JP" altLang="en-US" sz="900" dirty="0" smtClean="0">
                          <a:solidFill>
                            <a:schemeClr val="tx1"/>
                          </a:solidFill>
                          <a:latin typeface="+mn-ea"/>
                          <a:ea typeface="+mn-ea"/>
                        </a:rPr>
                        <a:t>16.8</a:t>
                      </a:r>
                      <a:r>
                        <a:rPr lang="ja-JP" altLang="en-US" sz="900" dirty="0" smtClean="0">
                          <a:solidFill>
                            <a:schemeClr val="tx1"/>
                          </a:solidFill>
                          <a:latin typeface="+mn-ea"/>
                          <a:ea typeface="+mn-ea"/>
                        </a:rPr>
                        <a:t>万円</a:t>
                      </a:r>
                      <a:r>
                        <a:rPr lang="ja-JP" altLang="en-US" sz="900" strike="noStrike" baseline="0" dirty="0" smtClean="0">
                          <a:solidFill>
                            <a:schemeClr val="tx1"/>
                          </a:solidFill>
                          <a:latin typeface="+mn-ea"/>
                          <a:ea typeface="+mn-ea"/>
                        </a:rPr>
                        <a:t>（12.6</a:t>
                      </a:r>
                      <a:r>
                        <a:rPr lang="ja-JP" altLang="en-US" sz="900" strike="noStrike" baseline="0" dirty="0" smtClean="0">
                          <a:solidFill>
                            <a:schemeClr val="tx1"/>
                          </a:solidFill>
                          <a:latin typeface="+mn-ea"/>
                          <a:ea typeface="+mn-ea"/>
                        </a:rPr>
                        <a:t>万円</a:t>
                      </a:r>
                      <a:r>
                        <a:rPr lang="ja-JP" altLang="en-US" sz="900" strike="noStrike" baseline="0" dirty="0" smtClean="0">
                          <a:solidFill>
                            <a:schemeClr val="tx1"/>
                          </a:solidFill>
                          <a:latin typeface="+mn-ea"/>
                          <a:ea typeface="+mn-ea"/>
                        </a:rPr>
                        <a:t>）加算</a:t>
                      </a:r>
                      <a:endParaRPr>
                        <a:solidFill>
                          <a:schemeClr val="tx1"/>
                        </a:solidFill>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extLst>
              </a:tr>
              <a:tr h="2856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Ⅵ</a:t>
                      </a:r>
                      <a:endParaRPr kumimoji="1" lang="ja-JP" altLang="en-US" sz="1000" b="1"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mn-ea"/>
                          <a:ea typeface="+mn-ea"/>
                        </a:rPr>
                        <a:t>社会保険適用時処遇改善</a:t>
                      </a:r>
                      <a:r>
                        <a:rPr kumimoji="1" lang="ja-JP" altLang="en-US" sz="1100" b="1" i="0" u="none" strike="noStrike" cap="none" normalizeH="0" baseline="0" dirty="0" smtClean="0">
                          <a:ln>
                            <a:noFill/>
                          </a:ln>
                          <a:solidFill>
                            <a:schemeClr val="tx1"/>
                          </a:solidFill>
                          <a:effectLst/>
                          <a:latin typeface="+mn-ea"/>
                          <a:ea typeface="+mn-ea"/>
                        </a:rPr>
                        <a:t>コース</a:t>
                      </a:r>
                      <a:endParaRPr kumimoji="1" lang="en-US" altLang="ja-JP" sz="900" b="1"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1" i="0" u="none" strike="noStrike" cap="none" normalizeH="0" baseline="0" dirty="0" smtClean="0">
                        <a:ln>
                          <a:noFill/>
                        </a:ln>
                        <a:solidFill>
                          <a:srgbClr val="FF0000"/>
                        </a:solidFill>
                        <a:effectLst/>
                        <a:latin typeface="+mn-ea"/>
                        <a:ea typeface="+mn-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1" i="0" u="none" strike="noStrike" cap="none" normalizeH="0" baseline="0" dirty="0" smtClean="0">
                        <a:ln>
                          <a:noFill/>
                        </a:ln>
                        <a:solidFill>
                          <a:srgbClr val="FF0000"/>
                        </a:solidFill>
                        <a:effectLst/>
                        <a:latin typeface="+mn-ea"/>
                        <a:ea typeface="+mn-ea"/>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accent1">
                        <a:lumMod val="20000"/>
                        <a:lumOff val="80000"/>
                      </a:schemeClr>
                    </a:solidFill>
                  </a:tcPr>
                </a:tc>
                <a:extLst>
                  <a:ext uri="{0D108BD9-81ED-4DB2-BD59-A6C34878D82A}"/>
                </a:extLst>
              </a:tr>
              <a:tr h="90135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charset="-128"/>
                      </a:endParaRPr>
                    </a:p>
                  </a:txBody>
                  <a:tcPr marL="36000" marR="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短時間労働者に以下のいずれかの取組を行った場合（1人当たり）</a:t>
                      </a:r>
                      <a:endParaRPr kumimoji="1" lang="ja-JP" altLang="en-US"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①</a:t>
                      </a:r>
                      <a:r>
                        <a:rPr kumimoji="1" lang="ja-JP" altLang="en-US" sz="900" b="0" i="0" u="none" strike="noStrike" cap="none" normalizeH="0" baseline="0" dirty="0" smtClean="0">
                          <a:ln>
                            <a:noFill/>
                          </a:ln>
                          <a:solidFill>
                            <a:schemeClr val="tx1"/>
                          </a:solidFill>
                          <a:effectLst/>
                          <a:latin typeface="+mn-ea"/>
                          <a:ea typeface="+mn-ea"/>
                        </a:rPr>
                        <a:t>新たに</a:t>
                      </a:r>
                      <a:r>
                        <a:rPr kumimoji="1" lang="ja-JP" altLang="en-US" sz="900" b="0" i="0" u="none" strike="noStrike" cap="none" normalizeH="0" baseline="0" dirty="0" smtClean="0">
                          <a:ln>
                            <a:noFill/>
                          </a:ln>
                          <a:solidFill>
                            <a:schemeClr val="tx1"/>
                          </a:solidFill>
                          <a:effectLst/>
                          <a:latin typeface="+mn-ea"/>
                          <a:ea typeface="+mn-ea"/>
                        </a:rPr>
                        <a:t>社会</a:t>
                      </a:r>
                      <a:r>
                        <a:rPr kumimoji="1" lang="ja-JP" altLang="en-US" sz="900" b="0" i="0" u="none" strike="noStrike" cap="none" normalizeH="0" baseline="0" dirty="0" smtClean="0">
                          <a:ln>
                            <a:noFill/>
                          </a:ln>
                          <a:solidFill>
                            <a:schemeClr val="tx1"/>
                          </a:solidFill>
                          <a:effectLst/>
                          <a:latin typeface="+mn-ea"/>
                          <a:ea typeface="+mn-ea"/>
                        </a:rPr>
                        <a:t>保険</a:t>
                      </a:r>
                      <a:r>
                        <a:rPr kumimoji="1" lang="ja-JP" altLang="en-US" sz="900" b="0" i="0" u="none" strike="noStrike" cap="none" normalizeH="0" baseline="0" dirty="0" smtClean="0">
                          <a:ln>
                            <a:noFill/>
                          </a:ln>
                          <a:solidFill>
                            <a:schemeClr val="tx1"/>
                          </a:solidFill>
                          <a:effectLst/>
                          <a:latin typeface="+mn-ea"/>
                          <a:ea typeface="+mn-ea"/>
                        </a:rPr>
                        <a:t>の</a:t>
                      </a:r>
                      <a:r>
                        <a:rPr kumimoji="1" lang="ja-JP" altLang="en-US" sz="900" b="0" i="0" u="none" strike="noStrike" cap="none" normalizeH="0" baseline="0" dirty="0" smtClean="0">
                          <a:ln>
                            <a:noFill/>
                          </a:ln>
                          <a:solidFill>
                            <a:schemeClr val="tx1"/>
                          </a:solidFill>
                          <a:effectLst/>
                          <a:latin typeface="+mn-ea"/>
                          <a:ea typeface="+mn-ea"/>
                        </a:rPr>
                        <a:t>被保険者</a:t>
                      </a:r>
                      <a:r>
                        <a:rPr kumimoji="1" lang="ja-JP" altLang="en-US" sz="900" b="0" i="0" u="none" strike="noStrike" cap="none" normalizeH="0" baseline="0" dirty="0" smtClean="0">
                          <a:ln>
                            <a:noFill/>
                          </a:ln>
                          <a:solidFill>
                            <a:schemeClr val="tx1"/>
                          </a:solidFill>
                          <a:effectLst/>
                          <a:latin typeface="+mn-ea"/>
                          <a:ea typeface="+mn-ea"/>
                        </a:rPr>
                        <a:t>と</a:t>
                      </a:r>
                      <a:r>
                        <a:rPr kumimoji="1" lang="ja-JP" altLang="en-US" sz="900" b="0" i="0" u="none" strike="noStrike" cap="none" normalizeH="0" baseline="0" dirty="0" smtClean="0">
                          <a:ln>
                            <a:noFill/>
                          </a:ln>
                          <a:solidFill>
                            <a:schemeClr val="tx1"/>
                          </a:solidFill>
                          <a:effectLst/>
                          <a:latin typeface="+mn-ea"/>
                          <a:ea typeface="+mn-ea"/>
                        </a:rPr>
                        <a:t>なった</a:t>
                      </a:r>
                      <a:r>
                        <a:rPr kumimoji="1" lang="ja-JP" altLang="en-US" sz="900" b="0" i="0" u="none" strike="noStrike" cap="none" normalizeH="0" baseline="0" dirty="0" smtClean="0">
                          <a:ln>
                            <a:noFill/>
                          </a:ln>
                          <a:solidFill>
                            <a:schemeClr val="tx1"/>
                          </a:solidFill>
                          <a:effectLst/>
                          <a:latin typeface="+mn-ea"/>
                          <a:ea typeface="+mn-ea"/>
                        </a:rPr>
                        <a:t>際</a:t>
                      </a:r>
                      <a:r>
                        <a:rPr kumimoji="1" lang="ja-JP" altLang="en-US" sz="900" b="0" i="0" u="none" strike="noStrike" cap="none" normalizeH="0" baseline="0" dirty="0" smtClean="0">
                          <a:ln>
                            <a:noFill/>
                          </a:ln>
                          <a:solidFill>
                            <a:schemeClr val="tx1"/>
                          </a:solidFill>
                          <a:effectLst/>
                          <a:latin typeface="+mn-ea"/>
                          <a:ea typeface="+mn-ea"/>
                        </a:rPr>
                        <a:t>に</a:t>
                      </a:r>
                      <a:r>
                        <a:rPr kumimoji="1" lang="ja-JP" altLang="en-US"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手当</a:t>
                      </a:r>
                      <a:r>
                        <a:rPr kumimoji="1" lang="ja-JP" altLang="en-US" sz="900" b="0" i="0" u="none" strike="noStrike" cap="none" normalizeH="0" baseline="0" dirty="0" smtClean="0">
                          <a:ln>
                            <a:noFill/>
                          </a:ln>
                          <a:solidFill>
                            <a:schemeClr val="tx1"/>
                          </a:solidFill>
                          <a:effectLst/>
                          <a:latin typeface="+mn-ea"/>
                          <a:ea typeface="+mn-ea"/>
                        </a:rPr>
                        <a:t>支給</a:t>
                      </a:r>
                      <a:r>
                        <a:rPr kumimoji="1" lang="ja-JP" altLang="en-US"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賃上げ・労働時間延長を行った場合</a:t>
                      </a:r>
                      <a:endParaRPr kumimoji="1" lang="ja-JP" altLang="en-US"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n-ea"/>
                          <a:ea typeface="+mn-ea"/>
                        </a:rPr>
                        <a:t>②</a:t>
                      </a:r>
                      <a:r>
                        <a:rPr kumimoji="1" lang="ja-JP" altLang="en-US" sz="900" b="0" i="0" u="none" strike="noStrike" cap="none" normalizeH="0" baseline="0" dirty="0" smtClean="0">
                          <a:ln>
                            <a:noFill/>
                          </a:ln>
                          <a:solidFill>
                            <a:schemeClr val="tx1"/>
                          </a:solidFill>
                          <a:effectLst/>
                          <a:latin typeface="+mn-ea"/>
                          <a:ea typeface="+mn-ea"/>
                        </a:rPr>
                        <a:t>労働時間</a:t>
                      </a:r>
                      <a:r>
                        <a:rPr kumimoji="1" lang="ja-JP" altLang="en-US" sz="900" b="0" i="0" u="none" strike="noStrike" cap="none" normalizeH="0" baseline="0" dirty="0" smtClean="0">
                          <a:ln>
                            <a:noFill/>
                          </a:ln>
                          <a:solidFill>
                            <a:schemeClr val="tx1"/>
                          </a:solidFill>
                          <a:effectLst/>
                          <a:latin typeface="+mn-ea"/>
                          <a:ea typeface="+mn-ea"/>
                        </a:rPr>
                        <a:t>を</a:t>
                      </a:r>
                      <a:r>
                        <a:rPr kumimoji="1" lang="ja-JP" altLang="en-US" sz="900" b="0" i="0" u="none" strike="noStrike" cap="none" normalizeH="0" baseline="0" dirty="0" smtClean="0">
                          <a:ln>
                            <a:noFill/>
                          </a:ln>
                          <a:solidFill>
                            <a:schemeClr val="tx1"/>
                          </a:solidFill>
                          <a:effectLst/>
                          <a:latin typeface="+mn-ea"/>
                          <a:ea typeface="+mn-ea"/>
                        </a:rPr>
                        <a:t>延長</a:t>
                      </a:r>
                      <a:r>
                        <a:rPr kumimoji="1" lang="ja-JP" altLang="en-US" sz="900" b="0" i="0" u="none" strike="noStrike" cap="none" normalizeH="0" baseline="0" dirty="0" smtClean="0">
                          <a:ln>
                            <a:noFill/>
                          </a:ln>
                          <a:solidFill>
                            <a:schemeClr val="tx1"/>
                          </a:solidFill>
                          <a:effectLst/>
                          <a:latin typeface="+mn-ea"/>
                          <a:ea typeface="+mn-ea"/>
                        </a:rPr>
                        <a:t>して</a:t>
                      </a:r>
                      <a:r>
                        <a:rPr kumimoji="1" lang="ja-JP" altLang="en-US" sz="900" b="0" i="0" u="none" strike="noStrike" cap="none" normalizeH="0" baseline="0" dirty="0" smtClean="0">
                          <a:ln>
                            <a:noFill/>
                          </a:ln>
                          <a:solidFill>
                            <a:schemeClr val="tx1"/>
                          </a:solidFill>
                          <a:effectLst/>
                          <a:latin typeface="+mn-ea"/>
                          <a:ea typeface="+mn-ea"/>
                        </a:rPr>
                        <a:t>新たに</a:t>
                      </a:r>
                      <a:r>
                        <a:rPr kumimoji="1" lang="ja-JP" altLang="en-US" sz="900" b="0" i="0" u="none" strike="noStrike" cap="none" normalizeH="0" baseline="0" dirty="0" smtClean="0">
                          <a:ln>
                            <a:noFill/>
                          </a:ln>
                          <a:solidFill>
                            <a:schemeClr val="tx1"/>
                          </a:solidFill>
                          <a:effectLst/>
                          <a:latin typeface="+mn-ea"/>
                          <a:ea typeface="+mn-ea"/>
                        </a:rPr>
                        <a:t>社会保険</a:t>
                      </a:r>
                      <a:r>
                        <a:rPr kumimoji="1" lang="ja-JP" altLang="en-US" sz="900" b="0" i="0" u="none" strike="noStrike" cap="none" normalizeH="0" baseline="0" dirty="0" smtClean="0">
                          <a:ln>
                            <a:noFill/>
                          </a:ln>
                          <a:solidFill>
                            <a:schemeClr val="tx1"/>
                          </a:solidFill>
                          <a:effectLst/>
                          <a:latin typeface="+mn-ea"/>
                          <a:ea typeface="+mn-ea"/>
                        </a:rPr>
                        <a:t>の</a:t>
                      </a:r>
                      <a:r>
                        <a:rPr kumimoji="1" lang="ja-JP" altLang="en-US" sz="900" b="0" i="0" u="none" strike="noStrike" cap="none" normalizeH="0" baseline="0" dirty="0" smtClean="0">
                          <a:ln>
                            <a:noFill/>
                          </a:ln>
                          <a:solidFill>
                            <a:schemeClr val="tx1"/>
                          </a:solidFill>
                          <a:effectLst/>
                          <a:latin typeface="+mn-ea"/>
                          <a:ea typeface="+mn-ea"/>
                        </a:rPr>
                        <a:t>被保険者</a:t>
                      </a:r>
                      <a:r>
                        <a:rPr kumimoji="1" lang="ja-JP" altLang="en-US" sz="900" b="0" i="0" u="none" strike="noStrike" cap="none" normalizeH="0" baseline="0" dirty="0" smtClean="0">
                          <a:ln>
                            <a:noFill/>
                          </a:ln>
                          <a:solidFill>
                            <a:schemeClr val="tx1"/>
                          </a:solidFill>
                          <a:effectLst/>
                          <a:latin typeface="+mn-ea"/>
                          <a:ea typeface="+mn-ea"/>
                        </a:rPr>
                        <a:t>とした</a:t>
                      </a:r>
                      <a:r>
                        <a:rPr kumimoji="1" lang="ja-JP" altLang="en-US" sz="900" b="0" i="0" u="none" strike="noStrike" cap="none" normalizeH="0" baseline="0" dirty="0" smtClean="0">
                          <a:ln>
                            <a:noFill/>
                          </a:ln>
                          <a:solidFill>
                            <a:schemeClr val="tx1"/>
                          </a:solidFill>
                          <a:effectLst/>
                          <a:latin typeface="+mn-ea"/>
                          <a:ea typeface="+mn-ea"/>
                        </a:rPr>
                        <a:t>場合</a:t>
                      </a:r>
                      <a:endParaRPr kumimoji="1" lang="ja-JP" altLang="en-US" sz="9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rgbClr val="FF0000"/>
                        </a:solidFill>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手当等支給メニュー　　1人当たり　50万円（37.5万円）</a:t>
                      </a:r>
                      <a:endParaRPr kumimoji="1" lang="ja-JP" altLang="en-US" sz="9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併用</a:t>
                      </a:r>
                      <a:r>
                        <a:rPr kumimoji="1" lang="ja-JP" altLang="en-US" sz="900" dirty="0" smtClean="0">
                          <a:solidFill>
                            <a:schemeClr val="tx1"/>
                          </a:solidFill>
                        </a:rPr>
                        <a:t>メニュー</a:t>
                      </a:r>
                      <a:r>
                        <a:rPr kumimoji="1" lang="ja-JP" altLang="en-US" sz="900" dirty="0" smtClean="0">
                          <a:solidFill>
                            <a:schemeClr val="tx1"/>
                          </a:solidFill>
                        </a:rPr>
                        <a:t>　</a:t>
                      </a:r>
                      <a:r>
                        <a:rPr kumimoji="1" lang="ja-JP" altLang="en-US" sz="900" dirty="0" smtClean="0">
                          <a:solidFill>
                            <a:schemeClr val="tx1"/>
                          </a:solidFill>
                        </a:rPr>
                        <a:t>　</a:t>
                      </a:r>
                      <a:r>
                        <a:rPr kumimoji="1" lang="ja-JP" altLang="en-US" sz="900" dirty="0" smtClean="0">
                          <a:solidFill>
                            <a:schemeClr val="tx1"/>
                          </a:solidFill>
                        </a:rPr>
                        <a:t>　</a:t>
                      </a:r>
                      <a:r>
                        <a:rPr kumimoji="1" lang="ja-JP" altLang="en-US" sz="900" dirty="0" smtClean="0">
                          <a:solidFill>
                            <a:schemeClr val="tx1"/>
                          </a:solidFill>
                        </a:rPr>
                        <a:t>　</a:t>
                      </a:r>
                      <a:r>
                        <a:rPr kumimoji="1" lang="ja-JP" altLang="en-US" sz="900" dirty="0" smtClean="0">
                          <a:solidFill>
                            <a:schemeClr val="tx1"/>
                          </a:solidFill>
                        </a:rPr>
                        <a:t>　　  1人当たり　50万円（37.5万円）</a:t>
                      </a:r>
                      <a:endParaRPr kumimoji="1" lang="ja-JP" altLang="en-US" sz="9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労働</a:t>
                      </a:r>
                      <a:r>
                        <a:rPr kumimoji="1" lang="ja-JP" altLang="en-US" sz="900" dirty="0" smtClean="0">
                          <a:solidFill>
                            <a:schemeClr val="tx1"/>
                          </a:solidFill>
                        </a:rPr>
                        <a:t>時間</a:t>
                      </a:r>
                      <a:r>
                        <a:rPr kumimoji="1" lang="ja-JP" altLang="en-US" sz="900" dirty="0" smtClean="0">
                          <a:solidFill>
                            <a:schemeClr val="tx1"/>
                          </a:solidFill>
                        </a:rPr>
                        <a:t>延長</a:t>
                      </a:r>
                      <a:r>
                        <a:rPr kumimoji="1" lang="ja-JP" altLang="en-US" sz="900" dirty="0" smtClean="0">
                          <a:solidFill>
                            <a:schemeClr val="tx1"/>
                          </a:solidFill>
                        </a:rPr>
                        <a:t>メニュー</a:t>
                      </a:r>
                      <a:r>
                        <a:rPr kumimoji="1" lang="ja-JP" altLang="en-US" sz="900" dirty="0" smtClean="0">
                          <a:solidFill>
                            <a:schemeClr val="tx1"/>
                          </a:solidFill>
                        </a:rPr>
                        <a:t>　</a:t>
                      </a:r>
                      <a:r>
                        <a:rPr kumimoji="1" lang="ja-JP" altLang="en-US" sz="900" dirty="0" smtClean="0">
                          <a:solidFill>
                            <a:schemeClr val="tx1"/>
                          </a:solidFill>
                        </a:rPr>
                        <a:t>1人当たり　30万円（22.5万円）</a:t>
                      </a:r>
                      <a:r>
                        <a:rPr kumimoji="1" lang="ja-JP" altLang="en-US" sz="800" dirty="0" smtClean="0">
                          <a:solidFill>
                            <a:schemeClr val="tx1"/>
                          </a:solidFill>
                        </a:rPr>
                        <a:t>　</a:t>
                      </a:r>
                      <a:endParaRPr kumimoji="1" lang="ja-JP" altLang="en-US" sz="800" dirty="0" smtClean="0">
                        <a:solidFill>
                          <a:schemeClr val="tx1"/>
                        </a:solidFill>
                      </a:endParaRPr>
                    </a:p>
                  </a:txBody>
                  <a:tcP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745" name="タイトル 1"/>
          <p:cNvSpPr txBox="1"/>
          <p:nvPr/>
        </p:nvSpPr>
        <p:spPr>
          <a:xfrm>
            <a:off x="75278" y="38380"/>
            <a:ext cx="1553522" cy="308024"/>
          </a:xfrm>
          <a:prstGeom prst="rect">
            <a:avLst/>
          </a:prstGeom>
          <a:noFill/>
          <a:ln>
            <a:solidFill>
              <a:schemeClr val="accent1">
                <a:lumMod val="60000"/>
                <a:lumOff val="40000"/>
              </a:schemeClr>
            </a:solidFill>
          </a:ln>
        </p:spPr>
        <p:txBody>
          <a:bodyPr lIns="0" tIns="0" rIns="0" bIns="0" anchor="ctr">
            <a:normAutofit/>
          </a:bodyPr>
          <a:lstStyle/>
          <a:p>
            <a:pPr algn="ctr" fontAlgn="auto">
              <a:spcAft>
                <a:spcPts val="0"/>
              </a:spcAft>
              <a:defRPr/>
            </a:pPr>
            <a:r>
              <a:rPr lang="ja-JP" altLang="en-US" sz="1600" b="0" dirty="0">
                <a:solidFill>
                  <a:schemeClr val="tx1"/>
                </a:solidFill>
                <a:latin typeface="ＭＳ Ｐゴシック"/>
                <a:ea typeface="ＭＳ Ｐゴシック"/>
              </a:rPr>
              <a:t>処遇改善</a:t>
            </a:r>
            <a:endParaRPr lang="en-US" altLang="ja-JP" b="0" dirty="0" smtClean="0">
              <a:solidFill>
                <a:schemeClr val="tx1"/>
              </a:solidFill>
              <a:latin typeface="ＭＳ Ｐゴシック"/>
              <a:ea typeface="ＭＳ Ｐゴシック"/>
            </a:endParaRPr>
          </a:p>
        </p:txBody>
      </p:sp>
      <p:sp>
        <p:nvSpPr>
          <p:cNvPr id="1746" name="テキスト ボックス 8"/>
          <p:cNvSpPr txBox="1">
            <a:spLocks noChangeArrowheads="1"/>
          </p:cNvSpPr>
          <p:nvPr/>
        </p:nvSpPr>
        <p:spPr>
          <a:xfrm>
            <a:off x="63099" y="377783"/>
            <a:ext cx="6831980" cy="399217"/>
          </a:xfrm>
          <a:prstGeom prst="rect">
            <a:avLst/>
          </a:prstGeom>
          <a:noFill/>
          <a:ln w="9525">
            <a:noFill/>
            <a:miter lim="800000"/>
            <a:headEnd/>
            <a:tailEnd/>
          </a:ln>
        </p:spPr>
        <p:txBody>
          <a:bodyPr wrap="square">
            <a:spAutoFit/>
          </a:bodyPr>
          <a:lstStyle/>
          <a:p>
            <a:r>
              <a:rPr lang="ja-JP" altLang="en-US" sz="1000" dirty="0" smtClean="0">
                <a:solidFill>
                  <a:schemeClr val="tx1"/>
                </a:solidFill>
              </a:rPr>
              <a:t>非正規雇用労働者の企業内でのキャリア</a:t>
            </a:r>
            <a:r>
              <a:rPr lang="ja-JP" altLang="en-US" sz="1000" dirty="0" smtClean="0">
                <a:solidFill>
                  <a:schemeClr val="tx1"/>
                </a:solidFill>
              </a:rPr>
              <a:t>アップ</a:t>
            </a:r>
            <a:r>
              <a:rPr lang="ja-JP" altLang="en-US" sz="1000" dirty="0" smtClean="0">
                <a:solidFill>
                  <a:schemeClr val="tx1"/>
                </a:solidFill>
              </a:rPr>
              <a:t>を促進する</a:t>
            </a:r>
            <a:r>
              <a:rPr lang="ja-JP" altLang="en-US" sz="1000" dirty="0" smtClean="0">
                <a:solidFill>
                  <a:schemeClr val="tx1"/>
                </a:solidFill>
              </a:rPr>
              <a:t>ため</a:t>
            </a:r>
            <a:r>
              <a:rPr lang="ja-JP" altLang="en-US" sz="1000" dirty="0" smtClean="0">
                <a:solidFill>
                  <a:schemeClr val="tx1"/>
                </a:solidFill>
              </a:rPr>
              <a:t>、</a:t>
            </a:r>
            <a:r>
              <a:rPr lang="ja-JP" altLang="en-US" sz="1000" dirty="0">
                <a:solidFill>
                  <a:schemeClr val="tx1"/>
                </a:solidFill>
              </a:rPr>
              <a:t>正社員化し</a:t>
            </a:r>
            <a:r>
              <a:rPr lang="ja-JP" altLang="en-US" sz="1000" dirty="0" smtClean="0">
                <a:solidFill>
                  <a:schemeClr val="tx1"/>
                </a:solidFill>
              </a:rPr>
              <a:t>、処遇</a:t>
            </a:r>
            <a:r>
              <a:rPr lang="ja-JP" altLang="en-US" sz="1000" dirty="0" smtClean="0">
                <a:solidFill>
                  <a:schemeClr val="tx1"/>
                </a:solidFill>
              </a:rPr>
              <a:t>改善</a:t>
            </a:r>
            <a:r>
              <a:rPr lang="ja-JP" altLang="en-US" sz="1000" dirty="0" smtClean="0">
                <a:solidFill>
                  <a:schemeClr val="tx1"/>
                </a:solidFill>
              </a:rPr>
              <a:t>の取組を実施した事業主に</a:t>
            </a:r>
            <a:r>
              <a:rPr lang="ja-JP" altLang="en-US" sz="1000" dirty="0" smtClean="0">
                <a:solidFill>
                  <a:schemeClr val="tx1"/>
                </a:solidFill>
              </a:rPr>
              <a:t>対して</a:t>
            </a:r>
            <a:r>
              <a:rPr lang="ja-JP" altLang="en-US" sz="1000" dirty="0" smtClean="0">
                <a:solidFill>
                  <a:schemeClr val="tx1"/>
                </a:solidFill>
              </a:rPr>
              <a:t>助成する</a:t>
            </a:r>
            <a:r>
              <a:rPr lang="ja-JP" altLang="en-US" sz="1000" dirty="0" smtClean="0">
                <a:solidFill>
                  <a:schemeClr val="tx1"/>
                </a:solidFill>
              </a:rPr>
              <a:t>制度です。</a:t>
            </a:r>
            <a:r>
              <a:rPr lang="ja-JP" altLang="en-US" sz="1000" dirty="0" smtClean="0">
                <a:solidFill>
                  <a:schemeClr val="tx1"/>
                </a:solidFill>
              </a:rPr>
              <a:t>　</a:t>
            </a:r>
            <a:r>
              <a:rPr lang="ja-JP" altLang="en-US" sz="800" strike="noStrike" dirty="0" smtClean="0">
                <a:solidFill>
                  <a:schemeClr val="tx1"/>
                </a:solidFill>
              </a:rPr>
              <a:t>※</a:t>
            </a:r>
            <a:r>
              <a:rPr kumimoji="1" lang="ja-JP" altLang="en-US" sz="800" b="0" i="0" u="none" strike="noStrike" cap="none" normalizeH="0" baseline="0" dirty="0" smtClean="0">
                <a:ln>
                  <a:noFill/>
                </a:ln>
                <a:solidFill>
                  <a:schemeClr val="tx1"/>
                </a:solidFill>
                <a:effectLst/>
                <a:latin typeface="+mn-ea"/>
                <a:ea typeface="+mn-ea"/>
              </a:rPr>
              <a:t>（　）は大企業の額</a:t>
            </a:r>
            <a:endParaRPr lang="ja-JP" altLang="en-US" sz="1000" dirty="0" smtClean="0">
              <a:solidFill>
                <a:schemeClr val="tx1"/>
              </a:solidFill>
            </a:endParaRPr>
          </a:p>
        </p:txBody>
      </p:sp>
      <p:pic>
        <p:nvPicPr>
          <p:cNvPr id="1747" name="図 1"/>
          <p:cNvPicPr>
            <a:picLocks noChangeAspect="1"/>
          </p:cNvPicPr>
          <p:nvPr/>
        </p:nvPicPr>
        <p:blipFill>
          <a:blip r:embed="rId1"/>
          <a:stretch>
            <a:fillRect/>
          </a:stretch>
        </p:blipFill>
        <p:spPr>
          <a:xfrm>
            <a:off x="2926116" y="2891460"/>
            <a:ext cx="3814884" cy="2160240"/>
          </a:xfrm>
          <a:prstGeom prst="rect">
            <a:avLst/>
          </a:prstGeom>
          <a:noFill/>
        </p:spPr>
      </p:pic>
      <p:sp>
        <p:nvSpPr>
          <p:cNvPr id="1748" name="正方形/長方形 653"/>
          <p:cNvSpPr/>
          <p:nvPr/>
        </p:nvSpPr>
        <p:spPr>
          <a:xfrm>
            <a:off x="49462" y="8952624"/>
            <a:ext cx="6724099" cy="717806"/>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nSpc>
                <a:spcPts val="1300"/>
              </a:lnSpc>
            </a:pPr>
            <a:r>
              <a:rPr lang="en-US" altLang="ja-JP" sz="1050" dirty="0" smtClean="0">
                <a:solidFill>
                  <a:schemeClr val="tx1"/>
                </a:solidFill>
              </a:rPr>
              <a:t>【</a:t>
            </a:r>
            <a:r>
              <a:rPr lang="ja-JP" altLang="en-US" sz="1050" dirty="0" smtClean="0">
                <a:solidFill>
                  <a:schemeClr val="tx1"/>
                </a:solidFill>
              </a:rPr>
              <a:t>お問合せ先</a:t>
            </a:r>
            <a:r>
              <a:rPr lang="en-US" altLang="ja-JP" sz="1050" dirty="0" smtClean="0">
                <a:solidFill>
                  <a:schemeClr val="tx1"/>
                </a:solidFill>
              </a:rPr>
              <a:t>】</a:t>
            </a:r>
            <a:r>
              <a:rPr lang="ja-JP" altLang="en-US" sz="1050" dirty="0" smtClean="0">
                <a:solidFill>
                  <a:schemeClr val="tx1"/>
                </a:solidFill>
              </a:rPr>
              <a:t>　</a:t>
            </a:r>
            <a:endParaRPr lang="ja-JP" altLang="en-US" sz="1100" strike="sngStrike" dirty="0">
              <a:solidFill>
                <a:schemeClr val="tx1"/>
              </a:solidFill>
            </a:endParaRPr>
          </a:p>
          <a:p>
            <a:pPr>
              <a:lnSpc>
                <a:spcPts val="1300"/>
              </a:lnSpc>
            </a:pPr>
            <a:r>
              <a:rPr lang="ja-JP" altLang="en-US" sz="1050" dirty="0" smtClean="0">
                <a:solidFill>
                  <a:schemeClr val="tx1"/>
                </a:solidFill>
              </a:rPr>
              <a:t>　</a:t>
            </a:r>
            <a:r>
              <a:rPr lang="ja-JP" altLang="en-US" sz="1050" dirty="0" smtClean="0">
                <a:solidFill>
                  <a:schemeClr val="tx1"/>
                </a:solidFill>
              </a:rPr>
              <a:t>　</a:t>
            </a:r>
            <a:r>
              <a:rPr lang="ja-JP" altLang="en-US" sz="1050" dirty="0" smtClean="0">
                <a:solidFill>
                  <a:schemeClr val="tx1"/>
                </a:solidFill>
              </a:rPr>
              <a:t>高知労働局　</a:t>
            </a:r>
            <a:r>
              <a:rPr lang="ja-JP" altLang="en-US" sz="1050" dirty="0" smtClean="0">
                <a:solidFill>
                  <a:schemeClr val="tx1"/>
                </a:solidFill>
              </a:rPr>
              <a:t>助成金センター</a:t>
            </a:r>
            <a:r>
              <a:rPr lang="ja-JP" altLang="en-US" sz="1050" dirty="0" smtClean="0">
                <a:solidFill>
                  <a:schemeClr val="tx1"/>
                </a:solidFill>
              </a:rPr>
              <a:t>　　</a:t>
            </a:r>
            <a:r>
              <a:rPr lang="en-US" altLang="ja-JP" sz="1050" dirty="0" smtClean="0">
                <a:solidFill>
                  <a:schemeClr val="tx1"/>
                </a:solidFill>
              </a:rPr>
              <a:t>高知市大津乙2536-6</a:t>
            </a:r>
            <a:r>
              <a:rPr lang="ja-JP" altLang="en-US" sz="1050" dirty="0" smtClean="0">
                <a:solidFill>
                  <a:schemeClr val="tx1"/>
                </a:solidFill>
              </a:rPr>
              <a:t>　</a:t>
            </a:r>
            <a:r>
              <a:rPr lang="ja-JP" altLang="en-US" sz="1050" dirty="0" smtClean="0">
                <a:solidFill>
                  <a:schemeClr val="tx1"/>
                </a:solidFill>
              </a:rPr>
              <a:t>ＴＥＬ</a:t>
            </a:r>
            <a:r>
              <a:rPr lang="ja-JP" altLang="en-US" sz="1050" dirty="0" smtClean="0">
                <a:solidFill>
                  <a:schemeClr val="tx1"/>
                </a:solidFill>
              </a:rPr>
              <a:t>０８８－８７８－５３２８</a:t>
            </a:r>
            <a:endParaRPr lang="ja-JP" altLang="en-US" sz="1050" dirty="0" smtClean="0">
              <a:solidFill>
                <a:schemeClr val="tx1"/>
              </a:solidFill>
            </a:endParaRPr>
          </a:p>
          <a:p>
            <a:pPr>
              <a:lnSpc>
                <a:spcPts val="800"/>
              </a:lnSpc>
            </a:pPr>
            <a:endParaRPr lang="ja-JP" altLang="en-US" sz="1050" dirty="0" smtClean="0">
              <a:solidFill>
                <a:schemeClr val="tx1"/>
              </a:solidFill>
            </a:endParaRPr>
          </a:p>
          <a:p>
            <a:pPr>
              <a:lnSpc>
                <a:spcPts val="800"/>
              </a:lnSpc>
            </a:pPr>
            <a:r>
              <a:rPr lang="ja-JP" altLang="en-US" sz="1050" dirty="0" smtClean="0">
                <a:solidFill>
                  <a:schemeClr val="tx1"/>
                </a:solidFill>
              </a:rPr>
              <a:t>　</a:t>
            </a:r>
            <a:r>
              <a:rPr lang="ja-JP" altLang="en-US" sz="1050" dirty="0" smtClean="0">
                <a:solidFill>
                  <a:schemeClr val="tx1"/>
                </a:solidFill>
              </a:rPr>
              <a:t>　</a:t>
            </a:r>
            <a:r>
              <a:rPr lang="ja-JP" altLang="en-US" sz="1050" dirty="0" smtClean="0">
                <a:solidFill>
                  <a:schemeClr val="tx1"/>
                </a:solidFill>
              </a:rPr>
              <a:t>厚生労働省</a:t>
            </a:r>
            <a:r>
              <a:rPr lang="ja-JP" altLang="en-US" sz="1050" dirty="0" smtClean="0">
                <a:solidFill>
                  <a:schemeClr val="tx1"/>
                </a:solidFill>
              </a:rPr>
              <a:t>　</a:t>
            </a:r>
            <a:r>
              <a:rPr lang="ja-JP" altLang="en-US" sz="1050" dirty="0" smtClean="0">
                <a:solidFill>
                  <a:schemeClr val="tx1"/>
                </a:solidFill>
              </a:rPr>
              <a:t>HP</a:t>
            </a:r>
            <a:endParaRPr lang="ja-JP" altLang="en-US" sz="1050" dirty="0" smtClean="0">
              <a:solidFill>
                <a:schemeClr val="tx1"/>
              </a:solidFill>
            </a:endParaRPr>
          </a:p>
          <a:p>
            <a:pPr>
              <a:lnSpc>
                <a:spcPts val="1100"/>
              </a:lnSpc>
            </a:pPr>
            <a:r>
              <a:rPr lang="ja-JP" altLang="en-US" sz="1050" dirty="0" smtClean="0">
                <a:solidFill>
                  <a:schemeClr val="tx1"/>
                </a:solidFill>
              </a:rPr>
              <a:t>　</a:t>
            </a:r>
            <a:r>
              <a:rPr lang="ja-JP" altLang="en-US" sz="1050" dirty="0" smtClean="0">
                <a:solidFill>
                  <a:schemeClr val="tx1"/>
                </a:solidFill>
              </a:rPr>
              <a:t>　</a:t>
            </a:r>
            <a:r>
              <a:rPr lang="ja-JP" altLang="en-US" sz="1050" dirty="0" smtClean="0">
                <a:solidFill>
                  <a:schemeClr val="tx1"/>
                </a:solidFill>
              </a:rPr>
              <a:t>URL</a:t>
            </a:r>
            <a:r>
              <a:rPr lang="ja-JP" altLang="en-US" sz="1050" dirty="0" smtClean="0">
                <a:solidFill>
                  <a:schemeClr val="tx1"/>
                </a:solidFill>
              </a:rPr>
              <a:t>：</a:t>
            </a:r>
            <a:r>
              <a:rPr lang="ja-JP" altLang="en-US" sz="1050" dirty="0" smtClean="0">
                <a:solidFill>
                  <a:schemeClr val="tx1"/>
                </a:solidFill>
              </a:rPr>
              <a:t>https://www.mhlw.go.jp/stf/seisakunitsuite/bunya/koyou_roudou/part_haken/jigyounushi/career.html</a:t>
            </a:r>
            <a:r>
              <a:rPr lang="ja-JP" altLang="en-US" sz="1100" dirty="0" smtClean="0">
                <a:solidFill>
                  <a:schemeClr val="tx1"/>
                </a:solidFill>
              </a:rPr>
              <a:t>　</a:t>
            </a:r>
            <a:r>
              <a:rPr lang="ja-JP" altLang="en-US" sz="1100" strike="sngStrike" dirty="0" smtClean="0">
                <a:solidFill>
                  <a:schemeClr val="tx1"/>
                </a:solidFill>
              </a:rPr>
              <a:t>　</a:t>
            </a:r>
            <a:endParaRPr lang="ja-JP" altLang="en-US" sz="1050" dirty="0" smtClean="0">
              <a:solidFill>
                <a:schemeClr val="tx1"/>
              </a:solidFill>
            </a:endParaRPr>
          </a:p>
        </p:txBody>
      </p:sp>
      <p:sp>
        <p:nvSpPr>
          <p:cNvPr id="1749" name="テキスト ボックス 700"/>
          <p:cNvSpPr txBox="1"/>
          <p:nvPr/>
        </p:nvSpPr>
        <p:spPr>
          <a:xfrm>
            <a:off x="3113786" y="9597856"/>
            <a:ext cx="576064" cy="368439"/>
          </a:xfrm>
          <a:prstGeom prst="rect">
            <a:avLst/>
          </a:prstGeom>
          <a:noFill/>
        </p:spPr>
        <p:txBody>
          <a:bodyPr wrap="square" rtlCol="0">
            <a:spAutoFit/>
          </a:bodyPr>
          <a:lstStyle/>
          <a:p>
            <a:pPr algn="ctr"/>
            <a:r>
              <a:rPr lang="ja-JP" altLang="en-US">
                <a:solidFill>
                  <a:schemeClr val="tx1"/>
                </a:solidFill>
              </a:rPr>
              <a:t>５０</a:t>
            </a:r>
            <a:endParaRPr>
              <a:solidFill>
                <a:schemeClr val="tx1"/>
              </a:solidFill>
            </a:endParaRPr>
          </a:p>
        </p:txBody>
      </p:sp>
    </p:spTree>
    <p:extLst>
      <p:ext uri="{BB962C8B-B14F-4D97-AF65-F5344CB8AC3E}">
        <p14:creationId xmlns:p14="http://schemas.microsoft.com/office/powerpoint/2010/main" val="37478585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55" name="タイトル 471"/>
          <p:cNvSpPr/>
          <p:nvPr/>
        </p:nvSpPr>
        <p:spPr>
          <a:xfrm>
            <a:off x="1694270" y="27850"/>
            <a:ext cx="5080770" cy="636202"/>
          </a:xfrm>
          <a:prstGeom prst="rect">
            <a:avLst/>
          </a:prstGeom>
          <a:solidFill>
            <a:schemeClr val="accent1">
              <a:lumMod val="20000"/>
              <a:lumOff val="80000"/>
            </a:schemeClr>
          </a:solidFill>
          <a:ln>
            <a:solidFill>
              <a:schemeClr val="accent1">
                <a:lumMod val="20000"/>
                <a:lumOff val="80000"/>
              </a:schemeClr>
            </a:solidFill>
          </a:ln>
        </p:spPr>
        <p:txBody>
          <a:bodyPr lIns="76493" tIns="38246" rIns="76493" bIns="38246" rtlCol="0" anchor="ctr" anchorCtr="0">
            <a:normAutofit/>
          </a:bodyPr>
          <a:lstStyle>
            <a:lvl1pPr algn="ctr" rtl="0" fontAlgn="base">
              <a:spcBef>
                <a:spcPct val="0"/>
              </a:spcBef>
              <a:spcAft>
                <a:spcPct val="0"/>
              </a:spcAft>
              <a:defRPr kumimoji="1" sz="4400" b="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lnSpc>
                <a:spcPts val="1673"/>
              </a:lnSpc>
              <a:spcBef>
                <a:spcPts val="500"/>
              </a:spcBef>
              <a:spcAft>
                <a:spcPts val="0"/>
              </a:spcAft>
              <a:defRPr/>
            </a:pPr>
            <a:r>
              <a:rPr lang="ja-JP" altLang="en-US" sz="1600" b="0" strike="noStrike" dirty="0" smtClean="0">
                <a:solidFill>
                  <a:schemeClr val="tx1"/>
                </a:solidFill>
                <a:latin typeface="+mn-ea"/>
                <a:ea typeface="+mn-ea"/>
              </a:rPr>
              <a:t>業務改善助成金　【国】</a:t>
            </a:r>
            <a:r>
              <a:rPr lang="ja-JP" altLang="en-US" sz="1800" b="1" strike="noStrike" dirty="0" smtClean="0">
                <a:solidFill>
                  <a:schemeClr val="tx1"/>
                </a:solidFill>
                <a:latin typeface="+mn-ea"/>
                <a:ea typeface="+mn-ea"/>
              </a:rPr>
              <a:t>　</a:t>
            </a:r>
            <a:r>
              <a:rPr lang="ja-JP" altLang="en-US" sz="1800" b="1" strike="noStrike" dirty="0" smtClean="0">
                <a:solidFill>
                  <a:schemeClr val="tx1"/>
                </a:solidFill>
                <a:latin typeface="+mn-ea"/>
                <a:ea typeface="+mn-ea"/>
              </a:rPr>
              <a:t>　　　　　　　　　　　　　　　</a:t>
            </a:r>
            <a:r>
              <a:rPr lang="ja-JP" altLang="en-US" sz="1800" b="1" strike="noStrike" dirty="0" smtClean="0">
                <a:solidFill>
                  <a:schemeClr val="tx1"/>
                </a:solidFill>
                <a:latin typeface="+mn-ea"/>
                <a:ea typeface="+mn-ea"/>
              </a:rPr>
              <a:t>　</a:t>
            </a:r>
          </a:p>
        </p:txBody>
      </p:sp>
      <p:graphicFrame>
        <p:nvGraphicFramePr>
          <p:cNvPr id="1756" name="Group 472"/>
          <p:cNvGraphicFramePr>
            <a:graphicFrameLocks noGrp="1"/>
          </p:cNvGraphicFramePr>
          <p:nvPr>
            <p:extLst>
              <p:ext uri="{D42A27DB-BD31-4B8C-83A1-F6EECF244321}">
                <p14:modId xmlns:p14="http://schemas.microsoft.com/office/powerpoint/2010/main" val="4144929420"/>
              </p:ext>
            </p:extLst>
          </p:nvPr>
        </p:nvGraphicFramePr>
        <p:xfrm>
          <a:off x="93929" y="1375195"/>
          <a:ext cx="6681110" cy="6677758"/>
        </p:xfrm>
        <a:graphic>
          <a:graphicData uri="http://schemas.openxmlformats.org/drawingml/2006/table">
            <a:tbl>
              <a:tblPr/>
              <a:tblGrid>
                <a:gridCol w="1360887"/>
                <a:gridCol w="5320223"/>
              </a:tblGrid>
              <a:tr h="112585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対象者</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trike="noStrike" dirty="0">
                          <a:solidFill>
                            <a:schemeClr val="tx1"/>
                          </a:solidFill>
                          <a:latin typeface="+mn-ea"/>
                          <a:ea typeface="+mn-ea"/>
                        </a:rPr>
                        <a:t>・中小企業・小規模事業者であること</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trike="noStrike" dirty="0">
                          <a:solidFill>
                            <a:schemeClr val="tx1"/>
                          </a:solidFill>
                          <a:latin typeface="+mn-ea"/>
                          <a:ea typeface="+mn-ea"/>
                        </a:rPr>
                        <a:t>・事業場内最低賃金と地域別最低賃金の差額が</a:t>
                      </a:r>
                      <a:r>
                        <a:rPr kumimoji="1" lang="ja-JP" altLang="en-US" sz="1400" b="0" strike="noStrike" dirty="0">
                          <a:solidFill>
                            <a:schemeClr val="tx1"/>
                          </a:solidFill>
                          <a:latin typeface="+mn-ea"/>
                          <a:ea typeface="+mn-ea"/>
                        </a:rPr>
                        <a:t>５０</a:t>
                      </a:r>
                      <a:r>
                        <a:rPr kumimoji="1" lang="ja-JP" altLang="en-US" sz="1400" b="0" strike="noStrike" dirty="0">
                          <a:solidFill>
                            <a:schemeClr val="tx1"/>
                          </a:solidFill>
                          <a:latin typeface="+mn-ea"/>
                          <a:ea typeface="+mn-ea"/>
                        </a:rPr>
                        <a:t>円以内であること（注：高知県の地域別最低賃金は令和</a:t>
                      </a:r>
                      <a:r>
                        <a:rPr kumimoji="1" lang="ja-JP" altLang="en-US" sz="1400" b="0" strike="noStrike" dirty="0">
                          <a:solidFill>
                            <a:schemeClr val="tx1"/>
                          </a:solidFill>
                          <a:latin typeface="+mn-ea"/>
                          <a:ea typeface="+mn-ea"/>
                        </a:rPr>
                        <a:t>６</a:t>
                      </a:r>
                      <a:r>
                        <a:rPr kumimoji="1" lang="ja-JP" altLang="en-US" sz="1400" b="0" strike="noStrike" dirty="0">
                          <a:solidFill>
                            <a:schemeClr val="tx1"/>
                          </a:solidFill>
                          <a:latin typeface="+mn-ea"/>
                          <a:ea typeface="+mn-ea"/>
                        </a:rPr>
                        <a:t>年10月</a:t>
                      </a:r>
                      <a:r>
                        <a:rPr kumimoji="1" lang="ja-JP" altLang="en-US" sz="1400" b="0" strike="noStrike" dirty="0">
                          <a:solidFill>
                            <a:schemeClr val="tx1"/>
                          </a:solidFill>
                          <a:latin typeface="+mn-ea"/>
                          <a:ea typeface="+mn-ea"/>
                        </a:rPr>
                        <a:t>９</a:t>
                      </a:r>
                      <a:r>
                        <a:rPr kumimoji="1" lang="ja-JP" altLang="en-US" sz="1400" b="0" strike="noStrike" dirty="0">
                          <a:solidFill>
                            <a:schemeClr val="tx1"/>
                          </a:solidFill>
                          <a:latin typeface="+mn-ea"/>
                          <a:ea typeface="+mn-ea"/>
                        </a:rPr>
                        <a:t>日から</a:t>
                      </a:r>
                      <a:r>
                        <a:rPr kumimoji="1" lang="ja-JP" altLang="en-US" sz="1400" b="0" strike="noStrike" dirty="0">
                          <a:solidFill>
                            <a:schemeClr val="tx1"/>
                          </a:solidFill>
                          <a:latin typeface="+mn-ea"/>
                          <a:ea typeface="+mn-ea"/>
                        </a:rPr>
                        <a:t>952</a:t>
                      </a:r>
                      <a:r>
                        <a:rPr kumimoji="1" lang="ja-JP" altLang="en-US" sz="1400" b="0" strike="noStrike" dirty="0">
                          <a:solidFill>
                            <a:schemeClr val="tx1"/>
                          </a:solidFill>
                          <a:latin typeface="+mn-ea"/>
                          <a:ea typeface="+mn-ea"/>
                        </a:rPr>
                        <a:t>円となります。）</a:t>
                      </a:r>
                      <a:endParaRPr>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trike="noStrike" dirty="0">
                          <a:solidFill>
                            <a:schemeClr val="tx1"/>
                          </a:solidFill>
                          <a:latin typeface="+mn-ea"/>
                          <a:ea typeface="+mn-ea"/>
                        </a:rPr>
                        <a:t>・解雇、賃金引下げなどの不交付事由がないこと</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954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対象経費</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400" b="0" strike="noStrike" dirty="0" smtClean="0">
                          <a:solidFill>
                            <a:schemeClr val="tx1"/>
                          </a:solidFill>
                          <a:latin typeface="+mn-ea"/>
                          <a:ea typeface="+mn-ea"/>
                        </a:rPr>
                        <a:t>助成対象となる経費は「生産性向上、労働能率の増進に資する設備投資等」</a:t>
                      </a:r>
                      <a:endParaRPr>
                        <a:solidFill>
                          <a:schemeClr val="tx1"/>
                        </a:solidFill>
                      </a:endParaRPr>
                    </a:p>
                    <a:p>
                      <a:r>
                        <a:rPr kumimoji="1" lang="ja-JP" altLang="en-US" sz="1400" b="0" strike="noStrike" dirty="0" smtClean="0">
                          <a:solidFill>
                            <a:schemeClr val="tx1"/>
                          </a:solidFill>
                          <a:latin typeface="+mn-ea"/>
                          <a:ea typeface="+mn-ea"/>
                        </a:rPr>
                        <a:t>【助成例】</a:t>
                      </a:r>
                      <a:endParaRPr>
                        <a:solidFill>
                          <a:schemeClr val="tx1"/>
                        </a:solidFill>
                      </a:endParaRPr>
                    </a:p>
                    <a:p>
                      <a:r>
                        <a:rPr kumimoji="1" lang="ja-JP" altLang="en-US" sz="1400" b="0" strike="noStrike" dirty="0" smtClean="0">
                          <a:solidFill>
                            <a:schemeClr val="tx1"/>
                          </a:solidFill>
                          <a:latin typeface="+mn-ea"/>
                          <a:ea typeface="+mn-ea"/>
                        </a:rPr>
                        <a:t>・勤怠、給与管理ソフト</a:t>
                      </a:r>
                      <a:endParaRPr>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trike="noStrike" dirty="0" smtClean="0">
                          <a:solidFill>
                            <a:schemeClr val="tx1"/>
                          </a:solidFill>
                          <a:latin typeface="+mn-ea"/>
                          <a:ea typeface="+mn-ea"/>
                        </a:rPr>
                        <a:t>・リフト付き特殊車両</a:t>
                      </a:r>
                      <a:endParaRPr>
                        <a:solidFill>
                          <a:schemeClr val="tx1"/>
                        </a:solidFill>
                      </a:endParaRPr>
                    </a:p>
                    <a:p>
                      <a:r>
                        <a:rPr kumimoji="1" lang="ja-JP" altLang="en-US" sz="1400" b="0" strike="noStrike" dirty="0" smtClean="0">
                          <a:solidFill>
                            <a:schemeClr val="tx1"/>
                          </a:solidFill>
                          <a:latin typeface="+mn-ea"/>
                          <a:ea typeface="+mn-ea"/>
                        </a:rPr>
                        <a:t>・書類作成や予約（在庫）管理などのシステム導入</a:t>
                      </a:r>
                      <a:endParaRPr>
                        <a:solidFill>
                          <a:schemeClr val="tx1"/>
                        </a:solidFill>
                      </a:endParaRPr>
                    </a:p>
                    <a:p>
                      <a:r>
                        <a:rPr kumimoji="1" lang="ja-JP" altLang="en-US" sz="1400" b="0" strike="noStrike" dirty="0" smtClean="0">
                          <a:solidFill>
                            <a:schemeClr val="tx1"/>
                          </a:solidFill>
                          <a:latin typeface="+mn-ea"/>
                          <a:ea typeface="+mn-ea"/>
                        </a:rPr>
                        <a:t>・監視カメラや警報装置の設置</a:t>
                      </a:r>
                      <a:endParaRPr kumimoji="1" lang="en-US" altLang="ja-JP" sz="1400" b="0" strike="noStrike"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trike="noStrike" smtClean="0">
                          <a:solidFill>
                            <a:schemeClr val="tx1"/>
                          </a:solidFill>
                          <a:latin typeface="+mn-ea"/>
                          <a:ea typeface="+mn-ea"/>
                        </a:rPr>
                        <a:t>※「特例事業者」は乗用自動車、パソコンなど助成対象が拡充される</a:t>
                      </a:r>
                      <a:endParaRPr kumimoji="1" lang="ja-JP" altLang="en-US" sz="1400" b="0" strike="noStrike"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trike="noStrike" smtClean="0">
                          <a:solidFill>
                            <a:schemeClr val="tx1"/>
                          </a:solidFill>
                          <a:latin typeface="+mn-ea"/>
                          <a:ea typeface="+mn-ea"/>
                        </a:rPr>
                        <a:t>　</a:t>
                      </a:r>
                      <a:r>
                        <a:rPr kumimoji="1" lang="ja-JP" altLang="en-US" sz="1400" b="0" strike="noStrike" smtClean="0">
                          <a:solidFill>
                            <a:schemeClr val="tx1"/>
                          </a:solidFill>
                          <a:latin typeface="+mn-ea"/>
                          <a:ea typeface="+mn-ea"/>
                        </a:rPr>
                        <a:t>　</a:t>
                      </a:r>
                      <a:r>
                        <a:rPr kumimoji="1" lang="ja-JP" altLang="en-US" sz="1400" b="0" strike="noStrike" smtClean="0">
                          <a:solidFill>
                            <a:schemeClr val="tx1"/>
                          </a:solidFill>
                          <a:latin typeface="+mn-ea"/>
                          <a:ea typeface="+mn-ea"/>
                        </a:rPr>
                        <a:t>場合がある。</a:t>
                      </a:r>
                      <a:endParaRPr kumimoji="1" lang="ja-JP" altLang="en-US" sz="1400" b="0" strike="noStrike"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1887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助成率</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400" b="0" strike="noStrike" dirty="0" smtClean="0">
                          <a:solidFill>
                            <a:schemeClr val="tx1"/>
                          </a:solidFill>
                          <a:latin typeface="+mn-ea"/>
                          <a:ea typeface="+mn-ea"/>
                        </a:rPr>
                        <a:t>事業場内最低賃金が</a:t>
                      </a:r>
                      <a:endParaRPr>
                        <a:solidFill>
                          <a:schemeClr val="tx1"/>
                        </a:solidFill>
                      </a:endParaRPr>
                    </a:p>
                    <a:p>
                      <a:r>
                        <a:rPr kumimoji="1" lang="ja-JP" altLang="en-US" sz="1400" b="0" strike="noStrike" dirty="0" smtClean="0">
                          <a:solidFill>
                            <a:schemeClr val="tx1"/>
                          </a:solidFill>
                          <a:latin typeface="+mn-ea"/>
                          <a:ea typeface="+mn-ea"/>
                        </a:rPr>
                        <a:t>①900</a:t>
                      </a:r>
                      <a:r>
                        <a:rPr kumimoji="1" lang="ja-JP" altLang="en-US" sz="1400" b="0" strike="noStrike" dirty="0" smtClean="0">
                          <a:solidFill>
                            <a:schemeClr val="tx1"/>
                          </a:solidFill>
                          <a:latin typeface="+mn-ea"/>
                          <a:ea typeface="+mn-ea"/>
                        </a:rPr>
                        <a:t>円未満であれば、</a:t>
                      </a:r>
                      <a:r>
                        <a:rPr kumimoji="1" lang="ja-JP" altLang="en-US" sz="1400" b="0" strike="noStrike" dirty="0" smtClean="0">
                          <a:solidFill>
                            <a:schemeClr val="tx1"/>
                          </a:solidFill>
                          <a:latin typeface="+mn-ea"/>
                          <a:ea typeface="+mn-ea"/>
                        </a:rPr>
                        <a:t>助成率：９/１０</a:t>
                      </a:r>
                      <a:endParaRPr b="0">
                        <a:solidFill>
                          <a:schemeClr val="tx1"/>
                        </a:solidFill>
                      </a:endParaRPr>
                    </a:p>
                    <a:p>
                      <a:r>
                        <a:rPr kumimoji="1" lang="ja-JP" altLang="en-US" sz="1400" b="0" strike="noStrike" dirty="0" smtClean="0">
                          <a:solidFill>
                            <a:schemeClr val="tx1"/>
                          </a:solidFill>
                          <a:latin typeface="+mn-ea"/>
                          <a:ea typeface="+mn-ea"/>
                        </a:rPr>
                        <a:t>②900～950</a:t>
                      </a:r>
                      <a:r>
                        <a:rPr kumimoji="1" lang="ja-JP" altLang="en-US" sz="1400" b="0" strike="noStrike" dirty="0" smtClean="0">
                          <a:solidFill>
                            <a:schemeClr val="tx1"/>
                          </a:solidFill>
                          <a:latin typeface="+mn-ea"/>
                          <a:ea typeface="+mn-ea"/>
                        </a:rPr>
                        <a:t>円未満であれば、</a:t>
                      </a:r>
                      <a:r>
                        <a:rPr kumimoji="1" lang="ja-JP" altLang="en-US" sz="1400" b="0" strike="noStrike" dirty="0" smtClean="0">
                          <a:solidFill>
                            <a:schemeClr val="tx1"/>
                          </a:solidFill>
                          <a:latin typeface="+mn-ea"/>
                          <a:ea typeface="+mn-ea"/>
                        </a:rPr>
                        <a:t>助成率：４/５</a:t>
                      </a:r>
                      <a:r>
                        <a:rPr kumimoji="1" lang="en-US" altLang="ja-JP" sz="1400" b="0" strike="noStrike" dirty="0" smtClean="0">
                          <a:solidFill>
                            <a:schemeClr val="tx1"/>
                          </a:solidFill>
                          <a:latin typeface="+mn-ea"/>
                          <a:ea typeface="+mn-ea"/>
                        </a:rPr>
                        <a:t>(</a:t>
                      </a:r>
                      <a:r>
                        <a:rPr kumimoji="1" lang="ja-JP" altLang="en-US" sz="1400" b="0" strike="noStrike" dirty="0" smtClean="0">
                          <a:solidFill>
                            <a:schemeClr val="tx1"/>
                          </a:solidFill>
                          <a:latin typeface="+mn-ea"/>
                          <a:ea typeface="+mn-ea"/>
                        </a:rPr>
                        <a:t>９</a:t>
                      </a:r>
                      <a:r>
                        <a:rPr kumimoji="1" lang="en-US" altLang="ja-JP" sz="1400" b="0" strike="noStrike" dirty="0" smtClean="0">
                          <a:solidFill>
                            <a:schemeClr val="tx1"/>
                          </a:solidFill>
                          <a:latin typeface="+mn-ea"/>
                          <a:ea typeface="+mn-ea"/>
                        </a:rPr>
                        <a:t>/</a:t>
                      </a:r>
                      <a:r>
                        <a:rPr kumimoji="1" lang="ja-JP" altLang="en-US" sz="1400" b="0" strike="noStrike" dirty="0" smtClean="0">
                          <a:solidFill>
                            <a:schemeClr val="tx1"/>
                          </a:solidFill>
                          <a:latin typeface="+mn-ea"/>
                          <a:ea typeface="+mn-ea"/>
                        </a:rPr>
                        <a:t>１０</a:t>
                      </a:r>
                      <a:r>
                        <a:rPr kumimoji="1" lang="en-US" altLang="ja-JP" sz="1400" b="0" strike="noStrike" dirty="0" smtClean="0">
                          <a:solidFill>
                            <a:schemeClr val="tx1"/>
                          </a:solidFill>
                          <a:latin typeface="+mn-ea"/>
                          <a:ea typeface="+mn-ea"/>
                        </a:rPr>
                        <a:t>)</a:t>
                      </a:r>
                      <a:endParaRPr kumimoji="1" lang="ja-JP" altLang="en-US" sz="1400" b="0" strike="noStrike" dirty="0" smtClean="0">
                        <a:solidFill>
                          <a:schemeClr val="tx1"/>
                        </a:solidFill>
                        <a:latin typeface="+mn-ea"/>
                        <a:ea typeface="+mn-ea"/>
                      </a:endParaRPr>
                    </a:p>
                    <a:p>
                      <a:r>
                        <a:rPr kumimoji="1" lang="ja-JP" altLang="en-US" sz="1400" b="0" strike="noStrike" dirty="0" smtClean="0">
                          <a:solidFill>
                            <a:schemeClr val="tx1"/>
                          </a:solidFill>
                          <a:latin typeface="+mn-ea"/>
                          <a:ea typeface="+mn-ea"/>
                        </a:rPr>
                        <a:t>③950円以上であれば、助成率：３/４（４/５）</a:t>
                      </a:r>
                      <a:endParaRPr kumimoji="1" lang="en-US" altLang="ja-JP" sz="1400" b="0" strike="noStrike" dirty="0" smtClean="0">
                        <a:solidFill>
                          <a:schemeClr val="tx1"/>
                        </a:solidFill>
                        <a:latin typeface="+mn-ea"/>
                        <a:ea typeface="+mn-ea"/>
                      </a:endParaRPr>
                    </a:p>
                    <a:p>
                      <a:r>
                        <a:rPr kumimoji="1" lang="en-US" altLang="ja-JP" sz="1400" b="0" strike="noStrike" dirty="0" smtClean="0">
                          <a:solidFill>
                            <a:schemeClr val="tx1"/>
                          </a:solidFill>
                          <a:latin typeface="+mn-ea"/>
                          <a:ea typeface="+mn-ea"/>
                        </a:rPr>
                        <a:t>　 ※(　)</a:t>
                      </a:r>
                      <a:r>
                        <a:rPr kumimoji="1" lang="ja-JP" altLang="en-US" sz="1400" b="0" strike="noStrike" dirty="0" smtClean="0">
                          <a:solidFill>
                            <a:schemeClr val="tx1"/>
                          </a:solidFill>
                          <a:latin typeface="+mn-ea"/>
                          <a:ea typeface="+mn-ea"/>
                        </a:rPr>
                        <a:t>内は生産性要件を満たした場合。</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044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b="0" strike="noStrike">
                          <a:solidFill>
                            <a:schemeClr val="tx1"/>
                          </a:solidFill>
                        </a:rPr>
                        <a:t>助成上限額</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400" b="0" strike="noStrike" dirty="0" smtClean="0">
                          <a:solidFill>
                            <a:schemeClr val="tx1"/>
                          </a:solidFill>
                          <a:latin typeface="+mn-ea"/>
                          <a:ea typeface="+mn-ea"/>
                        </a:rPr>
                        <a:t>事業場の規模により、賃金を引き上げる労働者数及び賃金引き上げ額ごとに助成上限額の設定がある。</a:t>
                      </a:r>
                      <a:endParaRPr kumimoji="1" lang="ja-JP" altLang="en-US" sz="1400" b="0" strike="noStrike"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016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事業期間</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trike="noStrike" dirty="0">
                          <a:solidFill>
                            <a:schemeClr val="tx1"/>
                          </a:solidFill>
                          <a:latin typeface="+mn-ea"/>
                          <a:ea typeface="+mn-ea"/>
                        </a:rPr>
                        <a:t>令和７年１月31日（金）まで</a:t>
                      </a:r>
                      <a:endParaRPr kumimoji="1" lang="ja-JP" altLang="en-US" sz="1400" b="0" strike="noStrike" dirty="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759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申請受付期限</a:t>
                      </a:r>
                      <a:endParaRPr sz="1400" b="0" strike="noStrike">
                        <a:solidFill>
                          <a:schemeClr val="tx1"/>
                        </a:solidFill>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n-ea"/>
                          <a:ea typeface="+mn-ea"/>
                        </a:rPr>
                        <a:t>受付は終了しました。</a:t>
                      </a:r>
                      <a:endParaRPr kumimoji="1" lang="ja-JP" altLang="en-US" sz="1400" b="0" i="0" u="none" strike="noStrike" cap="none" normalizeH="0" baseline="0" dirty="0" smtClean="0">
                        <a:ln>
                          <a:noFill/>
                        </a:ln>
                        <a:solidFill>
                          <a:schemeClr val="tx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143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rPr>
                        <a:t>お問い合わせ先</a:t>
                      </a:r>
                      <a:endParaRPr sz="1400" b="0" strike="noStrike">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endParaRPr>
                    </a:p>
                  </a:txBody>
                  <a:tcPr marL="27000" marR="27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400" b="0" strike="noStrike" dirty="0" smtClean="0">
                          <a:solidFill>
                            <a:schemeClr val="tx1"/>
                          </a:solidFill>
                          <a:latin typeface="+mn-ea"/>
                          <a:ea typeface="+mn-ea"/>
                        </a:rPr>
                        <a:t>●業務改善助成金コールセンター　</a:t>
                      </a:r>
                      <a:r>
                        <a:rPr kumimoji="1" lang="ja-JP" altLang="en-US" sz="1400" b="0" strike="noStrike" dirty="0" smtClean="0">
                          <a:solidFill>
                            <a:schemeClr val="tx1"/>
                          </a:solidFill>
                          <a:latin typeface="+mn-ea"/>
                          <a:ea typeface="+mn-ea"/>
                        </a:rPr>
                        <a:t>ＴＥＬ：0120-366-440</a:t>
                      </a:r>
                      <a:br>
                        <a:rPr kumimoji="1" lang="ja-JP" altLang="en-US" sz="1400" b="0" strike="noStrike" dirty="0" smtClean="0">
                          <a:solidFill>
                            <a:schemeClr val="tx1"/>
                          </a:solidFill>
                          <a:latin typeface="+mn-ea"/>
                          <a:ea typeface="+mn-ea"/>
                        </a:rPr>
                      </a:br>
                      <a:r>
                        <a:rPr kumimoji="1" lang="ja-JP" altLang="en-US" sz="1400" b="0" strike="noStrike" dirty="0" smtClean="0">
                          <a:solidFill>
                            <a:schemeClr val="tx1"/>
                          </a:solidFill>
                          <a:latin typeface="+mn-ea"/>
                          <a:ea typeface="+mn-ea"/>
                        </a:rPr>
                        <a:t>●高知労働局　雇用環境・均等室　</a:t>
                      </a:r>
                      <a:r>
                        <a:rPr kumimoji="1" lang="ja-JP" altLang="en-US" sz="1400" b="0" strike="noStrike" dirty="0" smtClean="0">
                          <a:solidFill>
                            <a:schemeClr val="tx1"/>
                          </a:solidFill>
                          <a:latin typeface="+mn-ea"/>
                          <a:ea typeface="+mn-ea"/>
                        </a:rPr>
                        <a:t>　　ＴＥＬ：088-885-6041</a:t>
                      </a:r>
                      <a:endParaRPr kumimoji="1" lang="en-US" altLang="ja-JP" sz="1400" b="0" strike="noStrike" dirty="0" smtClean="0">
                        <a:solidFill>
                          <a:schemeClr val="tx1"/>
                        </a:solidFill>
                        <a:latin typeface="+mn-ea"/>
                        <a:ea typeface="+mn-ea"/>
                      </a:endParaRPr>
                    </a:p>
                    <a:p>
                      <a:r>
                        <a:rPr kumimoji="1" lang="ja-JP" altLang="en-US" sz="1400" b="0" strike="noStrike" dirty="0" smtClean="0">
                          <a:solidFill>
                            <a:schemeClr val="tx1"/>
                          </a:solidFill>
                          <a:latin typeface="+mn-ea"/>
                          <a:ea typeface="+mn-ea"/>
                        </a:rPr>
                        <a:t>●高知働き方改革推進支援センター </a:t>
                      </a:r>
                      <a:r>
                        <a:rPr kumimoji="1" lang="ja-JP" altLang="en-US" sz="1400" b="0" strike="noStrike" dirty="0" smtClean="0">
                          <a:solidFill>
                            <a:schemeClr val="tx1"/>
                          </a:solidFill>
                          <a:latin typeface="+mn-ea"/>
                          <a:ea typeface="+mn-ea"/>
                        </a:rPr>
                        <a:t>　ＴＥＬ：0120-899-869</a:t>
                      </a:r>
                      <a:endParaRPr kumimoji="1" lang="ja-JP" altLang="en-US" sz="1400" b="0" strike="noStrike"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757" name="タイトル 473"/>
          <p:cNvSpPr txBox="1"/>
          <p:nvPr/>
        </p:nvSpPr>
        <p:spPr>
          <a:xfrm>
            <a:off x="93929" y="35807"/>
            <a:ext cx="1534456" cy="628234"/>
          </a:xfrm>
          <a:prstGeom prst="rect">
            <a:avLst/>
          </a:prstGeom>
          <a:noFill/>
          <a:ln>
            <a:solidFill>
              <a:schemeClr val="accent1">
                <a:lumMod val="60000"/>
                <a:lumOff val="40000"/>
              </a:schemeClr>
            </a:solidFill>
          </a:ln>
        </p:spPr>
        <p:txBody>
          <a:bodyPr lIns="0" tIns="0" rIns="0" bIns="0" anchor="ctr">
            <a:normAutofit/>
          </a:bodyPr>
          <a:lstStyle/>
          <a:p>
            <a:pPr algn="ctr" fontAlgn="auto">
              <a:spcAft>
                <a:spcPts val="0"/>
              </a:spcAft>
              <a:defRPr/>
            </a:pPr>
            <a:r>
              <a:rPr lang="ja-JP" altLang="en-US" sz="1600" b="0" strike="noStrike" dirty="0" smtClean="0">
                <a:solidFill>
                  <a:schemeClr val="tx1"/>
                </a:solidFill>
                <a:latin typeface="+mn-ea"/>
                <a:ea typeface="+mn-ea"/>
                <a:cs typeface="+mj-cs"/>
              </a:rPr>
              <a:t>賃上げ</a:t>
            </a:r>
            <a:endParaRPr lang="en-US" altLang="ja-JP" b="0" strike="noStrike" dirty="0" smtClean="0">
              <a:solidFill>
                <a:schemeClr val="tx1"/>
              </a:solidFill>
              <a:latin typeface="+mn-ea"/>
              <a:ea typeface="+mn-ea"/>
              <a:cs typeface="+mj-cs"/>
            </a:endParaRPr>
          </a:p>
        </p:txBody>
      </p:sp>
      <p:sp>
        <p:nvSpPr>
          <p:cNvPr id="1758" name="テキスト ボックス 474"/>
          <p:cNvSpPr txBox="1">
            <a:spLocks noChangeArrowheads="1"/>
          </p:cNvSpPr>
          <p:nvPr/>
        </p:nvSpPr>
        <p:spPr>
          <a:xfrm>
            <a:off x="93648" y="768495"/>
            <a:ext cx="6792174" cy="507379"/>
          </a:xfrm>
          <a:prstGeom prst="rect">
            <a:avLst/>
          </a:prstGeom>
          <a:noFill/>
          <a:ln w="9525">
            <a:noFill/>
            <a:miter lim="800000"/>
            <a:headEnd/>
            <a:tailEnd/>
          </a:ln>
        </p:spPr>
        <p:txBody>
          <a:bodyPr wrap="square" lIns="76493" tIns="38246" rIns="76493" bIns="38246">
            <a:spAutoFit/>
          </a:bodyPr>
          <a:lstStyle/>
          <a:p>
            <a:r>
              <a:rPr lang="ja-JP" altLang="en-US" sz="1400" strike="noStrike" dirty="0" smtClean="0">
                <a:solidFill>
                  <a:schemeClr val="tx1"/>
                </a:solidFill>
              </a:rPr>
              <a:t>事業所内で最も低い賃金</a:t>
            </a:r>
            <a:r>
              <a:rPr lang="en-US" altLang="ja-JP" sz="1400" strike="noStrike" dirty="0" smtClean="0">
                <a:solidFill>
                  <a:schemeClr val="tx1"/>
                </a:solidFill>
              </a:rPr>
              <a:t>(</a:t>
            </a:r>
            <a:r>
              <a:rPr lang="ja-JP" altLang="en-US" sz="1400" strike="noStrike" dirty="0" smtClean="0">
                <a:solidFill>
                  <a:schemeClr val="tx1"/>
                </a:solidFill>
              </a:rPr>
              <a:t>事業場内最低賃金</a:t>
            </a:r>
            <a:r>
              <a:rPr lang="en-US" altLang="ja-JP" sz="1400" strike="noStrike" dirty="0" smtClean="0">
                <a:solidFill>
                  <a:schemeClr val="tx1"/>
                </a:solidFill>
              </a:rPr>
              <a:t>)</a:t>
            </a:r>
            <a:r>
              <a:rPr lang="ja-JP" altLang="en-US" sz="1400" strike="noStrike" dirty="0" smtClean="0">
                <a:solidFill>
                  <a:schemeClr val="tx1"/>
                </a:solidFill>
              </a:rPr>
              <a:t>を３０</a:t>
            </a:r>
            <a:r>
              <a:rPr lang="ja-JP" altLang="en-US" sz="1400" strike="noStrike" dirty="0" smtClean="0">
                <a:solidFill>
                  <a:schemeClr val="tx1"/>
                </a:solidFill>
              </a:rPr>
              <a:t>円以上引き上げ、生産性向上に資する設備投資等を行った場合に、その設備投資等の費用の一部を助成します。</a:t>
            </a:r>
            <a:endParaRPr lang="ja-JP" altLang="en-US" sz="1300" strike="noStrike" dirty="0">
              <a:solidFill>
                <a:schemeClr val="tx1"/>
              </a:solidFill>
              <a:latin typeface="Calibri" pitchFamily="34" charset="0"/>
            </a:endParaRPr>
          </a:p>
        </p:txBody>
      </p:sp>
      <p:sp>
        <p:nvSpPr>
          <p:cNvPr id="1759" name="テキスト 30"/>
          <p:cNvSpPr txBox="1"/>
          <p:nvPr/>
        </p:nvSpPr>
        <p:spPr>
          <a:xfrm>
            <a:off x="266254" y="8193000"/>
            <a:ext cx="6508786" cy="830104"/>
          </a:xfrm>
          <a:prstGeom prst="rect">
            <a:avLst/>
          </a:prstGeom>
        </p:spPr>
        <p:txBody>
          <a:bodyPr wrap="square">
            <a:spAutoFit/>
          </a:bodyPr>
          <a:p>
            <a:pPr>
              <a:defRPr lang="ja-JP" altLang="en-US"/>
            </a:pPr>
            <a:r>
              <a:rPr lang="ja-JP" altLang="en-US" sz="1400" b="1"/>
              <a:t>※このほか、国の雇用関係の助成金については下記ページから検索できます</a:t>
            </a:r>
            <a:r>
              <a:rPr lang="ja-JP" altLang="en-US" sz="1600"/>
              <a:t> </a:t>
            </a:r>
            <a:r>
              <a:rPr lang="ja-JP" altLang="en-US" sz="1600"/>
              <a:t>https://www.mhlw.go.jp/stf/seisakunitsuite/bunya/koyou_roudou/koyou/kyufukin/index_00007.html</a:t>
            </a:r>
            <a:endParaRPr lang="ja-JP" altLang="en-US"/>
          </a:p>
        </p:txBody>
      </p:sp>
      <p:sp>
        <p:nvSpPr>
          <p:cNvPr id="1760" name="テキスト ボックス 701"/>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５１</a:t>
            </a:r>
            <a:endParaRPr>
              <a:solidFill>
                <a:schemeClr val="tx1"/>
              </a:solidFill>
            </a:endParaRPr>
          </a:p>
        </p:txBody>
      </p:sp>
      <p:sp>
        <p:nvSpPr>
          <p:cNvPr id="1761" name="テキスト 625"/>
          <p:cNvSpPr txBox="1"/>
          <p:nvPr/>
        </p:nvSpPr>
        <p:spPr>
          <a:xfrm>
            <a:off x="-3699000" y="5917683"/>
            <a:ext cx="3168000" cy="1753433"/>
          </a:xfrm>
          <a:prstGeom prst="rect">
            <a:avLst/>
          </a:prstGeom>
        </p:spPr>
        <p:txBody>
          <a:bodyPr>
            <a:spAutoFit/>
          </a:bodyPr>
          <a:p>
            <a:pPr>
              <a:defRPr lang="ja-JP" altLang="en-US"/>
            </a:pPr>
            <a:r>
              <a:rPr lang="ja-JP" altLang="en-US">
                <a:solidFill>
                  <a:srgbClr val="FF0000"/>
                </a:solidFill>
              </a:rPr>
              <a:t>（雇用）</a:t>
            </a:r>
            <a:endParaRPr lang="ja-JP" altLang="en-US">
              <a:solidFill>
                <a:srgbClr val="FF0000"/>
              </a:solidFill>
            </a:endParaRPr>
          </a:p>
          <a:p>
            <a:pPr>
              <a:defRPr lang="ja-JP" altLang="en-US"/>
            </a:pPr>
            <a:r>
              <a:rPr lang="ja-JP" altLang="en-US">
                <a:solidFill>
                  <a:srgbClr val="FF0000"/>
                </a:solidFill>
              </a:rPr>
              <a:t>最新の情報が分かれば更新をお願いします。</a:t>
            </a:r>
            <a:endParaRPr lang="ja-JP" altLang="en-US">
              <a:solidFill>
                <a:srgbClr val="FF0000"/>
              </a:solidFill>
            </a:endParaRPr>
          </a:p>
          <a:p>
            <a:pPr>
              <a:defRPr lang="ja-JP" altLang="en-US"/>
            </a:pPr>
            <a:r>
              <a:rPr lang="ja-JP" altLang="en-US">
                <a:solidFill>
                  <a:srgbClr val="FF0000"/>
                </a:solidFill>
              </a:rPr>
              <a:t>分からなければ</a:t>
            </a:r>
            <a:r>
              <a:rPr lang="ja-JP" altLang="en-US">
                <a:solidFill>
                  <a:srgbClr val="FF0000"/>
                </a:solidFill>
              </a:rPr>
              <a:t>、</a:t>
            </a:r>
            <a:r>
              <a:rPr lang="ja-JP" altLang="en-US">
                <a:solidFill>
                  <a:srgbClr val="FF0000"/>
                </a:solidFill>
              </a:rPr>
              <a:t>｢受付は終了しました｣と記載しようと思います。</a:t>
            </a:r>
            <a:endParaRPr lang="ja-JP" altLang="en-US">
              <a:solidFill>
                <a:srgbClr val="FF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67"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fontScale="90000"/>
          </a:bodyPr>
          <a:lstStyle/>
          <a:p>
            <a:pPr fontAlgn="auto">
              <a:spcAft>
                <a:spcPts val="0"/>
              </a:spcAft>
              <a:defRPr/>
            </a:pPr>
            <a:r>
              <a:rPr lang="ja-JP" altLang="en-US" sz="1800" b="0" smtClean="0">
                <a:latin typeface="+mn-ea"/>
                <a:ea typeface="+mn-ea"/>
              </a:rPr>
              <a:t>事業</a:t>
            </a:r>
            <a:r>
              <a:rPr lang="ja-JP" altLang="en-US" sz="1800" b="0" dirty="0" smtClean="0">
                <a:latin typeface="+mn-ea"/>
                <a:ea typeface="+mn-ea"/>
              </a:rPr>
              <a:t>承継等推進事業費補助金</a:t>
            </a:r>
            <a:endParaRPr lang="ja-JP" altLang="en-US" sz="1800" b="0" dirty="0">
              <a:latin typeface="+mn-ea"/>
              <a:ea typeface="+mn-ea"/>
            </a:endParaRPr>
          </a:p>
          <a:p>
            <a:pPr fontAlgn="auto">
              <a:spcAft>
                <a:spcPts val="0"/>
              </a:spcAft>
              <a:defRPr/>
            </a:pPr>
            <a:r>
              <a:rPr lang="en-US" altLang="ja-JP" sz="1800" b="0" dirty="0" smtClean="0">
                <a:solidFill>
                  <a:schemeClr val="tx1"/>
                </a:solidFill>
                <a:latin typeface="+mn-ea"/>
                <a:ea typeface="+mn-ea"/>
              </a:rPr>
              <a:t>一般枠・小規模枠</a:t>
            </a:r>
            <a:endParaRPr lang="ja-JP" altLang="en-US" sz="1900" b="0" dirty="0" smtClean="0">
              <a:latin typeface="+mn-ea"/>
              <a:ea typeface="+mn-ea"/>
            </a:endParaRPr>
          </a:p>
        </p:txBody>
      </p:sp>
      <p:sp>
        <p:nvSpPr>
          <p:cNvPr id="1768"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smtClean="0">
                <a:solidFill>
                  <a:schemeClr val="tx1"/>
                </a:solidFill>
                <a:latin typeface="+mn-ea"/>
                <a:ea typeface="+mn-ea"/>
                <a:cs typeface="+mj-cs"/>
              </a:rPr>
              <a:t>事業承継</a:t>
            </a:r>
            <a:r>
              <a:rPr lang="en-US" altLang="ja-JP" dirty="0" smtClean="0">
                <a:solidFill>
                  <a:schemeClr val="accent1"/>
                </a:solidFill>
                <a:latin typeface="+mn-ea"/>
                <a:ea typeface="+mn-ea"/>
                <a:cs typeface="+mj-cs"/>
              </a:rPr>
              <a:t>	</a:t>
            </a:r>
            <a:endParaRPr lang="ja-JP" altLang="en-US" dirty="0">
              <a:solidFill>
                <a:schemeClr val="accent1"/>
              </a:solidFill>
              <a:latin typeface="+mn-ea"/>
              <a:ea typeface="+mn-ea"/>
              <a:cs typeface="+mj-cs"/>
            </a:endParaRPr>
          </a:p>
        </p:txBody>
      </p:sp>
      <p:graphicFrame>
        <p:nvGraphicFramePr>
          <p:cNvPr id="1769" name="表 6"/>
          <p:cNvGraphicFramePr>
            <a:graphicFrameLocks noGrp="1"/>
          </p:cNvGraphicFramePr>
          <p:nvPr/>
        </p:nvGraphicFramePr>
        <p:xfrm>
          <a:off x="122464" y="1386523"/>
          <a:ext cx="6624113" cy="4746808"/>
        </p:xfrm>
        <a:graphic>
          <a:graphicData uri="http://schemas.openxmlformats.org/drawingml/2006/table">
            <a:tbl>
              <a:tblPr firstRow="1" bandRow="1">
                <a:tableStyleId>{5940675A-B579-460E-94D1-54222C63F5DA}</a:tableStyleId>
              </a:tblPr>
              <a:tblGrid>
                <a:gridCol w="1536849"/>
                <a:gridCol w="5087264"/>
              </a:tblGrid>
              <a:tr h="324204">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事業承継に取り組む県内中小企業者等</a:t>
                      </a:r>
                      <a:endParaRPr kumimoji="1" lang="ja-JP" altLang="en-US" sz="1400" dirty="0">
                        <a:solidFill>
                          <a:schemeClr val="tx1"/>
                        </a:solidFill>
                        <a:latin typeface="+mn-ea"/>
                        <a:ea typeface="+mn-ea"/>
                      </a:endParaRPr>
                    </a:p>
                  </a:txBody>
                  <a:tcPr/>
                </a:tc>
              </a:tr>
              <a:tr h="2112880">
                <a:tc>
                  <a:txBody>
                    <a:bodyPr/>
                    <a:lstStyle/>
                    <a:p>
                      <a:r>
                        <a:rPr kumimoji="1" lang="ja-JP" altLang="en-US" sz="1400" dirty="0" smtClean="0">
                          <a:solidFill>
                            <a:schemeClr val="tx1"/>
                          </a:solidFill>
                        </a:rPr>
                        <a:t>対象経費</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mn-ea"/>
                          <a:ea typeface="+mn-ea"/>
                        </a:rPr>
                        <a:t>専門業者</a:t>
                      </a:r>
                      <a:r>
                        <a:rPr kumimoji="1" lang="en-US" altLang="ja-JP" sz="1400" b="0" dirty="0" smtClean="0">
                          <a:solidFill>
                            <a:schemeClr val="tx1"/>
                          </a:solidFill>
                          <a:latin typeface="+mn-ea"/>
                          <a:ea typeface="+mn-ea"/>
                        </a:rPr>
                        <a:t>(</a:t>
                      </a:r>
                      <a:r>
                        <a:rPr kumimoji="1" lang="ja-JP" altLang="en-US" sz="1400" b="0" dirty="0" smtClean="0">
                          <a:solidFill>
                            <a:schemeClr val="tx1"/>
                          </a:solidFill>
                          <a:latin typeface="+mn-ea"/>
                          <a:ea typeface="+mn-ea"/>
                        </a:rPr>
                        <a:t>税理士、公認会計士、コンサルティング会社、</a:t>
                      </a:r>
                      <a:r>
                        <a:rPr kumimoji="1" lang="en-US" altLang="ja-JP" sz="1400" b="0" dirty="0" smtClean="0">
                          <a:solidFill>
                            <a:schemeClr val="tx1"/>
                          </a:solidFill>
                          <a:latin typeface="+mn-ea"/>
                          <a:ea typeface="+mn-ea"/>
                        </a:rPr>
                        <a:t>M</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A</a:t>
                      </a:r>
                      <a:r>
                        <a:rPr kumimoji="1" lang="ja-JP" altLang="en-US" sz="1400" b="0" dirty="0" smtClean="0">
                          <a:solidFill>
                            <a:schemeClr val="tx1"/>
                          </a:solidFill>
                          <a:latin typeface="+mn-ea"/>
                          <a:ea typeface="+mn-ea"/>
                        </a:rPr>
                        <a:t>仲介会社等</a:t>
                      </a:r>
                      <a:r>
                        <a:rPr kumimoji="1" lang="en-US" altLang="ja-JP" sz="1400" b="0" dirty="0" smtClean="0">
                          <a:solidFill>
                            <a:schemeClr val="tx1"/>
                          </a:solidFill>
                          <a:latin typeface="+mn-ea"/>
                          <a:ea typeface="+mn-ea"/>
                        </a:rPr>
                        <a:t>)</a:t>
                      </a:r>
                      <a:r>
                        <a:rPr kumimoji="1" lang="ja-JP" altLang="en-US" sz="1400" b="0" dirty="0" smtClean="0">
                          <a:solidFill>
                            <a:schemeClr val="tx1"/>
                          </a:solidFill>
                          <a:latin typeface="+mn-ea"/>
                          <a:ea typeface="+mn-ea"/>
                        </a:rPr>
                        <a:t>に対し、事業承継等を目的として事業を委託する以下の経費</a:t>
                      </a:r>
                      <a:endParaRPr kumimoji="1" lang="en-US" altLang="ja-JP" sz="1400" b="0" dirty="0" smtClean="0">
                        <a:solidFill>
                          <a:schemeClr val="tx1"/>
                        </a:solidFill>
                        <a:latin typeface="+mn-ea"/>
                        <a:ea typeface="+mn-ea"/>
                      </a:endParaRPr>
                    </a:p>
                    <a:p>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①事業承継計画の策定経費</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②</a:t>
                      </a:r>
                      <a:r>
                        <a:rPr kumimoji="1" lang="en-US" altLang="ja-JP" sz="1400" b="0" dirty="0" smtClean="0">
                          <a:solidFill>
                            <a:schemeClr val="tx1"/>
                          </a:solidFill>
                          <a:latin typeface="+mn-ea"/>
                          <a:ea typeface="+mn-ea"/>
                        </a:rPr>
                        <a:t>M</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A</a:t>
                      </a:r>
                      <a:r>
                        <a:rPr kumimoji="1" lang="ja-JP" altLang="en-US" sz="1400" b="0" dirty="0" smtClean="0">
                          <a:solidFill>
                            <a:schemeClr val="tx1"/>
                          </a:solidFill>
                          <a:latin typeface="+mn-ea"/>
                          <a:ea typeface="+mn-ea"/>
                        </a:rPr>
                        <a:t>仲介委託経費</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③小規模事業者のM&amp;Aの前段階の企業評価と企業概要書作成に係る費用</a:t>
                      </a:r>
                      <a:endParaRPr kumimoji="1" lang="en-US" altLang="ja-JP" sz="1400" b="0" dirty="0" smtClean="0">
                        <a:solidFill>
                          <a:schemeClr val="tx1"/>
                        </a:solidFill>
                        <a:latin typeface="+mn-ea"/>
                        <a:ea typeface="+mn-ea"/>
                      </a:endParaRPr>
                    </a:p>
                  </a:txBody>
                  <a:tcPr/>
                </a:tc>
              </a:tr>
              <a:tr h="353677">
                <a:tc>
                  <a:txBody>
                    <a:bodyPr/>
                    <a:lstStyle/>
                    <a:p>
                      <a:r>
                        <a:rPr kumimoji="1" lang="ja-JP" altLang="en-US" sz="1400" dirty="0" smtClean="0">
                          <a:solidFill>
                            <a:schemeClr val="tx1"/>
                          </a:solidFill>
                        </a:rPr>
                        <a:t>補助率</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mn-ea"/>
                          <a:ea typeface="+mn-ea"/>
                        </a:rPr>
                        <a:t>①②</a:t>
                      </a:r>
                      <a:r>
                        <a:rPr kumimoji="1" lang="ja-JP" altLang="en-US" sz="1400" b="0" dirty="0" smtClean="0">
                          <a:solidFill>
                            <a:schemeClr val="tx1"/>
                          </a:solidFill>
                          <a:latin typeface="+mn-ea"/>
                          <a:ea typeface="+mn-ea"/>
                        </a:rPr>
                        <a:t>補</a:t>
                      </a:r>
                      <a:r>
                        <a:rPr kumimoji="1" lang="ja-JP" altLang="en-US" sz="1400" b="0" dirty="0" smtClean="0">
                          <a:solidFill>
                            <a:schemeClr val="tx1"/>
                          </a:solidFill>
                          <a:latin typeface="+mn-ea"/>
                          <a:ea typeface="+mn-ea"/>
                        </a:rPr>
                        <a:t>助対象経費</a:t>
                      </a:r>
                      <a:r>
                        <a:rPr kumimoji="1" lang="en-US" altLang="ja-JP" sz="1400" b="0" dirty="0" smtClean="0">
                          <a:solidFill>
                            <a:schemeClr val="tx1"/>
                          </a:solidFill>
                          <a:latin typeface="+mn-ea"/>
                          <a:ea typeface="+mn-ea"/>
                        </a:rPr>
                        <a:t>×</a:t>
                      </a:r>
                      <a:r>
                        <a:rPr kumimoji="1" lang="ja-JP" altLang="en-US" sz="1400" b="0" dirty="0" smtClean="0">
                          <a:solidFill>
                            <a:schemeClr val="tx1"/>
                          </a:solidFill>
                          <a:latin typeface="+mn-ea"/>
                          <a:ea typeface="+mn-ea"/>
                        </a:rPr>
                        <a:t>１／２</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③　 </a:t>
                      </a:r>
                      <a:r>
                        <a:rPr kumimoji="1" lang="ja-JP" altLang="en-US" sz="1400" b="0" dirty="0" smtClean="0">
                          <a:solidFill>
                            <a:schemeClr val="tx1"/>
                          </a:solidFill>
                          <a:latin typeface="+mn-ea"/>
                          <a:ea typeface="+mn-ea"/>
                        </a:rPr>
                        <a:t>補助対象経費</a:t>
                      </a:r>
                      <a:r>
                        <a:rPr kumimoji="1" lang="en-US" altLang="ja-JP" sz="1400" b="0" dirty="0" smtClean="0">
                          <a:solidFill>
                            <a:schemeClr val="tx1"/>
                          </a:solidFill>
                          <a:latin typeface="+mn-ea"/>
                          <a:ea typeface="+mn-ea"/>
                        </a:rPr>
                        <a:t>×</a:t>
                      </a:r>
                      <a:r>
                        <a:rPr kumimoji="1" lang="en-US" altLang="ja-JP" sz="1400" b="0" dirty="0" smtClean="0">
                          <a:solidFill>
                            <a:schemeClr val="tx1"/>
                          </a:solidFill>
                          <a:latin typeface="+mn-ea"/>
                          <a:ea typeface="+mn-ea"/>
                        </a:rPr>
                        <a:t>２</a:t>
                      </a:r>
                      <a:r>
                        <a:rPr kumimoji="1" lang="ja-JP" altLang="en-US" sz="1400" b="0" dirty="0" smtClean="0">
                          <a:solidFill>
                            <a:schemeClr val="tx1"/>
                          </a:solidFill>
                          <a:latin typeface="+mn-ea"/>
                          <a:ea typeface="+mn-ea"/>
                        </a:rPr>
                        <a:t>／３</a:t>
                      </a:r>
                      <a:endParaRPr kumimoji="1" lang="ja-JP" altLang="en-US" sz="1400" b="0" dirty="0" smtClean="0">
                        <a:solidFill>
                          <a:schemeClr val="tx1"/>
                        </a:solidFill>
                        <a:latin typeface="+mn-ea"/>
                        <a:ea typeface="+mn-ea"/>
                      </a:endParaRPr>
                    </a:p>
                  </a:txBody>
                  <a:tcPr/>
                </a:tc>
              </a:tr>
              <a:tr h="353677">
                <a:tc>
                  <a:txBody>
                    <a:bodyPr/>
                    <a:lstStyle/>
                    <a:p>
                      <a:r>
                        <a:rPr kumimoji="1" lang="ja-JP" altLang="en-US" sz="1400" dirty="0" smtClean="0">
                          <a:solidFill>
                            <a:schemeClr val="tx1"/>
                          </a:solidFill>
                        </a:rPr>
                        <a:t>補助限度額</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mn-ea"/>
                          <a:ea typeface="+mn-ea"/>
                        </a:rPr>
                        <a:t>①②</a:t>
                      </a:r>
                      <a:r>
                        <a:rPr kumimoji="1" lang="en-US" altLang="ja-JP" sz="1400" b="0" dirty="0" smtClean="0">
                          <a:solidFill>
                            <a:schemeClr val="tx1"/>
                          </a:solidFill>
                          <a:latin typeface="+mn-ea"/>
                          <a:ea typeface="+mn-ea"/>
                        </a:rPr>
                        <a:t>100</a:t>
                      </a:r>
                      <a:r>
                        <a:rPr kumimoji="1" lang="ja-JP" altLang="en-US" sz="1400" b="0" dirty="0" smtClean="0">
                          <a:solidFill>
                            <a:schemeClr val="tx1"/>
                          </a:solidFill>
                          <a:latin typeface="+mn-ea"/>
                          <a:ea typeface="+mn-ea"/>
                        </a:rPr>
                        <a:t>万</a:t>
                      </a:r>
                      <a:r>
                        <a:rPr kumimoji="1" lang="ja-JP" altLang="en-US" sz="1400" dirty="0" smtClean="0">
                          <a:solidFill>
                            <a:schemeClr val="tx1"/>
                          </a:solidFill>
                          <a:latin typeface="+mn-ea"/>
                          <a:ea typeface="+mn-ea"/>
                        </a:rPr>
                        <a:t>円</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③</a:t>
                      </a:r>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30万円</a:t>
                      </a:r>
                      <a:endParaRPr kumimoji="1" lang="ja-JP" altLang="en-US" sz="1400" dirty="0" smtClean="0">
                        <a:solidFill>
                          <a:schemeClr val="tx1"/>
                        </a:solidFill>
                        <a:latin typeface="+mn-ea"/>
                        <a:ea typeface="+mn-ea"/>
                      </a:endParaRPr>
                    </a:p>
                  </a:txBody>
                  <a:tcPr/>
                </a:tc>
              </a:tr>
              <a:tr h="324204">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令</a:t>
                      </a:r>
                      <a:r>
                        <a:rPr kumimoji="1" lang="ja-JP" altLang="en-US" sz="1400" u="none" dirty="0" smtClean="0">
                          <a:solidFill>
                            <a:schemeClr val="tx1"/>
                          </a:solidFill>
                          <a:latin typeface="+mn-ea"/>
                          <a:ea typeface="+mn-ea"/>
                        </a:rPr>
                        <a:t>和</a:t>
                      </a:r>
                      <a:r>
                        <a:rPr kumimoji="1" lang="ja-JP" altLang="en-US" sz="1400" u="none" strike="noStrike" dirty="0" smtClean="0">
                          <a:solidFill>
                            <a:schemeClr val="tx1"/>
                          </a:solidFill>
                          <a:latin typeface="+mn-ea"/>
                          <a:ea typeface="+mn-ea"/>
                        </a:rPr>
                        <a:t>７</a:t>
                      </a:r>
                      <a:r>
                        <a:rPr kumimoji="1" lang="ja-JP" altLang="en-US" sz="1400" u="none" dirty="0" smtClean="0">
                          <a:solidFill>
                            <a:schemeClr val="tx1"/>
                          </a:solidFill>
                          <a:latin typeface="+mn-ea"/>
                          <a:ea typeface="+mn-ea"/>
                        </a:rPr>
                        <a:t>年４月</a:t>
                      </a:r>
                      <a:r>
                        <a:rPr kumimoji="1" lang="ja-JP" altLang="en-US" sz="1400" u="none" dirty="0" smtClean="0">
                          <a:solidFill>
                            <a:schemeClr val="tx1"/>
                          </a:solidFill>
                          <a:latin typeface="+mn-ea"/>
                          <a:ea typeface="+mn-ea"/>
                        </a:rPr>
                        <a:t>１</a:t>
                      </a:r>
                      <a:r>
                        <a:rPr kumimoji="1" lang="ja-JP" altLang="en-US" sz="1400" u="none" dirty="0" smtClean="0">
                          <a:solidFill>
                            <a:schemeClr val="tx1"/>
                          </a:solidFill>
                          <a:latin typeface="+mn-ea"/>
                          <a:ea typeface="+mn-ea"/>
                        </a:rPr>
                        <a:t>日（</a:t>
                      </a:r>
                      <a:r>
                        <a:rPr kumimoji="1" lang="ja-JP" altLang="en-US" sz="1400" u="none" strike="noStrike" dirty="0" smtClean="0">
                          <a:solidFill>
                            <a:schemeClr val="tx1"/>
                          </a:solidFill>
                          <a:latin typeface="+mn-ea"/>
                          <a:ea typeface="+mn-ea"/>
                        </a:rPr>
                        <a:t>火</a:t>
                      </a:r>
                      <a:r>
                        <a:rPr kumimoji="1" lang="ja-JP" altLang="en-US" sz="1400" u="none" dirty="0" smtClean="0">
                          <a:solidFill>
                            <a:schemeClr val="tx1"/>
                          </a:solidFill>
                          <a:latin typeface="+mn-ea"/>
                          <a:ea typeface="+mn-ea"/>
                        </a:rPr>
                        <a:t>）～令和</a:t>
                      </a:r>
                      <a:r>
                        <a:rPr kumimoji="1" lang="ja-JP" altLang="en-US" sz="1400" u="none" strike="noStrike" dirty="0" smtClean="0">
                          <a:solidFill>
                            <a:schemeClr val="tx1"/>
                          </a:solidFill>
                          <a:latin typeface="+mn-ea"/>
                          <a:ea typeface="+mn-ea"/>
                        </a:rPr>
                        <a:t>８</a:t>
                      </a:r>
                      <a:r>
                        <a:rPr kumimoji="1" lang="ja-JP" altLang="en-US" sz="1400" u="none" dirty="0" smtClean="0">
                          <a:solidFill>
                            <a:schemeClr val="tx1"/>
                          </a:solidFill>
                          <a:latin typeface="+mn-ea"/>
                          <a:ea typeface="+mn-ea"/>
                        </a:rPr>
                        <a:t>年</a:t>
                      </a:r>
                      <a:r>
                        <a:rPr kumimoji="1" lang="ja-JP" altLang="en-US" sz="1400" u="none" dirty="0" smtClean="0">
                          <a:solidFill>
                            <a:schemeClr val="tx1"/>
                          </a:solidFill>
                          <a:latin typeface="+mn-ea"/>
                          <a:ea typeface="+mn-ea"/>
                        </a:rPr>
                        <a:t>２</a:t>
                      </a:r>
                      <a:r>
                        <a:rPr kumimoji="1" lang="ja-JP" altLang="en-US" sz="1400" u="none" dirty="0" smtClean="0">
                          <a:solidFill>
                            <a:schemeClr val="tx1"/>
                          </a:solidFill>
                          <a:latin typeface="+mn-ea"/>
                          <a:ea typeface="+mn-ea"/>
                        </a:rPr>
                        <a:t>月</a:t>
                      </a:r>
                      <a:r>
                        <a:rPr kumimoji="1" lang="ja-JP" altLang="en-US" sz="1400" u="none" strike="noStrike" dirty="0" smtClean="0">
                          <a:solidFill>
                            <a:schemeClr val="tx1"/>
                          </a:solidFill>
                          <a:latin typeface="+mn-ea"/>
                          <a:ea typeface="+mn-ea"/>
                        </a:rPr>
                        <a:t>27</a:t>
                      </a:r>
                      <a:r>
                        <a:rPr kumimoji="1" lang="ja-JP" altLang="en-US" sz="1400" u="none" dirty="0" smtClean="0">
                          <a:solidFill>
                            <a:schemeClr val="tx1"/>
                          </a:solidFill>
                          <a:latin typeface="+mn-ea"/>
                          <a:ea typeface="+mn-ea"/>
                        </a:rPr>
                        <a:t>日</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金</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必</a:t>
                      </a:r>
                      <a:r>
                        <a:rPr kumimoji="1" lang="ja-JP" altLang="en-US" sz="1400" dirty="0" smtClean="0">
                          <a:solidFill>
                            <a:schemeClr val="tx1"/>
                          </a:solidFill>
                          <a:latin typeface="+mn-ea"/>
                          <a:ea typeface="+mn-ea"/>
                        </a:rPr>
                        <a:t>着）</a:t>
                      </a:r>
                      <a:endParaRPr kumimoji="1" lang="en-US" altLang="ja-JP" sz="1400" dirty="0" smtClean="0">
                        <a:solidFill>
                          <a:schemeClr val="tx1"/>
                        </a:solidFill>
                        <a:latin typeface="+mn-ea"/>
                        <a:ea typeface="+mn-ea"/>
                      </a:endParaRPr>
                    </a:p>
                  </a:txBody>
                  <a:tcPr/>
                </a:tc>
              </a:tr>
              <a:tr h="892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a:t>
                      </a:r>
                      <a:r>
                        <a:rPr kumimoji="1" lang="ja-JP" altLang="en-US" sz="1400" dirty="0" smtClean="0">
                          <a:solidFill>
                            <a:schemeClr val="tx1"/>
                          </a:solidFill>
                          <a:latin typeface="+mn-ea"/>
                          <a:ea typeface="+mn-ea"/>
                        </a:rPr>
                        <a:t>経営支援課</a:t>
                      </a:r>
                      <a:r>
                        <a:rPr kumimoji="1" lang="en-US" altLang="ja-JP" sz="1400" dirty="0" smtClean="0">
                          <a:solidFill>
                            <a:schemeClr val="tx1"/>
                          </a:solidFill>
                          <a:latin typeface="+mn-ea"/>
                          <a:ea typeface="+mn-ea"/>
                        </a:rPr>
                        <a:t>(事業承継</a:t>
                      </a:r>
                      <a:r>
                        <a:rPr kumimoji="1" lang="en-US" altLang="ja-JP" sz="1400" dirty="0" smtClean="0">
                          <a:solidFill>
                            <a:schemeClr val="tx1"/>
                          </a:solidFill>
                          <a:latin typeface="+mn-ea"/>
                          <a:ea typeface="+mn-ea"/>
                        </a:rPr>
                        <a:t>担当</a:t>
                      </a:r>
                      <a:r>
                        <a:rPr kumimoji="1" lang="en-US" altLang="ja-JP" sz="1400" dirty="0" smtClean="0">
                          <a:solidFill>
                            <a:schemeClr val="tx1"/>
                          </a:solidFill>
                          <a:latin typeface="+mn-ea"/>
                          <a:ea typeface="+mn-ea"/>
                        </a:rPr>
                        <a:t>)</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ＴＥＬ：</a:t>
                      </a:r>
                      <a:r>
                        <a:rPr kumimoji="1" lang="ja-JP" altLang="en-US" sz="1400" dirty="0" smtClean="0">
                          <a:solidFill>
                            <a:schemeClr val="tx1"/>
                          </a:solidFill>
                          <a:latin typeface="+mn-ea"/>
                          <a:ea typeface="+mn-ea"/>
                        </a:rPr>
                        <a:t>088-823-9697</a:t>
                      </a:r>
                      <a:r>
                        <a:rPr kumimoji="1" lang="ja-JP" altLang="en-US" sz="1400" dirty="0" smtClean="0">
                          <a:solidFill>
                            <a:schemeClr val="tx1"/>
                          </a:solidFill>
                          <a:latin typeface="+mn-ea"/>
                          <a:ea typeface="+mn-ea"/>
                        </a:rPr>
                        <a:t>　　　　　　　　　　 </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E-mail：</a:t>
                      </a:r>
                      <a:r>
                        <a:rPr kumimoji="1" lang="ja-JP" altLang="en-US" sz="1400" dirty="0" smtClean="0">
                          <a:solidFill>
                            <a:schemeClr val="tx1"/>
                          </a:solidFill>
                          <a:latin typeface="+mn-ea"/>
                          <a:ea typeface="+mn-ea"/>
                        </a:rPr>
                        <a:t>150401@ken.pref.kochi.lg.jp</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https://www.pref.kochi.lg.jp/doc/2025022000317/</a:t>
                      </a:r>
                      <a:endParaRPr kumimoji="1" lang="ja-JP" altLang="en-US" sz="1400" dirty="0" smtClean="0">
                        <a:solidFill>
                          <a:schemeClr val="tx1"/>
                        </a:solidFill>
                        <a:latin typeface="+mn-ea"/>
                        <a:ea typeface="+mn-ea"/>
                      </a:endParaRPr>
                    </a:p>
                  </a:txBody>
                  <a:tcPr>
                    <a:noFill/>
                  </a:tcPr>
                </a:tc>
              </a:tr>
            </a:tbl>
          </a:graphicData>
        </a:graphic>
      </p:graphicFrame>
      <p:sp>
        <p:nvSpPr>
          <p:cNvPr id="1770" name="テキスト ボックス 8"/>
          <p:cNvSpPr txBox="1">
            <a:spLocks noChangeArrowheads="1"/>
          </p:cNvSpPr>
          <p:nvPr/>
        </p:nvSpPr>
        <p:spPr>
          <a:xfrm>
            <a:off x="44450" y="694001"/>
            <a:ext cx="6732588" cy="522327"/>
          </a:xfrm>
          <a:prstGeom prst="rect">
            <a:avLst/>
          </a:prstGeom>
          <a:noFill/>
          <a:ln w="9525">
            <a:noFill/>
            <a:miter lim="800000"/>
            <a:headEnd/>
            <a:tailEnd/>
          </a:ln>
        </p:spPr>
        <p:txBody>
          <a:bodyPr>
            <a:spAutoFit/>
          </a:bodyPr>
          <a:lstStyle/>
          <a:p>
            <a:r>
              <a:rPr lang="ja-JP" altLang="en-US" sz="1400" dirty="0" smtClean="0">
                <a:latin typeface="Calibri" pitchFamily="34" charset="0"/>
              </a:rPr>
              <a:t>次の経営者への交代に伴う事業承継計画の策定や</a:t>
            </a:r>
            <a:r>
              <a:rPr lang="en-US" altLang="ja-JP" sz="1400" dirty="0" smtClean="0">
                <a:latin typeface="Calibri" pitchFamily="34" charset="0"/>
              </a:rPr>
              <a:t>M</a:t>
            </a:r>
            <a:r>
              <a:rPr lang="ja-JP" altLang="en-US" sz="1400" dirty="0" smtClean="0">
                <a:latin typeface="Calibri" pitchFamily="34" charset="0"/>
              </a:rPr>
              <a:t>＆</a:t>
            </a:r>
            <a:r>
              <a:rPr lang="en-US" altLang="ja-JP" sz="1400" dirty="0" smtClean="0">
                <a:latin typeface="Calibri" pitchFamily="34" charset="0"/>
              </a:rPr>
              <a:t>Aの着手</a:t>
            </a:r>
            <a:r>
              <a:rPr lang="ja-JP" altLang="en-US" sz="1400" dirty="0" smtClean="0">
                <a:latin typeface="Calibri" pitchFamily="34" charset="0"/>
              </a:rPr>
              <a:t>に必要となる経費等の一部を補助することにより、専門家による支援を受け、事業承継の加速化を図ります。</a:t>
            </a:r>
            <a:endParaRPr lang="ja-JP" altLang="en-US" sz="1400" dirty="0">
              <a:latin typeface="Calibri" pitchFamily="34" charset="0"/>
            </a:endParaRPr>
          </a:p>
        </p:txBody>
      </p:sp>
      <p:sp>
        <p:nvSpPr>
          <p:cNvPr id="1771" name="テキスト ボックス 7"/>
          <p:cNvSpPr txBox="1"/>
          <p:nvPr/>
        </p:nvSpPr>
        <p:spPr>
          <a:xfrm>
            <a:off x="3179577" y="9489000"/>
            <a:ext cx="576064" cy="368439"/>
          </a:xfrm>
          <a:prstGeom prst="rect">
            <a:avLst/>
          </a:prstGeom>
          <a:noFill/>
        </p:spPr>
        <p:txBody>
          <a:bodyPr wrap="square" rtlCol="0">
            <a:spAutoFit/>
          </a:bodyPr>
          <a:lstStyle/>
          <a:p>
            <a:pPr algn="ctr"/>
            <a:endParaRPr>
              <a:solidFill>
                <a:schemeClr val="tx1"/>
              </a:solidFill>
            </a:endParaRPr>
          </a:p>
        </p:txBody>
      </p:sp>
      <p:sp>
        <p:nvSpPr>
          <p:cNvPr id="1772" name="正方形/長方形 435"/>
          <p:cNvSpPr/>
          <p:nvPr/>
        </p:nvSpPr>
        <p:spPr>
          <a:xfrm>
            <a:off x="188640" y="6597138"/>
            <a:ext cx="6524897" cy="1201954"/>
          </a:xfrm>
          <a:prstGeom prst="rect">
            <a:avLst/>
          </a:prstGeom>
          <a:solidFill>
            <a:schemeClr val="tx2">
              <a:lumMod val="20000"/>
              <a:lumOff val="80000"/>
            </a:scheme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lIns="540000" anchor="ctr"/>
          <a:lstStyle/>
          <a:p>
            <a:r>
              <a:rPr lang="ja-JP" altLang="en-US" sz="1400" dirty="0">
                <a:solidFill>
                  <a:schemeClr val="tx1"/>
                </a:solidFill>
              </a:rPr>
              <a:t>・次の経営者への交代に伴う計画策定に係る策定委託料や企業価値の算出</a:t>
            </a:r>
            <a:endParaRPr kumimoji="1" lang="en-US" altLang="ja-JP" sz="1400" dirty="0" smtClean="0">
              <a:solidFill>
                <a:schemeClr val="tx1"/>
              </a:solidFill>
              <a:latin typeface="+mn-ea"/>
              <a:ea typeface="+mn-ea"/>
            </a:endParaRPr>
          </a:p>
          <a:p>
            <a:r>
              <a:rPr lang="ja-JP" altLang="en-US" sz="1400" dirty="0">
                <a:solidFill>
                  <a:schemeClr val="tx1"/>
                </a:solidFill>
              </a:rPr>
              <a:t>　</a:t>
            </a:r>
            <a:r>
              <a:rPr lang="ja-JP" altLang="en-US" sz="1400" dirty="0">
                <a:solidFill>
                  <a:schemeClr val="tx1"/>
                </a:solidFill>
              </a:rPr>
              <a:t>委託料等。</a:t>
            </a:r>
            <a:endParaRPr lang="ja-JP" altLang="en-US" sz="1400" dirty="0">
              <a:solidFill>
                <a:schemeClr val="tx1"/>
              </a:solidFill>
            </a:endParaRPr>
          </a:p>
          <a:p>
            <a:endParaRPr lang="ja-JP" altLang="en-US" sz="1400" dirty="0">
              <a:solidFill>
                <a:schemeClr val="tx1"/>
              </a:solidFill>
            </a:endParaRPr>
          </a:p>
          <a:p>
            <a:r>
              <a:rPr lang="ja-JP" altLang="en-US" sz="1400" dirty="0">
                <a:solidFill>
                  <a:schemeClr val="tx1"/>
                </a:solidFill>
              </a:rPr>
              <a:t>・Ｍ＆Ａ着手に係る仲介委託料</a:t>
            </a:r>
            <a:r>
              <a:rPr lang="ja-JP" altLang="en-US" sz="1400" dirty="0">
                <a:solidFill>
                  <a:schemeClr val="tx1"/>
                </a:solidFill>
              </a:rPr>
              <a:t>等</a:t>
            </a:r>
            <a:r>
              <a:rPr lang="ja-JP" altLang="en-US" sz="1400" dirty="0">
                <a:solidFill>
                  <a:schemeClr val="tx2"/>
                </a:solidFill>
              </a:rPr>
              <a:t>。</a:t>
            </a:r>
            <a:endParaRPr lang="ja-JP" altLang="en-US" sz="1400" dirty="0">
              <a:solidFill>
                <a:schemeClr val="tx2"/>
              </a:solidFill>
            </a:endParaRPr>
          </a:p>
        </p:txBody>
      </p:sp>
      <p:sp>
        <p:nvSpPr>
          <p:cNvPr id="1773" name="タイトル 436"/>
          <p:cNvSpPr txBox="1"/>
          <p:nvPr/>
        </p:nvSpPr>
        <p:spPr>
          <a:xfrm>
            <a:off x="260638" y="6651566"/>
            <a:ext cx="360362" cy="1080080"/>
          </a:xfrm>
          <a:prstGeom prst="rect">
            <a:avLst/>
          </a:prstGeom>
          <a:solidFill>
            <a:schemeClr val="bg1"/>
          </a:solidFill>
          <a:ln>
            <a:solidFill>
              <a:schemeClr val="accent1">
                <a:lumMod val="60000"/>
                <a:lumOff val="40000"/>
              </a:schemeClr>
            </a:solidFill>
          </a:ln>
        </p:spPr>
        <p:txBody>
          <a:bodyPr vert="eaVert" anchor="ctr"/>
          <a:lstStyle/>
          <a:p>
            <a:pPr algn="ctr" fontAlgn="auto">
              <a:spcAft>
                <a:spcPts val="0"/>
              </a:spcAft>
              <a:defRPr/>
            </a:pPr>
            <a:r>
              <a:rPr lang="ja-JP" altLang="en-US" sz="1400" dirty="0">
                <a:solidFill>
                  <a:schemeClr val="tx1"/>
                </a:solidFill>
                <a:latin typeface="+mn-ea"/>
                <a:ea typeface="+mn-ea"/>
                <a:cs typeface="+mj-cs"/>
              </a:rPr>
              <a:t>活用事例</a:t>
            </a:r>
            <a:endParaRPr>
              <a:solidFill>
                <a:schemeClr val="tx1"/>
              </a:solidFill>
            </a:endParaRPr>
          </a:p>
        </p:txBody>
      </p:sp>
      <p:sp>
        <p:nvSpPr>
          <p:cNvPr id="1774" name="テキスト ボックス 702"/>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５２</a:t>
            </a:r>
            <a:endParaRPr>
              <a:solidFill>
                <a:schemeClr val="tx1"/>
              </a:solidFill>
            </a:endParaRPr>
          </a:p>
        </p:txBody>
      </p:sp>
      <p:sp>
        <p:nvSpPr>
          <p:cNvPr id="1775" name="テキスト 685"/>
          <p:cNvSpPr txBox="1"/>
          <p:nvPr/>
        </p:nvSpPr>
        <p:spPr>
          <a:xfrm>
            <a:off x="7029000" y="5110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81"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fontScale="90000"/>
          </a:bodyPr>
          <a:lstStyle/>
          <a:p>
            <a:pPr fontAlgn="auto">
              <a:spcAft>
                <a:spcPts val="0"/>
              </a:spcAft>
              <a:defRPr/>
            </a:pPr>
            <a:r>
              <a:rPr lang="ja-JP" altLang="en-US" sz="1800" b="0" smtClean="0">
                <a:solidFill>
                  <a:schemeClr val="tx1"/>
                </a:solidFill>
                <a:latin typeface="+mn-ea"/>
                <a:ea typeface="+mn-ea"/>
              </a:rPr>
              <a:t>事業</a:t>
            </a:r>
            <a:r>
              <a:rPr lang="ja-JP" altLang="en-US" sz="1800" b="0" dirty="0" smtClean="0">
                <a:solidFill>
                  <a:schemeClr val="tx1"/>
                </a:solidFill>
                <a:latin typeface="+mn-ea"/>
                <a:ea typeface="+mn-ea"/>
              </a:rPr>
              <a:t>承継等推進事業費補助金</a:t>
            </a:r>
            <a:endParaRPr lang="ja-JP" altLang="en-US" sz="1800" b="0" dirty="0">
              <a:solidFill>
                <a:schemeClr val="tx1"/>
              </a:solidFill>
              <a:latin typeface="+mn-ea"/>
              <a:ea typeface="+mn-ea"/>
            </a:endParaRPr>
          </a:p>
          <a:p>
            <a:pPr fontAlgn="auto">
              <a:spcAft>
                <a:spcPts val="0"/>
              </a:spcAft>
              <a:defRPr/>
            </a:pPr>
            <a:r>
              <a:rPr lang="en-US" altLang="ja-JP" sz="1800" b="0" dirty="0" smtClean="0">
                <a:solidFill>
                  <a:schemeClr val="tx1"/>
                </a:solidFill>
                <a:latin typeface="+mn-ea"/>
                <a:ea typeface="+mn-ea"/>
              </a:rPr>
              <a:t>中山間地域枠</a:t>
            </a:r>
            <a:endParaRPr lang="ja-JP" altLang="en-US" sz="1900" b="0" dirty="0" smtClean="0">
              <a:solidFill>
                <a:schemeClr val="tx1"/>
              </a:solidFill>
              <a:latin typeface="+mn-ea"/>
              <a:ea typeface="+mn-ea"/>
            </a:endParaRPr>
          </a:p>
        </p:txBody>
      </p:sp>
      <p:sp>
        <p:nvSpPr>
          <p:cNvPr id="1782"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smtClean="0">
                <a:solidFill>
                  <a:schemeClr val="tx1"/>
                </a:solidFill>
                <a:latin typeface="+mn-ea"/>
                <a:ea typeface="+mn-ea"/>
                <a:cs typeface="+mj-cs"/>
              </a:rPr>
              <a:t>事業承継</a:t>
            </a:r>
            <a:r>
              <a:rPr lang="en-US" altLang="ja-JP" dirty="0" smtClean="0">
                <a:solidFill>
                  <a:schemeClr val="tx1"/>
                </a:solidFill>
                <a:latin typeface="+mn-ea"/>
                <a:ea typeface="+mn-ea"/>
                <a:cs typeface="+mj-cs"/>
              </a:rPr>
              <a:t>	</a:t>
            </a:r>
            <a:endParaRPr lang="ja-JP" altLang="en-US" dirty="0">
              <a:solidFill>
                <a:schemeClr val="tx1"/>
              </a:solidFill>
              <a:latin typeface="+mn-ea"/>
              <a:ea typeface="+mn-ea"/>
              <a:cs typeface="+mj-cs"/>
            </a:endParaRPr>
          </a:p>
        </p:txBody>
      </p:sp>
      <p:graphicFrame>
        <p:nvGraphicFramePr>
          <p:cNvPr id="1783" name="表 6"/>
          <p:cNvGraphicFramePr>
            <a:graphicFrameLocks noGrp="1"/>
          </p:cNvGraphicFramePr>
          <p:nvPr/>
        </p:nvGraphicFramePr>
        <p:xfrm>
          <a:off x="188640" y="1137000"/>
          <a:ext cx="6557937" cy="6360160"/>
        </p:xfrm>
        <a:graphic>
          <a:graphicData uri="http://schemas.openxmlformats.org/drawingml/2006/table">
            <a:tbl>
              <a:tblPr firstRow="1" bandRow="1">
                <a:tableStyleId>{5940675A-B579-460E-94D1-54222C63F5DA}</a:tableStyleId>
              </a:tblPr>
              <a:tblGrid>
                <a:gridCol w="1470673"/>
                <a:gridCol w="5087264"/>
              </a:tblGrid>
              <a:tr h="523067">
                <a:tc>
                  <a:txBody>
                    <a:bodyPr/>
                    <a:lstStyle/>
                    <a:p>
                      <a:r>
                        <a:rPr kumimoji="1" lang="ja-JP" altLang="en-US" sz="1400" dirty="0" smtClean="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a:solidFill>
                            <a:schemeClr val="tx1"/>
                          </a:solidFill>
                        </a:rPr>
                        <a:t>中山間地域において</a:t>
                      </a:r>
                      <a:r>
                        <a:rPr kumimoji="1" lang="ja-JP" altLang="en-US" sz="1400" strike="noStrike" dirty="0">
                          <a:solidFill>
                            <a:schemeClr val="tx1"/>
                          </a:solidFill>
                        </a:rPr>
                        <a:t>Ｍ＆Ａ</a:t>
                      </a:r>
                      <a:r>
                        <a:rPr kumimoji="1" lang="ja-JP" altLang="en-US" sz="1400" dirty="0">
                          <a:solidFill>
                            <a:schemeClr val="tx1"/>
                          </a:solidFill>
                        </a:rPr>
                        <a:t>で</a:t>
                      </a:r>
                      <a:r>
                        <a:rPr kumimoji="1" lang="ja-JP" altLang="en-US" sz="1400" dirty="0">
                          <a:solidFill>
                            <a:schemeClr val="tx1"/>
                          </a:solidFill>
                        </a:rPr>
                        <a:t>事業を譲り受ける者</a:t>
                      </a:r>
                      <a:r>
                        <a:rPr kumimoji="1" lang="ja-JP" altLang="en-US" sz="1400" dirty="0">
                          <a:solidFill>
                            <a:schemeClr val="tx1"/>
                          </a:solidFill>
                        </a:rPr>
                        <a:t>、</a:t>
                      </a:r>
                      <a:r>
                        <a:rPr kumimoji="1" lang="ja-JP" altLang="en-US" sz="1400" dirty="0">
                          <a:solidFill>
                            <a:schemeClr val="tx1"/>
                          </a:solidFill>
                        </a:rPr>
                        <a:t>又はその予定である者　</a:t>
                      </a:r>
                      <a:r>
                        <a:rPr kumimoji="1" lang="ja-JP" altLang="en-US" sz="1400" b="0" dirty="0">
                          <a:solidFill>
                            <a:schemeClr val="tx1"/>
                          </a:solidFill>
                        </a:rPr>
                        <a:t>※市町村への間接補助</a:t>
                      </a:r>
                      <a:endParaRPr kumimoji="1" lang="ja-JP" altLang="en-US" sz="1600" b="0" dirty="0">
                        <a:solidFill>
                          <a:schemeClr val="tx1"/>
                        </a:solidFill>
                      </a:endParaRPr>
                    </a:p>
                  </a:txBody>
                  <a:tcPr/>
                </a:tc>
              </a:tr>
              <a:tr h="2241338">
                <a:tc>
                  <a:txBody>
                    <a:bodyPr/>
                    <a:lstStyle/>
                    <a:p>
                      <a:r>
                        <a:rPr kumimoji="1" lang="ja-JP" altLang="en-US" sz="1400" dirty="0" smtClean="0">
                          <a:solidFill>
                            <a:schemeClr val="tx1"/>
                          </a:solidFill>
                        </a:rPr>
                        <a:t>対象経費</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中山間地域において、地域に必要と認められる事業</a:t>
                      </a:r>
                      <a:r>
                        <a:rPr kumimoji="1" lang="ja-JP" altLang="en-US" sz="1100" b="0" dirty="0" smtClean="0">
                          <a:solidFill>
                            <a:schemeClr val="tx1"/>
                          </a:solidFill>
                        </a:rPr>
                        <a:t>（</a:t>
                      </a:r>
                      <a:r>
                        <a:rPr kumimoji="1" lang="ja-JP" altLang="en-US" sz="1100" b="1" dirty="0" smtClean="0">
                          <a:solidFill>
                            <a:schemeClr val="tx1"/>
                          </a:solidFill>
                        </a:rPr>
                        <a:t>注</a:t>
                      </a:r>
                      <a:r>
                        <a:rPr kumimoji="1" lang="ja-JP" altLang="en-US" sz="1100" b="0" dirty="0" smtClean="0">
                          <a:solidFill>
                            <a:schemeClr val="tx1"/>
                          </a:solidFill>
                        </a:rPr>
                        <a:t>）</a:t>
                      </a:r>
                      <a:r>
                        <a:rPr kumimoji="1" lang="ja-JP" altLang="en-US" sz="1400" b="0" dirty="0" smtClean="0">
                          <a:solidFill>
                            <a:schemeClr val="tx1"/>
                          </a:solidFill>
                        </a:rPr>
                        <a:t>を</a:t>
                      </a:r>
                      <a:r>
                        <a:rPr kumimoji="1" lang="ja-JP" altLang="en-US" sz="1400" b="0" dirty="0" smtClean="0">
                          <a:solidFill>
                            <a:schemeClr val="tx1"/>
                          </a:solidFill>
                        </a:rPr>
                        <a:t>Ｍ＆Ａによって譲り受ける</a:t>
                      </a:r>
                      <a:r>
                        <a:rPr kumimoji="1" lang="ja-JP" altLang="en-US" sz="1400" b="0" dirty="0" smtClean="0">
                          <a:solidFill>
                            <a:schemeClr val="tx1"/>
                          </a:solidFill>
                        </a:rPr>
                        <a:t>際に係る以下の経費</a:t>
                      </a:r>
                      <a:endParaRPr kumimoji="1" lang="ja-JP" altLang="en-US" sz="1400" b="0" dirty="0" smtClean="0">
                        <a:solidFill>
                          <a:schemeClr val="tx1"/>
                        </a:solidFill>
                      </a:endParaRPr>
                    </a:p>
                    <a:p>
                      <a:r>
                        <a:rPr kumimoji="1" lang="ja-JP" altLang="en-US" sz="1400" b="0" dirty="0" smtClean="0">
                          <a:solidFill>
                            <a:schemeClr val="tx1"/>
                          </a:solidFill>
                        </a:rPr>
                        <a:t>①既存事業の買収</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　</a:t>
                      </a:r>
                      <a:r>
                        <a:rPr kumimoji="1" lang="ja-JP" altLang="en-US" sz="1400" b="0" dirty="0" smtClean="0">
                          <a:solidFill>
                            <a:schemeClr val="tx1"/>
                          </a:solidFill>
                        </a:rPr>
                        <a:t>株式取得費用</a:t>
                      </a:r>
                      <a:r>
                        <a:rPr kumimoji="1" lang="ja-JP" altLang="en-US" sz="1400" b="0" dirty="0" smtClean="0">
                          <a:solidFill>
                            <a:schemeClr val="tx1"/>
                          </a:solidFill>
                        </a:rPr>
                        <a:t>、</a:t>
                      </a:r>
                      <a:r>
                        <a:rPr kumimoji="1" lang="ja-JP" altLang="en-US" sz="1400" b="0" dirty="0" smtClean="0">
                          <a:solidFill>
                            <a:schemeClr val="tx1"/>
                          </a:solidFill>
                        </a:rPr>
                        <a:t>事業用資産取得費用</a:t>
                      </a:r>
                      <a:endParaRPr kumimoji="1" lang="ja-JP" altLang="en-US" sz="1400" b="0" dirty="0" smtClean="0">
                        <a:solidFill>
                          <a:schemeClr val="tx1"/>
                        </a:solidFill>
                      </a:endParaRPr>
                    </a:p>
                    <a:p>
                      <a:r>
                        <a:rPr kumimoji="1" lang="ja-JP" altLang="en-US" sz="1400" b="0" dirty="0" smtClean="0">
                          <a:solidFill>
                            <a:schemeClr val="tx1"/>
                          </a:solidFill>
                        </a:rPr>
                        <a:t>②</a:t>
                      </a:r>
                      <a:r>
                        <a:rPr kumimoji="1" lang="ja-JP" altLang="en-US" sz="1400" b="0" dirty="0" smtClean="0">
                          <a:solidFill>
                            <a:schemeClr val="tx1"/>
                          </a:solidFill>
                        </a:rPr>
                        <a:t>承継後の取組</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　</a:t>
                      </a:r>
                      <a:r>
                        <a:rPr kumimoji="1" lang="ja-JP" altLang="en-US" sz="1400" b="0" dirty="0" smtClean="0">
                          <a:solidFill>
                            <a:schemeClr val="tx1"/>
                          </a:solidFill>
                        </a:rPr>
                        <a:t>機械設備費</a:t>
                      </a:r>
                      <a:r>
                        <a:rPr kumimoji="1" lang="ja-JP" altLang="en-US" sz="1400" b="0" dirty="0" smtClean="0">
                          <a:solidFill>
                            <a:schemeClr val="tx1"/>
                          </a:solidFill>
                        </a:rPr>
                        <a:t>、リース料、賃借料、店舗等改修費、</a:t>
                      </a:r>
                      <a:r>
                        <a:rPr kumimoji="1" lang="ja-JP" altLang="en-US" sz="1400" b="0" dirty="0" smtClean="0">
                          <a:solidFill>
                            <a:schemeClr val="tx1"/>
                          </a:solidFill>
                        </a:rPr>
                        <a:t>広報費、</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　</a:t>
                      </a:r>
                      <a:r>
                        <a:rPr kumimoji="1" lang="ja-JP" altLang="en-US" sz="1400" b="0" dirty="0" smtClean="0">
                          <a:solidFill>
                            <a:schemeClr val="tx1"/>
                          </a:solidFill>
                        </a:rPr>
                        <a:t>委託料、アドバイザー料、原材料費、</a:t>
                      </a:r>
                      <a:r>
                        <a:rPr kumimoji="1" lang="ja-JP" altLang="en-US" sz="1400" b="0" dirty="0" smtClean="0">
                          <a:solidFill>
                            <a:schemeClr val="tx1"/>
                          </a:solidFill>
                        </a:rPr>
                        <a:t>産業財産権等関連経費、</a:t>
                      </a:r>
                      <a:endParaRPr kumimoji="1" lang="ja-JP" altLang="en-US" sz="16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　</a:t>
                      </a:r>
                      <a:r>
                        <a:rPr kumimoji="1" lang="ja-JP" altLang="en-US" sz="1400" b="0" dirty="0" smtClean="0">
                          <a:solidFill>
                            <a:schemeClr val="tx1"/>
                          </a:solidFill>
                        </a:rPr>
                        <a:t>旅費、マーケティング調査費、</a:t>
                      </a:r>
                      <a:r>
                        <a:rPr kumimoji="1" lang="ja-JP" altLang="en-US" sz="1400" b="0" dirty="0" smtClean="0">
                          <a:solidFill>
                            <a:schemeClr val="tx1"/>
                          </a:solidFill>
                        </a:rPr>
                        <a:t>会場借料費、機械設備等処分費</a:t>
                      </a:r>
                      <a:endParaRPr kumimoji="1" lang="ja-JP" altLang="en-US" sz="1400" b="0" dirty="0" smtClean="0">
                        <a:solidFill>
                          <a:schemeClr val="tx1"/>
                        </a:solidFill>
                      </a:endParaRPr>
                    </a:p>
                    <a:p>
                      <a:r>
                        <a:rPr kumimoji="1" lang="ja-JP" altLang="en-US" sz="1400" b="0" dirty="0" smtClean="0">
                          <a:solidFill>
                            <a:schemeClr val="tx1"/>
                          </a:solidFill>
                        </a:rPr>
                        <a:t>③</a:t>
                      </a:r>
                      <a:r>
                        <a:rPr kumimoji="1" lang="ja-JP" altLang="en-US" sz="1400" b="0" dirty="0" smtClean="0">
                          <a:solidFill>
                            <a:schemeClr val="tx1"/>
                          </a:solidFill>
                        </a:rPr>
                        <a:t>継業準備支援</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　</a:t>
                      </a:r>
                      <a:r>
                        <a:rPr kumimoji="1" lang="ja-JP" altLang="en-US" sz="1400" b="0" dirty="0" smtClean="0">
                          <a:solidFill>
                            <a:schemeClr val="tx1"/>
                          </a:solidFill>
                        </a:rPr>
                        <a:t>研修中の生活費</a:t>
                      </a:r>
                      <a:endParaRPr kumimoji="1" lang="ja-JP" altLang="en-US" sz="1400" b="0" dirty="0" smtClean="0">
                        <a:solidFill>
                          <a:schemeClr val="tx1"/>
                        </a:solidFill>
                      </a:endParaRPr>
                    </a:p>
                  </a:txBody>
                  <a:tcPr/>
                </a:tc>
              </a:tr>
              <a:tr h="1811770">
                <a:tc>
                  <a:txBody>
                    <a:bodyPr/>
                    <a:lstStyle/>
                    <a:p>
                      <a:r>
                        <a:rPr kumimoji="1" lang="ja-JP" altLang="en-US" sz="1400" dirty="0" smtClean="0">
                          <a:solidFill>
                            <a:schemeClr val="tx1"/>
                          </a:solidFill>
                        </a:rPr>
                        <a:t>補助率</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①既存事業の買収</a:t>
                      </a:r>
                      <a:endParaRPr kumimoji="1" lang="ja-JP" altLang="en-US" sz="1400" b="0" dirty="0" smtClean="0">
                        <a:solidFill>
                          <a:schemeClr val="tx1"/>
                        </a:solidFill>
                      </a:endParaRPr>
                    </a:p>
                    <a:p>
                      <a:r>
                        <a:rPr kumimoji="1" lang="ja-JP" altLang="en-US" sz="1400" b="0" dirty="0" smtClean="0">
                          <a:solidFill>
                            <a:schemeClr val="tx1"/>
                          </a:solidFill>
                        </a:rPr>
                        <a:t>　  補助対象経費</a:t>
                      </a:r>
                      <a:r>
                        <a:rPr kumimoji="1" lang="ja-JP" altLang="en-US" sz="1400" b="0" dirty="0" smtClean="0">
                          <a:solidFill>
                            <a:schemeClr val="tx1"/>
                          </a:solidFill>
                        </a:rPr>
                        <a:t>×</a:t>
                      </a:r>
                      <a:r>
                        <a:rPr kumimoji="1" lang="ja-JP" altLang="en-US" sz="1400" b="0" dirty="0" smtClean="0">
                          <a:solidFill>
                            <a:schemeClr val="tx1"/>
                          </a:solidFill>
                        </a:rPr>
                        <a:t>１／５（県１／１０・市町村１／１０）</a:t>
                      </a:r>
                      <a:endParaRPr kumimoji="1" lang="ja-JP" altLang="en-US" sz="1400" b="0" dirty="0" smtClean="0">
                        <a:solidFill>
                          <a:schemeClr val="tx1"/>
                        </a:solidFill>
                      </a:endParaRPr>
                    </a:p>
                    <a:p>
                      <a:r>
                        <a:rPr kumimoji="1" lang="ja-JP" altLang="en-US" sz="1400" b="0" dirty="0" smtClean="0">
                          <a:solidFill>
                            <a:schemeClr val="tx1"/>
                          </a:solidFill>
                        </a:rPr>
                        <a:t>②承継後の取組</a:t>
                      </a:r>
                      <a:endParaRPr kumimoji="1" lang="ja-JP" altLang="en-US" sz="1400" b="0" dirty="0" smtClean="0">
                        <a:solidFill>
                          <a:schemeClr val="tx1"/>
                        </a:solidFill>
                      </a:endParaRPr>
                    </a:p>
                    <a:p>
                      <a:r>
                        <a:rPr kumimoji="1" lang="ja-JP" altLang="en-US" sz="1400" b="0" dirty="0" smtClean="0">
                          <a:solidFill>
                            <a:schemeClr val="tx1"/>
                          </a:solidFill>
                        </a:rPr>
                        <a:t>　 機械設備費については</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補助対象経費×</a:t>
                      </a:r>
                      <a:r>
                        <a:rPr kumimoji="1" lang="ja-JP" altLang="en-US" sz="1400" b="0" dirty="0" smtClean="0">
                          <a:solidFill>
                            <a:schemeClr val="tx1"/>
                          </a:solidFill>
                        </a:rPr>
                        <a:t>１／５（</a:t>
                      </a:r>
                      <a:r>
                        <a:rPr kumimoji="1" lang="ja-JP" altLang="en-US" sz="1400" b="0" dirty="0" smtClean="0">
                          <a:solidFill>
                            <a:schemeClr val="tx1"/>
                          </a:solidFill>
                        </a:rPr>
                        <a:t>県１／１０・市町村１／１０）</a:t>
                      </a:r>
                      <a:endParaRPr kumimoji="1" lang="ja-JP" altLang="en-US" sz="1400" b="0" dirty="0" smtClean="0">
                        <a:solidFill>
                          <a:schemeClr val="tx1"/>
                        </a:solidFill>
                      </a:endParaRPr>
                    </a:p>
                    <a:p>
                      <a:r>
                        <a:rPr kumimoji="1" lang="ja-JP" altLang="en-US" sz="1400" b="0" dirty="0" smtClean="0">
                          <a:solidFill>
                            <a:schemeClr val="tx1"/>
                          </a:solidFill>
                        </a:rPr>
                        <a:t>　 機械設備費以外については</a:t>
                      </a:r>
                      <a:endParaRPr kumimoji="1" lang="ja-JP" altLang="en-US" sz="1400" b="0" dirty="0" smtClean="0">
                        <a:solidFill>
                          <a:schemeClr val="tx1"/>
                        </a:solidFill>
                      </a:endParaRPr>
                    </a:p>
                    <a:p>
                      <a:r>
                        <a:rPr kumimoji="1" lang="ja-JP" altLang="en-US" sz="1400" b="0" dirty="0" smtClean="0">
                          <a:solidFill>
                            <a:schemeClr val="tx1"/>
                          </a:solidFill>
                        </a:rPr>
                        <a:t>　 補助対象経費×</a:t>
                      </a:r>
                      <a:r>
                        <a:rPr kumimoji="1" lang="ja-JP" altLang="en-US" sz="1400" b="0" dirty="0" smtClean="0">
                          <a:solidFill>
                            <a:schemeClr val="tx1"/>
                          </a:solidFill>
                        </a:rPr>
                        <a:t>１／２（</a:t>
                      </a:r>
                      <a:r>
                        <a:rPr kumimoji="1" lang="ja-JP" altLang="en-US" sz="1400" b="0" dirty="0" smtClean="0">
                          <a:solidFill>
                            <a:schemeClr val="tx1"/>
                          </a:solidFill>
                        </a:rPr>
                        <a:t>県１／４・市町村１／４）</a:t>
                      </a:r>
                      <a:endParaRPr kumimoji="1" lang="ja-JP" altLang="en-US" sz="1400" b="0" dirty="0" smtClean="0">
                        <a:solidFill>
                          <a:schemeClr val="tx1"/>
                        </a:solidFill>
                      </a:endParaRPr>
                    </a:p>
                    <a:p>
                      <a:r>
                        <a:rPr kumimoji="1" lang="ja-JP" altLang="en-US" sz="1400" b="0" dirty="0" smtClean="0">
                          <a:solidFill>
                            <a:schemeClr val="tx1"/>
                          </a:solidFill>
                        </a:rPr>
                        <a:t>③継業準備支援　</a:t>
                      </a:r>
                      <a:r>
                        <a:rPr kumimoji="1" lang="ja-JP" altLang="en-US" sz="1400" b="0" dirty="0" smtClean="0">
                          <a:solidFill>
                            <a:schemeClr val="tx1"/>
                          </a:solidFill>
                        </a:rPr>
                        <a:t>定額</a:t>
                      </a:r>
                      <a:endParaRPr kumimoji="1" lang="ja-JP" altLang="en-US" sz="1400" b="0" dirty="0" smtClean="0">
                        <a:solidFill>
                          <a:schemeClr val="tx1"/>
                        </a:solidFill>
                      </a:endParaRPr>
                    </a:p>
                  </a:txBody>
                  <a:tcPr/>
                </a:tc>
              </a:tr>
              <a:tr h="737851">
                <a:tc>
                  <a:txBody>
                    <a:bodyPr/>
                    <a:lstStyle/>
                    <a:p>
                      <a:r>
                        <a:rPr kumimoji="1" lang="ja-JP" altLang="en-US" sz="1400" dirty="0" smtClean="0">
                          <a:solidFill>
                            <a:schemeClr val="tx1"/>
                          </a:solidFill>
                        </a:rPr>
                        <a:t>補助限度額</a:t>
                      </a:r>
                      <a:endParaRPr kumimoji="1" lang="ja-JP" altLang="en-US" sz="1400" dirty="0">
                        <a:solidFill>
                          <a:schemeClr val="tx1"/>
                        </a:solidFill>
                      </a:endParaRPr>
                    </a:p>
                    <a:p>
                      <a:r>
                        <a:rPr kumimoji="1" lang="ja-JP" altLang="en-US" sz="1400" dirty="0" smtClean="0">
                          <a:solidFill>
                            <a:schemeClr val="tx1"/>
                          </a:solidFill>
                        </a:rPr>
                        <a:t>・</a:t>
                      </a:r>
                      <a:r>
                        <a:rPr kumimoji="1" lang="ja-JP" altLang="en-US" sz="1400" dirty="0" smtClean="0">
                          <a:solidFill>
                            <a:schemeClr val="tx1"/>
                          </a:solidFill>
                        </a:rPr>
                        <a:t>補助額</a:t>
                      </a:r>
                      <a:endParaRPr kumimoji="1" lang="ja-JP" altLang="en-US" sz="1400" dirty="0" smtClean="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rPr>
                        <a:t>①</a:t>
                      </a:r>
                      <a:r>
                        <a:rPr kumimoji="1" lang="ja-JP" altLang="en-US" sz="1400" dirty="0" smtClean="0">
                          <a:solidFill>
                            <a:schemeClr val="tx1"/>
                          </a:solidFill>
                          <a:latin typeface="+mn-ea"/>
                        </a:rPr>
                        <a:t>200万円（県100万円・市町村100万円）</a:t>
                      </a:r>
                      <a:endParaRPr kumimoji="1" lang="ja-JP" altLang="en-US" sz="1400" dirty="0" smtClean="0">
                        <a:solidFill>
                          <a:schemeClr val="tx1"/>
                        </a:solidFill>
                        <a:latin typeface="+mn-ea"/>
                        <a:cs typeface="+mn-lt"/>
                      </a:endParaRPr>
                    </a:p>
                    <a:p>
                      <a:r>
                        <a:rPr kumimoji="1" lang="ja-JP" altLang="en-US" sz="1400" dirty="0" smtClean="0">
                          <a:solidFill>
                            <a:schemeClr val="tx1"/>
                          </a:solidFill>
                          <a:latin typeface="+mn-ea"/>
                          <a:cs typeface="+mn-lt"/>
                        </a:rPr>
                        <a:t>②100万円（県50万円・市町村50万円）</a:t>
                      </a:r>
                      <a:endParaRPr kumimoji="1" lang="ja-JP" altLang="en-US" sz="1600" dirty="0" smtClean="0">
                        <a:solidFill>
                          <a:schemeClr val="tx1"/>
                        </a:solidFill>
                        <a:latin typeface="+mn-ea"/>
                        <a:cs typeface="+mn-lt"/>
                      </a:endParaRPr>
                    </a:p>
                    <a:p>
                      <a:r>
                        <a:rPr kumimoji="1" lang="ja-JP" altLang="en-US" sz="1400" dirty="0" smtClean="0">
                          <a:solidFill>
                            <a:schemeClr val="tx1"/>
                          </a:solidFill>
                          <a:latin typeface="+mn-ea"/>
                          <a:cs typeface="+mn-lt"/>
                        </a:rPr>
                        <a:t>③15万</a:t>
                      </a:r>
                      <a:r>
                        <a:rPr kumimoji="1" lang="ja-JP" altLang="en-US" sz="1400" dirty="0" smtClean="0">
                          <a:solidFill>
                            <a:schemeClr val="tx1"/>
                          </a:solidFill>
                          <a:cs typeface="+mn-lt"/>
                        </a:rPr>
                        <a:t>円/月（県</a:t>
                      </a:r>
                      <a:r>
                        <a:rPr kumimoji="1" lang="ja-JP" altLang="en-US" sz="1400" dirty="0" smtClean="0">
                          <a:solidFill>
                            <a:schemeClr val="tx1"/>
                          </a:solidFill>
                        </a:rPr>
                        <a:t>７</a:t>
                      </a:r>
                      <a:r>
                        <a:rPr kumimoji="1" lang="ja-JP" altLang="en-US" sz="1400" dirty="0" smtClean="0">
                          <a:solidFill>
                            <a:schemeClr val="tx1"/>
                          </a:solidFill>
                        </a:rPr>
                        <a:t>万５千円・市町村</a:t>
                      </a:r>
                      <a:r>
                        <a:rPr kumimoji="1" lang="ja-JP" altLang="en-US" sz="1400" dirty="0" smtClean="0">
                          <a:solidFill>
                            <a:schemeClr val="tx1"/>
                          </a:solidFill>
                        </a:rPr>
                        <a:t>７</a:t>
                      </a:r>
                      <a:r>
                        <a:rPr kumimoji="1" lang="ja-JP" altLang="en-US" sz="1400" dirty="0" smtClean="0">
                          <a:solidFill>
                            <a:schemeClr val="tx1"/>
                          </a:solidFill>
                        </a:rPr>
                        <a:t>万</a:t>
                      </a:r>
                      <a:r>
                        <a:rPr kumimoji="1" lang="ja-JP" altLang="en-US" sz="1400" dirty="0" smtClean="0">
                          <a:solidFill>
                            <a:schemeClr val="tx1"/>
                          </a:solidFill>
                        </a:rPr>
                        <a:t>５</a:t>
                      </a:r>
                      <a:r>
                        <a:rPr kumimoji="1" lang="ja-JP" altLang="en-US" sz="1400" dirty="0" smtClean="0">
                          <a:solidFill>
                            <a:schemeClr val="tx1"/>
                          </a:solidFill>
                        </a:rPr>
                        <a:t>千円）</a:t>
                      </a:r>
                      <a:endParaRPr kumimoji="1" lang="ja-JP" altLang="en-US" sz="1600" dirty="0" smtClean="0">
                        <a:solidFill>
                          <a:schemeClr val="tx1"/>
                        </a:solidFill>
                      </a:endParaRPr>
                    </a:p>
                  </a:txBody>
                  <a:tcPr/>
                </a:tc>
              </a:tr>
              <a:tr h="308283">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u="none" dirty="0" smtClean="0">
                          <a:solidFill>
                            <a:schemeClr val="tx1"/>
                          </a:solidFill>
                          <a:latin typeface="+mn-ea"/>
                          <a:ea typeface="+mn-ea"/>
                        </a:rPr>
                        <a:t>令和</a:t>
                      </a:r>
                      <a:r>
                        <a:rPr kumimoji="1" lang="ja-JP" altLang="en-US" sz="1400" u="none" strike="noStrike" dirty="0" smtClean="0">
                          <a:solidFill>
                            <a:schemeClr val="tx1"/>
                          </a:solidFill>
                          <a:latin typeface="+mn-ea"/>
                          <a:ea typeface="+mn-ea"/>
                        </a:rPr>
                        <a:t>７</a:t>
                      </a:r>
                      <a:r>
                        <a:rPr kumimoji="1" lang="ja-JP" altLang="en-US" sz="1400" u="none" dirty="0" smtClean="0">
                          <a:solidFill>
                            <a:schemeClr val="tx1"/>
                          </a:solidFill>
                          <a:latin typeface="+mn-ea"/>
                          <a:ea typeface="+mn-ea"/>
                        </a:rPr>
                        <a:t>年４月</a:t>
                      </a:r>
                      <a:r>
                        <a:rPr kumimoji="1" lang="ja-JP" altLang="en-US" sz="1400" u="none" dirty="0" smtClean="0">
                          <a:solidFill>
                            <a:schemeClr val="tx1"/>
                          </a:solidFill>
                          <a:latin typeface="+mn-ea"/>
                          <a:ea typeface="+mn-ea"/>
                        </a:rPr>
                        <a:t>１</a:t>
                      </a:r>
                      <a:r>
                        <a:rPr kumimoji="1" lang="ja-JP" altLang="en-US" sz="1400" u="none" dirty="0" smtClean="0">
                          <a:solidFill>
                            <a:schemeClr val="tx1"/>
                          </a:solidFill>
                          <a:latin typeface="+mn-ea"/>
                          <a:ea typeface="+mn-ea"/>
                        </a:rPr>
                        <a:t>日（</a:t>
                      </a:r>
                      <a:r>
                        <a:rPr kumimoji="1" lang="ja-JP" altLang="en-US" sz="1400" u="none" strike="noStrike" dirty="0" smtClean="0">
                          <a:solidFill>
                            <a:schemeClr val="tx1"/>
                          </a:solidFill>
                          <a:latin typeface="+mn-ea"/>
                          <a:ea typeface="+mn-ea"/>
                        </a:rPr>
                        <a:t>火</a:t>
                      </a:r>
                      <a:r>
                        <a:rPr kumimoji="1" lang="ja-JP" altLang="en-US" sz="1400" u="none" dirty="0" smtClean="0">
                          <a:solidFill>
                            <a:schemeClr val="tx1"/>
                          </a:solidFill>
                          <a:latin typeface="+mn-ea"/>
                          <a:ea typeface="+mn-ea"/>
                        </a:rPr>
                        <a:t>）～令和</a:t>
                      </a:r>
                      <a:r>
                        <a:rPr kumimoji="1" lang="ja-JP" altLang="en-US" sz="1400" u="none" strike="noStrike" dirty="0" smtClean="0">
                          <a:solidFill>
                            <a:schemeClr val="tx1"/>
                          </a:solidFill>
                          <a:latin typeface="+mn-ea"/>
                          <a:ea typeface="+mn-ea"/>
                        </a:rPr>
                        <a:t>８</a:t>
                      </a:r>
                      <a:r>
                        <a:rPr kumimoji="1" lang="ja-JP" altLang="en-US" sz="1400" u="none" dirty="0" smtClean="0">
                          <a:solidFill>
                            <a:schemeClr val="tx1"/>
                          </a:solidFill>
                          <a:latin typeface="+mn-ea"/>
                          <a:ea typeface="+mn-ea"/>
                        </a:rPr>
                        <a:t>年</a:t>
                      </a:r>
                      <a:r>
                        <a:rPr kumimoji="1" lang="ja-JP" altLang="en-US" sz="1400" u="none" dirty="0" smtClean="0">
                          <a:solidFill>
                            <a:schemeClr val="tx1"/>
                          </a:solidFill>
                          <a:latin typeface="+mn-ea"/>
                          <a:ea typeface="+mn-ea"/>
                        </a:rPr>
                        <a:t>２</a:t>
                      </a:r>
                      <a:r>
                        <a:rPr kumimoji="1" lang="ja-JP" altLang="en-US" sz="1400" u="none" dirty="0" smtClean="0">
                          <a:solidFill>
                            <a:schemeClr val="tx1"/>
                          </a:solidFill>
                          <a:latin typeface="+mn-ea"/>
                          <a:ea typeface="+mn-ea"/>
                        </a:rPr>
                        <a:t>月</a:t>
                      </a:r>
                      <a:r>
                        <a:rPr kumimoji="1" lang="ja-JP" altLang="en-US" sz="1400" u="none" strike="noStrike" dirty="0" smtClean="0">
                          <a:solidFill>
                            <a:schemeClr val="tx1"/>
                          </a:solidFill>
                          <a:latin typeface="+mn-ea"/>
                          <a:ea typeface="+mn-ea"/>
                        </a:rPr>
                        <a:t>27</a:t>
                      </a:r>
                      <a:r>
                        <a:rPr kumimoji="1" lang="ja-JP" altLang="en-US" sz="1400" u="none" dirty="0" smtClean="0">
                          <a:solidFill>
                            <a:schemeClr val="tx1"/>
                          </a:solidFill>
                          <a:latin typeface="+mn-ea"/>
                          <a:ea typeface="+mn-ea"/>
                        </a:rPr>
                        <a:t>日</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金</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必着）</a:t>
                      </a:r>
                      <a:endParaRPr kumimoji="1" lang="en-US" altLang="ja-JP" sz="1600" u="none" dirty="0" smtClean="0">
                        <a:solidFill>
                          <a:schemeClr val="tx1"/>
                        </a:solidFill>
                      </a:endParaRPr>
                    </a:p>
                  </a:txBody>
                  <a:tcPr/>
                </a:tc>
              </a:tr>
              <a:tr h="7378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8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a:t>
                      </a:r>
                      <a:r>
                        <a:rPr kumimoji="1" lang="ja-JP" altLang="en-US" sz="1600" dirty="0" smtClean="0">
                          <a:solidFill>
                            <a:schemeClr val="tx1"/>
                          </a:solidFill>
                          <a:latin typeface="+mn-ea"/>
                          <a:ea typeface="+mn-ea"/>
                        </a:rPr>
                        <a:t/>
                      </a:r>
                      <a:r>
                        <a:rPr kumimoji="1" lang="ja-JP" altLang="en-US" sz="1400" dirty="0" smtClean="0">
                          <a:solidFill>
                            <a:schemeClr val="tx1"/>
                          </a:solidFill>
                          <a:latin typeface="+mn-ea"/>
                          <a:ea typeface="+mn-ea"/>
                        </a:rPr>
                        <a:t>経営支援課</a:t>
                      </a:r>
                      <a:r>
                        <a:rPr kumimoji="1" lang="ja-JP" altLang="en-US" sz="1400" dirty="0" smtClean="0">
                          <a:solidFill>
                            <a:schemeClr val="tx1"/>
                          </a:solidFill>
                          <a:latin typeface="+mn-ea"/>
                          <a:ea typeface="+mn-ea"/>
                        </a:rPr>
                        <a:t>(事業承継</a:t>
                      </a:r>
                      <a:r>
                        <a:rPr kumimoji="1" lang="ja-JP" altLang="en-US" sz="1400" dirty="0" smtClean="0">
                          <a:solidFill>
                            <a:schemeClr val="tx1"/>
                          </a:solidFill>
                          <a:latin typeface="+mn-ea"/>
                          <a:ea typeface="+mn-ea"/>
                        </a:rPr>
                        <a:t>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ＴＥＬ：</a:t>
                      </a:r>
                      <a:r>
                        <a:rPr kumimoji="1" lang="ja-JP" altLang="en-US" sz="1400" dirty="0" smtClean="0">
                          <a:solidFill>
                            <a:schemeClr val="tx1"/>
                          </a:solidFill>
                          <a:latin typeface="+mn-ea"/>
                          <a:ea typeface="+mn-ea"/>
                        </a:rPr>
                        <a:t>088-823-9697</a:t>
                      </a:r>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E-mail：150401@ken.pref.kochi.lg.jp</a:t>
                      </a:r>
                      <a:br>
                        <a:rPr kumimoji="1" lang="ja-JP" altLang="en-US" sz="1400" dirty="0" smtClean="0">
                          <a:solidFill>
                            <a:schemeClr val="tx1"/>
                          </a:solidFill>
                          <a:latin typeface="+mn-ea"/>
                          <a:ea typeface="+mn-ea"/>
                        </a:rPr>
                      </a:b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https://www.pref.kochi.lg.jp/doc/2025022000317/</a:t>
                      </a:r>
                      <a:endParaRPr kumimoji="1" lang="ja-JP" altLang="en-US" sz="1400" dirty="0" smtClean="0">
                        <a:solidFill>
                          <a:schemeClr val="tx1"/>
                        </a:solidFill>
                        <a:latin typeface="+mn-ea"/>
                        <a:ea typeface="+mn-ea"/>
                      </a:endParaRPr>
                    </a:p>
                  </a:txBody>
                  <a:tcPr>
                    <a:noFill/>
                  </a:tcPr>
                </a:tc>
              </a:tr>
            </a:tbl>
          </a:graphicData>
        </a:graphic>
      </p:graphicFrame>
      <p:sp>
        <p:nvSpPr>
          <p:cNvPr id="1784" name="テキスト ボックス 8"/>
          <p:cNvSpPr txBox="1">
            <a:spLocks noChangeArrowheads="1"/>
          </p:cNvSpPr>
          <p:nvPr/>
        </p:nvSpPr>
        <p:spPr>
          <a:xfrm>
            <a:off x="115886" y="622565"/>
            <a:ext cx="6732588" cy="522327"/>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中山間地域における地域に必要と認められる事業を引き継ぐ買い手を支援することで</a:t>
            </a:r>
            <a:r>
              <a:rPr lang="ja-JP" altLang="en-US" sz="1400" strike="noStrike" dirty="0">
                <a:solidFill>
                  <a:schemeClr val="tx1"/>
                </a:solidFill>
                <a:latin typeface="Calibri" pitchFamily="34" charset="0"/>
              </a:rPr>
              <a:t>、</a:t>
            </a:r>
            <a:r>
              <a:rPr lang="ja-JP" altLang="en-US" sz="1400" dirty="0">
                <a:solidFill>
                  <a:schemeClr val="tx1"/>
                </a:solidFill>
                <a:latin typeface="Calibri" pitchFamily="34" charset="0"/>
              </a:rPr>
              <a:t>中山間地域における</a:t>
            </a:r>
            <a:r>
              <a:rPr lang="ja-JP" altLang="en-US" sz="1400" dirty="0">
                <a:solidFill>
                  <a:schemeClr val="tx1"/>
                </a:solidFill>
                <a:latin typeface="Calibri" pitchFamily="34" charset="0"/>
              </a:rPr>
              <a:t>第三者承継</a:t>
            </a:r>
            <a:r>
              <a:rPr lang="ja-JP" altLang="en-US" sz="1400" dirty="0">
                <a:solidFill>
                  <a:schemeClr val="tx1"/>
                </a:solidFill>
                <a:latin typeface="Calibri" pitchFamily="34" charset="0"/>
              </a:rPr>
              <a:t>の加速化を図ります。</a:t>
            </a:r>
            <a:endParaRPr lang="ja-JP" altLang="en-US" sz="1400" dirty="0">
              <a:solidFill>
                <a:schemeClr val="tx1"/>
              </a:solidFill>
              <a:latin typeface="Calibri" pitchFamily="34" charset="0"/>
            </a:endParaRPr>
          </a:p>
        </p:txBody>
      </p:sp>
      <p:sp>
        <p:nvSpPr>
          <p:cNvPr id="1785" name="テキスト 489"/>
          <p:cNvSpPr txBox="1"/>
          <p:nvPr/>
        </p:nvSpPr>
        <p:spPr>
          <a:xfrm>
            <a:off x="870857" y="8835000"/>
            <a:ext cx="5882183" cy="368439"/>
          </a:xfrm>
          <a:prstGeom prst="rect">
            <a:avLst/>
          </a:prstGeom>
        </p:spPr>
        <p:txBody>
          <a:bodyPr>
            <a:spAutoFit/>
          </a:bodyPr>
          <a:p>
            <a:pPr>
              <a:defRPr lang="ja-JP" altLang="en-US"/>
            </a:pPr>
            <a:endParaRPr lang="ja-JP" altLang="en-US">
              <a:solidFill>
                <a:schemeClr val="tx1"/>
              </a:solidFill>
            </a:endParaRPr>
          </a:p>
        </p:txBody>
      </p:sp>
      <p:sp>
        <p:nvSpPr>
          <p:cNvPr id="1786" name="正方形/長方形 490"/>
          <p:cNvSpPr/>
          <p:nvPr/>
        </p:nvSpPr>
        <p:spPr>
          <a:xfrm>
            <a:off x="188640" y="8633041"/>
            <a:ext cx="6524897" cy="968780"/>
          </a:xfrm>
          <a:prstGeom prst="rect">
            <a:avLst/>
          </a:prstGeom>
          <a:solidFill>
            <a:schemeClr val="tx2">
              <a:lumMod val="20000"/>
              <a:lumOff val="80000"/>
            </a:scheme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lIns="540000" anchor="ctr"/>
          <a:lstStyle/>
          <a:p>
            <a:r>
              <a:rPr lang="ja-JP" altLang="en-US" sz="1400" dirty="0">
                <a:solidFill>
                  <a:schemeClr val="tx1"/>
                </a:solidFill>
              </a:rPr>
              <a:t>・事業譲渡契約における固定資産等の取得に係る譲渡対価。</a:t>
            </a:r>
            <a:endParaRPr lang="ja-JP" altLang="en-US" sz="1400" dirty="0">
              <a:solidFill>
                <a:schemeClr val="tx1"/>
              </a:solidFill>
            </a:endParaRPr>
          </a:p>
          <a:p>
            <a:r>
              <a:rPr lang="ja-JP" altLang="en-US" sz="1400" dirty="0">
                <a:solidFill>
                  <a:schemeClr val="tx1"/>
                </a:solidFill>
              </a:rPr>
              <a:t>・株式譲渡契約における株式の取得に係る譲渡対価。</a:t>
            </a:r>
            <a:endParaRPr lang="ja-JP" altLang="en-US" sz="1400" dirty="0">
              <a:solidFill>
                <a:schemeClr val="tx1"/>
              </a:solidFill>
            </a:endParaRPr>
          </a:p>
          <a:p>
            <a:r>
              <a:rPr lang="ja-JP" altLang="en-US" sz="1400" dirty="0">
                <a:solidFill>
                  <a:schemeClr val="tx1"/>
                </a:solidFill>
              </a:rPr>
              <a:t>・承継後の新たな取組や経営の安定化のために必要な機械装置等の購入費。</a:t>
            </a:r>
            <a:endParaRPr lang="ja-JP" altLang="en-US" sz="1400" dirty="0">
              <a:solidFill>
                <a:schemeClr val="tx1"/>
              </a:solidFill>
            </a:endParaRPr>
          </a:p>
          <a:p>
            <a:r>
              <a:rPr lang="ja-JP" altLang="en-US" sz="1400" dirty="0">
                <a:solidFill>
                  <a:schemeClr val="tx1"/>
                </a:solidFill>
              </a:rPr>
              <a:t>・</a:t>
            </a:r>
            <a:r>
              <a:rPr lang="ja-JP" altLang="en-US" sz="1400" dirty="0">
                <a:solidFill>
                  <a:schemeClr val="tx1"/>
                </a:solidFill>
              </a:rPr>
              <a:t>基本合意契約</a:t>
            </a:r>
            <a:r>
              <a:rPr lang="ja-JP" altLang="en-US" sz="1400" dirty="0">
                <a:solidFill>
                  <a:schemeClr val="tx1"/>
                </a:solidFill>
              </a:rPr>
              <a:t>締結後に、事業承継に向けて研修を受ける期間の生活費</a:t>
            </a:r>
            <a:endParaRPr lang="ja-JP" altLang="en-US" sz="1400" dirty="0">
              <a:solidFill>
                <a:schemeClr val="tx1"/>
              </a:solidFill>
            </a:endParaRPr>
          </a:p>
        </p:txBody>
      </p:sp>
      <p:sp>
        <p:nvSpPr>
          <p:cNvPr id="1787" name="タイトル 491"/>
          <p:cNvSpPr txBox="1"/>
          <p:nvPr/>
        </p:nvSpPr>
        <p:spPr>
          <a:xfrm>
            <a:off x="260638" y="8687445"/>
            <a:ext cx="360362" cy="862898"/>
          </a:xfrm>
          <a:prstGeom prst="rect">
            <a:avLst/>
          </a:prstGeom>
          <a:solidFill>
            <a:schemeClr val="bg1"/>
          </a:solidFill>
          <a:ln>
            <a:solidFill>
              <a:schemeClr val="accent1">
                <a:lumMod val="60000"/>
                <a:lumOff val="40000"/>
              </a:schemeClr>
            </a:solidFill>
          </a:ln>
        </p:spPr>
        <p:txBody>
          <a:bodyPr vert="eaVert" anchor="ctr"/>
          <a:lstStyle/>
          <a:p>
            <a:pPr algn="ctr" fontAlgn="auto">
              <a:spcAft>
                <a:spcPts val="0"/>
              </a:spcAft>
              <a:defRPr/>
            </a:pPr>
            <a:r>
              <a:rPr lang="ja-JP" altLang="en-US" sz="1400" dirty="0">
                <a:solidFill>
                  <a:schemeClr val="tx1"/>
                </a:solidFill>
                <a:latin typeface="+mn-ea"/>
                <a:ea typeface="+mn-ea"/>
                <a:cs typeface="+mj-cs"/>
              </a:rPr>
              <a:t>活用事例</a:t>
            </a:r>
            <a:endParaRPr>
              <a:solidFill>
                <a:schemeClr val="tx1"/>
              </a:solidFill>
            </a:endParaRPr>
          </a:p>
        </p:txBody>
      </p:sp>
      <p:sp>
        <p:nvSpPr>
          <p:cNvPr id="1788" name="テキスト 492"/>
          <p:cNvSpPr txBox="1"/>
          <p:nvPr/>
        </p:nvSpPr>
        <p:spPr>
          <a:xfrm>
            <a:off x="261000" y="7497163"/>
            <a:ext cx="6012181" cy="1168658"/>
          </a:xfrm>
          <a:prstGeom prst="rect">
            <a:avLst/>
          </a:prstGeom>
        </p:spPr>
        <p:txBody>
          <a:bodyPr>
            <a:spAutoFit/>
          </a:bodyPr>
          <a:p>
            <a:pPr>
              <a:defRPr lang="ja-JP" altLang="en-US"/>
            </a:pPr>
            <a:r>
              <a:rPr lang="ja-JP" altLang="en-US" sz="1400" b="0">
                <a:solidFill>
                  <a:schemeClr val="tx1"/>
                </a:solidFill>
              </a:rPr>
              <a:t>注</a:t>
            </a:r>
            <a:r>
              <a:rPr lang="ja-JP" altLang="en-US" sz="1400" b="0">
                <a:solidFill>
                  <a:schemeClr val="tx1"/>
                </a:solidFill>
              </a:rPr>
              <a:t>　地域に必要と認められる事業とは以下のような事業を指します。</a:t>
            </a:r>
            <a:endParaRPr lang="ja-JP" altLang="en-US" sz="1400" b="0">
              <a:solidFill>
                <a:schemeClr val="tx1"/>
              </a:solidFill>
            </a:endParaRPr>
          </a:p>
          <a:p>
            <a:pPr algn="l"/>
            <a:r>
              <a:rPr lang="ja-JP" altLang="en-US" sz="1400" b="0">
                <a:solidFill>
                  <a:schemeClr val="tx1"/>
                </a:solidFill>
              </a:rPr>
              <a:t>　　・</a:t>
            </a:r>
            <a:r>
              <a:rPr lang="ja-JP" altLang="en-US" sz="1400" b="0">
                <a:solidFill>
                  <a:schemeClr val="tx1"/>
                </a:solidFill>
              </a:rPr>
              <a:t>地域住民に必要な生活機能の確保を行っている事業</a:t>
            </a:r>
            <a:r>
              <a:rPr lang="ja-JP" altLang="en-US" sz="1400" b="0">
                <a:solidFill>
                  <a:schemeClr val="tx1"/>
                </a:solidFill>
              </a:rPr>
              <a:t> </a:t>
            </a:r>
            <a:endParaRPr lang="ja-JP" altLang="en-US" b="0">
              <a:solidFill>
                <a:schemeClr val="tx1"/>
              </a:solidFill>
            </a:endParaRPr>
          </a:p>
          <a:p>
            <a:pPr algn="l"/>
            <a:r>
              <a:rPr lang="ja-JP" altLang="en-US" sz="1400" b="0">
                <a:solidFill>
                  <a:schemeClr val="tx1"/>
                </a:solidFill>
              </a:rPr>
              <a:t>　</a:t>
            </a:r>
            <a:r>
              <a:rPr lang="ja-JP" altLang="en-US" sz="1400" b="0">
                <a:solidFill>
                  <a:schemeClr val="tx1"/>
                </a:solidFill>
              </a:rPr>
              <a:t>　</a:t>
            </a:r>
            <a:r>
              <a:rPr lang="ja-JP" altLang="en-US" sz="1400" b="0">
                <a:solidFill>
                  <a:schemeClr val="tx1"/>
                </a:solidFill>
              </a:rPr>
              <a:t>・</a:t>
            </a:r>
            <a:r>
              <a:rPr lang="ja-JP" altLang="en-US" sz="1400" b="0">
                <a:solidFill>
                  <a:schemeClr val="tx1"/>
                </a:solidFill>
              </a:rPr>
              <a:t>独自の希少技術を活用し、地域の強みになっている事業</a:t>
            </a:r>
            <a:endParaRPr lang="ja-JP" altLang="en-US" sz="1400" b="0">
              <a:solidFill>
                <a:schemeClr val="tx1"/>
              </a:solidFill>
            </a:endParaRPr>
          </a:p>
          <a:p>
            <a:pPr algn="l"/>
            <a:r>
              <a:rPr lang="ja-JP" altLang="en-US" sz="1400" b="0">
                <a:solidFill>
                  <a:schemeClr val="tx1"/>
                </a:solidFill>
              </a:rPr>
              <a:t>　</a:t>
            </a:r>
            <a:r>
              <a:rPr lang="ja-JP" altLang="en-US" sz="1400" b="0">
                <a:solidFill>
                  <a:schemeClr val="tx1"/>
                </a:solidFill>
              </a:rPr>
              <a:t>　</a:t>
            </a:r>
            <a:r>
              <a:rPr lang="ja-JP" altLang="en-US" sz="1400" b="0">
                <a:solidFill>
                  <a:schemeClr val="tx1"/>
                </a:solidFill>
              </a:rPr>
              <a:t>・</a:t>
            </a:r>
            <a:r>
              <a:rPr lang="ja-JP" altLang="en-US" sz="1400" b="0">
                <a:solidFill>
                  <a:schemeClr val="tx1"/>
                </a:solidFill>
              </a:rPr>
              <a:t>地域資源を活用し、地域経済を支えている事業　等</a:t>
            </a:r>
            <a:endParaRPr lang="ja-JP" altLang="en-US" sz="1400" b="0">
              <a:solidFill>
                <a:schemeClr val="tx1"/>
              </a:solidFill>
            </a:endParaRPr>
          </a:p>
          <a:p>
            <a:pPr algn="l"/>
            <a:r>
              <a:rPr lang="ja-JP" altLang="en-US" sz="1400" b="0">
                <a:solidFill>
                  <a:schemeClr val="tx1"/>
                </a:solidFill>
              </a:rPr>
              <a:t>　</a:t>
            </a:r>
            <a:r>
              <a:rPr lang="ja-JP" altLang="en-US" sz="1400" b="0">
                <a:solidFill>
                  <a:schemeClr val="tx1"/>
                </a:solidFill>
              </a:rPr>
              <a:t>　</a:t>
            </a:r>
            <a:r>
              <a:rPr lang="ja-JP" altLang="en-US" sz="1400" b="0">
                <a:solidFill>
                  <a:schemeClr val="tx1"/>
                </a:solidFill>
              </a:rPr>
              <a:t>補助金活用を希望する方は、事前に市町村に相談してください。</a:t>
            </a:r>
            <a:endParaRPr lang="ja-JP" altLang="en-US" sz="1400" b="0">
              <a:solidFill>
                <a:schemeClr val="tx1"/>
              </a:solidFill>
            </a:endParaRPr>
          </a:p>
        </p:txBody>
      </p:sp>
      <p:sp>
        <p:nvSpPr>
          <p:cNvPr id="1789" name="テキスト ボックス 703"/>
          <p:cNvSpPr txBox="1"/>
          <p:nvPr/>
        </p:nvSpPr>
        <p:spPr>
          <a:xfrm>
            <a:off x="3113786" y="9566107"/>
            <a:ext cx="576064" cy="368439"/>
          </a:xfrm>
          <a:prstGeom prst="rect">
            <a:avLst/>
          </a:prstGeom>
          <a:noFill/>
        </p:spPr>
        <p:txBody>
          <a:bodyPr wrap="square" rtlCol="0">
            <a:spAutoFit/>
          </a:bodyPr>
          <a:lstStyle/>
          <a:p>
            <a:pPr algn="ctr"/>
            <a:r>
              <a:rPr lang="ja-JP" altLang="en-US">
                <a:solidFill>
                  <a:schemeClr val="tx1"/>
                </a:solidFill>
              </a:rPr>
              <a:t>５３</a:t>
            </a:r>
            <a:endParaRPr>
              <a:solidFill>
                <a:schemeClr val="tx1"/>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795"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smtClean="0">
                <a:solidFill>
                  <a:schemeClr val="tx1"/>
                </a:solidFill>
                <a:latin typeface="+mn-ea"/>
                <a:ea typeface="+mn-ea"/>
              </a:rPr>
              <a:t>事業</a:t>
            </a:r>
            <a:r>
              <a:rPr lang="ja-JP" altLang="en-US" sz="1600" b="0" dirty="0" smtClean="0">
                <a:solidFill>
                  <a:schemeClr val="tx1"/>
                </a:solidFill>
                <a:latin typeface="+mn-ea"/>
                <a:ea typeface="+mn-ea"/>
              </a:rPr>
              <a:t>承継奨励給付金</a:t>
            </a:r>
            <a:endParaRPr lang="ja-JP" altLang="en-US" sz="1900" b="0" dirty="0" smtClean="0">
              <a:solidFill>
                <a:schemeClr val="tx1"/>
              </a:solidFill>
              <a:latin typeface="+mn-ea"/>
              <a:ea typeface="+mn-ea"/>
            </a:endParaRPr>
          </a:p>
        </p:txBody>
      </p:sp>
      <p:sp>
        <p:nvSpPr>
          <p:cNvPr id="1796"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smtClean="0">
                <a:solidFill>
                  <a:schemeClr val="tx1"/>
                </a:solidFill>
                <a:latin typeface="+mn-ea"/>
                <a:ea typeface="+mn-ea"/>
                <a:cs typeface="+mj-cs"/>
              </a:rPr>
              <a:t>事業承継</a:t>
            </a:r>
            <a:r>
              <a:rPr lang="en-US" altLang="ja-JP" dirty="0" smtClean="0">
                <a:solidFill>
                  <a:schemeClr val="tx1"/>
                </a:solidFill>
                <a:latin typeface="+mn-ea"/>
                <a:ea typeface="+mn-ea"/>
                <a:cs typeface="+mj-cs"/>
              </a:rPr>
              <a:t>	</a:t>
            </a:r>
            <a:endParaRPr lang="ja-JP" altLang="en-US" dirty="0">
              <a:solidFill>
                <a:schemeClr val="tx1"/>
              </a:solidFill>
              <a:latin typeface="+mn-ea"/>
              <a:ea typeface="+mn-ea"/>
              <a:cs typeface="+mj-cs"/>
            </a:endParaRPr>
          </a:p>
        </p:txBody>
      </p:sp>
      <p:graphicFrame>
        <p:nvGraphicFramePr>
          <p:cNvPr id="1797" name="表 6"/>
          <p:cNvGraphicFramePr>
            <a:graphicFrameLocks noGrp="1"/>
          </p:cNvGraphicFramePr>
          <p:nvPr/>
        </p:nvGraphicFramePr>
        <p:xfrm>
          <a:off x="188640" y="1279320"/>
          <a:ext cx="6557937" cy="6985680"/>
        </p:xfrm>
        <a:graphic>
          <a:graphicData uri="http://schemas.openxmlformats.org/drawingml/2006/table">
            <a:tbl>
              <a:tblPr firstRow="1" bandRow="1">
                <a:tableStyleId>{5940675A-B579-460E-94D1-54222C63F5DA}</a:tableStyleId>
              </a:tblPr>
              <a:tblGrid>
                <a:gridCol w="1454422"/>
                <a:gridCol w="5103515"/>
              </a:tblGrid>
              <a:tr h="414134">
                <a:tc>
                  <a:txBody>
                    <a:bodyPr/>
                    <a:lstStyle/>
                    <a:p>
                      <a:r>
                        <a:rPr kumimoji="1" lang="ja-JP" altLang="en-US" sz="1400" dirty="0">
                          <a:solidFill>
                            <a:schemeClr val="tx1"/>
                          </a:solidFill>
                        </a:rPr>
                        <a:t>類型・</a:t>
                      </a:r>
                      <a:r>
                        <a:rPr kumimoji="1" lang="ja-JP" altLang="en-US" sz="1400" dirty="0">
                          <a:solidFill>
                            <a:schemeClr val="tx1"/>
                          </a:solidFill>
                        </a:rPr>
                        <a:t>給付額</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①県内枠　  </a:t>
                      </a:r>
                      <a:r>
                        <a:rPr kumimoji="1" lang="ja-JP" altLang="en-US" sz="1400" b="0" dirty="0" smtClean="0">
                          <a:solidFill>
                            <a:schemeClr val="tx1"/>
                          </a:solidFill>
                          <a:latin typeface="+mn-ea"/>
                        </a:rPr>
                        <a:t>50万円</a:t>
                      </a:r>
                      <a:endParaRPr kumimoji="1" lang="ja-JP" altLang="en-US" sz="1400" b="0" dirty="0" smtClean="0">
                        <a:solidFill>
                          <a:schemeClr val="tx1"/>
                        </a:solidFill>
                        <a:latin typeface="+mn-ea"/>
                        <a:cs typeface="+mn-lt"/>
                      </a:endParaRPr>
                    </a:p>
                    <a:p>
                      <a:r>
                        <a:rPr kumimoji="1" lang="ja-JP" altLang="en-US" sz="1400" b="0" dirty="0" smtClean="0">
                          <a:solidFill>
                            <a:schemeClr val="tx1"/>
                          </a:solidFill>
                          <a:latin typeface="+mn-ea"/>
                          <a:cs typeface="+mn-lt"/>
                        </a:rPr>
                        <a:t>②県外枠　100万</a:t>
                      </a:r>
                      <a:r>
                        <a:rPr kumimoji="1" lang="ja-JP" altLang="en-US" sz="1400" b="0" dirty="0" smtClean="0">
                          <a:solidFill>
                            <a:schemeClr val="tx1"/>
                          </a:solidFill>
                          <a:cs typeface="+mn-lt"/>
                        </a:rPr>
                        <a:t>円</a:t>
                      </a:r>
                      <a:endParaRPr kumimoji="1" lang="ja-JP" altLang="en-US" sz="1400" b="0" dirty="0" smtClean="0">
                        <a:solidFill>
                          <a:schemeClr val="tx1"/>
                        </a:solidFill>
                      </a:endParaRPr>
                    </a:p>
                  </a:txBody>
                  <a:tcPr/>
                </a:tc>
              </a:tr>
              <a:tr h="414134">
                <a:tc>
                  <a:txBody>
                    <a:bodyPr/>
                    <a:lstStyle/>
                    <a:p>
                      <a:r>
                        <a:rPr kumimoji="1" lang="ja-JP" altLang="en-US" sz="1400" dirty="0">
                          <a:solidFill>
                            <a:schemeClr val="tx1"/>
                          </a:solidFill>
                        </a:rPr>
                        <a:t>支給対象者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u="none" dirty="0" smtClean="0">
                          <a:solidFill>
                            <a:schemeClr val="tx1"/>
                          </a:solidFill>
                        </a:rPr>
                        <a:t>以下の全ての要件を満たす中小企業者</a:t>
                      </a:r>
                      <a:endParaRPr lang="ja-JP" altLang="en-US" u="none">
                        <a:solidFill>
                          <a:schemeClr val="tx1"/>
                        </a:solidFill>
                      </a:endParaRPr>
                    </a:p>
                    <a:p>
                      <a:r>
                        <a:rPr kumimoji="1" lang="ja-JP" altLang="en-US" sz="1400" b="0" u="none" dirty="0" smtClean="0">
                          <a:solidFill>
                            <a:schemeClr val="tx1"/>
                          </a:solidFill>
                        </a:rPr>
                        <a:t>（１）令和</a:t>
                      </a:r>
                      <a:r>
                        <a:rPr kumimoji="1" lang="ja-JP" altLang="en-US" sz="1400" u="none" dirty="0" smtClean="0">
                          <a:solidFill>
                            <a:schemeClr val="tx1"/>
                          </a:solidFill>
                          <a:latin typeface="+mn-ea"/>
                          <a:ea typeface="+mn-ea"/>
                        </a:rPr>
                        <a:t/>
                      </a:r>
                      <a:r>
                        <a:rPr kumimoji="1" lang="ja-JP" altLang="en-US" sz="1400" u="none" strike="noStrike" dirty="0" smtClean="0">
                          <a:solidFill>
                            <a:schemeClr val="tx1"/>
                          </a:solidFill>
                          <a:latin typeface="+mn-ea"/>
                          <a:ea typeface="+mn-ea"/>
                        </a:rPr>
                        <a:t>７</a:t>
                      </a:r>
                      <a:r>
                        <a:rPr kumimoji="1" lang="ja-JP" altLang="en-US" sz="1400" u="none" dirty="0" smtClean="0">
                          <a:solidFill>
                            <a:schemeClr val="tx1"/>
                          </a:solidFill>
                          <a:latin typeface="+mn-ea"/>
                          <a:ea typeface="+mn-ea"/>
                        </a:rPr>
                        <a:t>年</a:t>
                      </a:r>
                      <a:r>
                        <a:rPr kumimoji="1" lang="ja-JP" altLang="en-US" sz="1400" b="0" u="none" dirty="0" smtClean="0">
                          <a:solidFill>
                            <a:schemeClr val="tx1"/>
                          </a:solidFill>
                        </a:rPr>
                        <a:t>４月１日から</a:t>
                      </a:r>
                      <a:r>
                        <a:rPr kumimoji="1" lang="ja-JP" altLang="en-US" sz="1400" u="none" strike="noStrike" dirty="0" smtClean="0">
                          <a:solidFill>
                            <a:schemeClr val="tx1"/>
                          </a:solidFill>
                          <a:latin typeface="+mn-ea"/>
                          <a:ea typeface="+mn-ea"/>
                        </a:rPr>
                        <a:t>８</a:t>
                      </a:r>
                      <a:r>
                        <a:rPr kumimoji="1" lang="ja-JP" altLang="en-US" sz="1400" u="none" dirty="0" smtClean="0">
                          <a:solidFill>
                            <a:schemeClr val="tx1"/>
                          </a:solidFill>
                          <a:latin typeface="+mn-ea"/>
                          <a:ea typeface="+mn-ea"/>
                        </a:rPr>
                        <a:t>年</a:t>
                      </a:r>
                      <a:r>
                        <a:rPr kumimoji="1" lang="ja-JP" altLang="en-US" sz="1400" b="0" u="none" dirty="0" smtClean="0">
                          <a:solidFill>
                            <a:schemeClr val="tx1"/>
                          </a:solidFill>
                        </a:rPr>
                        <a:t>３月31日までに、以下の全ての</a:t>
                      </a:r>
                      <a:endParaRPr kumimoji="1" lang="ja-JP" altLang="en-US" sz="1400" b="0" u="none" dirty="0" smtClean="0">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要件を満たす事業引継ぎ</a:t>
                      </a:r>
                      <a:r>
                        <a:rPr kumimoji="1" lang="ja-JP" altLang="en-US" sz="1400" b="0" u="none" dirty="0" smtClean="0">
                          <a:solidFill>
                            <a:schemeClr val="tx1"/>
                          </a:solidFill>
                        </a:rPr>
                        <a:t>を行った買い手、又はその予定であ</a:t>
                      </a:r>
                      <a:endParaRPr kumimoji="1" lang="ja-JP" altLang="en-US" sz="1400" b="0" u="none" dirty="0" smtClean="0">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る買い手であること</a:t>
                      </a:r>
                      <a:endParaRPr kumimoji="1" lang="ja-JP" altLang="en-US" sz="1400" b="0" u="none" dirty="0" smtClean="0">
                        <a:solidFill>
                          <a:schemeClr val="tx1"/>
                        </a:solidFill>
                      </a:endParaRPr>
                    </a:p>
                    <a:p>
                      <a:r>
                        <a:rPr kumimoji="1" lang="ja-JP" altLang="en-US" sz="1400" b="0" u="none" dirty="0" smtClean="0">
                          <a:solidFill>
                            <a:schemeClr val="tx1"/>
                          </a:solidFill>
                        </a:rPr>
                        <a:t>　　ア　県内の中小企業者が中山間地域で実施してきた事業を引</a:t>
                      </a:r>
                      <a:endParaRPr lang="ja-JP" altLang="en-US" u="none">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き継ぐこと</a:t>
                      </a:r>
                      <a:endParaRPr kumimoji="1" lang="ja-JP" altLang="en-US" sz="1400" b="0" u="none" dirty="0" smtClean="0">
                        <a:solidFill>
                          <a:schemeClr val="tx1"/>
                        </a:solidFill>
                      </a:endParaRPr>
                    </a:p>
                    <a:p>
                      <a:r>
                        <a:rPr kumimoji="1" lang="ja-JP" altLang="en-US" sz="1400" b="0" u="none" dirty="0" smtClean="0">
                          <a:solidFill>
                            <a:schemeClr val="tx1"/>
                          </a:solidFill>
                        </a:rPr>
                        <a:t>　　イ　引き継いだ事業について、給付金の給付申請日から５年以</a:t>
                      </a:r>
                      <a:endParaRPr kumimoji="1" lang="ja-JP" altLang="en-US" sz="1400" b="0" u="none" dirty="0" smtClean="0">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上、その地域で継続する意思があること</a:t>
                      </a:r>
                      <a:endParaRPr kumimoji="1" lang="ja-JP" altLang="en-US" sz="1400" b="0" u="none" dirty="0" smtClean="0">
                        <a:solidFill>
                          <a:schemeClr val="tx1"/>
                        </a:solidFill>
                      </a:endParaRPr>
                    </a:p>
                    <a:p>
                      <a:r>
                        <a:rPr kumimoji="1" lang="ja-JP" altLang="en-US" sz="1400" b="0" u="none" dirty="0" smtClean="0">
                          <a:solidFill>
                            <a:schemeClr val="tx1"/>
                          </a:solidFill>
                        </a:rPr>
                        <a:t>　　ウ　最終合意契約締結時点で売り手代表者の年齢が満60歳</a:t>
                      </a:r>
                      <a:endParaRPr lang="ja-JP" altLang="en-US" u="none">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以上であったこと</a:t>
                      </a:r>
                      <a:endParaRPr kumimoji="1" lang="ja-JP" altLang="en-US" sz="1400" b="0" u="none" dirty="0" smtClean="0">
                        <a:solidFill>
                          <a:schemeClr val="tx1"/>
                        </a:solidFill>
                      </a:endParaRPr>
                    </a:p>
                    <a:p>
                      <a:r>
                        <a:rPr kumimoji="1" lang="ja-JP" altLang="en-US" sz="1400" b="0" u="none" dirty="0" smtClean="0">
                          <a:solidFill>
                            <a:schemeClr val="tx1"/>
                          </a:solidFill>
                        </a:rPr>
                        <a:t>　　エ　売り手及び買い手が高知県事業承継・引継ぎ支援センター</a:t>
                      </a:r>
                      <a:endParaRPr lang="ja-JP" altLang="en-US" u="none">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に相談し、支援を受けていたこと</a:t>
                      </a:r>
                      <a:endParaRPr kumimoji="1" lang="ja-JP" altLang="en-US" sz="1400" b="0" u="none" dirty="0" smtClean="0">
                        <a:solidFill>
                          <a:schemeClr val="tx1"/>
                        </a:solidFill>
                      </a:endParaRPr>
                    </a:p>
                    <a:p>
                      <a:r>
                        <a:rPr kumimoji="1" lang="ja-JP" altLang="en-US" sz="1400" b="0" u="none" dirty="0" smtClean="0">
                          <a:solidFill>
                            <a:schemeClr val="tx1"/>
                          </a:solidFill>
                        </a:rPr>
                        <a:t>（２）県内に本社を置く法人又は県内に住所を有する個人であるこ</a:t>
                      </a:r>
                      <a:endParaRPr lang="ja-JP" altLang="en-US" u="none">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と</a:t>
                      </a:r>
                      <a:endParaRPr kumimoji="1" lang="ja-JP" altLang="en-US" sz="1400" b="0" u="none" dirty="0" smtClean="0">
                        <a:solidFill>
                          <a:schemeClr val="tx1"/>
                        </a:solidFill>
                      </a:endParaRPr>
                    </a:p>
                    <a:p>
                      <a:r>
                        <a:rPr kumimoji="1" lang="ja-JP" altLang="en-US" sz="1400" b="0" u="none" dirty="0" smtClean="0">
                          <a:solidFill>
                            <a:schemeClr val="tx1"/>
                          </a:solidFill>
                        </a:rPr>
                        <a:t>（３）県税及び県に対する税外未収金債務の滞納がないこと</a:t>
                      </a:r>
                      <a:endParaRPr kumimoji="1" lang="ja-JP" altLang="en-US" sz="1400" b="0" u="none" dirty="0" smtClean="0">
                        <a:solidFill>
                          <a:schemeClr val="tx1"/>
                        </a:solidFill>
                      </a:endParaRPr>
                    </a:p>
                    <a:p>
                      <a:endParaRPr kumimoji="1" lang="ja-JP" altLang="en-US" sz="1400" b="0" u="none" dirty="0" smtClean="0">
                        <a:solidFill>
                          <a:schemeClr val="tx1"/>
                        </a:solidFill>
                      </a:endParaRPr>
                    </a:p>
                    <a:p>
                      <a:r>
                        <a:rPr kumimoji="1" lang="ja-JP" altLang="en-US" sz="1400" b="0" u="none" dirty="0" smtClean="0">
                          <a:solidFill>
                            <a:schemeClr val="tx1"/>
                          </a:solidFill>
                        </a:rPr>
                        <a:t>※県外枠の給付対象者は、上記に加えて以下の全ての要件を満</a:t>
                      </a:r>
                      <a:endParaRPr lang="ja-JP" altLang="en-US" u="none">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たすこと</a:t>
                      </a:r>
                      <a:endParaRPr kumimoji="1" lang="ja-JP" altLang="en-US" sz="1400" b="0" u="none" dirty="0" smtClean="0">
                        <a:solidFill>
                          <a:schemeClr val="tx1"/>
                        </a:solidFill>
                      </a:endParaRPr>
                    </a:p>
                    <a:p>
                      <a:r>
                        <a:rPr kumimoji="1" lang="ja-JP" altLang="en-US" sz="1400" b="0" u="none" dirty="0" smtClean="0">
                          <a:solidFill>
                            <a:schemeClr val="tx1"/>
                          </a:solidFill>
                        </a:rPr>
                        <a:t>　　ア　</a:t>
                      </a:r>
                      <a:r>
                        <a:rPr kumimoji="1" lang="ja-JP" altLang="en-US" sz="1400" b="0" u="none" dirty="0" smtClean="0">
                          <a:solidFill>
                            <a:schemeClr val="tx1"/>
                          </a:solidFill>
                        </a:rPr>
                        <a:t>令和</a:t>
                      </a:r>
                      <a:r>
                        <a:rPr kumimoji="1" lang="ja-JP" altLang="en-US" sz="1400" u="none" dirty="0" smtClean="0">
                          <a:solidFill>
                            <a:schemeClr val="tx1"/>
                          </a:solidFill>
                          <a:latin typeface="+mn-ea"/>
                          <a:ea typeface="+mn-ea"/>
                        </a:rPr>
                        <a:t/>
                      </a:r>
                      <a:r>
                        <a:rPr kumimoji="1" lang="ja-JP" altLang="en-US" sz="1400" u="none" strike="noStrike" dirty="0" smtClean="0">
                          <a:solidFill>
                            <a:schemeClr val="tx1"/>
                          </a:solidFill>
                          <a:latin typeface="+mn-ea"/>
                          <a:ea typeface="+mn-ea"/>
                        </a:rPr>
                        <a:t>７</a:t>
                      </a:r>
                      <a:r>
                        <a:rPr kumimoji="1" lang="ja-JP" altLang="en-US" sz="1400" b="0" u="none" dirty="0" smtClean="0">
                          <a:solidFill>
                            <a:schemeClr val="tx1"/>
                          </a:solidFill>
                        </a:rPr>
                        <a:t>年４月１日以降に県外から本社を移転した法人若</a:t>
                      </a:r>
                      <a:endParaRPr lang="ja-JP" altLang="en-US" u="none">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しく</a:t>
                      </a:r>
                      <a:r>
                        <a:rPr kumimoji="1" lang="ja-JP" altLang="en-US" sz="1400" b="0" u="none" dirty="0" smtClean="0">
                          <a:solidFill>
                            <a:schemeClr val="tx1"/>
                          </a:solidFill>
                        </a:rPr>
                        <a:t> </a:t>
                      </a:r>
                      <a:r>
                        <a:rPr kumimoji="1" lang="ja-JP" altLang="en-US" sz="1400" b="0" u="none" dirty="0" smtClean="0">
                          <a:solidFill>
                            <a:schemeClr val="tx1"/>
                          </a:solidFill>
                        </a:rPr>
                        <a:t>は転居した個人であること、又は</a:t>
                      </a:r>
                      <a:r>
                        <a:rPr kumimoji="1" lang="ja-JP" altLang="en-US" sz="1400" b="0" u="none" dirty="0" smtClean="0">
                          <a:solidFill>
                            <a:schemeClr val="tx1"/>
                          </a:solidFill>
                        </a:rPr>
                        <a:t>令和</a:t>
                      </a:r>
                      <a:r>
                        <a:rPr kumimoji="1" lang="ja-JP" altLang="en-US" sz="1400" u="none" dirty="0" smtClean="0">
                          <a:solidFill>
                            <a:schemeClr val="tx1"/>
                          </a:solidFill>
                          <a:latin typeface="+mn-ea"/>
                          <a:ea typeface="+mn-ea"/>
                        </a:rPr>
                        <a:t/>
                      </a:r>
                      <a:r>
                        <a:rPr kumimoji="1" lang="ja-JP" altLang="en-US" sz="1400" u="none" strike="noStrike" dirty="0" smtClean="0">
                          <a:solidFill>
                            <a:schemeClr val="tx1"/>
                          </a:solidFill>
                          <a:latin typeface="+mn-ea"/>
                          <a:ea typeface="+mn-ea"/>
                        </a:rPr>
                        <a:t>７</a:t>
                      </a:r>
                      <a:r>
                        <a:rPr kumimoji="1" lang="ja-JP" altLang="en-US" sz="1400" b="0" u="none" dirty="0" smtClean="0">
                          <a:solidFill>
                            <a:schemeClr val="tx1"/>
                          </a:solidFill>
                        </a:rPr>
                        <a:t>年４月１日以降</a:t>
                      </a:r>
                      <a:endParaRPr kumimoji="1" lang="ja-JP" altLang="en-US" sz="1400" b="0" u="none" dirty="0" smtClean="0">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に県</a:t>
                      </a:r>
                      <a:r>
                        <a:rPr kumimoji="1" lang="ja-JP" altLang="en-US" sz="1400" b="0" u="none" dirty="0" smtClean="0">
                          <a:solidFill>
                            <a:schemeClr val="tx1"/>
                          </a:solidFill>
                        </a:rPr>
                        <a:t>内で地域おこし協力隊の任期を満了したこと</a:t>
                      </a:r>
                      <a:endParaRPr kumimoji="1" lang="ja-JP" altLang="en-US" sz="1400" b="0" u="none" dirty="0" smtClean="0">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イ　県外から移転・転居する直前の５年間において、県外に本</a:t>
                      </a:r>
                      <a:endParaRPr lang="ja-JP" altLang="en-US" u="none">
                        <a:solidFill>
                          <a:schemeClr val="tx1"/>
                        </a:solidFill>
                      </a:endParaRPr>
                    </a:p>
                    <a:p>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 </a:t>
                      </a:r>
                      <a:r>
                        <a:rPr kumimoji="1" lang="ja-JP" altLang="en-US" sz="1400" b="0" u="none" dirty="0" smtClean="0">
                          <a:solidFill>
                            <a:schemeClr val="tx1"/>
                          </a:solidFill>
                        </a:rPr>
                        <a:t>社を有していたこと又は県外に住所を有していたこと</a:t>
                      </a:r>
                      <a:endParaRPr kumimoji="1" lang="ja-JP" altLang="en-US" sz="1400" b="0" u="none" dirty="0" smtClean="0">
                        <a:solidFill>
                          <a:schemeClr val="tx1"/>
                        </a:solidFill>
                      </a:endParaRPr>
                    </a:p>
                    <a:p>
                      <a:r>
                        <a:rPr kumimoji="1" lang="ja-JP" altLang="en-US" sz="1400" b="0" u="none" dirty="0" smtClean="0">
                          <a:solidFill>
                            <a:schemeClr val="tx1"/>
                          </a:solidFill>
                        </a:rPr>
                        <a:t>　　ウ　地方創生移住支援金の交付を受けていないこと</a:t>
                      </a:r>
                      <a:endParaRPr kumimoji="1" lang="ja-JP" altLang="en-US" sz="1400" b="0" u="none" dirty="0" smtClean="0">
                        <a:solidFill>
                          <a:schemeClr val="tx1"/>
                        </a:solidFill>
                      </a:endParaRPr>
                    </a:p>
                  </a:txBody>
                  <a:tcPr/>
                </a:tc>
              </a:tr>
              <a:tr h="168360">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u="none" dirty="0" smtClean="0">
                          <a:solidFill>
                            <a:schemeClr val="tx1"/>
                          </a:solidFill>
                          <a:latin typeface="+mn-ea"/>
                          <a:ea typeface="+mn-ea"/>
                        </a:rPr>
                        <a:t>令和</a:t>
                      </a:r>
                      <a:r>
                        <a:rPr kumimoji="1" lang="ja-JP" altLang="en-US" sz="1400" u="none" strike="noStrike" dirty="0" smtClean="0">
                          <a:solidFill>
                            <a:schemeClr val="tx1"/>
                          </a:solidFill>
                          <a:latin typeface="+mn-ea"/>
                          <a:ea typeface="+mn-ea"/>
                        </a:rPr>
                        <a:t>７</a:t>
                      </a:r>
                      <a:r>
                        <a:rPr kumimoji="1" lang="ja-JP" altLang="en-US" sz="1400" u="none" dirty="0" smtClean="0">
                          <a:solidFill>
                            <a:schemeClr val="tx1"/>
                          </a:solidFill>
                          <a:latin typeface="+mn-ea"/>
                          <a:ea typeface="+mn-ea"/>
                        </a:rPr>
                        <a:t>年４月</a:t>
                      </a:r>
                      <a:r>
                        <a:rPr kumimoji="1" lang="ja-JP" altLang="en-US" sz="1400" u="none" dirty="0" smtClean="0">
                          <a:solidFill>
                            <a:schemeClr val="tx1"/>
                          </a:solidFill>
                          <a:latin typeface="+mn-ea"/>
                          <a:ea typeface="+mn-ea"/>
                        </a:rPr>
                        <a:t>１</a:t>
                      </a:r>
                      <a:r>
                        <a:rPr kumimoji="1" lang="ja-JP" altLang="en-US" sz="1400" u="none" dirty="0" smtClean="0">
                          <a:solidFill>
                            <a:schemeClr val="tx1"/>
                          </a:solidFill>
                          <a:latin typeface="+mn-ea"/>
                          <a:ea typeface="+mn-ea"/>
                        </a:rPr>
                        <a:t>日（</a:t>
                      </a:r>
                      <a:r>
                        <a:rPr kumimoji="1" lang="ja-JP" altLang="en-US" sz="1400" u="none" strike="noStrike" dirty="0" smtClean="0">
                          <a:solidFill>
                            <a:schemeClr val="tx1"/>
                          </a:solidFill>
                          <a:latin typeface="+mn-ea"/>
                          <a:ea typeface="+mn-ea"/>
                        </a:rPr>
                        <a:t>火</a:t>
                      </a:r>
                      <a:r>
                        <a:rPr kumimoji="1" lang="ja-JP" altLang="en-US" sz="1400" u="none" dirty="0" smtClean="0">
                          <a:solidFill>
                            <a:schemeClr val="tx1"/>
                          </a:solidFill>
                          <a:latin typeface="+mn-ea"/>
                          <a:ea typeface="+mn-ea"/>
                        </a:rPr>
                        <a:t>）～令和</a:t>
                      </a:r>
                      <a:r>
                        <a:rPr kumimoji="1" lang="ja-JP" altLang="en-US" sz="1400" u="none" strike="noStrike" dirty="0" smtClean="0">
                          <a:solidFill>
                            <a:schemeClr val="tx1"/>
                          </a:solidFill>
                          <a:latin typeface="+mn-ea"/>
                          <a:ea typeface="+mn-ea"/>
                        </a:rPr>
                        <a:t>８</a:t>
                      </a:r>
                      <a:r>
                        <a:rPr kumimoji="1" lang="ja-JP" altLang="en-US" sz="1400" u="none" dirty="0" smtClean="0">
                          <a:solidFill>
                            <a:schemeClr val="tx1"/>
                          </a:solidFill>
                          <a:latin typeface="+mn-ea"/>
                          <a:ea typeface="+mn-ea"/>
                        </a:rPr>
                        <a:t>年</a:t>
                      </a:r>
                      <a:r>
                        <a:rPr kumimoji="1" lang="ja-JP" altLang="en-US" sz="1400" u="none" dirty="0" smtClean="0">
                          <a:solidFill>
                            <a:schemeClr val="tx1"/>
                          </a:solidFill>
                          <a:latin typeface="+mn-ea"/>
                          <a:ea typeface="+mn-ea"/>
                        </a:rPr>
                        <a:t>２</a:t>
                      </a:r>
                      <a:r>
                        <a:rPr kumimoji="1" lang="ja-JP" altLang="en-US" sz="1400" u="none" dirty="0" smtClean="0">
                          <a:solidFill>
                            <a:schemeClr val="tx1"/>
                          </a:solidFill>
                          <a:latin typeface="+mn-ea"/>
                          <a:ea typeface="+mn-ea"/>
                        </a:rPr>
                        <a:t>月</a:t>
                      </a:r>
                      <a:r>
                        <a:rPr kumimoji="1" lang="ja-JP" altLang="en-US" sz="1400" u="none" strike="noStrike" dirty="0" smtClean="0">
                          <a:solidFill>
                            <a:schemeClr val="tx1"/>
                          </a:solidFill>
                          <a:latin typeface="+mn-ea"/>
                          <a:ea typeface="+mn-ea"/>
                        </a:rPr>
                        <a:t>27</a:t>
                      </a:r>
                      <a:r>
                        <a:rPr kumimoji="1" lang="ja-JP" altLang="en-US" sz="1400" u="none" dirty="0" smtClean="0">
                          <a:solidFill>
                            <a:schemeClr val="tx1"/>
                          </a:solidFill>
                          <a:latin typeface="+mn-ea"/>
                          <a:ea typeface="+mn-ea"/>
                        </a:rPr>
                        <a:t>日</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金</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a:t>
                      </a:r>
                      <a:r>
                        <a:rPr kumimoji="1" lang="ja-JP" altLang="en-US" sz="1400" u="none" dirty="0" smtClean="0">
                          <a:solidFill>
                            <a:schemeClr val="tx1"/>
                          </a:solidFill>
                          <a:latin typeface="+mn-ea"/>
                          <a:ea typeface="+mn-ea"/>
                        </a:rPr>
                        <a:t>必着）</a:t>
                      </a:r>
                      <a:endParaRPr kumimoji="1" lang="en-US" altLang="ja-JP" sz="1600" u="none" dirty="0" smtClean="0">
                        <a:solidFill>
                          <a:schemeClr val="tx1"/>
                        </a:solidFill>
                      </a:endParaRPr>
                    </a:p>
                  </a:txBody>
                  <a:tcPr/>
                </a:tc>
              </a:tr>
              <a:tr h="412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8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a:t>
                      </a:r>
                      <a:r>
                        <a:rPr kumimoji="1" lang="ja-JP" altLang="en-US" sz="1600" dirty="0" smtClean="0">
                          <a:solidFill>
                            <a:schemeClr val="tx1"/>
                          </a:solidFill>
                          <a:latin typeface="+mn-ea"/>
                          <a:ea typeface="+mn-ea"/>
                        </a:rPr>
                        <a:t/>
                      </a:r>
                      <a:r>
                        <a:rPr kumimoji="1" lang="ja-JP" altLang="en-US" sz="1400" dirty="0" smtClean="0">
                          <a:solidFill>
                            <a:schemeClr val="tx1"/>
                          </a:solidFill>
                          <a:latin typeface="+mn-ea"/>
                          <a:ea typeface="+mn-ea"/>
                        </a:rPr>
                        <a:t>経営支援課</a:t>
                      </a:r>
                      <a:r>
                        <a:rPr kumimoji="1" lang="ja-JP" altLang="en-US" sz="1400" dirty="0" smtClean="0">
                          <a:solidFill>
                            <a:schemeClr val="tx1"/>
                          </a:solidFill>
                          <a:latin typeface="+mn-ea"/>
                          <a:ea typeface="+mn-ea"/>
                        </a:rPr>
                        <a:t>(事業承継</a:t>
                      </a:r>
                      <a:r>
                        <a:rPr kumimoji="1" lang="ja-JP" altLang="en-US" sz="1400" dirty="0" smtClean="0">
                          <a:solidFill>
                            <a:schemeClr val="tx1"/>
                          </a:solidFill>
                          <a:latin typeface="+mn-ea"/>
                          <a:ea typeface="+mn-ea"/>
                        </a:rPr>
                        <a:t>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Ｔ</a:t>
                      </a:r>
                      <a:r>
                        <a:rPr kumimoji="1" lang="ja-JP" altLang="en-US" sz="1400" dirty="0" smtClean="0">
                          <a:solidFill>
                            <a:schemeClr val="tx1"/>
                          </a:solidFill>
                          <a:latin typeface="+mn-ea"/>
                          <a:ea typeface="+mn-ea"/>
                        </a:rPr>
                        <a:t>ＥＬ：</a:t>
                      </a:r>
                      <a:r>
                        <a:rPr kumimoji="1" lang="ja-JP" altLang="en-US" sz="1400" dirty="0" smtClean="0">
                          <a:solidFill>
                            <a:schemeClr val="tx1"/>
                          </a:solidFill>
                          <a:latin typeface="+mn-ea"/>
                          <a:ea typeface="+mn-ea"/>
                        </a:rPr>
                        <a:t>088-823-9697</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E-mail：150401@ken.pref.</a:t>
                      </a:r>
                      <a:r>
                        <a:rPr kumimoji="1" lang="ja-JP" altLang="en-US" sz="1400" dirty="0" smtClean="0">
                          <a:solidFill>
                            <a:schemeClr val="tx1"/>
                          </a:solidFill>
                          <a:latin typeface="+mn-ea"/>
                          <a:ea typeface="+mn-ea"/>
                        </a:rPr>
                        <a:t>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https://www.pref.kochi.lg.jp/doc/2025022000331/</a:t>
                      </a:r>
                      <a:endParaRPr kumimoji="1" lang="ja-JP" altLang="en-US" sz="1400" dirty="0" smtClean="0">
                        <a:solidFill>
                          <a:schemeClr val="tx1"/>
                        </a:solidFill>
                        <a:latin typeface="+mn-ea"/>
                        <a:ea typeface="+mn-ea"/>
                      </a:endParaRPr>
                    </a:p>
                  </a:txBody>
                  <a:tcPr>
                    <a:noFill/>
                  </a:tcPr>
                </a:tc>
              </a:tr>
            </a:tbl>
          </a:graphicData>
        </a:graphic>
      </p:graphicFrame>
      <p:sp>
        <p:nvSpPr>
          <p:cNvPr id="1798" name="テキスト ボックス 8"/>
          <p:cNvSpPr txBox="1">
            <a:spLocks noChangeArrowheads="1"/>
          </p:cNvSpPr>
          <p:nvPr/>
        </p:nvSpPr>
        <p:spPr>
          <a:xfrm>
            <a:off x="44450" y="705000"/>
            <a:ext cx="6732588" cy="522327"/>
          </a:xfrm>
          <a:prstGeom prst="rect">
            <a:avLst/>
          </a:prstGeom>
          <a:noFill/>
          <a:ln w="9525">
            <a:noFill/>
            <a:miter lim="800000"/>
            <a:headEnd/>
            <a:tailEnd/>
          </a:ln>
        </p:spPr>
        <p:txBody>
          <a:bodyPr>
            <a:spAutoFit/>
          </a:bodyPr>
          <a:lstStyle/>
          <a:p>
            <a:r>
              <a:rPr lang="ja-JP" altLang="en-US" sz="1400" dirty="0">
                <a:solidFill>
                  <a:schemeClr val="tx1"/>
                </a:solidFill>
                <a:latin typeface="Calibri" pitchFamily="34" charset="0"/>
              </a:rPr>
              <a:t>中山間地域で事業を引き継いだ意欲ある次世代の後継者に対して給付金を支給することで、中山間地域における事業承継の加速化を図ります。</a:t>
            </a:r>
            <a:endParaRPr lang="ja-JP" altLang="en-US" sz="1400" dirty="0">
              <a:solidFill>
                <a:schemeClr val="tx1"/>
              </a:solidFill>
              <a:latin typeface="Calibri" pitchFamily="34" charset="0"/>
            </a:endParaRPr>
          </a:p>
        </p:txBody>
      </p:sp>
      <p:sp>
        <p:nvSpPr>
          <p:cNvPr id="1799" name="テキスト ボックス 704"/>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５４</a:t>
            </a:r>
            <a:endParaRPr>
              <a:solidFill>
                <a:schemeClr val="tx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05"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smtClean="0">
                <a:solidFill>
                  <a:schemeClr val="tx1"/>
                </a:solidFill>
                <a:latin typeface="+mn-ea"/>
                <a:ea typeface="+mn-ea"/>
              </a:rPr>
              <a:t>事業承継特別保証制度融資</a:t>
            </a:r>
            <a:endParaRPr lang="ja-JP" altLang="en-US" sz="1900" b="0" dirty="0" smtClean="0">
              <a:solidFill>
                <a:schemeClr val="tx1"/>
              </a:solidFill>
              <a:latin typeface="+mn-ea"/>
              <a:ea typeface="+mn-ea"/>
            </a:endParaRPr>
          </a:p>
        </p:txBody>
      </p:sp>
      <p:sp>
        <p:nvSpPr>
          <p:cNvPr id="1806" name="タイトル 1"/>
          <p:cNvSpPr txBox="1"/>
          <p:nvPr/>
        </p:nvSpPr>
        <p:spPr>
          <a:xfrm>
            <a:off x="36513" y="39556"/>
            <a:ext cx="1655762" cy="584729"/>
          </a:xfrm>
          <a:prstGeom prst="rect">
            <a:avLst/>
          </a:prstGeom>
          <a:noFill/>
          <a:ln w="9525">
            <a:solidFill>
              <a:schemeClr val="tx2">
                <a:lumMod val="40000"/>
                <a:lumOff val="60000"/>
              </a:schemeClr>
            </a:solidFill>
          </a:ln>
        </p:spPr>
        <p:txBody>
          <a:bodyPr anchor="ctr">
            <a:normAutofit/>
          </a:bodyPr>
          <a:lstStyle/>
          <a:p>
            <a:pPr algn="ctr" fontAlgn="auto">
              <a:spcAft>
                <a:spcPts val="0"/>
              </a:spcAft>
              <a:defRPr/>
            </a:pPr>
            <a:r>
              <a:rPr lang="ja-JP" altLang="en-US" sz="1600" b="0" dirty="0" smtClean="0">
                <a:solidFill>
                  <a:schemeClr val="tx1"/>
                </a:solidFill>
                <a:latin typeface="+mn-ea"/>
                <a:ea typeface="+mn-ea"/>
                <a:cs typeface="+mj-cs"/>
              </a:rPr>
              <a:t>事業承継</a:t>
            </a:r>
            <a:r>
              <a:rPr lang="en-US" altLang="ja-JP" dirty="0" smtClean="0">
                <a:solidFill>
                  <a:schemeClr val="tx1"/>
                </a:solidFill>
                <a:latin typeface="+mn-ea"/>
                <a:ea typeface="+mn-ea"/>
                <a:cs typeface="+mj-cs"/>
              </a:rPr>
              <a:t>	</a:t>
            </a:r>
            <a:endParaRPr lang="ja-JP" altLang="en-US" dirty="0">
              <a:solidFill>
                <a:schemeClr val="tx1"/>
              </a:solidFill>
              <a:latin typeface="+mn-ea"/>
              <a:ea typeface="+mn-ea"/>
              <a:cs typeface="+mj-cs"/>
            </a:endParaRPr>
          </a:p>
        </p:txBody>
      </p:sp>
      <p:graphicFrame>
        <p:nvGraphicFramePr>
          <p:cNvPr id="1807" name="表 6"/>
          <p:cNvGraphicFramePr>
            <a:graphicFrameLocks noGrp="1"/>
          </p:cNvGraphicFramePr>
          <p:nvPr/>
        </p:nvGraphicFramePr>
        <p:xfrm>
          <a:off x="188640" y="705000"/>
          <a:ext cx="6557937" cy="5986588"/>
        </p:xfrm>
        <a:graphic>
          <a:graphicData uri="http://schemas.openxmlformats.org/drawingml/2006/table">
            <a:tbl>
              <a:tblPr firstRow="1" bandRow="1">
                <a:tableStyleId>{5940675A-B579-460E-94D1-54222C63F5DA}</a:tableStyleId>
              </a:tblPr>
              <a:tblGrid>
                <a:gridCol w="1454422"/>
                <a:gridCol w="5103515"/>
              </a:tblGrid>
              <a:tr h="414134">
                <a:tc>
                  <a:txBody>
                    <a:bodyPr/>
                    <a:lstStyle/>
                    <a:p>
                      <a:r>
                        <a:rPr kumimoji="1" lang="ja-JP" altLang="en-US" sz="1400" dirty="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県内で事業を開始（県内事業者が自身の事業所以外の場所で新たに事業を開始する場合を含む）する具体的な計画を有する者（個人又は小規模法人）</a:t>
                      </a:r>
                      <a:endParaRPr kumimoji="1" lang="ja-JP" altLang="en-US" sz="1400" b="0" dirty="0" smtClean="0">
                        <a:solidFill>
                          <a:schemeClr val="tx1"/>
                        </a:solidFill>
                      </a:endParaRPr>
                    </a:p>
                  </a:txBody>
                  <a:tcPr/>
                </a:tc>
              </a:tr>
              <a:tr h="414134">
                <a:tc>
                  <a:txBody>
                    <a:bodyPr/>
                    <a:lstStyle/>
                    <a:p>
                      <a:r>
                        <a:rPr kumimoji="1" lang="ja-JP" altLang="en-US" sz="1400" dirty="0">
                          <a:solidFill>
                            <a:schemeClr val="tx1"/>
                          </a:solidFill>
                        </a:rPr>
                        <a:t>主な要件</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・当該計画について事業承継・引継ぎ支援センターの認定を受けていること</a:t>
                      </a:r>
                      <a:endParaRPr kumimoji="1" lang="ja-JP" altLang="en-US" sz="1400" b="0" dirty="0" smtClean="0">
                        <a:solidFill>
                          <a:schemeClr val="tx1"/>
                        </a:solidFill>
                      </a:endParaRPr>
                    </a:p>
                    <a:p>
                      <a:r>
                        <a:rPr kumimoji="1" lang="ja-JP" altLang="en-US" sz="1400" b="0" dirty="0" smtClean="0">
                          <a:solidFill>
                            <a:schemeClr val="tx1"/>
                          </a:solidFill>
                        </a:rPr>
                        <a:t>・</a:t>
                      </a:r>
                      <a:r>
                        <a:rPr kumimoji="1" lang="ja-JP" altLang="en-US" sz="1400" b="0" dirty="0" smtClean="0">
                          <a:solidFill>
                            <a:schemeClr val="tx1"/>
                          </a:solidFill>
                        </a:rPr>
                        <a:t>親族承継は対象外</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※経営承継準備関連保証（知事認定あり）又は特定経営承継準</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　</a:t>
                      </a:r>
                      <a:r>
                        <a:rPr kumimoji="1" lang="ja-JP" altLang="en-US" sz="1400" b="0" dirty="0" smtClean="0">
                          <a:solidFill>
                            <a:schemeClr val="tx1"/>
                          </a:solidFill>
                        </a:rPr>
                        <a:t>備関連保証（知事認定あり）を利用する事業者については株式</a:t>
                      </a:r>
                      <a:endParaRPr kumimoji="1" lang="ja-JP" altLang="en-US" sz="1400" b="0" dirty="0" smtClean="0">
                        <a:solidFill>
                          <a:schemeClr val="tx1"/>
                        </a:solidFill>
                      </a:endParaRPr>
                    </a:p>
                    <a:p>
                      <a:r>
                        <a:rPr kumimoji="1" lang="ja-JP" altLang="en-US" sz="1400" b="0" dirty="0" smtClean="0">
                          <a:solidFill>
                            <a:schemeClr val="tx1"/>
                          </a:solidFill>
                        </a:rPr>
                        <a:t>　</a:t>
                      </a:r>
                      <a:r>
                        <a:rPr kumimoji="1" lang="ja-JP" altLang="en-US" sz="1400" b="0" dirty="0" smtClean="0">
                          <a:solidFill>
                            <a:schemeClr val="tx1"/>
                          </a:solidFill>
                        </a:rPr>
                        <a:t>　</a:t>
                      </a:r>
                      <a:r>
                        <a:rPr kumimoji="1" lang="ja-JP" altLang="en-US" sz="1400" b="0" dirty="0" smtClean="0">
                          <a:solidFill>
                            <a:schemeClr val="tx1"/>
                          </a:solidFill>
                        </a:rPr>
                        <a:t>取得費用にかかる特例あり</a:t>
                      </a:r>
                      <a:endParaRPr kumimoji="1" lang="ja-JP" altLang="en-US" sz="1400" b="0" dirty="0" smtClean="0">
                        <a:solidFill>
                          <a:schemeClr val="tx1"/>
                        </a:solidFill>
                      </a:endParaRPr>
                    </a:p>
                  </a:txBody>
                  <a:tcPr/>
                </a:tc>
              </a:tr>
              <a:tr h="414134">
                <a:tc>
                  <a:txBody>
                    <a:bodyPr/>
                    <a:lstStyle/>
                    <a:p>
                      <a:r>
                        <a:rPr kumimoji="1" lang="ja-JP" altLang="en-US" sz="1400" dirty="0">
                          <a:solidFill>
                            <a:schemeClr val="tx1"/>
                          </a:solidFill>
                        </a:rPr>
                        <a:t>融資内容</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ＭＳ Ｐゴシック"/>
                          <a:ea typeface="ＭＳ Ｐゴシック"/>
                          <a:cs typeface="+mn-lt"/>
                        </a:rPr>
                        <a:t>対象資金：設備資金、運転資金</a:t>
                      </a:r>
                      <a:endParaRPr kumimoji="1" lang="ja-JP" altLang="en-US" sz="1400" b="0" dirty="0" smtClean="0">
                        <a:solidFill>
                          <a:schemeClr val="tx1"/>
                        </a:solidFill>
                        <a:latin typeface="ＭＳ Ｐゴシック"/>
                        <a:ea typeface="ＭＳ Ｐゴシック"/>
                        <a:cs typeface="+mn-lt"/>
                      </a:endParaRPr>
                    </a:p>
                    <a:p>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（上記※の場合は株式取得費用も可）</a:t>
                      </a:r>
                      <a:endParaRPr kumimoji="1" lang="ja-JP" altLang="en-US" sz="1400" b="0" dirty="0" smtClean="0">
                        <a:solidFill>
                          <a:schemeClr val="tx1"/>
                        </a:solidFill>
                        <a:latin typeface="ＭＳ Ｐゴシック"/>
                        <a:ea typeface="ＭＳ Ｐゴシック"/>
                        <a:cs typeface="+mn-lt"/>
                      </a:endParaRPr>
                    </a:p>
                    <a:p>
                      <a:r>
                        <a:rPr kumimoji="1" lang="ja-JP" altLang="en-US" sz="1400" b="0" dirty="0" smtClean="0">
                          <a:solidFill>
                            <a:schemeClr val="tx1"/>
                          </a:solidFill>
                          <a:latin typeface="ＭＳ Ｐゴシック"/>
                          <a:ea typeface="ＭＳ Ｐゴシック"/>
                          <a:cs typeface="+mn-lt"/>
                        </a:rPr>
                        <a:t>貸付限度額：1,000万円</a:t>
                      </a:r>
                      <a:endParaRPr kumimoji="1" lang="ja-JP" altLang="en-US" sz="1400" b="0" dirty="0" smtClean="0">
                        <a:solidFill>
                          <a:schemeClr val="tx1"/>
                        </a:solidFill>
                        <a:latin typeface="ＭＳ Ｐゴシック"/>
                        <a:ea typeface="ＭＳ Ｐゴシック"/>
                        <a:cs typeface="+mn-lt"/>
                      </a:endParaRPr>
                    </a:p>
                  </a:txBody>
                  <a:tcPr/>
                </a:tc>
              </a:tr>
              <a:tr h="414134">
                <a:tc>
                  <a:txBody>
                    <a:bodyPr/>
                    <a:lstStyle/>
                    <a:p>
                      <a:r>
                        <a:rPr kumimoji="1" lang="ja-JP" altLang="en-US" sz="1400" dirty="0">
                          <a:solidFill>
                            <a:schemeClr val="tx1"/>
                          </a:solidFill>
                        </a:rPr>
                        <a:t>貸付利率</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ＭＳ Ｐゴシック"/>
                          <a:ea typeface="ＭＳ Ｐゴシック"/>
                          <a:cs typeface="+mn-lt"/>
                        </a:rPr>
                        <a:t>2.27％以内（変動）</a:t>
                      </a:r>
                      <a:endParaRPr kumimoji="1" lang="ja-JP" altLang="en-US" sz="1400" b="0" dirty="0" smtClean="0">
                        <a:solidFill>
                          <a:schemeClr val="tx1"/>
                        </a:solidFill>
                        <a:latin typeface="ＭＳ Ｐゴシック"/>
                        <a:ea typeface="ＭＳ Ｐゴシック"/>
                        <a:cs typeface="+mn-lt"/>
                      </a:endParaRPr>
                    </a:p>
                  </a:txBody>
                  <a:tcPr/>
                </a:tc>
              </a:tr>
              <a:tr h="414134">
                <a:tc>
                  <a:txBody>
                    <a:bodyPr/>
                    <a:lstStyle/>
                    <a:p>
                      <a:r>
                        <a:rPr kumimoji="1" lang="ja-JP" altLang="en-US" sz="1400" dirty="0">
                          <a:solidFill>
                            <a:schemeClr val="tx1"/>
                          </a:solidFill>
                        </a:rPr>
                        <a:t>保証料率</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ＭＳ Ｐゴシック"/>
                          <a:ea typeface="ＭＳ Ｐゴシック"/>
                          <a:cs typeface="+mn-lt"/>
                        </a:rPr>
                        <a:t>0.20％（注）</a:t>
                      </a:r>
                      <a:endParaRPr kumimoji="1" lang="ja-JP" altLang="en-US" sz="1400" b="0" dirty="0" smtClean="0">
                        <a:solidFill>
                          <a:schemeClr val="tx1"/>
                        </a:solidFill>
                        <a:latin typeface="ＭＳ Ｐゴシック"/>
                        <a:ea typeface="ＭＳ Ｐゴシック"/>
                        <a:cs typeface="+mn-lt"/>
                      </a:endParaRPr>
                    </a:p>
                    <a:p>
                      <a:r>
                        <a:rPr kumimoji="1" lang="ja-JP" altLang="en-US" sz="1400" b="0" dirty="0" smtClean="0">
                          <a:solidFill>
                            <a:schemeClr val="tx1"/>
                          </a:solidFill>
                          <a:latin typeface="ＭＳ Ｐゴシック"/>
                          <a:ea typeface="ＭＳ Ｐゴシック"/>
                          <a:cs typeface="+mn-lt"/>
                        </a:rPr>
                        <a:t>（注）標準的な事業者の場合の保証料率です。経営状況により</a:t>
                      </a:r>
                      <a:endParaRPr kumimoji="1" lang="ja-JP" altLang="en-US" sz="1400" b="0" dirty="0" smtClean="0">
                        <a:solidFill>
                          <a:schemeClr val="tx1"/>
                        </a:solidFill>
                        <a:latin typeface="ＭＳ Ｐゴシック"/>
                        <a:ea typeface="ＭＳ Ｐゴシック"/>
                        <a:cs typeface="+mn-lt"/>
                      </a:endParaRPr>
                    </a:p>
                    <a:p>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　</a:t>
                      </a:r>
                      <a:r>
                        <a:rPr kumimoji="1" lang="ja-JP" altLang="en-US" sz="1400" b="0" dirty="0" smtClean="0">
                          <a:solidFill>
                            <a:schemeClr val="tx1"/>
                          </a:solidFill>
                          <a:latin typeface="ＭＳ Ｐゴシック"/>
                          <a:ea typeface="ＭＳ Ｐゴシック"/>
                          <a:cs typeface="+mn-lt"/>
                        </a:rPr>
                        <a:t>異なる保証料率（0.11％～0.34％）が適用されます。</a:t>
                      </a:r>
                      <a:endParaRPr kumimoji="1" lang="ja-JP" altLang="en-US" sz="1400" b="0" dirty="0" smtClean="0">
                        <a:solidFill>
                          <a:schemeClr val="tx1"/>
                        </a:solidFill>
                        <a:latin typeface="ＭＳ Ｐゴシック"/>
                        <a:ea typeface="ＭＳ Ｐゴシック"/>
                        <a:cs typeface="+mn-lt"/>
                      </a:endParaRPr>
                    </a:p>
                  </a:txBody>
                  <a:tcPr/>
                </a:tc>
              </a:tr>
              <a:tr h="414134">
                <a:tc>
                  <a:txBody>
                    <a:bodyPr/>
                    <a:lstStyle/>
                    <a:p>
                      <a:r>
                        <a:rPr kumimoji="1" lang="ja-JP" altLang="en-US" sz="1400" dirty="0">
                          <a:solidFill>
                            <a:schemeClr val="tx1"/>
                          </a:solidFill>
                        </a:rPr>
                        <a:t>償還期間</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ＭＳ Ｐゴシック"/>
                          <a:ea typeface="ＭＳ Ｐゴシック"/>
                          <a:cs typeface="+mn-lt"/>
                        </a:rPr>
                        <a:t>10年（３年）（上記※の場合は据置１年）</a:t>
                      </a:r>
                      <a:endParaRPr kumimoji="1" lang="ja-JP" altLang="en-US" sz="1400" b="0" dirty="0" smtClean="0">
                        <a:solidFill>
                          <a:schemeClr val="tx1"/>
                        </a:solidFill>
                        <a:latin typeface="ＭＳ Ｐゴシック"/>
                        <a:ea typeface="ＭＳ Ｐゴシック"/>
                        <a:cs typeface="+mn-lt"/>
                      </a:endParaRPr>
                    </a:p>
                  </a:txBody>
                  <a:tcPr/>
                </a:tc>
              </a:tr>
              <a:tr h="412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8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高知県事業承継・引継ぎ支援センター</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TEL：088-802-6002　又は県内金融機関</a:t>
                      </a:r>
                      <a:endParaRPr kumimoji="1" lang="ja-JP" altLang="en-US" sz="1400" dirty="0" smtClean="0">
                        <a:solidFill>
                          <a:schemeClr val="tx1"/>
                        </a:solidFill>
                        <a:latin typeface="+mn-ea"/>
                        <a:ea typeface="+mn-ea"/>
                      </a:endParaRPr>
                    </a:p>
                    <a:p>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高知県経営支援課（事業承継</a:t>
                      </a:r>
                      <a:r>
                        <a:rPr kumimoji="1" lang="ja-JP" altLang="en-US" sz="1400" dirty="0" smtClean="0">
                          <a:solidFill>
                            <a:schemeClr val="tx1"/>
                          </a:solidFill>
                          <a:latin typeface="+mn-ea"/>
                          <a:ea typeface="+mn-ea"/>
                        </a:rPr>
                        <a:t>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TEL：088-823-9697</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E-mail：150401</a:t>
                      </a:r>
                      <a:r>
                        <a:rPr kumimoji="1" lang="ja-JP" altLang="en-US" sz="1400" dirty="0" smtClean="0">
                          <a:solidFill>
                            <a:schemeClr val="tx1"/>
                          </a:solidFill>
                          <a:latin typeface="+mn-ea"/>
                          <a:ea typeface="+mn-ea"/>
                        </a:rPr>
                        <a:t>@ken.pref.kochi.lg.jp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https://www.pref.kochi.lg.jp/doc/2022051800116/</a:t>
                      </a:r>
                      <a:endParaRPr kumimoji="1" lang="ja-JP" altLang="en-US" sz="1400" dirty="0" smtClean="0">
                        <a:solidFill>
                          <a:schemeClr val="tx1"/>
                        </a:solidFill>
                        <a:latin typeface="+mn-ea"/>
                        <a:ea typeface="+mn-ea"/>
                      </a:endParaRPr>
                    </a:p>
                  </a:txBody>
                  <a:tcPr>
                    <a:noFill/>
                  </a:tcPr>
                </a:tc>
              </a:tr>
            </a:tbl>
          </a:graphicData>
        </a:graphic>
      </p:graphicFrame>
      <p:sp>
        <p:nvSpPr>
          <p:cNvPr id="1808" name="テキスト ボックス 735"/>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５５</a:t>
            </a:r>
            <a:endParaRPr>
              <a:solidFill>
                <a:schemeClr val="tx1"/>
              </a:solidFill>
            </a:endParaRPr>
          </a:p>
        </p:txBody>
      </p:sp>
      <p:sp>
        <p:nvSpPr>
          <p:cNvPr id="1809" name="テキスト 688"/>
          <p:cNvSpPr txBox="1"/>
          <p:nvPr/>
        </p:nvSpPr>
        <p:spPr>
          <a:xfrm>
            <a:off x="7029000" y="5758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25" name="タイトル 1"/>
          <p:cNvSpPr>
            <a:spLocks noGrp="1"/>
          </p:cNvSpPr>
          <p:nvPr>
            <p:ph type="ctrTitle"/>
          </p:nvPr>
        </p:nvSpPr>
        <p:spPr>
          <a:xfrm>
            <a:off x="1745786" y="39556"/>
            <a:ext cx="5000625" cy="584729"/>
          </a:xfrm>
          <a:solidFill>
            <a:schemeClr val="accent1">
              <a:lumMod val="20000"/>
              <a:lumOff val="80000"/>
            </a:schemeClr>
          </a:solidFill>
          <a:ln>
            <a:solidFill>
              <a:schemeClr val="accent1">
                <a:lumMod val="20000"/>
                <a:lumOff val="80000"/>
              </a:schemeClr>
            </a:solidFill>
          </a:ln>
        </p:spPr>
        <p:txBody>
          <a:bodyPr lIns="0" rIns="0" rtlCol="0">
            <a:noAutofit/>
          </a:bodyPr>
          <a:lstStyle/>
          <a:p>
            <a:pPr fontAlgn="auto">
              <a:spcAft>
                <a:spcPts val="0"/>
              </a:spcAft>
              <a:defRPr/>
            </a:pPr>
            <a:r>
              <a:rPr lang="ja-JP" altLang="en-US" sz="1600" b="0" dirty="0" smtClean="0">
                <a:solidFill>
                  <a:schemeClr val="tx1"/>
                </a:solidFill>
                <a:latin typeface="ＭＳ Ｐゴシック"/>
                <a:ea typeface="ＭＳ Ｐゴシック"/>
              </a:rPr>
              <a:t>シェアオフィス利用推進事業費補助金</a:t>
            </a:r>
            <a:endParaRPr lang="ja-JP" altLang="en-US" sz="1800" b="0" dirty="0">
              <a:solidFill>
                <a:schemeClr val="tx1"/>
              </a:solidFill>
              <a:latin typeface="ＭＳ Ｐゴシック"/>
              <a:ea typeface="ＭＳ Ｐゴシック"/>
            </a:endParaRPr>
          </a:p>
        </p:txBody>
      </p:sp>
      <p:sp>
        <p:nvSpPr>
          <p:cNvPr id="1226" name="タイトル 1"/>
          <p:cNvSpPr txBox="1"/>
          <p:nvPr/>
        </p:nvSpPr>
        <p:spPr>
          <a:xfrm>
            <a:off x="36513" y="39556"/>
            <a:ext cx="1656080"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創業支援</a:t>
            </a:r>
            <a:endParaRPr sz="1945" b="0">
              <a:solidFill>
                <a:schemeClr val="tx1"/>
              </a:solidFill>
            </a:endParaRPr>
          </a:p>
        </p:txBody>
      </p:sp>
      <p:sp>
        <p:nvSpPr>
          <p:cNvPr id="1227" name="テキスト ボックス 8"/>
          <p:cNvSpPr txBox="1">
            <a:spLocks noChangeArrowheads="1"/>
          </p:cNvSpPr>
          <p:nvPr/>
        </p:nvSpPr>
        <p:spPr>
          <a:xfrm>
            <a:off x="44450" y="758673"/>
            <a:ext cx="6732588" cy="737771"/>
          </a:xfrm>
          <a:prstGeom prst="rect">
            <a:avLst/>
          </a:prstGeom>
          <a:noFill/>
          <a:ln w="9525">
            <a:noFill/>
            <a:miter lim="800000"/>
            <a:headEnd/>
            <a:tailEnd/>
          </a:ln>
        </p:spPr>
        <p:txBody>
          <a:bodyPr>
            <a:spAutoFit/>
          </a:bodyPr>
          <a:lstStyle/>
          <a:p>
            <a:r>
              <a:rPr lang="ja-JP" altLang="en-US" sz="1400" b="0">
                <a:solidFill>
                  <a:schemeClr val="tx1"/>
                </a:solidFill>
                <a:latin typeface="+mn-ea"/>
                <a:ea typeface="+mn-ea"/>
              </a:rPr>
              <a:t>シェアオフィス拠点施設へ</a:t>
            </a:r>
            <a:r>
              <a:rPr lang="ja-JP" altLang="en-US" sz="1400" b="0">
                <a:solidFill>
                  <a:schemeClr val="tx1"/>
                </a:solidFill>
                <a:latin typeface="+mn-ea"/>
                <a:ea typeface="+mn-ea"/>
              </a:rPr>
              <a:t>の企業誘致を促進することに</a:t>
            </a:r>
            <a:r>
              <a:rPr lang="ja-JP" altLang="en-US" sz="1400" b="0">
                <a:solidFill>
                  <a:schemeClr val="tx1"/>
                </a:solidFill>
                <a:latin typeface="+mn-ea"/>
                <a:ea typeface="+mn-ea"/>
              </a:rPr>
              <a:t>加え、県内</a:t>
            </a:r>
            <a:r>
              <a:rPr lang="ja-JP" altLang="en-US" sz="1400" b="0" strike="noStrike">
                <a:solidFill>
                  <a:schemeClr val="tx1"/>
                </a:solidFill>
                <a:latin typeface="+mn-ea"/>
                <a:ea typeface="+mn-ea"/>
              </a:rPr>
              <a:t>の関係人口の拡大を図るため、</a:t>
            </a:r>
            <a:r>
              <a:rPr lang="ja-JP" altLang="en-US" sz="1400" b="0">
                <a:solidFill>
                  <a:schemeClr val="tx1"/>
                </a:solidFill>
                <a:latin typeface="+mn-ea"/>
                <a:ea typeface="+mn-ea"/>
              </a:rPr>
              <a:t>シェアオフィス等を活用する企業等</a:t>
            </a:r>
            <a:r>
              <a:rPr lang="ja-JP" altLang="en-US" sz="1400" b="0">
                <a:solidFill>
                  <a:schemeClr val="tx1"/>
                </a:solidFill>
                <a:latin typeface="+mn-ea"/>
                <a:ea typeface="+mn-ea"/>
              </a:rPr>
              <a:t>や環境整備を行う市町村に</a:t>
            </a:r>
            <a:r>
              <a:rPr lang="ja-JP" altLang="en-US" sz="1400" b="0">
                <a:solidFill>
                  <a:schemeClr val="tx1"/>
                </a:solidFill>
                <a:latin typeface="+mn-ea"/>
                <a:ea typeface="+mn-ea"/>
              </a:rPr>
              <a:t>対し、経費を助成します。</a:t>
            </a:r>
            <a:endParaRPr sz="1600">
              <a:solidFill>
                <a:schemeClr val="tx1"/>
              </a:solidFill>
              <a:latin typeface="+mn-ea"/>
              <a:ea typeface="+mn-ea"/>
            </a:endParaRPr>
          </a:p>
        </p:txBody>
      </p:sp>
      <p:graphicFrame>
        <p:nvGraphicFramePr>
          <p:cNvPr id="1228" name="四角形 474"/>
          <p:cNvGraphicFramePr>
            <a:graphicFrameLocks noGrp="1"/>
          </p:cNvGraphicFramePr>
          <p:nvPr/>
        </p:nvGraphicFramePr>
        <p:xfrm>
          <a:off x="135744" y="1733221"/>
          <a:ext cx="6533254" cy="5746701"/>
        </p:xfrm>
        <a:graphic>
          <a:graphicData uri="http://schemas.openxmlformats.org/drawingml/2006/table">
            <a:tbl>
              <a:tblPr/>
              <a:tblGrid>
                <a:gridCol w="790911"/>
                <a:gridCol w="1923882"/>
                <a:gridCol w="1971387"/>
                <a:gridCol w="1847074"/>
              </a:tblGrid>
              <a:tr h="510066">
                <a:tc>
                  <a:txBody>
                    <a:bodyPr/>
                    <a:lstStyle/>
                    <a:p>
                      <a:pPr algn="ctr"/>
                      <a:endParaRPr kumimoji="1" lang="ja-JP" altLang="en-US" sz="1400" b="0" dirty="0">
                        <a:solidFill>
                          <a:schemeClr val="tx1"/>
                        </a:solidFill>
                        <a:latin typeface="+mn-ea"/>
                        <a:ea typeface="+mn-ea"/>
                      </a:endParaRPr>
                    </a:p>
                  </a:txBody>
                  <a:tcPr marL="0" marR="0" marT="0" marB="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200000"/>
                        </a:lnSpc>
                      </a:pPr>
                      <a:r>
                        <a:rPr kumimoji="1" lang="ja-JP" altLang="en-US" sz="1400" b="0" dirty="0">
                          <a:solidFill>
                            <a:schemeClr val="tx1"/>
                          </a:solidFill>
                          <a:latin typeface="+mn-ea"/>
                          <a:ea typeface="+mn-ea"/>
                        </a:rPr>
                        <a:t>中山間定着型</a:t>
                      </a:r>
                      <a:endParaRPr kumimoji="1" lang="ja-JP" altLang="en-US" sz="1400" b="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lnSpc>
                          <a:spcPct val="200000"/>
                        </a:lnSpc>
                      </a:pPr>
                      <a:r>
                        <a:rPr kumimoji="1" lang="ja-JP" altLang="en-US" sz="1400" dirty="0">
                          <a:solidFill>
                            <a:schemeClr val="tx1"/>
                          </a:solidFill>
                          <a:latin typeface="+mn-ea"/>
                          <a:ea typeface="+mn-ea"/>
                        </a:rPr>
                        <a:t>２段階立地型</a:t>
                      </a:r>
                      <a:endParaRPr kumimoji="1" lang="ja-JP" altLang="en-US" sz="14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kumimoji="1" lang="ja-JP" altLang="en-US" sz="1400" dirty="0">
                          <a:solidFill>
                            <a:schemeClr val="tx1"/>
                          </a:solidFill>
                          <a:latin typeface="+mn-ea"/>
                          <a:ea typeface="+mn-ea"/>
                        </a:rPr>
                        <a:t>市町村シェアオフィス</a:t>
                      </a:r>
                      <a:endParaRPr kumimoji="1" lang="ja-JP" altLang="en-US" sz="1400" dirty="0">
                        <a:solidFill>
                          <a:schemeClr val="tx1"/>
                        </a:solidFill>
                        <a:latin typeface="+mn-ea"/>
                        <a:ea typeface="+mn-ea"/>
                      </a:endParaRPr>
                    </a:p>
                    <a:p>
                      <a:pPr algn="ctr"/>
                      <a:r>
                        <a:rPr kumimoji="1" lang="ja-JP" altLang="en-US" sz="1400" dirty="0">
                          <a:solidFill>
                            <a:schemeClr val="tx1"/>
                          </a:solidFill>
                          <a:latin typeface="+mn-ea"/>
                          <a:ea typeface="+mn-ea"/>
                        </a:rPr>
                        <a:t>環境整備</a:t>
                      </a:r>
                      <a:endParaRPr kumimoji="1" lang="ja-JP" altLang="en-US" sz="14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3318">
                <a:tc>
                  <a:txBody>
                    <a:bodyPr/>
                    <a:lstStyle/>
                    <a:p>
                      <a:pPr algn="ctr"/>
                      <a:r>
                        <a:rPr lang="ja-JP" altLang="en-US" sz="1400" b="0">
                          <a:solidFill>
                            <a:schemeClr val="tx1"/>
                          </a:solidFill>
                          <a:latin typeface="+mn-ea"/>
                          <a:ea typeface="+mn-ea"/>
                        </a:rPr>
                        <a:t>対 象 者</a:t>
                      </a:r>
                      <a:endParaRPr kumimoji="1" lang="ja-JP" altLang="en-US" sz="1400" b="0" dirty="0">
                        <a:solidFill>
                          <a:schemeClr val="tx1"/>
                        </a:solidFill>
                        <a:latin typeface="+mn-ea"/>
                        <a:ea typeface="+mn-ea"/>
                      </a:endParaRPr>
                    </a:p>
                  </a:txBody>
                  <a:tcPr marL="0" marR="0" marT="0" marB="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l"/>
                      <a:r>
                        <a:rPr lang="ja-JP" altLang="en-US" sz="1400" b="0">
                          <a:solidFill>
                            <a:schemeClr val="tx1"/>
                          </a:solidFill>
                          <a:latin typeface="+mn-ea"/>
                          <a:ea typeface="+mn-ea"/>
                        </a:rPr>
                        <a:t>中山間</a:t>
                      </a:r>
                      <a:r>
                        <a:rPr lang="ja-JP" altLang="en-US" sz="1400" b="0">
                          <a:solidFill>
                            <a:schemeClr val="tx1"/>
                          </a:solidFill>
                          <a:latin typeface="+mn-ea"/>
                          <a:ea typeface="+mn-ea"/>
                        </a:rPr>
                        <a:t>地域</a:t>
                      </a:r>
                      <a:r>
                        <a:rPr lang="ja-JP" altLang="en-US" sz="1400" b="0">
                          <a:solidFill>
                            <a:schemeClr val="tx1"/>
                          </a:solidFill>
                          <a:latin typeface="+mn-ea"/>
                          <a:ea typeface="+mn-ea"/>
                        </a:rPr>
                        <a:t>に</a:t>
                      </a:r>
                      <a:r>
                        <a:rPr lang="ja-JP" altLang="en-US" sz="1400" b="0">
                          <a:solidFill>
                            <a:schemeClr val="tx1"/>
                          </a:solidFill>
                          <a:latin typeface="+mn-ea"/>
                          <a:ea typeface="+mn-ea"/>
                        </a:rPr>
                        <a:t>所在</a:t>
                      </a:r>
                      <a:r>
                        <a:rPr lang="ja-JP" altLang="en-US" sz="1400" b="0">
                          <a:solidFill>
                            <a:schemeClr val="tx1"/>
                          </a:solidFill>
                          <a:latin typeface="+mn-ea"/>
                          <a:ea typeface="+mn-ea"/>
                        </a:rPr>
                        <a:t>する県認定シェアオフィスに入居する民間事業者</a:t>
                      </a:r>
                      <a:endParaRPr lang="ja-JP" altLang="en-US" sz="1400" b="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kumimoji="1" lang="ja-JP" altLang="en-US" sz="1400" dirty="0">
                          <a:solidFill>
                            <a:schemeClr val="tx1"/>
                          </a:solidFill>
                          <a:latin typeface="+mn-ea"/>
                          <a:ea typeface="+mn-ea"/>
                        </a:rPr>
                        <a:t>２年以内に高知県内で雇用拡大を伴った本格立地を目指し、県認定のシェアオフィスに入居する民間事業者</a:t>
                      </a:r>
                      <a:endParaRPr kumimoji="1" lang="ja-JP" altLang="en-US" sz="14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kumimoji="1" lang="ja-JP" altLang="en-US" sz="1400" dirty="0">
                          <a:solidFill>
                            <a:schemeClr val="tx1"/>
                          </a:solidFill>
                          <a:latin typeface="+mn-ea"/>
                          <a:ea typeface="+mn-ea"/>
                        </a:rPr>
                        <a:t>シェアオフィス</a:t>
                      </a:r>
                      <a:r>
                        <a:rPr kumimoji="1" lang="ja-JP" altLang="en-US" sz="1400" dirty="0">
                          <a:solidFill>
                            <a:schemeClr val="tx1"/>
                          </a:solidFill>
                          <a:latin typeface="+mn-ea"/>
                          <a:ea typeface="+mn-ea"/>
                        </a:rPr>
                        <a:t>の環境</a:t>
                      </a:r>
                      <a:r>
                        <a:rPr kumimoji="1" lang="ja-JP" altLang="en-US" sz="1400" dirty="0">
                          <a:solidFill>
                            <a:schemeClr val="tx1"/>
                          </a:solidFill>
                          <a:latin typeface="+mn-ea"/>
                          <a:ea typeface="+mn-ea"/>
                        </a:rPr>
                        <a:t>整備</a:t>
                      </a:r>
                      <a:r>
                        <a:rPr kumimoji="1" lang="ja-JP" altLang="en-US" sz="1400" dirty="0">
                          <a:solidFill>
                            <a:schemeClr val="tx1"/>
                          </a:solidFill>
                          <a:latin typeface="+mn-ea"/>
                          <a:ea typeface="+mn-ea"/>
                        </a:rPr>
                        <a:t>を行う</a:t>
                      </a:r>
                      <a:r>
                        <a:rPr kumimoji="1" lang="ja-JP" altLang="en-US" sz="1400" dirty="0">
                          <a:solidFill>
                            <a:schemeClr val="tx1"/>
                          </a:solidFill>
                          <a:latin typeface="+mn-ea"/>
                          <a:ea typeface="+mn-ea"/>
                        </a:rPr>
                        <a:t>市町村</a:t>
                      </a:r>
                      <a:endParaRPr kumimoji="1" lang="ja-JP" altLang="en-US" sz="14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3402">
                <a:tc>
                  <a:txBody>
                    <a:bodyPr/>
                    <a:lstStyle/>
                    <a:p>
                      <a:pPr algn="ctr"/>
                      <a:r>
                        <a:rPr lang="ja-JP" altLang="en-US" sz="1400" b="0">
                          <a:solidFill>
                            <a:schemeClr val="tx1"/>
                          </a:solidFill>
                          <a:latin typeface="+mn-ea"/>
                          <a:ea typeface="+mn-ea"/>
                        </a:rPr>
                        <a:t>対象事業</a:t>
                      </a:r>
                      <a:endParaRPr kumimoji="1" lang="ja-JP" altLang="en-US" sz="1400" b="0" dirty="0">
                        <a:solidFill>
                          <a:schemeClr val="tx1"/>
                        </a:solidFill>
                        <a:latin typeface="+mn-ea"/>
                        <a:ea typeface="+mn-ea"/>
                      </a:endParaRPr>
                    </a:p>
                  </a:txBody>
                  <a:tcPr marL="0" marR="0" marT="0" marB="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l"/>
                      <a:r>
                        <a:rPr lang="ja-JP" altLang="en-US" sz="1400" b="0">
                          <a:solidFill>
                            <a:schemeClr val="tx1"/>
                          </a:solidFill>
                          <a:latin typeface="+mn-ea"/>
                          <a:ea typeface="+mn-ea"/>
                        </a:rPr>
                        <a:t>・シェアオフィス利用料、人材研修、募集に要する経費（1/2以内）</a:t>
                      </a:r>
                      <a:endParaRPr lang="ja-JP" altLang="en-US" sz="1400" b="0">
                        <a:solidFill>
                          <a:schemeClr val="tx1"/>
                        </a:solidFill>
                        <a:latin typeface="+mn-ea"/>
                        <a:ea typeface="+mn-ea"/>
                      </a:endParaRPr>
                    </a:p>
                    <a:p>
                      <a:pPr algn="l"/>
                      <a:r>
                        <a:rPr lang="ja-JP" altLang="en-US" sz="1400" b="0">
                          <a:solidFill>
                            <a:schemeClr val="tx1"/>
                          </a:solidFill>
                          <a:latin typeface="+mn-ea"/>
                          <a:ea typeface="+mn-ea"/>
                        </a:rPr>
                        <a:t>・償却資産の取得に要する経費（1/5以内）</a:t>
                      </a:r>
                      <a:endParaRPr lang="ja-JP" altLang="en-US" sz="1400" b="0">
                        <a:solidFill>
                          <a:schemeClr val="tx1"/>
                        </a:solidFill>
                        <a:latin typeface="+mn-ea"/>
                        <a:ea typeface="+mn-ea"/>
                      </a:endParaRPr>
                    </a:p>
                    <a:p>
                      <a:pPr algn="l"/>
                      <a:r>
                        <a:rPr lang="ja-JP" altLang="en-US" sz="1400" b="0">
                          <a:solidFill>
                            <a:schemeClr val="tx1"/>
                          </a:solidFill>
                          <a:latin typeface="+mn-ea"/>
                          <a:ea typeface="+mn-ea"/>
                        </a:rPr>
                        <a:t>・雇用奨励金</a:t>
                      </a:r>
                      <a:r>
                        <a:rPr lang="ja-JP" altLang="en-US" sz="1400" b="0">
                          <a:solidFill>
                            <a:schemeClr val="tx1"/>
                          </a:solidFill>
                          <a:latin typeface="+mn-ea"/>
                          <a:ea typeface="+mn-ea"/>
                        </a:rPr>
                        <a:t>（定額）</a:t>
                      </a:r>
                      <a:endParaRPr lang="ja-JP" altLang="en-US" sz="1400" b="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400" b="0">
                          <a:solidFill>
                            <a:schemeClr val="tx1"/>
                          </a:solidFill>
                          <a:latin typeface="+mn-ea"/>
                          <a:ea typeface="+mn-ea"/>
                        </a:rPr>
                        <a:t>・シェアオフィス利用料、人材研修、募集に要する経費（1/2以内）</a:t>
                      </a:r>
                      <a:endParaRPr lang="ja-JP" altLang="en-US" sz="1400">
                        <a:solidFill>
                          <a:schemeClr val="tx1"/>
                        </a:solidFill>
                        <a:latin typeface="+mn-ea"/>
                        <a:ea typeface="+mn-ea"/>
                      </a:endParaRPr>
                    </a:p>
                    <a:p>
                      <a:r>
                        <a:rPr lang="ja-JP" altLang="en-US" sz="1400">
                          <a:solidFill>
                            <a:schemeClr val="tx1"/>
                          </a:solidFill>
                          <a:latin typeface="+mn-ea"/>
                          <a:ea typeface="+mn-ea"/>
                        </a:rPr>
                        <a:t>・雇用奨励金</a:t>
                      </a:r>
                      <a:r>
                        <a:rPr lang="ja-JP" altLang="en-US" sz="1400">
                          <a:solidFill>
                            <a:schemeClr val="tx1"/>
                          </a:solidFill>
                          <a:latin typeface="+mn-ea"/>
                          <a:ea typeface="+mn-ea"/>
                        </a:rPr>
                        <a:t>（定額）</a:t>
                      </a:r>
                      <a:endParaRPr lang="ja-JP" altLang="en-US" sz="140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400">
                          <a:solidFill>
                            <a:schemeClr val="tx1"/>
                          </a:solidFill>
                          <a:latin typeface="+mn-ea"/>
                          <a:ea typeface="+mn-ea"/>
                        </a:rPr>
                        <a:t>什器・備品・整備費、</a:t>
                      </a:r>
                      <a:endParaRPr lang="ja-JP" altLang="en-US" sz="1400">
                        <a:solidFill>
                          <a:schemeClr val="tx1"/>
                        </a:solidFill>
                        <a:latin typeface="+mn-ea"/>
                        <a:ea typeface="+mn-ea"/>
                      </a:endParaRPr>
                    </a:p>
                    <a:p>
                      <a:pPr algn="l"/>
                      <a:r>
                        <a:rPr lang="ja-JP" altLang="en-US" sz="1400">
                          <a:solidFill>
                            <a:schemeClr val="tx1"/>
                          </a:solidFill>
                          <a:latin typeface="+mn-ea"/>
                          <a:ea typeface="+mn-ea"/>
                        </a:rPr>
                        <a:t>ホームページ等の</a:t>
                      </a:r>
                      <a:r>
                        <a:rPr lang="ja-JP" altLang="en-US" sz="1400">
                          <a:solidFill>
                            <a:schemeClr val="tx1"/>
                          </a:solidFill>
                          <a:latin typeface="+mn-ea"/>
                          <a:ea typeface="+mn-ea"/>
                        </a:rPr>
                        <a:t>サイト構築費用、</a:t>
                      </a:r>
                      <a:endParaRPr lang="ja-JP" altLang="en-US" sz="1400">
                        <a:solidFill>
                          <a:schemeClr val="tx1"/>
                        </a:solidFill>
                        <a:latin typeface="+mn-ea"/>
                        <a:ea typeface="+mn-ea"/>
                      </a:endParaRPr>
                    </a:p>
                    <a:p>
                      <a:pPr algn="l"/>
                      <a:r>
                        <a:rPr lang="ja-JP" altLang="en-US" sz="1400">
                          <a:solidFill>
                            <a:schemeClr val="tx1"/>
                          </a:solidFill>
                          <a:latin typeface="+mn-ea"/>
                          <a:ea typeface="+mn-ea"/>
                        </a:rPr>
                        <a:t>wi-fi環境導入</a:t>
                      </a:r>
                      <a:r>
                        <a:rPr lang="ja-JP" altLang="en-US" sz="1400">
                          <a:solidFill>
                            <a:schemeClr val="tx1"/>
                          </a:solidFill>
                          <a:latin typeface="+mn-ea"/>
                          <a:ea typeface="+mn-ea"/>
                        </a:rPr>
                        <a:t>（増強）</a:t>
                      </a:r>
                      <a:r>
                        <a:rPr lang="ja-JP" altLang="en-US" sz="1400">
                          <a:solidFill>
                            <a:schemeClr val="tx1"/>
                          </a:solidFill>
                          <a:latin typeface="+mn-ea"/>
                          <a:ea typeface="+mn-ea"/>
                        </a:rPr>
                        <a:t>費、</a:t>
                      </a:r>
                      <a:endParaRPr lang="ja-JP" altLang="en-US" sz="1400">
                        <a:solidFill>
                          <a:schemeClr val="tx1"/>
                        </a:solidFill>
                        <a:latin typeface="+mn-ea"/>
                        <a:ea typeface="+mn-ea"/>
                      </a:endParaRPr>
                    </a:p>
                    <a:p>
                      <a:pPr algn="l"/>
                      <a:r>
                        <a:rPr lang="ja-JP" altLang="en-US" sz="1400">
                          <a:solidFill>
                            <a:schemeClr val="tx1"/>
                          </a:solidFill>
                          <a:latin typeface="+mn-ea"/>
                          <a:ea typeface="+mn-ea"/>
                        </a:rPr>
                        <a:t>バリアフリー等対応費　等　（1/2以内）</a:t>
                      </a:r>
                      <a:endParaRPr lang="ja-JP" altLang="en-US" sz="140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5394">
                <a:tc>
                  <a:txBody>
                    <a:bodyPr/>
                    <a:lstStyle/>
                    <a:p>
                      <a:pPr algn="l"/>
                      <a:r>
                        <a:rPr kumimoji="1" lang="ja-JP" altLang="en-US" sz="1400" b="0" dirty="0">
                          <a:solidFill>
                            <a:schemeClr val="tx1"/>
                          </a:solidFill>
                          <a:latin typeface="+mn-ea"/>
                          <a:ea typeface="+mn-ea"/>
                        </a:rPr>
                        <a:t>補助限度額等</a:t>
                      </a:r>
                      <a:endParaRPr kumimoji="1" lang="ja-JP" altLang="en-US" sz="1400" b="0" dirty="0">
                        <a:solidFill>
                          <a:schemeClr val="tx1"/>
                        </a:solidFill>
                        <a:latin typeface="+mn-ea"/>
                        <a:ea typeface="+mn-ea"/>
                      </a:endParaRPr>
                    </a:p>
                  </a:txBody>
                  <a:tcPr marL="0" marR="0" marT="0" marB="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l"/>
                      <a:r>
                        <a:rPr lang="ja-JP" altLang="en-US" sz="1400" b="0">
                          <a:solidFill>
                            <a:schemeClr val="tx1"/>
                          </a:solidFill>
                          <a:latin typeface="+mn-ea"/>
                          <a:ea typeface="+mn-ea"/>
                        </a:rPr>
                        <a:t>1,500万円/</a:t>
                      </a:r>
                      <a:endParaRPr lang="ja-JP" altLang="en-US" sz="1400" b="0">
                        <a:solidFill>
                          <a:schemeClr val="tx1"/>
                        </a:solidFill>
                        <a:latin typeface="+mn-ea"/>
                        <a:ea typeface="+mn-ea"/>
                      </a:endParaRPr>
                    </a:p>
                    <a:p>
                      <a:pPr algn="l"/>
                      <a:r>
                        <a:rPr lang="ja-JP" altLang="en-US" sz="1400" b="0">
                          <a:solidFill>
                            <a:schemeClr val="tx1"/>
                          </a:solidFill>
                          <a:latin typeface="+mn-ea"/>
                          <a:ea typeface="+mn-ea"/>
                        </a:rPr>
                        <a:t>最大３</a:t>
                      </a:r>
                      <a:r>
                        <a:rPr lang="ja-JP" altLang="en-US" sz="1400" b="0">
                          <a:solidFill>
                            <a:schemeClr val="tx1"/>
                          </a:solidFill>
                          <a:latin typeface="+mn-ea"/>
                          <a:ea typeface="+mn-ea"/>
                        </a:rPr>
                        <a:t>年間</a:t>
                      </a:r>
                      <a:endParaRPr lang="ja-JP" altLang="en-US" sz="1400" b="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400">
                          <a:solidFill>
                            <a:schemeClr val="tx1"/>
                          </a:solidFill>
                          <a:latin typeface="+mn-ea"/>
                          <a:ea typeface="+mn-ea"/>
                        </a:rPr>
                        <a:t>500万円</a:t>
                      </a:r>
                      <a:r>
                        <a:rPr lang="ja-JP" altLang="en-US" sz="1400">
                          <a:solidFill>
                            <a:schemeClr val="tx1"/>
                          </a:solidFill>
                          <a:latin typeface="+mn-ea"/>
                          <a:ea typeface="+mn-ea"/>
                        </a:rPr>
                        <a:t>/</a:t>
                      </a:r>
                      <a:endParaRPr sz="1400">
                        <a:solidFill>
                          <a:schemeClr val="tx1"/>
                        </a:solidFill>
                        <a:latin typeface="+mn-ea"/>
                        <a:ea typeface="+mn-ea"/>
                      </a:endParaRPr>
                    </a:p>
                    <a:p>
                      <a:r>
                        <a:rPr lang="ja-JP" altLang="en-US" sz="1400">
                          <a:solidFill>
                            <a:schemeClr val="tx1"/>
                          </a:solidFill>
                          <a:latin typeface="+mn-ea"/>
                          <a:ea typeface="+mn-ea"/>
                        </a:rPr>
                        <a:t>最大２年間</a:t>
                      </a:r>
                      <a:endParaRPr lang="ja-JP" altLang="en-US" sz="140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400">
                          <a:solidFill>
                            <a:schemeClr val="tx1"/>
                          </a:solidFill>
                          <a:latin typeface="+mn-ea"/>
                          <a:ea typeface="+mn-ea"/>
                        </a:rPr>
                        <a:t>150万円/箇所</a:t>
                      </a:r>
                      <a:endParaRPr lang="ja-JP" altLang="en-US" sz="140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7763">
                <a:tc>
                  <a:txBody>
                    <a:bodyPr/>
                    <a:lstStyle/>
                    <a:p>
                      <a:r>
                        <a:rPr kumimoji="1" lang="ja-JP" altLang="en-US" sz="1400" dirty="0" smtClean="0">
                          <a:solidFill>
                            <a:schemeClr val="tx1"/>
                          </a:solidFill>
                        </a:rPr>
                        <a:t>申請受付期間</a:t>
                      </a:r>
                      <a:endParaRPr kumimoji="1" lang="ja-JP" altLang="en-US" sz="1400" dirty="0">
                        <a:solidFill>
                          <a:schemeClr val="tx1"/>
                        </a:solidFill>
                      </a:endParaRPr>
                    </a:p>
                  </a:txBody>
                  <a:tcPr marL="0" marR="0" marT="0" marB="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gridSpan="3">
                  <a:txBody>
                    <a:bodyPr/>
                    <a:lstStyle/>
                    <a:p>
                      <a:r>
                        <a:rPr kumimoji="1" lang="ja-JP" altLang="en-US" sz="1400" dirty="0" smtClean="0">
                          <a:solidFill>
                            <a:schemeClr val="tx1"/>
                          </a:solidFill>
                        </a:rPr>
                        <a:t>随時募集</a:t>
                      </a:r>
                      <a:endParaRPr kumimoji="1" lang="en-US" altLang="ja-JP" sz="1600" dirty="0" smtClean="0">
                        <a:solidFill>
                          <a:schemeClr val="tx1"/>
                        </a:solidFill>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en-US" altLang="ja-JP" sz="1600" dirty="0" smtClean="0">
                        <a:solidFill>
                          <a:schemeClr val="tx1"/>
                        </a:solidFill>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en-US" altLang="ja-JP" sz="1600" dirty="0" smtClean="0">
                        <a:solidFill>
                          <a:schemeClr val="tx1"/>
                        </a:solidFill>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4918">
                <a:tc>
                  <a:txBody>
                    <a:bodyPr/>
                    <a:lstStyle/>
                    <a:p>
                      <a:r>
                        <a:rPr kumimoji="1" lang="ja-JP" altLang="en-US" sz="1400" strike="noStrike" dirty="0">
                          <a:solidFill>
                            <a:schemeClr val="tx1"/>
                          </a:solidFill>
                          <a:latin typeface="+mn-ea"/>
                          <a:ea typeface="+mn-ea"/>
                        </a:rPr>
                        <a:t>その他</a:t>
                      </a:r>
                      <a:endParaRPr kumimoji="1" lang="ja-JP" altLang="en-US" sz="1400" strike="noStrike" dirty="0">
                        <a:solidFill>
                          <a:schemeClr val="tx1"/>
                        </a:solidFill>
                        <a:latin typeface="+mn-ea"/>
                        <a:ea typeface="+mn-ea"/>
                      </a:endParaRPr>
                    </a:p>
                  </a:txBody>
                  <a:tcPr marL="0" marR="0" marT="0" marB="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gridSpan="3">
                  <a:txBody>
                    <a:bodyPr/>
                    <a:lstStyle/>
                    <a:p>
                      <a:pPr>
                        <a:lnSpc>
                          <a:spcPts val="1600"/>
                        </a:lnSpc>
                      </a:pPr>
                      <a:r>
                        <a:rPr kumimoji="1" lang="ja-JP" altLang="en-US" sz="1400" strike="noStrike" dirty="0">
                          <a:solidFill>
                            <a:schemeClr val="tx1"/>
                          </a:solidFill>
                          <a:latin typeface="+mn-ea"/>
                          <a:ea typeface="+mn-ea"/>
                        </a:rPr>
                        <a:t>「中山間定着型」「２段階立地型」の対象となる県認定シェアオフィスについては、県公式サイト「高知家シェアオフィス活用のススメ！」をご参照ください。</a:t>
                      </a:r>
                      <a:endParaRPr kumimoji="1" lang="ja-JP" altLang="en-US" sz="1400" strike="noStrike" dirty="0">
                        <a:solidFill>
                          <a:schemeClr val="tx1"/>
                        </a:solidFill>
                        <a:latin typeface="+mn-ea"/>
                        <a:ea typeface="+mn-ea"/>
                      </a:endParaRPr>
                    </a:p>
                    <a:p>
                      <a:pPr>
                        <a:lnSpc>
                          <a:spcPts val="1600"/>
                        </a:lnSpc>
                      </a:pPr>
                      <a:r>
                        <a:rPr kumimoji="1" lang="ja-JP" altLang="en-US" sz="1400" strike="noStrike" dirty="0" smtClean="0">
                          <a:solidFill>
                            <a:schemeClr val="tx1"/>
                          </a:solidFill>
                          <a:latin typeface="+mn-ea"/>
                          <a:ea typeface="+mn-ea"/>
                        </a:rPr>
                        <a:t>ＵＲＬ：</a:t>
                      </a:r>
                      <a:r>
                        <a:rPr kumimoji="1" lang="ja-JP" altLang="en-US" sz="1400" strike="noStrike" dirty="0" smtClean="0">
                          <a:solidFill>
                            <a:schemeClr val="tx1"/>
                          </a:solidFill>
                          <a:latin typeface="+mn-ea"/>
                          <a:ea typeface="+mn-ea"/>
                        </a:rPr>
                        <a:t>https://www.pref.kochi.lg.jp/doc/2021060900275/</a:t>
                      </a:r>
                      <a:endParaRPr kumimoji="1" lang="ja-JP" altLang="en-US" sz="1400" strike="noStrike"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nSpc>
                          <a:spcPts val="1600"/>
                        </a:lnSpc>
                      </a:pPr>
                      <a:endParaRPr kumimoji="1" lang="ja-JP" altLang="en-US" sz="16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nSpc>
                          <a:spcPts val="1600"/>
                        </a:lnSpc>
                      </a:pPr>
                      <a:endParaRPr kumimoji="1" lang="ja-JP" altLang="en-US" sz="16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49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a:solidFill>
                          <a:schemeClr val="tx1"/>
                        </a:solidFill>
                      </a:endParaRPr>
                    </a:p>
                    <a:p>
                      <a:endParaRPr kumimoji="1" lang="ja-JP" altLang="en-US" sz="1400" dirty="0">
                        <a:solidFill>
                          <a:schemeClr val="tx1"/>
                        </a:solidFill>
                        <a:latin typeface="+mn-ea"/>
                        <a:ea typeface="+mn-ea"/>
                      </a:endParaRPr>
                    </a:p>
                  </a:txBody>
                  <a:tcPr marL="0" marR="0" marT="0" marB="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gridSpan="3">
                  <a:txBody>
                    <a:bodyPr/>
                    <a:lstStyle/>
                    <a:p>
                      <a:r>
                        <a:rPr kumimoji="1" lang="ja-JP" altLang="en-US" sz="1400" dirty="0" smtClean="0">
                          <a:solidFill>
                            <a:schemeClr val="tx1"/>
                          </a:solidFill>
                          <a:latin typeface="+mn-ea"/>
                          <a:ea typeface="+mn-ea"/>
                        </a:rPr>
                        <a:t>高知県</a:t>
                      </a:r>
                      <a:r>
                        <a:rPr kumimoji="1" lang="ja-JP" altLang="en-US" sz="1400" dirty="0" smtClean="0">
                          <a:solidFill>
                            <a:schemeClr val="tx1"/>
                          </a:solidFill>
                          <a:latin typeface="+mn-ea"/>
                          <a:ea typeface="+mn-ea"/>
                        </a:rPr>
                        <a:t>企業誘致課</a:t>
                      </a:r>
                      <a:endParaRPr kumimoji="1" lang="ja-JP" altLang="en-US" sz="1400" strike="sngStrike" dirty="0" smtClean="0">
                        <a:solidFill>
                          <a:schemeClr val="tx1"/>
                        </a:solidFill>
                        <a:latin typeface="+mn-ea"/>
                        <a:ea typeface="+mn-ea"/>
                      </a:endParaRPr>
                    </a:p>
                    <a:p>
                      <a:pPr>
                        <a:lnSpc>
                          <a:spcPts val="1600"/>
                        </a:lnSpc>
                      </a:pPr>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ＴＥＬ：088-823-9693</a:t>
                      </a:r>
                      <a:r>
                        <a:rPr kumimoji="1" lang="ja-JP" altLang="en-US" sz="1400" dirty="0" smtClean="0">
                          <a:solidFill>
                            <a:schemeClr val="tx1"/>
                          </a:solidFill>
                          <a:latin typeface="+mn-ea"/>
                          <a:ea typeface="+mn-ea"/>
                        </a:rPr>
                        <a:t>　E-mail：</a:t>
                      </a:r>
                      <a:r>
                        <a:rPr kumimoji="1" lang="ja-JP" altLang="en-US" sz="1400" dirty="0" smtClean="0">
                          <a:solidFill>
                            <a:schemeClr val="tx1"/>
                          </a:solidFill>
                          <a:latin typeface="+mn-ea"/>
                          <a:ea typeface="+mn-ea"/>
                        </a:rPr>
                        <a:t>150201@ken.pref.kochi.lg.jp</a:t>
                      </a:r>
                      <a:endParaRPr kumimoji="1" lang="ja-JP" altLang="en-US" sz="1400" strike="sngStrike" dirty="0">
                        <a:solidFill>
                          <a:schemeClr val="tx1"/>
                        </a:solidFill>
                        <a:latin typeface="+mn-ea"/>
                        <a:ea typeface="+mn-ea"/>
                      </a:endParaRPr>
                    </a:p>
                    <a:p>
                      <a:pPr>
                        <a:lnSpc>
                          <a:spcPts val="1600"/>
                        </a:lnSpc>
                      </a:pPr>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ＵＲＬ：</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150000/150201/</a:t>
                      </a:r>
                      <a:endParaRPr kumimoji="1" lang="ja-JP" altLang="en-US" sz="1400" strike="sngStrike"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nSpc>
                          <a:spcPts val="1600"/>
                        </a:lnSpc>
                      </a:pPr>
                      <a:endParaRPr kumimoji="1" lang="ja-JP" altLang="en-US" sz="16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nSpc>
                          <a:spcPts val="1600"/>
                        </a:lnSpc>
                      </a:pPr>
                      <a:endParaRPr kumimoji="1" lang="ja-JP" altLang="en-US" sz="1600" dirty="0">
                        <a:solidFill>
                          <a:schemeClr val="tx1"/>
                        </a:solidFill>
                        <a:latin typeface="+mn-ea"/>
                        <a:ea typeface="+mn-ea"/>
                      </a:endParaRPr>
                    </a:p>
                  </a:txBody>
                  <a:tcPr marL="36000" marR="36000" marT="36000" marB="36000" vert="horz" anchor="t"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29" name="テキスト ボックス 724"/>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２</a:t>
            </a:r>
            <a:endParaRPr>
              <a:solidFill>
                <a:schemeClr val="tx1"/>
              </a:solidFill>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815" name="タイトル 429"/>
          <p:cNvSpPr/>
          <p:nvPr/>
        </p:nvSpPr>
        <p:spPr>
          <a:xfrm>
            <a:off x="1744663" y="39556"/>
            <a:ext cx="5040312" cy="584729"/>
          </a:xfrm>
          <a:prstGeom prst="rect">
            <a:avLst/>
          </a:prstGeom>
          <a:solidFill>
            <a:schemeClr val="accent1">
              <a:lumMod val="20000"/>
              <a:lumOff val="80000"/>
            </a:schemeClr>
          </a:solidFill>
          <a:ln>
            <a:solidFill>
              <a:schemeClr val="accent1">
                <a:lumMod val="20000"/>
                <a:lumOff val="80000"/>
              </a:schemeClr>
            </a:solidFill>
          </a:ln>
        </p:spPr>
        <p:txBody>
          <a:bodyPr rtlCol="0" anchor="ctr">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600" b="0" smtClean="0">
                <a:latin typeface="+mn-ea"/>
                <a:ea typeface="+mn-ea"/>
              </a:rPr>
              <a:t>事業</a:t>
            </a:r>
            <a:r>
              <a:rPr lang="ja-JP" altLang="en-US" sz="1600" b="0" dirty="0" smtClean="0">
                <a:latin typeface="+mn-ea"/>
                <a:ea typeface="+mn-ea"/>
              </a:rPr>
              <a:t>承継・M&amp;A補助金</a:t>
            </a:r>
            <a:r>
              <a:rPr lang="en-US" altLang="ja-JP" sz="1600" b="0" dirty="0" smtClean="0">
                <a:latin typeface="+mn-ea"/>
                <a:ea typeface="+mn-ea"/>
              </a:rPr>
              <a:t>【国</a:t>
            </a:r>
            <a:r>
              <a:rPr lang="en-US" altLang="ja-JP" sz="1600" b="0" dirty="0" smtClean="0">
                <a:latin typeface="+mn-ea"/>
                <a:ea typeface="+mn-ea"/>
              </a:rPr>
              <a:t>】</a:t>
            </a:r>
            <a:endParaRPr lang="ja-JP" altLang="en-US" sz="1900" b="0" dirty="0">
              <a:latin typeface="+mn-ea"/>
              <a:ea typeface="+mn-ea"/>
            </a:endParaRPr>
          </a:p>
        </p:txBody>
      </p:sp>
      <p:sp>
        <p:nvSpPr>
          <p:cNvPr id="1816" name="タイトル 430"/>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smtClean="0">
                <a:solidFill>
                  <a:schemeClr val="tx1"/>
                </a:solidFill>
                <a:latin typeface="+mn-ea"/>
                <a:ea typeface="+mn-ea"/>
                <a:cs typeface="+mj-cs"/>
              </a:rPr>
              <a:t>事業承継</a:t>
            </a:r>
            <a:r>
              <a:rPr lang="en-US" altLang="ja-JP" b="1" dirty="0" smtClean="0">
                <a:solidFill>
                  <a:schemeClr val="accent1"/>
                </a:solidFill>
                <a:latin typeface="+mn-ea"/>
                <a:ea typeface="+mn-ea"/>
                <a:cs typeface="+mj-cs"/>
              </a:rPr>
              <a:t>	</a:t>
            </a:r>
            <a:endParaRPr lang="ja-JP" altLang="en-US" b="1" dirty="0">
              <a:solidFill>
                <a:schemeClr val="accent1"/>
              </a:solidFill>
              <a:latin typeface="+mn-ea"/>
              <a:ea typeface="+mn-ea"/>
              <a:cs typeface="+mj-cs"/>
            </a:endParaRPr>
          </a:p>
        </p:txBody>
      </p:sp>
      <p:graphicFrame>
        <p:nvGraphicFramePr>
          <p:cNvPr id="1817" name="表 431"/>
          <p:cNvGraphicFramePr>
            <a:graphicFrameLocks noGrp="1"/>
          </p:cNvGraphicFramePr>
          <p:nvPr/>
        </p:nvGraphicFramePr>
        <p:xfrm>
          <a:off x="188640" y="1569000"/>
          <a:ext cx="6492467" cy="7165620"/>
        </p:xfrm>
        <a:graphic>
          <a:graphicData uri="http://schemas.openxmlformats.org/drawingml/2006/table">
            <a:tbl>
              <a:tblPr firstRow="1" bandRow="1">
                <a:tableStyleId>{5940675A-B579-460E-94D1-54222C63F5DA}</a:tableStyleId>
              </a:tblPr>
              <a:tblGrid>
                <a:gridCol w="1470673"/>
                <a:gridCol w="5021794"/>
              </a:tblGrid>
              <a:tr h="310688">
                <a:tc>
                  <a:txBody>
                    <a:bodyPr/>
                    <a:lstStyle/>
                    <a:p>
                      <a:pPr/>
                      <a:r>
                        <a:rPr kumimoji="1" lang="ja-JP" altLang="en-US" sz="1400" dirty="0" smtClean="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pPr/>
                      <a:r>
                        <a:rPr kumimoji="1" lang="ja-JP" altLang="en-US" sz="1300" dirty="0" smtClean="0">
                          <a:solidFill>
                            <a:schemeClr val="tx1"/>
                          </a:solidFill>
                        </a:rPr>
                        <a:t>事業承継を契機として新しい取り組み等を行う中小企業等及び、事業再編、事業統合に伴う経営資源の引継ぎを行う中小企業等</a:t>
                      </a:r>
                      <a:endParaRPr kumimoji="1" lang="ja-JP" altLang="en-US" sz="1300" dirty="0">
                        <a:solidFill>
                          <a:schemeClr val="tx1"/>
                        </a:solidFill>
                      </a:endParaRPr>
                    </a:p>
                  </a:txBody>
                  <a:tcPr/>
                </a:tc>
              </a:tr>
              <a:tr h="4793212">
                <a:tc>
                  <a:txBody>
                    <a:bodyPr/>
                    <a:lstStyle/>
                    <a:p>
                      <a:pPr/>
                      <a:r>
                        <a:rPr kumimoji="1" lang="ja-JP" altLang="en-US" sz="1400" dirty="0" smtClean="0">
                          <a:solidFill>
                            <a:schemeClr val="tx1"/>
                          </a:solidFill>
                        </a:rPr>
                        <a:t>要件・対象経費</a:t>
                      </a:r>
                      <a:endParaRPr kumimoji="1" lang="ja-JP" altLang="en-US" sz="1400" dirty="0">
                        <a:solidFill>
                          <a:schemeClr val="tx1"/>
                        </a:solidFill>
                      </a:endParaRPr>
                    </a:p>
                  </a:txBody>
                  <a:tcPr>
                    <a:solidFill>
                      <a:schemeClr val="tx2">
                        <a:lumMod val="20000"/>
                        <a:lumOff val="80000"/>
                      </a:schemeClr>
                    </a:solidFill>
                  </a:tcPr>
                </a:tc>
                <a:tc>
                  <a:txBody>
                    <a:bodyPr/>
                    <a:lstStyle/>
                    <a:p>
                      <a:pPr/>
                      <a:r>
                        <a:rPr kumimoji="1" lang="ja-JP" altLang="en-US" sz="1200" b="0" dirty="0" smtClean="0">
                          <a:solidFill>
                            <a:schemeClr val="tx1"/>
                          </a:solidFill>
                        </a:rPr>
                        <a:t>（１</a:t>
                      </a:r>
                      <a:r>
                        <a:rPr kumimoji="1" lang="ja-JP" altLang="en-US" sz="1200" b="0" dirty="0" smtClean="0">
                          <a:solidFill>
                            <a:schemeClr val="tx1"/>
                          </a:solidFill>
                        </a:rPr>
                        <a:t>）事業承継促進枠</a:t>
                      </a:r>
                      <a:endParaRPr kumimoji="1" lang="ja-JP" altLang="en-US" sz="1200" b="0" dirty="0" smtClean="0">
                        <a:solidFill>
                          <a:schemeClr val="tx1"/>
                        </a:solidFill>
                      </a:endParaRPr>
                    </a:p>
                    <a:p>
                      <a:pPr/>
                      <a:r>
                        <a:rPr kumimoji="1" lang="ja-JP" altLang="en-US" sz="1200" b="0" dirty="0" smtClean="0">
                          <a:solidFill>
                            <a:schemeClr val="tx1"/>
                          </a:solidFill>
                        </a:rPr>
                        <a:t>　要　　　件：５</a:t>
                      </a:r>
                      <a:r>
                        <a:rPr kumimoji="1" lang="ja-JP" altLang="en-US" sz="1200" b="0" dirty="0" smtClean="0">
                          <a:solidFill>
                            <a:schemeClr val="tx1"/>
                          </a:solidFill>
                        </a:rPr>
                        <a:t>年</a:t>
                      </a:r>
                      <a:r>
                        <a:rPr kumimoji="1" lang="ja-JP" altLang="en-US" sz="1200" b="0" dirty="0" smtClean="0">
                          <a:solidFill>
                            <a:schemeClr val="tx1"/>
                          </a:solidFill>
                        </a:rPr>
                        <a:t>以内</a:t>
                      </a:r>
                      <a:r>
                        <a:rPr kumimoji="1" lang="ja-JP" altLang="en-US" sz="1200" b="0" dirty="0" smtClean="0">
                          <a:solidFill>
                            <a:schemeClr val="tx1"/>
                          </a:solidFill>
                        </a:rPr>
                        <a:t>に</a:t>
                      </a:r>
                      <a:r>
                        <a:rPr kumimoji="1" lang="ja-JP" altLang="en-US" sz="1200" b="0" dirty="0" smtClean="0">
                          <a:solidFill>
                            <a:schemeClr val="tx1"/>
                          </a:solidFill>
                        </a:rPr>
                        <a:t>親族内</a:t>
                      </a:r>
                      <a:r>
                        <a:rPr kumimoji="1" lang="ja-JP" altLang="en-US" sz="1200" b="0" dirty="0" smtClean="0">
                          <a:solidFill>
                            <a:schemeClr val="tx1"/>
                          </a:solidFill>
                        </a:rPr>
                        <a:t>承継</a:t>
                      </a:r>
                      <a:r>
                        <a:rPr kumimoji="1" lang="ja-JP" altLang="en-US" sz="1200" b="0" dirty="0" smtClean="0">
                          <a:solidFill>
                            <a:schemeClr val="tx1"/>
                          </a:solidFill>
                        </a:rPr>
                        <a:t>又は</a:t>
                      </a:r>
                      <a:r>
                        <a:rPr kumimoji="1" lang="ja-JP" altLang="en-US" sz="1200" b="0" dirty="0" smtClean="0">
                          <a:solidFill>
                            <a:schemeClr val="tx1"/>
                          </a:solidFill>
                        </a:rPr>
                        <a:t>従業員</a:t>
                      </a:r>
                      <a:r>
                        <a:rPr kumimoji="1" lang="ja-JP" altLang="en-US" sz="1200" b="0" dirty="0" smtClean="0">
                          <a:solidFill>
                            <a:schemeClr val="tx1"/>
                          </a:solidFill>
                        </a:rPr>
                        <a:t>承継</a:t>
                      </a:r>
                      <a:r>
                        <a:rPr kumimoji="1" lang="ja-JP" altLang="en-US" sz="1200" b="0" dirty="0" smtClean="0">
                          <a:solidFill>
                            <a:schemeClr val="tx1"/>
                          </a:solidFill>
                        </a:rPr>
                        <a:t>を</a:t>
                      </a:r>
                      <a:r>
                        <a:rPr kumimoji="1" lang="ja-JP" altLang="en-US" sz="1200" b="0" dirty="0" smtClean="0">
                          <a:solidFill>
                            <a:schemeClr val="tx1"/>
                          </a:solidFill>
                        </a:rPr>
                        <a:t>予定</a:t>
                      </a:r>
                      <a:r>
                        <a:rPr kumimoji="1" lang="ja-JP" altLang="en-US" sz="1200" b="0" dirty="0" smtClean="0">
                          <a:solidFill>
                            <a:schemeClr val="tx1"/>
                          </a:solidFill>
                        </a:rPr>
                        <a:t>している</a:t>
                      </a:r>
                      <a:r>
                        <a:rPr kumimoji="1" lang="ja-JP" altLang="en-US" sz="1200" b="0" dirty="0" smtClean="0">
                          <a:solidFill>
                            <a:schemeClr val="tx1"/>
                          </a:solidFill>
                        </a:rPr>
                        <a:t>者</a:t>
                      </a:r>
                      <a:endParaRPr kumimoji="1" lang="ja-JP" altLang="en-US" sz="1200" b="0" dirty="0" smtClean="0">
                        <a:solidFill>
                          <a:schemeClr val="tx1"/>
                        </a:solidFill>
                      </a:endParaRPr>
                    </a:p>
                    <a:p>
                      <a:pPr/>
                      <a:r>
                        <a:rPr kumimoji="1" lang="ja-JP" altLang="en-US" sz="1200" b="0" dirty="0" smtClean="0">
                          <a:solidFill>
                            <a:schemeClr val="tx1"/>
                          </a:solidFill>
                        </a:rPr>
                        <a:t>　対象</a:t>
                      </a:r>
                      <a:r>
                        <a:rPr kumimoji="1" lang="ja-JP" altLang="en-US" sz="1200" b="0" dirty="0" smtClean="0">
                          <a:solidFill>
                            <a:schemeClr val="tx1"/>
                          </a:solidFill>
                        </a:rPr>
                        <a:t>経費：設備投資等に係る費用（</a:t>
                      </a:r>
                      <a:r>
                        <a:rPr kumimoji="1" lang="ja-JP" altLang="en-US" sz="1200" b="0" dirty="0" smtClean="0">
                          <a:solidFill>
                            <a:schemeClr val="tx1"/>
                          </a:solidFill>
                        </a:rPr>
                        <a:t>設備費、産業財産権等、関連経費、謝</a:t>
                      </a:r>
                      <a:endParaRPr kumimoji="1" lang="ja-JP" altLang="en-US" sz="1200" b="0" dirty="0" smtClean="0">
                        <a:solidFill>
                          <a:schemeClr val="tx1"/>
                        </a:solidFill>
                      </a:endParaRPr>
                    </a:p>
                    <a:p>
                      <a:pP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金、旅費、外注費、</a:t>
                      </a:r>
                      <a:r>
                        <a:rPr kumimoji="1" lang="ja-JP" altLang="en-US" sz="1200" b="0" dirty="0" smtClean="0">
                          <a:solidFill>
                            <a:schemeClr val="tx1"/>
                          </a:solidFill>
                        </a:rPr>
                        <a:t>委託</a:t>
                      </a:r>
                      <a:r>
                        <a:rPr kumimoji="1" lang="ja-JP" altLang="en-US" sz="1200" b="0" dirty="0" smtClean="0">
                          <a:solidFill>
                            <a:schemeClr val="tx1"/>
                          </a:solidFill>
                        </a:rPr>
                        <a:t>費　等）</a:t>
                      </a:r>
                      <a:endParaRPr kumimoji="1" lang="ja-JP" altLang="en-US" sz="1200" b="0" dirty="0" smtClean="0">
                        <a:solidFill>
                          <a:schemeClr val="tx1"/>
                        </a:solidFill>
                      </a:endParaRPr>
                    </a:p>
                    <a:p>
                      <a:pPr/>
                      <a:endParaRPr kumimoji="1" lang="ja-JP" altLang="en-US" sz="1400" b="0" dirty="0" smtClean="0">
                        <a:solidFill>
                          <a:schemeClr val="tx1"/>
                        </a:solidFill>
                      </a:endParaRPr>
                    </a:p>
                    <a:p>
                      <a:pPr/>
                      <a:r>
                        <a:rPr kumimoji="1" lang="ja-JP" altLang="en-US" sz="1200" b="0" dirty="0" smtClean="0">
                          <a:solidFill>
                            <a:schemeClr val="tx1"/>
                          </a:solidFill>
                        </a:rPr>
                        <a:t>（２</a:t>
                      </a:r>
                      <a:r>
                        <a:rPr kumimoji="1" lang="ja-JP" altLang="en-US" sz="1200" b="0" dirty="0" smtClean="0">
                          <a:solidFill>
                            <a:schemeClr val="tx1"/>
                          </a:solidFill>
                        </a:rPr>
                        <a:t>）専門家活用枠（買い手支援類型、売り手支援類型）</a:t>
                      </a:r>
                      <a:endParaRPr kumimoji="1" lang="ja-JP" altLang="en-US" sz="1200" b="0" dirty="0" smtClean="0">
                        <a:solidFill>
                          <a:schemeClr val="tx1"/>
                        </a:solidFill>
                      </a:endParaRPr>
                    </a:p>
                    <a:p>
                      <a:pPr/>
                      <a:r>
                        <a:rPr kumimoji="1" lang="ja-JP" altLang="en-US" sz="1200" b="0" dirty="0" smtClean="0">
                          <a:solidFill>
                            <a:schemeClr val="tx1"/>
                          </a:solidFill>
                        </a:rPr>
                        <a:t>　要　　　件：補助事業期間に経営資源を譲り渡す、又は譲り受ける者</a:t>
                      </a:r>
                      <a:endParaRPr kumimoji="1" lang="ja-JP" altLang="en-US" sz="1200" b="0" dirty="0" smtClean="0">
                        <a:solidFill>
                          <a:schemeClr val="tx1"/>
                        </a:solidFill>
                      </a:endParaRPr>
                    </a:p>
                    <a:p>
                      <a:pPr/>
                      <a:r>
                        <a:rPr kumimoji="1" lang="ja-JP" altLang="en-US" sz="1200" b="0" dirty="0" smtClean="0">
                          <a:solidFill>
                            <a:schemeClr val="tx1"/>
                          </a:solidFill>
                        </a:rPr>
                        <a:t>　対象</a:t>
                      </a:r>
                      <a:r>
                        <a:rPr kumimoji="1" lang="ja-JP" altLang="en-US" sz="1200" b="0" dirty="0" smtClean="0">
                          <a:solidFill>
                            <a:schemeClr val="tx1"/>
                          </a:solidFill>
                        </a:rPr>
                        <a:t>経費：</a:t>
                      </a:r>
                      <a:r>
                        <a:rPr kumimoji="1" lang="ja-JP" altLang="en-US" sz="1200" b="0" dirty="0" smtClean="0">
                          <a:solidFill>
                            <a:schemeClr val="tx1"/>
                          </a:solidFill>
                          <a:latin typeface="+mn-ea"/>
                        </a:rPr>
                        <a:t>M&amp;A時の専門家活用に係る費用（フィナンシャル・アドバイザー</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(FA)や仲介に係る費用、表明保証保険料等／</a:t>
                      </a:r>
                      <a:r>
                        <a:rPr kumimoji="1" lang="ja-JP" altLang="en-US" sz="1200" b="0" dirty="0" smtClean="0">
                          <a:solidFill>
                            <a:schemeClr val="tx1"/>
                          </a:solidFill>
                        </a:rPr>
                        <a:t> 謝金、旅費、外</a:t>
                      </a:r>
                      <a:endParaRPr kumimoji="1" lang="ja-JP" altLang="en-US" sz="1200" b="0" dirty="0" smtClean="0">
                        <a:solidFill>
                          <a:schemeClr val="tx1"/>
                        </a:solidFill>
                      </a:endParaRPr>
                    </a:p>
                    <a:p>
                      <a:pP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　</a:t>
                      </a:r>
                      <a:r>
                        <a:rPr kumimoji="1" lang="ja-JP" altLang="en-US" sz="1200" b="0" dirty="0" smtClean="0">
                          <a:solidFill>
                            <a:schemeClr val="tx1"/>
                          </a:solidFill>
                        </a:rPr>
                        <a:t>注費、委託費、システム利用料、保険料</a:t>
                      </a:r>
                      <a:r>
                        <a:rPr kumimoji="1" lang="ja-JP" altLang="en-US" sz="1200" b="0" dirty="0" smtClean="0">
                          <a:solidFill>
                            <a:schemeClr val="tx1"/>
                          </a:solidFill>
                        </a:rPr>
                        <a:t>　等）</a:t>
                      </a:r>
                      <a:endParaRPr kumimoji="1" lang="ja-JP" altLang="en-US" sz="1200" b="0" dirty="0" smtClean="0">
                        <a:solidFill>
                          <a:schemeClr val="tx1"/>
                        </a:solidFill>
                      </a:endParaRPr>
                    </a:p>
                    <a:p>
                      <a:pPr/>
                      <a:endParaRPr kumimoji="1" lang="ja-JP" altLang="en-US" sz="1200" b="0" dirty="0" smtClean="0">
                        <a:solidFill>
                          <a:schemeClr val="tx1"/>
                        </a:solidFill>
                      </a:endParaRPr>
                    </a:p>
                    <a:p>
                      <a:pPr/>
                      <a:r>
                        <a:rPr kumimoji="1" lang="ja-JP" altLang="en-US" sz="1200" b="0" dirty="0" smtClean="0">
                          <a:solidFill>
                            <a:schemeClr val="tx1"/>
                          </a:solidFill>
                          <a:latin typeface="+mn-ea"/>
                        </a:rPr>
                        <a:t>（３</a:t>
                      </a:r>
                      <a:r>
                        <a:rPr kumimoji="1" lang="ja-JP" altLang="en-US" sz="1200" b="0" dirty="0" smtClean="0">
                          <a:solidFill>
                            <a:schemeClr val="tx1"/>
                          </a:solidFill>
                          <a:latin typeface="+mn-ea"/>
                        </a:rPr>
                        <a:t>）</a:t>
                      </a:r>
                      <a:r>
                        <a:rPr kumimoji="1" lang="ja-JP" altLang="en-US" sz="1200" b="0" dirty="0" smtClean="0">
                          <a:solidFill>
                            <a:schemeClr val="tx1"/>
                          </a:solidFill>
                          <a:latin typeface="+mn-ea"/>
                        </a:rPr>
                        <a:t>PMI推進枠（PMI専門家活用類型、事業統合投資類型）</a:t>
                      </a:r>
                      <a:endParaRPr kumimoji="1" lang="ja-JP" altLang="en-US" sz="1200" b="0" dirty="0" smtClean="0">
                        <a:solidFill>
                          <a:schemeClr val="tx1"/>
                        </a:solidFill>
                        <a:latin typeface="+mn-ea"/>
                        <a:cs typeface="+mn-lt"/>
                      </a:endParaRPr>
                    </a:p>
                    <a:p>
                      <a:pPr/>
                      <a:r>
                        <a:rPr kumimoji="1" lang="ja-JP" altLang="en-US" sz="1200" b="0" dirty="0" smtClean="0">
                          <a:solidFill>
                            <a:schemeClr val="tx1"/>
                          </a:solidFill>
                          <a:latin typeface="+mn-ea"/>
                        </a:rPr>
                        <a:t>　要　　　件：</a:t>
                      </a:r>
                      <a:r>
                        <a:rPr kumimoji="1" lang="ja-JP" altLang="en-US" sz="1200" b="0" dirty="0" smtClean="0">
                          <a:solidFill>
                            <a:schemeClr val="tx1"/>
                          </a:solidFill>
                          <a:latin typeface="+mn-ea"/>
                        </a:rPr>
                        <a:t>M&amp;Aに伴い経営資源を譲り受ける予定の中小企業等に係る</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PMIの取組を行う者</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対象</a:t>
                      </a:r>
                      <a:r>
                        <a:rPr kumimoji="1" lang="ja-JP" altLang="en-US" sz="1200" b="0" dirty="0" smtClean="0">
                          <a:solidFill>
                            <a:schemeClr val="tx1"/>
                          </a:solidFill>
                          <a:latin typeface="+mn-ea"/>
                        </a:rPr>
                        <a:t>経費：M&amp;A後の経営統合（PMI）に係る費用（専門家費用、設備投資</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等／設備費、外注費、委託費</a:t>
                      </a:r>
                      <a:r>
                        <a:rPr kumimoji="1" lang="ja-JP" altLang="en-US" sz="1200" b="0" dirty="0" smtClean="0">
                          <a:solidFill>
                            <a:schemeClr val="tx1"/>
                          </a:solidFill>
                          <a:latin typeface="+mn-ea"/>
                        </a:rPr>
                        <a:t>　等）</a:t>
                      </a:r>
                      <a:endParaRPr kumimoji="1" lang="ja-JP" altLang="en-US" sz="1200" b="0" dirty="0" smtClean="0">
                        <a:solidFill>
                          <a:schemeClr val="tx1"/>
                        </a:solidFill>
                        <a:latin typeface="+mn-ea"/>
                      </a:endParaRPr>
                    </a:p>
                    <a:p>
                      <a:pP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（４</a:t>
                      </a:r>
                      <a:r>
                        <a:rPr kumimoji="1" lang="ja-JP" altLang="en-US" sz="1200" b="0" dirty="0" smtClean="0">
                          <a:solidFill>
                            <a:schemeClr val="tx1"/>
                          </a:solidFill>
                          <a:latin typeface="+mn-ea"/>
                        </a:rPr>
                        <a:t>）廃業・再チャレンジ枠</a:t>
                      </a:r>
                      <a:endParaRPr kumimoji="1" lang="ja-JP" altLang="en-US" sz="1200" b="0" dirty="0" smtClean="0">
                        <a:solidFill>
                          <a:schemeClr val="tx1"/>
                        </a:solidFill>
                        <a:latin typeface="+mn-ea"/>
                        <a:cs typeface="+mn-lt"/>
                      </a:endParaRPr>
                    </a:p>
                    <a:p>
                      <a:pPr/>
                      <a:r>
                        <a:rPr kumimoji="1" lang="ja-JP" altLang="en-US" sz="1200" b="0" dirty="0" smtClean="0">
                          <a:solidFill>
                            <a:schemeClr val="tx1"/>
                          </a:solidFill>
                          <a:latin typeface="+mn-ea"/>
                        </a:rPr>
                        <a:t>　要　　　件：事業承継やM&amp;Aの検討・実施等に伴って廃業等を行う者</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対象</a:t>
                      </a:r>
                      <a:r>
                        <a:rPr kumimoji="1" lang="ja-JP" altLang="en-US" sz="1200" b="0" dirty="0" smtClean="0">
                          <a:solidFill>
                            <a:schemeClr val="tx1"/>
                          </a:solidFill>
                          <a:latin typeface="+mn-ea"/>
                        </a:rPr>
                        <a:t>経費：事業承継・M&amp;Aに伴う廃業等に係る費用（現状回復費・在庫処</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分費等／産業支援費、在庫廃業費、解体費、原状回復費、</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リースの解約費、移転・移設費用（併用申請の場合のみ））</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※廃業・再チャレンジ枠は、事業承継促進枠・専門家活用枠・PMI推進枠</a:t>
                      </a:r>
                      <a:endParaRPr kumimoji="1" lang="ja-JP" altLang="en-US" sz="1200" b="0" dirty="0" smtClean="0">
                        <a:solidFill>
                          <a:schemeClr val="tx1"/>
                        </a:solidFill>
                        <a:latin typeface="+mn-ea"/>
                      </a:endParaRPr>
                    </a:p>
                    <a:p>
                      <a:pPr/>
                      <a:r>
                        <a:rPr kumimoji="1" lang="ja-JP" altLang="en-US" sz="1200" b="0" dirty="0" smtClean="0">
                          <a:solidFill>
                            <a:schemeClr val="tx1"/>
                          </a:solidFill>
                          <a:latin typeface="+mn-ea"/>
                        </a:rPr>
                        <a:t>　</a:t>
                      </a:r>
                      <a:r>
                        <a:rPr kumimoji="1" lang="ja-JP" altLang="en-US" sz="1200" b="0" dirty="0" smtClean="0">
                          <a:solidFill>
                            <a:schemeClr val="tx1"/>
                          </a:solidFill>
                          <a:latin typeface="+mn-ea"/>
                        </a:rPr>
                        <a:t>　　</a:t>
                      </a:r>
                      <a:r>
                        <a:rPr kumimoji="1" lang="ja-JP" altLang="en-US" sz="1200" b="0" dirty="0" smtClean="0">
                          <a:solidFill>
                            <a:schemeClr val="tx1"/>
                          </a:solidFill>
                          <a:latin typeface="+mn-ea"/>
                        </a:rPr>
                        <a:t>（事業統合投資類型）と併用可</a:t>
                      </a:r>
                      <a:endParaRPr kumimoji="1" lang="ja-JP" altLang="en-US" sz="1200" b="0" strike="noStrike" dirty="0" smtClean="0">
                        <a:solidFill>
                          <a:schemeClr val="tx1"/>
                        </a:solidFill>
                      </a:endParaRPr>
                    </a:p>
                  </a:txBody>
                  <a:tcPr/>
                </a:tc>
              </a:tr>
              <a:tr h="310688">
                <a:tc>
                  <a:txBody>
                    <a:bodyPr/>
                    <a:lstStyle/>
                    <a:p>
                      <a:pPr/>
                      <a:r>
                        <a:rPr kumimoji="1" lang="ja-JP" altLang="en-US" sz="1400" dirty="0" smtClean="0">
                          <a:solidFill>
                            <a:schemeClr val="tx1"/>
                          </a:solidFill>
                        </a:rPr>
                        <a:t>補助率</a:t>
                      </a:r>
                      <a:endParaRPr kumimoji="1" lang="ja-JP" altLang="en-US" sz="1400" dirty="0">
                        <a:solidFill>
                          <a:schemeClr val="tx1"/>
                        </a:solidFill>
                      </a:endParaRPr>
                    </a:p>
                  </a:txBody>
                  <a:tcPr>
                    <a:solidFill>
                      <a:schemeClr val="tx2">
                        <a:lumMod val="20000"/>
                        <a:lumOff val="80000"/>
                      </a:schemeClr>
                    </a:solidFill>
                  </a:tcPr>
                </a:tc>
                <a:tc>
                  <a:txBody>
                    <a:bodyPr/>
                    <a:lstStyle/>
                    <a:p>
                      <a:pPr/>
                      <a:r>
                        <a:rPr kumimoji="1" lang="ja-JP" altLang="en-US" sz="1300" b="0" strike="noStrike" dirty="0" smtClean="0">
                          <a:solidFill>
                            <a:schemeClr val="tx1"/>
                          </a:solidFill>
                          <a:latin typeface="+mn-ea"/>
                          <a:cs typeface="+mn-lt"/>
                        </a:rPr>
                        <a:t>（</a:t>
                      </a:r>
                      <a:r>
                        <a:rPr kumimoji="1" lang="ja-JP" altLang="en-US" sz="1300" b="0" strike="noStrike" dirty="0" smtClean="0">
                          <a:solidFill>
                            <a:schemeClr val="tx1"/>
                          </a:solidFill>
                          <a:latin typeface="+mn-ea"/>
                          <a:cs typeface="+mn-lt"/>
                        </a:rPr>
                        <a:t>１</a:t>
                      </a:r>
                      <a:r>
                        <a:rPr kumimoji="1" lang="ja-JP" altLang="en-US" sz="1300" b="0" strike="noStrike" dirty="0" smtClean="0">
                          <a:solidFill>
                            <a:schemeClr val="tx1"/>
                          </a:solidFill>
                          <a:latin typeface="+mn-ea"/>
                          <a:cs typeface="+mn-lt"/>
                        </a:rPr>
                        <a:t>）1/2～2/3</a:t>
                      </a:r>
                      <a:r>
                        <a:rPr kumimoji="1" lang="ja-JP" altLang="en-US" sz="1300" b="0" strike="noStrike" dirty="0" smtClean="0">
                          <a:solidFill>
                            <a:schemeClr val="tx1"/>
                          </a:solidFill>
                          <a:latin typeface="+mn-ea"/>
                          <a:cs typeface="+mn-lt"/>
                        </a:rPr>
                        <a:t>　　（２）1/</a:t>
                      </a:r>
                      <a:r>
                        <a:rPr kumimoji="1" lang="ja-JP" altLang="en-US" sz="1300" b="0" strike="noStrike" dirty="0" smtClean="0">
                          <a:solidFill>
                            <a:schemeClr val="tx1"/>
                          </a:solidFill>
                          <a:latin typeface="+mn-ea"/>
                          <a:cs typeface="+mn-lt"/>
                        </a:rPr>
                        <a:t>3～2/3</a:t>
                      </a:r>
                      <a:r>
                        <a:rPr kumimoji="1" lang="ja-JP" altLang="en-US" sz="1300" b="0" strike="noStrike" dirty="0" smtClean="0">
                          <a:solidFill>
                            <a:schemeClr val="tx1"/>
                          </a:solidFill>
                          <a:latin typeface="+mn-ea"/>
                          <a:cs typeface="+mn-lt"/>
                        </a:rPr>
                        <a:t>　　（３）</a:t>
                      </a:r>
                      <a:r>
                        <a:rPr kumimoji="1" lang="ja-JP" altLang="en-US" sz="1300" b="0" strike="noStrike" dirty="0" smtClean="0">
                          <a:solidFill>
                            <a:schemeClr val="tx1"/>
                          </a:solidFill>
                          <a:latin typeface="+mn-ea"/>
                          <a:cs typeface="+mn-lt"/>
                        </a:rPr>
                        <a:t>1/2～2/3　</a:t>
                      </a:r>
                      <a:r>
                        <a:rPr kumimoji="1" lang="ja-JP" altLang="en-US" sz="1300" b="0" strike="noStrike" dirty="0" smtClean="0">
                          <a:solidFill>
                            <a:schemeClr val="tx1"/>
                          </a:solidFill>
                          <a:latin typeface="+mn-ea"/>
                          <a:cs typeface="+mn-lt"/>
                        </a:rPr>
                        <a:t>　（４）</a:t>
                      </a:r>
                      <a:r>
                        <a:rPr kumimoji="1" lang="ja-JP" altLang="en-US" sz="1300" b="0" strike="noStrike" dirty="0" smtClean="0">
                          <a:solidFill>
                            <a:schemeClr val="tx1"/>
                          </a:solidFill>
                          <a:latin typeface="+mn-ea"/>
                          <a:cs typeface="+mn-lt"/>
                        </a:rPr>
                        <a:t>1/2～2/3</a:t>
                      </a:r>
                      <a:endParaRPr kumimoji="1" lang="ja-JP" altLang="en-US" sz="1300" b="0" strike="noStrike" dirty="0" smtClean="0">
                        <a:solidFill>
                          <a:schemeClr val="tx1"/>
                        </a:solidFill>
                        <a:latin typeface="+mn-ea"/>
                        <a:cs typeface="+mn-lt"/>
                      </a:endParaRPr>
                    </a:p>
                  </a:txBody>
                  <a:tcPr/>
                </a:tc>
              </a:tr>
              <a:tr h="743606">
                <a:tc>
                  <a:txBody>
                    <a:bodyPr/>
                    <a:lstStyle/>
                    <a:p>
                      <a:pPr/>
                      <a:r>
                        <a:rPr kumimoji="1" lang="ja-JP" altLang="en-US" sz="1400" dirty="0" smtClean="0">
                          <a:solidFill>
                            <a:schemeClr val="tx1"/>
                          </a:solidFill>
                        </a:rPr>
                        <a:t>補助限度額</a:t>
                      </a:r>
                      <a:endParaRPr kumimoji="1" lang="ja-JP" altLang="en-US" sz="1400" dirty="0">
                        <a:solidFill>
                          <a:schemeClr val="tx1"/>
                        </a:solidFill>
                      </a:endParaRPr>
                    </a:p>
                  </a:txBody>
                  <a:tcPr>
                    <a:solidFill>
                      <a:schemeClr val="tx2">
                        <a:lumMod val="20000"/>
                        <a:lumOff val="80000"/>
                      </a:schemeClr>
                    </a:solidFill>
                  </a:tcPr>
                </a:tc>
                <a:tc>
                  <a:txBody>
                    <a:bodyPr/>
                    <a:lstStyle/>
                    <a:p>
                      <a:pPr/>
                      <a:r>
                        <a:rPr kumimoji="1" lang="ja-JP" altLang="en-US" sz="1300" b="0" dirty="0" smtClean="0">
                          <a:solidFill>
                            <a:schemeClr val="tx1"/>
                          </a:solidFill>
                          <a:latin typeface="+mn-ea"/>
                        </a:rPr>
                        <a:t>（１）800</a:t>
                      </a:r>
                      <a:r>
                        <a:rPr kumimoji="1" lang="ja-JP" altLang="en-US" sz="1300" b="0" strike="noStrike" dirty="0" smtClean="0">
                          <a:solidFill>
                            <a:schemeClr val="tx1"/>
                          </a:solidFill>
                          <a:latin typeface="+mn-ea"/>
                        </a:rPr>
                        <a:t>万円（一定の賃上げ実施する場合1,0</a:t>
                      </a:r>
                      <a:r>
                        <a:rPr kumimoji="1" lang="ja-JP" altLang="en-US" sz="1300" b="0" strike="noStrike" dirty="0" smtClean="0">
                          <a:solidFill>
                            <a:schemeClr val="tx1"/>
                          </a:solidFill>
                          <a:latin typeface="+mn-ea"/>
                        </a:rPr>
                        <a:t>00</a:t>
                      </a:r>
                      <a:r>
                        <a:rPr kumimoji="1" lang="ja-JP" altLang="en-US" sz="1300" b="0" strike="noStrike" dirty="0" smtClean="0">
                          <a:solidFill>
                            <a:schemeClr val="tx1"/>
                          </a:solidFill>
                          <a:latin typeface="+mn-ea"/>
                        </a:rPr>
                        <a:t>万円）</a:t>
                      </a:r>
                      <a:endParaRPr kumimoji="1" lang="ja-JP" altLang="en-US" sz="1300" b="0" dirty="0" smtClean="0">
                        <a:solidFill>
                          <a:schemeClr val="tx1"/>
                        </a:solidFill>
                        <a:latin typeface="+mn-ea"/>
                      </a:endParaRPr>
                    </a:p>
                    <a:p>
                      <a:pPr/>
                      <a:r>
                        <a:rPr kumimoji="1" lang="ja-JP" altLang="en-US" sz="1300" b="0" dirty="0" smtClean="0">
                          <a:solidFill>
                            <a:schemeClr val="tx1"/>
                          </a:solidFill>
                          <a:latin typeface="+mn-ea"/>
                        </a:rPr>
                        <a:t>（２）</a:t>
                      </a:r>
                      <a:r>
                        <a:rPr kumimoji="1" lang="ja-JP" altLang="en-US" sz="1300" b="0" dirty="0" smtClean="0">
                          <a:solidFill>
                            <a:schemeClr val="tx1"/>
                          </a:solidFill>
                          <a:latin typeface="+mn-ea"/>
                        </a:rPr>
                        <a:t>600～800</a:t>
                      </a:r>
                      <a:r>
                        <a:rPr kumimoji="1" lang="ja-JP" altLang="en-US" sz="1300" b="0" strike="noStrike" dirty="0" smtClean="0">
                          <a:solidFill>
                            <a:schemeClr val="tx1"/>
                          </a:solidFill>
                          <a:latin typeface="+mn-ea"/>
                          <a:cs typeface="+mn-lt"/>
                        </a:rPr>
                        <a:t>万円</a:t>
                      </a:r>
                      <a:r>
                        <a:rPr kumimoji="1" lang="ja-JP" altLang="en-US" sz="1300" b="0" strike="noStrike" dirty="0" smtClean="0">
                          <a:solidFill>
                            <a:schemeClr val="tx1"/>
                          </a:solidFill>
                          <a:latin typeface="+mn-ea"/>
                          <a:cs typeface="+mn-lt"/>
                        </a:rPr>
                        <a:t>（100億企業要件を満たす場合2,000万円</a:t>
                      </a:r>
                      <a:r>
                        <a:rPr kumimoji="1" lang="ja-JP" altLang="en-US" sz="1300" b="0" strike="noStrike" dirty="0" smtClean="0">
                          <a:solidFill>
                            <a:schemeClr val="tx1"/>
                          </a:solidFill>
                          <a:latin typeface="+mn-ea"/>
                          <a:cs typeface="+mn-lt"/>
                        </a:rPr>
                        <a:t>）</a:t>
                      </a:r>
                      <a:endParaRPr kumimoji="1" lang="en-US" altLang="ja-JP" sz="1300" b="0" dirty="0" smtClean="0">
                        <a:solidFill>
                          <a:schemeClr val="tx1"/>
                        </a:solidFill>
                        <a:latin typeface="+mn-ea"/>
                        <a:cs typeface="+mn-lt"/>
                      </a:endParaRPr>
                    </a:p>
                    <a:p>
                      <a:pPr/>
                      <a:r>
                        <a:rPr kumimoji="1" lang="ja-JP" altLang="en-US" sz="1300" b="0" strike="noStrike" dirty="0" smtClean="0">
                          <a:solidFill>
                            <a:schemeClr val="tx1"/>
                          </a:solidFill>
                          <a:latin typeface="+mn-ea"/>
                          <a:cs typeface="+mn-lt"/>
                        </a:rPr>
                        <a:t>（３）</a:t>
                      </a:r>
                      <a:r>
                        <a:rPr kumimoji="1" lang="ja-JP" altLang="en-US" sz="1300" b="0" strike="noStrike" dirty="0" smtClean="0">
                          <a:solidFill>
                            <a:schemeClr val="tx1"/>
                          </a:solidFill>
                          <a:latin typeface="+mn-ea"/>
                          <a:cs typeface="+mn-lt"/>
                        </a:rPr>
                        <a:t>150～800</a:t>
                      </a:r>
                      <a:r>
                        <a:rPr kumimoji="1" lang="ja-JP" altLang="en-US" sz="1300" b="0" strike="noStrike" dirty="0" smtClean="0">
                          <a:solidFill>
                            <a:schemeClr val="tx1"/>
                          </a:solidFill>
                          <a:latin typeface="+mn-ea"/>
                          <a:cs typeface="+mn-lt"/>
                        </a:rPr>
                        <a:t>万円</a:t>
                      </a:r>
                      <a:r>
                        <a:rPr kumimoji="1" lang="ja-JP" altLang="en-US" sz="1300" b="0" strike="noStrike" dirty="0" smtClean="0">
                          <a:solidFill>
                            <a:schemeClr val="tx1"/>
                          </a:solidFill>
                          <a:latin typeface="+mn-ea"/>
                          <a:cs typeface="+mn-lt"/>
                        </a:rPr>
                        <a:t>（一定の賃上げ実施する場合1,000万円）</a:t>
                      </a:r>
                      <a:endParaRPr kumimoji="1" lang="ja-JP" altLang="en-US" sz="1300" b="0" strike="noStrike" dirty="0" smtClean="0">
                        <a:solidFill>
                          <a:schemeClr val="tx1"/>
                        </a:solidFill>
                        <a:latin typeface="+mn-ea"/>
                        <a:cs typeface="+mn-lt"/>
                      </a:endParaRPr>
                    </a:p>
                    <a:p>
                      <a:pPr/>
                      <a:r>
                        <a:rPr kumimoji="1" lang="ja-JP" altLang="en-US" sz="1300" b="0" strike="noStrike" dirty="0" smtClean="0">
                          <a:solidFill>
                            <a:schemeClr val="tx1"/>
                          </a:solidFill>
                          <a:latin typeface="+mn-ea"/>
                          <a:cs typeface="+mn-lt"/>
                        </a:rPr>
                        <a:t>（４）150万円</a:t>
                      </a:r>
                      <a:endParaRPr kumimoji="1" lang="ja-JP" altLang="en-US" sz="1300" b="0" strike="noStrike" dirty="0" smtClean="0">
                        <a:solidFill>
                          <a:schemeClr val="tx1"/>
                        </a:solidFill>
                        <a:latin typeface="+mn-ea"/>
                        <a:cs typeface="+mn-lt"/>
                      </a:endParaRPr>
                    </a:p>
                  </a:txBody>
                  <a:tcPr/>
                </a:tc>
              </a:tr>
              <a:tr h="5918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pPr/>
                      <a:r>
                        <a:rPr kumimoji="1" lang="ja-JP" altLang="en-US" sz="1300" dirty="0" smtClean="0">
                          <a:solidFill>
                            <a:schemeClr val="tx1"/>
                          </a:solidFill>
                          <a:latin typeface="+mn-ea"/>
                          <a:ea typeface="+mn-ea"/>
                        </a:rPr>
                        <a:t>事業承継・Ｍ＆Ａ補助金事務局</a:t>
                      </a:r>
                      <a:endParaRPr kumimoji="1" lang="ja-JP" altLang="en-US" sz="1300" dirty="0" smtClean="0">
                        <a:solidFill>
                          <a:schemeClr val="tx1"/>
                        </a:solidFill>
                        <a:latin typeface="+mn-ea"/>
                        <a:ea typeface="+mn-ea"/>
                      </a:endParaRPr>
                    </a:p>
                    <a:p>
                      <a:pPr/>
                      <a:r>
                        <a:rPr kumimoji="1" lang="ja-JP" altLang="en-US" sz="1300" dirty="0" smtClean="0">
                          <a:solidFill>
                            <a:schemeClr val="tx1"/>
                          </a:solidFill>
                          <a:latin typeface="+mn-ea"/>
                          <a:ea typeface="+mn-ea"/>
                        </a:rPr>
                        <a:t>ＴＥＬ：050-3145-3812</a:t>
                      </a:r>
                      <a:endParaRPr kumimoji="1" lang="en-US" altLang="ja-JP" sz="1300" dirty="0" smtClean="0">
                        <a:solidFill>
                          <a:schemeClr val="tx1"/>
                        </a:solidFill>
                        <a:latin typeface="+mn-ea"/>
                        <a:ea typeface="+mn-ea"/>
                      </a:endParaRPr>
                    </a:p>
                    <a:p>
                      <a:pPr/>
                      <a:r>
                        <a:rPr kumimoji="1" lang="ja-JP" altLang="en-US" sz="1300" dirty="0" smtClean="0">
                          <a:solidFill>
                            <a:schemeClr val="tx1"/>
                          </a:solidFill>
                          <a:latin typeface="+mn-ea"/>
                          <a:ea typeface="+mn-ea"/>
                        </a:rPr>
                        <a:t>URL ：</a:t>
                      </a:r>
                      <a:r>
                        <a:rPr kumimoji="1" lang="ja-JP" altLang="en-US" sz="1300" dirty="0" smtClean="0">
                          <a:solidFill>
                            <a:schemeClr val="tx1"/>
                          </a:solidFill>
                          <a:latin typeface="+mn-ea"/>
                          <a:ea typeface="+mn-ea"/>
                        </a:rPr>
                        <a:t>https://jsh.go.jp/</a:t>
                      </a:r>
                      <a:endParaRPr kumimoji="1" lang="ja-JP" altLang="en-US" sz="1300" dirty="0" smtClean="0">
                        <a:solidFill>
                          <a:schemeClr val="tx1"/>
                        </a:solidFill>
                        <a:latin typeface="+mn-ea"/>
                        <a:ea typeface="+mn-ea"/>
                      </a:endParaRPr>
                    </a:p>
                  </a:txBody>
                  <a:tcPr>
                    <a:noFill/>
                  </a:tcPr>
                </a:tc>
              </a:tr>
            </a:tbl>
          </a:graphicData>
        </a:graphic>
      </p:graphicFrame>
      <p:sp>
        <p:nvSpPr>
          <p:cNvPr id="1818" name="テキスト ボックス 432"/>
          <p:cNvSpPr txBox="1">
            <a:spLocks noChangeArrowheads="1"/>
          </p:cNvSpPr>
          <p:nvPr/>
        </p:nvSpPr>
        <p:spPr>
          <a:xfrm>
            <a:off x="44450" y="777000"/>
            <a:ext cx="6732588" cy="522327"/>
          </a:xfrm>
          <a:prstGeom prst="rect">
            <a:avLst/>
          </a:prstGeom>
          <a:noFill/>
          <a:ln w="9525">
            <a:noFill/>
            <a:miter lim="800000"/>
            <a:headEnd/>
            <a:tailEnd/>
          </a:ln>
        </p:spPr>
        <p:txBody>
          <a:bodyPr wrap="square">
            <a:spAutoFit/>
          </a:bodyPr>
          <a:lstStyle/>
          <a:p>
            <a:r>
              <a:rPr lang="ja-JP" altLang="en-US" sz="1400" dirty="0">
                <a:latin typeface="+mn-ea"/>
                <a:ea typeface="+mn-ea"/>
              </a:rPr>
              <a:t>中小企業の生産性向上、持続的な賃上げに向けて、事業承継に際しての設備投資や、</a:t>
            </a:r>
            <a:endParaRPr lang="ja-JP" altLang="en-US" sz="1400" dirty="0">
              <a:latin typeface="+mn-ea"/>
              <a:ea typeface="+mn-ea"/>
            </a:endParaRPr>
          </a:p>
          <a:p>
            <a:r>
              <a:rPr lang="ja-JP" altLang="en-US" sz="1400" dirty="0">
                <a:latin typeface="+mn-ea"/>
                <a:ea typeface="+mn-ea"/>
              </a:rPr>
              <a:t>M</a:t>
            </a:r>
            <a:r>
              <a:rPr lang="ja-JP" altLang="en-US" sz="1400" dirty="0">
                <a:latin typeface="+mn-ea"/>
                <a:ea typeface="+mn-ea"/>
              </a:rPr>
              <a:t>&amp;</a:t>
            </a:r>
            <a:r>
              <a:rPr lang="ja-JP" altLang="en-US" sz="1400" dirty="0">
                <a:latin typeface="+mn-ea"/>
                <a:ea typeface="+mn-ea"/>
              </a:rPr>
              <a:t>A・PMIの専門家活用費用等を支援します。</a:t>
            </a:r>
            <a:endParaRPr lang="ja-JP" altLang="en-US" sz="1400" dirty="0">
              <a:latin typeface="+mn-ea"/>
              <a:ea typeface="+mn-ea"/>
            </a:endParaRPr>
          </a:p>
        </p:txBody>
      </p:sp>
      <p:sp>
        <p:nvSpPr>
          <p:cNvPr id="1819" name="テキスト 474"/>
          <p:cNvSpPr txBox="1"/>
          <p:nvPr/>
        </p:nvSpPr>
        <p:spPr>
          <a:xfrm>
            <a:off x="193685" y="8884228"/>
            <a:ext cx="6492132" cy="460772"/>
          </a:xfrm>
          <a:prstGeom prst="rect">
            <a:avLst/>
          </a:prstGeom>
        </p:spPr>
        <p:txBody>
          <a:bodyPr wrap="square">
            <a:spAutoFit/>
          </a:bodyPr>
          <a:p>
            <a:pPr>
              <a:defRPr lang="ja-JP" altLang="en-US"/>
            </a:pPr>
            <a:r>
              <a:rPr lang="ja-JP" altLang="en-US" sz="1200">
                <a:solidFill>
                  <a:schemeClr val="tx1"/>
                </a:solidFill>
              </a:rPr>
              <a:t>（注）上記、補助率・補助限度額等は１１</a:t>
            </a:r>
            <a:r>
              <a:rPr lang="ja-JP" altLang="en-US" sz="1200">
                <a:solidFill>
                  <a:schemeClr val="tx1"/>
                </a:solidFill>
              </a:rPr>
              <a:t>次公募</a:t>
            </a:r>
            <a:r>
              <a:rPr lang="ja-JP" altLang="en-US" sz="1200">
                <a:solidFill>
                  <a:schemeClr val="tx1"/>
                </a:solidFill>
              </a:rPr>
              <a:t>のものです。</a:t>
            </a:r>
            <a:r>
              <a:rPr lang="ja-JP" altLang="en-US" sz="1200">
                <a:solidFill>
                  <a:schemeClr val="tx1"/>
                </a:solidFill>
              </a:rPr>
              <a:t>補助率・補助限度額等は公募ごとに異</a:t>
            </a:r>
            <a:endParaRPr lang="ja-JP" altLang="en-US" sz="1200">
              <a:solidFill>
                <a:schemeClr val="tx1"/>
              </a:solidFill>
            </a:endParaRPr>
          </a:p>
          <a:p>
            <a:pPr>
              <a:defRPr lang="ja-JP" altLang="en-US"/>
            </a:pPr>
            <a:r>
              <a:rPr lang="ja-JP" altLang="en-US" sz="1200">
                <a:solidFill>
                  <a:schemeClr val="tx1"/>
                </a:solidFill>
              </a:rPr>
              <a:t>　　　</a:t>
            </a:r>
            <a:r>
              <a:rPr lang="ja-JP" altLang="en-US" sz="1200">
                <a:solidFill>
                  <a:schemeClr val="tx1"/>
                </a:solidFill>
              </a:rPr>
              <a:t>なる場合があります。</a:t>
            </a:r>
            <a:endParaRPr lang="ja-JP" altLang="en-US" sz="1200">
              <a:solidFill>
                <a:schemeClr val="tx1"/>
              </a:solidFill>
            </a:endParaRPr>
          </a:p>
        </p:txBody>
      </p:sp>
      <p:sp>
        <p:nvSpPr>
          <p:cNvPr id="1820" name="テキスト ボックス 705"/>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５６</a:t>
            </a:r>
            <a:endParaRPr>
              <a:solidFill>
                <a:schemeClr val="tx1"/>
              </a:solidFill>
            </a:endParaRPr>
          </a:p>
        </p:txBody>
      </p:sp>
      <p:sp>
        <p:nvSpPr>
          <p:cNvPr id="1821" name="テキスト 636"/>
          <p:cNvSpPr txBox="1"/>
          <p:nvPr/>
        </p:nvSpPr>
        <p:spPr>
          <a:xfrm>
            <a:off x="-4707000" y="3441000"/>
            <a:ext cx="4032000" cy="3046095"/>
          </a:xfrm>
          <a:prstGeom prst="rect">
            <a:avLst/>
          </a:prstGeom>
          <a:solidFill>
            <a:schemeClr val="bg1"/>
          </a:solidFill>
        </p:spPr>
        <p:txBody>
          <a:bodyPr wrap="square">
            <a:spAutoFit/>
          </a:bodyPr>
          <a:p>
            <a:pPr algn="ctr">
              <a:defRPr lang="ja-JP" altLang="en-US"/>
            </a:pPr>
            <a:r>
              <a:rPr lang="ja-JP" altLang="en-US" sz="9600">
                <a:solidFill>
                  <a:srgbClr val="FF0000"/>
                </a:solidFill>
              </a:rPr>
              <a:t>4/9</a:t>
            </a:r>
            <a:endParaRPr lang="ja-JP" altLang="en-US">
              <a:solidFill>
                <a:srgbClr val="FF0000"/>
              </a:solidFill>
            </a:endParaRPr>
          </a:p>
          <a:p>
            <a:pPr algn="ctr">
              <a:defRPr lang="ja-JP" altLang="en-US"/>
            </a:pPr>
            <a:r>
              <a:rPr lang="ja-JP" altLang="en-US" sz="9600">
                <a:solidFill>
                  <a:srgbClr val="FF0000"/>
                </a:solidFill>
              </a:rPr>
              <a:t>更　新</a:t>
            </a:r>
            <a:endParaRPr lang="ja-JP" altLang="en-US" sz="9600">
              <a:solidFill>
                <a:srgbClr val="FF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824" name="タイトル 451"/>
          <p:cNvSpPr/>
          <p:nvPr/>
        </p:nvSpPr>
        <p:spPr>
          <a:xfrm>
            <a:off x="1746081" y="39489"/>
            <a:ext cx="4981598" cy="615413"/>
          </a:xfrm>
          <a:prstGeom prst="rect">
            <a:avLst/>
          </a:prstGeom>
          <a:solidFill>
            <a:schemeClr val="accent1">
              <a:lumMod val="20000"/>
              <a:lumOff val="80000"/>
            </a:schemeClr>
          </a:solidFill>
          <a:ln>
            <a:solidFill>
              <a:schemeClr val="accent1">
                <a:lumMod val="20000"/>
                <a:lumOff val="80000"/>
              </a:schemeClr>
            </a:solidFill>
          </a:ln>
        </p:spPr>
        <p:txBody>
          <a:bodyPr lIns="92429" tIns="46213" rIns="92429" bIns="46213" rtlCol="0">
            <a:no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lnSpc>
                <a:spcPct val="200000"/>
              </a:lnSpc>
            </a:pPr>
            <a:r>
              <a:rPr lang="ja-JP" altLang="en-US" sz="1600" b="0" dirty="0">
                <a:latin typeface="+mj-ea"/>
              </a:rPr>
              <a:t>所在不明株主に関する会社法の特例の前提と</a:t>
            </a:r>
            <a:r>
              <a:rPr lang="ja-JP" altLang="en-US" sz="1600" b="0" dirty="0">
                <a:latin typeface="+mj-ea"/>
              </a:rPr>
              <a:t>なる</a:t>
            </a:r>
            <a:r>
              <a:rPr lang="ja-JP" altLang="en-US" sz="1600" b="0" dirty="0">
                <a:latin typeface="+mj-ea"/>
              </a:rPr>
              <a:t>認定</a:t>
            </a:r>
            <a:endParaRPr lang="ja-JP" altLang="en-US" sz="1800" b="0" dirty="0">
              <a:latin typeface="+mj-ea"/>
            </a:endParaRPr>
          </a:p>
        </p:txBody>
      </p:sp>
      <p:sp>
        <p:nvSpPr>
          <p:cNvPr id="1825" name="タイトル 452"/>
          <p:cNvSpPr txBox="1"/>
          <p:nvPr/>
        </p:nvSpPr>
        <p:spPr>
          <a:xfrm>
            <a:off x="36513" y="39474"/>
            <a:ext cx="1655763" cy="622384"/>
          </a:xfrm>
          <a:prstGeom prst="rect">
            <a:avLst/>
          </a:prstGeom>
          <a:noFill/>
          <a:ln>
            <a:solidFill>
              <a:schemeClr val="accent1">
                <a:lumMod val="60000"/>
                <a:lumOff val="40000"/>
              </a:schemeClr>
            </a:solidFill>
          </a:ln>
        </p:spPr>
        <p:txBody>
          <a:bodyPr lIns="92429" tIns="46213" rIns="92429" bIns="46213" anchor="ctr">
            <a:normAutofit/>
          </a:bodyPr>
          <a:lstStyle/>
          <a:p>
            <a:pPr algn="ctr" fontAlgn="auto">
              <a:spcAft>
                <a:spcPts val="0"/>
              </a:spcAft>
              <a:defRPr/>
            </a:pPr>
            <a:r>
              <a:rPr lang="ja-JP" altLang="en-US" sz="1600" b="0" dirty="0">
                <a:solidFill>
                  <a:schemeClr val="tx1"/>
                </a:solidFill>
                <a:latin typeface="+mn-ea"/>
                <a:ea typeface="+mn-ea"/>
                <a:cs typeface="+mj-cs"/>
              </a:rPr>
              <a:t>事業承継</a:t>
            </a:r>
            <a:endParaRPr b="0">
              <a:solidFill>
                <a:schemeClr val="tx1"/>
              </a:solidFill>
            </a:endParaRPr>
          </a:p>
        </p:txBody>
      </p:sp>
      <p:graphicFrame>
        <p:nvGraphicFramePr>
          <p:cNvPr id="1826" name="表 453"/>
          <p:cNvGraphicFramePr>
            <a:graphicFrameLocks noGrp="1"/>
          </p:cNvGraphicFramePr>
          <p:nvPr>
            <p:extLst>
              <p:ext uri="{D42A27DB-BD31-4B8C-83A1-F6EECF244321}">
                <p14:modId xmlns:p14="http://schemas.microsoft.com/office/powerpoint/2010/main" val="2221875755"/>
              </p:ext>
            </p:extLst>
          </p:nvPr>
        </p:nvGraphicFramePr>
        <p:xfrm>
          <a:off x="130325" y="1183824"/>
          <a:ext cx="6597352" cy="8497075"/>
        </p:xfrm>
        <a:graphic>
          <a:graphicData uri="http://schemas.openxmlformats.org/drawingml/2006/table">
            <a:tbl>
              <a:tblPr firstRow="1" bandRow="1">
                <a:tableStyleId>{5940675A-B579-460E-94D1-54222C63F5DA}</a:tableStyleId>
              </a:tblPr>
              <a:tblGrid>
                <a:gridCol w="1139674"/>
                <a:gridCol w="5457677"/>
              </a:tblGrid>
              <a:tr h="2061025">
                <a:tc>
                  <a:txBody>
                    <a:bodyPr/>
                    <a:lstStyle/>
                    <a:p>
                      <a:r>
                        <a:rPr kumimoji="1" lang="ja-JP" altLang="en-US" sz="1400" dirty="0">
                          <a:solidFill>
                            <a:schemeClr val="tx1"/>
                          </a:solidFill>
                        </a:rPr>
                        <a:t>要件</a:t>
                      </a:r>
                      <a:endParaRPr kumimoji="1" lang="ja-JP" altLang="en-US" sz="1400" dirty="0">
                        <a:solidFill>
                          <a:schemeClr val="tx1"/>
                        </a:solidFill>
                      </a:endParaRPr>
                    </a:p>
                  </a:txBody>
                  <a:tcPr>
                    <a:solidFill>
                      <a:schemeClr val="tx2">
                        <a:lumMod val="20000"/>
                        <a:lumOff val="80000"/>
                      </a:schemeClr>
                    </a:solidFill>
                  </a:tcPr>
                </a:tc>
                <a:tc>
                  <a:txBody>
                    <a:bodyPr/>
                    <a:lstStyle/>
                    <a:p>
                      <a:pPr algn="l"/>
                      <a:r>
                        <a:rPr lang="ja-JP" altLang="en-US" sz="1200">
                          <a:solidFill>
                            <a:schemeClr val="tx1"/>
                          </a:solidFill>
                        </a:rPr>
                        <a:t>経営承継円滑化法における会社法特例を利用するためには、上場会社等以外の中小企業者である株式会社が以下の</a:t>
                      </a:r>
                      <a:r>
                        <a:rPr lang="ja-JP" altLang="en-US" sz="1200">
                          <a:solidFill>
                            <a:schemeClr val="tx1"/>
                          </a:solidFill>
                        </a:rPr>
                        <a:t>要件</a:t>
                      </a:r>
                      <a:r>
                        <a:rPr lang="ja-JP" altLang="en-US" sz="1200">
                          <a:solidFill>
                            <a:schemeClr val="tx1"/>
                          </a:solidFill>
                        </a:rPr>
                        <a:t>全て</a:t>
                      </a:r>
                      <a:r>
                        <a:rPr lang="ja-JP" altLang="en-US" sz="1200">
                          <a:solidFill>
                            <a:schemeClr val="tx1"/>
                          </a:solidFill>
                        </a:rPr>
                        <a:t>を満たし、都道府県知事の認定を受ける必要があります。なお、認定の有効期限は原則</a:t>
                      </a:r>
                      <a:r>
                        <a:rPr lang="ja-JP" altLang="en-US" sz="1200">
                          <a:solidFill>
                            <a:schemeClr val="tx1"/>
                          </a:solidFill>
                        </a:rPr>
                        <a:t>２</a:t>
                      </a:r>
                      <a:r>
                        <a:rPr lang="ja-JP" altLang="en-US" sz="1200">
                          <a:solidFill>
                            <a:schemeClr val="tx1"/>
                          </a:solidFill>
                        </a:rPr>
                        <a:t>年です。</a:t>
                      </a:r>
                      <a:endParaRPr lang="ja-JP" altLang="en-US" sz="1100">
                        <a:solidFill>
                          <a:schemeClr val="tx1"/>
                        </a:solidFill>
                      </a:endParaRPr>
                    </a:p>
                    <a:p>
                      <a:pPr algn="l"/>
                      <a:endParaRPr lang="ja-JP" altLang="en-US" sz="1100">
                        <a:solidFill>
                          <a:schemeClr val="tx1"/>
                        </a:solidFill>
                      </a:endParaRPr>
                    </a:p>
                    <a:p>
                      <a:pPr algn="l"/>
                      <a:r>
                        <a:rPr lang="ja-JP" altLang="en-US" sz="1200" u="sng">
                          <a:solidFill>
                            <a:schemeClr val="tx1"/>
                          </a:solidFill>
                        </a:rPr>
                        <a:t>①経営困難要件</a:t>
                      </a:r>
                      <a:endParaRPr lang="ja-JP" altLang="en-US" sz="1100" u="sng">
                        <a:solidFill>
                          <a:schemeClr val="tx1"/>
                        </a:solidFill>
                      </a:endParaRPr>
                    </a:p>
                    <a:p>
                      <a:pPr algn="l"/>
                      <a:r>
                        <a:rPr lang="ja-JP" altLang="en-US" sz="1100">
                          <a:solidFill>
                            <a:schemeClr val="tx1"/>
                          </a:solidFill>
                        </a:rPr>
                        <a:t>　</a:t>
                      </a:r>
                      <a:r>
                        <a:rPr lang="ja-JP" altLang="en-US" sz="1200">
                          <a:solidFill>
                            <a:schemeClr val="tx1"/>
                          </a:solidFill>
                        </a:rPr>
                        <a:t>申請者</a:t>
                      </a:r>
                      <a:r>
                        <a:rPr lang="ja-JP" altLang="en-US" sz="1200">
                          <a:solidFill>
                            <a:schemeClr val="tx1"/>
                          </a:solidFill>
                        </a:rPr>
                        <a:t>の</a:t>
                      </a:r>
                      <a:r>
                        <a:rPr lang="ja-JP" altLang="en-US" sz="1200">
                          <a:solidFill>
                            <a:schemeClr val="tx1"/>
                          </a:solidFill>
                        </a:rPr>
                        <a:t>代表者が</a:t>
                      </a:r>
                      <a:r>
                        <a:rPr lang="ja-JP" altLang="en-US" sz="1200">
                          <a:solidFill>
                            <a:schemeClr val="tx1"/>
                          </a:solidFill>
                        </a:rPr>
                        <a:t>年齢</a:t>
                      </a:r>
                      <a:r>
                        <a:rPr lang="ja-JP" altLang="en-US" sz="1200">
                          <a:solidFill>
                            <a:schemeClr val="tx1"/>
                          </a:solidFill>
                        </a:rPr>
                        <a:t>、健康状態その他の事情により、継続的かつ安定的に経営を行うことが困難であるため、会社の事業活動の継続に支障が生じている場合であること。</a:t>
                      </a:r>
                      <a:endParaRPr lang="ja-JP" altLang="en-US" sz="1100">
                        <a:solidFill>
                          <a:schemeClr val="tx1"/>
                        </a:solidFill>
                      </a:endParaRPr>
                    </a:p>
                    <a:p>
                      <a:pPr algn="l"/>
                      <a:r>
                        <a:rPr lang="ja-JP" altLang="en-US" sz="1200" u="sng">
                          <a:solidFill>
                            <a:schemeClr val="tx1"/>
                          </a:solidFill>
                        </a:rPr>
                        <a:t>②</a:t>
                      </a:r>
                      <a:r>
                        <a:rPr lang="ja-JP" altLang="en-US" sz="1200" u="sng">
                          <a:solidFill>
                            <a:schemeClr val="tx1"/>
                          </a:solidFill>
                        </a:rPr>
                        <a:t>円滑</a:t>
                      </a:r>
                      <a:r>
                        <a:rPr lang="ja-JP" altLang="en-US" sz="1200" u="sng">
                          <a:solidFill>
                            <a:schemeClr val="tx1"/>
                          </a:solidFill>
                        </a:rPr>
                        <a:t>承継</a:t>
                      </a:r>
                      <a:r>
                        <a:rPr lang="ja-JP" altLang="en-US" sz="1200" u="sng">
                          <a:solidFill>
                            <a:schemeClr val="tx1"/>
                          </a:solidFill>
                        </a:rPr>
                        <a:t>困難要件</a:t>
                      </a:r>
                      <a:endParaRPr lang="ja-JP" altLang="en-US" sz="1100" u="sng">
                        <a:solidFill>
                          <a:schemeClr val="tx1"/>
                        </a:solidFill>
                      </a:endParaRPr>
                    </a:p>
                    <a:p>
                      <a:pPr algn="l"/>
                      <a:r>
                        <a:rPr lang="ja-JP" altLang="en-US" sz="1200">
                          <a:solidFill>
                            <a:schemeClr val="tx1"/>
                          </a:solidFill>
                        </a:rPr>
                        <a:t>　</a:t>
                      </a:r>
                      <a:r>
                        <a:rPr lang="ja-JP" altLang="en-US" sz="1200">
                          <a:solidFill>
                            <a:schemeClr val="tx1"/>
                          </a:solidFill>
                        </a:rPr>
                        <a:t>一部株主</a:t>
                      </a:r>
                      <a:r>
                        <a:rPr lang="ja-JP" altLang="en-US" sz="1200">
                          <a:solidFill>
                            <a:schemeClr val="tx1"/>
                          </a:solidFill>
                        </a:rPr>
                        <a:t>の</a:t>
                      </a:r>
                      <a:r>
                        <a:rPr lang="ja-JP" altLang="en-US" sz="1200">
                          <a:solidFill>
                            <a:schemeClr val="tx1"/>
                          </a:solidFill>
                        </a:rPr>
                        <a:t>所在が</a:t>
                      </a:r>
                      <a:r>
                        <a:rPr lang="ja-JP" altLang="en-US" sz="1200">
                          <a:solidFill>
                            <a:schemeClr val="tx1"/>
                          </a:solidFill>
                        </a:rPr>
                        <a:t>不明であることにより、その経営を当該代表者以外の者（株式会社事業後継者）に円滑に承継させることが困難であること。</a:t>
                      </a:r>
                      <a:endParaRPr lang="ja-JP" altLang="en-US" sz="1100">
                        <a:solidFill>
                          <a:schemeClr val="tx1"/>
                        </a:solidFill>
                      </a:endParaRPr>
                    </a:p>
                  </a:txBody>
                  <a:tcPr/>
                </a:tc>
              </a:tr>
              <a:tr h="5518757">
                <a:tc>
                  <a:txBody>
                    <a:bodyPr/>
                    <a:lstStyle/>
                    <a:p>
                      <a:r>
                        <a:rPr kumimoji="1" lang="ja-JP" altLang="en-US" sz="1400" dirty="0">
                          <a:solidFill>
                            <a:schemeClr val="tx1"/>
                          </a:solidFill>
                        </a:rPr>
                        <a:t>手続きの例</a:t>
                      </a:r>
                      <a:endParaRPr kumimoji="1" lang="ja-JP" altLang="en-US" sz="1300" dirty="0">
                        <a:solidFill>
                          <a:schemeClr val="tx1"/>
                        </a:solidFill>
                      </a:endParaRPr>
                    </a:p>
                  </a:txBody>
                  <a:tcPr>
                    <a:solidFill>
                      <a:schemeClr val="tx2">
                        <a:lumMod val="20000"/>
                        <a:lumOff val="80000"/>
                      </a:schemeClr>
                    </a:solidFill>
                  </a:tcPr>
                </a:tc>
                <a:tc>
                  <a:txBody>
                    <a:bodyPr/>
                    <a:lstStyle/>
                    <a:p>
                      <a:r>
                        <a:rPr kumimoji="1" lang="ja-JP" altLang="en-US" sz="1300" dirty="0" smtClean="0">
                          <a:solidFill>
                            <a:schemeClr val="tx1"/>
                          </a:solidFill>
                          <a:latin typeface="+mn-ea"/>
                          <a:ea typeface="+mn-ea"/>
                        </a:rPr>
                        <a:t>（例）株式会社が所在不明株主から非上場株式を買い取る場合</a:t>
                      </a:r>
                      <a:endParaRPr kumimoji="1" lang="en-US" altLang="ja-JP" sz="1300" dirty="0" smtClean="0">
                        <a:solidFill>
                          <a:schemeClr val="tx1"/>
                        </a:solidFill>
                        <a:latin typeface="+mn-ea"/>
                        <a:ea typeface="+mn-ea"/>
                      </a:endParaRPr>
                    </a:p>
                    <a:p>
                      <a:r>
                        <a:rPr kumimoji="1" lang="en-US" altLang="ja-JP" sz="1200" dirty="0" smtClean="0">
                          <a:solidFill>
                            <a:schemeClr val="tx1"/>
                          </a:solidFill>
                          <a:latin typeface="+mn-ea"/>
                          <a:ea typeface="+mn-ea"/>
                        </a:rPr>
                        <a:t>現行制度（会社法）</a:t>
                      </a:r>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100" dirty="0" smtClean="0">
                        <a:solidFill>
                          <a:schemeClr val="tx1"/>
                        </a:solidFill>
                        <a:latin typeface="+mn-ea"/>
                        <a:ea typeface="+mn-ea"/>
                      </a:endParaRPr>
                    </a:p>
                    <a:p>
                      <a:r>
                        <a:rPr kumimoji="1" lang="en-US" altLang="ja-JP" sz="1200" dirty="0" smtClean="0">
                          <a:solidFill>
                            <a:schemeClr val="tx1"/>
                          </a:solidFill>
                          <a:latin typeface="+mn-ea"/>
                          <a:ea typeface="+mn-ea"/>
                        </a:rPr>
                        <a:t>特例</a:t>
                      </a:r>
                      <a:r>
                        <a:rPr kumimoji="1" lang="en-US" altLang="ja-JP" sz="1200" dirty="0" smtClean="0">
                          <a:solidFill>
                            <a:schemeClr val="tx1"/>
                          </a:solidFill>
                          <a:latin typeface="+mn-ea"/>
                          <a:ea typeface="+mn-ea"/>
                        </a:rPr>
                        <a:t>（</a:t>
                      </a:r>
                      <a:r>
                        <a:rPr kumimoji="1" lang="en-US" altLang="ja-JP" sz="1200" dirty="0" smtClean="0">
                          <a:solidFill>
                            <a:schemeClr val="tx1"/>
                          </a:solidFill>
                          <a:latin typeface="+mn-ea"/>
                          <a:ea typeface="+mn-ea"/>
                        </a:rPr>
                        <a:t>認定を</a:t>
                      </a:r>
                      <a:r>
                        <a:rPr kumimoji="1" lang="en-US" altLang="ja-JP" sz="1200" dirty="0" smtClean="0">
                          <a:solidFill>
                            <a:schemeClr val="tx1"/>
                          </a:solidFill>
                          <a:latin typeface="+mn-ea"/>
                          <a:ea typeface="+mn-ea"/>
                        </a:rPr>
                        <a:t>受けた場合）</a:t>
                      </a:r>
                      <a:endParaRPr kumimoji="1" lang="en-US" altLang="ja-JP" sz="13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r>
                        <a:rPr kumimoji="1" lang="en-US" altLang="ja-JP" sz="1100" dirty="0" smtClean="0">
                          <a:solidFill>
                            <a:schemeClr val="tx1"/>
                          </a:solidFill>
                          <a:latin typeface="+mn-ea"/>
                          <a:ea typeface="+mn-ea"/>
                        </a:rPr>
                        <a:t>※</a:t>
                      </a:r>
                      <a:r>
                        <a:rPr kumimoji="1" lang="en-US" altLang="ja-JP" sz="1100" dirty="0" smtClean="0">
                          <a:solidFill>
                            <a:schemeClr val="tx1"/>
                          </a:solidFill>
                          <a:latin typeface="+mn-ea"/>
                          <a:ea typeface="+mn-ea"/>
                        </a:rPr>
                        <a:t>１</a:t>
                      </a:r>
                      <a:r>
                        <a:rPr kumimoji="1" lang="en-US" altLang="ja-JP" sz="1100" dirty="0" smtClean="0">
                          <a:solidFill>
                            <a:schemeClr val="tx1"/>
                          </a:solidFill>
                          <a:latin typeface="+mn-ea"/>
                          <a:ea typeface="+mn-ea"/>
                        </a:rPr>
                        <a:t>　</a:t>
                      </a:r>
                      <a:r>
                        <a:rPr kumimoji="1" lang="en-US" altLang="ja-JP" sz="1100" dirty="0" smtClean="0">
                          <a:solidFill>
                            <a:schemeClr val="tx1"/>
                          </a:solidFill>
                          <a:latin typeface="+mn-ea"/>
                          <a:ea typeface="+mn-ea"/>
                        </a:rPr>
                        <a:t>異議申述手続</a:t>
                      </a:r>
                      <a:endParaRPr kumimoji="1" lang="en-US" altLang="ja-JP" sz="1100" dirty="0" smtClean="0">
                        <a:solidFill>
                          <a:schemeClr val="tx1"/>
                        </a:solidFill>
                        <a:latin typeface="+mn-ea"/>
                        <a:ea typeface="+mn-ea"/>
                      </a:endParaRPr>
                    </a:p>
                    <a:p>
                      <a:r>
                        <a:rPr kumimoji="1" lang="en-US" altLang="ja-JP" sz="1100" dirty="0" smtClean="0">
                          <a:solidFill>
                            <a:schemeClr val="tx1"/>
                          </a:solidFill>
                          <a:latin typeface="+mn-ea"/>
                          <a:ea typeface="+mn-ea"/>
                        </a:rPr>
                        <a:t>会社法上</a:t>
                      </a:r>
                      <a:r>
                        <a:rPr kumimoji="1" lang="en-US" altLang="ja-JP" sz="1100" dirty="0" smtClean="0">
                          <a:solidFill>
                            <a:schemeClr val="tx1"/>
                          </a:solidFill>
                          <a:latin typeface="+mn-ea"/>
                          <a:ea typeface="+mn-ea"/>
                        </a:rPr>
                        <a:t>、</a:t>
                      </a:r>
                      <a:r>
                        <a:rPr kumimoji="1" lang="en-US" altLang="ja-JP" sz="1100" dirty="0" smtClean="0">
                          <a:solidFill>
                            <a:schemeClr val="tx1"/>
                          </a:solidFill>
                          <a:latin typeface="+mn-ea"/>
                          <a:ea typeface="+mn-ea"/>
                        </a:rPr>
                        <a:t>株式会社が</a:t>
                      </a:r>
                      <a:r>
                        <a:rPr kumimoji="1" lang="en-US" altLang="ja-JP" sz="1100" dirty="0" smtClean="0">
                          <a:solidFill>
                            <a:schemeClr val="tx1"/>
                          </a:solidFill>
                          <a:latin typeface="+mn-ea"/>
                          <a:ea typeface="+mn-ea"/>
                        </a:rPr>
                        <a:t>、</a:t>
                      </a:r>
                      <a:r>
                        <a:rPr kumimoji="1" lang="en-US" altLang="ja-JP" sz="1100" dirty="0" smtClean="0">
                          <a:solidFill>
                            <a:schemeClr val="tx1"/>
                          </a:solidFill>
                          <a:latin typeface="+mn-ea"/>
                          <a:ea typeface="+mn-ea"/>
                        </a:rPr>
                        <a:t>利害関係人</a:t>
                      </a:r>
                      <a:r>
                        <a:rPr kumimoji="1" lang="en-US" altLang="ja-JP" sz="1100" strike="noStrike" dirty="0" smtClean="0">
                          <a:solidFill>
                            <a:schemeClr val="tx1"/>
                          </a:solidFill>
                          <a:latin typeface="+mn-ea"/>
                          <a:ea typeface="+mn-ea"/>
                        </a:rPr>
                        <a:t>が</a:t>
                      </a:r>
                      <a:r>
                        <a:rPr kumimoji="1" lang="en-US" altLang="ja-JP" sz="1100" dirty="0" smtClean="0">
                          <a:solidFill>
                            <a:schemeClr val="tx1"/>
                          </a:solidFill>
                          <a:latin typeface="+mn-ea"/>
                          <a:ea typeface="+mn-ea"/>
                        </a:rPr>
                        <a:t>一定期間</a:t>
                      </a:r>
                      <a:r>
                        <a:rPr kumimoji="1" lang="en-US" altLang="ja-JP" sz="1100" dirty="0" smtClean="0">
                          <a:solidFill>
                            <a:schemeClr val="tx1"/>
                          </a:solidFill>
                          <a:latin typeface="+mn-ea"/>
                          <a:ea typeface="+mn-ea"/>
                        </a:rPr>
                        <a:t>（</a:t>
                      </a:r>
                      <a:r>
                        <a:rPr kumimoji="1" lang="en-US" altLang="ja-JP" sz="1100" dirty="0" smtClean="0">
                          <a:solidFill>
                            <a:schemeClr val="tx1"/>
                          </a:solidFill>
                          <a:latin typeface="+mn-ea"/>
                          <a:ea typeface="+mn-ea"/>
                        </a:rPr>
                        <a:t>３</a:t>
                      </a:r>
                      <a:r>
                        <a:rPr kumimoji="1" lang="en-US" altLang="ja-JP" sz="1100" dirty="0" smtClean="0">
                          <a:solidFill>
                            <a:schemeClr val="tx1"/>
                          </a:solidFill>
                          <a:latin typeface="+mn-ea"/>
                          <a:ea typeface="+mn-ea"/>
                        </a:rPr>
                        <a:t>ヶ月以上</a:t>
                      </a:r>
                      <a:r>
                        <a:rPr kumimoji="1" lang="en-US" altLang="ja-JP" sz="1100" dirty="0" smtClean="0">
                          <a:solidFill>
                            <a:schemeClr val="tx1"/>
                          </a:solidFill>
                          <a:latin typeface="+mn-ea"/>
                          <a:ea typeface="+mn-ea"/>
                        </a:rPr>
                        <a:t>）</a:t>
                      </a:r>
                      <a:r>
                        <a:rPr kumimoji="1" lang="en-US" altLang="ja-JP" sz="1100" dirty="0" smtClean="0">
                          <a:solidFill>
                            <a:schemeClr val="tx1"/>
                          </a:solidFill>
                          <a:latin typeface="+mn-ea"/>
                          <a:ea typeface="+mn-ea"/>
                        </a:rPr>
                        <a:t>内に異議</a:t>
                      </a:r>
                      <a:r>
                        <a:rPr kumimoji="1" lang="en-US" altLang="ja-JP" sz="1100" dirty="0" smtClean="0">
                          <a:solidFill>
                            <a:schemeClr val="tx1"/>
                          </a:solidFill>
                          <a:latin typeface="+mn-ea"/>
                          <a:ea typeface="+mn-ea"/>
                        </a:rPr>
                        <a:t>を述べる</a:t>
                      </a:r>
                      <a:r>
                        <a:rPr kumimoji="1" lang="en-US" altLang="ja-JP" sz="1100" dirty="0" smtClean="0">
                          <a:solidFill>
                            <a:schemeClr val="tx1"/>
                          </a:solidFill>
                          <a:latin typeface="+mn-ea"/>
                          <a:ea typeface="+mn-ea"/>
                        </a:rPr>
                        <a:t>ことができる旨等を官報等により公告し、所在不明株主等に個別催告する必要があります。会社法特例を活用する場合には、これに先行して、特例措置によることを明示した異議申述手続を行う必要があります（二重の手続保障）。</a:t>
                      </a:r>
                      <a:endParaRPr kumimoji="1" lang="en-US" altLang="ja-JP" sz="1100" dirty="0" smtClean="0">
                        <a:solidFill>
                          <a:schemeClr val="tx1"/>
                        </a:solidFill>
                        <a:latin typeface="+mn-ea"/>
                        <a:ea typeface="+mn-ea"/>
                      </a:endParaRPr>
                    </a:p>
                    <a:p>
                      <a:endParaRPr kumimoji="1" lang="en-US" altLang="ja-JP" sz="1100" dirty="0" smtClean="0">
                        <a:solidFill>
                          <a:schemeClr val="tx1"/>
                        </a:solidFill>
                        <a:latin typeface="+mn-ea"/>
                        <a:ea typeface="+mn-ea"/>
                      </a:endParaRPr>
                    </a:p>
                    <a:p>
                      <a:r>
                        <a:rPr kumimoji="1" lang="en-US" altLang="ja-JP" sz="1100" dirty="0" smtClean="0">
                          <a:solidFill>
                            <a:schemeClr val="tx1"/>
                          </a:solidFill>
                          <a:latin typeface="+mn-ea"/>
                          <a:ea typeface="+mn-ea"/>
                        </a:rPr>
                        <a:t>※</a:t>
                      </a:r>
                      <a:r>
                        <a:rPr kumimoji="1" lang="en-US" altLang="ja-JP" sz="1100" dirty="0" smtClean="0">
                          <a:solidFill>
                            <a:schemeClr val="tx1"/>
                          </a:solidFill>
                          <a:latin typeface="+mn-ea"/>
                          <a:ea typeface="+mn-ea"/>
                        </a:rPr>
                        <a:t>２</a:t>
                      </a:r>
                      <a:r>
                        <a:rPr kumimoji="1" lang="en-US" altLang="ja-JP" sz="1100" dirty="0" smtClean="0">
                          <a:solidFill>
                            <a:schemeClr val="tx1"/>
                          </a:solidFill>
                          <a:latin typeface="+mn-ea"/>
                          <a:ea typeface="+mn-ea"/>
                        </a:rPr>
                        <a:t>　</a:t>
                      </a:r>
                      <a:r>
                        <a:rPr kumimoji="1" lang="en-US" altLang="ja-JP" sz="1100" dirty="0" smtClean="0">
                          <a:solidFill>
                            <a:schemeClr val="tx1"/>
                          </a:solidFill>
                          <a:latin typeface="+mn-ea"/>
                          <a:ea typeface="+mn-ea"/>
                        </a:rPr>
                        <a:t>裁判所における</a:t>
                      </a:r>
                      <a:r>
                        <a:rPr kumimoji="1" lang="en-US" altLang="ja-JP" sz="1100" dirty="0" smtClean="0">
                          <a:solidFill>
                            <a:schemeClr val="tx1"/>
                          </a:solidFill>
                          <a:latin typeface="+mn-ea"/>
                          <a:ea typeface="+mn-ea"/>
                        </a:rPr>
                        <a:t>手続</a:t>
                      </a:r>
                      <a:endParaRPr kumimoji="1" lang="en-US" altLang="ja-JP" sz="1100" dirty="0" smtClean="0">
                        <a:solidFill>
                          <a:schemeClr val="tx1"/>
                        </a:solidFill>
                        <a:latin typeface="+mn-ea"/>
                        <a:ea typeface="+mn-ea"/>
                      </a:endParaRPr>
                    </a:p>
                    <a:p>
                      <a:r>
                        <a:rPr kumimoji="1" lang="en-US" altLang="ja-JP" sz="1100" dirty="0" smtClean="0">
                          <a:solidFill>
                            <a:schemeClr val="tx1"/>
                          </a:solidFill>
                          <a:latin typeface="+mn-ea"/>
                          <a:ea typeface="+mn-ea"/>
                        </a:rPr>
                        <a:t>会社法特例</a:t>
                      </a:r>
                      <a:r>
                        <a:rPr kumimoji="1" lang="en-US" altLang="ja-JP" sz="1100" dirty="0" smtClean="0">
                          <a:solidFill>
                            <a:schemeClr val="tx1"/>
                          </a:solidFill>
                          <a:latin typeface="+mn-ea"/>
                          <a:ea typeface="+mn-ea"/>
                        </a:rPr>
                        <a:t>の</a:t>
                      </a:r>
                      <a:r>
                        <a:rPr kumimoji="1" lang="en-US" altLang="ja-JP" sz="1100" dirty="0" smtClean="0">
                          <a:solidFill>
                            <a:schemeClr val="tx1"/>
                          </a:solidFill>
                          <a:latin typeface="+mn-ea"/>
                          <a:ea typeface="+mn-ea"/>
                        </a:rPr>
                        <a:t>対象となる</a:t>
                      </a:r>
                      <a:r>
                        <a:rPr kumimoji="1" lang="en-US" altLang="ja-JP" sz="1100" dirty="0" smtClean="0">
                          <a:solidFill>
                            <a:schemeClr val="tx1"/>
                          </a:solidFill>
                          <a:latin typeface="+mn-ea"/>
                          <a:ea typeface="+mn-ea"/>
                        </a:rPr>
                        <a:t>非上場株式</a:t>
                      </a:r>
                      <a:r>
                        <a:rPr kumimoji="1" lang="en-US" altLang="ja-JP" sz="1100" dirty="0" smtClean="0">
                          <a:solidFill>
                            <a:schemeClr val="tx1"/>
                          </a:solidFill>
                          <a:latin typeface="+mn-ea"/>
                          <a:ea typeface="+mn-ea"/>
                        </a:rPr>
                        <a:t>の</a:t>
                      </a:r>
                      <a:r>
                        <a:rPr kumimoji="1" lang="en-US" altLang="ja-JP" sz="1100" dirty="0" smtClean="0">
                          <a:solidFill>
                            <a:schemeClr val="tx1"/>
                          </a:solidFill>
                          <a:latin typeface="+mn-ea"/>
                          <a:ea typeface="+mn-ea"/>
                        </a:rPr>
                        <a:t>売却</a:t>
                      </a:r>
                      <a:r>
                        <a:rPr kumimoji="1" lang="en-US" altLang="ja-JP" sz="1100" dirty="0" smtClean="0">
                          <a:solidFill>
                            <a:schemeClr val="tx1"/>
                          </a:solidFill>
                          <a:latin typeface="+mn-ea"/>
                          <a:ea typeface="+mn-ea"/>
                        </a:rPr>
                        <a:t>（</a:t>
                      </a:r>
                      <a:r>
                        <a:rPr kumimoji="1" lang="en-US" altLang="ja-JP" sz="1100" dirty="0" smtClean="0">
                          <a:solidFill>
                            <a:schemeClr val="tx1"/>
                          </a:solidFill>
                          <a:latin typeface="+mn-ea"/>
                          <a:ea typeface="+mn-ea"/>
                        </a:rPr>
                        <a:t>自社による買取りを含みます。）については、「裁判所の許可」が必要であることから、裁判所における手続を経ることとなります。</a:t>
                      </a:r>
                      <a:endParaRPr kumimoji="1" lang="en-US" altLang="ja-JP" sz="1100" dirty="0" smtClean="0">
                        <a:solidFill>
                          <a:schemeClr val="tx1"/>
                        </a:solidFill>
                        <a:latin typeface="+mn-ea"/>
                        <a:ea typeface="+mn-ea"/>
                      </a:endParaRPr>
                    </a:p>
                    <a:p>
                      <a:r>
                        <a:rPr kumimoji="1" lang="ja-JP" altLang="en-US" sz="1100" dirty="0" smtClean="0">
                          <a:solidFill>
                            <a:schemeClr val="tx1"/>
                          </a:solidFill>
                          <a:latin typeface="+mn-ea"/>
                          <a:ea typeface="+mn-ea"/>
                        </a:rPr>
                        <a:t>なお、株式の競売の場合にも裁判所における手続が必要となります。</a:t>
                      </a:r>
                      <a:endParaRPr kumimoji="1" lang="en-US" altLang="ja-JP" sz="1300" dirty="0" smtClean="0">
                        <a:solidFill>
                          <a:schemeClr val="tx1"/>
                        </a:solidFill>
                        <a:latin typeface="+mn-ea"/>
                        <a:ea typeface="+mn-ea"/>
                      </a:endParaRPr>
                    </a:p>
                  </a:txBody>
                  <a:tcPr/>
                </a:tc>
              </a:tr>
              <a:tr h="813235">
                <a:tc>
                  <a:txBody>
                    <a:bodyPr/>
                    <a:lstStyle/>
                    <a:p>
                      <a:r>
                        <a:rPr kumimoji="1" lang="ja-JP" altLang="en-US" sz="1400" dirty="0" smtClean="0">
                          <a:solidFill>
                            <a:schemeClr val="tx1"/>
                          </a:solidFill>
                          <a:latin typeface="+mn-ea"/>
                          <a:ea typeface="+mn-ea"/>
                        </a:rPr>
                        <a:t>お問い合わせ先</a:t>
                      </a:r>
                      <a:endParaRPr kumimoji="1" lang="ja-JP" altLang="en-US" sz="13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200" dirty="0">
                          <a:solidFill>
                            <a:schemeClr val="tx1"/>
                          </a:solidFill>
                          <a:latin typeface="+mn-ea"/>
                          <a:ea typeface="+mn-ea"/>
                        </a:rPr>
                        <a:t>高知県経営支援課</a:t>
                      </a:r>
                      <a:r>
                        <a:rPr kumimoji="1" lang="ja-JP" altLang="en-US" sz="1200" dirty="0">
                          <a:solidFill>
                            <a:schemeClr val="tx1"/>
                          </a:solidFill>
                          <a:latin typeface="+mn-ea"/>
                          <a:ea typeface="+mn-ea"/>
                        </a:rPr>
                        <a:t>(事業承継</a:t>
                      </a:r>
                      <a:r>
                        <a:rPr kumimoji="1" lang="ja-JP" altLang="en-US" sz="1200" dirty="0">
                          <a:solidFill>
                            <a:schemeClr val="tx1"/>
                          </a:solidFill>
                          <a:latin typeface="+mn-ea"/>
                          <a:ea typeface="+mn-ea"/>
                        </a:rPr>
                        <a:t>担当)</a:t>
                      </a:r>
                      <a:endParaRPr kumimoji="1" lang="ja-JP" altLang="en-US" sz="1200" dirty="0">
                        <a:solidFill>
                          <a:schemeClr val="tx1"/>
                        </a:solidFill>
                        <a:latin typeface="+mn-ea"/>
                        <a:ea typeface="+mn-ea"/>
                      </a:endParaRPr>
                    </a:p>
                    <a:p>
                      <a:r>
                        <a:rPr kumimoji="1" lang="ja-JP" altLang="en-US" sz="1200" dirty="0">
                          <a:solidFill>
                            <a:schemeClr val="tx1"/>
                          </a:solidFill>
                          <a:latin typeface="+mn-ea"/>
                          <a:ea typeface="+mn-ea"/>
                        </a:rPr>
                        <a:t>TEL</a:t>
                      </a:r>
                      <a:r>
                        <a:rPr kumimoji="1" lang="ja-JP" altLang="en-US" sz="1200" dirty="0">
                          <a:solidFill>
                            <a:schemeClr val="tx1"/>
                          </a:solidFill>
                          <a:latin typeface="+mn-ea"/>
                          <a:ea typeface="+mn-ea"/>
                        </a:rPr>
                        <a:t>：</a:t>
                      </a:r>
                      <a:r>
                        <a:rPr kumimoji="1" lang="ja-JP" altLang="en-US" sz="1200" dirty="0">
                          <a:solidFill>
                            <a:schemeClr val="tx1"/>
                          </a:solidFill>
                          <a:latin typeface="+mn-ea"/>
                          <a:ea typeface="+mn-ea"/>
                        </a:rPr>
                        <a:t>0</a:t>
                      </a:r>
                      <a:r>
                        <a:rPr kumimoji="1" lang="ja-JP" altLang="en-US" sz="1200" dirty="0">
                          <a:solidFill>
                            <a:schemeClr val="tx1"/>
                          </a:solidFill>
                          <a:latin typeface="+mn-ea"/>
                          <a:ea typeface="+mn-ea"/>
                        </a:rPr>
                        <a:t>8</a:t>
                      </a:r>
                      <a:r>
                        <a:rPr kumimoji="1" lang="ja-JP" altLang="en-US" sz="1200" dirty="0">
                          <a:solidFill>
                            <a:schemeClr val="tx1"/>
                          </a:solidFill>
                          <a:latin typeface="+mn-ea"/>
                          <a:ea typeface="+mn-ea"/>
                        </a:rPr>
                        <a:t>8</a:t>
                      </a:r>
                      <a:r>
                        <a:rPr kumimoji="1" lang="ja-JP" altLang="en-US" sz="1200" dirty="0">
                          <a:solidFill>
                            <a:schemeClr val="tx1"/>
                          </a:solidFill>
                          <a:latin typeface="+mn-ea"/>
                          <a:ea typeface="+mn-ea"/>
                        </a:rPr>
                        <a:t>-</a:t>
                      </a:r>
                      <a:r>
                        <a:rPr kumimoji="1" lang="ja-JP" altLang="en-US" sz="1200" dirty="0">
                          <a:solidFill>
                            <a:schemeClr val="tx1"/>
                          </a:solidFill>
                          <a:latin typeface="+mn-ea"/>
                          <a:ea typeface="+mn-ea"/>
                        </a:rPr>
                        <a:t>8</a:t>
                      </a:r>
                      <a:r>
                        <a:rPr kumimoji="1" lang="ja-JP" altLang="en-US" sz="1200" dirty="0">
                          <a:solidFill>
                            <a:schemeClr val="tx1"/>
                          </a:solidFill>
                          <a:latin typeface="+mn-ea"/>
                          <a:ea typeface="+mn-ea"/>
                        </a:rPr>
                        <a:t>2</a:t>
                      </a:r>
                      <a:r>
                        <a:rPr kumimoji="1" lang="ja-JP" altLang="en-US" sz="1200" dirty="0">
                          <a:solidFill>
                            <a:schemeClr val="tx1"/>
                          </a:solidFill>
                          <a:latin typeface="+mn-ea"/>
                          <a:ea typeface="+mn-ea"/>
                        </a:rPr>
                        <a:t>3</a:t>
                      </a:r>
                      <a:r>
                        <a:rPr kumimoji="1" lang="ja-JP" altLang="en-US" sz="1200" dirty="0">
                          <a:solidFill>
                            <a:schemeClr val="tx1"/>
                          </a:solidFill>
                          <a:latin typeface="+mn-ea"/>
                          <a:ea typeface="+mn-ea"/>
                        </a:rPr>
                        <a:t>-</a:t>
                      </a:r>
                      <a:r>
                        <a:rPr kumimoji="1" lang="ja-JP" altLang="en-US" sz="1200" dirty="0">
                          <a:solidFill>
                            <a:schemeClr val="tx1"/>
                          </a:solidFill>
                          <a:latin typeface="+mn-ea"/>
                          <a:ea typeface="+mn-ea"/>
                        </a:rPr>
                        <a:t>9</a:t>
                      </a:r>
                      <a:r>
                        <a:rPr kumimoji="1" lang="ja-JP" altLang="en-US" sz="1200" dirty="0">
                          <a:solidFill>
                            <a:schemeClr val="tx1"/>
                          </a:solidFill>
                          <a:latin typeface="+mn-ea"/>
                          <a:ea typeface="+mn-ea"/>
                        </a:rPr>
                        <a:t>6</a:t>
                      </a:r>
                      <a:r>
                        <a:rPr kumimoji="1" lang="ja-JP" altLang="en-US" sz="1200" dirty="0">
                          <a:solidFill>
                            <a:schemeClr val="tx1"/>
                          </a:solidFill>
                          <a:latin typeface="+mn-ea"/>
                          <a:ea typeface="+mn-ea"/>
                        </a:rPr>
                        <a:t>9</a:t>
                      </a:r>
                      <a:r>
                        <a:rPr kumimoji="1" lang="ja-JP" altLang="en-US" sz="1200" dirty="0">
                          <a:solidFill>
                            <a:schemeClr val="tx1"/>
                          </a:solidFill>
                          <a:latin typeface="+mn-ea"/>
                          <a:ea typeface="+mn-ea"/>
                        </a:rPr>
                        <a:t>7　　　</a:t>
                      </a:r>
                      <a:r>
                        <a:rPr kumimoji="1" lang="ja-JP" altLang="en-US" sz="1200" dirty="0">
                          <a:solidFill>
                            <a:schemeClr val="tx1"/>
                          </a:solidFill>
                          <a:latin typeface="+mn-ea"/>
                          <a:ea typeface="+mn-ea"/>
                        </a:rPr>
                        <a:t>E-mail：</a:t>
                      </a:r>
                      <a:r>
                        <a:rPr kumimoji="1" lang="ja-JP" altLang="en-US" sz="1200" dirty="0">
                          <a:solidFill>
                            <a:schemeClr val="tx1"/>
                          </a:solidFill>
                          <a:latin typeface="+mn-ea"/>
                          <a:ea typeface="+mn-ea"/>
                        </a:rPr>
                        <a:t>150401@ken.pref.kochi.lg.jp</a:t>
                      </a:r>
                      <a:endParaRPr kumimoji="1" lang="ja-JP" altLang="en-US" sz="1000" dirty="0">
                        <a:solidFill>
                          <a:schemeClr val="tx1"/>
                        </a:solidFill>
                        <a:latin typeface="+mn-ea"/>
                        <a:ea typeface="+mn-ea"/>
                      </a:endParaRPr>
                    </a:p>
                    <a:p>
                      <a:r>
                        <a:rPr kumimoji="1" lang="ja-JP" altLang="en-US" sz="1200" dirty="0" smtClean="0">
                          <a:solidFill>
                            <a:schemeClr val="tx1"/>
                          </a:solidFill>
                          <a:latin typeface="+mn-ea"/>
                          <a:ea typeface="+mn-ea"/>
                        </a:rPr>
                        <a:t>U</a:t>
                      </a:r>
                      <a:r>
                        <a:rPr kumimoji="1" lang="ja-JP" altLang="en-US" sz="1200" dirty="0" smtClean="0">
                          <a:solidFill>
                            <a:schemeClr val="tx1"/>
                          </a:solidFill>
                          <a:latin typeface="+mn-ea"/>
                          <a:ea typeface="+mn-ea"/>
                        </a:rPr>
                        <a:t>R</a:t>
                      </a:r>
                      <a:r>
                        <a:rPr kumimoji="1" lang="ja-JP" altLang="en-US" sz="1200" dirty="0" smtClean="0">
                          <a:solidFill>
                            <a:schemeClr val="tx1"/>
                          </a:solidFill>
                          <a:latin typeface="+mn-ea"/>
                          <a:ea typeface="+mn-ea"/>
                        </a:rPr>
                        <a:t>L</a:t>
                      </a:r>
                      <a:r>
                        <a:rPr kumimoji="1" lang="ja-JP" altLang="en-US" sz="1200" dirty="0" smtClean="0">
                          <a:solidFill>
                            <a:schemeClr val="tx1"/>
                          </a:solidFill>
                          <a:latin typeface="+mn-ea"/>
                          <a:ea typeface="+mn-ea"/>
                        </a:rPr>
                        <a:t>：</a:t>
                      </a:r>
                      <a:r>
                        <a:rPr kumimoji="1" lang="ja-JP" altLang="en-US" sz="1200" dirty="0" smtClean="0">
                          <a:solidFill>
                            <a:schemeClr val="tx1"/>
                          </a:solidFill>
                          <a:latin typeface="+mn-ea"/>
                          <a:ea typeface="+mn-ea"/>
                        </a:rPr>
                        <a:t>https://www.pref.kochi.lg.jp/doc/2018092500252/</a:t>
                      </a:r>
                      <a:endParaRPr kumimoji="1" lang="ja-JP" altLang="en-US" sz="1200" dirty="0">
                        <a:solidFill>
                          <a:schemeClr val="tx1"/>
                        </a:solidFill>
                        <a:latin typeface="+mn-ea"/>
                        <a:ea typeface="+mn-ea"/>
                      </a:endParaRPr>
                    </a:p>
                  </a:txBody>
                  <a:tcPr/>
                </a:tc>
              </a:tr>
            </a:tbl>
          </a:graphicData>
        </a:graphic>
      </p:graphicFrame>
      <p:sp>
        <p:nvSpPr>
          <p:cNvPr id="1827" name="テキスト ボックス 454"/>
          <p:cNvSpPr txBox="1">
            <a:spLocks noChangeArrowheads="1"/>
          </p:cNvSpPr>
          <p:nvPr/>
        </p:nvSpPr>
        <p:spPr>
          <a:xfrm>
            <a:off x="165000" y="675238"/>
            <a:ext cx="6480175" cy="523313"/>
          </a:xfrm>
          <a:prstGeom prst="rect">
            <a:avLst/>
          </a:prstGeom>
          <a:noFill/>
          <a:ln w="9525">
            <a:noFill/>
            <a:miter lim="800000"/>
            <a:headEnd/>
            <a:tailEnd/>
          </a:ln>
        </p:spPr>
        <p:txBody>
          <a:bodyPr lIns="92429" tIns="46213" rIns="92429" bIns="46213">
            <a:spAutoFit/>
          </a:bodyPr>
          <a:lstStyle/>
          <a:p>
            <a:r>
              <a:rPr lang="ja-JP" altLang="en-US" sz="1400">
                <a:solidFill>
                  <a:schemeClr val="tx1"/>
                </a:solidFill>
              </a:rPr>
              <a:t>都道府県知事の認定を受けること及び所要の手続を経ることを前提に、所在不明株主からの株式買取り等に要する期間</a:t>
            </a:r>
            <a:r>
              <a:rPr lang="ja-JP" altLang="en-US" sz="1400">
                <a:solidFill>
                  <a:schemeClr val="tx1"/>
                </a:solidFill>
              </a:rPr>
              <a:t>の</a:t>
            </a:r>
            <a:r>
              <a:rPr lang="ja-JP" altLang="en-US" sz="1400">
                <a:solidFill>
                  <a:schemeClr val="tx1"/>
                </a:solidFill>
              </a:rPr>
              <a:t>短縮</a:t>
            </a:r>
            <a:r>
              <a:rPr lang="ja-JP" altLang="en-US" sz="1400" strike="noStrike">
                <a:solidFill>
                  <a:schemeClr val="tx1"/>
                </a:solidFill>
              </a:rPr>
              <a:t>が可能です。</a:t>
            </a:r>
            <a:endParaRPr sz="1300" strike="noStrike">
              <a:solidFill>
                <a:schemeClr val="tx1"/>
              </a:solidFill>
            </a:endParaRPr>
          </a:p>
        </p:txBody>
      </p:sp>
      <p:sp>
        <p:nvSpPr>
          <p:cNvPr id="1828" name="図形 455"/>
          <p:cNvSpPr/>
          <p:nvPr/>
        </p:nvSpPr>
        <p:spPr>
          <a:xfrm>
            <a:off x="1336529" y="3768267"/>
            <a:ext cx="1165799" cy="1243851"/>
          </a:xfrm>
          <a:prstGeom prst="homePlate">
            <a:avLst>
              <a:gd name="adj" fmla="val 54545"/>
            </a:avLst>
          </a:prstGeom>
          <a:solidFill>
            <a:schemeClr val="bg1">
              <a:lumMod val="85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29" name="図形 456"/>
          <p:cNvSpPr/>
          <p:nvPr/>
        </p:nvSpPr>
        <p:spPr>
          <a:xfrm>
            <a:off x="1927610" y="3742317"/>
            <a:ext cx="1665194" cy="1303671"/>
          </a:xfrm>
          <a:prstGeom prst="chevron">
            <a:avLst/>
          </a:prstGeom>
          <a:solidFill>
            <a:schemeClr val="bg1">
              <a:lumMod val="95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100"/>
          </a:p>
        </p:txBody>
      </p:sp>
      <p:sp>
        <p:nvSpPr>
          <p:cNvPr id="1830" name="図形 460"/>
          <p:cNvSpPr/>
          <p:nvPr/>
        </p:nvSpPr>
        <p:spPr>
          <a:xfrm>
            <a:off x="3017880" y="3742287"/>
            <a:ext cx="1581537" cy="1308110"/>
          </a:xfrm>
          <a:prstGeom prst="chevron">
            <a:avLst/>
          </a:prstGeom>
          <a:solidFill>
            <a:schemeClr val="bg1">
              <a:lumMod val="95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31" name="図形 461"/>
          <p:cNvSpPr/>
          <p:nvPr/>
        </p:nvSpPr>
        <p:spPr>
          <a:xfrm>
            <a:off x="4037657" y="3742287"/>
            <a:ext cx="1581537" cy="1308110"/>
          </a:xfrm>
          <a:prstGeom prst="chevron">
            <a:avLst/>
          </a:prstGeom>
          <a:solidFill>
            <a:schemeClr val="bg1">
              <a:lumMod val="95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32" name="図形 462"/>
          <p:cNvSpPr/>
          <p:nvPr/>
        </p:nvSpPr>
        <p:spPr>
          <a:xfrm>
            <a:off x="5063638" y="3742287"/>
            <a:ext cx="1581537" cy="1308110"/>
          </a:xfrm>
          <a:prstGeom prst="chevron">
            <a:avLst/>
          </a:prstGeom>
          <a:solidFill>
            <a:schemeClr val="bg1">
              <a:lumMod val="85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33" name="テキスト 463"/>
          <p:cNvSpPr txBox="1"/>
          <p:nvPr/>
        </p:nvSpPr>
        <p:spPr>
          <a:xfrm>
            <a:off x="1389212" y="4104785"/>
            <a:ext cx="864074" cy="506938"/>
          </a:xfrm>
          <a:prstGeom prst="rect">
            <a:avLst/>
          </a:prstGeom>
          <a:ln>
            <a:noFill/>
          </a:ln>
        </p:spPr>
        <p:txBody>
          <a:bodyPr wrap="square">
            <a:spAutoFit/>
          </a:bodyPr>
          <a:p>
            <a:pPr>
              <a:defRPr lang="ja-JP" altLang="en-US"/>
            </a:pPr>
            <a:r>
              <a:rPr lang="ja-JP" altLang="en-US" sz="900"/>
              <a:t>5年以上の</a:t>
            </a:r>
            <a:endParaRPr lang="ja-JP" altLang="en-US" sz="1000"/>
          </a:p>
          <a:p>
            <a:pPr>
              <a:defRPr lang="ja-JP" altLang="en-US"/>
            </a:pPr>
            <a:r>
              <a:rPr lang="ja-JP" altLang="en-US" sz="900"/>
              <a:t>通知不到達・配当不受領</a:t>
            </a:r>
            <a:endParaRPr lang="ja-JP" altLang="en-US" sz="900"/>
          </a:p>
        </p:txBody>
      </p:sp>
      <p:sp>
        <p:nvSpPr>
          <p:cNvPr id="1834" name="テキスト 464"/>
          <p:cNvSpPr txBox="1"/>
          <p:nvPr/>
        </p:nvSpPr>
        <p:spPr>
          <a:xfrm>
            <a:off x="2506965" y="4104786"/>
            <a:ext cx="983848" cy="506938"/>
          </a:xfrm>
          <a:prstGeom prst="rect">
            <a:avLst/>
          </a:prstGeom>
          <a:ln>
            <a:noFill/>
          </a:ln>
        </p:spPr>
        <p:txBody>
          <a:bodyPr wrap="square">
            <a:spAutoFit/>
          </a:bodyPr>
          <a:p>
            <a:pPr>
              <a:defRPr lang="ja-JP" altLang="en-US"/>
            </a:pPr>
            <a:r>
              <a:rPr lang="ja-JP" altLang="en-US" sz="900"/>
              <a:t>取締役会決議</a:t>
            </a:r>
            <a:endParaRPr lang="ja-JP" altLang="en-US" sz="900"/>
          </a:p>
          <a:p>
            <a:pPr>
              <a:defRPr lang="ja-JP" altLang="en-US"/>
            </a:pPr>
            <a:r>
              <a:rPr lang="ja-JP" altLang="en-US" sz="900"/>
              <a:t>（</a:t>
            </a:r>
            <a:r>
              <a:rPr lang="ja-JP" altLang="en-US" sz="900"/>
              <a:t>取締役会</a:t>
            </a:r>
            <a:r>
              <a:rPr lang="ja-JP" altLang="en-US" sz="900"/>
              <a:t>設置会社</a:t>
            </a:r>
            <a:r>
              <a:rPr lang="ja-JP" altLang="en-US" sz="900"/>
              <a:t>の場合</a:t>
            </a:r>
            <a:r>
              <a:rPr lang="ja-JP" altLang="en-US" sz="900"/>
              <a:t>）</a:t>
            </a:r>
            <a:endParaRPr lang="ja-JP" altLang="en-US" sz="900"/>
          </a:p>
        </p:txBody>
      </p:sp>
      <p:sp>
        <p:nvSpPr>
          <p:cNvPr id="1835" name="テキスト 465"/>
          <p:cNvSpPr txBox="1"/>
          <p:nvPr/>
        </p:nvSpPr>
        <p:spPr>
          <a:xfrm>
            <a:off x="3722900" y="4107360"/>
            <a:ext cx="705714" cy="506938"/>
          </a:xfrm>
          <a:prstGeom prst="rect">
            <a:avLst/>
          </a:prstGeom>
          <a:ln>
            <a:noFill/>
          </a:ln>
        </p:spPr>
        <p:txBody>
          <a:bodyPr wrap="square">
            <a:spAutoFit/>
          </a:bodyPr>
          <a:p>
            <a:pPr>
              <a:defRPr lang="ja-JP" altLang="en-US"/>
            </a:pPr>
            <a:r>
              <a:rPr lang="ja-JP" altLang="en-US" sz="900"/>
              <a:t>※１</a:t>
            </a:r>
            <a:endParaRPr lang="ja-JP" altLang="en-US" sz="900"/>
          </a:p>
          <a:p>
            <a:pPr>
              <a:defRPr lang="ja-JP" altLang="en-US"/>
            </a:pPr>
            <a:r>
              <a:rPr lang="ja-JP" altLang="en-US" sz="900"/>
              <a:t>公告・</a:t>
            </a:r>
            <a:endParaRPr lang="ja-JP" altLang="en-US" sz="900"/>
          </a:p>
          <a:p>
            <a:pPr>
              <a:defRPr lang="ja-JP" altLang="en-US"/>
            </a:pPr>
            <a:r>
              <a:rPr lang="ja-JP" altLang="en-US" sz="900"/>
              <a:t>個別催告</a:t>
            </a:r>
            <a:endParaRPr lang="ja-JP" altLang="en-US" sz="900"/>
          </a:p>
        </p:txBody>
      </p:sp>
      <p:sp>
        <p:nvSpPr>
          <p:cNvPr id="1836" name="テキスト 466"/>
          <p:cNvSpPr txBox="1"/>
          <p:nvPr/>
        </p:nvSpPr>
        <p:spPr>
          <a:xfrm>
            <a:off x="4723889" y="4107360"/>
            <a:ext cx="705714" cy="506938"/>
          </a:xfrm>
          <a:prstGeom prst="rect">
            <a:avLst/>
          </a:prstGeom>
          <a:ln>
            <a:noFill/>
          </a:ln>
        </p:spPr>
        <p:txBody>
          <a:bodyPr wrap="square">
            <a:spAutoFit/>
          </a:bodyPr>
          <a:p>
            <a:pPr>
              <a:defRPr lang="ja-JP" altLang="en-US"/>
            </a:pPr>
            <a:r>
              <a:rPr lang="ja-JP" altLang="en-US" sz="900"/>
              <a:t>※２</a:t>
            </a:r>
            <a:endParaRPr lang="ja-JP" altLang="en-US" sz="900"/>
          </a:p>
          <a:p>
            <a:pPr>
              <a:defRPr lang="ja-JP" altLang="en-US"/>
            </a:pPr>
            <a:r>
              <a:rPr lang="ja-JP" altLang="en-US" sz="900"/>
              <a:t>裁判所の</a:t>
            </a:r>
            <a:endParaRPr lang="ja-JP" altLang="en-US" sz="900"/>
          </a:p>
          <a:p>
            <a:pPr>
              <a:defRPr lang="ja-JP" altLang="en-US"/>
            </a:pPr>
            <a:r>
              <a:rPr lang="ja-JP" altLang="en-US" sz="900"/>
              <a:t>売却許可</a:t>
            </a:r>
            <a:endParaRPr lang="ja-JP" altLang="en-US" sz="900"/>
          </a:p>
        </p:txBody>
      </p:sp>
      <p:sp>
        <p:nvSpPr>
          <p:cNvPr id="1837" name="テキスト 467"/>
          <p:cNvSpPr txBox="1"/>
          <p:nvPr/>
        </p:nvSpPr>
        <p:spPr>
          <a:xfrm>
            <a:off x="5828250" y="4176610"/>
            <a:ext cx="586843" cy="368439"/>
          </a:xfrm>
          <a:prstGeom prst="rect">
            <a:avLst/>
          </a:prstGeom>
          <a:ln>
            <a:noFill/>
          </a:ln>
        </p:spPr>
        <p:txBody>
          <a:bodyPr wrap="square">
            <a:spAutoFit/>
          </a:bodyPr>
          <a:p>
            <a:pPr>
              <a:defRPr lang="ja-JP" altLang="en-US"/>
            </a:pPr>
            <a:r>
              <a:rPr lang="ja-JP" altLang="en-US" sz="900"/>
              <a:t>株式</a:t>
            </a:r>
            <a:endParaRPr lang="ja-JP" altLang="en-US" sz="900"/>
          </a:p>
          <a:p>
            <a:pPr>
              <a:defRPr lang="ja-JP" altLang="en-US"/>
            </a:pPr>
            <a:r>
              <a:rPr lang="ja-JP" altLang="en-US" sz="900"/>
              <a:t>買取り</a:t>
            </a:r>
            <a:endParaRPr lang="ja-JP" altLang="en-US" sz="900"/>
          </a:p>
        </p:txBody>
      </p:sp>
      <p:sp>
        <p:nvSpPr>
          <p:cNvPr id="1838" name="図形 468"/>
          <p:cNvSpPr/>
          <p:nvPr/>
        </p:nvSpPr>
        <p:spPr>
          <a:xfrm>
            <a:off x="1341000" y="5638376"/>
            <a:ext cx="1165799" cy="1314068"/>
          </a:xfrm>
          <a:prstGeom prst="homePlate">
            <a:avLst>
              <a:gd name="adj" fmla="val 54545"/>
            </a:avLst>
          </a:prstGeom>
          <a:solidFill>
            <a:schemeClr val="accent5">
              <a:lumMod val="40000"/>
              <a:lumOff val="60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39" name="図形 469"/>
          <p:cNvSpPr/>
          <p:nvPr/>
        </p:nvSpPr>
        <p:spPr>
          <a:xfrm>
            <a:off x="1940718" y="5645682"/>
            <a:ext cx="1665194" cy="1303671"/>
          </a:xfrm>
          <a:prstGeom prst="chevron">
            <a:avLst/>
          </a:prstGeom>
          <a:solidFill>
            <a:schemeClr val="accent5">
              <a:lumMod val="20000"/>
              <a:lumOff val="80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sz="1100"/>
          </a:p>
        </p:txBody>
      </p:sp>
      <p:sp>
        <p:nvSpPr>
          <p:cNvPr id="1840" name="図形 470"/>
          <p:cNvSpPr/>
          <p:nvPr/>
        </p:nvSpPr>
        <p:spPr>
          <a:xfrm>
            <a:off x="3030675" y="5645652"/>
            <a:ext cx="1338596" cy="1308110"/>
          </a:xfrm>
          <a:prstGeom prst="chevron">
            <a:avLst/>
          </a:prstGeom>
          <a:solidFill>
            <a:schemeClr val="accent5">
              <a:lumMod val="20000"/>
              <a:lumOff val="80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41" name="図形 471"/>
          <p:cNvSpPr/>
          <p:nvPr/>
        </p:nvSpPr>
        <p:spPr>
          <a:xfrm>
            <a:off x="4576050" y="5645652"/>
            <a:ext cx="1338596" cy="1308110"/>
          </a:xfrm>
          <a:prstGeom prst="chevron">
            <a:avLst/>
          </a:prstGeom>
          <a:solidFill>
            <a:schemeClr val="accent5">
              <a:lumMod val="20000"/>
              <a:lumOff val="80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42" name="図形 472"/>
          <p:cNvSpPr/>
          <p:nvPr/>
        </p:nvSpPr>
        <p:spPr>
          <a:xfrm>
            <a:off x="5330404" y="5645652"/>
            <a:ext cx="1338596" cy="1308110"/>
          </a:xfrm>
          <a:prstGeom prst="chevron">
            <a:avLst/>
          </a:prstGeom>
          <a:solidFill>
            <a:schemeClr val="accent5">
              <a:lumMod val="40000"/>
              <a:lumOff val="60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43" name="テキスト 473"/>
          <p:cNvSpPr txBox="1"/>
          <p:nvPr/>
        </p:nvSpPr>
        <p:spPr>
          <a:xfrm>
            <a:off x="1402320" y="6151025"/>
            <a:ext cx="864074" cy="506938"/>
          </a:xfrm>
          <a:prstGeom prst="rect">
            <a:avLst/>
          </a:prstGeom>
          <a:ln>
            <a:noFill/>
          </a:ln>
        </p:spPr>
        <p:txBody>
          <a:bodyPr wrap="square">
            <a:spAutoFit/>
          </a:bodyPr>
          <a:p>
            <a:pPr>
              <a:defRPr lang="ja-JP" altLang="en-US"/>
            </a:pPr>
            <a:r>
              <a:rPr lang="ja-JP" altLang="en-US" sz="900"/>
              <a:t>1年以上の</a:t>
            </a:r>
            <a:endParaRPr lang="ja-JP" altLang="en-US" sz="1000"/>
          </a:p>
          <a:p>
            <a:pPr>
              <a:defRPr lang="ja-JP" altLang="en-US"/>
            </a:pPr>
            <a:r>
              <a:rPr lang="ja-JP" altLang="en-US" sz="900"/>
              <a:t>通知不到達・配当不受領</a:t>
            </a:r>
            <a:endParaRPr lang="ja-JP" altLang="en-US" sz="900"/>
          </a:p>
        </p:txBody>
      </p:sp>
      <p:sp>
        <p:nvSpPr>
          <p:cNvPr id="1844" name="テキスト 474"/>
          <p:cNvSpPr txBox="1"/>
          <p:nvPr/>
        </p:nvSpPr>
        <p:spPr>
          <a:xfrm>
            <a:off x="2558173" y="6160551"/>
            <a:ext cx="983848" cy="506938"/>
          </a:xfrm>
          <a:prstGeom prst="rect">
            <a:avLst/>
          </a:prstGeom>
          <a:ln>
            <a:noFill/>
          </a:ln>
        </p:spPr>
        <p:txBody>
          <a:bodyPr wrap="square">
            <a:spAutoFit/>
          </a:bodyPr>
          <a:p>
            <a:pPr>
              <a:defRPr lang="ja-JP" altLang="en-US"/>
            </a:pPr>
            <a:r>
              <a:rPr lang="ja-JP" altLang="en-US" sz="900"/>
              <a:t>取締役会決議</a:t>
            </a:r>
            <a:endParaRPr lang="ja-JP" altLang="en-US" sz="900"/>
          </a:p>
          <a:p>
            <a:pPr>
              <a:defRPr lang="ja-JP" altLang="en-US"/>
            </a:pPr>
            <a:r>
              <a:rPr lang="ja-JP" altLang="en-US" sz="900"/>
              <a:t>（</a:t>
            </a:r>
            <a:r>
              <a:rPr lang="ja-JP" altLang="en-US" sz="900"/>
              <a:t>取締役会</a:t>
            </a:r>
            <a:r>
              <a:rPr lang="ja-JP" altLang="en-US" sz="900"/>
              <a:t>設置会社</a:t>
            </a:r>
            <a:r>
              <a:rPr lang="ja-JP" altLang="en-US" sz="900"/>
              <a:t>の場合</a:t>
            </a:r>
            <a:r>
              <a:rPr lang="ja-JP" altLang="en-US" sz="900"/>
              <a:t>）</a:t>
            </a:r>
            <a:endParaRPr lang="ja-JP" altLang="en-US" sz="900"/>
          </a:p>
        </p:txBody>
      </p:sp>
      <p:sp>
        <p:nvSpPr>
          <p:cNvPr id="1845" name="テキスト 475"/>
          <p:cNvSpPr txBox="1"/>
          <p:nvPr/>
        </p:nvSpPr>
        <p:spPr>
          <a:xfrm>
            <a:off x="3650321" y="5916684"/>
            <a:ext cx="717872" cy="645438"/>
          </a:xfrm>
          <a:prstGeom prst="rect">
            <a:avLst/>
          </a:prstGeom>
          <a:ln>
            <a:noFill/>
          </a:ln>
        </p:spPr>
        <p:txBody>
          <a:bodyPr wrap="square">
            <a:spAutoFit/>
          </a:bodyPr>
          <a:p>
            <a:pPr>
              <a:defRPr lang="ja-JP" altLang="en-US"/>
            </a:pPr>
            <a:r>
              <a:rPr lang="ja-JP" altLang="en-US" sz="900"/>
              <a:t>※１</a:t>
            </a:r>
            <a:endParaRPr lang="ja-JP" altLang="en-US" sz="900"/>
          </a:p>
          <a:p>
            <a:pPr>
              <a:defRPr lang="ja-JP" altLang="en-US"/>
            </a:pPr>
            <a:r>
              <a:rPr lang="ja-JP" altLang="en-US" sz="900"/>
              <a:t>公告・</a:t>
            </a:r>
            <a:endParaRPr lang="ja-JP" altLang="en-US" sz="900"/>
          </a:p>
          <a:p>
            <a:pPr>
              <a:defRPr lang="ja-JP" altLang="en-US"/>
            </a:pPr>
            <a:r>
              <a:rPr lang="ja-JP" altLang="en-US" sz="900"/>
              <a:t>個別催告</a:t>
            </a:r>
            <a:endParaRPr lang="ja-JP" altLang="en-US" sz="900"/>
          </a:p>
          <a:p>
            <a:pPr>
              <a:defRPr lang="ja-JP" altLang="en-US"/>
            </a:pPr>
            <a:r>
              <a:rPr lang="ja-JP" altLang="en-US" sz="900"/>
              <a:t>〔</a:t>
            </a:r>
            <a:r>
              <a:rPr lang="ja-JP" altLang="en-US" sz="900"/>
              <a:t>特例</a:t>
            </a:r>
            <a:r>
              <a:rPr lang="ja-JP" altLang="en-US" sz="900"/>
              <a:t>〕</a:t>
            </a:r>
            <a:endParaRPr lang="ja-JP" altLang="en-US" sz="900"/>
          </a:p>
        </p:txBody>
      </p:sp>
      <p:sp>
        <p:nvSpPr>
          <p:cNvPr id="1846" name="テキスト 476"/>
          <p:cNvSpPr txBox="1"/>
          <p:nvPr/>
        </p:nvSpPr>
        <p:spPr>
          <a:xfrm>
            <a:off x="5195955" y="5982150"/>
            <a:ext cx="692471" cy="506938"/>
          </a:xfrm>
          <a:prstGeom prst="rect">
            <a:avLst/>
          </a:prstGeom>
          <a:ln>
            <a:noFill/>
          </a:ln>
        </p:spPr>
        <p:txBody>
          <a:bodyPr wrap="square">
            <a:spAutoFit/>
          </a:bodyPr>
          <a:p>
            <a:pPr>
              <a:defRPr lang="ja-JP" altLang="en-US"/>
            </a:pPr>
            <a:r>
              <a:rPr lang="ja-JP" altLang="en-US" sz="900"/>
              <a:t>※２</a:t>
            </a:r>
            <a:endParaRPr lang="ja-JP" altLang="en-US" sz="900"/>
          </a:p>
          <a:p>
            <a:pPr>
              <a:defRPr lang="ja-JP" altLang="en-US"/>
            </a:pPr>
            <a:r>
              <a:rPr lang="ja-JP" altLang="en-US" sz="900"/>
              <a:t>裁判所の</a:t>
            </a:r>
            <a:endParaRPr lang="ja-JP" altLang="en-US" sz="900"/>
          </a:p>
          <a:p>
            <a:pPr>
              <a:defRPr lang="ja-JP" altLang="en-US"/>
            </a:pPr>
            <a:r>
              <a:rPr lang="ja-JP" altLang="en-US" sz="900"/>
              <a:t>売却許可</a:t>
            </a:r>
            <a:endParaRPr lang="ja-JP" altLang="en-US" sz="900"/>
          </a:p>
        </p:txBody>
      </p:sp>
      <p:sp>
        <p:nvSpPr>
          <p:cNvPr id="1847" name="テキスト 477"/>
          <p:cNvSpPr txBox="1"/>
          <p:nvPr/>
        </p:nvSpPr>
        <p:spPr>
          <a:xfrm>
            <a:off x="6017971" y="6079975"/>
            <a:ext cx="655794" cy="368439"/>
          </a:xfrm>
          <a:prstGeom prst="rect">
            <a:avLst/>
          </a:prstGeom>
          <a:ln>
            <a:noFill/>
          </a:ln>
        </p:spPr>
        <p:txBody>
          <a:bodyPr wrap="square">
            <a:spAutoFit/>
          </a:bodyPr>
          <a:p>
            <a:pPr>
              <a:defRPr lang="ja-JP" altLang="en-US"/>
            </a:pPr>
            <a:r>
              <a:rPr lang="ja-JP" altLang="en-US" sz="900"/>
              <a:t>株式</a:t>
            </a:r>
            <a:endParaRPr lang="ja-JP" altLang="en-US" sz="900"/>
          </a:p>
          <a:p>
            <a:pPr>
              <a:defRPr lang="ja-JP" altLang="en-US"/>
            </a:pPr>
            <a:r>
              <a:rPr lang="ja-JP" altLang="en-US" sz="900"/>
              <a:t>買取り</a:t>
            </a:r>
            <a:endParaRPr lang="ja-JP" altLang="en-US" sz="900"/>
          </a:p>
        </p:txBody>
      </p:sp>
      <p:sp>
        <p:nvSpPr>
          <p:cNvPr id="1848" name="図形 478"/>
          <p:cNvSpPr/>
          <p:nvPr/>
        </p:nvSpPr>
        <p:spPr>
          <a:xfrm>
            <a:off x="3784741" y="5639503"/>
            <a:ext cx="1359585" cy="1308110"/>
          </a:xfrm>
          <a:prstGeom prst="chevron">
            <a:avLst/>
          </a:prstGeom>
          <a:solidFill>
            <a:schemeClr val="accent5">
              <a:lumMod val="20000"/>
              <a:lumOff val="80000"/>
            </a:schemeClr>
          </a:solidFill>
          <a:ln w="6350"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49" name="テキスト 479"/>
          <p:cNvSpPr txBox="1"/>
          <p:nvPr/>
        </p:nvSpPr>
        <p:spPr>
          <a:xfrm>
            <a:off x="4385615" y="5909326"/>
            <a:ext cx="721247" cy="645438"/>
          </a:xfrm>
          <a:prstGeom prst="rect">
            <a:avLst/>
          </a:prstGeom>
          <a:ln>
            <a:noFill/>
          </a:ln>
        </p:spPr>
        <p:txBody>
          <a:bodyPr wrap="square">
            <a:spAutoFit/>
          </a:bodyPr>
          <a:p>
            <a:pPr>
              <a:defRPr lang="ja-JP" altLang="en-US"/>
            </a:pPr>
            <a:r>
              <a:rPr lang="ja-JP" altLang="en-US" sz="900"/>
              <a:t>※１</a:t>
            </a:r>
            <a:endParaRPr lang="ja-JP" altLang="en-US" sz="900"/>
          </a:p>
          <a:p>
            <a:pPr>
              <a:defRPr lang="ja-JP" altLang="en-US"/>
            </a:pPr>
            <a:r>
              <a:rPr lang="ja-JP" altLang="en-US" sz="900"/>
              <a:t>公告・</a:t>
            </a:r>
            <a:endParaRPr lang="ja-JP" altLang="en-US" sz="900"/>
          </a:p>
          <a:p>
            <a:pPr>
              <a:defRPr lang="ja-JP" altLang="en-US"/>
            </a:pPr>
            <a:r>
              <a:rPr lang="ja-JP" altLang="en-US" sz="900"/>
              <a:t>個別催告</a:t>
            </a:r>
            <a:endParaRPr lang="ja-JP" altLang="en-US" sz="900"/>
          </a:p>
          <a:p>
            <a:pPr>
              <a:defRPr lang="ja-JP" altLang="en-US"/>
            </a:pPr>
            <a:r>
              <a:rPr lang="ja-JP" altLang="en-US" sz="900"/>
              <a:t>〔</a:t>
            </a:r>
            <a:r>
              <a:rPr lang="ja-JP" altLang="en-US" sz="900"/>
              <a:t>会社法</a:t>
            </a:r>
            <a:r>
              <a:rPr lang="ja-JP" altLang="en-US" sz="900"/>
              <a:t>〕</a:t>
            </a:r>
            <a:endParaRPr lang="ja-JP" altLang="en-US" sz="900"/>
          </a:p>
        </p:txBody>
      </p:sp>
      <p:sp>
        <p:nvSpPr>
          <p:cNvPr id="1850" name="図形 480"/>
          <p:cNvSpPr/>
          <p:nvPr/>
        </p:nvSpPr>
        <p:spPr>
          <a:xfrm>
            <a:off x="3343275" y="5162196"/>
            <a:ext cx="1314417" cy="360000"/>
          </a:xfrm>
          <a:prstGeom prst="downArrow">
            <a:avLst/>
          </a:prstGeom>
          <a:solidFill>
            <a:schemeClr val="bg1"/>
          </a:solidFill>
          <a:ln w="9525"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endParaRPr lang="ja-JP" altLang="en-US"/>
          </a:p>
        </p:txBody>
      </p:sp>
      <p:sp>
        <p:nvSpPr>
          <p:cNvPr id="1851" name="図形 481"/>
          <p:cNvSpPr/>
          <p:nvPr/>
        </p:nvSpPr>
        <p:spPr>
          <a:xfrm>
            <a:off x="1409700" y="5734487"/>
            <a:ext cx="1586715" cy="369439"/>
          </a:xfrm>
          <a:prstGeom prst="leftRightArrow">
            <a:avLst/>
          </a:prstGeom>
          <a:solidFill>
            <a:srgbClr val="FFFF00"/>
          </a:solidFill>
          <a:ln w="3175" cap="flat"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anchor="ctr"/>
          <a:p>
            <a:pPr algn="ctr">
              <a:defRPr lang="ja-JP" altLang="en-US"/>
            </a:pPr>
            <a:r>
              <a:rPr lang="ja-JP" altLang="en-US" sz="1000" b="1"/>
              <a:t>認定</a:t>
            </a:r>
            <a:endParaRPr lang="ja-JP" altLang="en-US" b="1"/>
          </a:p>
        </p:txBody>
      </p:sp>
      <p:sp>
        <p:nvSpPr>
          <p:cNvPr id="1852" name="テキスト ボックス 706"/>
          <p:cNvSpPr txBox="1"/>
          <p:nvPr/>
        </p:nvSpPr>
        <p:spPr>
          <a:xfrm>
            <a:off x="3113786" y="9392624"/>
            <a:ext cx="576064" cy="368439"/>
          </a:xfrm>
          <a:prstGeom prst="rect">
            <a:avLst/>
          </a:prstGeom>
          <a:noFill/>
        </p:spPr>
        <p:txBody>
          <a:bodyPr wrap="square" rtlCol="0">
            <a:spAutoFit/>
          </a:bodyPr>
          <a:lstStyle/>
          <a:p>
            <a:pPr algn="ctr"/>
            <a:r>
              <a:rPr lang="ja-JP" altLang="en-US">
                <a:solidFill>
                  <a:schemeClr val="tx1"/>
                </a:solidFill>
              </a:rPr>
              <a:t>５７</a:t>
            </a:r>
            <a:endParaRPr>
              <a:solidFill>
                <a:schemeClr val="tx1"/>
              </a:solidFill>
            </a:endParaRPr>
          </a:p>
        </p:txBody>
      </p:sp>
      <p:sp>
        <p:nvSpPr>
          <p:cNvPr id="1853" name="テキスト 689"/>
          <p:cNvSpPr txBox="1"/>
          <p:nvPr/>
        </p:nvSpPr>
        <p:spPr>
          <a:xfrm>
            <a:off x="7029000" y="8782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59" name="タイトル 1"/>
          <p:cNvSpPr>
            <a:spLocks noGrp="1"/>
          </p:cNvSpPr>
          <p:nvPr>
            <p:ph type="ctrTitle"/>
          </p:nvPr>
        </p:nvSpPr>
        <p:spPr>
          <a:xfrm>
            <a:off x="1746363" y="39871"/>
            <a:ext cx="4898814" cy="522575"/>
          </a:xfrm>
          <a:solidFill>
            <a:schemeClr val="accent1">
              <a:lumMod val="20000"/>
              <a:lumOff val="80000"/>
            </a:schemeClr>
          </a:solidFill>
          <a:ln>
            <a:solidFill>
              <a:schemeClr val="accent1">
                <a:lumMod val="20000"/>
                <a:lumOff val="80000"/>
              </a:schemeClr>
            </a:solidFill>
          </a:ln>
        </p:spPr>
        <p:txBody>
          <a:bodyPr lIns="92429" tIns="46213" rIns="92429" bIns="46213" rtlCol="0">
            <a:noAutofit/>
          </a:bodyPr>
          <a:lstStyle/>
          <a:p>
            <a:pPr algn="ctr"/>
            <a:r>
              <a:rPr lang="ja-JP" altLang="en-US" sz="1600" b="0" dirty="0">
                <a:latin typeface="+mj-ea"/>
              </a:rPr>
              <a:t>金融支援</a:t>
            </a:r>
            <a:endParaRPr lang="ja-JP" altLang="en-US" sz="2000" b="0" dirty="0">
              <a:latin typeface="+mn-ea"/>
              <a:ea typeface="+mn-ea"/>
            </a:endParaRPr>
          </a:p>
        </p:txBody>
      </p:sp>
      <p:sp>
        <p:nvSpPr>
          <p:cNvPr id="1860" name="タイトル 1"/>
          <p:cNvSpPr txBox="1"/>
          <p:nvPr/>
        </p:nvSpPr>
        <p:spPr>
          <a:xfrm>
            <a:off x="36513" y="39859"/>
            <a:ext cx="1655763" cy="520907"/>
          </a:xfrm>
          <a:prstGeom prst="rect">
            <a:avLst/>
          </a:prstGeom>
          <a:noFill/>
          <a:ln>
            <a:solidFill>
              <a:schemeClr val="accent1">
                <a:lumMod val="60000"/>
                <a:lumOff val="40000"/>
              </a:schemeClr>
            </a:solidFill>
          </a:ln>
        </p:spPr>
        <p:txBody>
          <a:bodyPr lIns="92429" tIns="46213" rIns="92429" bIns="46213" anchor="ctr">
            <a:normAutofit/>
          </a:bodyPr>
          <a:lstStyle/>
          <a:p>
            <a:pPr algn="ctr" fontAlgn="auto">
              <a:spcAft>
                <a:spcPts val="0"/>
              </a:spcAft>
              <a:defRPr/>
            </a:pPr>
            <a:r>
              <a:rPr lang="ja-JP" altLang="en-US" sz="1600" b="0" dirty="0">
                <a:solidFill>
                  <a:schemeClr val="tx1"/>
                </a:solidFill>
                <a:latin typeface="+mn-ea"/>
                <a:ea typeface="+mn-ea"/>
                <a:cs typeface="+mj-cs"/>
              </a:rPr>
              <a:t>事業承継</a:t>
            </a:r>
            <a:endParaRPr b="0">
              <a:solidFill>
                <a:schemeClr val="tx1"/>
              </a:solidFill>
            </a:endParaRPr>
          </a:p>
        </p:txBody>
      </p:sp>
      <p:graphicFrame>
        <p:nvGraphicFramePr>
          <p:cNvPr id="1861" name="表 6"/>
          <p:cNvGraphicFramePr>
            <a:graphicFrameLocks noGrp="1"/>
          </p:cNvGraphicFramePr>
          <p:nvPr>
            <p:extLst>
              <p:ext uri="{D42A27DB-BD31-4B8C-83A1-F6EECF244321}">
                <p14:modId xmlns:p14="http://schemas.microsoft.com/office/powerpoint/2010/main" val="2221875755"/>
              </p:ext>
            </p:extLst>
          </p:nvPr>
        </p:nvGraphicFramePr>
        <p:xfrm>
          <a:off x="90941" y="1025409"/>
          <a:ext cx="6613520" cy="8828057"/>
        </p:xfrm>
        <a:graphic>
          <a:graphicData uri="http://schemas.openxmlformats.org/drawingml/2006/table">
            <a:tbl>
              <a:tblPr firstRow="1" bandRow="1">
                <a:tableStyleId>{5940675A-B579-460E-94D1-54222C63F5DA}</a:tableStyleId>
              </a:tblPr>
              <a:tblGrid>
                <a:gridCol w="618330"/>
                <a:gridCol w="5995190"/>
              </a:tblGrid>
              <a:tr h="230948">
                <a:tc>
                  <a:txBody>
                    <a:bodyPr/>
                    <a:lstStyle/>
                    <a:p>
                      <a:pPr algn="ctr"/>
                      <a:r>
                        <a:rPr kumimoji="1" lang="ja-JP" altLang="en-US" sz="1050" dirty="0" smtClean="0">
                          <a:solidFill>
                            <a:schemeClr val="tx1"/>
                          </a:solidFill>
                        </a:rPr>
                        <a:t>対象者</a:t>
                      </a:r>
                      <a:endParaRPr kumimoji="1" lang="ja-JP" altLang="en-US" sz="1050" dirty="0">
                        <a:solidFill>
                          <a:schemeClr val="tx1"/>
                        </a:solidFill>
                      </a:endParaRPr>
                    </a:p>
                  </a:txBody>
                  <a:tcPr marL="91440" marR="91440" marT="45720" marB="45720" vert="horz" anchor="ctr" anchorCtr="0">
                    <a:solidFill>
                      <a:schemeClr val="tx2">
                        <a:lumMod val="20000"/>
                        <a:lumOff val="80000"/>
                      </a:schemeClr>
                    </a:solidFill>
                  </a:tcPr>
                </a:tc>
                <a:tc>
                  <a:txBody>
                    <a:bodyPr/>
                    <a:lstStyle/>
                    <a:p>
                      <a:pPr algn="l"/>
                      <a:r>
                        <a:rPr lang="ja-JP" altLang="en-US" sz="1050">
                          <a:solidFill>
                            <a:schemeClr val="tx1"/>
                          </a:solidFill>
                        </a:rPr>
                        <a:t>経営承継円滑化法に基づく都道府県の認定を受けた県内中小企業者等</a:t>
                      </a:r>
                      <a:endParaRPr kumimoji="1" lang="ja-JP" altLang="en-US" sz="1050" dirty="0" smtClean="0">
                        <a:solidFill>
                          <a:schemeClr val="tx1"/>
                        </a:solidFill>
                        <a:latin typeface="+mn-ea"/>
                        <a:ea typeface="+mn-ea"/>
                      </a:endParaRPr>
                    </a:p>
                  </a:txBody>
                  <a:tcPr/>
                </a:tc>
              </a:tr>
              <a:tr h="2749961">
                <a:tc>
                  <a:txBody>
                    <a:bodyPr/>
                    <a:lstStyle/>
                    <a:p>
                      <a:pPr algn="ctr"/>
                      <a:r>
                        <a:rPr kumimoji="1" lang="ja-JP" altLang="en-US" sz="1050" dirty="0">
                          <a:solidFill>
                            <a:schemeClr val="tx1"/>
                          </a:solidFill>
                          <a:latin typeface="+mn-ea"/>
                          <a:ea typeface="+mn-ea"/>
                        </a:rPr>
                        <a:t>支援</a:t>
                      </a:r>
                      <a:endParaRPr kumimoji="1" lang="ja-JP" altLang="en-US" sz="1050" dirty="0" smtClean="0">
                        <a:solidFill>
                          <a:schemeClr val="tx1"/>
                        </a:solidFill>
                      </a:endParaRPr>
                    </a:p>
                    <a:p>
                      <a:pPr algn="ctr"/>
                      <a:r>
                        <a:rPr kumimoji="1" lang="ja-JP" altLang="en-US" sz="1050" dirty="0">
                          <a:solidFill>
                            <a:schemeClr val="tx1"/>
                          </a:solidFill>
                          <a:latin typeface="+mn-ea"/>
                          <a:ea typeface="+mn-ea"/>
                        </a:rPr>
                        <a:t>内容</a:t>
                      </a:r>
                      <a:endParaRPr kumimoji="1" lang="ja-JP" altLang="en-US" sz="1050"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a:txBody>
                    <a:bodyPr/>
                    <a:lstStyle/>
                    <a:p>
                      <a:r>
                        <a:rPr kumimoji="1" lang="ja-JP" altLang="en-US" sz="1050" dirty="0" smtClean="0">
                          <a:solidFill>
                            <a:schemeClr val="tx1"/>
                          </a:solidFill>
                          <a:latin typeface="+mn-ea"/>
                          <a:ea typeface="+mn-ea"/>
                        </a:rPr>
                        <a:t>（１）</a:t>
                      </a:r>
                      <a:r>
                        <a:rPr kumimoji="1" lang="ja-JP" altLang="en-US" sz="1050" dirty="0" smtClean="0">
                          <a:solidFill>
                            <a:schemeClr val="tx1"/>
                          </a:solidFill>
                          <a:latin typeface="+mn-ea"/>
                          <a:ea typeface="+mn-ea"/>
                        </a:rPr>
                        <a:t>融資</a:t>
                      </a:r>
                      <a:endParaRPr kumimoji="1" lang="ja-JP" altLang="en-US" sz="1050" dirty="0" smtClean="0">
                        <a:solidFill>
                          <a:schemeClr val="tx1"/>
                        </a:solidFill>
                        <a:latin typeface="+mn-ea"/>
                        <a:ea typeface="+mn-ea"/>
                      </a:endParaRPr>
                    </a:p>
                    <a:p>
                      <a:r>
                        <a:rPr kumimoji="1" lang="ja-JP" altLang="en-US" sz="1050" dirty="0" smtClean="0">
                          <a:solidFill>
                            <a:schemeClr val="tx1"/>
                          </a:solidFill>
                          <a:latin typeface="+mn-ea"/>
                          <a:ea typeface="+mn-ea"/>
                        </a:rPr>
                        <a:t>　経営承継円滑化法に基づく認定後、個人（※１）の方は</a:t>
                      </a:r>
                      <a:r>
                        <a:rPr kumimoji="1" lang="ja-JP" altLang="en-US" sz="1050" baseline="0" dirty="0" smtClean="0">
                          <a:solidFill>
                            <a:schemeClr val="tx1"/>
                          </a:solidFill>
                          <a:latin typeface="+mn-ea"/>
                          <a:ea typeface="+mn-ea"/>
                        </a:rPr>
                        <a:t>日本政策金融公庫の融資制度を利用することができます。融資の条件（※２）については、最寄りの支店までお問い合わせください。</a:t>
                      </a:r>
                      <a:endParaRPr kumimoji="1" lang="ja-JP" altLang="en-US" sz="1050" strike="sngStrike" dirty="0" smtClean="0">
                        <a:solidFill>
                          <a:schemeClr val="tx1"/>
                        </a:solidFill>
                        <a:latin typeface="+mn-ea"/>
                        <a:ea typeface="+mn-ea"/>
                      </a:endParaRPr>
                    </a:p>
                    <a:p>
                      <a:r>
                        <a:rPr kumimoji="1" lang="ja-JP" altLang="en-US" sz="1050" dirty="0" smtClean="0">
                          <a:solidFill>
                            <a:schemeClr val="tx1"/>
                          </a:solidFill>
                          <a:latin typeface="+mn-ea"/>
                          <a:ea typeface="+mn-ea"/>
                        </a:rPr>
                        <a:t>（２）信用保証</a:t>
                      </a:r>
                      <a:endParaRPr kumimoji="1" lang="ja-JP" altLang="en-US" sz="1050" dirty="0" smtClean="0">
                        <a:solidFill>
                          <a:schemeClr val="tx1"/>
                        </a:solidFill>
                        <a:latin typeface="+mn-ea"/>
                        <a:ea typeface="+mn-ea"/>
                      </a:endParaRPr>
                    </a:p>
                    <a:p>
                      <a:r>
                        <a:rPr kumimoji="1" lang="ja-JP" altLang="en-US" sz="1050" dirty="0" smtClean="0">
                          <a:solidFill>
                            <a:schemeClr val="tx1"/>
                          </a:solidFill>
                          <a:latin typeface="+mn-ea"/>
                          <a:ea typeface="+mn-ea"/>
                        </a:rPr>
                        <a:t>　</a:t>
                      </a:r>
                      <a:r>
                        <a:rPr kumimoji="1" lang="ja-JP" altLang="en-US" sz="1050" dirty="0" smtClean="0">
                          <a:solidFill>
                            <a:schemeClr val="tx1"/>
                          </a:solidFill>
                          <a:latin typeface="+mn-ea"/>
                          <a:ea typeface="+mn-ea"/>
                        </a:rPr>
                        <a:t>経営承継円滑化法に基づく認定後、中小企業者（※３）又は個人</a:t>
                      </a:r>
                      <a:r>
                        <a:rPr kumimoji="1" lang="ja-JP" altLang="en-US" sz="1050" dirty="0" smtClean="0">
                          <a:solidFill>
                            <a:schemeClr val="tx1"/>
                          </a:solidFill>
                          <a:latin typeface="+mn-ea"/>
                          <a:ea typeface="+mn-ea"/>
                        </a:rPr>
                        <a:t>（※１）の方が、金融機関から資金を借り入れる場合には、原則として信用保証協会の通常の保証枠とは別枠（※４）が用意されています。</a:t>
                      </a:r>
                      <a:endParaRPr kumimoji="1" lang="ja-JP" altLang="en-US" sz="1050" dirty="0" smtClean="0">
                        <a:solidFill>
                          <a:schemeClr val="tx1"/>
                        </a:solidFill>
                        <a:latin typeface="+mn-ea"/>
                        <a:ea typeface="+mn-ea"/>
                      </a:endParaRPr>
                    </a:p>
                    <a:p>
                      <a:endParaRPr kumimoji="1" lang="en-US" altLang="ja-JP" sz="1050" dirty="0" smtClean="0">
                        <a:solidFill>
                          <a:schemeClr val="tx1"/>
                        </a:solidFill>
                        <a:latin typeface="+mn-ea"/>
                        <a:ea typeface="+mn-ea"/>
                      </a:endParaRPr>
                    </a:p>
                    <a:p>
                      <a:endParaRPr kumimoji="1" lang="en-US" altLang="ja-JP" sz="1050" dirty="0" smtClean="0">
                        <a:solidFill>
                          <a:schemeClr val="tx1"/>
                        </a:solidFill>
                        <a:latin typeface="+mn-ea"/>
                        <a:ea typeface="+mn-ea"/>
                      </a:endParaRPr>
                    </a:p>
                    <a:p>
                      <a:endParaRPr kumimoji="1" lang="en-US" altLang="ja-JP" sz="1050" dirty="0" smtClean="0">
                        <a:solidFill>
                          <a:schemeClr val="tx1"/>
                        </a:solidFill>
                        <a:latin typeface="+mn-ea"/>
                        <a:ea typeface="+mn-ea"/>
                      </a:endParaRPr>
                    </a:p>
                    <a:p>
                      <a:endParaRPr kumimoji="1" lang="en-US" altLang="ja-JP" sz="1050" dirty="0" smtClean="0">
                        <a:solidFill>
                          <a:schemeClr val="tx1"/>
                        </a:solidFill>
                        <a:latin typeface="+mn-ea"/>
                        <a:ea typeface="+mn-ea"/>
                      </a:endParaRPr>
                    </a:p>
                    <a:p>
                      <a:endParaRPr kumimoji="1" lang="en-US" altLang="ja-JP" sz="1050" dirty="0" smtClean="0">
                        <a:solidFill>
                          <a:schemeClr val="tx1"/>
                        </a:solidFill>
                        <a:latin typeface="+mn-ea"/>
                        <a:ea typeface="+mn-ea"/>
                      </a:endParaRPr>
                    </a:p>
                    <a:p>
                      <a:endParaRPr kumimoji="1" lang="en-US" altLang="ja-JP" sz="1300" dirty="0" smtClean="0">
                        <a:solidFill>
                          <a:schemeClr val="tx1"/>
                        </a:solidFill>
                        <a:latin typeface="+mn-ea"/>
                        <a:ea typeface="+mn-ea"/>
                      </a:endParaRPr>
                    </a:p>
                    <a:p>
                      <a:endParaRPr kumimoji="1" lang="en-US" altLang="ja-JP" sz="1050" dirty="0" smtClean="0">
                        <a:solidFill>
                          <a:schemeClr val="tx1"/>
                        </a:solidFill>
                        <a:latin typeface="+mn-ea"/>
                        <a:ea typeface="+mn-ea"/>
                      </a:endParaRPr>
                    </a:p>
                    <a:p>
                      <a:r>
                        <a:rPr kumimoji="1" lang="ja-JP" altLang="en-US" sz="1050" dirty="0" smtClean="0">
                          <a:solidFill>
                            <a:schemeClr val="tx1"/>
                          </a:solidFill>
                          <a:latin typeface="+mn-ea"/>
                          <a:ea typeface="+mn-ea"/>
                        </a:rPr>
                        <a:t>※１　類型に応じて、会社の代表者、事業を営んでいない個人を言います。</a:t>
                      </a:r>
                      <a:endParaRPr kumimoji="1" lang="ja-JP" altLang="en-US" sz="1050" dirty="0" smtClean="0">
                        <a:solidFill>
                          <a:schemeClr val="tx1"/>
                        </a:solidFill>
                        <a:latin typeface="+mn-ea"/>
                        <a:ea typeface="+mn-ea"/>
                      </a:endParaRPr>
                    </a:p>
                    <a:p>
                      <a:r>
                        <a:rPr kumimoji="1" lang="ja-JP" altLang="en-US" sz="1050" dirty="0" smtClean="0">
                          <a:solidFill>
                            <a:schemeClr val="tx1"/>
                          </a:solidFill>
                          <a:latin typeface="+mn-ea"/>
                          <a:ea typeface="+mn-ea"/>
                        </a:rPr>
                        <a:t>※２　例えば</a:t>
                      </a:r>
                      <a:r>
                        <a:rPr kumimoji="1" lang="ja-JP" altLang="en-US" sz="1050" dirty="0" smtClean="0">
                          <a:solidFill>
                            <a:schemeClr val="tx1"/>
                          </a:solidFill>
                          <a:latin typeface="+mn-ea"/>
                          <a:ea typeface="+mn-ea"/>
                        </a:rPr>
                        <a:t/>
                      </a:r>
                      <a:r>
                        <a:rPr kumimoji="1" lang="ja-JP" altLang="en-US" sz="1050" baseline="0" dirty="0" smtClean="0">
                          <a:solidFill>
                            <a:schemeClr val="tx1"/>
                          </a:solidFill>
                          <a:latin typeface="+mn-ea"/>
                          <a:ea typeface="+mn-ea"/>
                        </a:rPr>
                        <a:t>日本政策金融公庫（中小企業事業）の場合、融資限度額は</a:t>
                      </a:r>
                      <a:r>
                        <a:rPr kumimoji="1" lang="ja-JP" altLang="en-US" sz="1050" baseline="0" dirty="0" smtClean="0">
                          <a:solidFill>
                            <a:schemeClr val="tx1"/>
                          </a:solidFill>
                          <a:latin typeface="+mn-ea"/>
                          <a:ea typeface="+mn-ea"/>
                        </a:rPr>
                        <a:t/>
                      </a:r>
                      <a:r>
                        <a:rPr kumimoji="1" lang="ja-JP" altLang="en-US" sz="1050" baseline="0" dirty="0" smtClean="0">
                          <a:solidFill>
                            <a:schemeClr val="tx1"/>
                          </a:solidFill>
                          <a:latin typeface="+mn-ea"/>
                          <a:ea typeface="+mn-ea"/>
                        </a:rPr>
                        <a:t>14億4,000万円</a:t>
                      </a:r>
                      <a:r>
                        <a:rPr kumimoji="1" lang="ja-JP" altLang="en-US" sz="1050" baseline="0" dirty="0" smtClean="0">
                          <a:solidFill>
                            <a:schemeClr val="tx1"/>
                          </a:solidFill>
                          <a:latin typeface="+mn-ea"/>
                          <a:ea typeface="+mn-ea"/>
                        </a:rPr>
                        <a:t>、</a:t>
                      </a:r>
                      <a:r>
                        <a:rPr kumimoji="1" lang="ja-JP" altLang="en-US" sz="1050" baseline="0" dirty="0" smtClean="0">
                          <a:solidFill>
                            <a:schemeClr val="tx1"/>
                          </a:solidFill>
                          <a:latin typeface="+mn-ea"/>
                          <a:ea typeface="+mn-ea"/>
                        </a:rPr>
                        <a:t>融資利率</a:t>
                      </a:r>
                      <a:endParaRPr kumimoji="1" lang="ja-JP" altLang="en-US" sz="1050" baseline="0" dirty="0" smtClean="0">
                        <a:solidFill>
                          <a:schemeClr val="tx1"/>
                        </a:solidFill>
                        <a:latin typeface="+mn-ea"/>
                        <a:ea typeface="+mn-ea"/>
                      </a:endParaRPr>
                    </a:p>
                    <a:p>
                      <a:r>
                        <a:rPr kumimoji="1" lang="ja-JP" altLang="en-US" sz="1050" baseline="0" dirty="0" smtClean="0">
                          <a:solidFill>
                            <a:schemeClr val="tx1"/>
                          </a:solidFill>
                          <a:latin typeface="+mn-ea"/>
                          <a:ea typeface="+mn-ea"/>
                        </a:rPr>
                        <a:t>　</a:t>
                      </a:r>
                      <a:r>
                        <a:rPr kumimoji="1" lang="ja-JP" altLang="en-US" sz="1050" baseline="0" dirty="0" smtClean="0">
                          <a:solidFill>
                            <a:schemeClr val="tx1"/>
                          </a:solidFill>
                          <a:latin typeface="+mn-ea"/>
                          <a:ea typeface="+mn-ea"/>
                        </a:rPr>
                        <a:t>　</a:t>
                      </a:r>
                      <a:r>
                        <a:rPr kumimoji="1" lang="ja-JP" altLang="en-US" sz="1050" baseline="0" dirty="0" smtClean="0">
                          <a:solidFill>
                            <a:schemeClr val="tx1"/>
                          </a:solidFill>
                          <a:latin typeface="+mn-ea"/>
                          <a:ea typeface="+mn-ea"/>
                        </a:rPr>
                        <a:t>　</a:t>
                      </a:r>
                      <a:r>
                        <a:rPr kumimoji="1" lang="ja-JP" altLang="en-US" sz="1050" baseline="0" dirty="0" smtClean="0">
                          <a:solidFill>
                            <a:schemeClr val="tx1"/>
                          </a:solidFill>
                          <a:latin typeface="+mn-ea"/>
                          <a:ea typeface="+mn-ea"/>
                        </a:rPr>
                        <a:t>は信用リスク等に応じて所定の利率が適用され</a:t>
                      </a:r>
                      <a:r>
                        <a:rPr kumimoji="1" lang="ja-JP" altLang="en-US" sz="1050" baseline="0" dirty="0" smtClean="0">
                          <a:solidFill>
                            <a:schemeClr val="tx1"/>
                          </a:solidFill>
                          <a:latin typeface="+mn-ea"/>
                          <a:ea typeface="+mn-ea"/>
                        </a:rPr>
                        <a:t>ます。</a:t>
                      </a:r>
                      <a:endParaRPr kumimoji="1" lang="ja-JP" altLang="en-US" sz="1050" baseline="0" dirty="0" smtClean="0">
                        <a:solidFill>
                          <a:schemeClr val="tx1"/>
                        </a:solidFill>
                        <a:latin typeface="+mn-ea"/>
                        <a:ea typeface="+mn-ea"/>
                      </a:endParaRPr>
                    </a:p>
                    <a:p>
                      <a:r>
                        <a:rPr kumimoji="1" lang="ja-JP" altLang="en-US" sz="1050" baseline="0" dirty="0" smtClean="0">
                          <a:solidFill>
                            <a:schemeClr val="tx1"/>
                          </a:solidFill>
                          <a:latin typeface="+mn-ea"/>
                          <a:ea typeface="+mn-ea"/>
                        </a:rPr>
                        <a:t>※３　中小企業者には、会社及び個人事業主が含まれます。</a:t>
                      </a:r>
                      <a:endParaRPr kumimoji="1" lang="ja-JP" altLang="en-US" sz="1050" baseline="0" dirty="0" smtClean="0">
                        <a:solidFill>
                          <a:schemeClr val="tx1"/>
                        </a:solidFill>
                        <a:latin typeface="+mn-ea"/>
                        <a:ea typeface="+mn-ea"/>
                      </a:endParaRPr>
                    </a:p>
                    <a:p>
                      <a:r>
                        <a:rPr kumimoji="1" lang="ja-JP" altLang="en-US" sz="1050" baseline="0" dirty="0" smtClean="0">
                          <a:solidFill>
                            <a:schemeClr val="tx1"/>
                          </a:solidFill>
                          <a:latin typeface="+mn-ea"/>
                          <a:ea typeface="+mn-ea"/>
                        </a:rPr>
                        <a:t>※</a:t>
                      </a:r>
                      <a:r>
                        <a:rPr kumimoji="1" lang="ja-JP" altLang="en-US" sz="1050" baseline="0" dirty="0" smtClean="0">
                          <a:solidFill>
                            <a:schemeClr val="tx1"/>
                          </a:solidFill>
                          <a:latin typeface="+mn-ea"/>
                          <a:ea typeface="+mn-ea"/>
                        </a:rPr>
                        <a:t>４</a:t>
                      </a:r>
                      <a:r>
                        <a:rPr kumimoji="1" lang="ja-JP" altLang="en-US" sz="1050" baseline="0" dirty="0" smtClean="0">
                          <a:solidFill>
                            <a:schemeClr val="tx1"/>
                          </a:solidFill>
                          <a:latin typeface="+mn-ea"/>
                          <a:ea typeface="+mn-ea"/>
                        </a:rPr>
                        <a:t>　</a:t>
                      </a:r>
                      <a:r>
                        <a:rPr kumimoji="1" lang="ja-JP" altLang="en-US" sz="1050" baseline="0" dirty="0" smtClean="0">
                          <a:solidFill>
                            <a:schemeClr val="tx1"/>
                          </a:solidFill>
                          <a:latin typeface="+mn-ea"/>
                          <a:ea typeface="+mn-ea"/>
                        </a:rPr>
                        <a:t>会社</a:t>
                      </a:r>
                      <a:r>
                        <a:rPr kumimoji="1" lang="ja-JP" altLang="en-US" sz="1050" baseline="0" dirty="0" smtClean="0">
                          <a:solidFill>
                            <a:schemeClr val="tx1"/>
                          </a:solidFill>
                          <a:latin typeface="+mn-ea"/>
                          <a:ea typeface="+mn-ea"/>
                        </a:rPr>
                        <a:t>の代表者、事業を営んでいない個人には、本特例により通常の保証枠が用</a:t>
                      </a:r>
                      <a:r>
                        <a:rPr kumimoji="1" lang="ja-JP" altLang="en-US" sz="1050" baseline="0" dirty="0" smtClean="0">
                          <a:solidFill>
                            <a:schemeClr val="tx1"/>
                          </a:solidFill>
                          <a:latin typeface="+mn-ea"/>
                          <a:ea typeface="+mn-ea"/>
                        </a:rPr>
                        <a:t>意されます。</a:t>
                      </a:r>
                      <a:endParaRPr kumimoji="1" lang="ja-JP" altLang="en-US" sz="1050" baseline="0" dirty="0" smtClean="0">
                        <a:solidFill>
                          <a:schemeClr val="tx1"/>
                        </a:solidFill>
                        <a:latin typeface="+mn-ea"/>
                        <a:ea typeface="+mn-ea"/>
                      </a:endParaRPr>
                    </a:p>
                  </a:txBody>
                  <a:tcPr/>
                </a:tc>
              </a:tr>
              <a:tr h="4378100">
                <a:tc>
                  <a:txBody>
                    <a:bodyPr/>
                    <a:lstStyle/>
                    <a:p>
                      <a:pPr algn="ctr"/>
                      <a:r>
                        <a:rPr kumimoji="1" lang="ja-JP" altLang="en-US" sz="1050" dirty="0">
                          <a:solidFill>
                            <a:schemeClr val="tx1"/>
                          </a:solidFill>
                          <a:latin typeface="+mn-ea"/>
                          <a:ea typeface="+mn-ea"/>
                        </a:rPr>
                        <a:t>対象</a:t>
                      </a:r>
                      <a:endParaRPr kumimoji="1" lang="ja-JP" altLang="en-US" sz="1050"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a:txBody>
                    <a:bodyPr/>
                    <a:lstStyle/>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p>
                      <a:endParaRPr kumimoji="1" lang="ja-JP" altLang="en-US" sz="1300" baseline="0" dirty="0" smtClean="0">
                        <a:solidFill>
                          <a:schemeClr val="tx1"/>
                        </a:solidFill>
                        <a:latin typeface="+mn-ea"/>
                        <a:ea typeface="+mn-ea"/>
                      </a:endParaRPr>
                    </a:p>
                  </a:txBody>
                  <a:tcPr/>
                </a:tc>
              </a:tr>
              <a:tr h="1185717">
                <a:tc>
                  <a:txBody>
                    <a:bodyPr/>
                    <a:lstStyle/>
                    <a:p>
                      <a:pPr algn="ctr"/>
                      <a:r>
                        <a:rPr kumimoji="1" lang="ja-JP" altLang="en-US" sz="1050" dirty="0" smtClean="0">
                          <a:solidFill>
                            <a:schemeClr val="tx1"/>
                          </a:solidFill>
                          <a:latin typeface="+mn-ea"/>
                          <a:ea typeface="+mn-ea"/>
                        </a:rPr>
                        <a:t>お問い合わせ先</a:t>
                      </a:r>
                      <a:endParaRPr kumimoji="1" lang="ja-JP" altLang="en-US" sz="1050"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a:txBody>
                    <a:bodyPr/>
                    <a:lstStyle/>
                    <a:p>
                      <a:r>
                        <a:rPr kumimoji="1" lang="ja-JP" altLang="en-US" sz="1200" dirty="0" smtClean="0">
                          <a:solidFill>
                            <a:schemeClr val="tx1"/>
                          </a:solidFill>
                          <a:latin typeface="+mn-ea"/>
                          <a:ea typeface="+mn-ea"/>
                        </a:rPr>
                        <a:t>高知県経営支援</a:t>
                      </a:r>
                      <a:r>
                        <a:rPr kumimoji="1" lang="ja-JP" altLang="en-US" sz="1200" dirty="0" smtClean="0">
                          <a:solidFill>
                            <a:schemeClr val="tx1"/>
                          </a:solidFill>
                          <a:latin typeface="+mn-ea"/>
                          <a:ea typeface="+mn-ea"/>
                        </a:rPr>
                        <a:t>課</a:t>
                      </a:r>
                      <a:r>
                        <a:rPr kumimoji="1" lang="ja-JP" altLang="en-US" sz="1200" dirty="0" smtClean="0">
                          <a:solidFill>
                            <a:schemeClr val="tx1"/>
                          </a:solidFill>
                          <a:latin typeface="+mn-ea"/>
                          <a:ea typeface="+mn-ea"/>
                        </a:rPr>
                        <a:t>(事業承継</a:t>
                      </a:r>
                      <a:r>
                        <a:rPr kumimoji="1" lang="ja-JP" altLang="en-US" sz="1200" dirty="0" smtClean="0">
                          <a:solidFill>
                            <a:schemeClr val="tx1"/>
                          </a:solidFill>
                          <a:latin typeface="+mn-ea"/>
                          <a:ea typeface="+mn-ea"/>
                        </a:rPr>
                        <a:t>担当)</a:t>
                      </a:r>
                      <a:endParaRPr kumimoji="1" lang="en-US" altLang="ja-JP" sz="12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aseline="0" dirty="0" smtClean="0">
                          <a:solidFill>
                            <a:schemeClr val="tx1"/>
                          </a:solidFill>
                          <a:latin typeface="+mn-ea"/>
                          <a:ea typeface="+mn-ea"/>
                        </a:rPr>
                        <a:t>ＴＥＬ：</a:t>
                      </a:r>
                      <a:r>
                        <a:rPr kumimoji="1" lang="ja-JP" altLang="en-US" sz="1200" dirty="0" smtClean="0">
                          <a:solidFill>
                            <a:schemeClr val="tx1"/>
                          </a:solidFill>
                          <a:latin typeface="+mn-ea"/>
                          <a:ea typeface="+mn-ea"/>
                        </a:rPr>
                        <a:t>088-823-9697</a:t>
                      </a:r>
                      <a:r>
                        <a:rPr kumimoji="1" lang="ja-JP" altLang="en-US" sz="1200" baseline="0" dirty="0" smtClean="0">
                          <a:solidFill>
                            <a:schemeClr val="tx1"/>
                          </a:solidFill>
                          <a:latin typeface="+mn-ea"/>
                          <a:ea typeface="+mn-ea"/>
                        </a:rPr>
                        <a:t>　　　　</a:t>
                      </a:r>
                      <a:r>
                        <a:rPr kumimoji="1" lang="ja-JP" altLang="en-US" sz="1200" baseline="0" dirty="0" smtClean="0">
                          <a:solidFill>
                            <a:schemeClr val="tx1"/>
                          </a:solidFill>
                          <a:latin typeface="+mn-ea"/>
                          <a:ea typeface="+mn-ea"/>
                        </a:rPr>
                        <a:t>E-mail：150401@ken.pref.kochi.lg.jp</a:t>
                      </a:r>
                      <a:endParaRPr kumimoji="1" lang="ja-JP" altLang="en-US" sz="12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U</a:t>
                      </a:r>
                      <a:r>
                        <a:rPr kumimoji="1" lang="ja-JP" altLang="en-US" sz="1200" dirty="0" smtClean="0">
                          <a:solidFill>
                            <a:schemeClr val="tx1"/>
                          </a:solidFill>
                          <a:latin typeface="+mn-ea"/>
                          <a:ea typeface="+mn-ea"/>
                        </a:rPr>
                        <a:t>R</a:t>
                      </a:r>
                      <a:r>
                        <a:rPr kumimoji="1" lang="ja-JP" altLang="en-US" sz="1200" dirty="0" smtClean="0">
                          <a:solidFill>
                            <a:schemeClr val="tx1"/>
                          </a:solidFill>
                          <a:latin typeface="+mn-ea"/>
                          <a:ea typeface="+mn-ea"/>
                        </a:rPr>
                        <a:t>L</a:t>
                      </a:r>
                      <a:r>
                        <a:rPr kumimoji="1" lang="ja-JP" altLang="en-US" sz="1200" dirty="0" smtClean="0">
                          <a:solidFill>
                            <a:schemeClr val="tx1"/>
                          </a:solidFill>
                          <a:latin typeface="+mn-ea"/>
                          <a:ea typeface="+mn-ea"/>
                        </a:rPr>
                        <a:t>：</a:t>
                      </a:r>
                      <a:r>
                        <a:rPr kumimoji="1" lang="ja-JP" altLang="en-US" sz="1200" dirty="0" smtClean="0">
                          <a:solidFill>
                            <a:schemeClr val="tx1"/>
                          </a:solidFill>
                          <a:latin typeface="+mn-ea"/>
                          <a:ea typeface="+mn-ea"/>
                        </a:rPr>
                        <a:t>http://www.pref.kochi.lg.jp/doc/2024030100132/</a:t>
                      </a:r>
                      <a:endParaRPr kumimoji="1" lang="ja-JP" altLang="en-US" sz="12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aseline="0" dirty="0" smtClean="0">
                          <a:solidFill>
                            <a:schemeClr val="tx1"/>
                          </a:solidFill>
                          <a:latin typeface="+mn-ea"/>
                          <a:ea typeface="+mn-ea"/>
                        </a:rPr>
                        <a:t>日本政策金融公庫高知</a:t>
                      </a:r>
                      <a:r>
                        <a:rPr kumimoji="1" lang="ja-JP" altLang="en-US" sz="1200" baseline="0" dirty="0" smtClean="0">
                          <a:solidFill>
                            <a:schemeClr val="tx1"/>
                          </a:solidFill>
                          <a:latin typeface="+mn-ea"/>
                          <a:ea typeface="+mn-ea"/>
                        </a:rPr>
                        <a:t>支店</a:t>
                      </a:r>
                      <a:r>
                        <a:rPr kumimoji="1" lang="ja-JP" altLang="en-US" sz="1200" baseline="0" dirty="0" smtClean="0">
                          <a:solidFill>
                            <a:schemeClr val="tx1"/>
                          </a:solidFill>
                          <a:latin typeface="+mn-ea"/>
                          <a:ea typeface="+mn-ea"/>
                        </a:rPr>
                        <a:t> 中小企業事業</a:t>
                      </a:r>
                      <a:endParaRPr kumimoji="1" lang="ja-JP" altLang="en-US" sz="12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aseline="0" dirty="0" smtClean="0">
                          <a:solidFill>
                            <a:schemeClr val="tx1"/>
                          </a:solidFill>
                          <a:latin typeface="+mn-ea"/>
                          <a:ea typeface="+mn-ea"/>
                        </a:rPr>
                        <a:t>ＴＥＬ：088-875-0281</a:t>
                      </a:r>
                      <a:endParaRPr kumimoji="1" lang="ja-JP" altLang="en-US" sz="1200" dirty="0">
                        <a:solidFill>
                          <a:schemeClr val="tx1"/>
                        </a:solidFill>
                        <a:latin typeface="+mn-ea"/>
                        <a:ea typeface="+mn-ea"/>
                      </a:endParaRPr>
                    </a:p>
                  </a:txBody>
                  <a:tcPr/>
                </a:tc>
              </a:tr>
            </a:tbl>
          </a:graphicData>
        </a:graphic>
      </p:graphicFrame>
      <p:sp>
        <p:nvSpPr>
          <p:cNvPr id="1862" name="テキスト ボックス 7"/>
          <p:cNvSpPr txBox="1">
            <a:spLocks noChangeArrowheads="1"/>
          </p:cNvSpPr>
          <p:nvPr/>
        </p:nvSpPr>
        <p:spPr>
          <a:xfrm>
            <a:off x="165000" y="563651"/>
            <a:ext cx="6480175" cy="492536"/>
          </a:xfrm>
          <a:prstGeom prst="rect">
            <a:avLst/>
          </a:prstGeom>
          <a:noFill/>
          <a:ln w="9525">
            <a:noFill/>
            <a:miter lim="800000"/>
            <a:headEnd/>
            <a:tailEnd/>
          </a:ln>
        </p:spPr>
        <p:txBody>
          <a:bodyPr wrap="square" lIns="92429" tIns="46213" rIns="92429" bIns="46213">
            <a:spAutoFit/>
          </a:bodyPr>
          <a:lstStyle/>
          <a:p>
            <a:r>
              <a:rPr lang="ja-JP" altLang="en-US" sz="1300"/>
              <a:t>経営者の死亡等に伴い必要となる資金の調達を支援</a:t>
            </a:r>
            <a:r>
              <a:rPr lang="ja-JP" altLang="en-US" sz="1300"/>
              <a:t>するため、都道府県知事の認定を受けた中小企業者等</a:t>
            </a:r>
            <a:r>
              <a:rPr lang="ja-JP" altLang="en-US" sz="1300"/>
              <a:t>に対し、特例を設けています。</a:t>
            </a:r>
            <a:endParaRPr sz="1300"/>
          </a:p>
        </p:txBody>
      </p:sp>
      <p:graphicFrame>
        <p:nvGraphicFramePr>
          <p:cNvPr id="1863" name="四角形 18"/>
          <p:cNvGraphicFramePr>
            <a:graphicFrameLocks noGrp="1"/>
          </p:cNvGraphicFramePr>
          <p:nvPr/>
        </p:nvGraphicFramePr>
        <p:xfrm>
          <a:off x="828841" y="2336624"/>
          <a:ext cx="3176723" cy="1042080"/>
        </p:xfrm>
        <a:graphic>
          <a:graphicData uri="http://schemas.openxmlformats.org/drawingml/2006/table">
            <a:tbl>
              <a:tblPr firstRow="1" bandRow="1">
                <a:tableStyleId>{5C22544A-7EE6-4342-B048-85BDC9FD1C3A}</a:tableStyleId>
              </a:tblPr>
              <a:tblGrid>
                <a:gridCol w="2096557"/>
                <a:gridCol w="1080166"/>
              </a:tblGrid>
              <a:tr h="220086">
                <a:tc>
                  <a:txBody>
                    <a:bodyPr/>
                    <a:lstStyle/>
                    <a:p>
                      <a:pPr algn="ctr"/>
                      <a:r>
                        <a:rPr kumimoji="1" lang="ja-JP" altLang="en-US" sz="1100" dirty="0" smtClean="0">
                          <a:solidFill>
                            <a:schemeClr val="tx1"/>
                          </a:solidFill>
                          <a:latin typeface="+mn-ea"/>
                          <a:ea typeface="+mn-ea"/>
                        </a:rPr>
                        <a:t>通常枠</a:t>
                      </a:r>
                      <a:endParaRPr kumimoji="1" lang="ja-JP" altLang="en-US" sz="1100" dirty="0">
                        <a:solidFill>
                          <a:schemeClr val="tx1"/>
                        </a:solidFill>
                      </a:endParaRPr>
                    </a:p>
                  </a:txBody>
                  <a:tcPr/>
                </a:tc>
                <a:tc>
                  <a:txBody>
                    <a:bodyPr/>
                    <a:lstStyle/>
                    <a:p>
                      <a:pPr algn="ctr"/>
                      <a:r>
                        <a:rPr kumimoji="1" lang="ja-JP" altLang="en-US" sz="1100" dirty="0" smtClean="0">
                          <a:solidFill>
                            <a:schemeClr val="tx1"/>
                          </a:solidFill>
                          <a:latin typeface="+mn-ea"/>
                          <a:ea typeface="+mn-ea"/>
                        </a:rPr>
                        <a:t>別枠</a:t>
                      </a:r>
                      <a:endParaRPr kumimoji="1" lang="ja-JP" altLang="en-US" sz="1100" dirty="0">
                        <a:solidFill>
                          <a:schemeClr val="tx1"/>
                        </a:solidFill>
                      </a:endParaRPr>
                    </a:p>
                  </a:txBody>
                  <a:tcPr/>
                </a:tc>
              </a:tr>
              <a:tr h="234000">
                <a:tc>
                  <a:txBody>
                    <a:bodyPr/>
                    <a:lstStyle/>
                    <a:p>
                      <a:r>
                        <a:rPr kumimoji="1" lang="ja-JP" altLang="en-US" sz="1100" dirty="0" smtClean="0">
                          <a:solidFill>
                            <a:schemeClr val="tx1"/>
                          </a:solidFill>
                          <a:latin typeface="+mn-ea"/>
                          <a:ea typeface="+mn-ea"/>
                        </a:rPr>
                        <a:t>普通保険【</a:t>
                      </a:r>
                      <a:r>
                        <a:rPr kumimoji="1" lang="ja-JP" altLang="en-US" sz="1100" dirty="0" smtClean="0">
                          <a:solidFill>
                            <a:schemeClr val="tx1"/>
                          </a:solidFill>
                          <a:latin typeface="+mn-ea"/>
                          <a:ea typeface="+mn-ea"/>
                        </a:rPr>
                        <a:t>２</a:t>
                      </a:r>
                      <a:r>
                        <a:rPr kumimoji="1" lang="ja-JP" altLang="en-US" sz="1100" dirty="0" smtClean="0">
                          <a:solidFill>
                            <a:schemeClr val="tx1"/>
                          </a:solidFill>
                          <a:latin typeface="+mn-ea"/>
                          <a:ea typeface="+mn-ea"/>
                        </a:rPr>
                        <a:t>億円】</a:t>
                      </a:r>
                      <a:endParaRPr kumimoji="1" lang="ja-JP" altLang="en-US" sz="1100" dirty="0">
                        <a:solidFill>
                          <a:schemeClr val="tx1"/>
                        </a:solidFill>
                      </a:endParaRPr>
                    </a:p>
                  </a:txBody>
                  <a:tcPr/>
                </a:tc>
                <a:tc>
                  <a:txBody>
                    <a:bodyPr/>
                    <a:lstStyle/>
                    <a:p>
                      <a:pPr/>
                      <a:r>
                        <a:rPr kumimoji="1" lang="ja-JP" altLang="en-US" sz="1100" dirty="0" smtClean="0">
                          <a:solidFill>
                            <a:schemeClr val="tx1"/>
                          </a:solidFill>
                          <a:latin typeface="+mn-ea"/>
                          <a:ea typeface="+mn-ea"/>
                        </a:rPr>
                        <a:t>＋</a:t>
                      </a:r>
                      <a:r>
                        <a:rPr kumimoji="1" lang="ja-JP" altLang="en-US" sz="1100" dirty="0" smtClean="0">
                          <a:solidFill>
                            <a:schemeClr val="tx1"/>
                          </a:solidFill>
                          <a:latin typeface="+mn-ea"/>
                          <a:ea typeface="+mn-ea"/>
                        </a:rPr>
                        <a:t>２</a:t>
                      </a:r>
                      <a:r>
                        <a:rPr kumimoji="1" lang="ja-JP" altLang="en-US" sz="1100" dirty="0" smtClean="0">
                          <a:solidFill>
                            <a:schemeClr val="tx1"/>
                          </a:solidFill>
                          <a:latin typeface="+mn-ea"/>
                          <a:ea typeface="+mn-ea"/>
                        </a:rPr>
                        <a:t>億円</a:t>
                      </a:r>
                      <a:endParaRPr kumimoji="1" lang="ja-JP" altLang="en-US" sz="1100" dirty="0">
                        <a:solidFill>
                          <a:schemeClr val="tx1"/>
                        </a:solidFill>
                      </a:endParaRPr>
                    </a:p>
                  </a:txBody>
                  <a:tcPr/>
                </a:tc>
              </a:tr>
              <a:tr h="234000">
                <a:tc>
                  <a:txBody>
                    <a:bodyPr/>
                    <a:lstStyle/>
                    <a:p>
                      <a:r>
                        <a:rPr kumimoji="1" lang="ja-JP" altLang="en-US" sz="1100" dirty="0" smtClean="0">
                          <a:solidFill>
                            <a:schemeClr val="tx1"/>
                          </a:solidFill>
                          <a:latin typeface="+mn-ea"/>
                          <a:ea typeface="+mn-ea"/>
                        </a:rPr>
                        <a:t>無担保保険【8,000</a:t>
                      </a:r>
                      <a:r>
                        <a:rPr kumimoji="1" lang="ja-JP" altLang="en-US" sz="1100" dirty="0" smtClean="0">
                          <a:solidFill>
                            <a:schemeClr val="tx1"/>
                          </a:solidFill>
                          <a:latin typeface="+mn-ea"/>
                          <a:ea typeface="+mn-ea"/>
                        </a:rPr>
                        <a:t>万円】</a:t>
                      </a:r>
                      <a:endParaRPr kumimoji="1" lang="ja-JP" altLang="en-US" sz="1100" dirty="0">
                        <a:solidFill>
                          <a:schemeClr val="tx1"/>
                        </a:solidFill>
                      </a:endParaRPr>
                    </a:p>
                  </a:txBody>
                  <a:tcPr/>
                </a:tc>
                <a:tc>
                  <a:txBody>
                    <a:bodyPr/>
                    <a:lstStyle/>
                    <a:p>
                      <a:pPr/>
                      <a:r>
                        <a:rPr kumimoji="1" lang="ja-JP" altLang="en-US" sz="1100" dirty="0" smtClean="0">
                          <a:solidFill>
                            <a:schemeClr val="tx1"/>
                          </a:solidFill>
                          <a:latin typeface="+mn-ea"/>
                          <a:ea typeface="+mn-ea"/>
                        </a:rPr>
                        <a:t>＋8,000万円</a:t>
                      </a:r>
                      <a:endParaRPr kumimoji="1" lang="ja-JP" altLang="en-US" sz="1100" dirty="0">
                        <a:solidFill>
                          <a:schemeClr val="tx1"/>
                        </a:solidFill>
                      </a:endParaRPr>
                    </a:p>
                  </a:txBody>
                  <a:tcPr/>
                </a:tc>
              </a:tr>
              <a:tr h="258535">
                <a:tc>
                  <a:txBody>
                    <a:bodyPr/>
                    <a:lstStyle/>
                    <a:p>
                      <a:r>
                        <a:rPr kumimoji="1" lang="ja-JP" altLang="en-US" sz="1100" dirty="0" smtClean="0">
                          <a:solidFill>
                            <a:schemeClr val="tx1"/>
                          </a:solidFill>
                          <a:latin typeface="+mn-ea"/>
                          <a:ea typeface="+mn-ea"/>
                        </a:rPr>
                        <a:t>（特別小口保険【2,000</a:t>
                      </a:r>
                      <a:r>
                        <a:rPr kumimoji="1" lang="ja-JP" altLang="en-US" sz="1100" dirty="0" smtClean="0">
                          <a:solidFill>
                            <a:schemeClr val="tx1"/>
                          </a:solidFill>
                          <a:latin typeface="+mn-ea"/>
                          <a:ea typeface="+mn-ea"/>
                        </a:rPr>
                        <a:t>万円】）</a:t>
                      </a:r>
                      <a:endParaRPr kumimoji="1" lang="ja-JP" altLang="en-US" sz="1100" dirty="0">
                        <a:solidFill>
                          <a:schemeClr val="tx1"/>
                        </a:solidFill>
                      </a:endParaRPr>
                    </a:p>
                  </a:txBody>
                  <a:tcPr/>
                </a:tc>
                <a:tc>
                  <a:txBody>
                    <a:bodyPr/>
                    <a:lstStyle/>
                    <a:p>
                      <a:pPr/>
                      <a:r>
                        <a:rPr kumimoji="1" lang="ja-JP" altLang="en-US" sz="1100" dirty="0" smtClean="0">
                          <a:solidFill>
                            <a:schemeClr val="tx1"/>
                          </a:solidFill>
                          <a:latin typeface="+mn-ea"/>
                          <a:ea typeface="+mn-ea"/>
                        </a:rPr>
                        <a:t>（＋2,000</a:t>
                      </a:r>
                      <a:r>
                        <a:rPr kumimoji="1" lang="ja-JP" altLang="en-US" sz="1100" dirty="0" smtClean="0">
                          <a:solidFill>
                            <a:schemeClr val="tx1"/>
                          </a:solidFill>
                          <a:latin typeface="+mn-ea"/>
                          <a:ea typeface="+mn-ea"/>
                        </a:rPr>
                        <a:t>万</a:t>
                      </a:r>
                      <a:r>
                        <a:rPr kumimoji="1" lang="ja-JP" altLang="en-US" sz="1100" dirty="0" smtClean="0">
                          <a:solidFill>
                            <a:schemeClr val="tx1"/>
                          </a:solidFill>
                          <a:latin typeface="+mn-ea"/>
                          <a:ea typeface="+mn-ea"/>
                        </a:rPr>
                        <a:t>円）</a:t>
                      </a:r>
                      <a:endParaRPr kumimoji="1" lang="ja-JP" altLang="en-US" sz="1100" dirty="0">
                        <a:solidFill>
                          <a:schemeClr val="tx1"/>
                        </a:solidFill>
                      </a:endParaRPr>
                    </a:p>
                  </a:txBody>
                  <a:tcPr/>
                </a:tc>
              </a:tr>
            </a:tbl>
          </a:graphicData>
        </a:graphic>
      </p:graphicFrame>
      <p:graphicFrame>
        <p:nvGraphicFramePr>
          <p:cNvPr id="1864" name="四角形 434"/>
          <p:cNvGraphicFramePr>
            <a:graphicFrameLocks noGrp="1"/>
          </p:cNvGraphicFramePr>
          <p:nvPr/>
        </p:nvGraphicFramePr>
        <p:xfrm>
          <a:off x="765000" y="4377000"/>
          <a:ext cx="5831998" cy="4249520"/>
        </p:xfrm>
        <a:graphic>
          <a:graphicData uri="http://schemas.openxmlformats.org/drawingml/2006/table">
            <a:tbl>
              <a:tblPr firstRow="1" bandRow="1">
                <a:tableStyleId>{5C22544A-7EE6-4342-B048-85BDC9FD1C3A}</a:tableStyleId>
              </a:tblPr>
              <a:tblGrid>
                <a:gridCol w="212468"/>
                <a:gridCol w="3130750"/>
                <a:gridCol w="1437768"/>
                <a:gridCol w="558704"/>
                <a:gridCol w="492308"/>
              </a:tblGrid>
              <a:tr h="264680">
                <a:tc rowSpan="2">
                  <a:txBody>
                    <a:bodyPr/>
                    <a:lstStyle/>
                    <a:p>
                      <a:endParaRPr kumimoji="1" lang="ja-JP" altLang="en-US" sz="1200" dirty="0"/>
                    </a:p>
                    <a:p>
                      <a:endParaRPr kumimoji="1" lang="ja-JP" altLang="en-US" sz="1200" dirty="0"/>
                    </a:p>
                  </a:txBody>
                  <a:tcPr/>
                </a:tc>
                <a:tc rowSpan="2">
                  <a:txBody>
                    <a:bodyPr/>
                    <a:lstStyle/>
                    <a:p>
                      <a:pPr algn="ctr"/>
                      <a:r>
                        <a:rPr kumimoji="1" lang="ja-JP" altLang="en-US" sz="1050" dirty="0" smtClean="0">
                          <a:solidFill>
                            <a:schemeClr val="bg1"/>
                          </a:solidFill>
                          <a:latin typeface="+mn-ea"/>
                          <a:ea typeface="+mn-ea"/>
                        </a:rPr>
                        <a:t>必要となる</a:t>
                      </a:r>
                      <a:endParaRPr kumimoji="1" lang="ja-JP" altLang="en-US" sz="1050" dirty="0">
                        <a:solidFill>
                          <a:schemeClr val="bg1"/>
                        </a:solidFill>
                      </a:endParaRPr>
                    </a:p>
                    <a:p>
                      <a:pPr algn="ctr"/>
                      <a:r>
                        <a:rPr kumimoji="1" lang="ja-JP" altLang="en-US" sz="1050" dirty="0" smtClean="0">
                          <a:solidFill>
                            <a:schemeClr val="bg1"/>
                          </a:solidFill>
                          <a:latin typeface="+mn-ea"/>
                          <a:ea typeface="+mn-ea"/>
                        </a:rPr>
                        <a:t>資金の類型</a:t>
                      </a:r>
                      <a:endParaRPr kumimoji="1" lang="ja-JP" altLang="en-US" sz="1050" dirty="0" smtClean="0">
                        <a:solidFill>
                          <a:schemeClr val="bg1"/>
                        </a:solidFill>
                        <a:latin typeface="+mn-ea"/>
                        <a:ea typeface="+mn-ea"/>
                      </a:endParaRPr>
                    </a:p>
                  </a:txBody>
                  <a:tcPr marL="91440" marR="91440" marT="45720" marB="45720" vert="horz" anchor="ctr" anchorCtr="0"/>
                </a:tc>
                <a:tc rowSpan="2">
                  <a:txBody>
                    <a:bodyPr/>
                    <a:lstStyle/>
                    <a:p>
                      <a:pPr algn="ctr"/>
                      <a:r>
                        <a:rPr kumimoji="1" lang="ja-JP" altLang="en-US" sz="1050" dirty="0" smtClean="0">
                          <a:solidFill>
                            <a:schemeClr val="bg1"/>
                          </a:solidFill>
                          <a:latin typeface="+mn-ea"/>
                          <a:ea typeface="+mn-ea"/>
                        </a:rPr>
                        <a:t>支援の対象者</a:t>
                      </a:r>
                      <a:endParaRPr kumimoji="1" lang="ja-JP" altLang="en-US" sz="1050" dirty="0"/>
                    </a:p>
                  </a:txBody>
                  <a:tcPr marL="91440" marR="91440" marT="45720" marB="45720" vert="horz" anchor="ctr" anchorCtr="0"/>
                </a:tc>
                <a:tc gridSpan="2">
                  <a:txBody>
                    <a:bodyPr/>
                    <a:lstStyle/>
                    <a:p>
                      <a:pPr algn="ctr"/>
                      <a:r>
                        <a:rPr kumimoji="1" lang="ja-JP" altLang="en-US" sz="1050" dirty="0" smtClean="0">
                          <a:solidFill>
                            <a:schemeClr val="bg1"/>
                          </a:solidFill>
                          <a:latin typeface="+mn-ea"/>
                          <a:ea typeface="+mn-ea"/>
                        </a:rPr>
                        <a:t>支援形態</a:t>
                      </a:r>
                      <a:endParaRPr kumimoji="1" lang="ja-JP" altLang="en-US" sz="1050" dirty="0"/>
                    </a:p>
                  </a:txBody>
                  <a:tcPr marL="91440" marR="91440" marT="45720" marB="45720" vert="horz" anchor="ctr" anchorCtr="0"/>
                </a:tc>
                <a:tc hMerge="1">
                  <a:txBody>
                    <a:bodyPr/>
                    <a:lstStyle/>
                    <a:p>
                      <a:pPr algn="ctr"/>
                      <a:endParaRPr kumimoji="1" lang="ja-JP" altLang="en-US" sz="1050" dirty="0"/>
                    </a:p>
                  </a:txBody>
                  <a:tcPr/>
                </a:tc>
              </a:tr>
              <a:tr h="381000">
                <a:tc vMerge="1">
                  <a:txBody>
                    <a:bodyPr/>
                    <a:lstStyle/>
                    <a:p>
                      <a:endParaRPr kumimoji="1" lang="ja-JP" altLang="en-US"/>
                    </a:p>
                  </a:txBody>
                  <a:tcPr/>
                </a:tc>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050" b="1" dirty="0"/>
                        <a:t>融資</a:t>
                      </a:r>
                      <a:endParaRPr kumimoji="1" lang="ja-JP" altLang="en-US" sz="1050" b="1" dirty="0"/>
                    </a:p>
                  </a:txBody>
                  <a:tcPr marL="91440" marR="91440" marT="45720" marB="45720" vert="horz" anchor="ctr" anchorCtr="0"/>
                </a:tc>
                <a:tc>
                  <a:txBody>
                    <a:bodyPr/>
                    <a:lstStyle/>
                    <a:p>
                      <a:pPr algn="ctr"/>
                      <a:r>
                        <a:rPr kumimoji="1" lang="ja-JP" altLang="en-US" sz="1050" b="1" dirty="0"/>
                        <a:t>信用保証</a:t>
                      </a:r>
                      <a:endParaRPr kumimoji="1" lang="ja-JP" altLang="en-US" sz="1050" b="1" dirty="0"/>
                    </a:p>
                  </a:txBody>
                  <a:tcPr marL="91440" marR="91440" marT="45720" marB="45720" vert="horz" anchor="ctr" anchorCtr="0"/>
                </a:tc>
              </a:tr>
              <a:tr h="420523">
                <a:tc rowSpan="2">
                  <a:txBody>
                    <a:bodyPr/>
                    <a:lstStyle/>
                    <a:p>
                      <a:r>
                        <a:rPr kumimoji="1" lang="ja-JP" altLang="en-US" sz="1200" dirty="0"/>
                        <a:t>１</a:t>
                      </a:r>
                      <a:endParaRPr kumimoji="1" lang="ja-JP" altLang="en-US" sz="1200" dirty="0"/>
                    </a:p>
                  </a:txBody>
                  <a:tcPr marL="91440" marR="91440" marT="45720" marB="45720" vert="horz" anchor="ctr" anchorCtr="0"/>
                </a:tc>
                <a:tc rowSpan="2">
                  <a:txBody>
                    <a:bodyPr/>
                    <a:lstStyle/>
                    <a:p>
                      <a:r>
                        <a:rPr kumimoji="1" lang="ja-JP" altLang="en-US" sz="1050" dirty="0"/>
                        <a:t>経営を</a:t>
                      </a:r>
                      <a:r>
                        <a:rPr kumimoji="1" lang="ja-JP" altLang="en-US" sz="1050" u="sng" dirty="0"/>
                        <a:t>承継した後</a:t>
                      </a:r>
                      <a:r>
                        <a:rPr kumimoji="1" lang="ja-JP" altLang="en-US" sz="1050" dirty="0"/>
                        <a:t>に必要となる資金</a:t>
                      </a:r>
                      <a:endParaRPr kumimoji="1" lang="ja-JP" altLang="en-US" sz="1050" dirty="0"/>
                    </a:p>
                    <a:p>
                      <a:r>
                        <a:rPr kumimoji="1" lang="ja-JP" altLang="en-US" sz="1050" dirty="0"/>
                        <a:t>【例】</a:t>
                      </a:r>
                      <a:endParaRPr kumimoji="1" lang="ja-JP" altLang="en-US" sz="1050" dirty="0"/>
                    </a:p>
                    <a:p>
                      <a:r>
                        <a:rPr kumimoji="1" lang="ja-JP" altLang="en-US" sz="1050" dirty="0"/>
                        <a:t>・後継者が自社の株式や事業用資産を買い取るための資金</a:t>
                      </a:r>
                      <a:endParaRPr kumimoji="1" lang="ja-JP" altLang="en-US" sz="1050" dirty="0"/>
                    </a:p>
                    <a:p>
                      <a:r>
                        <a:rPr kumimoji="1" lang="ja-JP" altLang="en-US" sz="1050" dirty="0"/>
                        <a:t>・</a:t>
                      </a:r>
                      <a:r>
                        <a:rPr kumimoji="1" lang="ja-JP" altLang="en-US" sz="1050" dirty="0"/>
                        <a:t>後継者</a:t>
                      </a:r>
                      <a:r>
                        <a:rPr kumimoji="1" lang="ja-JP" altLang="en-US" sz="1050" dirty="0"/>
                        <a:t>が</a:t>
                      </a:r>
                      <a:r>
                        <a:rPr kumimoji="1" lang="ja-JP" altLang="en-US" sz="1050" dirty="0"/>
                        <a:t>相続や</a:t>
                      </a:r>
                      <a:r>
                        <a:rPr kumimoji="1" lang="ja-JP" altLang="en-US" sz="1050" dirty="0"/>
                        <a:t>贈与</a:t>
                      </a:r>
                      <a:r>
                        <a:rPr kumimoji="1" lang="ja-JP" altLang="en-US" sz="1050" dirty="0"/>
                        <a:t>に</a:t>
                      </a:r>
                      <a:r>
                        <a:rPr kumimoji="1" lang="ja-JP" altLang="en-US" sz="1050" dirty="0"/>
                        <a:t>よって自社の株式や事業用資産を取得した場合の相続税・贈与税の納税資金</a:t>
                      </a:r>
                      <a:endParaRPr kumimoji="1" lang="ja-JP" altLang="en-US" sz="1050" dirty="0"/>
                    </a:p>
                    <a:p>
                      <a:r>
                        <a:rPr kumimoji="1" lang="ja-JP" altLang="en-US" sz="1050" dirty="0"/>
                        <a:t>・仕入先の取引条件や取引先金融機関の借入条件が厳しくなったことにより必要となる資金（※）</a:t>
                      </a:r>
                      <a:endParaRPr kumimoji="1" lang="ja-JP" altLang="en-US" sz="1050" dirty="0"/>
                    </a:p>
                    <a:p>
                      <a:r>
                        <a:rPr kumimoji="1" lang="ja-JP" altLang="en-US" sz="1050" dirty="0"/>
                        <a:t>（※）信用保証のみ　　　　　　　　　　　　　　　　　等</a:t>
                      </a:r>
                      <a:endParaRPr kumimoji="1" lang="ja-JP" altLang="en-US" sz="1050" dirty="0"/>
                    </a:p>
                  </a:txBody>
                  <a:tcPr/>
                </a:tc>
                <a:tc>
                  <a:txBody>
                    <a:bodyPr/>
                    <a:lstStyle/>
                    <a:p>
                      <a:r>
                        <a:rPr kumimoji="1" lang="ja-JP" altLang="en-US" sz="1050" dirty="0"/>
                        <a:t>中小企業者</a:t>
                      </a:r>
                      <a:endParaRPr kumimoji="1" lang="ja-JP" altLang="en-US" sz="1050" dirty="0"/>
                    </a:p>
                  </a:txBody>
                  <a:tcPr marL="91440" marR="91440" marT="45720" marB="45720" vert="horz" anchor="ctr" anchorCtr="0"/>
                </a:tc>
                <a:tc>
                  <a:txBody>
                    <a:bodyPr/>
                    <a:lstStyle/>
                    <a:p>
                      <a:pPr algn="ctr"/>
                      <a:endParaRPr kumimoji="1" lang="ja-JP" altLang="en-US" sz="1050" dirty="0"/>
                    </a:p>
                  </a:txBody>
                  <a:tcPr marL="91440" marR="91440" marT="45720" marB="45720" vert="horz" anchor="ctr" anchorCtr="0"/>
                </a:tc>
                <a:tc>
                  <a:txBody>
                    <a:bodyPr/>
                    <a:lstStyle/>
                    <a:p>
                      <a:pPr algn="ctr"/>
                      <a:r>
                        <a:rPr kumimoji="1" lang="ja-JP" altLang="en-US" sz="1050" dirty="0"/>
                        <a:t>○</a:t>
                      </a:r>
                      <a:endParaRPr kumimoji="1" lang="ja-JP" altLang="en-US" sz="1050" dirty="0"/>
                    </a:p>
                  </a:txBody>
                  <a:tcPr marL="91440" marR="91440" marT="45720" marB="45720" vert="horz" anchor="ctr" anchorCtr="0"/>
                </a:tc>
              </a:tr>
              <a:tr h="420523">
                <a:tc vMerge="1">
                  <a:txBody>
                    <a:bodyPr/>
                    <a:lstStyle/>
                    <a:p>
                      <a:endParaRPr kumimoji="1" lang="ja-JP" altLang="en-US" sz="1200" dirty="0"/>
                    </a:p>
                  </a:txBody>
                  <a:tcPr/>
                </a:tc>
                <a:tc vMerge="1">
                  <a:txBody>
                    <a:bodyPr/>
                    <a:lstStyle/>
                    <a:p>
                      <a:endParaRPr kumimoji="1" lang="ja-JP" altLang="en-US" sz="1200" dirty="0"/>
                    </a:p>
                  </a:txBody>
                  <a:tcPr/>
                </a:tc>
                <a:tc>
                  <a:txBody>
                    <a:bodyPr/>
                    <a:lstStyle/>
                    <a:p>
                      <a:r>
                        <a:rPr kumimoji="1" lang="ja-JP" altLang="en-US" sz="1050" dirty="0"/>
                        <a:t>中小企業者［会社］の代表者</a:t>
                      </a:r>
                      <a:endParaRPr kumimoji="1" lang="ja-JP" altLang="en-US" sz="1050" dirty="0"/>
                    </a:p>
                  </a:txBody>
                  <a:tcPr marL="91440" marR="91440" marT="45720" marB="45720" vert="horz" anchor="ctr" anchorCtr="0"/>
                </a:tc>
                <a:tc>
                  <a:txBody>
                    <a:bodyPr/>
                    <a:lstStyle/>
                    <a:p>
                      <a:pPr algn="ctr"/>
                      <a:r>
                        <a:rPr kumimoji="1" lang="ja-JP" altLang="en-US" sz="1050" dirty="0"/>
                        <a:t>○</a:t>
                      </a:r>
                      <a:endParaRPr kumimoji="1" lang="ja-JP" altLang="en-US" sz="1050" dirty="0"/>
                    </a:p>
                  </a:txBody>
                  <a:tcPr marL="91440" marR="91440" marT="45720" marB="45720" vert="horz" anchor="ctr" anchorCtr="0"/>
                </a:tc>
                <a:tc>
                  <a:txBody>
                    <a:bodyPr/>
                    <a:lstStyle/>
                    <a:p>
                      <a:pPr algn="ctr"/>
                      <a:r>
                        <a:rPr kumimoji="1" lang="ja-JP" altLang="en-US" sz="1050" dirty="0"/>
                        <a:t>○</a:t>
                      </a:r>
                      <a:endParaRPr kumimoji="1" lang="ja-JP" altLang="en-US" sz="1050" dirty="0"/>
                    </a:p>
                  </a:txBody>
                  <a:tcPr marL="91440" marR="91440" marT="45720" marB="45720" vert="horz" anchor="ctr" anchorCtr="0"/>
                </a:tc>
              </a:tr>
              <a:tr h="420523">
                <a:tc rowSpan="2">
                  <a:txBody>
                    <a:bodyPr/>
                    <a:lstStyle/>
                    <a:p>
                      <a:r>
                        <a:rPr kumimoji="1" lang="ja-JP" altLang="en-US" sz="1200" dirty="0"/>
                        <a:t>２</a:t>
                      </a:r>
                      <a:endParaRPr kumimoji="1" lang="ja-JP" altLang="en-US" sz="1200" dirty="0"/>
                    </a:p>
                  </a:txBody>
                  <a:tcPr marL="91440" marR="91440" marT="45720" marB="45720" vert="horz" anchor="ctr" anchorCtr="0"/>
                </a:tc>
                <a:tc rowSpan="2">
                  <a:txBody>
                    <a:bodyPr/>
                    <a:lstStyle/>
                    <a:p>
                      <a:r>
                        <a:rPr kumimoji="1" lang="ja-JP" altLang="en-US" sz="1050" u="sng" dirty="0"/>
                        <a:t>これから</a:t>
                      </a:r>
                      <a:r>
                        <a:rPr kumimoji="1" lang="ja-JP" altLang="en-US" sz="1050" dirty="0"/>
                        <a:t>他の中小企業者の経営を</a:t>
                      </a:r>
                      <a:r>
                        <a:rPr kumimoji="1" lang="ja-JP" altLang="en-US" sz="1050" u="sng" dirty="0"/>
                        <a:t>承継する</a:t>
                      </a:r>
                      <a:r>
                        <a:rPr kumimoji="1" lang="ja-JP" altLang="en-US" sz="1050" dirty="0"/>
                        <a:t>にあたり必要となる資金</a:t>
                      </a:r>
                      <a:endParaRPr kumimoji="1" lang="ja-JP" altLang="en-US" sz="1050" dirty="0"/>
                    </a:p>
                    <a:p>
                      <a:endParaRPr kumimoji="1" lang="ja-JP" altLang="en-US" sz="1050" dirty="0"/>
                    </a:p>
                    <a:p>
                      <a:r>
                        <a:rPr kumimoji="1" lang="ja-JP" altLang="en-US" sz="1050" dirty="0"/>
                        <a:t>【例】</a:t>
                      </a:r>
                      <a:endParaRPr kumimoji="1" lang="ja-JP" altLang="en-US" sz="1050" dirty="0"/>
                    </a:p>
                    <a:p>
                      <a:r>
                        <a:rPr kumimoji="1" lang="ja-JP" altLang="en-US" sz="1050" dirty="0"/>
                        <a:t>・これからＭ＆Ａにより他社の株式や事業用資産を買い取るための資金</a:t>
                      </a:r>
                      <a:endParaRPr kumimoji="1" lang="ja-JP" altLang="en-US" sz="1050" dirty="0"/>
                    </a:p>
                    <a:p>
                      <a:r>
                        <a:rPr kumimoji="1" lang="ja-JP" altLang="en-US" sz="1050" dirty="0"/>
                        <a:t>　　　　　　　　　　　　　　　　　　　　　　　　　　　　　等</a:t>
                      </a:r>
                      <a:endParaRPr kumimoji="1" lang="ja-JP" altLang="en-US" sz="1050" dirty="0"/>
                    </a:p>
                  </a:txBody>
                  <a:tcPr/>
                </a:tc>
                <a:tc>
                  <a:txBody>
                    <a:bodyPr/>
                    <a:lstStyle/>
                    <a:p>
                      <a:r>
                        <a:rPr kumimoji="1" lang="ja-JP" altLang="en-US" sz="1050" dirty="0"/>
                        <a:t>（これから他の中小企業者の経営を承継しようとする）中小企業者</a:t>
                      </a:r>
                      <a:endParaRPr kumimoji="1" lang="ja-JP" altLang="en-US" sz="1050" dirty="0"/>
                    </a:p>
                  </a:txBody>
                  <a:tcPr marL="91440" marR="91440" marT="45720" marB="45720" vert="horz" anchor="ctr" anchorCtr="0"/>
                </a:tc>
                <a:tc>
                  <a:txBody>
                    <a:bodyPr/>
                    <a:lstStyle/>
                    <a:p>
                      <a:pPr algn="ctr"/>
                      <a:endParaRPr kumimoji="1" lang="ja-JP" altLang="en-US" sz="1050" dirty="0"/>
                    </a:p>
                  </a:txBody>
                  <a:tcPr marL="91440" marR="91440" marT="45720" marB="45720" vert="horz" anchor="ctr" anchorCtr="0"/>
                </a:tc>
                <a:tc>
                  <a:txBody>
                    <a:bodyPr/>
                    <a:lstStyle/>
                    <a:p>
                      <a:pPr algn="ctr"/>
                      <a:r>
                        <a:rPr kumimoji="1" lang="ja-JP" altLang="en-US" sz="1050" dirty="0"/>
                        <a:t>○</a:t>
                      </a:r>
                      <a:endParaRPr kumimoji="1" lang="ja-JP" altLang="en-US" sz="1050" dirty="0"/>
                    </a:p>
                  </a:txBody>
                  <a:tcPr marL="91440" marR="91440" marT="45720" marB="45720" vert="horz" anchor="ctr" anchorCtr="0"/>
                </a:tc>
              </a:tr>
              <a:tr h="420523">
                <a:tc vMerge="1">
                  <a:txBody>
                    <a:bodyPr/>
                    <a:lstStyle/>
                    <a:p>
                      <a:endParaRPr kumimoji="1" lang="ja-JP" altLang="en-US" sz="1200" dirty="0"/>
                    </a:p>
                  </a:txBody>
                  <a:tcPr/>
                </a:tc>
                <a:tc vMerge="1">
                  <a:txBody>
                    <a:bodyPr/>
                    <a:lstStyle/>
                    <a:p>
                      <a:endParaRPr kumimoji="1" lang="ja-JP" altLang="en-US" sz="1200" dirty="0"/>
                    </a:p>
                  </a:txBody>
                  <a:tcPr/>
                </a:tc>
                <a:tc>
                  <a:txBody>
                    <a:bodyPr/>
                    <a:lstStyle/>
                    <a:p>
                      <a:r>
                        <a:rPr kumimoji="1" lang="ja-JP" altLang="en-US" sz="1050" dirty="0"/>
                        <a:t>（これから他の中小企業者の経営を承継しようとする）事業を営んでいない個人</a:t>
                      </a:r>
                      <a:endParaRPr kumimoji="1" lang="ja-JP" altLang="en-US" sz="1050" dirty="0"/>
                    </a:p>
                  </a:txBody>
                  <a:tcPr marL="91440" marR="91440" marT="45720" marB="45720" vert="horz" anchor="ctr" anchorCtr="0"/>
                </a:tc>
                <a:tc>
                  <a:txBody>
                    <a:bodyPr/>
                    <a:lstStyle/>
                    <a:p>
                      <a:pPr algn="ctr"/>
                      <a:r>
                        <a:rPr kumimoji="1" lang="ja-JP" altLang="en-US" sz="1050" dirty="0"/>
                        <a:t>○</a:t>
                      </a:r>
                      <a:endParaRPr kumimoji="1" lang="ja-JP" altLang="en-US" sz="1050" dirty="0"/>
                    </a:p>
                  </a:txBody>
                  <a:tcPr marL="91440" marR="91440" marT="45720" marB="45720" vert="horz" anchor="ctr" anchorCtr="0"/>
                </a:tc>
                <a:tc>
                  <a:txBody>
                    <a:bodyPr/>
                    <a:lstStyle/>
                    <a:p>
                      <a:pPr algn="ctr"/>
                      <a:r>
                        <a:rPr kumimoji="1" lang="ja-JP" altLang="en-US" sz="1050" dirty="0"/>
                        <a:t>○</a:t>
                      </a:r>
                      <a:endParaRPr kumimoji="1" lang="ja-JP" altLang="en-US" sz="1050" dirty="0"/>
                    </a:p>
                  </a:txBody>
                  <a:tcPr marL="91440" marR="91440" marT="45720" marB="45720" vert="horz" anchor="ctr" anchorCtr="0"/>
                </a:tc>
              </a:tr>
              <a:tr h="518920">
                <a:tc>
                  <a:txBody>
                    <a:bodyPr/>
                    <a:lstStyle/>
                    <a:p>
                      <a:r>
                        <a:rPr kumimoji="1" lang="ja-JP" altLang="en-US" sz="1200" dirty="0"/>
                        <a:t>３</a:t>
                      </a:r>
                      <a:endParaRPr kumimoji="1" lang="ja-JP" altLang="en-US" sz="1200" dirty="0"/>
                    </a:p>
                  </a:txBody>
                  <a:tcPr marL="91440" marR="91440" marT="45720" marB="45720" vert="horz" anchor="ctr" anchorCtr="0"/>
                </a:tc>
                <a:tc>
                  <a:txBody>
                    <a:bodyPr/>
                    <a:lstStyle/>
                    <a:p>
                      <a:r>
                        <a:rPr kumimoji="1" lang="ja-JP" altLang="en-US" sz="1050" dirty="0"/>
                        <a:t>認定日から経営の承継の日までの間に、</a:t>
                      </a:r>
                      <a:r>
                        <a:rPr kumimoji="1" lang="ja-JP" altLang="en-US" sz="1050" u="sng" dirty="0"/>
                        <a:t>現経営者の保証が付されている借入れを借り換えるための資金</a:t>
                      </a:r>
                      <a:r>
                        <a:rPr kumimoji="1" lang="ja-JP" altLang="en-US" sz="1050" dirty="0"/>
                        <a:t>（経営者保証は不要）</a:t>
                      </a:r>
                      <a:endParaRPr kumimoji="1" lang="ja-JP" altLang="en-US" sz="1050" dirty="0"/>
                    </a:p>
                  </a:txBody>
                  <a:tcPr/>
                </a:tc>
                <a:tc>
                  <a:txBody>
                    <a:bodyPr/>
                    <a:lstStyle/>
                    <a:p>
                      <a:r>
                        <a:rPr kumimoji="1" lang="ja-JP" altLang="en-US" sz="1050" dirty="0"/>
                        <a:t>中小企業者［会社］</a:t>
                      </a:r>
                      <a:endParaRPr kumimoji="1" lang="ja-JP" altLang="en-US" sz="1050" dirty="0"/>
                    </a:p>
                  </a:txBody>
                  <a:tcPr marL="91440" marR="91440" marT="45720" marB="45720" vert="horz" anchor="ctr" anchorCtr="0"/>
                </a:tc>
                <a:tc>
                  <a:txBody>
                    <a:bodyPr/>
                    <a:lstStyle/>
                    <a:p>
                      <a:pPr algn="ctr"/>
                      <a:endParaRPr kumimoji="1" lang="ja-JP" altLang="en-US" sz="1050" dirty="0"/>
                    </a:p>
                  </a:txBody>
                  <a:tcPr marL="91440" marR="91440" marT="45720" marB="45720" vert="horz" anchor="ctr" anchorCtr="0"/>
                </a:tc>
                <a:tc>
                  <a:txBody>
                    <a:bodyPr/>
                    <a:lstStyle/>
                    <a:p>
                      <a:pPr algn="ctr"/>
                      <a:r>
                        <a:rPr kumimoji="1" lang="ja-JP" altLang="en-US" sz="1050" dirty="0"/>
                        <a:t>○</a:t>
                      </a:r>
                      <a:endParaRPr kumimoji="1" lang="ja-JP" altLang="en-US" sz="1050" dirty="0"/>
                    </a:p>
                  </a:txBody>
                  <a:tcPr marL="91440" marR="91440" marT="45720" marB="45720" vert="horz" anchor="ctr" anchorCtr="0"/>
                </a:tc>
              </a:tr>
            </a:tbl>
          </a:graphicData>
        </a:graphic>
      </p:graphicFrame>
      <p:sp>
        <p:nvSpPr>
          <p:cNvPr id="1865" name="テキスト ボックス 707"/>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５８</a:t>
            </a:r>
            <a:endParaRPr>
              <a:solidFill>
                <a:schemeClr val="tx1"/>
              </a:solidFill>
            </a:endParaRPr>
          </a:p>
        </p:txBody>
      </p:sp>
      <p:sp>
        <p:nvSpPr>
          <p:cNvPr id="1866" name="テキスト 690"/>
          <p:cNvSpPr txBox="1"/>
          <p:nvPr/>
        </p:nvSpPr>
        <p:spPr>
          <a:xfrm>
            <a:off x="7029000" y="8854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72" name="タイトル 1"/>
          <p:cNvSpPr>
            <a:spLocks noGrp="1"/>
          </p:cNvSpPr>
          <p:nvPr>
            <p:ph type="ctrTitle"/>
          </p:nvPr>
        </p:nvSpPr>
        <p:spPr>
          <a:xfrm>
            <a:off x="1746195" y="39556"/>
            <a:ext cx="5111807" cy="584729"/>
          </a:xfrm>
          <a:solidFill>
            <a:schemeClr val="accent1">
              <a:lumMod val="20000"/>
              <a:lumOff val="80000"/>
            </a:schemeClr>
          </a:solidFill>
          <a:ln>
            <a:solidFill>
              <a:schemeClr val="accent1">
                <a:lumMod val="20000"/>
                <a:lumOff val="80000"/>
              </a:schemeClr>
            </a:solidFill>
          </a:ln>
        </p:spPr>
        <p:txBody>
          <a:bodyPr lIns="92429" tIns="46213" rIns="92429" bIns="46213" rtlCol="0">
            <a:noAutofit/>
          </a:bodyPr>
          <a:lstStyle/>
          <a:p>
            <a:pPr algn="ctr"/>
            <a:r>
              <a:rPr lang="ja-JP" altLang="en-US" sz="1600" b="0" dirty="0">
                <a:latin typeface="+mj-ea"/>
              </a:rPr>
              <a:t>遺留分に関する民法の特例 </a:t>
            </a:r>
            <a:r>
              <a:rPr lang="en-US" altLang="ja-JP" sz="1600" b="0" dirty="0" smtClean="0">
                <a:latin typeface="+mn-ea"/>
                <a:ea typeface="+mn-ea"/>
              </a:rPr>
              <a:t>【国</a:t>
            </a:r>
            <a:r>
              <a:rPr lang="en-US" altLang="ja-JP" sz="1600" b="0" dirty="0" smtClean="0">
                <a:latin typeface="+mn-ea"/>
                <a:ea typeface="+mn-ea"/>
              </a:rPr>
              <a:t>】</a:t>
            </a:r>
            <a:endParaRPr lang="ja-JP" altLang="en-US" sz="2000" b="0" dirty="0">
              <a:latin typeface="+mn-ea"/>
              <a:ea typeface="+mn-ea"/>
            </a:endParaRPr>
          </a:p>
        </p:txBody>
      </p:sp>
      <p:sp>
        <p:nvSpPr>
          <p:cNvPr id="1873" name="タイトル 1"/>
          <p:cNvSpPr txBox="1"/>
          <p:nvPr/>
        </p:nvSpPr>
        <p:spPr>
          <a:xfrm>
            <a:off x="36513" y="39556"/>
            <a:ext cx="1655763" cy="584729"/>
          </a:xfrm>
          <a:prstGeom prst="rect">
            <a:avLst/>
          </a:prstGeom>
          <a:noFill/>
          <a:ln>
            <a:solidFill>
              <a:schemeClr val="accent1">
                <a:lumMod val="60000"/>
                <a:lumOff val="40000"/>
              </a:schemeClr>
            </a:solidFill>
          </a:ln>
        </p:spPr>
        <p:txBody>
          <a:bodyPr lIns="92429" tIns="46213" rIns="92429" bIns="46213" anchor="ctr">
            <a:normAutofit/>
          </a:bodyPr>
          <a:lstStyle/>
          <a:p>
            <a:pPr algn="ctr" fontAlgn="auto">
              <a:spcAft>
                <a:spcPts val="0"/>
              </a:spcAft>
              <a:defRPr/>
            </a:pPr>
            <a:r>
              <a:rPr lang="ja-JP" altLang="en-US" sz="1600" b="0" dirty="0">
                <a:solidFill>
                  <a:schemeClr val="tx1"/>
                </a:solidFill>
                <a:latin typeface="+mn-ea"/>
                <a:ea typeface="+mn-ea"/>
                <a:cs typeface="+mj-cs"/>
              </a:rPr>
              <a:t>事業承継</a:t>
            </a:r>
            <a:endParaRPr b="0">
              <a:solidFill>
                <a:schemeClr val="tx1"/>
              </a:solidFill>
            </a:endParaRPr>
          </a:p>
        </p:txBody>
      </p:sp>
      <p:graphicFrame>
        <p:nvGraphicFramePr>
          <p:cNvPr id="1874" name="表 6"/>
          <p:cNvGraphicFramePr>
            <a:graphicFrameLocks noGrp="1"/>
          </p:cNvGraphicFramePr>
          <p:nvPr>
            <p:extLst>
              <p:ext uri="{D42A27DB-BD31-4B8C-83A1-F6EECF244321}">
                <p14:modId xmlns:p14="http://schemas.microsoft.com/office/powerpoint/2010/main" val="2221875755"/>
              </p:ext>
            </p:extLst>
          </p:nvPr>
        </p:nvGraphicFramePr>
        <p:xfrm>
          <a:off x="130325" y="1131000"/>
          <a:ext cx="6568926" cy="8383461"/>
        </p:xfrm>
        <a:graphic>
          <a:graphicData uri="http://schemas.openxmlformats.org/drawingml/2006/table">
            <a:tbl>
              <a:tblPr firstRow="1" bandRow="1">
                <a:tableStyleId>{5940675A-B579-460E-94D1-54222C63F5DA}</a:tableStyleId>
              </a:tblPr>
              <a:tblGrid>
                <a:gridCol w="1422250"/>
                <a:gridCol w="5146675"/>
              </a:tblGrid>
              <a:tr h="2470319">
                <a:tc>
                  <a:txBody>
                    <a:bodyPr/>
                    <a:lstStyle/>
                    <a:p>
                      <a:r>
                        <a:rPr kumimoji="1" lang="ja-JP" altLang="en-US" sz="1300" dirty="0">
                          <a:solidFill>
                            <a:schemeClr val="tx1"/>
                          </a:solidFill>
                        </a:rPr>
                        <a:t>要件</a:t>
                      </a:r>
                      <a:endParaRPr kumimoji="1" lang="ja-JP" altLang="en-US" sz="1300" dirty="0">
                        <a:solidFill>
                          <a:schemeClr val="tx1"/>
                        </a:solidFill>
                      </a:endParaRPr>
                    </a:p>
                  </a:txBody>
                  <a:tcPr>
                    <a:solidFill>
                      <a:schemeClr val="tx2">
                        <a:lumMod val="20000"/>
                        <a:lumOff val="80000"/>
                      </a:schemeClr>
                    </a:solidFill>
                  </a:tcPr>
                </a:tc>
                <a:tc>
                  <a:txBody>
                    <a:bodyPr/>
                    <a:lstStyle/>
                    <a:p>
                      <a:pPr algn="l"/>
                      <a:r>
                        <a:rPr lang="ja-JP" altLang="en-US" sz="1300">
                          <a:solidFill>
                            <a:schemeClr val="tx1"/>
                          </a:solidFill>
                        </a:rPr>
                        <a:t>・会社の経営の承継の場合</a:t>
                      </a:r>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endParaRPr lang="ja-JP" altLang="en-US" sz="1300">
                        <a:solidFill>
                          <a:schemeClr val="tx1"/>
                        </a:solidFill>
                      </a:endParaRPr>
                    </a:p>
                    <a:p>
                      <a:pPr algn="l"/>
                      <a:r>
                        <a:rPr lang="ja-JP" altLang="en-US" sz="1300">
                          <a:solidFill>
                            <a:schemeClr val="tx1"/>
                          </a:solidFill>
                        </a:rPr>
                        <a:t>※</a:t>
                      </a:r>
                      <a:r>
                        <a:rPr lang="ja-JP" altLang="en-US" sz="1300">
                          <a:solidFill>
                            <a:schemeClr val="tx1"/>
                          </a:solidFill>
                        </a:rPr>
                        <a:t>個人事業の経営の承継の場合は、中小企業庁のホームページにてご確認ください</a:t>
                      </a:r>
                      <a:endParaRPr lang="ja-JP" altLang="en-US" sz="1300">
                        <a:solidFill>
                          <a:schemeClr val="tx1"/>
                        </a:solidFill>
                      </a:endParaRPr>
                    </a:p>
                    <a:p>
                      <a:pPr algn="l"/>
                      <a:endParaRPr lang="ja-JP" altLang="en-US" sz="1300">
                        <a:solidFill>
                          <a:schemeClr val="tx1"/>
                        </a:solidFill>
                      </a:endParaRPr>
                    </a:p>
                  </a:txBody>
                  <a:tcPr/>
                </a:tc>
              </a:tr>
              <a:tr h="1875960">
                <a:tc>
                  <a:txBody>
                    <a:bodyPr/>
                    <a:lstStyle/>
                    <a:p>
                      <a:r>
                        <a:rPr kumimoji="1" lang="ja-JP" altLang="en-US" sz="1300" dirty="0">
                          <a:solidFill>
                            <a:schemeClr val="tx1"/>
                          </a:solidFill>
                        </a:rPr>
                        <a:t>制度内容</a:t>
                      </a:r>
                      <a:endParaRPr kumimoji="1" lang="ja-JP" altLang="en-US" sz="1300" dirty="0">
                        <a:solidFill>
                          <a:schemeClr val="tx1"/>
                        </a:solidFill>
                      </a:endParaRPr>
                    </a:p>
                  </a:txBody>
                  <a:tcPr>
                    <a:solidFill>
                      <a:schemeClr val="tx2">
                        <a:lumMod val="20000"/>
                        <a:lumOff val="80000"/>
                      </a:schemeClr>
                    </a:solidFill>
                  </a:tcPr>
                </a:tc>
                <a:tc>
                  <a:txBody>
                    <a:bodyPr/>
                    <a:lstStyle/>
                    <a:p>
                      <a:r>
                        <a:rPr kumimoji="1" lang="ja-JP" altLang="en-US" sz="1300" dirty="0" smtClean="0">
                          <a:solidFill>
                            <a:schemeClr val="tx1"/>
                          </a:solidFill>
                          <a:latin typeface="+mn-ea"/>
                          <a:ea typeface="+mn-ea"/>
                        </a:rPr>
                        <a:t>①除外合意</a:t>
                      </a:r>
                      <a:endParaRPr lang="ja-JP" altLang="en-US">
                        <a:solidFill>
                          <a:schemeClr val="tx1"/>
                        </a:solidFill>
                      </a:endParaRPr>
                    </a:p>
                    <a:p>
                      <a:r>
                        <a:rPr kumimoji="1" lang="ja-JP" altLang="en-US" sz="1300" dirty="0" smtClean="0">
                          <a:solidFill>
                            <a:schemeClr val="tx1"/>
                          </a:solidFill>
                          <a:latin typeface="+mn-ea"/>
                          <a:ea typeface="+mn-ea"/>
                        </a:rPr>
                        <a:t>・後継者が先代経営者から贈与等によって取得した自社株式・事業用</a:t>
                      </a:r>
                      <a:r>
                        <a:rPr kumimoji="1" lang="ja-JP" altLang="en-US" sz="1300" dirty="0" smtClean="0">
                          <a:solidFill>
                            <a:schemeClr val="tx1"/>
                          </a:solidFill>
                          <a:latin typeface="+mn-ea"/>
                          <a:ea typeface="+mn-ea"/>
                        </a:rPr>
                        <a:t>資産の価額について、他の相続人は遺留分の主張ができなくなるので、相続紛争のリスクを抑えつつ、後継者に対して集中的に株式を承継させることができる。</a:t>
                      </a:r>
                      <a:endParaRPr kumimoji="1" lang="ja-JP" altLang="en-US" sz="1300" dirty="0" smtClean="0">
                        <a:solidFill>
                          <a:schemeClr val="tx1"/>
                        </a:solidFill>
                        <a:latin typeface="+mn-ea"/>
                        <a:ea typeface="+mn-ea"/>
                      </a:endParaRPr>
                    </a:p>
                    <a:p>
                      <a:endParaRPr kumimoji="1" lang="ja-JP" altLang="en-US" sz="1300" dirty="0" smtClean="0">
                        <a:solidFill>
                          <a:schemeClr val="tx1"/>
                        </a:solidFill>
                        <a:latin typeface="+mn-ea"/>
                        <a:ea typeface="+mn-ea"/>
                      </a:endParaRPr>
                    </a:p>
                    <a:p>
                      <a:r>
                        <a:rPr kumimoji="1" lang="ja-JP" altLang="en-US" sz="1300" dirty="0" smtClean="0">
                          <a:solidFill>
                            <a:schemeClr val="tx1"/>
                          </a:solidFill>
                          <a:latin typeface="+mn-ea"/>
                          <a:ea typeface="+mn-ea"/>
                        </a:rPr>
                        <a:t>②</a:t>
                      </a:r>
                      <a:r>
                        <a:rPr kumimoji="1" lang="ja-JP" altLang="en-US" sz="1300" dirty="0" smtClean="0">
                          <a:solidFill>
                            <a:schemeClr val="tx1"/>
                          </a:solidFill>
                          <a:latin typeface="+mn-ea"/>
                          <a:ea typeface="+mn-ea"/>
                        </a:rPr>
                        <a:t>固定合意　※会社のみ利用可能</a:t>
                      </a:r>
                      <a:endParaRPr lang="ja-JP" altLang="en-US">
                        <a:solidFill>
                          <a:schemeClr val="tx1"/>
                        </a:solidFill>
                      </a:endParaRPr>
                    </a:p>
                    <a:p>
                      <a:r>
                        <a:rPr kumimoji="1" lang="ja-JP" altLang="en-US" sz="1300" dirty="0" smtClean="0">
                          <a:solidFill>
                            <a:schemeClr val="tx1"/>
                          </a:solidFill>
                          <a:latin typeface="+mn-ea"/>
                          <a:ea typeface="+mn-ea"/>
                        </a:rPr>
                        <a:t>・自社株式の価額が上昇しても遺留分の額に影響しないことから、後継者の経営努力により株式価値が増加しても、相続時に想定外の遺留分の主張を受けることがなくなる。</a:t>
                      </a:r>
                      <a:endParaRPr kumimoji="1" lang="en-US" altLang="ja-JP" sz="1300" dirty="0" smtClean="0">
                        <a:solidFill>
                          <a:schemeClr val="tx1"/>
                        </a:solidFill>
                        <a:latin typeface="+mn-ea"/>
                        <a:ea typeface="+mn-ea"/>
                      </a:endParaRPr>
                    </a:p>
                    <a:p>
                      <a:endParaRPr kumimoji="1" lang="ja-JP" altLang="en-US" sz="1300" dirty="0" smtClean="0">
                        <a:solidFill>
                          <a:schemeClr val="tx1"/>
                        </a:solidFill>
                        <a:latin typeface="+mn-ea"/>
                        <a:ea typeface="+mn-ea"/>
                      </a:endParaRPr>
                    </a:p>
                  </a:txBody>
                  <a:tcPr/>
                </a:tc>
              </a:tr>
              <a:tr h="2029266">
                <a:tc>
                  <a:txBody>
                    <a:bodyPr/>
                    <a:lstStyle/>
                    <a:p>
                      <a:r>
                        <a:rPr kumimoji="1" lang="ja-JP" altLang="en-US" sz="1300" dirty="0">
                          <a:solidFill>
                            <a:schemeClr val="tx1"/>
                          </a:solidFill>
                          <a:latin typeface="+mn-ea"/>
                          <a:ea typeface="+mn-ea"/>
                        </a:rPr>
                        <a:t>手続きの流れ</a:t>
                      </a:r>
                      <a:endParaRPr kumimoji="1" lang="ja-JP" altLang="en-US" sz="1300" dirty="0">
                        <a:solidFill>
                          <a:schemeClr val="tx1"/>
                        </a:solidFill>
                        <a:latin typeface="+mn-ea"/>
                        <a:ea typeface="+mn-ea"/>
                      </a:endParaRPr>
                    </a:p>
                  </a:txBody>
                  <a:tcPr>
                    <a:solidFill>
                      <a:schemeClr val="tx2">
                        <a:lumMod val="20000"/>
                        <a:lumOff val="80000"/>
                      </a:schemeClr>
                    </a:solidFill>
                  </a:tcPr>
                </a:tc>
                <a:tc>
                  <a:txBody>
                    <a:bodyPr/>
                    <a:lstStyle/>
                    <a:p>
                      <a:r>
                        <a:rPr lang="ja-JP" altLang="en-US" sz="1300">
                          <a:solidFill>
                            <a:schemeClr val="tx1"/>
                          </a:solidFill>
                        </a:rPr>
                        <a:t>・会社の経営の承継の場合</a:t>
                      </a:r>
                      <a:r>
                        <a:rPr kumimoji="1" lang="ja-JP" altLang="en-US" sz="1300" dirty="0" smtClean="0">
                          <a:solidFill>
                            <a:schemeClr val="tx1"/>
                          </a:solidFill>
                          <a:latin typeface="+mn-ea"/>
                          <a:ea typeface="+mn-ea"/>
                        </a:rPr>
                        <a:t>　　　　　　　　　　　　　　　</a:t>
                      </a:r>
                      <a:endParaRPr kumimoji="1" lang="ja-JP" altLang="en-US" sz="1300" dirty="0" smtClean="0">
                        <a:solidFill>
                          <a:schemeClr val="tx1"/>
                        </a:solidFill>
                        <a:latin typeface="+mn-ea"/>
                        <a:ea typeface="+mn-ea"/>
                      </a:endParaRPr>
                    </a:p>
                    <a:p>
                      <a:r>
                        <a:rPr kumimoji="1" lang="ja-JP" altLang="en-US" sz="1300" dirty="0" smtClean="0">
                          <a:solidFill>
                            <a:schemeClr val="tx1"/>
                          </a:solidFill>
                          <a:latin typeface="+mn-ea"/>
                          <a:ea typeface="+mn-ea"/>
                        </a:rPr>
                        <a:t>　　　　　　　　</a:t>
                      </a:r>
                      <a:endParaRPr kumimoji="1" lang="ja-JP" altLang="en-US" sz="1300" dirty="0" smtClean="0">
                        <a:solidFill>
                          <a:schemeClr val="tx1"/>
                        </a:solidFill>
                        <a:latin typeface="+mn-ea"/>
                        <a:ea typeface="+mn-ea"/>
                      </a:endParaRPr>
                    </a:p>
                    <a:p>
                      <a:r>
                        <a:rPr kumimoji="1" lang="ja-JP" altLang="en-US" sz="1300" dirty="0" smtClean="0">
                          <a:solidFill>
                            <a:schemeClr val="tx1"/>
                          </a:solidFill>
                          <a:latin typeface="+mn-ea"/>
                          <a:ea typeface="+mn-ea"/>
                        </a:rPr>
                        <a:t>　　　　　</a:t>
                      </a:r>
                      <a:endParaRPr kumimoji="1" lang="ja-JP" altLang="en-US" sz="1300" dirty="0" smtClean="0">
                        <a:solidFill>
                          <a:schemeClr val="tx1"/>
                        </a:solidFill>
                        <a:latin typeface="+mn-ea"/>
                        <a:ea typeface="+mn-ea"/>
                      </a:endParaRPr>
                    </a:p>
                    <a:p>
                      <a:r>
                        <a:rPr kumimoji="1" lang="ja-JP" altLang="en-US" sz="1300" dirty="0" smtClean="0">
                          <a:solidFill>
                            <a:schemeClr val="tx1"/>
                          </a:solidFill>
                          <a:latin typeface="+mn-ea"/>
                          <a:ea typeface="+mn-ea"/>
                        </a:rPr>
                        <a:t>　　</a:t>
                      </a:r>
                      <a:endParaRPr kumimoji="1" lang="ja-JP" altLang="en-US" sz="1300" dirty="0" smtClean="0">
                        <a:solidFill>
                          <a:schemeClr val="tx1"/>
                        </a:solidFill>
                        <a:latin typeface="+mn-ea"/>
                        <a:ea typeface="+mn-ea"/>
                      </a:endParaRPr>
                    </a:p>
                    <a:p>
                      <a:endParaRPr kumimoji="1" lang="ja-JP" altLang="en-US" sz="1300" dirty="0" smtClean="0">
                        <a:solidFill>
                          <a:schemeClr val="tx1"/>
                        </a:solidFill>
                        <a:latin typeface="+mn-ea"/>
                        <a:ea typeface="+mn-ea"/>
                      </a:endParaRPr>
                    </a:p>
                    <a:p>
                      <a:endParaRPr kumimoji="1" lang="ja-JP" altLang="en-US" sz="1300" dirty="0" smtClean="0">
                        <a:solidFill>
                          <a:schemeClr val="tx1"/>
                        </a:solidFill>
                        <a:latin typeface="+mn-ea"/>
                        <a:ea typeface="+mn-ea"/>
                      </a:endParaRPr>
                    </a:p>
                    <a:p>
                      <a:endParaRPr kumimoji="1" lang="ja-JP" altLang="en-US" sz="1300" dirty="0" smtClean="0">
                        <a:solidFill>
                          <a:schemeClr val="tx1"/>
                        </a:solidFill>
                        <a:latin typeface="+mn-ea"/>
                        <a:ea typeface="+mn-ea"/>
                      </a:endParaRPr>
                    </a:p>
                    <a:p>
                      <a:endParaRPr kumimoji="1" lang="ja-JP" altLang="en-US" sz="1300" dirty="0" smtClean="0">
                        <a:solidFill>
                          <a:schemeClr val="tx1"/>
                        </a:solidFill>
                        <a:latin typeface="+mn-ea"/>
                        <a:ea typeface="+mn-ea"/>
                      </a:endParaRPr>
                    </a:p>
                    <a:p>
                      <a:pPr algn="l"/>
                      <a:r>
                        <a:rPr lang="ja-JP" altLang="en-US" sz="1300">
                          <a:solidFill>
                            <a:schemeClr val="tx1"/>
                          </a:solidFill>
                        </a:rPr>
                        <a:t>※</a:t>
                      </a:r>
                      <a:r>
                        <a:rPr lang="ja-JP" altLang="en-US" sz="1300">
                          <a:solidFill>
                            <a:schemeClr val="tx1"/>
                          </a:solidFill>
                        </a:rPr>
                        <a:t>個人事業の経営の承継の場合は、中小企業庁のホームページにてご確認ください</a:t>
                      </a:r>
                      <a:endParaRPr lang="ja-JP" altLang="en-US" sz="1300">
                        <a:solidFill>
                          <a:schemeClr val="tx1"/>
                        </a:solidFill>
                      </a:endParaRPr>
                    </a:p>
                    <a:p>
                      <a:endParaRPr kumimoji="1" lang="ja-JP" altLang="en-US" sz="1300" dirty="0" smtClean="0">
                        <a:solidFill>
                          <a:schemeClr val="tx1"/>
                        </a:solidFill>
                        <a:latin typeface="+mn-ea"/>
                        <a:ea typeface="+mn-ea"/>
                      </a:endParaRPr>
                    </a:p>
                  </a:txBody>
                  <a:tcPr/>
                </a:tc>
              </a:tr>
              <a:tr h="1170621">
                <a:tc>
                  <a:txBody>
                    <a:bodyPr/>
                    <a:lstStyle/>
                    <a:p>
                      <a:r>
                        <a:rPr kumimoji="1" lang="ja-JP" altLang="en-US" sz="1300" dirty="0" smtClean="0">
                          <a:solidFill>
                            <a:schemeClr val="tx1"/>
                          </a:solidFill>
                          <a:latin typeface="+mn-ea"/>
                          <a:ea typeface="+mn-ea"/>
                        </a:rPr>
                        <a:t>お問い合わせ先</a:t>
                      </a:r>
                      <a:endParaRPr kumimoji="1" lang="ja-JP" altLang="en-US" sz="13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300" dirty="0" smtClean="0">
                          <a:solidFill>
                            <a:schemeClr val="tx1"/>
                          </a:solidFill>
                          <a:latin typeface="+mn-ea"/>
                          <a:ea typeface="+mn-ea"/>
                        </a:rPr>
                        <a:t>中小企業庁</a:t>
                      </a:r>
                      <a:r>
                        <a:rPr kumimoji="1" lang="ja-JP" altLang="en-US" sz="1300" dirty="0" smtClean="0">
                          <a:solidFill>
                            <a:schemeClr val="tx1"/>
                          </a:solidFill>
                          <a:latin typeface="+mn-ea"/>
                          <a:ea typeface="+mn-ea"/>
                        </a:rPr>
                        <a:t>事業環境部</a:t>
                      </a:r>
                      <a:r>
                        <a:rPr kumimoji="1" lang="ja-JP" altLang="en-US" sz="1300" dirty="0" smtClean="0">
                          <a:solidFill>
                            <a:schemeClr val="tx1"/>
                          </a:solidFill>
                          <a:latin typeface="+mn-ea"/>
                          <a:ea typeface="+mn-ea"/>
                        </a:rPr>
                        <a:t>財務課</a:t>
                      </a:r>
                      <a:endParaRPr kumimoji="1" lang="ja-JP" altLang="en-US" sz="130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smtClean="0">
                          <a:solidFill>
                            <a:schemeClr val="tx1"/>
                          </a:solidFill>
                          <a:latin typeface="+mn-ea"/>
                          <a:ea typeface="+mn-ea"/>
                        </a:rPr>
                        <a:t>ＴＥＬ：03-3501-5803</a:t>
                      </a:r>
                      <a:endParaRPr kumimoji="1" lang="en-US" altLang="ja-JP" sz="1300" baseline="0" dirty="0" smtClean="0">
                        <a:solidFill>
                          <a:schemeClr val="tx1"/>
                        </a:solidFill>
                        <a:latin typeface="+mn-ea"/>
                        <a:ea typeface="+mn-ea"/>
                      </a:endParaRPr>
                    </a:p>
                    <a:p>
                      <a:r>
                        <a:rPr kumimoji="1" lang="ja-JP" altLang="en-US" sz="1300" dirty="0">
                          <a:solidFill>
                            <a:schemeClr val="tx1"/>
                          </a:solidFill>
                          <a:latin typeface="+mn-ea"/>
                          <a:ea typeface="+mn-ea"/>
                        </a:rPr>
                        <a:t>中小企業庁ホームページ：</a:t>
                      </a:r>
                      <a:endParaRPr kumimoji="1" lang="ja-JP" altLang="en-US" sz="1200" dirty="0">
                        <a:solidFill>
                          <a:schemeClr val="tx1"/>
                        </a:solidFill>
                        <a:latin typeface="+mn-ea"/>
                        <a:ea typeface="+mn-ea"/>
                      </a:endParaRPr>
                    </a:p>
                    <a:p>
                      <a:r>
                        <a:rPr kumimoji="1" lang="ja-JP" altLang="en-US" sz="1300" dirty="0">
                          <a:solidFill>
                            <a:schemeClr val="tx1"/>
                          </a:solidFill>
                          <a:latin typeface="+mn-ea"/>
                          <a:ea typeface="+mn-ea"/>
                        </a:rPr>
                        <a:t>https://www.chusho.meti.go.jp/zaimu/shoukei/shoukei_enkatsu.html</a:t>
                      </a:r>
                      <a:endParaRPr kumimoji="1" lang="ja-JP" altLang="en-US" sz="1300" dirty="0">
                        <a:solidFill>
                          <a:schemeClr val="tx1"/>
                        </a:solidFill>
                        <a:latin typeface="+mn-ea"/>
                        <a:ea typeface="+mn-ea"/>
                      </a:endParaRPr>
                    </a:p>
                    <a:p>
                      <a:endParaRPr kumimoji="1" lang="ja-JP" altLang="en-US" sz="1300" dirty="0">
                        <a:solidFill>
                          <a:schemeClr val="tx1"/>
                        </a:solidFill>
                        <a:latin typeface="+mn-ea"/>
                        <a:ea typeface="+mn-ea"/>
                      </a:endParaRPr>
                    </a:p>
                  </a:txBody>
                  <a:tcPr/>
                </a:tc>
              </a:tr>
            </a:tbl>
          </a:graphicData>
        </a:graphic>
      </p:graphicFrame>
      <p:sp>
        <p:nvSpPr>
          <p:cNvPr id="1875" name="テキスト ボックス 7"/>
          <p:cNvSpPr txBox="1">
            <a:spLocks noChangeArrowheads="1"/>
          </p:cNvSpPr>
          <p:nvPr/>
        </p:nvSpPr>
        <p:spPr>
          <a:xfrm>
            <a:off x="165000" y="648024"/>
            <a:ext cx="6480175" cy="492536"/>
          </a:xfrm>
          <a:prstGeom prst="rect">
            <a:avLst/>
          </a:prstGeom>
          <a:noFill/>
          <a:ln w="9525">
            <a:noFill/>
            <a:miter lim="800000"/>
            <a:headEnd/>
            <a:tailEnd/>
          </a:ln>
        </p:spPr>
        <p:txBody>
          <a:bodyPr lIns="92429" tIns="46213" rIns="92429" bIns="46213">
            <a:spAutoFit/>
          </a:bodyPr>
          <a:lstStyle/>
          <a:p>
            <a:r>
              <a:rPr lang="ja-JP" altLang="en-US" sz="1300"/>
              <a:t>後継者が、遺留分権利者全員との合意及び所要の手続を経る</a:t>
            </a:r>
            <a:r>
              <a:rPr lang="ja-JP" altLang="en-US" sz="1300"/>
              <a:t>ことを前提に、以下の民法の特例の適用を受けることができます。</a:t>
            </a:r>
            <a:endParaRPr sz="1300"/>
          </a:p>
        </p:txBody>
      </p:sp>
      <p:pic>
        <p:nvPicPr>
          <p:cNvPr id="1876" name="図 598"/>
          <p:cNvPicPr>
            <a:picLocks noChangeAspect="1"/>
          </p:cNvPicPr>
          <p:nvPr/>
        </p:nvPicPr>
        <p:blipFill>
          <a:blip r:embed="rId1"/>
          <a:stretch>
            <a:fillRect/>
          </a:stretch>
        </p:blipFill>
        <p:spPr>
          <a:xfrm>
            <a:off x="1592613" y="1424931"/>
            <a:ext cx="5066289" cy="1647328"/>
          </a:xfrm>
          <a:prstGeom prst="rect">
            <a:avLst/>
          </a:prstGeom>
        </p:spPr>
      </p:pic>
      <p:pic>
        <p:nvPicPr>
          <p:cNvPr id="1877" name="図 602"/>
          <p:cNvPicPr>
            <a:picLocks noChangeAspect="1"/>
          </p:cNvPicPr>
          <p:nvPr/>
        </p:nvPicPr>
        <p:blipFill>
          <a:blip r:embed="rId2"/>
          <a:stretch>
            <a:fillRect/>
          </a:stretch>
        </p:blipFill>
        <p:spPr>
          <a:xfrm>
            <a:off x="1627370" y="6393000"/>
            <a:ext cx="5019029" cy="1267701"/>
          </a:xfrm>
          <a:prstGeom prst="rect">
            <a:avLst/>
          </a:prstGeom>
        </p:spPr>
      </p:pic>
      <p:sp>
        <p:nvSpPr>
          <p:cNvPr id="1878" name="テキスト ボックス 708"/>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５９</a:t>
            </a:r>
            <a:endParaRPr>
              <a:solidFill>
                <a:schemeClr val="tx1"/>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84" name="タイトル 1"/>
          <p:cNvSpPr>
            <a:spLocks noGrp="1"/>
          </p:cNvSpPr>
          <p:nvPr>
            <p:ph type="ctrTitle"/>
          </p:nvPr>
        </p:nvSpPr>
        <p:spPr>
          <a:xfrm>
            <a:off x="1744663" y="57000"/>
            <a:ext cx="5040312" cy="584729"/>
          </a:xfrm>
          <a:solidFill>
            <a:schemeClr val="accent1">
              <a:lumMod val="20000"/>
              <a:lumOff val="80000"/>
            </a:schemeClr>
          </a:solidFill>
          <a:ln>
            <a:solidFill>
              <a:schemeClr val="accent1">
                <a:lumMod val="20000"/>
                <a:lumOff val="80000"/>
              </a:schemeClr>
            </a:solidFill>
          </a:ln>
        </p:spPr>
        <p:txBody>
          <a:bodyPr rtlCol="0">
            <a:normAutofit fontScale="90000"/>
          </a:bodyPr>
          <a:lstStyle/>
          <a:p>
            <a:pPr fontAlgn="auto">
              <a:spcAft>
                <a:spcPts val="0"/>
              </a:spcAft>
              <a:defRPr/>
            </a:pPr>
            <a:r>
              <a:rPr lang="ja-JP" altLang="ja-JP" sz="1800" b="0" dirty="0" smtClean="0"/>
              <a:t>伝統的工芸品産業等後継者育成対策事業</a:t>
            </a:r>
            <a:r>
              <a:rPr lang="ja-JP" altLang="en-US" sz="1800" b="0" dirty="0" smtClean="0"/>
              <a:t>費補助金</a:t>
            </a:r>
            <a:endParaRPr lang="ja-JP" altLang="en-US" sz="1800" b="0" dirty="0">
              <a:latin typeface="+mn-ea"/>
              <a:ea typeface="+mn-ea"/>
            </a:endParaRPr>
          </a:p>
        </p:txBody>
      </p:sp>
      <p:sp>
        <p:nvSpPr>
          <p:cNvPr id="1885" name="タイトル 1"/>
          <p:cNvSpPr txBox="1"/>
          <p:nvPr/>
        </p:nvSpPr>
        <p:spPr>
          <a:xfrm>
            <a:off x="36513" y="57000"/>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smtClean="0">
                <a:solidFill>
                  <a:schemeClr val="tx1"/>
                </a:solidFill>
                <a:latin typeface="+mn-ea"/>
                <a:ea typeface="+mn-ea"/>
                <a:cs typeface="+mj-cs"/>
              </a:rPr>
              <a:t>後継者育成</a:t>
            </a:r>
            <a:endParaRPr lang="ja-JP" altLang="en-US" b="0" dirty="0">
              <a:solidFill>
                <a:schemeClr val="tx1"/>
              </a:solidFill>
              <a:latin typeface="+mn-ea"/>
              <a:ea typeface="+mn-ea"/>
              <a:cs typeface="+mj-cs"/>
            </a:endParaRPr>
          </a:p>
        </p:txBody>
      </p:sp>
      <p:graphicFrame>
        <p:nvGraphicFramePr>
          <p:cNvPr id="1886" name="Group 42"/>
          <p:cNvGraphicFramePr>
            <a:graphicFrameLocks noGrp="1"/>
          </p:cNvGraphicFramePr>
          <p:nvPr>
            <p:extLst>
              <p:ext uri="{D42A27DB-BD31-4B8C-83A1-F6EECF244321}">
                <p14:modId xmlns:p14="http://schemas.microsoft.com/office/powerpoint/2010/main" val="96944133"/>
              </p:ext>
            </p:extLst>
          </p:nvPr>
        </p:nvGraphicFramePr>
        <p:xfrm>
          <a:off x="149225" y="1137000"/>
          <a:ext cx="6592142" cy="7268368"/>
        </p:xfrm>
        <a:graphic>
          <a:graphicData uri="http://schemas.openxmlformats.org/drawingml/2006/table">
            <a:tbl>
              <a:tblPr/>
              <a:tblGrid>
                <a:gridCol w="1478315"/>
                <a:gridCol w="5113827"/>
              </a:tblGrid>
              <a:tr h="7244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対象者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i="0" kern="1200" dirty="0" smtClean="0">
                          <a:solidFill>
                            <a:schemeClr val="tx1"/>
                          </a:solidFill>
                          <a:latin typeface="+mn-ea"/>
                          <a:ea typeface="+mn-ea"/>
                          <a:cs typeface="+mn-cs"/>
                        </a:rPr>
                        <a:t>伝統的工芸品</a:t>
                      </a:r>
                      <a:r>
                        <a:rPr kumimoji="1" lang="ja-JP" altLang="en-US" sz="1400" i="0" kern="1200" dirty="0" smtClean="0">
                          <a:solidFill>
                            <a:schemeClr val="tx1"/>
                          </a:solidFill>
                          <a:latin typeface="+mn-ea"/>
                          <a:ea typeface="+mn-ea"/>
                          <a:cs typeface="+mn-cs"/>
                        </a:rPr>
                        <a:t>の指定</a:t>
                      </a:r>
                      <a:r>
                        <a:rPr kumimoji="1" lang="ja-JP" altLang="ja-JP" sz="1400" i="0" kern="1200" dirty="0" smtClean="0">
                          <a:solidFill>
                            <a:schemeClr val="tx1"/>
                          </a:solidFill>
                          <a:latin typeface="+mn-ea"/>
                          <a:ea typeface="+mn-ea"/>
                          <a:cs typeface="+mn-cs"/>
                        </a:rPr>
                        <a:t>や伝統的特産品の</a:t>
                      </a:r>
                      <a:r>
                        <a:rPr kumimoji="1" lang="ja-JP" altLang="en-US" sz="1400" i="0" kern="1200" dirty="0" smtClean="0">
                          <a:solidFill>
                            <a:schemeClr val="tx1"/>
                          </a:solidFill>
                          <a:latin typeface="+mn-ea"/>
                          <a:ea typeface="+mn-ea"/>
                          <a:cs typeface="+mn-cs"/>
                        </a:rPr>
                        <a:t>認定</a:t>
                      </a:r>
                      <a:r>
                        <a:rPr kumimoji="1" lang="ja-JP" altLang="ja-JP" sz="1400" i="0" kern="1200" dirty="0" smtClean="0">
                          <a:solidFill>
                            <a:schemeClr val="tx1"/>
                          </a:solidFill>
                          <a:latin typeface="+mn-ea"/>
                          <a:ea typeface="+mn-ea"/>
                          <a:cs typeface="+mn-cs"/>
                        </a:rPr>
                        <a:t>を受けた組合、</a:t>
                      </a:r>
                      <a:r>
                        <a:rPr kumimoji="1" lang="ja-JP" altLang="en-US" sz="1400" i="0" kern="1200" dirty="0" smtClean="0">
                          <a:solidFill>
                            <a:schemeClr val="tx1"/>
                          </a:solidFill>
                          <a:latin typeface="+mn-ea"/>
                          <a:ea typeface="+mn-ea"/>
                          <a:cs typeface="+mn-cs"/>
                        </a:rPr>
                        <a:t>事業者</a:t>
                      </a:r>
                      <a:r>
                        <a:rPr kumimoji="1" lang="ja-JP" altLang="en-US" sz="1200" i="0" kern="1200" dirty="0" smtClean="0">
                          <a:solidFill>
                            <a:schemeClr val="tx1"/>
                          </a:solidFill>
                          <a:latin typeface="+mn-ea"/>
                          <a:ea typeface="+mn-ea"/>
                          <a:cs typeface="+mn-cs"/>
                        </a:rPr>
                        <a:t>（土佐備長炭を除く　→　林業の補助金を活用）</a:t>
                      </a:r>
                      <a:endParaRPr kumimoji="0" lang="en-US" altLang="ja-JP"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ja-JP" sz="1200" b="0" i="0" kern="1200" dirty="0" smtClean="0">
                          <a:solidFill>
                            <a:schemeClr val="tx1"/>
                          </a:solidFill>
                          <a:latin typeface="+mn-ea"/>
                          <a:ea typeface="+mn-ea"/>
                          <a:cs typeface="+mn-cs"/>
                        </a:rPr>
                        <a:t>市町</a:t>
                      </a:r>
                      <a:r>
                        <a:rPr kumimoji="1" lang="ja-JP" altLang="ja-JP" sz="1200" b="0" i="0" kern="1200" dirty="0" smtClean="0">
                          <a:solidFill>
                            <a:schemeClr val="tx1"/>
                          </a:solidFill>
                          <a:latin typeface="+mn-ea"/>
                          <a:ea typeface="+mn-ea"/>
                          <a:cs typeface="+mn-cs"/>
                        </a:rPr>
                        <a:t>村</a:t>
                      </a:r>
                      <a:r>
                        <a:rPr kumimoji="1" lang="ja-JP" altLang="ja-JP" sz="1200" b="0" i="0" kern="1200" dirty="0" smtClean="0">
                          <a:solidFill>
                            <a:schemeClr val="tx1"/>
                          </a:solidFill>
                          <a:latin typeface="+mn-ea"/>
                          <a:ea typeface="+mn-ea"/>
                          <a:cs typeface="+mn-cs"/>
                        </a:rPr>
                        <a:t>を通じた</a:t>
                      </a:r>
                      <a:r>
                        <a:rPr kumimoji="1" lang="ja-JP" altLang="en-US" sz="1200" b="0" i="0" kern="1200" dirty="0" smtClean="0">
                          <a:solidFill>
                            <a:schemeClr val="tx1"/>
                          </a:solidFill>
                          <a:latin typeface="+mn-ea"/>
                          <a:ea typeface="+mn-ea"/>
                          <a:cs typeface="+mn-cs"/>
                        </a:rPr>
                        <a:t>間</a:t>
                      </a:r>
                      <a:r>
                        <a:rPr kumimoji="1" lang="ja-JP" altLang="en-US" sz="1200" b="0" i="0" kern="1200" dirty="0" smtClean="0">
                          <a:solidFill>
                            <a:schemeClr val="tx1"/>
                          </a:solidFill>
                          <a:latin typeface="+mn-ea"/>
                          <a:ea typeface="+mn-ea"/>
                          <a:cs typeface="+mn-cs"/>
                        </a:rPr>
                        <a:t>接補助</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33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対象経費</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ja-JP" sz="1400" kern="1200" dirty="0" smtClean="0">
                          <a:solidFill>
                            <a:schemeClr val="tx1"/>
                          </a:solidFill>
                          <a:latin typeface="+mn-ea"/>
                          <a:ea typeface="+mn-ea"/>
                          <a:cs typeface="+mn-cs"/>
                        </a:rPr>
                        <a:t>１　短期研修事業</a:t>
                      </a:r>
                      <a:r>
                        <a:rPr kumimoji="1" lang="ja-JP" altLang="en-US" sz="1400" kern="1200" dirty="0" smtClean="0">
                          <a:solidFill>
                            <a:schemeClr val="tx1"/>
                          </a:solidFill>
                          <a:latin typeface="+mn-ea"/>
                          <a:ea typeface="+mn-ea"/>
                          <a:cs typeface="+mn-cs"/>
                        </a:rPr>
                        <a:t>　　</a:t>
                      </a:r>
                      <a:endParaRPr kumimoji="1" lang="en-US" altLang="ja-JP" sz="1400" kern="1200" dirty="0" smtClean="0">
                        <a:solidFill>
                          <a:schemeClr val="tx1"/>
                        </a:solidFill>
                        <a:latin typeface="+mn-ea"/>
                        <a:ea typeface="+mn-ea"/>
                        <a:cs typeface="+mn-cs"/>
                      </a:endParaRPr>
                    </a:p>
                    <a:p>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短期研修</a:t>
                      </a:r>
                      <a:r>
                        <a:rPr kumimoji="1" lang="ja-JP" altLang="en-US" sz="1400" kern="1200" dirty="0" smtClean="0">
                          <a:solidFill>
                            <a:schemeClr val="tx1"/>
                          </a:solidFill>
                          <a:latin typeface="+mn-ea"/>
                          <a:ea typeface="+mn-ea"/>
                          <a:cs typeface="+mn-cs"/>
                        </a:rPr>
                        <a:t>：</a:t>
                      </a:r>
                      <a:r>
                        <a:rPr kumimoji="1" lang="ja-JP" altLang="en-US" sz="1400" kern="1200" dirty="0" smtClean="0">
                          <a:solidFill>
                            <a:schemeClr val="tx1"/>
                          </a:solidFill>
                          <a:latin typeface="+mn-ea"/>
                          <a:ea typeface="+mn-ea"/>
                          <a:cs typeface="+mn-cs"/>
                        </a:rPr>
                        <a:t>謝金、通信運搬費、パンフレット作成費</a:t>
                      </a:r>
                      <a:r>
                        <a:rPr kumimoji="1" lang="ja-JP" altLang="en-US" sz="1400" kern="1200" dirty="0" smtClean="0">
                          <a:solidFill>
                            <a:schemeClr val="tx1"/>
                          </a:solidFill>
                          <a:latin typeface="+mn-ea"/>
                          <a:ea typeface="+mn-ea"/>
                          <a:cs typeface="+mn-cs"/>
                        </a:rPr>
                        <a:t>等</a:t>
                      </a:r>
                      <a:r>
                        <a:rPr kumimoji="1" lang="ja-JP" altLang="en-US" sz="1400" kern="1200" dirty="0" smtClean="0">
                          <a:solidFill>
                            <a:schemeClr val="tx1"/>
                          </a:solidFill>
                          <a:latin typeface="+mn-ea"/>
                          <a:ea typeface="+mn-ea"/>
                          <a:cs typeface="+mn-cs"/>
                        </a:rPr>
                        <a:t>　</a:t>
                      </a:r>
                      <a:endParaRPr kumimoji="1" lang="en-US" altLang="ja-JP" sz="1400" kern="1200" dirty="0" smtClean="0">
                        <a:solidFill>
                          <a:schemeClr val="tx1"/>
                        </a:solidFill>
                        <a:latin typeface="+mn-ea"/>
                        <a:ea typeface="+mn-ea"/>
                        <a:cs typeface="+mn-cs"/>
                      </a:endParaRPr>
                    </a:p>
                    <a:p>
                      <a:r>
                        <a:rPr kumimoji="1" lang="ja-JP" altLang="ja-JP" sz="1400" kern="1200" dirty="0" smtClean="0">
                          <a:solidFill>
                            <a:schemeClr val="tx1"/>
                          </a:solidFill>
                          <a:latin typeface="+mn-ea"/>
                          <a:ea typeface="+mn-ea"/>
                          <a:cs typeface="+mn-cs"/>
                        </a:rPr>
                        <a:t>２　長期研修事業</a:t>
                      </a:r>
                      <a:endParaRPr kumimoji="1" lang="en-US" altLang="ja-JP" sz="1400" kern="1200" dirty="0" smtClean="0">
                        <a:solidFill>
                          <a:schemeClr val="tx1"/>
                        </a:solidFill>
                        <a:latin typeface="+mn-ea"/>
                        <a:ea typeface="+mn-ea"/>
                        <a:cs typeface="+mn-cs"/>
                      </a:endParaRPr>
                    </a:p>
                    <a:p>
                      <a:r>
                        <a:rPr kumimoji="1" lang="ja-JP" altLang="ja-JP" sz="1400" kern="1200" dirty="0" smtClean="0">
                          <a:solidFill>
                            <a:schemeClr val="tx1"/>
                          </a:solidFill>
                          <a:latin typeface="+mn-ea"/>
                          <a:ea typeface="+mn-ea"/>
                          <a:cs typeface="+mn-cs"/>
                        </a:rPr>
                        <a:t>　</a:t>
                      </a:r>
                      <a:r>
                        <a:rPr kumimoji="1" lang="ja-JP" altLang="ja-JP" sz="1400" kern="1200" dirty="0" smtClean="0">
                          <a:solidFill>
                            <a:schemeClr val="tx1"/>
                          </a:solidFill>
                          <a:latin typeface="+mn-ea"/>
                          <a:ea typeface="+mn-ea"/>
                          <a:cs typeface="+mn-cs"/>
                        </a:rPr>
                        <a:t>①</a:t>
                      </a:r>
                      <a:r>
                        <a:rPr kumimoji="1" lang="ja-JP" altLang="ja-JP" sz="1400" kern="1200" dirty="0" smtClean="0">
                          <a:solidFill>
                            <a:schemeClr val="tx1"/>
                          </a:solidFill>
                          <a:latin typeface="+mn-ea"/>
                          <a:ea typeface="+mn-ea"/>
                          <a:cs typeface="+mn-cs"/>
                        </a:rPr>
                        <a:t>研修環境整備：</a:t>
                      </a:r>
                      <a:r>
                        <a:rPr kumimoji="1" lang="ja-JP" altLang="en-US" sz="1400" kern="1200" dirty="0" smtClean="0">
                          <a:solidFill>
                            <a:schemeClr val="tx1"/>
                          </a:solidFill>
                          <a:latin typeface="+mn-ea"/>
                          <a:ea typeface="+mn-ea"/>
                          <a:cs typeface="+mn-cs"/>
                        </a:rPr>
                        <a:t>研修用道具の購入・リース料、修繕費</a:t>
                      </a:r>
                      <a:endParaRPr kumimoji="1" lang="en-US" altLang="ja-JP" sz="1400" kern="1200" dirty="0" smtClean="0">
                        <a:solidFill>
                          <a:schemeClr val="tx1"/>
                        </a:solidFill>
                        <a:latin typeface="+mn-ea"/>
                        <a:ea typeface="+mn-ea"/>
                        <a:cs typeface="+mn-cs"/>
                      </a:endParaRPr>
                    </a:p>
                    <a:p>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②</a:t>
                      </a:r>
                      <a:r>
                        <a:rPr kumimoji="1" lang="ja-JP" altLang="en-US" sz="1400" kern="1200" dirty="0" smtClean="0">
                          <a:solidFill>
                            <a:schemeClr val="tx1"/>
                          </a:solidFill>
                          <a:latin typeface="+mn-ea"/>
                          <a:ea typeface="+mn-ea"/>
                          <a:cs typeface="+mn-cs"/>
                        </a:rPr>
                        <a:t>研修生補助：</a:t>
                      </a:r>
                      <a:r>
                        <a:rPr kumimoji="1" lang="ja-JP" altLang="en-US" sz="1400" kern="1200" dirty="0" smtClean="0">
                          <a:solidFill>
                            <a:schemeClr val="tx1"/>
                          </a:solidFill>
                          <a:latin typeface="+mn-ea"/>
                          <a:ea typeface="+mn-ea"/>
                          <a:cs typeface="+mn-cs"/>
                        </a:rPr>
                        <a:t>図書教材費、道具代、研修中の生活費等</a:t>
                      </a:r>
                      <a:endParaRPr kumimoji="1" lang="ja-JP" altLang="ja-JP" sz="1400" kern="1200" dirty="0" smtClean="0">
                        <a:solidFill>
                          <a:schemeClr val="tx1"/>
                        </a:solidFill>
                        <a:latin typeface="+mn-ea"/>
                        <a:ea typeface="+mn-ea"/>
                        <a:cs typeface="+mn-cs"/>
                      </a:endParaRPr>
                    </a:p>
                    <a:p>
                      <a:r>
                        <a:rPr kumimoji="1" lang="ja-JP" altLang="ja-JP" sz="1400" kern="1200" dirty="0" smtClean="0">
                          <a:solidFill>
                            <a:schemeClr val="tx1"/>
                          </a:solidFill>
                          <a:latin typeface="+mn-ea"/>
                          <a:ea typeface="+mn-ea"/>
                          <a:cs typeface="+mn-cs"/>
                        </a:rPr>
                        <a:t>　</a:t>
                      </a:r>
                      <a:r>
                        <a:rPr kumimoji="1" lang="ja-JP" altLang="ja-JP" sz="1400" kern="1200" dirty="0" smtClean="0">
                          <a:solidFill>
                            <a:schemeClr val="tx1"/>
                          </a:solidFill>
                          <a:latin typeface="+mn-ea"/>
                          <a:ea typeface="+mn-ea"/>
                          <a:cs typeface="+mn-cs"/>
                        </a:rPr>
                        <a:t>③</a:t>
                      </a:r>
                      <a:r>
                        <a:rPr kumimoji="1" lang="ja-JP" altLang="ja-JP" sz="1400" kern="1200" dirty="0" smtClean="0">
                          <a:solidFill>
                            <a:schemeClr val="tx1"/>
                          </a:solidFill>
                          <a:latin typeface="+mn-ea"/>
                          <a:ea typeface="+mn-ea"/>
                          <a:cs typeface="+mn-cs"/>
                        </a:rPr>
                        <a:t>研修者受入生産者補助</a:t>
                      </a:r>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謝金</a:t>
                      </a:r>
                      <a:endParaRPr>
                        <a:solidFill>
                          <a:schemeClr val="tx1"/>
                        </a:solidFill>
                      </a:endParaRPr>
                    </a:p>
                    <a:p>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④</a:t>
                      </a:r>
                      <a:r>
                        <a:rPr kumimoji="1" lang="ja-JP" altLang="en-US" sz="1400" kern="1200" dirty="0" smtClean="0">
                          <a:solidFill>
                            <a:schemeClr val="tx1"/>
                          </a:solidFill>
                          <a:latin typeface="+mn-ea"/>
                          <a:ea typeface="+mn-ea"/>
                          <a:cs typeface="+mn-cs"/>
                        </a:rPr>
                        <a:t>学校形式による育成施設の管理に関する経費</a:t>
                      </a:r>
                      <a:endParaRPr>
                        <a:solidFill>
                          <a:schemeClr val="tx1"/>
                        </a:solidFill>
                      </a:endParaRPr>
                    </a:p>
                    <a:p>
                      <a:r>
                        <a:rPr kumimoji="1" lang="ja-JP" altLang="en-US" sz="1400" kern="1200" dirty="0" smtClean="0">
                          <a:solidFill>
                            <a:schemeClr val="tx1"/>
                          </a:solidFill>
                          <a:latin typeface="+mn-ea"/>
                          <a:ea typeface="+mn-ea"/>
                          <a:cs typeface="+mn-cs"/>
                        </a:rPr>
                        <a:t>３</a:t>
                      </a:r>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販路開拓･</a:t>
                      </a:r>
                      <a:r>
                        <a:rPr kumimoji="1" lang="ja-JP" altLang="en-US" sz="1400" kern="1200" dirty="0" smtClean="0">
                          <a:solidFill>
                            <a:schemeClr val="tx1"/>
                          </a:solidFill>
                          <a:latin typeface="+mn-ea"/>
                          <a:ea typeface="+mn-ea"/>
                          <a:cs typeface="+mn-cs"/>
                        </a:rPr>
                        <a:t>プロモーション</a:t>
                      </a:r>
                      <a:r>
                        <a:rPr kumimoji="1" lang="ja-JP" altLang="en-US" sz="1400" kern="1200" dirty="0" smtClean="0">
                          <a:solidFill>
                            <a:schemeClr val="tx1"/>
                          </a:solidFill>
                          <a:latin typeface="+mn-ea"/>
                          <a:ea typeface="+mn-ea"/>
                          <a:cs typeface="+mn-cs"/>
                        </a:rPr>
                        <a:t>事業</a:t>
                      </a:r>
                      <a:endParaRPr kumimoji="1" lang="ja-JP" altLang="en-US" sz="1300" kern="1200" dirty="0" smtClean="0">
                        <a:solidFill>
                          <a:schemeClr val="tx1"/>
                        </a:solidFill>
                        <a:latin typeface="+mn-ea"/>
                        <a:ea typeface="+mn-ea"/>
                        <a:cs typeface="+mn-cs"/>
                      </a:endParaRPr>
                    </a:p>
                    <a:p>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･販路開拓・市場調査：</a:t>
                      </a:r>
                      <a:r>
                        <a:rPr kumimoji="1" lang="ja-JP" altLang="en-US" sz="1400" kern="1200" dirty="0" smtClean="0">
                          <a:solidFill>
                            <a:schemeClr val="tx1"/>
                          </a:solidFill>
                          <a:latin typeface="+mn-ea"/>
                          <a:ea typeface="+mn-ea"/>
                          <a:cs typeface="+mn-cs"/>
                        </a:rPr>
                        <a:t>旅費、専門家謝金、翻訳料、通訳料等</a:t>
                      </a:r>
                      <a:r>
                        <a:rPr kumimoji="1" lang="ja-JP" altLang="en-US" sz="1400" kern="1200" dirty="0" smtClean="0">
                          <a:solidFill>
                            <a:schemeClr val="tx1"/>
                          </a:solidFill>
                          <a:latin typeface="+mn-ea"/>
                          <a:ea typeface="+mn-ea"/>
                          <a:cs typeface="+mn-cs"/>
                        </a:rPr>
                        <a:t>　</a:t>
                      </a:r>
                      <a:endParaRPr kumimoji="1" lang="ja-JP" altLang="en-US" sz="1400" kern="1200" dirty="0" smtClean="0">
                        <a:solidFill>
                          <a:schemeClr val="tx1"/>
                        </a:solidFill>
                        <a:latin typeface="+mn-ea"/>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4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補助率</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対象経費</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２／３ 　</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（市町村が１／３　継ぎ足し</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ただし、</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２</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．③</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については</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、５万円までは補助率１０／１０、</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２.④</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については対象経費✕１／３以内）</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79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補助限度額</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kern="1200" dirty="0" smtClean="0">
                          <a:solidFill>
                            <a:schemeClr val="tx1"/>
                          </a:solidFill>
                          <a:latin typeface="+mn-ea"/>
                          <a:ea typeface="+mn-ea"/>
                          <a:cs typeface="+mn-cs"/>
                        </a:rPr>
                        <a:t>１　</a:t>
                      </a:r>
                      <a:r>
                        <a:rPr kumimoji="1" lang="ja-JP" altLang="en-US" sz="1400" b="0" kern="1200" dirty="0" smtClean="0">
                          <a:solidFill>
                            <a:schemeClr val="tx1"/>
                          </a:solidFill>
                          <a:latin typeface="+mn-ea"/>
                          <a:ea typeface="+mn-ea"/>
                          <a:cs typeface="+mn-cs"/>
                        </a:rPr>
                        <a:t>短期研修事業</a:t>
                      </a:r>
                      <a:endParaRPr kumimoji="1" lang="en-US" altLang="ja-JP" sz="1400" b="0" kern="1200" dirty="0" smtClean="0">
                        <a:solidFill>
                          <a:schemeClr val="tx1"/>
                        </a:solidFill>
                        <a:latin typeface="+mn-ea"/>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a:t>
                      </a:r>
                      <a:r>
                        <a:rPr kumimoji="1" lang="ja-JP" altLang="en-US" sz="1400" kern="1200" dirty="0" smtClean="0">
                          <a:solidFill>
                            <a:schemeClr val="tx1"/>
                          </a:solidFill>
                          <a:latin typeface="+mn-ea"/>
                          <a:ea typeface="+mn-ea"/>
                          <a:cs typeface="+mn-cs"/>
                        </a:rPr>
                        <a:t>短期研修：</a:t>
                      </a:r>
                      <a:r>
                        <a:rPr kumimoji="1" lang="ja-JP" altLang="en-US" sz="1400" b="0" kern="1200" dirty="0" smtClean="0">
                          <a:solidFill>
                            <a:schemeClr val="tx1"/>
                          </a:solidFill>
                          <a:latin typeface="+mn-ea"/>
                          <a:ea typeface="+mn-ea"/>
                          <a:cs typeface="+mn-cs"/>
                        </a:rPr>
                        <a:t>１事業者につき、</a:t>
                      </a:r>
                      <a:r>
                        <a:rPr kumimoji="1" lang="en-US" altLang="ja-JP" sz="1400" b="0" kern="1200" dirty="0" smtClean="0">
                          <a:solidFill>
                            <a:schemeClr val="tx1"/>
                          </a:solidFill>
                          <a:latin typeface="+mn-ea"/>
                          <a:ea typeface="+mn-ea"/>
                          <a:cs typeface="+mn-cs"/>
                        </a:rPr>
                        <a:t>30</a:t>
                      </a:r>
                      <a:r>
                        <a:rPr kumimoji="1" lang="ja-JP" altLang="en-US" sz="1400" b="0" kern="1200" dirty="0" smtClean="0">
                          <a:solidFill>
                            <a:schemeClr val="tx1"/>
                          </a:solidFill>
                          <a:latin typeface="+mn-ea"/>
                          <a:ea typeface="+mn-ea"/>
                          <a:cs typeface="+mn-cs"/>
                        </a:rPr>
                        <a:t>万円</a:t>
                      </a:r>
                      <a:r>
                        <a:rPr kumimoji="1" lang="en-US" altLang="ja-JP" sz="1400" b="0" kern="1200" dirty="0" smtClean="0">
                          <a:solidFill>
                            <a:schemeClr val="tx1"/>
                          </a:solidFill>
                          <a:latin typeface="+mn-ea"/>
                          <a:ea typeface="+mn-ea"/>
                          <a:cs typeface="+mn-cs"/>
                        </a:rPr>
                        <a:t>/</a:t>
                      </a:r>
                      <a:r>
                        <a:rPr kumimoji="1" lang="ja-JP" altLang="en-US" sz="1400" b="0" kern="1200" dirty="0" smtClean="0">
                          <a:solidFill>
                            <a:schemeClr val="tx1"/>
                          </a:solidFill>
                          <a:latin typeface="+mn-ea"/>
                          <a:ea typeface="+mn-ea"/>
                          <a:cs typeface="+mn-cs"/>
                        </a:rPr>
                        <a:t>年</a:t>
                      </a:r>
                      <a:endParaRPr kumimoji="1" lang="en-US" altLang="ja-JP" sz="1400" b="0" kern="1200" dirty="0" smtClean="0">
                        <a:solidFill>
                          <a:schemeClr val="tx1"/>
                        </a:solidFill>
                        <a:latin typeface="+mn-ea"/>
                        <a:ea typeface="+mn-ea"/>
                        <a:cs typeface="+mn-cs"/>
                      </a:endParaRPr>
                    </a:p>
                    <a:p>
                      <a:r>
                        <a:rPr kumimoji="1" lang="ja-JP" altLang="ja-JP" sz="1400" kern="1200" dirty="0" smtClean="0">
                          <a:solidFill>
                            <a:schemeClr val="tx1"/>
                          </a:solidFill>
                          <a:latin typeface="+mn-ea"/>
                          <a:ea typeface="+mn-ea"/>
                          <a:cs typeface="+mn-cs"/>
                        </a:rPr>
                        <a:t>２　長期研修事業</a:t>
                      </a:r>
                      <a:endParaRPr kumimoji="1" lang="en-US" altLang="ja-JP" sz="1400" kern="1200" dirty="0" smtClean="0">
                        <a:solidFill>
                          <a:schemeClr val="tx1"/>
                        </a:solidFill>
                        <a:latin typeface="+mn-ea"/>
                        <a:ea typeface="+mn-ea"/>
                        <a:cs typeface="+mn-cs"/>
                      </a:endParaRPr>
                    </a:p>
                    <a:p>
                      <a:r>
                        <a:rPr kumimoji="1" lang="ja-JP" altLang="ja-JP" sz="1400" kern="1200" dirty="0" smtClean="0">
                          <a:solidFill>
                            <a:schemeClr val="tx1"/>
                          </a:solidFill>
                          <a:latin typeface="+mn-ea"/>
                          <a:ea typeface="+mn-ea"/>
                          <a:cs typeface="+mn-cs"/>
                        </a:rPr>
                        <a:t>　･</a:t>
                      </a:r>
                      <a:r>
                        <a:rPr kumimoji="1" lang="ja-JP" altLang="ja-JP" sz="1400" kern="1200" dirty="0" smtClean="0">
                          <a:solidFill>
                            <a:schemeClr val="tx1"/>
                          </a:solidFill>
                          <a:latin typeface="+mn-ea"/>
                          <a:ea typeface="+mn-ea"/>
                          <a:cs typeface="+mn-cs"/>
                        </a:rPr>
                        <a:t>研修環境整備：</a:t>
                      </a:r>
                      <a:r>
                        <a:rPr kumimoji="1" lang="ja-JP" altLang="en-US" sz="1400" b="0" kern="1200" dirty="0" smtClean="0">
                          <a:solidFill>
                            <a:schemeClr val="tx1"/>
                          </a:solidFill>
                          <a:latin typeface="+mn-ea"/>
                          <a:ea typeface="+mn-ea"/>
                          <a:cs typeface="+mn-cs"/>
                        </a:rPr>
                        <a:t>１事業者につき、</a:t>
                      </a:r>
                      <a:r>
                        <a:rPr kumimoji="1" lang="en-US" altLang="ja-JP" sz="1400" b="0" kern="1200" dirty="0" smtClean="0">
                          <a:solidFill>
                            <a:schemeClr val="tx1"/>
                          </a:solidFill>
                          <a:latin typeface="+mn-ea"/>
                          <a:ea typeface="+mn-ea"/>
                          <a:cs typeface="+mn-cs"/>
                        </a:rPr>
                        <a:t>30</a:t>
                      </a:r>
                      <a:r>
                        <a:rPr kumimoji="1" lang="ja-JP" altLang="en-US" sz="1400" b="0" kern="1200" dirty="0" smtClean="0">
                          <a:solidFill>
                            <a:schemeClr val="tx1"/>
                          </a:solidFill>
                          <a:latin typeface="+mn-ea"/>
                          <a:ea typeface="+mn-ea"/>
                          <a:cs typeface="+mn-cs"/>
                        </a:rPr>
                        <a:t>万円</a:t>
                      </a:r>
                      <a:r>
                        <a:rPr kumimoji="1" lang="en-US" altLang="ja-JP" sz="1400" b="0" kern="1200" dirty="0" smtClean="0">
                          <a:solidFill>
                            <a:schemeClr val="tx1"/>
                          </a:solidFill>
                          <a:latin typeface="+mn-ea"/>
                          <a:ea typeface="+mn-ea"/>
                          <a:cs typeface="+mn-cs"/>
                        </a:rPr>
                        <a:t>/</a:t>
                      </a:r>
                      <a:r>
                        <a:rPr kumimoji="1" lang="ja-JP" altLang="en-US" sz="1400" b="0" kern="1200" dirty="0" smtClean="0">
                          <a:solidFill>
                            <a:schemeClr val="tx1"/>
                          </a:solidFill>
                          <a:latin typeface="+mn-ea"/>
                          <a:ea typeface="+mn-ea"/>
                          <a:cs typeface="+mn-cs"/>
                        </a:rPr>
                        <a:t>年</a:t>
                      </a:r>
                      <a:endParaRPr kumimoji="1" lang="en-US" altLang="ja-JP" sz="1400" kern="1200" dirty="0" smtClean="0">
                        <a:solidFill>
                          <a:schemeClr val="tx1"/>
                        </a:solidFill>
                        <a:latin typeface="+mn-ea"/>
                        <a:ea typeface="+mn-ea"/>
                        <a:cs typeface="+mn-cs"/>
                      </a:endParaRPr>
                    </a:p>
                    <a:p>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･研修生補助：</a:t>
                      </a:r>
                      <a:r>
                        <a:rPr kumimoji="1" lang="en-US" altLang="ja-JP" sz="1400" b="0" kern="1200" dirty="0" smtClean="0">
                          <a:solidFill>
                            <a:schemeClr val="tx1"/>
                          </a:solidFill>
                          <a:latin typeface="+mn-ea"/>
                          <a:ea typeface="+mn-ea"/>
                          <a:cs typeface="+mn-cs"/>
                        </a:rPr>
                        <a:t>15</a:t>
                      </a:r>
                      <a:r>
                        <a:rPr kumimoji="1" lang="ja-JP" altLang="en-US" sz="1400" b="0" kern="1200" dirty="0" smtClean="0">
                          <a:solidFill>
                            <a:schemeClr val="tx1"/>
                          </a:solidFill>
                          <a:latin typeface="+mn-ea"/>
                          <a:ea typeface="+mn-ea"/>
                          <a:cs typeface="+mn-cs"/>
                        </a:rPr>
                        <a:t>万円</a:t>
                      </a:r>
                      <a:r>
                        <a:rPr kumimoji="1" lang="en-US" altLang="ja-JP" sz="1400" b="0" kern="1200" dirty="0" smtClean="0">
                          <a:solidFill>
                            <a:schemeClr val="tx1"/>
                          </a:solidFill>
                          <a:latin typeface="+mn-ea"/>
                          <a:ea typeface="+mn-ea"/>
                          <a:cs typeface="+mn-cs"/>
                        </a:rPr>
                        <a:t>/</a:t>
                      </a:r>
                      <a:r>
                        <a:rPr kumimoji="1" lang="ja-JP" altLang="en-US" sz="1400" b="0" kern="1200" dirty="0" smtClean="0">
                          <a:solidFill>
                            <a:schemeClr val="tx1"/>
                          </a:solidFill>
                          <a:latin typeface="+mn-ea"/>
                          <a:ea typeface="+mn-ea"/>
                          <a:cs typeface="+mn-cs"/>
                        </a:rPr>
                        <a:t>月</a:t>
                      </a:r>
                      <a:endParaRPr kumimoji="1" lang="ja-JP" altLang="ja-JP" sz="1400" kern="1200" dirty="0" smtClean="0">
                        <a:solidFill>
                          <a:schemeClr val="tx1"/>
                        </a:solidFill>
                        <a:latin typeface="+mn-ea"/>
                        <a:ea typeface="+mn-ea"/>
                        <a:cs typeface="+mn-cs"/>
                      </a:endParaRPr>
                    </a:p>
                    <a:p>
                      <a:r>
                        <a:rPr kumimoji="1" lang="ja-JP" altLang="ja-JP" sz="1400" kern="1200" dirty="0" smtClean="0">
                          <a:solidFill>
                            <a:schemeClr val="tx1"/>
                          </a:solidFill>
                          <a:latin typeface="+mn-ea"/>
                          <a:ea typeface="+mn-ea"/>
                          <a:cs typeface="+mn-cs"/>
                        </a:rPr>
                        <a:t>　･研修者受入生産者補助</a:t>
                      </a:r>
                      <a:r>
                        <a:rPr kumimoji="1" lang="ja-JP" altLang="en-US" sz="1400" kern="1200" dirty="0" smtClean="0">
                          <a:solidFill>
                            <a:schemeClr val="tx1"/>
                          </a:solidFill>
                          <a:latin typeface="+mn-ea"/>
                          <a:ea typeface="+mn-ea"/>
                          <a:cs typeface="+mn-cs"/>
                        </a:rPr>
                        <a:t>　：</a:t>
                      </a:r>
                      <a:r>
                        <a:rPr kumimoji="1" lang="en-US" altLang="ja-JP" sz="1400" b="0" kern="1200" dirty="0" smtClean="0">
                          <a:solidFill>
                            <a:schemeClr val="tx1"/>
                          </a:solidFill>
                          <a:latin typeface="+mn-ea"/>
                          <a:ea typeface="+mn-ea"/>
                          <a:cs typeface="+mn-cs"/>
                        </a:rPr>
                        <a:t>12.5</a:t>
                      </a:r>
                      <a:r>
                        <a:rPr kumimoji="1" lang="ja-JP" altLang="en-US" sz="1400" b="0" kern="1200" dirty="0" smtClean="0">
                          <a:solidFill>
                            <a:schemeClr val="tx1"/>
                          </a:solidFill>
                          <a:latin typeface="+mn-ea"/>
                          <a:ea typeface="+mn-ea"/>
                          <a:cs typeface="+mn-cs"/>
                        </a:rPr>
                        <a:t>万円</a:t>
                      </a:r>
                      <a:r>
                        <a:rPr kumimoji="1" lang="en-US" altLang="ja-JP" sz="1400" b="0" kern="1200" dirty="0" smtClean="0">
                          <a:solidFill>
                            <a:schemeClr val="tx1"/>
                          </a:solidFill>
                          <a:latin typeface="+mn-ea"/>
                          <a:ea typeface="+mn-ea"/>
                          <a:cs typeface="+mn-cs"/>
                        </a:rPr>
                        <a:t>/</a:t>
                      </a:r>
                      <a:r>
                        <a:rPr kumimoji="1" lang="ja-JP" altLang="en-US" sz="1400" b="0" kern="1200" dirty="0" smtClean="0">
                          <a:solidFill>
                            <a:schemeClr val="tx1"/>
                          </a:solidFill>
                          <a:latin typeface="+mn-ea"/>
                          <a:ea typeface="+mn-ea"/>
                          <a:cs typeface="+mn-cs"/>
                        </a:rPr>
                        <a:t>月</a:t>
                      </a:r>
                      <a:endParaRPr>
                        <a:solidFill>
                          <a:schemeClr val="tx1"/>
                        </a:solidFill>
                      </a:endParaRPr>
                    </a:p>
                    <a:p>
                      <a:r>
                        <a:rPr kumimoji="1" lang="ja-JP" altLang="en-US" sz="1400" kern="1200" dirty="0" smtClean="0">
                          <a:solidFill>
                            <a:schemeClr val="tx1"/>
                          </a:solidFill>
                          <a:latin typeface="+mn-ea"/>
                          <a:ea typeface="+mn-ea"/>
                          <a:cs typeface="+mn-cs"/>
                        </a:rPr>
                        <a:t>  ･学校形式による育成施設の管理に関する経費：</a:t>
                      </a:r>
                      <a:r>
                        <a:rPr kumimoji="1" lang="ja-JP" altLang="en-US" sz="1400" kern="1200" dirty="0" smtClean="0">
                          <a:solidFill>
                            <a:schemeClr val="tx1"/>
                          </a:solidFill>
                          <a:latin typeface="+mn-ea"/>
                          <a:ea typeface="+mn-ea"/>
                          <a:cs typeface="+mn-cs"/>
                        </a:rPr>
                        <a:t>他の補助事業</a:t>
                      </a:r>
                      <a:endParaRPr kumimoji="1" lang="ja-JP" altLang="en-US" sz="1400" kern="1200" dirty="0" smtClean="0">
                        <a:solidFill>
                          <a:schemeClr val="tx1"/>
                        </a:solidFill>
                        <a:latin typeface="+mn-ea"/>
                        <a:ea typeface="+mn-ea"/>
                        <a:cs typeface="+mn-cs"/>
                      </a:endParaRPr>
                    </a:p>
                    <a:p>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の対象経費を除いた</a:t>
                      </a:r>
                      <a:r>
                        <a:rPr kumimoji="1" lang="ja-JP" altLang="en-US" sz="1400" kern="1200" dirty="0" smtClean="0">
                          <a:solidFill>
                            <a:schemeClr val="tx1"/>
                          </a:solidFill>
                          <a:latin typeface="+mn-ea"/>
                          <a:ea typeface="+mn-ea"/>
                          <a:cs typeface="+mn-cs"/>
                        </a:rPr>
                        <a:t>事務管理費の3分の１以内</a:t>
                      </a:r>
                      <a:endParaRPr kumimoji="1" lang="ja-JP" altLang="en-US" sz="1400" kern="1200" dirty="0" smtClean="0">
                        <a:solidFill>
                          <a:schemeClr val="tx1"/>
                        </a:solidFill>
                        <a:latin typeface="+mn-ea"/>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kern="1200" dirty="0" smtClean="0">
                          <a:solidFill>
                            <a:schemeClr val="tx1"/>
                          </a:solidFill>
                          <a:latin typeface="+mn-ea"/>
                          <a:ea typeface="+mn-ea"/>
                          <a:cs typeface="+mn-cs"/>
                        </a:rPr>
                        <a:t>３</a:t>
                      </a:r>
                      <a:r>
                        <a:rPr kumimoji="1" lang="ja-JP" altLang="en-US" sz="140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販路開拓･</a:t>
                      </a:r>
                      <a:r>
                        <a:rPr kumimoji="1" lang="ja-JP" altLang="en-US" sz="1400" kern="1200" dirty="0" smtClean="0">
                          <a:solidFill>
                            <a:schemeClr val="tx1"/>
                          </a:solidFill>
                          <a:latin typeface="+mn-ea"/>
                          <a:ea typeface="+mn-ea"/>
                          <a:cs typeface="+mn-cs"/>
                        </a:rPr>
                        <a:t>プロモーション</a:t>
                      </a:r>
                      <a:r>
                        <a:rPr kumimoji="1" lang="ja-JP" altLang="en-US" sz="1400" kern="1200" dirty="0" smtClean="0">
                          <a:solidFill>
                            <a:schemeClr val="tx1"/>
                          </a:solidFill>
                          <a:latin typeface="+mn-ea"/>
                          <a:ea typeface="+mn-ea"/>
                          <a:cs typeface="+mn-cs"/>
                        </a:rPr>
                        <a:t>事業</a:t>
                      </a:r>
                      <a:endParaRPr kumimoji="1" lang="ja-JP" altLang="en-US" sz="1300" b="0" kern="1200" dirty="0" smtClean="0">
                        <a:solidFill>
                          <a:schemeClr val="tx1"/>
                        </a:solidFill>
                        <a:latin typeface="+mn-ea"/>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kern="1200" dirty="0" smtClean="0">
                          <a:solidFill>
                            <a:schemeClr val="tx1"/>
                          </a:solidFill>
                          <a:latin typeface="+mn-ea"/>
                          <a:ea typeface="+mn-ea"/>
                          <a:cs typeface="+mn-cs"/>
                        </a:rPr>
                        <a:t>　</a:t>
                      </a:r>
                      <a:r>
                        <a:rPr kumimoji="1" lang="ja-JP" altLang="en-US" sz="1400" kern="1200" dirty="0" smtClean="0">
                          <a:solidFill>
                            <a:schemeClr val="tx1"/>
                          </a:solidFill>
                          <a:latin typeface="+mn-ea"/>
                          <a:ea typeface="+mn-ea"/>
                          <a:cs typeface="+mn-cs"/>
                        </a:rPr>
                        <a:t>･販路開拓・市場調査：</a:t>
                      </a:r>
                      <a:r>
                        <a:rPr kumimoji="1" lang="ja-JP" altLang="en-US" sz="1400" b="0" kern="1200" dirty="0" smtClean="0">
                          <a:solidFill>
                            <a:schemeClr val="tx1"/>
                          </a:solidFill>
                          <a:latin typeface="+mn-ea"/>
                          <a:ea typeface="+mn-ea"/>
                          <a:cs typeface="+mn-cs"/>
                        </a:rPr>
                        <a:t>１事業者あたり5</a:t>
                      </a:r>
                      <a:r>
                        <a:rPr kumimoji="1" lang="ja-JP" altLang="en-US" sz="1400" b="0" kern="1200" dirty="0" smtClean="0">
                          <a:solidFill>
                            <a:schemeClr val="tx1"/>
                          </a:solidFill>
                          <a:latin typeface="+mn-ea"/>
                          <a:ea typeface="+mn-ea"/>
                          <a:cs typeface="+mn-cs"/>
                        </a:rPr>
                        <a:t>0</a:t>
                      </a:r>
                      <a:r>
                        <a:rPr kumimoji="1" lang="ja-JP" altLang="en-US" sz="1400" b="0" kern="1200" dirty="0" smtClean="0">
                          <a:solidFill>
                            <a:schemeClr val="tx1"/>
                          </a:solidFill>
                          <a:latin typeface="+mn-ea"/>
                          <a:ea typeface="+mn-ea"/>
                          <a:cs typeface="+mn-cs"/>
                        </a:rPr>
                        <a:t>万円/年</a:t>
                      </a:r>
                      <a:endParaRPr kumimoji="1" lang="ja-JP" altLang="en-US" sz="1400" b="0" kern="1200" dirty="0" smtClean="0">
                        <a:solidFill>
                          <a:schemeClr val="tx1"/>
                        </a:solidFill>
                        <a:latin typeface="+mn-ea"/>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研修期間</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短期研修事業：５日間以上</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～３ヶ月</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未満</a:t>
                      </a: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研修者受入事業：</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３ヶ月以上～</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２年</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以内</a:t>
                      </a: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87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申請受付期間</a:t>
                      </a:r>
                      <a:endParaRPr>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随時</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募集</a:t>
                      </a: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956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rPr>
                        <a:t>お問い合わせ先</a:t>
                      </a:r>
                      <a:endParaRPr>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高知県工業振興課（地場産業担当</a:t>
                      </a:r>
                      <a:r>
                        <a:rPr kumimoji="1" lang="ja-JP" altLang="en-US" sz="1400" dirty="0" smtClean="0">
                          <a:solidFill>
                            <a:schemeClr val="tx1"/>
                          </a:solidFill>
                          <a:latin typeface="+mn-ea"/>
                          <a:ea typeface="+mn-ea"/>
                        </a:rPr>
                        <a:t>）</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　ＴＥＬ：</a:t>
                      </a:r>
                      <a:r>
                        <a:rPr kumimoji="1" lang="ja-JP" altLang="en-US" sz="1400" dirty="0" smtClean="0">
                          <a:solidFill>
                            <a:schemeClr val="tx1"/>
                          </a:solidFill>
                          <a:latin typeface="+mn-ea"/>
                          <a:ea typeface="+mn-ea"/>
                        </a:rPr>
                        <a:t>088-823-9720</a:t>
                      </a:r>
                      <a:r>
                        <a:rPr kumimoji="1" lang="ja-JP" altLang="en-US" sz="1400" dirty="0" smtClean="0">
                          <a:solidFill>
                            <a:schemeClr val="tx1"/>
                          </a:solidFill>
                          <a:latin typeface="+mn-ea"/>
                          <a:ea typeface="+mn-ea"/>
                        </a:rPr>
                        <a:t>　E-mail：</a:t>
                      </a:r>
                      <a:r>
                        <a:rPr kumimoji="1" lang="ja-JP" altLang="en-US" sz="1400" dirty="0" smtClean="0">
                          <a:solidFill>
                            <a:schemeClr val="tx1"/>
                          </a:solidFill>
                          <a:latin typeface="+mn-ea"/>
                          <a:ea typeface="+mn-ea"/>
                        </a:rPr>
                        <a:t>150501@ken.pref.kochi.lg.jp</a:t>
                      </a:r>
                      <a:endParaRPr kumimoji="1" lang="ja-JP" altLang="en-US" sz="1400" b="0" i="1" u="none" strike="noStrike" cap="none" normalizeH="0" baseline="0" dirty="0" smtClean="0">
                        <a:ln>
                          <a:noFill/>
                        </a:ln>
                        <a:solidFill>
                          <a:schemeClr val="tx1"/>
                        </a:solidFill>
                        <a:effectLst/>
                        <a:latin typeface="ＭＳ Ｐゴシック" charset="-128"/>
                        <a:ea typeface="ＭＳ Ｐゴシック" charset="-128"/>
                      </a:endParaRPr>
                    </a:p>
                    <a:p>
                      <a:r>
                        <a:rPr kumimoji="1" lang="ja-JP" altLang="en-US" sz="1400" dirty="0" smtClean="0">
                          <a:solidFill>
                            <a:schemeClr val="tx1"/>
                          </a:solidFill>
                          <a:latin typeface="+mn-ea"/>
                          <a:ea typeface="+mn-ea"/>
                        </a:rPr>
                        <a:t>　</a:t>
                      </a:r>
                      <a:r>
                        <a:rPr kumimoji="1" lang="ja-JP" altLang="en-US" sz="1400" dirty="0" smtClean="0">
                          <a:solidFill>
                            <a:schemeClr val="tx1"/>
                          </a:solidFill>
                          <a:latin typeface="+mn-ea"/>
                          <a:ea typeface="+mn-ea"/>
                        </a:rPr>
                        <a:t>URL：</a:t>
                      </a:r>
                      <a:r>
                        <a:rPr kumimoji="1" lang="ja-JP" altLang="en-US" sz="1400" dirty="0" smtClean="0">
                          <a:solidFill>
                            <a:schemeClr val="tx1"/>
                          </a:solidFill>
                          <a:latin typeface="+mn-ea"/>
                          <a:ea typeface="+mn-ea"/>
                        </a:rPr>
                        <a:t>https://www.pref.kochi.lg.jp/soshiki/150000/150501/</a:t>
                      </a:r>
                      <a:endParaRPr kumimoji="1" lang="ja-JP" altLang="en-US" sz="1400" dirty="0" smtClean="0">
                        <a:solidFill>
                          <a:schemeClr val="tx1"/>
                        </a:solidFill>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87" name="テキスト ボックス 8"/>
          <p:cNvSpPr txBox="1">
            <a:spLocks noChangeArrowheads="1"/>
          </p:cNvSpPr>
          <p:nvPr/>
        </p:nvSpPr>
        <p:spPr>
          <a:xfrm>
            <a:off x="44450" y="620969"/>
            <a:ext cx="6732588" cy="522327"/>
          </a:xfrm>
          <a:prstGeom prst="rect">
            <a:avLst/>
          </a:prstGeom>
          <a:noFill/>
          <a:ln w="9525">
            <a:noFill/>
            <a:miter lim="800000"/>
            <a:headEnd/>
            <a:tailEnd/>
          </a:ln>
        </p:spPr>
        <p:txBody>
          <a:bodyPr>
            <a:spAutoFit/>
          </a:bodyPr>
          <a:lstStyle/>
          <a:p>
            <a:r>
              <a:rPr lang="ja-JP" altLang="ja-JP" sz="1400" dirty="0" smtClean="0"/>
              <a:t>伝統的工芸品や伝統的特産品を製造する技術やノウハウを身に付けた後継者の育成を支援し、本県の伝統的産業の振興を図ります。</a:t>
            </a:r>
            <a:endParaRPr lang="ja-JP" altLang="en-US" sz="1400" dirty="0">
              <a:latin typeface="Calibri" pitchFamily="34" charset="0"/>
            </a:endParaRPr>
          </a:p>
        </p:txBody>
      </p:sp>
      <p:sp>
        <p:nvSpPr>
          <p:cNvPr id="1888" name="正方形/長方形 9"/>
          <p:cNvSpPr/>
          <p:nvPr/>
        </p:nvSpPr>
        <p:spPr>
          <a:xfrm>
            <a:off x="132929" y="8548800"/>
            <a:ext cx="6624736" cy="1014113"/>
          </a:xfrm>
          <a:prstGeom prst="rect">
            <a:avLst/>
          </a:prstGeom>
          <a:solidFill>
            <a:schemeClr val="tx2">
              <a:lumMod val="20000"/>
              <a:lumOff val="80000"/>
            </a:schemeClr>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lIns="540000" anchor="ctr"/>
          <a:lstStyle/>
          <a:p>
            <a:pPr fontAlgn="auto">
              <a:spcBef>
                <a:spcPts val="0"/>
              </a:spcBef>
              <a:spcAft>
                <a:spcPts val="0"/>
              </a:spcAft>
              <a:defRPr/>
            </a:pPr>
            <a:r>
              <a:rPr lang="ja-JP" altLang="en-US" sz="1400" dirty="0" smtClean="0">
                <a:solidFill>
                  <a:schemeClr val="tx1"/>
                </a:solidFill>
              </a:rPr>
              <a:t>○短期研修事業（</a:t>
            </a:r>
            <a:r>
              <a:rPr lang="ja-JP" altLang="en-US" sz="1400" strike="noStrike" dirty="0" smtClean="0">
                <a:solidFill>
                  <a:schemeClr val="tx1"/>
                </a:solidFill>
              </a:rPr>
              <a:t>２０</a:t>
            </a:r>
            <a:r>
              <a:rPr lang="ja-JP" altLang="en-US" sz="1400" strike="noStrike" dirty="0" smtClean="0">
                <a:solidFill>
                  <a:schemeClr val="tx1"/>
                </a:solidFill>
              </a:rPr>
              <a:t>２</a:t>
            </a:r>
            <a:r>
              <a:rPr lang="ja-JP" altLang="en-US" sz="1400" strike="noStrike" dirty="0" smtClean="0">
                <a:solidFill>
                  <a:schemeClr val="tx1"/>
                </a:solidFill>
              </a:rPr>
              <a:t>４</a:t>
            </a:r>
            <a:r>
              <a:rPr lang="ja-JP" altLang="en-US" sz="1400" dirty="0" smtClean="0">
                <a:solidFill>
                  <a:schemeClr val="tx1"/>
                </a:solidFill>
              </a:rPr>
              <a:t>年度）</a:t>
            </a:r>
            <a:endParaRPr lang="ja-JP" altLang="en-US" dirty="0">
              <a:solidFill>
                <a:schemeClr val="tx1"/>
              </a:solidFill>
            </a:endParaRPr>
          </a:p>
          <a:p>
            <a:pPr fontAlgn="auto">
              <a:spcBef>
                <a:spcPts val="0"/>
              </a:spcBef>
              <a:spcAft>
                <a:spcPts val="0"/>
              </a:spcAft>
              <a:defRPr/>
            </a:pPr>
            <a:r>
              <a:rPr lang="ja-JP" altLang="en-US" sz="1400" dirty="0" smtClean="0">
                <a:solidFill>
                  <a:schemeClr val="tx1"/>
                </a:solidFill>
              </a:rPr>
              <a:t>　　・土佐和紙：</a:t>
            </a:r>
            <a:r>
              <a:rPr lang="ja-JP" altLang="en-US" sz="1400" dirty="0" smtClean="0">
                <a:solidFill>
                  <a:schemeClr val="tx1"/>
                </a:solidFill>
              </a:rPr>
              <a:t>２</a:t>
            </a:r>
            <a:r>
              <a:rPr lang="ja-JP" altLang="en-US" sz="1400" dirty="0" smtClean="0">
                <a:solidFill>
                  <a:schemeClr val="tx1"/>
                </a:solidFill>
              </a:rPr>
              <a:t>回</a:t>
            </a:r>
            <a:endParaRPr lang="ja-JP" altLang="en-US" strike="sngStrike" dirty="0">
              <a:solidFill>
                <a:schemeClr val="tx1"/>
              </a:solidFill>
            </a:endParaRPr>
          </a:p>
          <a:p>
            <a:pPr fontAlgn="auto">
              <a:spcBef>
                <a:spcPts val="0"/>
              </a:spcBef>
              <a:spcAft>
                <a:spcPts val="0"/>
              </a:spcAft>
              <a:defRPr/>
            </a:pPr>
            <a:r>
              <a:rPr lang="ja-JP" altLang="en-US" sz="1400" dirty="0" smtClean="0">
                <a:solidFill>
                  <a:schemeClr val="tx1"/>
                </a:solidFill>
              </a:rPr>
              <a:t>○研修者受入事</a:t>
            </a:r>
            <a:r>
              <a:rPr lang="ja-JP" altLang="en-US" sz="1400" dirty="0" smtClean="0">
                <a:solidFill>
                  <a:schemeClr val="tx1"/>
                </a:solidFill>
              </a:rPr>
              <a:t>業（</a:t>
            </a:r>
            <a:r>
              <a:rPr lang="ja-JP" altLang="en-US" sz="1400" strike="noStrike" dirty="0" smtClean="0">
                <a:solidFill>
                  <a:schemeClr val="tx1"/>
                </a:solidFill>
              </a:rPr>
              <a:t>２０</a:t>
            </a:r>
            <a:r>
              <a:rPr lang="ja-JP" altLang="en-US" sz="1400" strike="noStrike" dirty="0" smtClean="0">
                <a:solidFill>
                  <a:schemeClr val="tx1"/>
                </a:solidFill>
              </a:rPr>
              <a:t>２</a:t>
            </a:r>
            <a:r>
              <a:rPr lang="ja-JP" altLang="en-US" sz="1400" strike="noStrike" dirty="0" smtClean="0">
                <a:solidFill>
                  <a:schemeClr val="tx1"/>
                </a:solidFill>
              </a:rPr>
              <a:t>４</a:t>
            </a:r>
            <a:r>
              <a:rPr lang="ja-JP" altLang="en-US" sz="1400" dirty="0" smtClean="0">
                <a:solidFill>
                  <a:schemeClr val="tx1"/>
                </a:solidFill>
              </a:rPr>
              <a:t>年度）</a:t>
            </a:r>
            <a:endParaRPr lang="ja-JP" altLang="en-US" dirty="0">
              <a:solidFill>
                <a:schemeClr val="tx1"/>
              </a:solidFill>
            </a:endParaRPr>
          </a:p>
          <a:p>
            <a:pPr fontAlgn="auto">
              <a:spcBef>
                <a:spcPts val="0"/>
              </a:spcBef>
              <a:spcAft>
                <a:spcPts val="0"/>
              </a:spcAft>
              <a:defRPr/>
            </a:pPr>
            <a:r>
              <a:rPr lang="ja-JP" altLang="en-US" sz="1400" dirty="0" smtClean="0">
                <a:solidFill>
                  <a:schemeClr val="tx1"/>
                </a:solidFill>
              </a:rPr>
              <a:t>　　・土佐打刃物：</a:t>
            </a:r>
            <a:r>
              <a:rPr lang="ja-JP" altLang="en-US" sz="1400" dirty="0" smtClean="0">
                <a:solidFill>
                  <a:schemeClr val="tx1"/>
                </a:solidFill>
              </a:rPr>
              <a:t>４</a:t>
            </a:r>
            <a:r>
              <a:rPr lang="ja-JP" altLang="en-US" sz="1400" dirty="0" smtClean="0">
                <a:solidFill>
                  <a:schemeClr val="tx1"/>
                </a:solidFill>
              </a:rPr>
              <a:t>名</a:t>
            </a:r>
            <a:endParaRPr lang="en-US" altLang="ja-JP" sz="1400" dirty="0" smtClean="0">
              <a:solidFill>
                <a:schemeClr val="tx1"/>
              </a:solidFill>
            </a:endParaRPr>
          </a:p>
        </p:txBody>
      </p:sp>
      <p:sp>
        <p:nvSpPr>
          <p:cNvPr id="1889" name="タイトル 1"/>
          <p:cNvSpPr txBox="1"/>
          <p:nvPr/>
        </p:nvSpPr>
        <p:spPr>
          <a:xfrm>
            <a:off x="160240" y="8548800"/>
            <a:ext cx="360362" cy="1014113"/>
          </a:xfrm>
          <a:prstGeom prst="rect">
            <a:avLst/>
          </a:prstGeom>
          <a:solidFill>
            <a:schemeClr val="bg1"/>
          </a:solidFill>
          <a:ln>
            <a:solidFill>
              <a:schemeClr val="accent1">
                <a:lumMod val="60000"/>
                <a:lumOff val="40000"/>
              </a:schemeClr>
            </a:solidFill>
          </a:ln>
        </p:spPr>
        <p:txBody>
          <a:bodyPr vert="eaVert" anchor="ctr"/>
          <a:lstStyle/>
          <a:p>
            <a:pPr algn="ctr" fontAlgn="auto">
              <a:spcAft>
                <a:spcPts val="0"/>
              </a:spcAft>
              <a:defRPr/>
            </a:pPr>
            <a:r>
              <a:rPr lang="ja-JP" altLang="en-US" sz="1400" dirty="0">
                <a:solidFill>
                  <a:schemeClr val="tx1"/>
                </a:solidFill>
                <a:latin typeface="+mn-ea"/>
                <a:ea typeface="+mn-ea"/>
                <a:cs typeface="+mj-cs"/>
              </a:rPr>
              <a:t>活用事例</a:t>
            </a:r>
            <a:endParaRPr>
              <a:solidFill>
                <a:schemeClr val="tx1"/>
              </a:solidFill>
            </a:endParaRPr>
          </a:p>
        </p:txBody>
      </p:sp>
      <p:sp>
        <p:nvSpPr>
          <p:cNvPr id="1890" name="テキスト ボックス 709"/>
          <p:cNvSpPr txBox="1"/>
          <p:nvPr/>
        </p:nvSpPr>
        <p:spPr>
          <a:xfrm>
            <a:off x="3113786" y="9550232"/>
            <a:ext cx="576064" cy="368439"/>
          </a:xfrm>
          <a:prstGeom prst="rect">
            <a:avLst/>
          </a:prstGeom>
          <a:noFill/>
        </p:spPr>
        <p:txBody>
          <a:bodyPr wrap="square" rtlCol="0">
            <a:spAutoFit/>
          </a:bodyPr>
          <a:lstStyle/>
          <a:p>
            <a:pPr algn="ctr"/>
            <a:r>
              <a:rPr lang="ja-JP" altLang="en-US">
                <a:solidFill>
                  <a:schemeClr val="tx1"/>
                </a:solidFill>
              </a:rPr>
              <a:t>６０</a:t>
            </a:r>
            <a:endParaRPr>
              <a:solidFill>
                <a:schemeClr val="tx1"/>
              </a:solidFill>
            </a:endParaRPr>
          </a:p>
        </p:txBody>
      </p:sp>
    </p:spTree>
    <p:extLst>
      <p:ext uri="{BB962C8B-B14F-4D97-AF65-F5344CB8AC3E}">
        <p14:creationId xmlns:p14="http://schemas.microsoft.com/office/powerpoint/2010/main" val="29232996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896" name="四角形 17"/>
          <p:cNvSpPr/>
          <p:nvPr/>
        </p:nvSpPr>
        <p:spPr>
          <a:xfrm>
            <a:off x="863846" y="6722432"/>
            <a:ext cx="3719853" cy="175472"/>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897" name="四角形 18"/>
          <p:cNvSpPr/>
          <p:nvPr/>
        </p:nvSpPr>
        <p:spPr>
          <a:xfrm>
            <a:off x="1919912" y="6903529"/>
            <a:ext cx="4820023" cy="722729"/>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898" name="四角形 19"/>
          <p:cNvSpPr/>
          <p:nvPr/>
        </p:nvSpPr>
        <p:spPr>
          <a:xfrm>
            <a:off x="895825" y="7760929"/>
            <a:ext cx="5723425" cy="182147"/>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899" name="四角形 20"/>
          <p:cNvSpPr/>
          <p:nvPr/>
        </p:nvSpPr>
        <p:spPr>
          <a:xfrm>
            <a:off x="1919912" y="7938646"/>
            <a:ext cx="2767082" cy="182903"/>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0" name="四角形 21"/>
          <p:cNvSpPr/>
          <p:nvPr/>
        </p:nvSpPr>
        <p:spPr>
          <a:xfrm>
            <a:off x="1921216" y="7625548"/>
            <a:ext cx="1895473" cy="222633"/>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1" name="四角形 16"/>
          <p:cNvSpPr/>
          <p:nvPr/>
        </p:nvSpPr>
        <p:spPr>
          <a:xfrm>
            <a:off x="2562225" y="6534150"/>
            <a:ext cx="1872000" cy="144000"/>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2" name="四角形 580"/>
          <p:cNvSpPr/>
          <p:nvPr/>
        </p:nvSpPr>
        <p:spPr>
          <a:xfrm>
            <a:off x="200893" y="1935085"/>
            <a:ext cx="531403" cy="135556"/>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3" name="四角形 581"/>
          <p:cNvSpPr/>
          <p:nvPr/>
        </p:nvSpPr>
        <p:spPr>
          <a:xfrm>
            <a:off x="200906" y="2076205"/>
            <a:ext cx="531403" cy="214543"/>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4" name="四角形 582"/>
          <p:cNvSpPr/>
          <p:nvPr/>
        </p:nvSpPr>
        <p:spPr>
          <a:xfrm>
            <a:off x="2709000" y="1935085"/>
            <a:ext cx="531403" cy="135556"/>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5" name="四角形 583"/>
          <p:cNvSpPr/>
          <p:nvPr/>
        </p:nvSpPr>
        <p:spPr>
          <a:xfrm>
            <a:off x="1196987" y="3440121"/>
            <a:ext cx="547981" cy="226850"/>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6" name="四角形 584"/>
          <p:cNvSpPr/>
          <p:nvPr/>
        </p:nvSpPr>
        <p:spPr>
          <a:xfrm>
            <a:off x="2713180" y="3444508"/>
            <a:ext cx="3447574" cy="236981"/>
          </a:xfrm>
          <a:prstGeom prst="rect">
            <a:avLst/>
          </a:prstGeom>
          <a:solidFill>
            <a:srgbClr val="FFFF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907" name="タイトル 1"/>
          <p:cNvSpPr>
            <a:spLocks noGrp="1"/>
          </p:cNvSpPr>
          <p:nvPr>
            <p:ph type="ctrTitle"/>
          </p:nvPr>
        </p:nvSpPr>
        <p:spPr>
          <a:xfrm>
            <a:off x="1744663" y="15744"/>
            <a:ext cx="5040312" cy="584729"/>
          </a:xfrm>
          <a:solidFill>
            <a:schemeClr val="accent1">
              <a:lumMod val="20000"/>
              <a:lumOff val="80000"/>
            </a:schemeClr>
          </a:solidFill>
          <a:ln>
            <a:solidFill>
              <a:schemeClr val="accent1">
                <a:lumMod val="20000"/>
                <a:lumOff val="80000"/>
              </a:schemeClr>
            </a:solidFill>
          </a:ln>
        </p:spPr>
        <p:txBody>
          <a:bodyPr rtlCol="0">
            <a:noAutofit/>
          </a:bodyPr>
          <a:lstStyle/>
          <a:p>
            <a:pPr fontAlgn="auto">
              <a:spcAft>
                <a:spcPts val="0"/>
              </a:spcAft>
              <a:defRPr/>
            </a:pPr>
            <a:r>
              <a:rPr lang="en-US" altLang="ja-JP" sz="1600" b="0" dirty="0" smtClean="0">
                <a:latin typeface="ＭＳ ゴシック"/>
                <a:ea typeface="ＭＳ ゴシック"/>
              </a:rPr>
              <a:t>地域未来投資促進法に基づく支援措置</a:t>
            </a:r>
            <a:endParaRPr lang="ja-JP" altLang="en-US" sz="1600" b="0" dirty="0">
              <a:latin typeface="ＭＳ ゴシック"/>
              <a:ea typeface="ＭＳ ゴシック"/>
            </a:endParaRPr>
          </a:p>
          <a:p>
            <a:pPr fontAlgn="auto">
              <a:spcAft>
                <a:spcPts val="0"/>
              </a:spcAft>
              <a:defRPr/>
            </a:pPr>
            <a:r>
              <a:rPr lang="en-US" altLang="ja-JP" sz="1600" b="0" dirty="0" smtClean="0">
                <a:latin typeface="ＭＳ ゴシック"/>
                <a:ea typeface="ＭＳ ゴシック"/>
              </a:rPr>
              <a:t>【</a:t>
            </a:r>
            <a:r>
              <a:rPr lang="ja-JP" altLang="en-US" sz="1600" b="0" dirty="0" smtClean="0">
                <a:latin typeface="ＭＳ ゴシック"/>
                <a:ea typeface="ＭＳ ゴシック"/>
              </a:rPr>
              <a:t>国・県・市町村</a:t>
            </a:r>
            <a:r>
              <a:rPr lang="en-US" altLang="ja-JP" sz="1600" b="0" dirty="0" smtClean="0">
                <a:latin typeface="ＭＳ ゴシック"/>
                <a:ea typeface="ＭＳ ゴシック"/>
              </a:rPr>
              <a:t>】</a:t>
            </a:r>
            <a:endParaRPr lang="en-US" altLang="ja-JP" sz="1800" b="0" dirty="0" smtClean="0">
              <a:latin typeface="ＭＳ ゴシック"/>
              <a:ea typeface="ＭＳ ゴシック"/>
            </a:endParaRPr>
          </a:p>
        </p:txBody>
      </p:sp>
      <p:sp>
        <p:nvSpPr>
          <p:cNvPr id="1908" name="タイトル 1"/>
          <p:cNvSpPr txBox="1"/>
          <p:nvPr/>
        </p:nvSpPr>
        <p:spPr>
          <a:xfrm>
            <a:off x="36513" y="15744"/>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ＭＳ ゴシック"/>
                <a:ea typeface="ＭＳ ゴシック"/>
                <a:cs typeface="+mj-cs"/>
              </a:rPr>
              <a:t>税制</a:t>
            </a:r>
            <a:r>
              <a:rPr lang="ja-JP" altLang="en-US" sz="1600" b="0" dirty="0">
                <a:solidFill>
                  <a:schemeClr val="tx1"/>
                </a:solidFill>
                <a:latin typeface="ＭＳ ゴシック"/>
                <a:ea typeface="ＭＳ ゴシック"/>
                <a:cs typeface="+mj-cs"/>
              </a:rPr>
              <a:t>措置</a:t>
            </a:r>
            <a:endParaRPr lang="ja-JP" altLang="en-US" b="0" dirty="0">
              <a:solidFill>
                <a:schemeClr val="tx1"/>
              </a:solidFill>
              <a:latin typeface="ＭＳ ゴシック"/>
              <a:ea typeface="ＭＳ ゴシック"/>
              <a:cs typeface="+mj-cs"/>
            </a:endParaRPr>
          </a:p>
        </p:txBody>
      </p:sp>
      <p:sp>
        <p:nvSpPr>
          <p:cNvPr id="1909" name="テキスト ボックス 8"/>
          <p:cNvSpPr txBox="1">
            <a:spLocks noChangeArrowheads="1"/>
          </p:cNvSpPr>
          <p:nvPr/>
        </p:nvSpPr>
        <p:spPr>
          <a:xfrm>
            <a:off x="-2498" y="633000"/>
            <a:ext cx="6887498" cy="476161"/>
          </a:xfrm>
          <a:prstGeom prst="rect">
            <a:avLst/>
          </a:prstGeom>
          <a:noFill/>
          <a:ln w="9525">
            <a:noFill/>
            <a:miter lim="800000"/>
            <a:headEnd/>
            <a:tailEnd/>
          </a:ln>
        </p:spPr>
        <p:txBody>
          <a:bodyPr wrap="square">
            <a:spAutoFit/>
          </a:bodyPr>
          <a:lstStyle/>
          <a:p>
            <a:pPr>
              <a:lnSpc>
                <a:spcPts val="1500"/>
              </a:lnSpc>
              <a:spcBef>
                <a:spcPts val="0"/>
              </a:spcBef>
              <a:spcAft>
                <a:spcPts val="0"/>
              </a:spcAft>
            </a:pPr>
            <a:r>
              <a:rPr lang="en-US" altLang="ja-JP" sz="1200" dirty="0">
                <a:latin typeface="ＭＳ ゴシック"/>
                <a:ea typeface="ＭＳ ゴシック"/>
              </a:rPr>
              <a:t>地域特性を</a:t>
            </a:r>
            <a:r>
              <a:rPr lang="en-US" altLang="ja-JP" sz="1200" dirty="0">
                <a:latin typeface="ＭＳ ゴシック"/>
                <a:ea typeface="ＭＳ ゴシック"/>
              </a:rPr>
              <a:t>活用した</a:t>
            </a:r>
            <a:r>
              <a:rPr lang="en-US" altLang="ja-JP" sz="1200" dirty="0">
                <a:latin typeface="ＭＳ ゴシック"/>
                <a:ea typeface="ＭＳ ゴシック"/>
              </a:rPr>
              <a:t>事業の</a:t>
            </a:r>
            <a:r>
              <a:rPr lang="en-US" altLang="ja-JP" sz="1200" dirty="0">
                <a:latin typeface="ＭＳ ゴシック"/>
                <a:ea typeface="ＭＳ ゴシック"/>
              </a:rPr>
              <a:t>生み出す</a:t>
            </a:r>
            <a:r>
              <a:rPr lang="en-US" altLang="ja-JP" sz="1200" dirty="0">
                <a:latin typeface="ＭＳ ゴシック"/>
                <a:ea typeface="ＭＳ ゴシック"/>
              </a:rPr>
              <a:t>経済的波及効果に着目し、これを最大化しようとする取組に対し、幅広い支援を行います。</a:t>
            </a:r>
            <a:endParaRPr lang="en-US" altLang="ja-JP" sz="1400" dirty="0">
              <a:latin typeface="ＭＳ ゴシック"/>
              <a:ea typeface="ＭＳ ゴシック"/>
            </a:endParaRPr>
          </a:p>
        </p:txBody>
      </p:sp>
      <p:graphicFrame>
        <p:nvGraphicFramePr>
          <p:cNvPr id="1910" name="四角形 510"/>
          <p:cNvGraphicFramePr>
            <a:graphicFrameLocks noGrp="1"/>
          </p:cNvGraphicFramePr>
          <p:nvPr/>
        </p:nvGraphicFramePr>
        <p:xfrm>
          <a:off x="44450" y="1065000"/>
          <a:ext cx="6774382" cy="8095077"/>
        </p:xfrm>
        <a:graphic>
          <a:graphicData uri="http://schemas.openxmlformats.org/drawingml/2006/table">
            <a:tbl>
              <a:tblPr firstRow="1" bandRow="1">
                <a:tableStyleId>{69012ECD-51FC-41F1-AA8D-1B2483CD663E}</a:tableStyleId>
              </a:tblPr>
              <a:tblGrid>
                <a:gridCol w="6774382"/>
              </a:tblGrid>
              <a:tr h="236471">
                <a:tc>
                  <a:txBody>
                    <a:bodyPr/>
                    <a:lstStyle/>
                    <a:p>
                      <a:pPr>
                        <a:lnSpc>
                          <a:spcPts val="1400"/>
                        </a:lnSpc>
                        <a:spcBef>
                          <a:spcPts val="0"/>
                        </a:spcBef>
                        <a:spcAft>
                          <a:spcPts val="0"/>
                        </a:spcAft>
                      </a:pPr>
                      <a:r>
                        <a:rPr kumimoji="1" lang="ja-JP" altLang="en-US" sz="1200" b="0" dirty="0">
                          <a:solidFill>
                            <a:schemeClr val="tx1"/>
                          </a:solidFill>
                          <a:latin typeface="ＭＳ ゴシック"/>
                          <a:ea typeface="ＭＳ ゴシック"/>
                        </a:rPr>
                        <a:t>対象者</a:t>
                      </a:r>
                      <a:endParaRPr kumimoji="1" lang="ja-JP" altLang="en-US" sz="1200" b="0" dirty="0">
                        <a:solidFill>
                          <a:schemeClr val="tx1"/>
                        </a:solidFill>
                        <a:latin typeface="ＭＳ ゴシック"/>
                        <a:ea typeface="ＭＳ ゴシック"/>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032399">
                <a:tc>
                  <a:txBody>
                    <a:bodyPr/>
                    <a:lstStyle/>
                    <a:p>
                      <a:pPr>
                        <a:lnSpc>
                          <a:spcPts val="1400"/>
                        </a:lnSpc>
                        <a:spcBef>
                          <a:spcPts val="0"/>
                        </a:spcBef>
                        <a:spcAft>
                          <a:spcPts val="0"/>
                        </a:spcAft>
                      </a:pPr>
                      <a:r>
                        <a:rPr kumimoji="1" lang="ja-JP" altLang="en-US" sz="1150" b="0" dirty="0" smtClean="0">
                          <a:solidFill>
                            <a:schemeClr val="tx1"/>
                          </a:solidFill>
                          <a:latin typeface="ＭＳ ゴシック"/>
                          <a:ea typeface="ＭＳ ゴシック"/>
                        </a:rPr>
                        <a:t>県による</a:t>
                      </a:r>
                      <a:r>
                        <a:rPr kumimoji="1" lang="ja-JP" altLang="en-US" sz="1150" b="0" dirty="0" smtClean="0">
                          <a:solidFill>
                            <a:schemeClr val="tx1"/>
                          </a:solidFill>
                          <a:latin typeface="ＭＳ ゴシック"/>
                          <a:ea typeface="ＭＳ ゴシック"/>
                        </a:rPr>
                        <a:t>地域未来投資促進法に基づく</a:t>
                      </a:r>
                      <a:r>
                        <a:rPr kumimoji="1" lang="ja-JP" altLang="en-US" sz="1150" b="1" dirty="0" smtClean="0">
                          <a:solidFill>
                            <a:schemeClr val="tx1"/>
                          </a:solidFill>
                          <a:latin typeface="ＭＳ ゴシック"/>
                          <a:ea typeface="ＭＳ ゴシック"/>
                        </a:rPr>
                        <a:t>地域経済牽引事業計画の承認を得た者</a:t>
                      </a:r>
                      <a:r>
                        <a:rPr kumimoji="1" lang="ja-JP" altLang="en-US" sz="1150" b="1" dirty="0" smtClean="0">
                          <a:solidFill>
                            <a:schemeClr val="tx1"/>
                          </a:solidFill>
                          <a:latin typeface="ＭＳ ゴシック"/>
                          <a:ea typeface="ＭＳ ゴシック"/>
                        </a:rPr>
                        <a:t>⇒地域経済牽引事業者</a:t>
                      </a:r>
                      <a:endParaRPr kumimoji="1" lang="en-US" altLang="ja-JP" sz="1150" b="1" dirty="0" smtClean="0">
                        <a:solidFill>
                          <a:schemeClr val="tx1"/>
                        </a:solidFill>
                        <a:latin typeface="ＭＳ ゴシック"/>
                        <a:ea typeface="ＭＳ ゴシック"/>
                      </a:endParaRPr>
                    </a:p>
                    <a:p>
                      <a:pPr>
                        <a:lnSpc>
                          <a:spcPts val="1400"/>
                        </a:lnSpc>
                        <a:spcBef>
                          <a:spcPts val="0"/>
                        </a:spcBef>
                        <a:spcAft>
                          <a:spcPts val="0"/>
                        </a:spcAft>
                      </a:pPr>
                      <a:r>
                        <a:rPr kumimoji="1" lang="ja-JP" altLang="en-US" sz="1100" dirty="0" smtClean="0">
                          <a:solidFill>
                            <a:schemeClr val="tx1"/>
                          </a:solidFill>
                          <a:latin typeface="ＭＳ ゴシック"/>
                          <a:ea typeface="ＭＳ ゴシック"/>
                        </a:rPr>
                        <a:t>～地域経済牽引事業計画の主な</a:t>
                      </a:r>
                      <a:r>
                        <a:rPr kumimoji="1" lang="ja-JP" altLang="en-US" sz="1100" dirty="0" smtClean="0">
                          <a:solidFill>
                            <a:schemeClr val="tx1"/>
                          </a:solidFill>
                          <a:latin typeface="ＭＳ ゴシック"/>
                          <a:ea typeface="ＭＳ ゴシック"/>
                        </a:rPr>
                        <a:t>承認要件</a:t>
                      </a:r>
                      <a:r>
                        <a:rPr kumimoji="1" lang="ja-JP" altLang="en-US" sz="1100" dirty="0" smtClean="0">
                          <a:solidFill>
                            <a:schemeClr val="tx1"/>
                          </a:solidFill>
                          <a:latin typeface="ＭＳ ゴシック"/>
                          <a:ea typeface="ＭＳ ゴシック"/>
                        </a:rPr>
                        <a:t>～</a:t>
                      </a: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r>
                        <a:rPr kumimoji="1" lang="ja-JP" altLang="en-US" sz="1100" dirty="0" smtClean="0">
                          <a:solidFill>
                            <a:schemeClr val="tx1"/>
                          </a:solidFill>
                          <a:latin typeface="ＭＳ ゴシック"/>
                          <a:ea typeface="ＭＳ ゴシック"/>
                        </a:rPr>
                        <a:t>　県と関係市町村が作成した基本計画（※１）に適合する計画であること</a:t>
                      </a:r>
                      <a:endParaRPr kumimoji="1" lang="ja-JP" altLang="en-US" sz="1000" dirty="0" smtClean="0">
                        <a:solidFill>
                          <a:schemeClr val="tx1"/>
                        </a:solidFill>
                        <a:latin typeface="ＭＳ ゴシック"/>
                        <a:ea typeface="ＭＳ ゴシック"/>
                      </a:endParaRPr>
                    </a:p>
                    <a:p>
                      <a:pPr>
                        <a:lnSpc>
                          <a:spcPts val="14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strike="noStrike" dirty="0" smtClean="0">
                          <a:solidFill>
                            <a:schemeClr val="tx1"/>
                          </a:solidFill>
                          <a:latin typeface="ＭＳ ゴシック"/>
                          <a:ea typeface="ＭＳ ゴシック"/>
                        </a:rPr>
                        <a:t>（</a:t>
                      </a:r>
                      <a:r>
                        <a:rPr kumimoji="1" lang="ja-JP" altLang="en-US" sz="1100" strike="noStrike" dirty="0" smtClean="0">
                          <a:solidFill>
                            <a:schemeClr val="tx1"/>
                          </a:solidFill>
                          <a:latin typeface="ＭＳ ゴシック"/>
                          <a:ea typeface="ＭＳ ゴシック"/>
                        </a:rPr>
                        <a:t>１</a:t>
                      </a:r>
                      <a:r>
                        <a:rPr kumimoji="1" lang="ja-JP" altLang="en-US" sz="1100" strike="noStrike" dirty="0" smtClean="0">
                          <a:solidFill>
                            <a:schemeClr val="tx1"/>
                          </a:solidFill>
                          <a:latin typeface="ＭＳ ゴシック"/>
                          <a:ea typeface="ＭＳ ゴシック"/>
                        </a:rPr>
                        <a:t>）</a:t>
                      </a:r>
                      <a:r>
                        <a:rPr kumimoji="1" lang="ja-JP" altLang="en-US" sz="1100" dirty="0" smtClean="0">
                          <a:solidFill>
                            <a:schemeClr val="tx1"/>
                          </a:solidFill>
                          <a:latin typeface="ＭＳ ゴシック"/>
                          <a:ea typeface="ＭＳ ゴシック"/>
                        </a:rPr>
                        <a:t>地</a:t>
                      </a:r>
                      <a:r>
                        <a:rPr kumimoji="1" lang="ja-JP" altLang="en-US" sz="1100" dirty="0" smtClean="0">
                          <a:solidFill>
                            <a:schemeClr val="tx1"/>
                          </a:solidFill>
                          <a:latin typeface="ＭＳ ゴシック"/>
                          <a:ea typeface="ＭＳ ゴシック"/>
                        </a:rPr>
                        <a:t>域特性の活用（※２）　　　</a:t>
                      </a:r>
                      <a:r>
                        <a:rPr kumimoji="1" lang="ja-JP" altLang="en-US" sz="1100" strike="noStrike" dirty="0" smtClean="0">
                          <a:solidFill>
                            <a:schemeClr val="tx1"/>
                          </a:solidFill>
                          <a:latin typeface="ＭＳ ゴシック"/>
                          <a:ea typeface="ＭＳ ゴシック"/>
                        </a:rPr>
                        <a:t>（</a:t>
                      </a:r>
                      <a:r>
                        <a:rPr kumimoji="1" lang="ja-JP" altLang="en-US" sz="1100" strike="noStrike" dirty="0" smtClean="0">
                          <a:solidFill>
                            <a:schemeClr val="tx1"/>
                          </a:solidFill>
                          <a:latin typeface="ＭＳ ゴシック"/>
                          <a:ea typeface="ＭＳ ゴシック"/>
                        </a:rPr>
                        <a:t>２</a:t>
                      </a:r>
                      <a:r>
                        <a:rPr kumimoji="1" lang="ja-JP" altLang="en-US" sz="1100" strike="noStrike" dirty="0" smtClean="0">
                          <a:solidFill>
                            <a:schemeClr val="tx1"/>
                          </a:solidFill>
                          <a:latin typeface="ＭＳ ゴシック"/>
                          <a:ea typeface="ＭＳ ゴシック"/>
                        </a:rPr>
                        <a:t>）</a:t>
                      </a:r>
                      <a:r>
                        <a:rPr kumimoji="1" lang="ja-JP" altLang="en-US" sz="1100" dirty="0" smtClean="0">
                          <a:solidFill>
                            <a:schemeClr val="tx1"/>
                          </a:solidFill>
                          <a:latin typeface="ＭＳ ゴシック"/>
                          <a:ea typeface="ＭＳ ゴシック"/>
                        </a:rPr>
                        <a:t>高い付加価値の</a:t>
                      </a:r>
                      <a:r>
                        <a:rPr kumimoji="1" lang="ja-JP" altLang="en-US" sz="1100" dirty="0" smtClean="0">
                          <a:solidFill>
                            <a:schemeClr val="tx1"/>
                          </a:solidFill>
                          <a:latin typeface="ＭＳ ゴシック"/>
                          <a:ea typeface="ＭＳ ゴシック"/>
                        </a:rPr>
                        <a:t>創出</a:t>
                      </a:r>
                      <a:endParaRPr kumimoji="1" lang="ja-JP" altLang="en-US" sz="1000" dirty="0" smtClean="0">
                        <a:solidFill>
                          <a:schemeClr val="tx1"/>
                        </a:solidFill>
                        <a:latin typeface="ＭＳ ゴシック"/>
                        <a:ea typeface="ＭＳ ゴシック"/>
                      </a:endParaRPr>
                    </a:p>
                    <a:p>
                      <a:pPr>
                        <a:lnSpc>
                          <a:spcPts val="14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strike="noStrike" dirty="0" smtClean="0">
                          <a:solidFill>
                            <a:schemeClr val="tx1"/>
                          </a:solidFill>
                          <a:latin typeface="ＭＳ ゴシック"/>
                          <a:ea typeface="ＭＳ ゴシック"/>
                        </a:rPr>
                        <a:t>（</a:t>
                      </a:r>
                      <a:r>
                        <a:rPr kumimoji="1" lang="ja-JP" altLang="en-US" sz="1100" strike="noStrike" dirty="0" smtClean="0">
                          <a:solidFill>
                            <a:schemeClr val="tx1"/>
                          </a:solidFill>
                          <a:latin typeface="ＭＳ ゴシック"/>
                          <a:ea typeface="ＭＳ ゴシック"/>
                        </a:rPr>
                        <a:t>３</a:t>
                      </a:r>
                      <a:r>
                        <a:rPr kumimoji="1" lang="ja-JP" altLang="en-US" sz="1100" strike="noStrike" dirty="0" smtClean="0">
                          <a:solidFill>
                            <a:schemeClr val="tx1"/>
                          </a:solidFill>
                          <a:latin typeface="ＭＳ ゴシック"/>
                          <a:ea typeface="ＭＳ ゴシック"/>
                        </a:rPr>
                        <a:t>）</a:t>
                      </a:r>
                      <a:r>
                        <a:rPr kumimoji="1" lang="ja-JP" altLang="en-US" sz="1100" dirty="0" smtClean="0">
                          <a:solidFill>
                            <a:schemeClr val="tx1"/>
                          </a:solidFill>
                          <a:latin typeface="ＭＳ ゴシック"/>
                          <a:ea typeface="ＭＳ ゴシック"/>
                        </a:rPr>
                        <a:t>地域の事業者に対する経済的効果（</a:t>
                      </a:r>
                      <a:r>
                        <a:rPr kumimoji="1" lang="ja-JP" altLang="en-US" sz="1100" dirty="0" smtClean="0">
                          <a:solidFill>
                            <a:schemeClr val="tx1"/>
                          </a:solidFill>
                          <a:latin typeface="ＭＳ ゴシック"/>
                          <a:ea typeface="ＭＳ ゴシック"/>
                        </a:rPr>
                        <a:t>売上、雇用者数、雇用者給与等支給額、取引額等の増加）</a:t>
                      </a: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r>
                        <a:rPr kumimoji="1" lang="ja-JP" altLang="en-US" sz="1100" dirty="0" smtClean="0">
                          <a:solidFill>
                            <a:schemeClr val="tx1"/>
                          </a:solidFill>
                          <a:latin typeface="ＭＳ ゴシック"/>
                          <a:ea typeface="ＭＳ ゴシック"/>
                        </a:rPr>
                        <a:t>・高知県における基本計画（※１）</a:t>
                      </a: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2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2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2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p>
                      <a:pPr>
                        <a:lnSpc>
                          <a:spcPts val="1400"/>
                        </a:lnSpc>
                        <a:spcBef>
                          <a:spcPts val="0"/>
                        </a:spcBef>
                        <a:spcAft>
                          <a:spcPts val="0"/>
                        </a:spcAft>
                      </a:pPr>
                      <a:endParaRPr kumimoji="1" lang="ja-JP" altLang="en-US" sz="1100" dirty="0" smtClean="0">
                        <a:solidFill>
                          <a:schemeClr val="tx1"/>
                        </a:solidFill>
                        <a:latin typeface="ＭＳ ゴシック"/>
                        <a:ea typeface="ＭＳ ゴシック"/>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6471">
                <a:tc>
                  <a:txBody>
                    <a:bodyPr/>
                    <a:lstStyle/>
                    <a:p>
                      <a:pPr>
                        <a:lnSpc>
                          <a:spcPts val="1400"/>
                        </a:lnSpc>
                        <a:spcBef>
                          <a:spcPts val="0"/>
                        </a:spcBef>
                        <a:spcAft>
                          <a:spcPts val="0"/>
                        </a:spcAft>
                      </a:pPr>
                      <a:r>
                        <a:rPr kumimoji="1" lang="ja-JP" altLang="en-US" sz="1200" dirty="0">
                          <a:solidFill>
                            <a:schemeClr val="tx1"/>
                          </a:solidFill>
                          <a:latin typeface="ＭＳ ゴシック"/>
                          <a:ea typeface="ＭＳ ゴシック"/>
                        </a:rPr>
                        <a:t>地域経済牽引事業者への各種支援措置（一部抜粋）</a:t>
                      </a:r>
                      <a:endParaRPr kumimoji="1" lang="ja-JP" altLang="en-US" sz="1200" dirty="0">
                        <a:solidFill>
                          <a:schemeClr val="tx1"/>
                        </a:solidFill>
                        <a:latin typeface="ＭＳ ゴシック"/>
                        <a:ea typeface="ＭＳ ゴシック"/>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877069">
                <a:tc>
                  <a:txBody>
                    <a:bodyPr/>
                    <a:lstStyle/>
                    <a:p>
                      <a:pPr>
                        <a:lnSpc>
                          <a:spcPts val="1400"/>
                        </a:lnSpc>
                        <a:spcBef>
                          <a:spcPts val="0"/>
                        </a:spcBef>
                        <a:spcAft>
                          <a:spcPts val="0"/>
                        </a:spcAft>
                      </a:pPr>
                      <a:r>
                        <a:rPr kumimoji="1" lang="ja-JP" altLang="en-US" sz="1200" b="1" u="sng" dirty="0">
                          <a:solidFill>
                            <a:schemeClr val="tx1"/>
                          </a:solidFill>
                          <a:latin typeface="ＭＳ ゴシック"/>
                          <a:ea typeface="ＭＳ ゴシック"/>
                        </a:rPr>
                        <a:t>地域未来投資促進税制</a:t>
                      </a:r>
                      <a:r>
                        <a:rPr kumimoji="1" lang="ja-JP" altLang="en-US" sz="1200" b="0" u="sng" dirty="0">
                          <a:solidFill>
                            <a:schemeClr val="tx1"/>
                          </a:solidFill>
                          <a:latin typeface="ＭＳ ゴシック"/>
                          <a:ea typeface="ＭＳ ゴシック"/>
                        </a:rPr>
                        <a:t>（適用期限：</a:t>
                      </a:r>
                      <a:r>
                        <a:rPr kumimoji="1" lang="ja-JP" altLang="en-US" sz="1200" b="0" u="sng" strike="noStrike" dirty="0">
                          <a:solidFill>
                            <a:schemeClr val="tx1"/>
                          </a:solidFill>
                          <a:latin typeface="ＭＳ ゴシック"/>
                          <a:ea typeface="ＭＳ ゴシック"/>
                        </a:rPr>
                        <a:t>2027</a:t>
                      </a:r>
                      <a:r>
                        <a:rPr kumimoji="1" lang="ja-JP" altLang="en-US" sz="1200" b="0" u="sng" dirty="0">
                          <a:solidFill>
                            <a:schemeClr val="tx1"/>
                          </a:solidFill>
                          <a:latin typeface="ＭＳ ゴシック"/>
                          <a:ea typeface="ＭＳ ゴシック"/>
                        </a:rPr>
                        <a:t>年度末まで）</a:t>
                      </a:r>
                      <a:endParaRPr kumimoji="1" lang="ja-JP" altLang="en-US" sz="1200" b="0" u="sng"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国税（法人税等）</a:t>
                      </a:r>
                      <a:r>
                        <a:rPr kumimoji="1" lang="ja-JP" altLang="en-US" sz="1200" dirty="0">
                          <a:solidFill>
                            <a:schemeClr val="tx1"/>
                          </a:solidFill>
                          <a:latin typeface="ＭＳ ゴシック"/>
                          <a:ea typeface="ＭＳ ゴシック"/>
                        </a:rPr>
                        <a:t>の課税特例、県税（不動産取得税</a:t>
                      </a:r>
                      <a:r>
                        <a:rPr kumimoji="1" lang="ja-JP" altLang="en-US" sz="1200" dirty="0">
                          <a:solidFill>
                            <a:schemeClr val="tx1"/>
                          </a:solidFill>
                          <a:latin typeface="ＭＳ ゴシック"/>
                          <a:ea typeface="ＭＳ ゴシック"/>
                        </a:rPr>
                        <a:t>(土地・建物)）の課税免除、市町村税（固定資産税(土地・建物・構築物)）の課税免除又は不均一課税。</a:t>
                      </a:r>
                      <a:endParaRPr kumimoji="1" lang="ja-JP" altLang="en-US" sz="1100"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ただし、</a:t>
                      </a:r>
                      <a:r>
                        <a:rPr kumimoji="1" lang="ja-JP" altLang="en-US" sz="1200" dirty="0">
                          <a:solidFill>
                            <a:schemeClr val="tx1"/>
                          </a:solidFill>
                          <a:latin typeface="ＭＳ ゴシック"/>
                          <a:ea typeface="ＭＳ ゴシック"/>
                        </a:rPr>
                        <a:t>活用には地域経済牽引事業計画の承認の他、国による「高い先進性を有すること等の確認」が必要となります。また、市町村税の課税免除等の措置状況は市町村により異なります。</a:t>
                      </a:r>
                      <a:endParaRPr kumimoji="1" lang="ja-JP" altLang="en-US" sz="1100" dirty="0">
                        <a:solidFill>
                          <a:schemeClr val="tx1"/>
                        </a:solidFill>
                        <a:latin typeface="ＭＳ ゴシック"/>
                        <a:ea typeface="ＭＳ ゴシック"/>
                      </a:endParaRPr>
                    </a:p>
                    <a:p>
                      <a:pPr>
                        <a:lnSpc>
                          <a:spcPts val="1400"/>
                        </a:lnSpc>
                        <a:spcBef>
                          <a:spcPts val="0"/>
                        </a:spcBef>
                        <a:spcAft>
                          <a:spcPts val="0"/>
                        </a:spcAft>
                      </a:pPr>
                      <a:r>
                        <a:rPr kumimoji="1" lang="ja-JP" altLang="en-US" sz="1200" b="1" u="sng" dirty="0">
                          <a:solidFill>
                            <a:schemeClr val="tx1"/>
                          </a:solidFill>
                          <a:latin typeface="ＭＳ ゴシック"/>
                          <a:ea typeface="ＭＳ ゴシック"/>
                        </a:rPr>
                        <a:t>日本政策金融公庫による支援</a:t>
                      </a:r>
                      <a:r>
                        <a:rPr kumimoji="1" lang="ja-JP" altLang="en-US" sz="1200" b="1" u="sng" dirty="0">
                          <a:solidFill>
                            <a:schemeClr val="tx1"/>
                          </a:solidFill>
                          <a:latin typeface="ＭＳ ゴシック"/>
                          <a:ea typeface="ＭＳ ゴシック"/>
                        </a:rPr>
                        <a:t>（地域経済牽引事業者に対する低利融資制度）</a:t>
                      </a:r>
                      <a:endParaRPr kumimoji="1" lang="ja-JP" altLang="en-US" sz="1100" b="1" u="sng"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貸付期間　設備資金：20年以内（うち据置期間２年以内）</a:t>
                      </a:r>
                      <a:endParaRPr kumimoji="1" lang="ja-JP" altLang="en-US" sz="1100"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運転資金：７</a:t>
                      </a:r>
                      <a:r>
                        <a:rPr kumimoji="1" lang="ja-JP" altLang="en-US" sz="1200" dirty="0">
                          <a:solidFill>
                            <a:schemeClr val="tx1"/>
                          </a:solidFill>
                          <a:latin typeface="ＭＳ ゴシック"/>
                          <a:ea typeface="ＭＳ ゴシック"/>
                        </a:rPr>
                        <a:t>年以内（　</a:t>
                      </a:r>
                      <a:r>
                        <a:rPr kumimoji="1" lang="ja-JP" altLang="en-US" sz="1200" dirty="0">
                          <a:solidFill>
                            <a:schemeClr val="tx1"/>
                          </a:solidFill>
                          <a:latin typeface="ＭＳ ゴシック"/>
                          <a:ea typeface="ＭＳ ゴシック"/>
                        </a:rPr>
                        <a:t>　　　〃　　　　　）</a:t>
                      </a:r>
                      <a:endParaRPr kumimoji="1" lang="ja-JP" altLang="en-US" sz="1100"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貸付限度　中小企業事業：7.2億円</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endParaRPr kumimoji="1" lang="ja-JP" altLang="en-US" sz="1100" strike="sngStrike"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貸付利率　</a:t>
                      </a:r>
                      <a:r>
                        <a:rPr kumimoji="1" lang="ja-JP" altLang="en-US" sz="1200" dirty="0">
                          <a:solidFill>
                            <a:schemeClr val="tx1"/>
                          </a:solidFill>
                          <a:latin typeface="ＭＳ ゴシック"/>
                          <a:ea typeface="ＭＳ ゴシック"/>
                        </a:rPr>
                        <a:t>中小企業事業</a:t>
                      </a:r>
                      <a:r>
                        <a:rPr kumimoji="1" lang="ja-JP" altLang="en-US" sz="1200" dirty="0">
                          <a:solidFill>
                            <a:schemeClr val="tx1"/>
                          </a:solidFill>
                          <a:latin typeface="ＭＳ ゴシック"/>
                          <a:ea typeface="ＭＳ ゴシック"/>
                        </a:rPr>
                        <a:t>：</a:t>
                      </a:r>
                      <a:r>
                        <a:rPr kumimoji="1" lang="ja-JP" altLang="en-US" sz="1200" dirty="0">
                          <a:solidFill>
                            <a:schemeClr val="tx1"/>
                          </a:solidFill>
                          <a:latin typeface="ＭＳ ゴシック"/>
                          <a:ea typeface="ＭＳ ゴシック"/>
                        </a:rPr>
                        <a:t>運転資金は基準利率。</a:t>
                      </a:r>
                      <a:r>
                        <a:rPr kumimoji="1" lang="ja-JP" altLang="en-US" sz="1200" strike="noStrike" dirty="0">
                          <a:solidFill>
                            <a:schemeClr val="tx1"/>
                          </a:solidFill>
                          <a:latin typeface="ＭＳ ゴシック"/>
                          <a:ea typeface="ＭＳ ゴシック"/>
                        </a:rPr>
                        <a:t>た</a:t>
                      </a:r>
                      <a:r>
                        <a:rPr kumimoji="1" lang="ja-JP" altLang="en-US" sz="1200" strike="noStrike" dirty="0">
                          <a:solidFill>
                            <a:schemeClr val="tx1"/>
                          </a:solidFill>
                          <a:latin typeface="ＭＳ ゴシック"/>
                          <a:ea typeface="ＭＳ ゴシック"/>
                        </a:rPr>
                        <a:t>だし、</a:t>
                      </a:r>
                      <a:r>
                        <a:rPr kumimoji="1" lang="ja-JP" altLang="en-US" sz="1200" strike="noStrike" dirty="0">
                          <a:solidFill>
                            <a:schemeClr val="tx1"/>
                          </a:solidFill>
                          <a:latin typeface="ＭＳ ゴシック"/>
                          <a:ea typeface="ＭＳ ゴシック"/>
                        </a:rPr>
                        <a:t>設備資金について、以下（※３）の　　</a:t>
                      </a:r>
                      <a:endParaRPr kumimoji="1" lang="ja-JP" altLang="en-US" sz="1200" strike="noStrike" dirty="0">
                        <a:solidFill>
                          <a:schemeClr val="tx1"/>
                        </a:solidFill>
                        <a:latin typeface="ＭＳ ゴシック"/>
                        <a:ea typeface="ＭＳ ゴシック"/>
                      </a:endParaRPr>
                    </a:p>
                    <a:p>
                      <a:pPr>
                        <a:lnSpc>
                          <a:spcPts val="1400"/>
                        </a:lnSpc>
                        <a:spcBef>
                          <a:spcPts val="0"/>
                        </a:spcBef>
                        <a:spcAft>
                          <a:spcPts val="0"/>
                        </a:spcAft>
                      </a:pP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　</a:t>
                      </a:r>
                      <a:r>
                        <a:rPr kumimoji="1" lang="ja-JP" altLang="en-US" sz="1200" strike="noStrike" dirty="0">
                          <a:solidFill>
                            <a:schemeClr val="tx1"/>
                          </a:solidFill>
                          <a:latin typeface="ＭＳ ゴシック"/>
                          <a:ea typeface="ＭＳ ゴシック"/>
                        </a:rPr>
                        <a:t>いずれかを満たす場合</a:t>
                      </a:r>
                      <a:r>
                        <a:rPr kumimoji="1" lang="ja-JP" altLang="en-US" sz="1200" strike="noStrike" dirty="0">
                          <a:solidFill>
                            <a:schemeClr val="tx1"/>
                          </a:solidFill>
                          <a:latin typeface="ＭＳ ゴシック"/>
                          <a:ea typeface="ＭＳ ゴシック"/>
                        </a:rPr>
                        <a:t>は、基準利</a:t>
                      </a:r>
                      <a:r>
                        <a:rPr kumimoji="1" lang="ja-JP" altLang="en-US" sz="1200" strike="noStrike" dirty="0">
                          <a:solidFill>
                            <a:schemeClr val="tx1"/>
                          </a:solidFill>
                          <a:latin typeface="ＭＳ ゴシック"/>
                          <a:ea typeface="ＭＳ ゴシック"/>
                        </a:rPr>
                        <a:t>率から</a:t>
                      </a:r>
                      <a:r>
                        <a:rPr kumimoji="1" lang="ja-JP" altLang="en-US" sz="1200" strike="noStrike" dirty="0">
                          <a:solidFill>
                            <a:schemeClr val="tx1"/>
                          </a:solidFill>
                          <a:latin typeface="ＭＳ ゴシック"/>
                          <a:ea typeface="ＭＳ ゴシック"/>
                        </a:rPr>
                        <a:t>0.9％引き下げ。</a:t>
                      </a:r>
                      <a:endParaRPr kumimoji="1" lang="ja-JP" altLang="en-US" sz="1200" strike="noStrike"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（※３）①新規開業して７年以内</a:t>
                      </a:r>
                      <a:endParaRPr kumimoji="1" lang="ja-JP" altLang="en-US" sz="1100"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②困難な経営状況にある場合</a:t>
                      </a:r>
                      <a:endParaRPr kumimoji="1" lang="ja-JP" altLang="en-US" sz="1100" dirty="0">
                        <a:solidFill>
                          <a:schemeClr val="tx1"/>
                        </a:solidFill>
                        <a:latin typeface="ＭＳ ゴシック"/>
                        <a:ea typeface="ＭＳ ゴシック"/>
                      </a:endParaRPr>
                    </a:p>
                    <a:p>
                      <a:pPr>
                        <a:lnSpc>
                          <a:spcPts val="1400"/>
                        </a:lnSpc>
                        <a:spcBef>
                          <a:spcPts val="0"/>
                        </a:spcBef>
                        <a:spcAft>
                          <a:spcPts val="0"/>
                        </a:spcAft>
                      </a:pP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　　　　　　</a:t>
                      </a:r>
                      <a:r>
                        <a:rPr kumimoji="1" lang="ja-JP" altLang="en-US" sz="1200" dirty="0">
                          <a:solidFill>
                            <a:schemeClr val="tx1"/>
                          </a:solidFill>
                          <a:latin typeface="ＭＳ ゴシック"/>
                          <a:ea typeface="ＭＳ ゴシック"/>
                        </a:rPr>
                        <a:t>③公庫と民間金融機関が連携支援を図る場合</a:t>
                      </a:r>
                      <a:endParaRPr kumimoji="1" lang="ja-JP" altLang="en-US" sz="1100" strike="sngStrike" dirty="0">
                        <a:solidFill>
                          <a:schemeClr val="tx1"/>
                        </a:solidFill>
                        <a:latin typeface="ＭＳ ゴシック"/>
                        <a:ea typeface="ＭＳ ゴシック"/>
                      </a:endParaRPr>
                    </a:p>
                    <a:p>
                      <a:pPr>
                        <a:lnSpc>
                          <a:spcPts val="1400"/>
                        </a:lnSpc>
                        <a:spcBef>
                          <a:spcPts val="0"/>
                        </a:spcBef>
                        <a:spcAft>
                          <a:spcPts val="0"/>
                        </a:spcAft>
                      </a:pPr>
                      <a:endParaRPr kumimoji="1" lang="ja-JP" altLang="en-US" sz="1100" strike="sngStrike" dirty="0">
                        <a:solidFill>
                          <a:schemeClr val="tx1"/>
                        </a:solidFill>
                        <a:latin typeface="ＭＳ ゴシック"/>
                        <a:ea typeface="ＭＳ ゴシック"/>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6471">
                <a:tc>
                  <a:txBody>
                    <a:bodyPr/>
                    <a:lstStyle/>
                    <a:p>
                      <a:pPr>
                        <a:lnSpc>
                          <a:spcPts val="1400"/>
                        </a:lnSpc>
                        <a:spcBef>
                          <a:spcPts val="0"/>
                        </a:spcBef>
                        <a:spcAft>
                          <a:spcPts val="0"/>
                        </a:spcAft>
                      </a:pPr>
                      <a:r>
                        <a:rPr kumimoji="1" lang="ja-JP" altLang="en-US" sz="1200" dirty="0">
                          <a:solidFill>
                            <a:schemeClr val="tx1"/>
                          </a:solidFill>
                          <a:latin typeface="ＭＳ ゴシック"/>
                          <a:ea typeface="ＭＳ ゴシック"/>
                        </a:rPr>
                        <a:t>お問い合わせ先</a:t>
                      </a:r>
                      <a:endParaRPr kumimoji="1" lang="ja-JP" altLang="en-US" sz="1200" dirty="0">
                        <a:solidFill>
                          <a:schemeClr val="tx1"/>
                        </a:solidFill>
                        <a:latin typeface="ＭＳ ゴシック"/>
                        <a:ea typeface="ＭＳ ゴシック"/>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934888">
                <a:tc>
                  <a:txBody>
                    <a:bodyPr/>
                    <a:lstStyle/>
                    <a:p>
                      <a:pPr>
                        <a:lnSpc>
                          <a:spcPts val="1200"/>
                        </a:lnSpc>
                        <a:spcBef>
                          <a:spcPts val="0"/>
                        </a:spcBef>
                        <a:spcAft>
                          <a:spcPts val="0"/>
                        </a:spcAft>
                      </a:pPr>
                      <a:r>
                        <a:rPr kumimoji="1" lang="ja-JP" altLang="en-US" sz="1050" dirty="0">
                          <a:solidFill>
                            <a:schemeClr val="tx1"/>
                          </a:solidFill>
                          <a:latin typeface="ＭＳ ゴシック"/>
                          <a:ea typeface="ＭＳ ゴシック"/>
                        </a:rPr>
                        <a:t>より詳細な制度内容、届出様式等は経済産業省地域未来投資促進法ホームページをご覧ください。</a:t>
                      </a:r>
                      <a:endParaRPr kumimoji="1" lang="ja-JP" altLang="en-US" sz="1050" dirty="0">
                        <a:solidFill>
                          <a:schemeClr val="tx1"/>
                        </a:solidFill>
                        <a:latin typeface="ＭＳ ゴシック"/>
                        <a:ea typeface="ＭＳ ゴシック"/>
                      </a:endParaRPr>
                    </a:p>
                    <a:p>
                      <a:pPr>
                        <a:lnSpc>
                          <a:spcPts val="1200"/>
                        </a:lnSpc>
                        <a:spcBef>
                          <a:spcPts val="0"/>
                        </a:spcBef>
                        <a:spcAft>
                          <a:spcPts val="0"/>
                        </a:spcAft>
                      </a:pPr>
                      <a:r>
                        <a:rPr kumimoji="1" lang="ja-JP" altLang="en-US" sz="1050" dirty="0">
                          <a:solidFill>
                            <a:schemeClr val="tx1"/>
                          </a:solidFill>
                          <a:latin typeface="ＭＳ ゴシック"/>
                          <a:ea typeface="ＭＳ ゴシック"/>
                        </a:rPr>
                        <a:t>　</a:t>
                      </a:r>
                      <a:r>
                        <a:rPr kumimoji="1" lang="ja-JP" altLang="en-US" sz="1050" dirty="0">
                          <a:solidFill>
                            <a:schemeClr val="tx1"/>
                          </a:solidFill>
                          <a:latin typeface="ＭＳ ゴシック"/>
                          <a:ea typeface="ＭＳ ゴシック"/>
                          <a:hlinkClick r:id="rId1" action="" tooltip=""/>
                        </a:rPr>
                        <a:t>https</a:t>
                      </a:r>
                      <a:r>
                        <a:rPr kumimoji="1" lang="ja-JP" altLang="en-US" sz="1050" dirty="0">
                          <a:solidFill>
                            <a:schemeClr val="tx1"/>
                          </a:solidFill>
                          <a:latin typeface="ＭＳ ゴシック"/>
                          <a:ea typeface="ＭＳ ゴシック"/>
                          <a:hlinkClick r:id="rId2" action="" tooltip=""/>
                        </a:rPr>
                        <a:t>://www.meti.go.jp/policy/sme_chiiki/chiikimiraitoushi.html</a:t>
                      </a:r>
                      <a:endParaRPr kumimoji="1" lang="ja-JP" altLang="en-US" sz="1050" dirty="0">
                        <a:solidFill>
                          <a:schemeClr val="tx1"/>
                        </a:solidFill>
                        <a:latin typeface="ＭＳ ゴシック"/>
                        <a:ea typeface="ＭＳ ゴシック"/>
                      </a:endParaRPr>
                    </a:p>
                    <a:p>
                      <a:pPr>
                        <a:lnSpc>
                          <a:spcPts val="1200"/>
                        </a:lnSpc>
                        <a:spcBef>
                          <a:spcPts val="0"/>
                        </a:spcBef>
                        <a:spcAft>
                          <a:spcPts val="0"/>
                        </a:spcAft>
                      </a:pPr>
                      <a:r>
                        <a:rPr kumimoji="1" lang="ja-JP" altLang="en-US" sz="1050" dirty="0">
                          <a:solidFill>
                            <a:schemeClr val="tx1"/>
                          </a:solidFill>
                          <a:latin typeface="ＭＳ ゴシック"/>
                          <a:ea typeface="ＭＳ ゴシック"/>
                        </a:rPr>
                        <a:t>■制度の活用に関するご相談　</a:t>
                      </a:r>
                      <a:r>
                        <a:rPr kumimoji="1" lang="ja-JP" altLang="en-US" sz="1050" dirty="0">
                          <a:solidFill>
                            <a:schemeClr val="tx1"/>
                          </a:solidFill>
                          <a:latin typeface="ＭＳ ゴシック"/>
                          <a:ea typeface="ＭＳ ゴシック"/>
                        </a:rPr>
                        <a:t>高知県 商工労働部 企業</a:t>
                      </a:r>
                      <a:r>
                        <a:rPr kumimoji="1" lang="ja-JP" altLang="en-US" sz="1050" dirty="0">
                          <a:solidFill>
                            <a:schemeClr val="tx1"/>
                          </a:solidFill>
                          <a:latin typeface="ＭＳ ゴシック"/>
                          <a:ea typeface="ＭＳ ゴシック"/>
                        </a:rPr>
                        <a:t>誘致</a:t>
                      </a:r>
                      <a:r>
                        <a:rPr kumimoji="1" lang="ja-JP" altLang="en-US" sz="1050" dirty="0">
                          <a:solidFill>
                            <a:schemeClr val="tx1"/>
                          </a:solidFill>
                          <a:latin typeface="ＭＳ ゴシック"/>
                          <a:ea typeface="ＭＳ ゴシック"/>
                        </a:rPr>
                        <a:t>課　TE</a:t>
                      </a:r>
                      <a:r>
                        <a:rPr kumimoji="1" lang="ja-JP" altLang="en-US" sz="1050" dirty="0">
                          <a:solidFill>
                            <a:schemeClr val="tx1"/>
                          </a:solidFill>
                          <a:latin typeface="ＭＳ ゴシック"/>
                          <a:ea typeface="ＭＳ ゴシック"/>
                        </a:rPr>
                        <a:t>L：088-823-9</a:t>
                      </a:r>
                      <a:r>
                        <a:rPr kumimoji="1" lang="ja-JP" altLang="en-US" sz="1050" dirty="0">
                          <a:solidFill>
                            <a:schemeClr val="tx1"/>
                          </a:solidFill>
                          <a:latin typeface="ＭＳ ゴシック"/>
                          <a:ea typeface="ＭＳ ゴシック"/>
                        </a:rPr>
                        <a:t>693</a:t>
                      </a:r>
                      <a:endParaRPr kumimoji="1" lang="ja-JP" altLang="en-US" sz="1050" dirty="0">
                        <a:solidFill>
                          <a:schemeClr val="tx1"/>
                        </a:solidFill>
                        <a:latin typeface="ＭＳ ゴシック"/>
                        <a:ea typeface="ＭＳ ゴシック"/>
                      </a:endParaRPr>
                    </a:p>
                    <a:p>
                      <a:pPr>
                        <a:lnSpc>
                          <a:spcPts val="1200"/>
                        </a:lnSpc>
                        <a:spcBef>
                          <a:spcPts val="0"/>
                        </a:spcBef>
                        <a:spcAft>
                          <a:spcPts val="0"/>
                        </a:spcAft>
                      </a:pPr>
                      <a:r>
                        <a:rPr kumimoji="1" lang="ja-JP" altLang="en-US" sz="1050" dirty="0">
                          <a:solidFill>
                            <a:schemeClr val="tx1"/>
                          </a:solidFill>
                          <a:latin typeface="ＭＳ ゴシック"/>
                          <a:ea typeface="ＭＳ ゴシック"/>
                        </a:rPr>
                        <a:t>■</a:t>
                      </a:r>
                      <a:r>
                        <a:rPr kumimoji="1" lang="ja-JP" altLang="en-US" sz="1050" dirty="0">
                          <a:solidFill>
                            <a:schemeClr val="tx1"/>
                          </a:solidFill>
                          <a:latin typeface="ＭＳ ゴシック"/>
                          <a:ea typeface="ＭＳ ゴシック"/>
                        </a:rPr>
                        <a:t>地域未来投資促進法の制度全般について</a:t>
                      </a:r>
                      <a:endParaRPr kumimoji="1" lang="ja-JP" altLang="en-US" sz="1050" dirty="0">
                        <a:solidFill>
                          <a:schemeClr val="tx1"/>
                        </a:solidFill>
                        <a:latin typeface="ＭＳ ゴシック"/>
                        <a:ea typeface="ＭＳ ゴシック"/>
                      </a:endParaRPr>
                    </a:p>
                    <a:p>
                      <a:pPr>
                        <a:lnSpc>
                          <a:spcPts val="1200"/>
                        </a:lnSpc>
                        <a:spcBef>
                          <a:spcPts val="0"/>
                        </a:spcBef>
                        <a:spcAft>
                          <a:spcPts val="0"/>
                        </a:spcAft>
                      </a:pPr>
                      <a:r>
                        <a:rPr kumimoji="1" lang="ja-JP" altLang="en-US" sz="1050" dirty="0">
                          <a:solidFill>
                            <a:schemeClr val="tx1"/>
                          </a:solidFill>
                          <a:latin typeface="ＭＳ ゴシック"/>
                          <a:ea typeface="ＭＳ ゴシック"/>
                        </a:rPr>
                        <a:t>　　四国経済産業局 地域経済部 地域未来投資促進室　TEL：087-811-8516</a:t>
                      </a:r>
                      <a:endParaRPr kumimoji="1" lang="ja-JP" altLang="en-US" sz="1050" dirty="0">
                        <a:solidFill>
                          <a:schemeClr val="tx1"/>
                        </a:solidFill>
                        <a:latin typeface="ＭＳ ゴシック"/>
                        <a:ea typeface="ＭＳ ゴシック"/>
                      </a:endParaRPr>
                    </a:p>
                  </a:txBody>
                  <a:tcPr marL="91440" marR="91440" marT="45720" marB="45720" vert="horz" anchor="ctr" anchorCt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911" name="テキスト 380"/>
          <p:cNvSpPr txBox="1"/>
          <p:nvPr/>
        </p:nvSpPr>
        <p:spPr>
          <a:xfrm>
            <a:off x="200893" y="2431752"/>
            <a:ext cx="6415634" cy="1238986"/>
          </a:xfrm>
          <a:prstGeom prst="rect">
            <a:avLst/>
          </a:prstGeom>
          <a:ln>
            <a:solidFill>
              <a:schemeClr val="tx1"/>
            </a:solidFill>
            <a:prstDash val="dash"/>
          </a:ln>
        </p:spPr>
        <p:txBody>
          <a:bodyPr wrap="square" lIns="36000" tIns="36000" rIns="36000" bIns="36000" anchor="ctr" anchorCtr="0">
            <a:spAutoFit/>
          </a:bodyPr>
          <a:p>
            <a:pPr>
              <a:lnSpc>
                <a:spcPts val="1300"/>
              </a:lnSpc>
              <a:spcBef>
                <a:spcPts val="0"/>
              </a:spcBef>
              <a:spcAft>
                <a:spcPts val="0"/>
              </a:spcAft>
            </a:pPr>
            <a:r>
              <a:rPr kumimoji="1" lang="ja-JP" altLang="en-US" sz="1100" dirty="0" smtClean="0">
                <a:solidFill>
                  <a:schemeClr val="tx1"/>
                </a:solidFill>
                <a:latin typeface="ＭＳ ゴシック"/>
                <a:ea typeface="ＭＳ ゴシック"/>
              </a:rPr>
              <a:t>高知県未来投資促進基本計画（所管：高知県 商工労働部 企</a:t>
            </a:r>
            <a:r>
              <a:rPr kumimoji="1" lang="ja-JP" altLang="en-US" sz="1100" dirty="0" smtClean="0">
                <a:solidFill>
                  <a:schemeClr val="tx1"/>
                </a:solidFill>
                <a:latin typeface="ＭＳ ゴシック"/>
                <a:ea typeface="ＭＳ ゴシック"/>
              </a:rPr>
              <a:t>業</a:t>
            </a:r>
            <a:r>
              <a:rPr kumimoji="1" lang="ja-JP" altLang="en-US" sz="1100" dirty="0" smtClean="0">
                <a:solidFill>
                  <a:schemeClr val="tx1"/>
                </a:solidFill>
                <a:latin typeface="ＭＳ ゴシック"/>
                <a:ea typeface="ＭＳ ゴシック"/>
              </a:rPr>
              <a:t>誘致</a:t>
            </a:r>
            <a:r>
              <a:rPr kumimoji="1" lang="ja-JP" altLang="en-US" sz="1100" dirty="0" smtClean="0">
                <a:solidFill>
                  <a:schemeClr val="tx1"/>
                </a:solidFill>
                <a:latin typeface="ＭＳ ゴシック"/>
                <a:ea typeface="ＭＳ ゴシック"/>
              </a:rPr>
              <a:t>課）</a:t>
            </a:r>
            <a:endParaRPr kumimoji="1" lang="ja-JP" altLang="en-US" sz="9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促進地域　　高知県全域</a:t>
            </a:r>
            <a:endParaRPr kumimoji="1" lang="ja-JP" altLang="en-US" sz="9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地域の</a:t>
            </a:r>
            <a:r>
              <a:rPr kumimoji="1" lang="ja-JP" altLang="en-US" sz="1100" dirty="0" smtClean="0">
                <a:solidFill>
                  <a:schemeClr val="tx1"/>
                </a:solidFill>
                <a:latin typeface="ＭＳ ゴシック"/>
                <a:ea typeface="ＭＳ ゴシック"/>
              </a:rPr>
              <a:t>特性</a:t>
            </a:r>
            <a:r>
              <a:rPr kumimoji="1" lang="ja-JP" altLang="en-US" sz="1100" dirty="0" smtClean="0">
                <a:solidFill>
                  <a:schemeClr val="tx1"/>
                </a:solidFill>
                <a:latin typeface="ＭＳ ゴシック"/>
                <a:ea typeface="ＭＳ ゴシック"/>
              </a:rPr>
              <a:t>　①第一次産業等を核とした関連産業の集積を活用した成長ものづくり分野</a:t>
            </a:r>
            <a:endParaRPr kumimoji="1" lang="ja-JP" altLang="en-US" sz="9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（※２）　 </a:t>
            </a:r>
            <a:r>
              <a:rPr kumimoji="1" lang="ja-JP" altLang="en-US" sz="1100" dirty="0" smtClean="0">
                <a:solidFill>
                  <a:schemeClr val="tx1"/>
                </a:solidFill>
                <a:latin typeface="ＭＳ ゴシック"/>
                <a:ea typeface="ＭＳ ゴシック"/>
              </a:rPr>
              <a:t>②</a:t>
            </a:r>
            <a:r>
              <a:rPr kumimoji="1" lang="ja-JP" altLang="en-US" sz="1100" dirty="0" smtClean="0">
                <a:solidFill>
                  <a:schemeClr val="tx1"/>
                </a:solidFill>
                <a:latin typeface="ＭＳ ゴシック"/>
                <a:ea typeface="ＭＳ ゴシック"/>
              </a:rPr>
              <a:t>機械系産業</a:t>
            </a:r>
            <a:r>
              <a:rPr kumimoji="1" lang="ja-JP" altLang="en-US" sz="1100" dirty="0" smtClean="0">
                <a:solidFill>
                  <a:schemeClr val="tx1"/>
                </a:solidFill>
                <a:latin typeface="ＭＳ ゴシック"/>
                <a:ea typeface="ＭＳ ゴシック"/>
              </a:rPr>
              <a:t>、紙産業等の産業集積を活用した成長ものづくり分野</a:t>
            </a:r>
            <a:endParaRPr kumimoji="1" lang="ja-JP" altLang="en-US" sz="9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③</a:t>
            </a:r>
            <a:r>
              <a:rPr kumimoji="1" lang="ja-JP" altLang="en-US" sz="1100" dirty="0" smtClean="0">
                <a:solidFill>
                  <a:schemeClr val="tx1"/>
                </a:solidFill>
                <a:latin typeface="ＭＳ ゴシック"/>
                <a:ea typeface="ＭＳ ゴシック"/>
              </a:rPr>
              <a:t>高知ならではの新産業の振興により培われた知見を活用した成長ものづくり分野</a:t>
            </a:r>
            <a:endParaRPr kumimoji="1" lang="ja-JP" altLang="en-US" sz="9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④</a:t>
            </a:r>
            <a:r>
              <a:rPr kumimoji="1" lang="ja-JP" altLang="en-US" sz="1100" dirty="0" smtClean="0">
                <a:solidFill>
                  <a:schemeClr val="tx1"/>
                </a:solidFill>
                <a:latin typeface="ＭＳ ゴシック"/>
                <a:ea typeface="ＭＳ ゴシック"/>
              </a:rPr>
              <a:t>コールセンター、</a:t>
            </a:r>
            <a:r>
              <a:rPr kumimoji="1" lang="ja-JP" altLang="en-US" sz="1100" dirty="0" smtClean="0">
                <a:solidFill>
                  <a:schemeClr val="tx1"/>
                </a:solidFill>
                <a:latin typeface="ＭＳ ゴシック"/>
                <a:ea typeface="ＭＳ ゴシック"/>
              </a:rPr>
              <a:t>バックオフィス等の集積を活用した情報通信関連分野</a:t>
            </a:r>
            <a:endParaRPr lang="ja-JP" altLang="en-US" sz="140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計画期間</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strike="noStrike" dirty="0" smtClean="0">
                <a:solidFill>
                  <a:schemeClr val="tx1"/>
                </a:solidFill>
                <a:latin typeface="ＭＳ ゴシック"/>
                <a:ea typeface="ＭＳ ゴシック"/>
              </a:rPr>
              <a:t>202</a:t>
            </a:r>
            <a:r>
              <a:rPr kumimoji="1" lang="ja-JP" altLang="en-US" sz="1100" strike="noStrike" dirty="0" smtClean="0">
                <a:solidFill>
                  <a:schemeClr val="tx1"/>
                </a:solidFill>
                <a:latin typeface="ＭＳ ゴシック"/>
                <a:ea typeface="ＭＳ ゴシック"/>
              </a:rPr>
              <a:t>9</a:t>
            </a:r>
            <a:r>
              <a:rPr kumimoji="1" lang="ja-JP" altLang="en-US" sz="1100" dirty="0" smtClean="0">
                <a:solidFill>
                  <a:schemeClr val="tx1"/>
                </a:solidFill>
                <a:latin typeface="ＭＳ ゴシック"/>
                <a:ea typeface="ＭＳ ゴシック"/>
              </a:rPr>
              <a:t>年３月31日</a:t>
            </a:r>
            <a:r>
              <a:rPr kumimoji="1" lang="ja-JP" altLang="en-US" sz="1100" strike="noStrike" dirty="0" smtClean="0">
                <a:solidFill>
                  <a:schemeClr val="tx1"/>
                </a:solidFill>
                <a:latin typeface="ＭＳ ゴシック"/>
                <a:ea typeface="ＭＳ ゴシック"/>
              </a:rPr>
              <a:t>まで</a:t>
            </a:r>
            <a:r>
              <a:rPr kumimoji="1" lang="ja-JP" altLang="en-US" sz="1100" strike="noStrike" dirty="0" smtClean="0">
                <a:solidFill>
                  <a:schemeClr val="tx1"/>
                </a:solidFill>
                <a:latin typeface="ＭＳ ゴシック"/>
                <a:ea typeface="ＭＳ ゴシック"/>
              </a:rPr>
              <a:t>又は</a:t>
            </a:r>
            <a:r>
              <a:rPr kumimoji="1" lang="ja-JP" altLang="en-US" sz="1100" strike="noStrike" dirty="0" smtClean="0">
                <a:solidFill>
                  <a:schemeClr val="tx1"/>
                </a:solidFill>
                <a:latin typeface="ＭＳ ゴシック"/>
                <a:ea typeface="ＭＳ ゴシック"/>
              </a:rPr>
              <a:t>新</a:t>
            </a:r>
            <a:r>
              <a:rPr kumimoji="1" lang="ja-JP" altLang="en-US" sz="1100" strike="noStrike" dirty="0" smtClean="0">
                <a:solidFill>
                  <a:schemeClr val="tx1"/>
                </a:solidFill>
                <a:latin typeface="ＭＳ ゴシック"/>
                <a:ea typeface="ＭＳ ゴシック"/>
              </a:rPr>
              <a:t>基本計画</a:t>
            </a:r>
            <a:r>
              <a:rPr kumimoji="1" lang="ja-JP" altLang="en-US" sz="1100" strike="noStrike" dirty="0" smtClean="0">
                <a:solidFill>
                  <a:schemeClr val="tx1"/>
                </a:solidFill>
                <a:latin typeface="ＭＳ ゴシック"/>
                <a:ea typeface="ＭＳ ゴシック"/>
              </a:rPr>
              <a:t>の</a:t>
            </a:r>
            <a:r>
              <a:rPr kumimoji="1" lang="ja-JP" altLang="en-US" sz="1100" strike="noStrike" dirty="0" smtClean="0">
                <a:solidFill>
                  <a:schemeClr val="tx1"/>
                </a:solidFill>
                <a:latin typeface="ＭＳ ゴシック"/>
                <a:ea typeface="ＭＳ ゴシック"/>
              </a:rPr>
              <a:t>同意日の前日のいずれか早い日まで</a:t>
            </a:r>
            <a:endParaRPr kumimoji="1" lang="ja-JP" altLang="en-US" sz="1100" strike="sngStrike" dirty="0" smtClean="0">
              <a:solidFill>
                <a:schemeClr val="tx1"/>
              </a:solidFill>
              <a:latin typeface="ＭＳ ゴシック"/>
              <a:ea typeface="ＭＳ ゴシック"/>
            </a:endParaRPr>
          </a:p>
        </p:txBody>
      </p:sp>
      <p:sp>
        <p:nvSpPr>
          <p:cNvPr id="1912" name="テキスト 381"/>
          <p:cNvSpPr txBox="1"/>
          <p:nvPr/>
        </p:nvSpPr>
        <p:spPr>
          <a:xfrm>
            <a:off x="200906" y="3686499"/>
            <a:ext cx="6413484" cy="1072274"/>
          </a:xfrm>
          <a:prstGeom prst="rect">
            <a:avLst/>
          </a:prstGeom>
          <a:ln>
            <a:solidFill>
              <a:schemeClr val="tx1"/>
            </a:solidFill>
            <a:prstDash val="dash"/>
          </a:ln>
        </p:spPr>
        <p:txBody>
          <a:bodyPr wrap="square" lIns="36000" tIns="36000" rIns="36000" bIns="36000" anchor="ctr" anchorCtr="0">
            <a:spAutoFit/>
          </a:bodyPr>
          <a:p>
            <a:pPr>
              <a:lnSpc>
                <a:spcPts val="1300"/>
              </a:lnSpc>
              <a:spcBef>
                <a:spcPts val="0"/>
              </a:spcBef>
              <a:spcAft>
                <a:spcPts val="0"/>
              </a:spcAft>
            </a:pPr>
            <a:r>
              <a:rPr kumimoji="1" lang="ja-JP" altLang="en-US" sz="1100" dirty="0" smtClean="0">
                <a:solidFill>
                  <a:schemeClr val="tx1"/>
                </a:solidFill>
                <a:latin typeface="ＭＳ ゴシック"/>
                <a:ea typeface="ＭＳ ゴシック"/>
              </a:rPr>
              <a:t>高知県物部川地域</a:t>
            </a:r>
            <a:r>
              <a:rPr kumimoji="1" lang="ja-JP" altLang="en-US" sz="1100" dirty="0" smtClean="0">
                <a:solidFill>
                  <a:schemeClr val="tx1"/>
                </a:solidFill>
                <a:latin typeface="ＭＳ ゴシック"/>
                <a:ea typeface="ＭＳ ゴシック"/>
              </a:rPr>
              <a:t>基本計画（所管：高知県 産業振興推進部 産業政策課）</a:t>
            </a:r>
            <a:endParaRPr kumimoji="1" lang="ja-JP" altLang="en-US" sz="11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促進地域　　高知県物部川地域（南国市、香南市、香美市）</a:t>
            </a:r>
            <a:endParaRPr kumimoji="1" lang="ja-JP" altLang="en-US" sz="11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地域の特性</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①</a:t>
            </a:r>
            <a:r>
              <a:rPr kumimoji="1" lang="ja-JP" altLang="en-US" sz="1100" dirty="0" smtClean="0">
                <a:solidFill>
                  <a:schemeClr val="tx1"/>
                </a:solidFill>
                <a:latin typeface="ＭＳ ゴシック"/>
                <a:ea typeface="ＭＳ ゴシック"/>
              </a:rPr>
              <a:t>物部川地域の龍河洞などの多彩な観光資源を活用した観光・まちづくり分野</a:t>
            </a:r>
            <a:endParaRPr kumimoji="1" lang="ja-JP" altLang="en-US" sz="11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（※２）　 </a:t>
            </a:r>
            <a:r>
              <a:rPr kumimoji="1" lang="ja-JP" altLang="en-US" sz="1100" dirty="0" smtClean="0">
                <a:solidFill>
                  <a:schemeClr val="tx1"/>
                </a:solidFill>
                <a:latin typeface="ＭＳ ゴシック"/>
                <a:ea typeface="ＭＳ ゴシック"/>
              </a:rPr>
              <a:t>②</a:t>
            </a:r>
            <a:r>
              <a:rPr kumimoji="1" lang="ja-JP" altLang="en-US" sz="1100" dirty="0" smtClean="0">
                <a:solidFill>
                  <a:schemeClr val="tx1"/>
                </a:solidFill>
                <a:latin typeface="ＭＳ ゴシック"/>
                <a:ea typeface="ＭＳ ゴシック"/>
              </a:rPr>
              <a:t>物部川地域</a:t>
            </a:r>
            <a:r>
              <a:rPr kumimoji="1" lang="ja-JP" altLang="en-US" sz="1100" dirty="0" smtClean="0">
                <a:solidFill>
                  <a:schemeClr val="tx1"/>
                </a:solidFill>
                <a:latin typeface="ＭＳ ゴシック"/>
                <a:ea typeface="ＭＳ ゴシック"/>
              </a:rPr>
              <a:t>の</a:t>
            </a:r>
            <a:r>
              <a:rPr kumimoji="1" lang="ja-JP" altLang="en-US" sz="1100" dirty="0" smtClean="0">
                <a:solidFill>
                  <a:schemeClr val="tx1"/>
                </a:solidFill>
                <a:latin typeface="ＭＳ ゴシック"/>
                <a:ea typeface="ＭＳ ゴシック"/>
              </a:rPr>
              <a:t>豊かな</a:t>
            </a:r>
            <a:r>
              <a:rPr kumimoji="1" lang="ja-JP" altLang="en-US" sz="1100" dirty="0" smtClean="0">
                <a:solidFill>
                  <a:schemeClr val="tx1"/>
                </a:solidFill>
                <a:latin typeface="ＭＳ ゴシック"/>
                <a:ea typeface="ＭＳ ゴシック"/>
              </a:rPr>
              <a:t>自然環境が育む</a:t>
            </a:r>
            <a:r>
              <a:rPr kumimoji="1" lang="ja-JP" altLang="en-US" sz="1100" dirty="0" smtClean="0">
                <a:solidFill>
                  <a:schemeClr val="tx1"/>
                </a:solidFill>
                <a:latin typeface="ＭＳ ゴシック"/>
                <a:ea typeface="ＭＳ ゴシック"/>
              </a:rPr>
              <a:t>ユズ</a:t>
            </a:r>
            <a:r>
              <a:rPr kumimoji="1" lang="ja-JP" altLang="en-US" sz="1100" dirty="0" smtClean="0">
                <a:solidFill>
                  <a:schemeClr val="tx1"/>
                </a:solidFill>
                <a:latin typeface="ＭＳ ゴシック"/>
                <a:ea typeface="ＭＳ ゴシック"/>
              </a:rPr>
              <a:t>や温州みかん等の特産物を活用した食品</a:t>
            </a:r>
            <a:endParaRPr lang="ja-JP" altLang="en-US" sz="120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関連</a:t>
            </a:r>
            <a:r>
              <a:rPr kumimoji="1" lang="ja-JP" altLang="en-US" sz="1100" dirty="0" smtClean="0">
                <a:solidFill>
                  <a:schemeClr val="tx1"/>
                </a:solidFill>
                <a:latin typeface="ＭＳ ゴシック"/>
                <a:ea typeface="ＭＳ ゴシック"/>
              </a:rPr>
              <a:t>産業・地域商社分野</a:t>
            </a:r>
            <a:endParaRPr kumimoji="1" lang="ja-JP" altLang="en-US" sz="1100" dirty="0" smtClean="0">
              <a:solidFill>
                <a:schemeClr val="tx1"/>
              </a:solidFill>
              <a:latin typeface="ＭＳ ゴシック"/>
              <a:ea typeface="ＭＳ ゴシック"/>
            </a:endParaRPr>
          </a:p>
          <a:p>
            <a:pPr>
              <a:lnSpc>
                <a:spcPts val="1300"/>
              </a:lnSpc>
              <a:spcBef>
                <a:spcPts val="0"/>
              </a:spcBef>
              <a:spcAft>
                <a:spcPts val="0"/>
              </a:spcAft>
            </a:pP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計画期間</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　</a:t>
            </a:r>
            <a:r>
              <a:rPr kumimoji="1" lang="ja-JP" altLang="en-US" sz="1100" dirty="0" smtClean="0">
                <a:solidFill>
                  <a:schemeClr val="tx1"/>
                </a:solidFill>
                <a:latin typeface="ＭＳ ゴシック"/>
                <a:ea typeface="ＭＳ ゴシック"/>
              </a:rPr>
              <a:t>2029年３月31日まで</a:t>
            </a:r>
            <a:endParaRPr kumimoji="1" lang="ja-JP" altLang="en-US" sz="1100" dirty="0" smtClean="0">
              <a:solidFill>
                <a:schemeClr val="tx1"/>
              </a:solidFill>
              <a:latin typeface="ＭＳ ゴシック"/>
              <a:ea typeface="ＭＳ ゴシック"/>
            </a:endParaRPr>
          </a:p>
        </p:txBody>
      </p:sp>
      <p:sp>
        <p:nvSpPr>
          <p:cNvPr id="1913" name="テキスト ボックス 713"/>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６１</a:t>
            </a:r>
            <a:endParaRPr>
              <a:solidFill>
                <a:schemeClr val="tx1"/>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919"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lIns="92429" tIns="46213" rIns="92429" bIns="46213" rtlCol="0">
            <a:noAutofit/>
          </a:bodyPr>
          <a:lstStyle/>
          <a:p>
            <a:pPr fontAlgn="auto">
              <a:spcAft>
                <a:spcPts val="0"/>
              </a:spcAft>
              <a:defRPr/>
            </a:pPr>
            <a:r>
              <a:rPr lang="ja-JP" altLang="en-US" sz="1600" b="0" dirty="0" smtClean="0">
                <a:solidFill>
                  <a:schemeClr val="tx1"/>
                </a:solidFill>
                <a:latin typeface="+mn-ea"/>
                <a:ea typeface="+mn-ea"/>
              </a:rPr>
              <a:t>非上場株式に係る相続税・贈与税の</a:t>
            </a:r>
            <a:endParaRPr lang="ja-JP" altLang="en-US" sz="1600" b="0" dirty="0">
              <a:solidFill>
                <a:schemeClr val="tx1"/>
              </a:solidFill>
              <a:latin typeface="+mn-ea"/>
              <a:ea typeface="+mn-ea"/>
            </a:endParaRPr>
          </a:p>
          <a:p>
            <a:pPr fontAlgn="auto">
              <a:spcAft>
                <a:spcPts val="0"/>
              </a:spcAft>
              <a:defRPr/>
            </a:pPr>
            <a:r>
              <a:rPr lang="ja-JP" altLang="en-US" sz="1600" b="0" dirty="0" smtClean="0">
                <a:solidFill>
                  <a:schemeClr val="tx1"/>
                </a:solidFill>
                <a:latin typeface="+mn-ea"/>
                <a:ea typeface="+mn-ea"/>
              </a:rPr>
              <a:t>納税猶予制度【国、県】</a:t>
            </a:r>
            <a:endParaRPr lang="ja-JP" altLang="en-US" sz="1800" b="0" dirty="0" smtClean="0">
              <a:solidFill>
                <a:schemeClr val="tx1"/>
              </a:solidFill>
              <a:latin typeface="+mn-ea"/>
              <a:ea typeface="+mn-ea"/>
            </a:endParaRPr>
          </a:p>
        </p:txBody>
      </p:sp>
      <p:sp>
        <p:nvSpPr>
          <p:cNvPr id="1920" name="タイトル 1"/>
          <p:cNvSpPr txBox="1"/>
          <p:nvPr/>
        </p:nvSpPr>
        <p:spPr>
          <a:xfrm>
            <a:off x="36513" y="39556"/>
            <a:ext cx="1655763" cy="584729"/>
          </a:xfrm>
          <a:prstGeom prst="rect">
            <a:avLst/>
          </a:prstGeom>
          <a:noFill/>
          <a:ln>
            <a:solidFill>
              <a:schemeClr val="accent1">
                <a:lumMod val="60000"/>
                <a:lumOff val="40000"/>
              </a:schemeClr>
            </a:solidFill>
          </a:ln>
        </p:spPr>
        <p:txBody>
          <a:bodyPr lIns="92429" tIns="46213" rIns="92429" bIns="46213" anchor="ctr">
            <a:normAutofit/>
          </a:bodyPr>
          <a:lstStyle/>
          <a:p>
            <a:pPr algn="ctr" fontAlgn="auto">
              <a:spcAft>
                <a:spcPts val="0"/>
              </a:spcAft>
              <a:defRPr/>
            </a:pPr>
            <a:r>
              <a:rPr lang="ja-JP" altLang="en-US" sz="1600" b="0" dirty="0">
                <a:solidFill>
                  <a:schemeClr val="tx1"/>
                </a:solidFill>
                <a:latin typeface="+mn-ea"/>
                <a:ea typeface="+mn-ea"/>
                <a:cs typeface="+mj-cs"/>
              </a:rPr>
              <a:t>事業承継</a:t>
            </a:r>
            <a:endParaRPr lang="ja-JP" altLang="en-US" b="0" dirty="0">
              <a:solidFill>
                <a:schemeClr val="tx1"/>
              </a:solidFill>
              <a:latin typeface="+mn-ea"/>
              <a:ea typeface="+mn-ea"/>
              <a:cs typeface="+mj-cs"/>
            </a:endParaRPr>
          </a:p>
        </p:txBody>
      </p:sp>
      <p:graphicFrame>
        <p:nvGraphicFramePr>
          <p:cNvPr id="1921" name="表 6"/>
          <p:cNvGraphicFramePr>
            <a:graphicFrameLocks noGrp="1"/>
          </p:cNvGraphicFramePr>
          <p:nvPr/>
        </p:nvGraphicFramePr>
        <p:xfrm>
          <a:off x="20280" y="1281000"/>
          <a:ext cx="6780931" cy="8292805"/>
        </p:xfrm>
        <a:graphic>
          <a:graphicData uri="http://schemas.openxmlformats.org/drawingml/2006/table">
            <a:tbl>
              <a:tblPr firstRow="1" bandRow="1">
                <a:tableStyleId>{5940675A-B579-460E-94D1-54222C63F5DA}</a:tableStyleId>
              </a:tblPr>
              <a:tblGrid>
                <a:gridCol w="1036437"/>
                <a:gridCol w="3092562"/>
                <a:gridCol w="2651929"/>
              </a:tblGrid>
              <a:tr h="316354">
                <a:tc>
                  <a:txBody>
                    <a:bodyPr/>
                    <a:lstStyle/>
                    <a:p>
                      <a:endParaRPr kumimoji="1" lang="ja-JP" altLang="en-US" sz="1500" dirty="0">
                        <a:solidFill>
                          <a:schemeClr val="tx1"/>
                        </a:solidFill>
                      </a:endParaRPr>
                    </a:p>
                  </a:txBody>
                  <a:tcPr>
                    <a:solidFill>
                      <a:schemeClr val="tx2">
                        <a:lumMod val="20000"/>
                        <a:lumOff val="80000"/>
                      </a:schemeClr>
                    </a:solidFill>
                  </a:tcPr>
                </a:tc>
                <a:tc>
                  <a:txBody>
                    <a:bodyPr/>
                    <a:lstStyle/>
                    <a:p>
                      <a:pPr algn="ctr"/>
                      <a:r>
                        <a:rPr kumimoji="1" lang="ja-JP" altLang="en-US" sz="1500" dirty="0" smtClean="0">
                          <a:solidFill>
                            <a:schemeClr val="tx1"/>
                          </a:solidFill>
                          <a:latin typeface="ＭＳ Ｐゴシック" pitchFamily="50" charset="-128"/>
                          <a:ea typeface="ＭＳ Ｐゴシック" pitchFamily="50" charset="-128"/>
                        </a:rPr>
                        <a:t>特例措置</a:t>
                      </a:r>
                      <a:endParaRPr kumimoji="1" lang="en-US" altLang="ja-JP" sz="1500" dirty="0" smtClean="0">
                        <a:solidFill>
                          <a:schemeClr val="tx1"/>
                        </a:solidFill>
                        <a:latin typeface="ＭＳ Ｐゴシック" pitchFamily="50" charset="-128"/>
                        <a:ea typeface="ＭＳ Ｐゴシック" pitchFamily="50" charset="-128"/>
                      </a:endParaRPr>
                    </a:p>
                  </a:txBody>
                  <a:tcPr/>
                </a:tc>
                <a:tc>
                  <a:txBody>
                    <a:bodyPr/>
                    <a:lstStyle/>
                    <a:p>
                      <a:pPr algn="ctr"/>
                      <a:r>
                        <a:rPr kumimoji="1" lang="ja-JP" altLang="en-US" sz="1500" dirty="0">
                          <a:solidFill>
                            <a:schemeClr val="tx1"/>
                          </a:solidFill>
                          <a:latin typeface="ＭＳ Ｐゴシック" pitchFamily="50" charset="-128"/>
                          <a:ea typeface="ＭＳ Ｐゴシック" pitchFamily="50" charset="-128"/>
                        </a:rPr>
                        <a:t>一般措置</a:t>
                      </a:r>
                      <a:endParaRPr kumimoji="1" lang="ja-JP" altLang="en-US" sz="1500" dirty="0">
                        <a:solidFill>
                          <a:schemeClr val="tx1"/>
                        </a:solidFill>
                        <a:latin typeface="ＭＳ Ｐゴシック" pitchFamily="50" charset="-128"/>
                        <a:ea typeface="ＭＳ Ｐゴシック" pitchFamily="50" charset="-128"/>
                      </a:endParaRPr>
                    </a:p>
                  </a:txBody>
                  <a:tcPr/>
                </a:tc>
              </a:tr>
              <a:tr h="766263">
                <a:tc>
                  <a:txBody>
                    <a:bodyPr/>
                    <a:lstStyle/>
                    <a:p>
                      <a:r>
                        <a:rPr kumimoji="1" lang="ja-JP" altLang="en-US" sz="1400" dirty="0">
                          <a:solidFill>
                            <a:schemeClr val="tx1"/>
                          </a:solidFill>
                        </a:rPr>
                        <a:t>事前の</a:t>
                      </a:r>
                      <a:r>
                        <a:rPr kumimoji="1" lang="ja-JP" altLang="en-US" sz="1400" dirty="0">
                          <a:solidFill>
                            <a:schemeClr val="tx1"/>
                          </a:solidFill>
                        </a:rPr>
                        <a:t>計画策定等</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rPr>
                        <a:t>特例承継計画の提出</a:t>
                      </a:r>
                      <a:endParaRPr lang="ja-JP" altLang="en-US">
                        <a:solidFill>
                          <a:schemeClr val="tx1"/>
                        </a:solidFill>
                        <a:latin typeface="+mn-ea"/>
                      </a:endParaRPr>
                    </a:p>
                    <a:p>
                      <a:r>
                        <a:rPr kumimoji="1" lang="ja-JP" altLang="en-US" sz="1600" dirty="0" smtClean="0">
                          <a:solidFill>
                            <a:schemeClr val="tx1"/>
                          </a:solidFill>
                          <a:latin typeface="+mn-ea"/>
                        </a:rPr>
                        <a:t>　</a:t>
                      </a:r>
                      <a:r>
                        <a:rPr kumimoji="1" lang="ja-JP" altLang="en-US" sz="1400" dirty="0" smtClean="0">
                          <a:solidFill>
                            <a:schemeClr val="tx1"/>
                          </a:solidFill>
                          <a:latin typeface="+mn-ea"/>
                        </a:rPr>
                        <a:t>（</a:t>
                      </a:r>
                      <a:r>
                        <a:rPr kumimoji="1" lang="ja-JP" altLang="en-US" sz="1400" dirty="0" smtClean="0">
                          <a:solidFill>
                            <a:schemeClr val="tx1"/>
                          </a:solidFill>
                          <a:latin typeface="+mn-ea"/>
                        </a:rPr>
                        <a:t>2018</a:t>
                      </a:r>
                      <a:r>
                        <a:rPr kumimoji="1" lang="ja-JP" altLang="en-US" sz="1400" dirty="0" smtClean="0">
                          <a:solidFill>
                            <a:schemeClr val="tx1"/>
                          </a:solidFill>
                          <a:latin typeface="+mn-ea"/>
                        </a:rPr>
                        <a:t>年４月１日から</a:t>
                      </a:r>
                      <a:endParaRPr kumimoji="1" lang="ja-JP" altLang="en-US" sz="1500" dirty="0" smtClean="0">
                        <a:solidFill>
                          <a:schemeClr val="tx1"/>
                        </a:solidFill>
                        <a:latin typeface="+mn-ea"/>
                      </a:endParaRPr>
                    </a:p>
                    <a:p>
                      <a:r>
                        <a:rPr kumimoji="1" lang="ja-JP" altLang="en-US" sz="1400" dirty="0" smtClean="0">
                          <a:solidFill>
                            <a:schemeClr val="tx1"/>
                          </a:solidFill>
                          <a:latin typeface="+mn-ea"/>
                        </a:rPr>
                        <a:t>　</a:t>
                      </a:r>
                      <a:r>
                        <a:rPr kumimoji="1" lang="ja-JP" altLang="en-US" sz="1400" dirty="0" smtClean="0">
                          <a:solidFill>
                            <a:schemeClr val="tx1"/>
                          </a:solidFill>
                          <a:latin typeface="+mn-ea"/>
                        </a:rPr>
                        <a:t>　</a:t>
                      </a:r>
                      <a:r>
                        <a:rPr kumimoji="1" lang="ja-JP" altLang="en-US" sz="1400" dirty="0" smtClean="0">
                          <a:solidFill>
                            <a:schemeClr val="tx1"/>
                          </a:solidFill>
                          <a:latin typeface="+mn-ea"/>
                        </a:rPr>
                        <a:t>2026</a:t>
                      </a:r>
                      <a:r>
                        <a:rPr kumimoji="1" lang="ja-JP" altLang="en-US" sz="1400" dirty="0" smtClean="0">
                          <a:solidFill>
                            <a:schemeClr val="tx1"/>
                          </a:solidFill>
                          <a:latin typeface="+mn-ea"/>
                        </a:rPr>
                        <a:t>年３月</a:t>
                      </a:r>
                      <a:r>
                        <a:rPr kumimoji="1" lang="ja-JP" altLang="en-US" sz="1400" dirty="0" smtClean="0">
                          <a:solidFill>
                            <a:schemeClr val="tx1"/>
                          </a:solidFill>
                          <a:latin typeface="+mn-ea"/>
                        </a:rPr>
                        <a:t>31</a:t>
                      </a:r>
                      <a:r>
                        <a:rPr kumimoji="1" lang="ja-JP" altLang="en-US" sz="1400" dirty="0" smtClean="0">
                          <a:solidFill>
                            <a:schemeClr val="tx1"/>
                          </a:solidFill>
                          <a:latin typeface="+mn-ea"/>
                        </a:rPr>
                        <a:t>日まで）</a:t>
                      </a:r>
                      <a:endParaRPr kumimoji="1" lang="ja-JP" altLang="en-US" sz="1400" dirty="0" smtClean="0">
                        <a:solidFill>
                          <a:schemeClr val="tx1"/>
                        </a:solidFill>
                        <a:latin typeface="+mn-ea"/>
                      </a:endParaRPr>
                    </a:p>
                  </a:txBody>
                  <a:tcPr/>
                </a:tc>
                <a:tc>
                  <a:txBody>
                    <a:bodyPr/>
                    <a:lstStyle/>
                    <a:p>
                      <a:pPr algn="ctr">
                        <a:lnSpc>
                          <a:spcPct val="250000"/>
                        </a:lnSpc>
                      </a:pPr>
                      <a:r>
                        <a:rPr kumimoji="1" lang="ja-JP" altLang="en-US" sz="1500" dirty="0">
                          <a:solidFill>
                            <a:schemeClr val="tx1"/>
                          </a:solidFill>
                          <a:latin typeface="+mn-ea"/>
                        </a:rPr>
                        <a:t>不要</a:t>
                      </a:r>
                      <a:endParaRPr kumimoji="1" lang="ja-JP" altLang="en-US" sz="1500" dirty="0">
                        <a:solidFill>
                          <a:schemeClr val="tx1"/>
                        </a:solidFill>
                        <a:latin typeface="+mn-ea"/>
                      </a:endParaRPr>
                    </a:p>
                  </a:txBody>
                  <a:tcPr/>
                </a:tc>
              </a:tr>
              <a:tr h="631290">
                <a:tc>
                  <a:txBody>
                    <a:bodyPr/>
                    <a:lstStyle/>
                    <a:p>
                      <a:r>
                        <a:rPr kumimoji="1" lang="ja-JP" altLang="en-US" sz="1400" dirty="0">
                          <a:solidFill>
                            <a:schemeClr val="tx1"/>
                          </a:solidFill>
                        </a:rPr>
                        <a:t>適用期限</a:t>
                      </a:r>
                      <a:endParaRPr kumimoji="1" lang="ja-JP" altLang="en-US" sz="1500" dirty="0">
                        <a:solidFill>
                          <a:schemeClr val="tx1"/>
                        </a:solidFill>
                      </a:endParaRPr>
                    </a:p>
                  </a:txBody>
                  <a:tcPr>
                    <a:solidFill>
                      <a:schemeClr val="tx2">
                        <a:lumMod val="20000"/>
                        <a:lumOff val="80000"/>
                      </a:schemeClr>
                    </a:solidFill>
                  </a:tcPr>
                </a:tc>
                <a:tc>
                  <a:txBody>
                    <a:bodyPr/>
                    <a:lstStyle/>
                    <a:p>
                      <a:r>
                        <a:rPr kumimoji="1" lang="ja-JP" altLang="en-US" sz="1400" strike="noStrike" dirty="0" smtClean="0">
                          <a:solidFill>
                            <a:schemeClr val="tx1"/>
                          </a:solidFill>
                          <a:latin typeface="+mn-ea"/>
                        </a:rPr>
                        <a:t>次の期間</a:t>
                      </a:r>
                      <a:r>
                        <a:rPr kumimoji="1" lang="ja-JP" altLang="en-US" sz="1400" dirty="0" smtClean="0">
                          <a:solidFill>
                            <a:schemeClr val="tx1"/>
                          </a:solidFill>
                          <a:latin typeface="+mn-ea"/>
                        </a:rPr>
                        <a:t>の贈与・相続等</a:t>
                      </a:r>
                      <a:endParaRPr lang="ja-JP" altLang="en-US" sz="1400">
                        <a:solidFill>
                          <a:schemeClr val="tx1"/>
                        </a:solidFill>
                        <a:latin typeface="+mn-ea"/>
                      </a:endParaRPr>
                    </a:p>
                    <a:p>
                      <a:r>
                        <a:rPr kumimoji="1" lang="ja-JP" altLang="en-US" sz="1400" dirty="0" smtClean="0">
                          <a:solidFill>
                            <a:schemeClr val="tx1"/>
                          </a:solidFill>
                          <a:latin typeface="+mn-ea"/>
                        </a:rPr>
                        <a:t>　（</a:t>
                      </a:r>
                      <a:r>
                        <a:rPr kumimoji="1" lang="ja-JP" altLang="en-US" sz="1400" dirty="0" smtClean="0">
                          <a:solidFill>
                            <a:schemeClr val="tx1"/>
                          </a:solidFill>
                          <a:latin typeface="+mn-ea"/>
                        </a:rPr>
                        <a:t>2018</a:t>
                      </a:r>
                      <a:r>
                        <a:rPr kumimoji="1" lang="ja-JP" altLang="en-US" sz="1400" dirty="0" smtClean="0">
                          <a:solidFill>
                            <a:schemeClr val="tx1"/>
                          </a:solidFill>
                          <a:latin typeface="+mn-ea"/>
                        </a:rPr>
                        <a:t>年１月１日から</a:t>
                      </a:r>
                      <a:endParaRPr lang="ja-JP" altLang="en-US" sz="1400">
                        <a:solidFill>
                          <a:schemeClr val="tx1"/>
                        </a:solidFill>
                        <a:latin typeface="+mn-ea"/>
                      </a:endParaRPr>
                    </a:p>
                    <a:p>
                      <a:r>
                        <a:rPr kumimoji="1" lang="ja-JP" altLang="en-US" sz="1400" dirty="0" smtClean="0">
                          <a:solidFill>
                            <a:schemeClr val="tx1"/>
                          </a:solidFill>
                          <a:latin typeface="+mn-ea"/>
                        </a:rPr>
                        <a:t>　　</a:t>
                      </a:r>
                      <a:r>
                        <a:rPr kumimoji="1" lang="ja-JP" altLang="en-US" sz="1400" dirty="0" smtClean="0">
                          <a:solidFill>
                            <a:schemeClr val="tx1"/>
                          </a:solidFill>
                          <a:latin typeface="+mn-ea"/>
                        </a:rPr>
                        <a:t>2027</a:t>
                      </a:r>
                      <a:r>
                        <a:rPr kumimoji="1" lang="ja-JP" altLang="en-US" sz="1400" dirty="0" smtClean="0">
                          <a:solidFill>
                            <a:schemeClr val="tx1"/>
                          </a:solidFill>
                          <a:latin typeface="+mn-ea"/>
                        </a:rPr>
                        <a:t>年</a:t>
                      </a:r>
                      <a:r>
                        <a:rPr kumimoji="1" lang="ja-JP" altLang="en-US" sz="1400" dirty="0" smtClean="0">
                          <a:solidFill>
                            <a:schemeClr val="tx1"/>
                          </a:solidFill>
                          <a:latin typeface="+mn-ea"/>
                        </a:rPr>
                        <a:t>12</a:t>
                      </a:r>
                      <a:r>
                        <a:rPr kumimoji="1" lang="ja-JP" altLang="en-US" sz="1400" dirty="0" smtClean="0">
                          <a:solidFill>
                            <a:schemeClr val="tx1"/>
                          </a:solidFill>
                          <a:latin typeface="+mn-ea"/>
                        </a:rPr>
                        <a:t>月</a:t>
                      </a:r>
                      <a:r>
                        <a:rPr kumimoji="1" lang="ja-JP" altLang="en-US" sz="1400" dirty="0" smtClean="0">
                          <a:solidFill>
                            <a:schemeClr val="tx1"/>
                          </a:solidFill>
                          <a:latin typeface="+mn-ea"/>
                        </a:rPr>
                        <a:t>31</a:t>
                      </a:r>
                      <a:r>
                        <a:rPr kumimoji="1" lang="ja-JP" altLang="en-US" sz="1400" dirty="0" smtClean="0">
                          <a:solidFill>
                            <a:schemeClr val="tx1"/>
                          </a:solidFill>
                          <a:latin typeface="+mn-ea"/>
                        </a:rPr>
                        <a:t>日まで）</a:t>
                      </a:r>
                      <a:endParaRPr kumimoji="1" lang="ja-JP" altLang="en-US" sz="1400" dirty="0">
                        <a:solidFill>
                          <a:schemeClr val="tx1"/>
                        </a:solidFill>
                        <a:latin typeface="+mn-ea"/>
                      </a:endParaRPr>
                    </a:p>
                  </a:txBody>
                  <a:tcPr/>
                </a:tc>
                <a:tc>
                  <a:txBody>
                    <a:bodyPr/>
                    <a:lstStyle/>
                    <a:p>
                      <a:pPr algn="ctr">
                        <a:lnSpc>
                          <a:spcPct val="200000"/>
                        </a:lnSpc>
                      </a:pPr>
                      <a:r>
                        <a:rPr kumimoji="1" lang="ja-JP" altLang="en-US" sz="1500" dirty="0">
                          <a:solidFill>
                            <a:schemeClr val="tx1"/>
                          </a:solidFill>
                          <a:latin typeface="+mn-ea"/>
                        </a:rPr>
                        <a:t>なし</a:t>
                      </a:r>
                      <a:endParaRPr kumimoji="1" lang="ja-JP" altLang="en-US" sz="1500" dirty="0">
                        <a:solidFill>
                          <a:schemeClr val="tx1"/>
                        </a:solidFill>
                        <a:latin typeface="+mn-ea"/>
                      </a:endParaRPr>
                    </a:p>
                  </a:txBody>
                  <a:tcPr/>
                </a:tc>
              </a:tr>
              <a:tr h="334337">
                <a:tc>
                  <a:txBody>
                    <a:bodyPr/>
                    <a:lstStyle/>
                    <a:p>
                      <a:r>
                        <a:rPr kumimoji="1" lang="ja-JP" altLang="en-US" sz="1400" dirty="0">
                          <a:solidFill>
                            <a:schemeClr val="tx1"/>
                          </a:solidFill>
                        </a:rPr>
                        <a:t>対象株数</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mn-ea"/>
                        </a:rPr>
                        <a:t>全株式</a:t>
                      </a:r>
                      <a:endParaRPr kumimoji="1" lang="en-US" altLang="ja-JP" sz="1500" b="0" dirty="0" smtClean="0">
                        <a:solidFill>
                          <a:schemeClr val="tx1"/>
                        </a:solidFill>
                        <a:latin typeface="+mn-ea"/>
                      </a:endParaRPr>
                    </a:p>
                  </a:txBody>
                  <a:tcPr/>
                </a:tc>
                <a:tc>
                  <a:txBody>
                    <a:bodyPr/>
                    <a:lstStyle/>
                    <a:p>
                      <a:pPr marL="0" algn="l" rtl="0" eaLnBrk="1" latinLnBrk="0" hangingPunct="1">
                        <a:spcBef>
                          <a:spcPts val="0"/>
                        </a:spcBef>
                        <a:spcAft>
                          <a:spcPts val="0"/>
                        </a:spcAft>
                      </a:pPr>
                      <a:r>
                        <a:rPr kumimoji="1" lang="ja-JP" altLang="en-US" sz="1500" b="0" dirty="0">
                          <a:solidFill>
                            <a:schemeClr val="tx1"/>
                          </a:solidFill>
                          <a:latin typeface="+mn-ea"/>
                        </a:rPr>
                        <a:t>総株式数の最大３分の２まで</a:t>
                      </a:r>
                      <a:endParaRPr kumimoji="1" lang="ja-JP" altLang="en-US" sz="1500" b="0" dirty="0">
                        <a:solidFill>
                          <a:schemeClr val="tx1"/>
                        </a:solidFill>
                        <a:latin typeface="+mn-ea"/>
                      </a:endParaRPr>
                    </a:p>
                  </a:txBody>
                  <a:tcPr/>
                </a:tc>
              </a:tr>
              <a:tr h="334337">
                <a:tc>
                  <a:txBody>
                    <a:bodyPr/>
                    <a:lstStyle/>
                    <a:p>
                      <a:r>
                        <a:rPr kumimoji="1" lang="ja-JP" altLang="en-US" sz="1400" dirty="0">
                          <a:solidFill>
                            <a:schemeClr val="tx1"/>
                          </a:solidFill>
                        </a:rPr>
                        <a:t>納税猶予</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mn-ea"/>
                        </a:rPr>
                        <a:t>100％</a:t>
                      </a:r>
                      <a:endParaRPr kumimoji="1" lang="ja-JP" altLang="en-US" sz="1500" b="0" dirty="0" smtClean="0">
                        <a:solidFill>
                          <a:schemeClr val="tx1"/>
                        </a:solidFill>
                        <a:latin typeface="+mn-ea"/>
                      </a:endParaRPr>
                    </a:p>
                  </a:txBody>
                  <a:tcPr>
                    <a:lnR w="12700" cap="flat" cmpd="sng" algn="ctr">
                      <a:solidFill>
                        <a:srgbClr val="000000"/>
                      </a:solidFill>
                      <a:prstDash val="solid"/>
                      <a:round/>
                      <a:headEnd type="none" w="med" len="med"/>
                      <a:tailEnd type="none" w="med" len="med"/>
                    </a:lnR>
                  </a:tcPr>
                </a:tc>
                <a:tc>
                  <a:txBody>
                    <a:bodyPr/>
                    <a:lstStyle/>
                    <a:p>
                      <a:pPr marL="0" algn="l" rtl="0" eaLnBrk="1" latinLnBrk="0" hangingPunct="1">
                        <a:spcBef>
                          <a:spcPts val="0"/>
                        </a:spcBef>
                        <a:spcAft>
                          <a:spcPts val="0"/>
                        </a:spcAft>
                      </a:pPr>
                      <a:r>
                        <a:rPr kumimoji="1" lang="ja-JP" altLang="en-US" sz="1400" dirty="0">
                          <a:solidFill>
                            <a:schemeClr val="tx1"/>
                          </a:solidFill>
                          <a:latin typeface="+mn-ea"/>
                        </a:rPr>
                        <a:t>贈与：100％ 相続：80％</a:t>
                      </a:r>
                      <a:endParaRPr kumimoji="1" lang="ja-JP" altLang="en-US" sz="1400" dirty="0">
                        <a:solidFill>
                          <a:schemeClr val="tx1"/>
                        </a:solidFill>
                        <a:latin typeface="+mn-ea"/>
                      </a:endParaRPr>
                    </a:p>
                  </a:txBody>
                  <a:tcPr>
                    <a:lnL w="12700" cap="flat" cmpd="sng" algn="ctr">
                      <a:solidFill>
                        <a:srgbClr val="000000"/>
                      </a:solidFill>
                      <a:prstDash val="solid"/>
                      <a:round/>
                      <a:headEnd type="none" w="med" len="med"/>
                      <a:tailEnd type="none" w="med" len="med"/>
                    </a:lnL>
                  </a:tcPr>
                </a:tc>
              </a:tr>
              <a:tr h="541308">
                <a:tc>
                  <a:txBody>
                    <a:bodyPr/>
                    <a:lstStyle/>
                    <a:p>
                      <a:r>
                        <a:rPr kumimoji="1" lang="ja-JP" altLang="en-US" sz="1400" dirty="0">
                          <a:solidFill>
                            <a:schemeClr val="tx1"/>
                          </a:solidFill>
                        </a:rPr>
                        <a:t>承継</a:t>
                      </a:r>
                      <a:endParaRPr kumimoji="1" lang="ja-JP" altLang="en-US" sz="1400" dirty="0">
                        <a:solidFill>
                          <a:schemeClr val="tx1"/>
                        </a:solidFill>
                      </a:endParaRPr>
                    </a:p>
                    <a:p>
                      <a:r>
                        <a:rPr kumimoji="1" lang="ja-JP" altLang="en-US" sz="1400" dirty="0">
                          <a:solidFill>
                            <a:schemeClr val="tx1"/>
                          </a:solidFill>
                        </a:rPr>
                        <a:t>パターン</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a:solidFill>
                            <a:schemeClr val="tx1"/>
                          </a:solidFill>
                          <a:latin typeface="+mn-ea"/>
                        </a:rPr>
                        <a:t>複数の株主から最大３人の後継者</a:t>
                      </a:r>
                      <a:endParaRPr kumimoji="1" lang="ja-JP" altLang="en-US" sz="1500" b="0" dirty="0">
                        <a:solidFill>
                          <a:schemeClr val="tx1"/>
                        </a:solidFill>
                        <a:latin typeface="+mn-ea"/>
                      </a:endParaRPr>
                    </a:p>
                  </a:txBody>
                  <a:tcPr>
                    <a:lnR w="12700" cap="flat" cmpd="sng" algn="ctr">
                      <a:solidFill>
                        <a:srgbClr val="000000"/>
                      </a:solidFill>
                      <a:prstDash val="solid"/>
                      <a:round/>
                      <a:headEnd type="none" w="med" len="med"/>
                      <a:tailEnd type="none" w="med" len="med"/>
                    </a:lnR>
                  </a:tcPr>
                </a:tc>
                <a:tc>
                  <a:txBody>
                    <a:bodyPr/>
                    <a:lstStyle/>
                    <a:p>
                      <a:pPr marL="0" algn="l" rtl="0" eaLnBrk="1" latinLnBrk="0" hangingPunct="1">
                        <a:spcBef>
                          <a:spcPts val="0"/>
                        </a:spcBef>
                        <a:spcAft>
                          <a:spcPts val="0"/>
                        </a:spcAft>
                      </a:pPr>
                      <a:r>
                        <a:rPr kumimoji="1" lang="ja-JP" altLang="en-US" sz="1400" dirty="0">
                          <a:solidFill>
                            <a:schemeClr val="tx1"/>
                          </a:solidFill>
                          <a:latin typeface="+mn-ea"/>
                        </a:rPr>
                        <a:t>複数の株主から１人の後継者</a:t>
                      </a:r>
                      <a:endParaRPr kumimoji="1" lang="ja-JP" altLang="en-US" sz="1400" dirty="0">
                        <a:solidFill>
                          <a:schemeClr val="tx1"/>
                        </a:solidFill>
                        <a:latin typeface="+mn-ea"/>
                      </a:endParaRPr>
                    </a:p>
                  </a:txBody>
                  <a:tcPr>
                    <a:lnL w="12700" cap="flat" cmpd="sng" algn="ctr">
                      <a:solidFill>
                        <a:srgbClr val="000000"/>
                      </a:solidFill>
                      <a:prstDash val="solid"/>
                      <a:round/>
                      <a:headEnd type="none" w="med" len="med"/>
                      <a:tailEnd type="none" w="med" len="med"/>
                    </a:lnL>
                  </a:tcPr>
                </a:tc>
              </a:tr>
              <a:tr h="1561104">
                <a:tc>
                  <a:txBody>
                    <a:bodyPr/>
                    <a:lstStyle/>
                    <a:p>
                      <a:r>
                        <a:rPr kumimoji="1" lang="ja-JP" altLang="en-US" sz="1400" dirty="0">
                          <a:solidFill>
                            <a:schemeClr val="tx1"/>
                          </a:solidFill>
                        </a:rPr>
                        <a:t>雇用確保要件</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mn-ea"/>
                        </a:rPr>
                        <a:t>弾力化</a:t>
                      </a:r>
                      <a:endParaRPr kumimoji="1" lang="en-US" altLang="ja-JP" sz="1400" b="0" dirty="0" smtClean="0">
                        <a:solidFill>
                          <a:schemeClr val="tx1"/>
                        </a:solidFill>
                        <a:latin typeface="+mn-ea"/>
                      </a:endParaRPr>
                    </a:p>
                    <a:p>
                      <a:r>
                        <a:rPr kumimoji="1" lang="ja-JP" altLang="en-US" sz="1400" b="0" strike="noStrike" dirty="0" smtClean="0">
                          <a:solidFill>
                            <a:schemeClr val="tx1"/>
                          </a:solidFill>
                          <a:latin typeface="+mn-ea"/>
                        </a:rPr>
                        <a:t>一定の基準日における雇用の平均が「贈与（相続）時の雇用の８割」を下回った場合</a:t>
                      </a:r>
                      <a:r>
                        <a:rPr kumimoji="1" lang="ja-JP" altLang="en-US" sz="1400" b="0" dirty="0" smtClean="0">
                          <a:solidFill>
                            <a:schemeClr val="tx1"/>
                          </a:solidFill>
                          <a:latin typeface="+mn-ea"/>
                        </a:rPr>
                        <a:t>、その</a:t>
                      </a:r>
                      <a:r>
                        <a:rPr kumimoji="1" lang="ja-JP" altLang="en-US" sz="1400" b="0" dirty="0" smtClean="0">
                          <a:solidFill>
                            <a:schemeClr val="tx1"/>
                          </a:solidFill>
                          <a:latin typeface="+mn-ea"/>
                        </a:rPr>
                        <a:t>理由等を記載し、</a:t>
                      </a:r>
                      <a:r>
                        <a:rPr kumimoji="1" lang="ja-JP" altLang="en-US" sz="1400" b="0" dirty="0" smtClean="0">
                          <a:solidFill>
                            <a:schemeClr val="tx1"/>
                          </a:solidFill>
                          <a:latin typeface="+mn-ea"/>
                        </a:rPr>
                        <a:t>認定経営革新等支援機関</a:t>
                      </a:r>
                      <a:r>
                        <a:rPr kumimoji="1" lang="ja-JP" altLang="en-US" sz="1400" b="0" dirty="0" smtClean="0">
                          <a:solidFill>
                            <a:schemeClr val="tx1"/>
                          </a:solidFill>
                          <a:latin typeface="+mn-ea"/>
                        </a:rPr>
                        <a:t>の意見を付した</a:t>
                      </a:r>
                      <a:r>
                        <a:rPr kumimoji="1" lang="ja-JP" altLang="en-US" sz="1400" b="0" dirty="0" smtClean="0">
                          <a:solidFill>
                            <a:schemeClr val="tx1"/>
                          </a:solidFill>
                          <a:latin typeface="+mn-ea"/>
                        </a:rPr>
                        <a:t>報告書</a:t>
                      </a:r>
                      <a:r>
                        <a:rPr kumimoji="1" lang="ja-JP" altLang="en-US" sz="1400" b="0" dirty="0" smtClean="0">
                          <a:solidFill>
                            <a:schemeClr val="tx1"/>
                          </a:solidFill>
                          <a:latin typeface="+mn-ea"/>
                        </a:rPr>
                        <a:t>を</a:t>
                      </a:r>
                      <a:r>
                        <a:rPr kumimoji="1" lang="ja-JP" altLang="en-US" sz="1400" b="0" dirty="0" smtClean="0">
                          <a:solidFill>
                            <a:schemeClr val="tx1"/>
                          </a:solidFill>
                          <a:latin typeface="+mn-ea"/>
                        </a:rPr>
                        <a:t>都道府県知事に提出し、確認を受けること。</a:t>
                      </a:r>
                      <a:endParaRPr kumimoji="1" lang="ja-JP" altLang="en-US" sz="1400" b="0" dirty="0" smtClean="0">
                        <a:solidFill>
                          <a:schemeClr val="tx1"/>
                        </a:solidFill>
                        <a:latin typeface="+mn-ea"/>
                      </a:endParaRPr>
                    </a:p>
                  </a:txBody>
                  <a:tcPr>
                    <a:lnR w="12700" cap="flat" cmpd="sng" algn="ctr">
                      <a:solidFill>
                        <a:srgbClr val="000000"/>
                      </a:solidFill>
                      <a:prstDash val="solid"/>
                      <a:round/>
                      <a:headEnd type="none" w="med" len="med"/>
                      <a:tailEnd type="none" w="med" len="med"/>
                    </a:lnR>
                  </a:tcPr>
                </a:tc>
                <a:tc>
                  <a:txBody>
                    <a:bodyPr/>
                    <a:lstStyle/>
                    <a:p>
                      <a:r>
                        <a:rPr kumimoji="1" lang="ja-JP" altLang="en-US" sz="1400" b="0" strike="noStrike" dirty="0" smtClean="0">
                          <a:solidFill>
                            <a:schemeClr val="tx1"/>
                          </a:solidFill>
                          <a:latin typeface="+mn-ea"/>
                        </a:rPr>
                        <a:t>一定の基準日における雇用の</a:t>
                      </a:r>
                      <a:endParaRPr kumimoji="1" lang="ja-JP" altLang="en-US" sz="1400" b="0" strike="sngStrike" dirty="0" smtClean="0">
                        <a:solidFill>
                          <a:schemeClr val="tx1"/>
                        </a:solidFill>
                        <a:latin typeface="+mn-ea"/>
                      </a:endParaRPr>
                    </a:p>
                    <a:p>
                      <a:r>
                        <a:rPr kumimoji="1" lang="ja-JP" altLang="en-US" sz="1400" b="0" strike="noStrike" dirty="0" smtClean="0">
                          <a:solidFill>
                            <a:schemeClr val="tx1"/>
                          </a:solidFill>
                          <a:latin typeface="+mn-ea"/>
                        </a:rPr>
                        <a:t>平均が「贈与（相続）時の雇用の８割」を下回らないことが必要</a:t>
                      </a:r>
                      <a:endParaRPr kumimoji="1" lang="ja-JP" altLang="en-US" sz="1400" b="0" strike="noStrike" dirty="0" smtClean="0">
                        <a:solidFill>
                          <a:schemeClr val="tx1"/>
                        </a:solidFill>
                        <a:latin typeface="+mn-ea"/>
                      </a:endParaRPr>
                    </a:p>
                  </a:txBody>
                  <a:tcPr>
                    <a:lnL w="12700" cap="flat" cmpd="sng" algn="ctr">
                      <a:solidFill>
                        <a:srgbClr val="000000"/>
                      </a:solidFill>
                      <a:prstDash val="solid"/>
                      <a:round/>
                      <a:headEnd type="none" w="med" len="med"/>
                      <a:tailEnd type="none" w="med" len="med"/>
                    </a:lnL>
                  </a:tcPr>
                </a:tc>
              </a:tr>
              <a:tr h="2400936">
                <a:tc>
                  <a:txBody>
                    <a:bodyPr/>
                    <a:lstStyle/>
                    <a:p>
                      <a:r>
                        <a:rPr kumimoji="1" lang="ja-JP" altLang="en-US" sz="1400" dirty="0">
                          <a:solidFill>
                            <a:schemeClr val="tx1"/>
                          </a:solidFill>
                        </a:rPr>
                        <a:t>事業の継続が困難な</a:t>
                      </a:r>
                      <a:r>
                        <a:rPr kumimoji="1" lang="ja-JP" altLang="en-US" sz="1400" dirty="0">
                          <a:solidFill>
                            <a:schemeClr val="tx1"/>
                          </a:solidFill>
                        </a:rPr>
                        <a:t>事由が生じた場合の免除</a:t>
                      </a:r>
                      <a:endParaRPr kumimoji="1" lang="ja-JP" altLang="en-US" sz="1400" dirty="0">
                        <a:solidFill>
                          <a:schemeClr val="tx1"/>
                        </a:solidFill>
                      </a:endParaRPr>
                    </a:p>
                  </a:txBody>
                  <a:tcPr>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r>
                        <a:rPr kumimoji="1" lang="ja-JP" altLang="en-US" sz="1400" b="0" dirty="0" smtClean="0">
                          <a:solidFill>
                            <a:schemeClr val="tx1"/>
                          </a:solidFill>
                          <a:latin typeface="+mn-ea"/>
                        </a:rPr>
                        <a:t>特例経営（贈与）承継期間の経過後に、事業の継続が困難な一定の事由が生じた場合に特例措置の適用</a:t>
                      </a:r>
                      <a:r>
                        <a:rPr kumimoji="1" lang="ja-JP" altLang="en-US" sz="1400" b="0" dirty="0" smtClean="0">
                          <a:solidFill>
                            <a:schemeClr val="tx1"/>
                          </a:solidFill>
                          <a:latin typeface="+mn-ea"/>
                        </a:rPr>
                        <a:t>に係る非上場株式等の譲渡等をした場合、その対価の額（譲渡等の時の相続税評価額の</a:t>
                      </a:r>
                      <a:r>
                        <a:rPr kumimoji="1" lang="ja-JP" altLang="en-US" sz="1400" b="0" dirty="0" smtClean="0">
                          <a:solidFill>
                            <a:schemeClr val="tx1"/>
                          </a:solidFill>
                          <a:latin typeface="+mn-ea"/>
                        </a:rPr>
                        <a:t>50</a:t>
                      </a:r>
                      <a:r>
                        <a:rPr kumimoji="1" lang="ja-JP" altLang="en-US" sz="1400" b="0" dirty="0" smtClean="0">
                          <a:solidFill>
                            <a:schemeClr val="tx1"/>
                          </a:solidFill>
                          <a:latin typeface="+mn-ea"/>
                        </a:rPr>
                        <a:t>％に相当する</a:t>
                      </a:r>
                      <a:r>
                        <a:rPr kumimoji="1" lang="ja-JP" altLang="en-US" sz="1400" b="0" dirty="0" smtClean="0">
                          <a:solidFill>
                            <a:schemeClr val="tx1"/>
                          </a:solidFill>
                          <a:latin typeface="+mn-ea"/>
                        </a:rPr>
                        <a:t>金額が下限になります）を基に相続（贈与）税額等を再計算し、再計算した税額と直前配当等の金額と</a:t>
                      </a:r>
                      <a:r>
                        <a:rPr kumimoji="1" lang="ja-JP" altLang="en-US" sz="1400" b="0" dirty="0" smtClean="0">
                          <a:solidFill>
                            <a:schemeClr val="tx1"/>
                          </a:solidFill>
                          <a:latin typeface="+mn-ea"/>
                        </a:rPr>
                        <a:t>の合計額が当初の納税猶予税額を下回る場合に、その差額は免除されます。</a:t>
                      </a:r>
                      <a:endParaRPr kumimoji="1" lang="ja-JP" altLang="en-US" sz="1400" b="0" dirty="0" smtClean="0">
                        <a:solidFill>
                          <a:schemeClr val="tx1"/>
                        </a:solidFill>
                        <a:latin typeface="+mn-ea"/>
                      </a:endParaRPr>
                    </a:p>
                  </a:txBody>
                  <a:tcPr>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a:endParaRPr kumimoji="1" lang="ja-JP" altLang="en-US" sz="1400" dirty="0">
                        <a:solidFill>
                          <a:schemeClr val="tx1"/>
                        </a:solidFill>
                        <a:latin typeface="+mn-ea"/>
                      </a:endParaRPr>
                    </a:p>
                    <a:p>
                      <a:pPr algn="ctr"/>
                      <a:endParaRPr kumimoji="1" lang="ja-JP" altLang="en-US" sz="1400" dirty="0">
                        <a:solidFill>
                          <a:schemeClr val="tx1"/>
                        </a:solidFill>
                        <a:latin typeface="+mn-ea"/>
                      </a:endParaRPr>
                    </a:p>
                    <a:p>
                      <a:pPr algn="ctr"/>
                      <a:endParaRPr kumimoji="1" lang="ja-JP" altLang="en-US" sz="1400" dirty="0">
                        <a:solidFill>
                          <a:schemeClr val="tx1"/>
                        </a:solidFill>
                        <a:latin typeface="+mn-ea"/>
                      </a:endParaRPr>
                    </a:p>
                    <a:p>
                      <a:pPr algn="ctr"/>
                      <a:endParaRPr kumimoji="1" lang="ja-JP" altLang="en-US" sz="1400" dirty="0">
                        <a:solidFill>
                          <a:schemeClr val="tx1"/>
                        </a:solidFill>
                        <a:latin typeface="+mn-ea"/>
                      </a:endParaRPr>
                    </a:p>
                    <a:p>
                      <a:pPr algn="ctr"/>
                      <a:endParaRPr kumimoji="1" lang="ja-JP" altLang="en-US" sz="1400" dirty="0">
                        <a:solidFill>
                          <a:schemeClr val="tx1"/>
                        </a:solidFill>
                        <a:latin typeface="+mn-ea"/>
                      </a:endParaRPr>
                    </a:p>
                    <a:p>
                      <a:pPr algn="ctr"/>
                      <a:r>
                        <a:rPr kumimoji="1" lang="ja-JP" altLang="en-US" sz="1400" dirty="0">
                          <a:solidFill>
                            <a:schemeClr val="tx1"/>
                          </a:solidFill>
                          <a:latin typeface="+mn-ea"/>
                        </a:rPr>
                        <a:t>なし</a:t>
                      </a:r>
                      <a:endParaRPr kumimoji="1" lang="ja-JP" altLang="en-US" sz="1400" dirty="0">
                        <a:solidFill>
                          <a:schemeClr val="tx1"/>
                        </a:solidFill>
                        <a:latin typeface="+mn-ea"/>
                      </a:endParaRPr>
                    </a:p>
                  </a:txBody>
                  <a:tcPr>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tr>
              <a:tr h="1105432">
                <a:tc>
                  <a:txBody>
                    <a:bodyPr/>
                    <a:lstStyle/>
                    <a:p>
                      <a:r>
                        <a:rPr kumimoji="1" lang="ja-JP" altLang="en-US" sz="1400" dirty="0" smtClean="0">
                          <a:solidFill>
                            <a:schemeClr val="tx1"/>
                          </a:solidFill>
                          <a:latin typeface="+mn-ea"/>
                          <a:ea typeface="+mn-ea"/>
                        </a:rPr>
                        <a:t>お問い合わせ先</a:t>
                      </a:r>
                      <a:endParaRPr kumimoji="1" lang="ja-JP" altLang="en-US" sz="1400" dirty="0">
                        <a:solidFill>
                          <a:schemeClr val="tx1"/>
                        </a:solidFill>
                        <a:latin typeface="+mn-ea"/>
                        <a:ea typeface="+mn-ea"/>
                      </a:endParaRPr>
                    </a:p>
                  </a:txBody>
                  <a:tcPr>
                    <a:lnT w="12700" cap="flat" cmpd="sng" algn="ctr">
                      <a:solidFill>
                        <a:srgbClr val="000000"/>
                      </a:solidFill>
                      <a:prstDash val="solid"/>
                      <a:round/>
                      <a:headEnd type="none" w="med" len="med"/>
                      <a:tailEnd type="none" w="med" len="med"/>
                    </a:lnT>
                    <a:solidFill>
                      <a:schemeClr val="tx2">
                        <a:lumMod val="20000"/>
                        <a:lumOff val="80000"/>
                      </a:schemeClr>
                    </a:solidFill>
                  </a:tcPr>
                </a:tc>
                <a:tc gridSpan="2">
                  <a:txBody>
                    <a:bodyPr/>
                    <a:lstStyle/>
                    <a:p>
                      <a:r>
                        <a:rPr kumimoji="1" lang="ja-JP" altLang="en-US" sz="1500" baseline="0" dirty="0" smtClean="0">
                          <a:solidFill>
                            <a:schemeClr val="tx1"/>
                          </a:solidFill>
                          <a:latin typeface="+mn-ea"/>
                          <a:ea typeface="+mn-ea"/>
                        </a:rPr>
                        <a:t>（納税について）高知税務署</a:t>
                      </a:r>
                      <a:endParaRPr kumimoji="1" lang="ja-JP" altLang="en-US" sz="15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baseline="0" dirty="0" smtClean="0">
                          <a:solidFill>
                            <a:schemeClr val="tx1"/>
                          </a:solidFill>
                          <a:latin typeface="+mn-ea"/>
                          <a:ea typeface="+mn-ea"/>
                        </a:rPr>
                        <a:t>ＴＥＬ：088-822-1123</a:t>
                      </a:r>
                      <a:endParaRPr kumimoji="1" lang="ja-JP" altLang="en-US" sz="1500" baseline="0" dirty="0" smtClean="0">
                        <a:solidFill>
                          <a:schemeClr val="tx1"/>
                        </a:solidFill>
                        <a:latin typeface="+mn-ea"/>
                        <a:ea typeface="+mn-ea"/>
                      </a:endParaRPr>
                    </a:p>
                    <a:p>
                      <a:r>
                        <a:rPr kumimoji="1" lang="ja-JP" altLang="en-US" sz="1500" baseline="0" dirty="0" smtClean="0">
                          <a:solidFill>
                            <a:schemeClr val="tx1"/>
                          </a:solidFill>
                          <a:latin typeface="+mn-ea"/>
                          <a:ea typeface="+mn-ea"/>
                        </a:rPr>
                        <a:t>（認定について）高知県経営</a:t>
                      </a:r>
                      <a:r>
                        <a:rPr kumimoji="1" lang="ja-JP" altLang="en-US" sz="1500" baseline="0" dirty="0" smtClean="0">
                          <a:solidFill>
                            <a:schemeClr val="tx1"/>
                          </a:solidFill>
                          <a:latin typeface="+mn-ea"/>
                          <a:ea typeface="+mn-ea"/>
                        </a:rPr>
                        <a:t>支援</a:t>
                      </a:r>
                      <a:r>
                        <a:rPr kumimoji="1" lang="ja-JP" altLang="en-US" sz="1500" strike="noStrike" baseline="0" dirty="0" smtClean="0">
                          <a:solidFill>
                            <a:schemeClr val="tx1"/>
                          </a:solidFill>
                          <a:latin typeface="+mn-ea"/>
                          <a:ea typeface="+mn-ea"/>
                        </a:rPr>
                        <a:t>課</a:t>
                      </a:r>
                      <a:r>
                        <a:rPr kumimoji="1" lang="ja-JP" altLang="en-US" sz="1500" strike="noStrike" baseline="0" dirty="0" smtClean="0">
                          <a:solidFill>
                            <a:schemeClr val="tx1"/>
                          </a:solidFill>
                          <a:latin typeface="+mn-ea"/>
                          <a:ea typeface="+mn-ea"/>
                        </a:rPr>
                        <a:t>(事業承継担当)</a:t>
                      </a:r>
                      <a:endParaRPr kumimoji="1" lang="ja-JP" altLang="en-US" sz="15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baseline="0" dirty="0" smtClean="0">
                          <a:solidFill>
                            <a:schemeClr val="tx1"/>
                          </a:solidFill>
                          <a:latin typeface="+mn-ea"/>
                          <a:ea typeface="+mn-ea"/>
                        </a:rPr>
                        <a:t>ＴＥＬ：088-823-9697　　</a:t>
                      </a:r>
                      <a:r>
                        <a:rPr kumimoji="1" lang="ja-JP" altLang="en-US" sz="1500" baseline="0" dirty="0" smtClean="0">
                          <a:solidFill>
                            <a:schemeClr val="tx1"/>
                          </a:solidFill>
                          <a:latin typeface="+mn-ea"/>
                          <a:ea typeface="+mn-ea"/>
                        </a:rPr>
                        <a:t>E-mail：150401@ken.pref.kochi.lg.jp</a:t>
                      </a:r>
                      <a:endParaRPr kumimoji="1" lang="ja-JP" altLang="en-US" sz="15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500" dirty="0" smtClean="0">
                          <a:solidFill>
                            <a:schemeClr val="tx1"/>
                          </a:solidFill>
                          <a:latin typeface="+mn-ea"/>
                          <a:ea typeface="+mn-ea"/>
                        </a:rPr>
                        <a:t>U</a:t>
                      </a:r>
                      <a:r>
                        <a:rPr kumimoji="1" lang="ja-JP" altLang="en-US" sz="1500" dirty="0" smtClean="0">
                          <a:solidFill>
                            <a:schemeClr val="tx1"/>
                          </a:solidFill>
                          <a:latin typeface="+mn-ea"/>
                          <a:ea typeface="+mn-ea"/>
                        </a:rPr>
                        <a:t>R</a:t>
                      </a:r>
                      <a:r>
                        <a:rPr kumimoji="1" lang="ja-JP" altLang="en-US" sz="1500" dirty="0" smtClean="0">
                          <a:solidFill>
                            <a:schemeClr val="tx1"/>
                          </a:solidFill>
                          <a:latin typeface="+mn-ea"/>
                          <a:ea typeface="+mn-ea"/>
                        </a:rPr>
                        <a:t>L</a:t>
                      </a:r>
                      <a:r>
                        <a:rPr kumimoji="1" lang="ja-JP" altLang="en-US" sz="1500" dirty="0" smtClean="0">
                          <a:solidFill>
                            <a:schemeClr val="tx1"/>
                          </a:solidFill>
                          <a:latin typeface="+mn-ea"/>
                          <a:ea typeface="+mn-ea"/>
                        </a:rPr>
                        <a:t>：</a:t>
                      </a:r>
                      <a:r>
                        <a:rPr kumimoji="1" lang="ja-JP" altLang="en-US" sz="1500" dirty="0" smtClean="0">
                          <a:solidFill>
                            <a:schemeClr val="tx1"/>
                          </a:solidFill>
                          <a:latin typeface="+mn-ea"/>
                          <a:ea typeface="+mn-ea"/>
                        </a:rPr>
                        <a:t>h</a:t>
                      </a:r>
                      <a:r>
                        <a:rPr kumimoji="1" lang="ja-JP" altLang="en-US" sz="1500" dirty="0" smtClean="0">
                          <a:solidFill>
                            <a:schemeClr val="tx1"/>
                          </a:solidFill>
                          <a:latin typeface="+mn-ea"/>
                          <a:ea typeface="+mn-ea"/>
                        </a:rPr>
                        <a:t>tt</a:t>
                      </a:r>
                      <a:r>
                        <a:rPr kumimoji="1" lang="ja-JP" altLang="en-US" sz="1500" dirty="0" smtClean="0">
                          <a:solidFill>
                            <a:schemeClr val="tx1"/>
                          </a:solidFill>
                          <a:latin typeface="+mn-ea"/>
                          <a:ea typeface="+mn-ea"/>
                        </a:rPr>
                        <a:t>ps://www.pref.kochi.lg.jp/doc/2018092500252/</a:t>
                      </a:r>
                      <a:endParaRPr kumimoji="1" lang="ja-JP" altLang="en-US" sz="1500" baseline="0" dirty="0" smtClean="0">
                        <a:solidFill>
                          <a:schemeClr val="tx1"/>
                        </a:solidFill>
                        <a:latin typeface="+mn-ea"/>
                        <a:ea typeface="+mn-ea"/>
                      </a:endParaRPr>
                    </a:p>
                  </a:txBody>
                  <a:tcPr>
                    <a:lnT w="12700" cap="flat" cmpd="sng" algn="ctr">
                      <a:solidFill>
                        <a:srgbClr val="000000"/>
                      </a:solidFill>
                      <a:prstDash val="solid"/>
                      <a:round/>
                      <a:headEnd type="none" w="med" len="med"/>
                      <a:tailEnd type="none" w="med" len="med"/>
                    </a:lnT>
                  </a:tcPr>
                </a:tc>
                <a:tc hMerge="1">
                  <a:txBody>
                    <a:bodyPr/>
                    <a:lstStyle/>
                    <a:p>
                      <a:endParaRPr kumimoji="1" lang="ja-JP" altLang="en-US">
                        <a:solidFill>
                          <a:schemeClr val="tx1"/>
                        </a:solidFill>
                      </a:endParaRPr>
                    </a:p>
                  </a:txBody>
                  <a:tcPr/>
                </a:tc>
              </a:tr>
            </a:tbl>
          </a:graphicData>
        </a:graphic>
      </p:graphicFrame>
      <p:sp>
        <p:nvSpPr>
          <p:cNvPr id="1922" name="テキスト ボックス 8"/>
          <p:cNvSpPr txBox="1">
            <a:spLocks noChangeArrowheads="1"/>
          </p:cNvSpPr>
          <p:nvPr/>
        </p:nvSpPr>
        <p:spPr>
          <a:xfrm>
            <a:off x="44451" y="626600"/>
            <a:ext cx="6732588" cy="692590"/>
          </a:xfrm>
          <a:prstGeom prst="rect">
            <a:avLst/>
          </a:prstGeom>
          <a:noFill/>
          <a:ln w="9525">
            <a:noFill/>
            <a:miter lim="800000"/>
            <a:headEnd/>
            <a:tailEnd/>
          </a:ln>
        </p:spPr>
        <p:txBody>
          <a:bodyPr lIns="92429" tIns="46213" rIns="92429" bIns="46213">
            <a:spAutoFit/>
          </a:bodyPr>
          <a:lstStyle/>
          <a:p>
            <a:pPr>
              <a:spcBef>
                <a:spcPts val="0"/>
              </a:spcBef>
              <a:spcAft>
                <a:spcPts val="0"/>
              </a:spcAft>
            </a:pPr>
            <a:r>
              <a:rPr lang="ja-JP" altLang="en-US" sz="1300" dirty="0" smtClean="0">
                <a:solidFill>
                  <a:schemeClr val="tx1"/>
                </a:solidFill>
                <a:latin typeface="Calibri"/>
                <a:ea typeface="ＭＳ Ｐゴシック"/>
              </a:rPr>
              <a:t>中小企業の事業の継続を通じた雇用の確保や地域経済の活力維持を図る観点から、後継者が、都道府県知事の認定を受けた非上場中</a:t>
            </a:r>
            <a:r>
              <a:rPr lang="ja-JP" altLang="en-US" sz="1300" dirty="0" smtClean="0">
                <a:solidFill>
                  <a:schemeClr val="tx1"/>
                </a:solidFill>
                <a:latin typeface="Calibri"/>
                <a:ea typeface="ＭＳ Ｐゴシック"/>
              </a:rPr>
              <a:t>小企業の株式等を先代経営者から相続又は贈与により取得した場合、相続税・贈与税の納税が猶予されます</a:t>
            </a:r>
            <a:r>
              <a:rPr lang="ja-JP" altLang="en-US" sz="1300" dirty="0" smtClean="0">
                <a:solidFill>
                  <a:schemeClr val="tx1"/>
                </a:solidFill>
                <a:latin typeface="Calibri"/>
                <a:ea typeface="ＭＳ Ｐゴシック"/>
              </a:rPr>
              <a:t>。</a:t>
            </a:r>
            <a:endParaRPr lang="en-US" altLang="ja-JP" sz="1300" dirty="0">
              <a:solidFill>
                <a:schemeClr val="tx1"/>
              </a:solidFill>
              <a:latin typeface="Calibri"/>
              <a:ea typeface="ＭＳ Ｐゴシック"/>
            </a:endParaRPr>
          </a:p>
        </p:txBody>
      </p:sp>
      <p:sp>
        <p:nvSpPr>
          <p:cNvPr id="1923" name="テキスト ボックス 714"/>
          <p:cNvSpPr txBox="1"/>
          <p:nvPr/>
        </p:nvSpPr>
        <p:spPr>
          <a:xfrm>
            <a:off x="3113786" y="9529821"/>
            <a:ext cx="576064" cy="368439"/>
          </a:xfrm>
          <a:prstGeom prst="rect">
            <a:avLst/>
          </a:prstGeom>
          <a:noFill/>
        </p:spPr>
        <p:txBody>
          <a:bodyPr wrap="square" rtlCol="0">
            <a:spAutoFit/>
          </a:bodyPr>
          <a:lstStyle/>
          <a:p>
            <a:pPr algn="ctr"/>
            <a:r>
              <a:rPr lang="ja-JP" altLang="en-US">
                <a:solidFill>
                  <a:schemeClr val="tx1"/>
                </a:solidFill>
              </a:rPr>
              <a:t>６２</a:t>
            </a:r>
            <a:endParaRPr>
              <a:solidFill>
                <a:schemeClr val="tx1"/>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929" name="図 445"/>
          <p:cNvPicPr>
            <a:picLocks noChangeAspect="1"/>
          </p:cNvPicPr>
          <p:nvPr/>
        </p:nvPicPr>
        <p:blipFill>
          <a:blip r:embed="rId1"/>
          <a:stretch>
            <a:fillRect/>
          </a:stretch>
        </p:blipFill>
        <p:spPr>
          <a:xfrm>
            <a:off x="282359" y="7807697"/>
            <a:ext cx="6194249" cy="1842992"/>
          </a:xfrm>
          <a:prstGeom prst="rect">
            <a:avLst/>
          </a:prstGeom>
          <a:ln>
            <a:solidFill>
              <a:schemeClr val="tx2"/>
            </a:solidFill>
          </a:ln>
        </p:spPr>
      </p:pic>
      <p:sp>
        <p:nvSpPr>
          <p:cNvPr id="1930"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lIns="92429" tIns="46213" rIns="92429" bIns="46213" rtlCol="0">
            <a:noAutofit/>
          </a:bodyPr>
          <a:lstStyle/>
          <a:p>
            <a:pPr fontAlgn="auto">
              <a:spcAft>
                <a:spcPts val="0"/>
              </a:spcAft>
              <a:defRPr/>
            </a:pPr>
            <a:r>
              <a:rPr lang="en-US" altLang="ja-JP" sz="1600" b="0" dirty="0" smtClean="0">
                <a:solidFill>
                  <a:schemeClr val="tx1"/>
                </a:solidFill>
                <a:latin typeface="+mn-ea"/>
                <a:ea typeface="+mn-ea"/>
              </a:rPr>
              <a:t>個人事業主の事業用資産に係る相続税・贈与税の</a:t>
            </a:r>
            <a:endParaRPr lang="ja-JP" altLang="en-US" sz="1800" b="0" dirty="0" smtClean="0">
              <a:solidFill>
                <a:schemeClr val="tx1"/>
              </a:solidFill>
              <a:latin typeface="+mn-ea"/>
              <a:ea typeface="+mn-ea"/>
            </a:endParaRPr>
          </a:p>
          <a:p>
            <a:pPr fontAlgn="auto">
              <a:spcAft>
                <a:spcPts val="0"/>
              </a:spcAft>
              <a:defRPr/>
            </a:pPr>
            <a:r>
              <a:rPr lang="en-US" altLang="ja-JP" sz="1600" b="0" dirty="0" smtClean="0">
                <a:solidFill>
                  <a:schemeClr val="tx1"/>
                </a:solidFill>
                <a:latin typeface="+mn-ea"/>
                <a:ea typeface="+mn-ea"/>
              </a:rPr>
              <a:t>納税猶予制度【</a:t>
            </a:r>
            <a:r>
              <a:rPr lang="ja-JP" altLang="en-US" sz="1600" b="0" dirty="0" smtClean="0">
                <a:solidFill>
                  <a:schemeClr val="tx1"/>
                </a:solidFill>
                <a:latin typeface="+mn-ea"/>
                <a:ea typeface="+mn-ea"/>
              </a:rPr>
              <a:t>国、県</a:t>
            </a:r>
            <a:r>
              <a:rPr lang="en-US" altLang="ja-JP" sz="1600" b="0" dirty="0" smtClean="0">
                <a:solidFill>
                  <a:schemeClr val="tx1"/>
                </a:solidFill>
                <a:latin typeface="+mn-ea"/>
                <a:ea typeface="+mn-ea"/>
              </a:rPr>
              <a:t>】</a:t>
            </a:r>
            <a:endParaRPr lang="en-US" altLang="ja-JP" sz="1600" b="0" dirty="0" smtClean="0">
              <a:solidFill>
                <a:schemeClr val="tx1"/>
              </a:solidFill>
              <a:latin typeface="+mn-ea"/>
              <a:ea typeface="+mn-ea"/>
            </a:endParaRPr>
          </a:p>
        </p:txBody>
      </p:sp>
      <p:sp>
        <p:nvSpPr>
          <p:cNvPr id="1931" name="タイトル 1"/>
          <p:cNvSpPr txBox="1"/>
          <p:nvPr/>
        </p:nvSpPr>
        <p:spPr>
          <a:xfrm>
            <a:off x="36513" y="39556"/>
            <a:ext cx="1655763" cy="584729"/>
          </a:xfrm>
          <a:prstGeom prst="rect">
            <a:avLst/>
          </a:prstGeom>
          <a:noFill/>
          <a:ln>
            <a:solidFill>
              <a:schemeClr val="accent1">
                <a:lumMod val="60000"/>
                <a:lumOff val="40000"/>
              </a:schemeClr>
            </a:solidFill>
          </a:ln>
        </p:spPr>
        <p:txBody>
          <a:bodyPr lIns="92429" tIns="46213" rIns="92429" bIns="46213" anchor="ctr">
            <a:normAutofit/>
          </a:bodyPr>
          <a:lstStyle/>
          <a:p>
            <a:pPr algn="ctr" fontAlgn="auto">
              <a:spcAft>
                <a:spcPts val="0"/>
              </a:spcAft>
              <a:defRPr/>
            </a:pPr>
            <a:r>
              <a:rPr lang="ja-JP" altLang="en-US" sz="1600" b="0" dirty="0">
                <a:solidFill>
                  <a:schemeClr val="tx1"/>
                </a:solidFill>
                <a:latin typeface="+mn-ea"/>
                <a:ea typeface="+mn-ea"/>
                <a:cs typeface="+mj-cs"/>
              </a:rPr>
              <a:t>事業承継</a:t>
            </a:r>
            <a:endParaRPr lang="ja-JP" altLang="en-US" b="0" dirty="0">
              <a:solidFill>
                <a:schemeClr val="tx1"/>
              </a:solidFill>
              <a:latin typeface="+mn-ea"/>
              <a:ea typeface="+mn-ea"/>
              <a:cs typeface="+mj-cs"/>
            </a:endParaRPr>
          </a:p>
        </p:txBody>
      </p:sp>
      <p:graphicFrame>
        <p:nvGraphicFramePr>
          <p:cNvPr id="1932" name="表 6"/>
          <p:cNvGraphicFramePr>
            <a:graphicFrameLocks noGrp="1"/>
          </p:cNvGraphicFramePr>
          <p:nvPr/>
        </p:nvGraphicFramePr>
        <p:xfrm>
          <a:off x="189000" y="1560330"/>
          <a:ext cx="6380967" cy="6185237"/>
        </p:xfrm>
        <a:graphic>
          <a:graphicData uri="http://schemas.openxmlformats.org/drawingml/2006/table">
            <a:tbl>
              <a:tblPr firstRow="1" bandRow="1">
                <a:tableStyleId>{5940675A-B579-460E-94D1-54222C63F5DA}</a:tableStyleId>
              </a:tblPr>
              <a:tblGrid>
                <a:gridCol w="1622319"/>
                <a:gridCol w="4758648"/>
              </a:tblGrid>
              <a:tr h="562384">
                <a:tc>
                  <a:txBody>
                    <a:bodyPr/>
                    <a:lstStyle/>
                    <a:p>
                      <a:r>
                        <a:rPr kumimoji="1" lang="ja-JP" altLang="en-US" sz="1400" dirty="0">
                          <a:solidFill>
                            <a:schemeClr val="tx1"/>
                          </a:solidFill>
                        </a:rPr>
                        <a:t>事前の計画策定等</a:t>
                      </a:r>
                      <a:endParaRPr kumimoji="1" lang="ja-JP" altLang="en-US" sz="15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cs typeface="+mn-lt"/>
                        </a:rPr>
                        <a:t>個人事業</a:t>
                      </a:r>
                      <a:r>
                        <a:rPr kumimoji="1" lang="ja-JP" altLang="en-US" sz="1400" dirty="0" smtClean="0">
                          <a:solidFill>
                            <a:schemeClr val="tx1"/>
                          </a:solidFill>
                          <a:latin typeface="+mn-ea"/>
                          <a:cs typeface="+mn-lt"/>
                        </a:rPr>
                        <a:t>承継計画の提</a:t>
                      </a:r>
                      <a:r>
                        <a:rPr kumimoji="1" lang="ja-JP" altLang="en-US" sz="1500" dirty="0" smtClean="0">
                          <a:solidFill>
                            <a:schemeClr val="tx1"/>
                          </a:solidFill>
                          <a:latin typeface="+mn-ea"/>
                          <a:cs typeface="+mn-lt"/>
                        </a:rPr>
                        <a:t>出</a:t>
                      </a:r>
                      <a:endParaRPr lang="ja-JP" altLang="en-US">
                        <a:solidFill>
                          <a:schemeClr val="tx1"/>
                        </a:solidFill>
                        <a:latin typeface="+mn-ea"/>
                        <a:cs typeface="+mn-lt"/>
                      </a:endParaRPr>
                    </a:p>
                    <a:p>
                      <a:r>
                        <a:rPr kumimoji="1" lang="ja-JP" altLang="en-US" sz="1500" dirty="0" smtClean="0">
                          <a:solidFill>
                            <a:schemeClr val="tx1"/>
                          </a:solidFill>
                          <a:latin typeface="+mn-ea"/>
                          <a:cs typeface="+mn-lt"/>
                        </a:rPr>
                        <a:t>（</a:t>
                      </a:r>
                      <a:r>
                        <a:rPr kumimoji="1" lang="ja-JP" altLang="en-US" sz="1500" dirty="0" smtClean="0">
                          <a:solidFill>
                            <a:schemeClr val="tx1"/>
                          </a:solidFill>
                          <a:latin typeface="+mn-ea"/>
                          <a:cs typeface="+mn-lt"/>
                        </a:rPr>
                        <a:t>2019</a:t>
                      </a:r>
                      <a:r>
                        <a:rPr kumimoji="1" lang="ja-JP" altLang="en-US" sz="1500" dirty="0" smtClean="0">
                          <a:solidFill>
                            <a:schemeClr val="tx1"/>
                          </a:solidFill>
                          <a:latin typeface="+mn-ea"/>
                          <a:cs typeface="+mn-lt"/>
                        </a:rPr>
                        <a:t>年４月１日から</a:t>
                      </a:r>
                      <a:r>
                        <a:rPr kumimoji="1" lang="ja-JP" altLang="en-US" sz="1500" dirty="0" smtClean="0">
                          <a:solidFill>
                            <a:schemeClr val="tx1"/>
                          </a:solidFill>
                          <a:latin typeface="+mn-ea"/>
                          <a:cs typeface="+mn-lt"/>
                        </a:rPr>
                        <a:t>2026</a:t>
                      </a:r>
                      <a:r>
                        <a:rPr kumimoji="1" lang="ja-JP" altLang="en-US" sz="1500" dirty="0" smtClean="0">
                          <a:solidFill>
                            <a:schemeClr val="tx1"/>
                          </a:solidFill>
                          <a:latin typeface="+mn-ea"/>
                          <a:cs typeface="+mn-lt"/>
                        </a:rPr>
                        <a:t>年３月</a:t>
                      </a:r>
                      <a:r>
                        <a:rPr kumimoji="1" lang="ja-JP" altLang="en-US" sz="1500" dirty="0" smtClean="0">
                          <a:solidFill>
                            <a:schemeClr val="tx1"/>
                          </a:solidFill>
                          <a:latin typeface="+mn-ea"/>
                          <a:cs typeface="+mn-lt"/>
                        </a:rPr>
                        <a:t>31</a:t>
                      </a:r>
                      <a:r>
                        <a:rPr kumimoji="1" lang="ja-JP" altLang="en-US" sz="1500" dirty="0" smtClean="0">
                          <a:solidFill>
                            <a:schemeClr val="tx1"/>
                          </a:solidFill>
                          <a:latin typeface="+mn-ea"/>
                          <a:cs typeface="+mn-lt"/>
                        </a:rPr>
                        <a:t>日まで）</a:t>
                      </a:r>
                      <a:endParaRPr kumimoji="1" lang="en-US" altLang="ja-JP" sz="1500" dirty="0" smtClean="0">
                        <a:solidFill>
                          <a:schemeClr val="tx1"/>
                        </a:solidFill>
                        <a:latin typeface="+mn-ea"/>
                        <a:cs typeface="+mn-lt"/>
                      </a:endParaRPr>
                    </a:p>
                  </a:txBody>
                  <a:tcPr/>
                </a:tc>
              </a:tr>
              <a:tr h="517071">
                <a:tc>
                  <a:txBody>
                    <a:bodyPr/>
                    <a:lstStyle/>
                    <a:p>
                      <a:r>
                        <a:rPr kumimoji="1" lang="ja-JP" altLang="en-US" sz="1400" dirty="0">
                          <a:solidFill>
                            <a:schemeClr val="tx1"/>
                          </a:solidFill>
                        </a:rPr>
                        <a:t>適用期限</a:t>
                      </a:r>
                      <a:endParaRPr kumimoji="1" lang="ja-JP" altLang="en-US" sz="1500" dirty="0">
                        <a:solidFill>
                          <a:schemeClr val="tx1"/>
                        </a:solidFill>
                      </a:endParaRPr>
                    </a:p>
                  </a:txBody>
                  <a:tcPr>
                    <a:solidFill>
                      <a:schemeClr val="tx2">
                        <a:lumMod val="20000"/>
                        <a:lumOff val="80000"/>
                      </a:schemeClr>
                    </a:solidFill>
                  </a:tcPr>
                </a:tc>
                <a:tc>
                  <a:txBody>
                    <a:bodyPr/>
                    <a:lstStyle/>
                    <a:p>
                      <a:r>
                        <a:rPr kumimoji="1" lang="ja-JP" altLang="en-US" sz="1400" strike="noStrike" dirty="0" smtClean="0">
                          <a:solidFill>
                            <a:schemeClr val="tx1"/>
                          </a:solidFill>
                          <a:latin typeface="+mn-ea"/>
                          <a:cs typeface="+mn-lt"/>
                        </a:rPr>
                        <a:t>次の期間</a:t>
                      </a:r>
                      <a:r>
                        <a:rPr kumimoji="1" lang="ja-JP" altLang="en-US" sz="1400" strike="noStrike" dirty="0" smtClean="0">
                          <a:solidFill>
                            <a:schemeClr val="tx1"/>
                          </a:solidFill>
                          <a:latin typeface="+mn-ea"/>
                          <a:cs typeface="+mn-lt"/>
                        </a:rPr>
                        <a:t>の</a:t>
                      </a:r>
                      <a:r>
                        <a:rPr kumimoji="1" lang="ja-JP" altLang="en-US" sz="1400" dirty="0" smtClean="0">
                          <a:solidFill>
                            <a:schemeClr val="tx1"/>
                          </a:solidFill>
                          <a:latin typeface="+mn-ea"/>
                          <a:cs typeface="+mn-lt"/>
                        </a:rPr>
                        <a:t>贈与・相続等</a:t>
                      </a:r>
                      <a:endParaRPr lang="ja-JP" altLang="en-US" sz="1500">
                        <a:solidFill>
                          <a:schemeClr val="tx1"/>
                        </a:solidFill>
                        <a:latin typeface="+mn-ea"/>
                        <a:cs typeface="+mn-lt"/>
                      </a:endParaRPr>
                    </a:p>
                    <a:p>
                      <a:r>
                        <a:rPr kumimoji="1" lang="ja-JP" altLang="en-US" sz="1500" dirty="0" smtClean="0">
                          <a:solidFill>
                            <a:schemeClr val="tx1"/>
                          </a:solidFill>
                          <a:latin typeface="+mn-ea"/>
                          <a:cs typeface="+mn-lt"/>
                        </a:rPr>
                        <a:t>（</a:t>
                      </a:r>
                      <a:r>
                        <a:rPr kumimoji="1" lang="ja-JP" altLang="en-US" sz="1500" dirty="0" smtClean="0">
                          <a:solidFill>
                            <a:schemeClr val="tx1"/>
                          </a:solidFill>
                          <a:latin typeface="+mn-ea"/>
                          <a:cs typeface="+mn-lt"/>
                        </a:rPr>
                        <a:t>2019</a:t>
                      </a:r>
                      <a:r>
                        <a:rPr kumimoji="1" lang="ja-JP" altLang="en-US" sz="1500" dirty="0" smtClean="0">
                          <a:solidFill>
                            <a:schemeClr val="tx1"/>
                          </a:solidFill>
                          <a:latin typeface="+mn-ea"/>
                          <a:cs typeface="+mn-lt"/>
                        </a:rPr>
                        <a:t>年１月１日から</a:t>
                      </a:r>
                      <a:r>
                        <a:rPr kumimoji="1" lang="ja-JP" altLang="en-US" sz="1500" dirty="0" smtClean="0">
                          <a:solidFill>
                            <a:schemeClr val="tx1"/>
                          </a:solidFill>
                          <a:latin typeface="+mn-ea"/>
                          <a:cs typeface="+mn-lt"/>
                        </a:rPr>
                        <a:t>2028</a:t>
                      </a:r>
                      <a:r>
                        <a:rPr kumimoji="1" lang="ja-JP" altLang="en-US" sz="1500" dirty="0" smtClean="0">
                          <a:solidFill>
                            <a:schemeClr val="tx1"/>
                          </a:solidFill>
                          <a:latin typeface="+mn-ea"/>
                          <a:cs typeface="+mn-lt"/>
                        </a:rPr>
                        <a:t>年</a:t>
                      </a:r>
                      <a:r>
                        <a:rPr kumimoji="1" lang="ja-JP" altLang="en-US" sz="1500" dirty="0" smtClean="0">
                          <a:solidFill>
                            <a:schemeClr val="tx1"/>
                          </a:solidFill>
                          <a:latin typeface="+mn-ea"/>
                          <a:cs typeface="+mn-lt"/>
                        </a:rPr>
                        <a:t>12</a:t>
                      </a:r>
                      <a:r>
                        <a:rPr kumimoji="1" lang="ja-JP" altLang="en-US" sz="1500" dirty="0" smtClean="0">
                          <a:solidFill>
                            <a:schemeClr val="tx1"/>
                          </a:solidFill>
                          <a:latin typeface="+mn-ea"/>
                          <a:cs typeface="+mn-lt"/>
                        </a:rPr>
                        <a:t>月</a:t>
                      </a:r>
                      <a:r>
                        <a:rPr kumimoji="1" lang="ja-JP" altLang="en-US" sz="1500" dirty="0" smtClean="0">
                          <a:solidFill>
                            <a:schemeClr val="tx1"/>
                          </a:solidFill>
                          <a:latin typeface="+mn-ea"/>
                          <a:cs typeface="+mn-lt"/>
                        </a:rPr>
                        <a:t>31</a:t>
                      </a:r>
                      <a:r>
                        <a:rPr kumimoji="1" lang="ja-JP" altLang="en-US" sz="1500" dirty="0" smtClean="0">
                          <a:solidFill>
                            <a:schemeClr val="tx1"/>
                          </a:solidFill>
                          <a:latin typeface="+mn-ea"/>
                          <a:cs typeface="+mn-lt"/>
                        </a:rPr>
                        <a:t>日まで）</a:t>
                      </a:r>
                      <a:endParaRPr kumimoji="1" lang="ja-JP" altLang="en-US" sz="1500" dirty="0">
                        <a:solidFill>
                          <a:schemeClr val="tx1"/>
                        </a:solidFill>
                        <a:latin typeface="+mn-ea"/>
                        <a:cs typeface="+mn-lt"/>
                      </a:endParaRPr>
                    </a:p>
                  </a:txBody>
                  <a:tcPr/>
                </a:tc>
              </a:tr>
              <a:tr h="303876">
                <a:tc>
                  <a:txBody>
                    <a:bodyPr/>
                    <a:lstStyle/>
                    <a:p>
                      <a:r>
                        <a:rPr kumimoji="1" lang="ja-JP" altLang="en-US" sz="1400" dirty="0">
                          <a:solidFill>
                            <a:schemeClr val="tx1"/>
                          </a:solidFill>
                        </a:rPr>
                        <a:t>対象資産</a:t>
                      </a:r>
                      <a:endParaRPr kumimoji="1" lang="ja-JP" altLang="en-US" sz="15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latin typeface="+mn-ea"/>
                          <a:cs typeface="+mn-lt"/>
                        </a:rPr>
                        <a:t>特定事業用資産</a:t>
                      </a:r>
                      <a:endParaRPr kumimoji="1" lang="en-US" altLang="ja-JP" sz="1400" b="0" dirty="0" smtClean="0">
                        <a:solidFill>
                          <a:schemeClr val="tx1"/>
                        </a:solidFill>
                        <a:latin typeface="+mn-ea"/>
                        <a:cs typeface="+mn-lt"/>
                      </a:endParaRPr>
                    </a:p>
                    <a:p>
                      <a:r>
                        <a:rPr kumimoji="1" lang="ja-JP" altLang="en-US" sz="1400" b="0" dirty="0" smtClean="0">
                          <a:solidFill>
                            <a:schemeClr val="tx1"/>
                          </a:solidFill>
                          <a:latin typeface="+mn-ea"/>
                          <a:cs typeface="+mn-lt"/>
                        </a:rPr>
                        <a:t>・事業用の宅地等、</a:t>
                      </a:r>
                      <a:r>
                        <a:rPr kumimoji="1" lang="ja-JP" altLang="en-US" sz="1400" b="0" dirty="0" smtClean="0">
                          <a:solidFill>
                            <a:schemeClr val="tx1"/>
                          </a:solidFill>
                          <a:latin typeface="+mn-ea"/>
                          <a:cs typeface="+mn-lt"/>
                        </a:rPr>
                        <a:t>事業用の</a:t>
                      </a:r>
                      <a:r>
                        <a:rPr kumimoji="1" lang="ja-JP" altLang="en-US" sz="1400" b="0" dirty="0" smtClean="0">
                          <a:solidFill>
                            <a:schemeClr val="tx1"/>
                          </a:solidFill>
                          <a:latin typeface="+mn-ea"/>
                          <a:cs typeface="+mn-lt"/>
                        </a:rPr>
                        <a:t>建物、</a:t>
                      </a:r>
                      <a:r>
                        <a:rPr kumimoji="1" lang="ja-JP" altLang="en-US" sz="1400" b="0" dirty="0" smtClean="0">
                          <a:solidFill>
                            <a:schemeClr val="tx1"/>
                          </a:solidFill>
                          <a:latin typeface="+mn-ea"/>
                          <a:cs typeface="+mn-lt"/>
                        </a:rPr>
                        <a:t>減価償却資産（固定資産</a:t>
                      </a:r>
                      <a:endParaRPr kumimoji="1" lang="ja-JP" altLang="en-US" sz="1400" b="0" dirty="0" smtClean="0">
                        <a:solidFill>
                          <a:schemeClr val="tx1"/>
                        </a:solidFill>
                        <a:latin typeface="+mn-ea"/>
                        <a:cs typeface="+mn-lt"/>
                      </a:endParaRPr>
                    </a:p>
                    <a:p>
                      <a:r>
                        <a:rPr kumimoji="1" lang="ja-JP" altLang="en-US" sz="1400" b="0" dirty="0" smtClean="0">
                          <a:solidFill>
                            <a:schemeClr val="tx1"/>
                          </a:solidFill>
                          <a:latin typeface="+mn-ea"/>
                          <a:cs typeface="+mn-lt"/>
                        </a:rPr>
                        <a:t>  税の課税対象等）</a:t>
                      </a:r>
                      <a:endParaRPr kumimoji="1" lang="ja-JP" altLang="en-US" sz="1400" b="0" dirty="0" smtClean="0">
                        <a:solidFill>
                          <a:schemeClr val="tx1"/>
                        </a:solidFill>
                        <a:latin typeface="+mn-ea"/>
                        <a:cs typeface="+mn-lt"/>
                      </a:endParaRPr>
                    </a:p>
                    <a:p>
                      <a:endParaRPr kumimoji="1" lang="ja-JP" altLang="en-US" sz="1400" b="0" dirty="0" smtClean="0">
                        <a:solidFill>
                          <a:schemeClr val="tx1"/>
                        </a:solidFill>
                        <a:latin typeface="+mn-ea"/>
                        <a:cs typeface="+mn-lt"/>
                      </a:endParaRPr>
                    </a:p>
                    <a:p>
                      <a:r>
                        <a:rPr kumimoji="1" lang="ja-JP" altLang="en-US" sz="1400" b="0" dirty="0" smtClean="0">
                          <a:solidFill>
                            <a:schemeClr val="tx1"/>
                          </a:solidFill>
                          <a:latin typeface="+mn-ea"/>
                          <a:cs typeface="+mn-lt"/>
                        </a:rPr>
                        <a:t>※以下のものは特定事業用資産に含まれない</a:t>
                      </a:r>
                      <a:endParaRPr kumimoji="1" lang="ja-JP" altLang="en-US" sz="1400" b="0" dirty="0" smtClean="0">
                        <a:solidFill>
                          <a:schemeClr val="tx1"/>
                        </a:solidFill>
                        <a:latin typeface="+mn-ea"/>
                        <a:cs typeface="+mn-lt"/>
                      </a:endParaRPr>
                    </a:p>
                    <a:p>
                      <a:r>
                        <a:rPr kumimoji="1" lang="ja-JP" altLang="en-US" sz="1400" b="0" dirty="0" smtClean="0">
                          <a:solidFill>
                            <a:schemeClr val="tx1"/>
                          </a:solidFill>
                          <a:latin typeface="+mn-ea"/>
                          <a:cs typeface="+mn-lt"/>
                        </a:rPr>
                        <a:t>　・個人事業者の家事用資産</a:t>
                      </a:r>
                      <a:endParaRPr kumimoji="1" lang="ja-JP" altLang="en-US" sz="1400" b="0" dirty="0" smtClean="0">
                        <a:solidFill>
                          <a:schemeClr val="tx1"/>
                        </a:solidFill>
                        <a:latin typeface="+mn-ea"/>
                        <a:cs typeface="+mn-lt"/>
                      </a:endParaRPr>
                    </a:p>
                    <a:p>
                      <a:r>
                        <a:rPr kumimoji="1" lang="ja-JP" altLang="en-US" sz="1400" b="0" dirty="0" smtClean="0">
                          <a:solidFill>
                            <a:schemeClr val="tx1"/>
                          </a:solidFill>
                          <a:latin typeface="+mn-ea"/>
                          <a:cs typeface="+mn-lt"/>
                        </a:rPr>
                        <a:t>　・</a:t>
                      </a:r>
                      <a:r>
                        <a:rPr kumimoji="1" lang="ja-JP" altLang="en-US" sz="1400" b="0" dirty="0" smtClean="0">
                          <a:solidFill>
                            <a:schemeClr val="tx1"/>
                          </a:solidFill>
                          <a:latin typeface="+mn-ea"/>
                          <a:cs typeface="+mn-lt"/>
                        </a:rPr>
                        <a:t>不動産貸付用の宅地および建物</a:t>
                      </a:r>
                      <a:endParaRPr kumimoji="1" lang="ja-JP" altLang="en-US" sz="1400" b="0" dirty="0" smtClean="0">
                        <a:solidFill>
                          <a:schemeClr val="tx1"/>
                        </a:solidFill>
                        <a:latin typeface="+mn-ea"/>
                        <a:cs typeface="+mn-lt"/>
                      </a:endParaRPr>
                    </a:p>
                    <a:p>
                      <a:r>
                        <a:rPr kumimoji="1" lang="ja-JP" altLang="en-US" sz="1400" b="0" dirty="0" smtClean="0">
                          <a:solidFill>
                            <a:schemeClr val="tx1"/>
                          </a:solidFill>
                          <a:latin typeface="+mn-ea"/>
                          <a:cs typeface="+mn-lt"/>
                        </a:rPr>
                        <a:t>　・</a:t>
                      </a:r>
                      <a:r>
                        <a:rPr kumimoji="1" lang="ja-JP" altLang="en-US" sz="1400" b="0" dirty="0" smtClean="0">
                          <a:solidFill>
                            <a:schemeClr val="tx1"/>
                          </a:solidFill>
                          <a:latin typeface="+mn-ea"/>
                          <a:cs typeface="+mn-lt"/>
                        </a:rPr>
                        <a:t>棚卸資産、</a:t>
                      </a:r>
                      <a:r>
                        <a:rPr kumimoji="1" lang="ja-JP" altLang="en-US" sz="1400" b="0" dirty="0" smtClean="0">
                          <a:solidFill>
                            <a:schemeClr val="tx1"/>
                          </a:solidFill>
                          <a:latin typeface="+mn-ea"/>
                          <a:cs typeface="+mn-lt"/>
                        </a:rPr>
                        <a:t>預貯金、</a:t>
                      </a:r>
                      <a:r>
                        <a:rPr kumimoji="1" lang="ja-JP" altLang="en-US" sz="1400" b="0" dirty="0" smtClean="0">
                          <a:solidFill>
                            <a:schemeClr val="tx1"/>
                          </a:solidFill>
                          <a:latin typeface="+mn-ea"/>
                          <a:cs typeface="+mn-lt"/>
                        </a:rPr>
                        <a:t>売掛金</a:t>
                      </a:r>
                      <a:r>
                        <a:rPr kumimoji="1" lang="ja-JP" altLang="en-US" sz="1400" b="0" dirty="0" smtClean="0">
                          <a:solidFill>
                            <a:schemeClr val="tx1"/>
                          </a:solidFill>
                          <a:latin typeface="+mn-ea"/>
                          <a:cs typeface="+mn-lt"/>
                        </a:rPr>
                        <a:t>　</a:t>
                      </a:r>
                      <a:r>
                        <a:rPr kumimoji="1" lang="ja-JP" altLang="en-US" sz="1400" b="0" dirty="0" smtClean="0">
                          <a:solidFill>
                            <a:schemeClr val="tx1"/>
                          </a:solidFill>
                          <a:latin typeface="+mn-ea"/>
                          <a:cs typeface="+mn-lt"/>
                        </a:rPr>
                        <a:t>等</a:t>
                      </a:r>
                      <a:endParaRPr kumimoji="1" lang="ja-JP" altLang="en-US" sz="1500" b="0" dirty="0" smtClean="0">
                        <a:solidFill>
                          <a:schemeClr val="tx1"/>
                        </a:solidFill>
                        <a:latin typeface="+mn-ea"/>
                        <a:cs typeface="+mn-lt"/>
                      </a:endParaRPr>
                    </a:p>
                  </a:txBody>
                  <a:tcPr/>
                </a:tc>
              </a:tr>
              <a:tr h="310472">
                <a:tc>
                  <a:txBody>
                    <a:bodyPr/>
                    <a:lstStyle/>
                    <a:p>
                      <a:r>
                        <a:rPr kumimoji="1" lang="ja-JP" altLang="en-US" sz="1400" dirty="0">
                          <a:solidFill>
                            <a:schemeClr val="tx1"/>
                          </a:solidFill>
                        </a:rPr>
                        <a:t>納税猶予</a:t>
                      </a:r>
                      <a:endParaRPr kumimoji="1" lang="ja-JP" altLang="en-US" sz="1500" dirty="0">
                        <a:solidFill>
                          <a:schemeClr val="tx1"/>
                        </a:solidFill>
                      </a:endParaRPr>
                    </a:p>
                  </a:txBody>
                  <a:tcPr>
                    <a:solidFill>
                      <a:schemeClr val="tx2">
                        <a:lumMod val="20000"/>
                        <a:lumOff val="80000"/>
                      </a:schemeClr>
                    </a:solidFill>
                  </a:tcPr>
                </a:tc>
                <a:tc>
                  <a:txBody>
                    <a:bodyPr/>
                    <a:lstStyle/>
                    <a:p>
                      <a:r>
                        <a:rPr kumimoji="1" lang="ja-JP" altLang="en-US" sz="1500" b="0" dirty="0" smtClean="0">
                          <a:solidFill>
                            <a:schemeClr val="tx1"/>
                          </a:solidFill>
                        </a:rPr>
                        <a:t>100％</a:t>
                      </a:r>
                      <a:endParaRPr kumimoji="1" lang="ja-JP" altLang="en-US" sz="1500" b="0" dirty="0" smtClean="0">
                        <a:solidFill>
                          <a:schemeClr val="tx1"/>
                        </a:solidFill>
                      </a:endParaRPr>
                    </a:p>
                  </a:txBody>
                  <a:tcPr>
                    <a:lnR w="12700" cap="flat" cmpd="sng" algn="ctr">
                      <a:solidFill>
                        <a:srgbClr val="000000"/>
                      </a:solidFill>
                      <a:prstDash val="solid"/>
                      <a:round/>
                      <a:headEnd type="none" w="med" len="med"/>
                      <a:tailEnd type="none" w="med" len="med"/>
                    </a:lnR>
                  </a:tcPr>
                </a:tc>
              </a:tr>
              <a:tr h="531244">
                <a:tc>
                  <a:txBody>
                    <a:bodyPr/>
                    <a:lstStyle/>
                    <a:p>
                      <a:r>
                        <a:rPr kumimoji="1" lang="ja-JP" altLang="en-US" sz="1400" dirty="0">
                          <a:solidFill>
                            <a:schemeClr val="tx1"/>
                          </a:solidFill>
                        </a:rPr>
                        <a:t>承継パターン</a:t>
                      </a:r>
                      <a:endParaRPr kumimoji="1" lang="ja-JP" altLang="en-US" sz="1500" dirty="0">
                        <a:solidFill>
                          <a:schemeClr val="tx1"/>
                        </a:solidFill>
                      </a:endParaRPr>
                    </a:p>
                  </a:txBody>
                  <a:tcPr>
                    <a:solidFill>
                      <a:schemeClr val="tx2">
                        <a:lumMod val="20000"/>
                        <a:lumOff val="80000"/>
                      </a:schemeClr>
                    </a:solidFill>
                  </a:tcPr>
                </a:tc>
                <a:tc>
                  <a:txBody>
                    <a:bodyPr/>
                    <a:lstStyle/>
                    <a:p>
                      <a:r>
                        <a:rPr kumimoji="1" lang="ja-JP" altLang="en-US" sz="1400" b="0" dirty="0">
                          <a:solidFill>
                            <a:schemeClr val="tx1"/>
                          </a:solidFill>
                        </a:rPr>
                        <a:t>原則</a:t>
                      </a:r>
                      <a:r>
                        <a:rPr kumimoji="1" lang="ja-JP" altLang="en-US" sz="1400" b="0" dirty="0">
                          <a:solidFill>
                            <a:schemeClr val="tx1"/>
                          </a:solidFill>
                        </a:rPr>
                        <a:t>、</a:t>
                      </a:r>
                      <a:r>
                        <a:rPr kumimoji="1" lang="ja-JP" altLang="en-US" sz="1400" b="0" dirty="0">
                          <a:solidFill>
                            <a:schemeClr val="tx1"/>
                          </a:solidFill>
                        </a:rPr>
                        <a:t>先代１人から後継者１人</a:t>
                      </a:r>
                      <a:endParaRPr kumimoji="1" lang="ja-JP" altLang="en-US" sz="1400" b="0" dirty="0">
                        <a:solidFill>
                          <a:schemeClr val="tx1"/>
                        </a:solidFill>
                      </a:endParaRPr>
                    </a:p>
                    <a:p>
                      <a:r>
                        <a:rPr kumimoji="1" lang="ja-JP" altLang="en-US" sz="1400" b="0" dirty="0">
                          <a:solidFill>
                            <a:schemeClr val="tx1"/>
                          </a:solidFill>
                        </a:rPr>
                        <a:t>※</a:t>
                      </a:r>
                      <a:r>
                        <a:rPr kumimoji="1" lang="ja-JP" altLang="en-US" sz="1400" b="0" dirty="0">
                          <a:solidFill>
                            <a:schemeClr val="tx1"/>
                          </a:solidFill>
                        </a:rPr>
                        <a:t>一定の場合には</a:t>
                      </a:r>
                      <a:r>
                        <a:rPr kumimoji="1" lang="ja-JP" altLang="en-US" sz="1400" b="0" strike="noStrike" dirty="0">
                          <a:solidFill>
                            <a:schemeClr val="tx1"/>
                          </a:solidFill>
                        </a:rPr>
                        <a:t>同一</a:t>
                      </a:r>
                      <a:r>
                        <a:rPr kumimoji="1" lang="ja-JP" altLang="en-US" sz="1400" b="0" strike="noStrike" dirty="0">
                          <a:solidFill>
                            <a:schemeClr val="tx1"/>
                          </a:solidFill>
                        </a:rPr>
                        <a:t>生計</a:t>
                      </a:r>
                      <a:r>
                        <a:rPr kumimoji="1" lang="ja-JP" altLang="en-US" sz="1400" b="0" strike="noStrike" dirty="0">
                          <a:solidFill>
                            <a:schemeClr val="tx1"/>
                          </a:solidFill>
                        </a:rPr>
                        <a:t>親族等</a:t>
                      </a:r>
                      <a:r>
                        <a:rPr kumimoji="1" lang="ja-JP" altLang="en-US" sz="1400" b="0" strike="noStrike" dirty="0">
                          <a:solidFill>
                            <a:schemeClr val="tx1"/>
                          </a:solidFill>
                        </a:rPr>
                        <a:t>からも</a:t>
                      </a:r>
                      <a:r>
                        <a:rPr kumimoji="1" lang="ja-JP" altLang="en-US" sz="1400" b="0" strike="noStrike" dirty="0">
                          <a:solidFill>
                            <a:schemeClr val="tx1"/>
                          </a:solidFill>
                        </a:rPr>
                        <a:t>可</a:t>
                      </a:r>
                      <a:endParaRPr kumimoji="1" lang="ja-JP" altLang="en-US" sz="1500" b="0" strike="sngStrike" dirty="0">
                        <a:solidFill>
                          <a:schemeClr val="tx1"/>
                        </a:solidFill>
                      </a:endParaRPr>
                    </a:p>
                  </a:txBody>
                  <a:tcPr>
                    <a:lnR w="12700" cap="flat" cmpd="sng" algn="ctr">
                      <a:solidFill>
                        <a:srgbClr val="000000"/>
                      </a:solidFill>
                      <a:prstDash val="solid"/>
                      <a:round/>
                      <a:headEnd type="none" w="med" len="med"/>
                      <a:tailEnd type="none" w="med" len="med"/>
                    </a:lnR>
                  </a:tcPr>
                </a:tc>
              </a:tr>
              <a:tr h="310472">
                <a:tc>
                  <a:txBody>
                    <a:bodyPr/>
                    <a:lstStyle/>
                    <a:p>
                      <a:r>
                        <a:rPr kumimoji="1" lang="ja-JP" altLang="en-US" sz="1400" dirty="0">
                          <a:solidFill>
                            <a:schemeClr val="tx1"/>
                          </a:solidFill>
                        </a:rPr>
                        <a:t>雇用確保要件</a:t>
                      </a:r>
                      <a:endParaRPr kumimoji="1" lang="ja-JP" altLang="en-US" sz="1500" dirty="0">
                        <a:solidFill>
                          <a:schemeClr val="tx1"/>
                        </a:solidFill>
                      </a:endParaRPr>
                    </a:p>
                  </a:txBody>
                  <a:tcPr>
                    <a:solidFill>
                      <a:schemeClr val="tx2">
                        <a:lumMod val="20000"/>
                        <a:lumOff val="80000"/>
                      </a:schemeClr>
                    </a:solidFill>
                  </a:tcPr>
                </a:tc>
                <a:tc>
                  <a:txBody>
                    <a:bodyPr/>
                    <a:lstStyle/>
                    <a:p>
                      <a:r>
                        <a:rPr kumimoji="1" lang="ja-JP" altLang="en-US" sz="1400" b="0" dirty="0" smtClean="0">
                          <a:solidFill>
                            <a:schemeClr val="tx1"/>
                          </a:solidFill>
                        </a:rPr>
                        <a:t>雇用要件なし</a:t>
                      </a:r>
                      <a:endParaRPr kumimoji="1" lang="ja-JP" altLang="en-US" sz="1500" b="0" dirty="0" smtClean="0">
                        <a:solidFill>
                          <a:schemeClr val="tx1"/>
                        </a:solidFill>
                      </a:endParaRPr>
                    </a:p>
                  </a:txBody>
                  <a:tcPr>
                    <a:lnR w="12700" cap="flat" cmpd="sng" algn="ctr">
                      <a:solidFill>
                        <a:srgbClr val="000000"/>
                      </a:solidFill>
                      <a:prstDash val="solid"/>
                      <a:round/>
                      <a:headEnd type="none" w="med" len="med"/>
                      <a:tailEnd type="none" w="med" len="med"/>
                    </a:lnR>
                  </a:tcPr>
                </a:tc>
              </a:tr>
              <a:tr h="752017">
                <a:tc>
                  <a:txBody>
                    <a:bodyPr/>
                    <a:lstStyle/>
                    <a:p>
                      <a:r>
                        <a:rPr kumimoji="1" lang="ja-JP" altLang="en-US" sz="1400" dirty="0">
                          <a:solidFill>
                            <a:schemeClr val="tx1"/>
                          </a:solidFill>
                        </a:rPr>
                        <a:t>経営環境変化に対応した免除</a:t>
                      </a:r>
                      <a:endParaRPr kumimoji="1" lang="ja-JP" altLang="en-US" sz="1500" dirty="0">
                        <a:solidFill>
                          <a:schemeClr val="tx1"/>
                        </a:solidFill>
                      </a:endParaRPr>
                    </a:p>
                  </a:txBody>
                  <a:tcPr>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r>
                        <a:rPr kumimoji="1" lang="ja-JP" altLang="en-US" sz="1400" b="0" dirty="0" smtClean="0">
                          <a:solidFill>
                            <a:schemeClr val="tx1"/>
                          </a:solidFill>
                        </a:rPr>
                        <a:t>あり</a:t>
                      </a:r>
                      <a:endParaRPr kumimoji="1" lang="ja-JP" altLang="en-US" sz="1400" b="0" dirty="0" smtClean="0">
                        <a:solidFill>
                          <a:schemeClr val="tx1"/>
                        </a:solidFill>
                      </a:endParaRPr>
                    </a:p>
                    <a:p>
                      <a:r>
                        <a:rPr kumimoji="1" lang="ja-JP" altLang="en-US" sz="1400" b="0" dirty="0" smtClean="0">
                          <a:solidFill>
                            <a:schemeClr val="tx1"/>
                          </a:solidFill>
                        </a:rPr>
                        <a:t>（後継者が死亡した場合、重度障害により継続が困難となった場合など）</a:t>
                      </a:r>
                      <a:endParaRPr kumimoji="1" lang="ja-JP" altLang="en-US" sz="1500" b="0" dirty="0" smtClean="0">
                        <a:solidFill>
                          <a:schemeClr val="tx1"/>
                        </a:solidFill>
                      </a:endParaRPr>
                    </a:p>
                  </a:txBody>
                  <a:tcPr>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r>
              <a:tr h="1136800">
                <a:tc>
                  <a:txBody>
                    <a:bodyPr/>
                    <a:lstStyle/>
                    <a:p>
                      <a:r>
                        <a:rPr kumimoji="1" lang="ja-JP" altLang="en-US" sz="1400" dirty="0" smtClean="0">
                          <a:solidFill>
                            <a:schemeClr val="tx1"/>
                          </a:solidFill>
                          <a:latin typeface="+mn-ea"/>
                          <a:ea typeface="+mn-ea"/>
                        </a:rPr>
                        <a:t>お問い合わせ先</a:t>
                      </a:r>
                      <a:endParaRPr kumimoji="1" lang="ja-JP" altLang="en-US" sz="1500" dirty="0">
                        <a:solidFill>
                          <a:schemeClr val="tx1"/>
                        </a:solidFill>
                        <a:latin typeface="+mn-ea"/>
                        <a:ea typeface="+mn-ea"/>
                      </a:endParaRPr>
                    </a:p>
                  </a:txBody>
                  <a:tcPr>
                    <a:lnT w="12700" cap="flat" cmpd="sng" algn="ctr">
                      <a:solidFill>
                        <a:srgbClr val="000000"/>
                      </a:solidFill>
                      <a:prstDash val="solid"/>
                      <a:round/>
                      <a:headEnd type="none" w="med" len="med"/>
                      <a:tailEnd type="none" w="med" len="med"/>
                    </a:lnT>
                    <a:solidFill>
                      <a:schemeClr val="tx2">
                        <a:lumMod val="20000"/>
                        <a:lumOff val="80000"/>
                      </a:schemeClr>
                    </a:solidFill>
                  </a:tcPr>
                </a:tc>
                <a:tc>
                  <a:txBody>
                    <a:bodyPr/>
                    <a:lstStyle/>
                    <a:p>
                      <a:r>
                        <a:rPr kumimoji="1" lang="ja-JP" altLang="en-US" sz="1400" baseline="0" dirty="0" smtClean="0">
                          <a:solidFill>
                            <a:schemeClr val="tx1"/>
                          </a:solidFill>
                          <a:latin typeface="+mn-ea"/>
                          <a:ea typeface="+mn-ea"/>
                        </a:rPr>
                        <a:t>（納税について）高知税務署</a:t>
                      </a:r>
                      <a:endParaRPr kumimoji="1" lang="ja-JP" altLang="en-US" sz="14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solidFill>
                            <a:schemeClr val="tx1"/>
                          </a:solidFill>
                          <a:latin typeface="+mn-ea"/>
                          <a:ea typeface="+mn-ea"/>
                        </a:rPr>
                        <a:t>ＴＥＬ：</a:t>
                      </a:r>
                      <a:r>
                        <a:rPr kumimoji="1" lang="ja-JP" altLang="en-US" sz="1400" baseline="0" dirty="0" smtClean="0">
                          <a:solidFill>
                            <a:schemeClr val="tx1"/>
                          </a:solidFill>
                          <a:latin typeface="+mn-ea"/>
                          <a:ea typeface="+mn-ea"/>
                        </a:rPr>
                        <a:t>088-822-1123</a:t>
                      </a:r>
                      <a:endParaRPr kumimoji="1" lang="ja-JP" altLang="en-US" sz="1400" baseline="0" dirty="0" smtClean="0">
                        <a:solidFill>
                          <a:schemeClr val="tx1"/>
                        </a:solidFill>
                        <a:latin typeface="+mn-ea"/>
                        <a:ea typeface="+mn-ea"/>
                      </a:endParaRPr>
                    </a:p>
                    <a:p>
                      <a:r>
                        <a:rPr kumimoji="1" lang="ja-JP" altLang="en-US" sz="1400" baseline="0" dirty="0" smtClean="0">
                          <a:solidFill>
                            <a:schemeClr val="tx1"/>
                          </a:solidFill>
                          <a:latin typeface="+mn-ea"/>
                          <a:ea typeface="+mn-ea"/>
                        </a:rPr>
                        <a:t>（認定について）</a:t>
                      </a:r>
                      <a:r>
                        <a:rPr kumimoji="1" lang="ja-JP" altLang="en-US" sz="1400" baseline="0" dirty="0" smtClean="0">
                          <a:solidFill>
                            <a:schemeClr val="tx1"/>
                          </a:solidFill>
                          <a:latin typeface="+mn-ea"/>
                          <a:ea typeface="+mn-ea"/>
                        </a:rPr>
                        <a:t>高知県経営支援課</a:t>
                      </a:r>
                      <a:r>
                        <a:rPr kumimoji="1" lang="ja-JP" altLang="en-US" sz="1400" baseline="0" dirty="0" smtClean="0">
                          <a:solidFill>
                            <a:schemeClr val="tx1"/>
                          </a:solidFill>
                          <a:latin typeface="+mn-ea"/>
                          <a:ea typeface="+mn-ea"/>
                        </a:rPr>
                        <a:t>(事業承継担当)</a:t>
                      </a:r>
                      <a:endParaRPr kumimoji="1" lang="ja-JP" altLang="en-US" sz="14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solidFill>
                            <a:schemeClr val="tx1"/>
                          </a:solidFill>
                          <a:latin typeface="+mn-ea"/>
                          <a:ea typeface="+mn-ea"/>
                        </a:rPr>
                        <a:t>ＴＥＬ：</a:t>
                      </a:r>
                      <a:r>
                        <a:rPr kumimoji="1" lang="ja-JP" altLang="en-US" sz="1400" baseline="0" dirty="0" smtClean="0">
                          <a:solidFill>
                            <a:schemeClr val="tx1"/>
                          </a:solidFill>
                          <a:latin typeface="+mn-ea"/>
                          <a:ea typeface="+mn-ea"/>
                        </a:rPr>
                        <a:t>088-823-9697</a:t>
                      </a:r>
                      <a:endParaRPr kumimoji="1" lang="ja-JP" altLang="en-US" sz="15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solidFill>
                            <a:schemeClr val="tx1"/>
                          </a:solidFill>
                          <a:latin typeface="+mn-ea"/>
                          <a:ea typeface="+mn-ea"/>
                        </a:rPr>
                        <a:t>E-mail：150401@ken.pref.kochi.lg.jp</a:t>
                      </a:r>
                      <a:endParaRPr kumimoji="1" lang="ja-JP" altLang="en-US" sz="1400" baseline="0" dirty="0" smtClean="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h</a:t>
                      </a:r>
                      <a:r>
                        <a:rPr kumimoji="1" lang="ja-JP" altLang="en-US" sz="1400" dirty="0" smtClean="0">
                          <a:solidFill>
                            <a:schemeClr val="tx1"/>
                          </a:solidFill>
                          <a:latin typeface="+mn-ea"/>
                          <a:ea typeface="+mn-ea"/>
                        </a:rPr>
                        <a:t>tt</a:t>
                      </a:r>
                      <a:r>
                        <a:rPr kumimoji="1" lang="ja-JP" altLang="en-US" sz="1400" dirty="0" smtClean="0">
                          <a:solidFill>
                            <a:schemeClr val="tx1"/>
                          </a:solidFill>
                          <a:latin typeface="+mn-ea"/>
                          <a:ea typeface="+mn-ea"/>
                        </a:rPr>
                        <a:t>ps://www.pref.kochi.lg.jp/doc/2018092500252/</a:t>
                      </a:r>
                      <a:endParaRPr kumimoji="1" lang="ja-JP" altLang="en-US" sz="1400" baseline="0" dirty="0" smtClean="0">
                        <a:solidFill>
                          <a:schemeClr val="tx1"/>
                        </a:solidFill>
                        <a:latin typeface="+mn-ea"/>
                        <a:ea typeface="+mn-ea"/>
                      </a:endParaRPr>
                    </a:p>
                  </a:txBody>
                  <a:tcPr>
                    <a:lnT w="12700" cap="flat" cmpd="sng" algn="ctr">
                      <a:solidFill>
                        <a:srgbClr val="000000"/>
                      </a:solidFill>
                      <a:prstDash val="solid"/>
                      <a:round/>
                      <a:headEnd type="none" w="med" len="med"/>
                      <a:tailEnd type="none" w="med" len="med"/>
                    </a:lnT>
                  </a:tcPr>
                </a:tc>
              </a:tr>
            </a:tbl>
          </a:graphicData>
        </a:graphic>
      </p:graphicFrame>
      <p:sp>
        <p:nvSpPr>
          <p:cNvPr id="1933" name="テキスト ボックス 8"/>
          <p:cNvSpPr txBox="1">
            <a:spLocks noChangeArrowheads="1"/>
          </p:cNvSpPr>
          <p:nvPr/>
        </p:nvSpPr>
        <p:spPr>
          <a:xfrm>
            <a:off x="44451" y="745773"/>
            <a:ext cx="6732588" cy="738757"/>
          </a:xfrm>
          <a:prstGeom prst="rect">
            <a:avLst/>
          </a:prstGeom>
          <a:noFill/>
          <a:ln w="9525">
            <a:noFill/>
            <a:miter lim="800000"/>
            <a:headEnd/>
            <a:tailEnd/>
          </a:ln>
        </p:spPr>
        <p:txBody>
          <a:bodyPr lIns="92429" tIns="46213" rIns="92429" bIns="46213">
            <a:spAutoFit/>
          </a:bodyPr>
          <a:lstStyle/>
          <a:p>
            <a:pPr>
              <a:spcBef>
                <a:spcPts val="0"/>
              </a:spcBef>
              <a:spcAft>
                <a:spcPts val="0"/>
              </a:spcAft>
            </a:pPr>
            <a:r>
              <a:rPr lang="ja-JP" altLang="en-US" sz="1400" dirty="0">
                <a:solidFill>
                  <a:schemeClr val="tx1"/>
                </a:solidFill>
                <a:latin typeface="Calibri"/>
                <a:ea typeface="ＭＳ Ｐゴシック"/>
              </a:rPr>
              <a:t>個人事業者の事業の継続を通じた雇用の確保や地域経済の活力維持を図る観点から、後継者が、都道府県知事の認定を受けた個人事業者の多様な事業用資産を先代経営者から相続または贈与により取得した場合、相続税・贈与税の納税が猶予されます。</a:t>
            </a:r>
            <a:endParaRPr lang="en-US" altLang="ja-JP" sz="1300" dirty="0">
              <a:solidFill>
                <a:schemeClr val="tx1"/>
              </a:solidFill>
              <a:latin typeface="Calibri"/>
              <a:ea typeface="ＭＳ Ｐゴシック"/>
            </a:endParaRPr>
          </a:p>
        </p:txBody>
      </p:sp>
      <p:sp>
        <p:nvSpPr>
          <p:cNvPr id="1934" name="テキスト ボックス 715"/>
          <p:cNvSpPr txBox="1"/>
          <p:nvPr/>
        </p:nvSpPr>
        <p:spPr>
          <a:xfrm>
            <a:off x="3113786" y="9591053"/>
            <a:ext cx="576064" cy="368439"/>
          </a:xfrm>
          <a:prstGeom prst="rect">
            <a:avLst/>
          </a:prstGeom>
          <a:noFill/>
        </p:spPr>
        <p:txBody>
          <a:bodyPr wrap="square" rtlCol="0">
            <a:spAutoFit/>
          </a:bodyPr>
          <a:lstStyle/>
          <a:p>
            <a:pPr algn="ctr"/>
            <a:r>
              <a:rPr lang="ja-JP" altLang="en-US">
                <a:solidFill>
                  <a:schemeClr val="tx1"/>
                </a:solidFill>
              </a:rPr>
              <a:t>６３</a:t>
            </a:r>
            <a:endParaRPr>
              <a:solidFill>
                <a:schemeClr val="tx1"/>
              </a:solidFill>
            </a:endParaRPr>
          </a:p>
        </p:txBody>
      </p:sp>
      <p:sp>
        <p:nvSpPr>
          <p:cNvPr id="1935" name="テキスト 691"/>
          <p:cNvSpPr txBox="1"/>
          <p:nvPr/>
        </p:nvSpPr>
        <p:spPr>
          <a:xfrm>
            <a:off x="7029000" y="6406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941" name="タイトル 1"/>
          <p:cNvSpPr>
            <a:spLocks noGrp="1"/>
          </p:cNvSpPr>
          <p:nvPr>
            <p:ph type="ctrTitle"/>
          </p:nvPr>
        </p:nvSpPr>
        <p:spPr>
          <a:xfrm>
            <a:off x="99227" y="39556"/>
            <a:ext cx="6644414"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strike="noStrike" dirty="0" smtClean="0">
                <a:solidFill>
                  <a:schemeClr val="tx1"/>
                </a:solidFill>
                <a:latin typeface="+mn-ea"/>
                <a:ea typeface="+mn-ea"/>
              </a:rPr>
              <a:t>経営力強化保証制度</a:t>
            </a:r>
            <a:endParaRPr lang="ja-JP" altLang="en-US" sz="1600" b="0" strike="noStrike" dirty="0" smtClean="0">
              <a:solidFill>
                <a:schemeClr val="tx1"/>
              </a:solidFill>
              <a:latin typeface="+mn-ea"/>
              <a:ea typeface="+mn-ea"/>
            </a:endParaRPr>
          </a:p>
        </p:txBody>
      </p:sp>
      <p:graphicFrame>
        <p:nvGraphicFramePr>
          <p:cNvPr id="1942" name="表 6"/>
          <p:cNvGraphicFramePr>
            <a:graphicFrameLocks noGrp="1"/>
          </p:cNvGraphicFramePr>
          <p:nvPr/>
        </p:nvGraphicFramePr>
        <p:xfrm>
          <a:off x="95250" y="705000"/>
          <a:ext cx="6651320" cy="3841234"/>
        </p:xfrm>
        <a:graphic>
          <a:graphicData uri="http://schemas.openxmlformats.org/drawingml/2006/table">
            <a:tbl>
              <a:tblPr firstRow="1" bandRow="1">
                <a:tableStyleId>{5940675A-B579-460E-94D1-54222C63F5DA}</a:tableStyleId>
              </a:tblPr>
              <a:tblGrid>
                <a:gridCol w="1455964"/>
                <a:gridCol w="2059214"/>
                <a:gridCol w="1587500"/>
                <a:gridCol w="1548649"/>
              </a:tblGrid>
              <a:tr h="419624">
                <a:tc>
                  <a:txBody>
                    <a:bodyPr/>
                    <a:lstStyle/>
                    <a:p>
                      <a:r>
                        <a:rPr kumimoji="1" lang="ja-JP" altLang="en-US" sz="1400" strike="noStrike" dirty="0">
                          <a:solidFill>
                            <a:schemeClr val="tx1"/>
                          </a:solidFill>
                        </a:rPr>
                        <a:t>対象者</a:t>
                      </a:r>
                      <a:endParaRPr kumimoji="1" lang="ja-JP" altLang="en-US" sz="1400" strike="noStrike" dirty="0">
                        <a:solidFill>
                          <a:schemeClr val="tx1"/>
                        </a:solidFill>
                      </a:endParaRPr>
                    </a:p>
                  </a:txBody>
                  <a:tcPr marL="91440" marR="91440" marT="45720" marB="45720" vert="horz" anchor="ctr" anchorCtr="0">
                    <a:solidFill>
                      <a:schemeClr val="tx2">
                        <a:lumMod val="20000"/>
                        <a:lumOff val="80000"/>
                      </a:schemeClr>
                    </a:solidFill>
                  </a:tcPr>
                </a:tc>
                <a:tc gridSpan="3">
                  <a:txBody>
                    <a:bodyPr/>
                    <a:lstStyle/>
                    <a:p>
                      <a:r>
                        <a:rPr kumimoji="1" lang="ja-JP" altLang="en-US" sz="1400" strike="noStrike" dirty="0" smtClean="0">
                          <a:solidFill>
                            <a:schemeClr val="tx1"/>
                          </a:solidFill>
                          <a:latin typeface="ＭＳ Ｐゴシック"/>
                          <a:ea typeface="ＭＳ Ｐゴシック"/>
                        </a:rPr>
                        <a:t>県内の中小企業者で、金融機関及び認定経営革新等支援機関の支援を受けつつ、自ら事業計画の策定・実行・報告を行う方</a:t>
                      </a:r>
                      <a:endParaRPr kumimoji="1" lang="ja-JP" altLang="en-US" sz="1600" strike="noStrike" dirty="0" smtClean="0">
                        <a:solidFill>
                          <a:schemeClr val="tx1"/>
                        </a:solidFill>
                        <a:highlight>
                          <a:srgbClr val="FFFF00"/>
                        </a:highlight>
                        <a:latin typeface="ＭＳ Ｐゴシック"/>
                        <a:ea typeface="ＭＳ Ｐゴシック"/>
                      </a:endParaRPr>
                    </a:p>
                  </a:txBody>
                  <a:tcPr marL="91440" marR="91440" marT="45720" marB="45720" vert="horz" anchor="ctr" anchorCtr="0"/>
                </a:tc>
                <a:tc hMerge="1">
                  <a:txBody>
                    <a:bodyPr/>
                    <a:lstStyle/>
                    <a:p>
                      <a:endParaRPr kumimoji="1" lang="ja-JP" altLang="en-US" sz="1600" strike="noStrike" dirty="0" smtClean="0">
                        <a:solidFill>
                          <a:schemeClr val="tx1"/>
                        </a:solidFill>
                        <a:highlight>
                          <a:srgbClr val="FFFF00"/>
                        </a:highlight>
                        <a:latin typeface="ＭＳ Ｐゴシック"/>
                        <a:ea typeface="ＭＳ Ｐゴシック"/>
                      </a:endParaRPr>
                    </a:p>
                  </a:txBody>
                  <a:tcPr/>
                </a:tc>
                <a:tc hMerge="1">
                  <a:txBody>
                    <a:bodyPr/>
                    <a:lstStyle/>
                    <a:p>
                      <a:endParaRPr kumimoji="1" lang="ja-JP" altLang="en-US" sz="1600" strike="noStrike" dirty="0" smtClean="0">
                        <a:solidFill>
                          <a:schemeClr val="tx1"/>
                        </a:solidFill>
                        <a:highlight>
                          <a:srgbClr val="FFFF00"/>
                        </a:highlight>
                        <a:latin typeface="ＭＳ Ｐゴシック"/>
                        <a:ea typeface="ＭＳ Ｐゴシック"/>
                      </a:endParaRPr>
                    </a:p>
                  </a:txBody>
                  <a:tcPr/>
                </a:tc>
                <a:extLst>
                  <a:ext uri="{0D108BD9-81ED-4DB2-BD59-A6C34878D82A}"/>
                </a:extLst>
              </a:tr>
              <a:tr h="408257">
                <a:tc>
                  <a:txBody>
                    <a:bodyPr/>
                    <a:lstStyle/>
                    <a:p>
                      <a:r>
                        <a:rPr kumimoji="1" lang="ja-JP" altLang="en-US" sz="1400" strike="noStrike" dirty="0">
                          <a:solidFill>
                            <a:schemeClr val="tx1"/>
                          </a:solidFill>
                        </a:rPr>
                        <a:t>使途</a:t>
                      </a:r>
                      <a:endParaRPr kumimoji="1" lang="ja-JP" altLang="en-US" sz="1400" strike="noStrike" dirty="0">
                        <a:solidFill>
                          <a:schemeClr val="tx1"/>
                        </a:solidFill>
                      </a:endParaRPr>
                    </a:p>
                  </a:txBody>
                  <a:tcPr marL="91440" marR="91440" marT="45720" marB="45720" vert="horz" anchor="ctr" anchorCtr="0">
                    <a:solidFill>
                      <a:schemeClr val="tx2">
                        <a:lumMod val="20000"/>
                        <a:lumOff val="80000"/>
                      </a:schemeClr>
                    </a:solidFill>
                  </a:tcPr>
                </a:tc>
                <a:tc gridSpan="3">
                  <a:txBody>
                    <a:bodyPr/>
                    <a:lstStyle/>
                    <a:p>
                      <a:r>
                        <a:rPr kumimoji="1" lang="ja-JP" altLang="en-US" sz="1400" strike="noStrike" dirty="0" smtClean="0">
                          <a:solidFill>
                            <a:schemeClr val="tx1"/>
                          </a:solidFill>
                          <a:latin typeface="ＭＳ Ｐゴシック"/>
                          <a:ea typeface="ＭＳ Ｐゴシック"/>
                        </a:rPr>
                        <a:t>設備資金、運転資金</a:t>
                      </a:r>
                      <a:endParaRPr kumimoji="1" lang="ja-JP" altLang="en-US" sz="1400" strike="noStrike"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strike="noStrike" dirty="0" smtClean="0">
                        <a:solidFill>
                          <a:schemeClr val="tx1"/>
                        </a:solidFill>
                        <a:latin typeface="ＭＳ Ｐゴシック"/>
                        <a:ea typeface="ＭＳ Ｐゴシック"/>
                      </a:endParaRPr>
                    </a:p>
                  </a:txBody>
                  <a:tcPr/>
                </a:tc>
                <a:tc hMerge="1">
                  <a:txBody>
                    <a:bodyPr/>
                    <a:lstStyle/>
                    <a:p>
                      <a:endParaRPr kumimoji="1" lang="ja-JP" altLang="en-US" sz="1400" strike="noStrike" dirty="0" smtClean="0">
                        <a:solidFill>
                          <a:schemeClr val="tx1"/>
                        </a:solidFill>
                        <a:latin typeface="ＭＳ Ｐゴシック"/>
                        <a:ea typeface="ＭＳ Ｐゴシック"/>
                      </a:endParaRPr>
                    </a:p>
                  </a:txBody>
                  <a:tcPr/>
                </a:tc>
                <a:extLst>
                  <a:ext uri="{0D108BD9-81ED-4DB2-BD59-A6C34878D82A}"/>
                </a:extLst>
              </a:tr>
              <a:tr h="408257">
                <a:tc>
                  <a:txBody>
                    <a:bodyPr/>
                    <a:lstStyle/>
                    <a:p>
                      <a:r>
                        <a:rPr kumimoji="1" lang="ja-JP" altLang="en-US" sz="1400" strike="noStrike" dirty="0">
                          <a:solidFill>
                            <a:schemeClr val="tx1"/>
                          </a:solidFill>
                        </a:rPr>
                        <a:t>貸付限度額</a:t>
                      </a:r>
                      <a:endParaRPr kumimoji="1" lang="ja-JP" altLang="en-US" sz="1400" strike="noStrike" dirty="0">
                        <a:solidFill>
                          <a:schemeClr val="tx1"/>
                        </a:solidFill>
                      </a:endParaRPr>
                    </a:p>
                  </a:txBody>
                  <a:tcPr marL="91440" marR="91440" marT="45720" marB="45720" vert="horz" anchor="ctr" anchorCtr="0">
                    <a:solidFill>
                      <a:schemeClr val="tx2">
                        <a:lumMod val="20000"/>
                        <a:lumOff val="80000"/>
                      </a:schemeClr>
                    </a:solidFill>
                  </a:tcPr>
                </a:tc>
                <a:tc gridSpan="3">
                  <a:txBody>
                    <a:bodyPr/>
                    <a:lstStyle/>
                    <a:p>
                      <a:r>
                        <a:rPr kumimoji="1" lang="ja-JP" altLang="en-US" sz="1400" strike="noStrike" dirty="0" smtClean="0">
                          <a:solidFill>
                            <a:schemeClr val="tx1"/>
                          </a:solidFill>
                          <a:latin typeface="ＭＳ Ｐゴシック"/>
                          <a:ea typeface="ＭＳ Ｐゴシック"/>
                        </a:rPr>
                        <a:t>２億8,000万円</a:t>
                      </a:r>
                      <a:endParaRPr kumimoji="1" lang="ja-JP" altLang="en-US" sz="1400" strike="noStrike"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strike="noStrike" dirty="0" smtClean="0">
                        <a:solidFill>
                          <a:schemeClr val="tx1"/>
                        </a:solidFill>
                        <a:latin typeface="ＭＳ Ｐゴシック"/>
                        <a:ea typeface="ＭＳ Ｐゴシック"/>
                      </a:endParaRPr>
                    </a:p>
                  </a:txBody>
                  <a:tcPr/>
                </a:tc>
                <a:tc hMerge="1">
                  <a:txBody>
                    <a:bodyPr/>
                    <a:lstStyle/>
                    <a:p>
                      <a:endParaRPr kumimoji="1" lang="ja-JP" altLang="en-US" sz="1400" strike="noStrike" dirty="0" smtClean="0">
                        <a:solidFill>
                          <a:schemeClr val="tx1"/>
                        </a:solidFill>
                        <a:latin typeface="ＭＳ Ｐゴシック"/>
                        <a:ea typeface="ＭＳ Ｐゴシック"/>
                      </a:endParaRPr>
                    </a:p>
                  </a:txBody>
                  <a:tcPr/>
                </a:tc>
                <a:extLst>
                  <a:ext uri="{0D108BD9-81ED-4DB2-BD59-A6C34878D82A}"/>
                </a:extLst>
              </a:tr>
              <a:tr h="353743">
                <a:tc rowSpan="3">
                  <a:txBody>
                    <a:bodyPr/>
                    <a:lstStyle/>
                    <a:p>
                      <a:r>
                        <a:rPr kumimoji="1" lang="ja-JP" altLang="en-US" sz="1400" strike="noStrike" dirty="0">
                          <a:solidFill>
                            <a:schemeClr val="tx1"/>
                          </a:solidFill>
                        </a:rPr>
                        <a:t>償還期間</a:t>
                      </a:r>
                      <a:endParaRPr kumimoji="1" lang="ja-JP" altLang="en-US" sz="1400" strike="noStrike" dirty="0">
                        <a:solidFill>
                          <a:schemeClr val="tx1"/>
                        </a:solidFill>
                      </a:endParaRPr>
                    </a:p>
                    <a:p>
                      <a:r>
                        <a:rPr kumimoji="1" lang="ja-JP" altLang="en-US" sz="1400" strike="noStrike" dirty="0">
                          <a:solidFill>
                            <a:schemeClr val="tx1"/>
                          </a:solidFill>
                        </a:rPr>
                        <a:t>（据置期間）</a:t>
                      </a:r>
                      <a:endParaRPr kumimoji="1" lang="ja-JP" altLang="en-US" sz="1400" strike="noStrike" dirty="0">
                        <a:solidFill>
                          <a:schemeClr val="tx1"/>
                        </a:solidFill>
                      </a:endParaRPr>
                    </a:p>
                    <a:p>
                      <a:r>
                        <a:rPr kumimoji="1" lang="ja-JP" altLang="en-US" sz="1400" strike="noStrike" dirty="0">
                          <a:solidFill>
                            <a:schemeClr val="tx1"/>
                          </a:solidFill>
                        </a:rPr>
                        <a:t>貸付利率</a:t>
                      </a:r>
                      <a:endParaRPr kumimoji="1" lang="ja-JP" altLang="en-US" sz="1400" strike="noStrike" dirty="0">
                        <a:solidFill>
                          <a:schemeClr val="tx1"/>
                        </a:solidFill>
                      </a:endParaRPr>
                    </a:p>
                    <a:p>
                      <a:r>
                        <a:rPr kumimoji="1" lang="ja-JP" altLang="en-US" sz="1400" strike="noStrike" dirty="0">
                          <a:solidFill>
                            <a:schemeClr val="tx1"/>
                          </a:solidFill>
                        </a:rPr>
                        <a:t>保証料率</a:t>
                      </a:r>
                      <a:endParaRPr kumimoji="1" lang="ja-JP" altLang="en-US" sz="1400" strike="noStrike" dirty="0">
                        <a:solidFill>
                          <a:schemeClr val="tx1"/>
                        </a:solidFill>
                      </a:endParaRPr>
                    </a:p>
                  </a:txBody>
                  <a:tcPr marL="91440" marR="91440" marT="45720" marB="45720" vert="horz" anchor="ctr" anchorCtr="0">
                    <a:solidFill>
                      <a:schemeClr val="tx2">
                        <a:lumMod val="20000"/>
                        <a:lumOff val="80000"/>
                      </a:schemeClr>
                    </a:solidFill>
                  </a:tcPr>
                </a:tc>
                <a:tc>
                  <a:txBody>
                    <a:bodyPr/>
                    <a:lstStyle/>
                    <a:p>
                      <a:pPr algn="ctr"/>
                      <a:r>
                        <a:rPr lang="ja-JP" altLang="en-US" sz="1400" strike="noStrike">
                          <a:solidFill>
                            <a:schemeClr val="tx1"/>
                          </a:solidFill>
                          <a:latin typeface="ＭＳ Ｐゴシック"/>
                          <a:ea typeface="ＭＳ Ｐゴシック"/>
                        </a:rPr>
                        <a:t>償還期間</a:t>
                      </a:r>
                      <a:endParaRPr kumimoji="1" lang="ja-JP" altLang="en-US" sz="1400" strike="noStrike" dirty="0" smtClean="0">
                        <a:solidFill>
                          <a:schemeClr val="tx1"/>
                        </a:solidFill>
                        <a:latin typeface="ＭＳ Ｐゴシック"/>
                        <a:ea typeface="ＭＳ Ｐゴシック"/>
                      </a:endParaRPr>
                    </a:p>
                    <a:p>
                      <a:pPr algn="ctr"/>
                      <a:r>
                        <a:rPr lang="ja-JP" altLang="en-US" sz="1400" strike="noStrike">
                          <a:solidFill>
                            <a:schemeClr val="tx1"/>
                          </a:solidFill>
                          <a:latin typeface="ＭＳ Ｐゴシック"/>
                          <a:ea typeface="ＭＳ Ｐゴシック"/>
                        </a:rPr>
                        <a:t>（据置期間）</a:t>
                      </a:r>
                      <a:endParaRPr lang="ja-JP" altLang="en-US" sz="1400" strike="noStrike">
                        <a:solidFill>
                          <a:schemeClr val="tx1"/>
                        </a:solidFill>
                        <a:latin typeface="ＭＳ Ｐゴシック"/>
                        <a:ea typeface="ＭＳ Ｐゴシック"/>
                      </a:endParaRPr>
                    </a:p>
                  </a:txBody>
                  <a:tcPr marL="91440" marR="91440" marT="45720" marB="45720" vert="horz" anchor="ctr" anchorCtr="0"/>
                </a:tc>
                <a:tc>
                  <a:txBody>
                    <a:bodyPr/>
                    <a:lstStyle/>
                    <a:p>
                      <a:pPr algn="ctr"/>
                      <a:r>
                        <a:rPr lang="ja-JP" altLang="en-US" sz="1400" strike="noStrike">
                          <a:solidFill>
                            <a:schemeClr val="tx1"/>
                          </a:solidFill>
                          <a:latin typeface="ＭＳ Ｐゴシック"/>
                          <a:ea typeface="ＭＳ Ｐゴシック"/>
                        </a:rPr>
                        <a:t>貸付利率</a:t>
                      </a:r>
                      <a:endParaRPr kumimoji="1" lang="ja-JP" altLang="en-US" sz="1400" strike="noStrike" dirty="0" smtClean="0">
                        <a:solidFill>
                          <a:schemeClr val="tx1"/>
                        </a:solidFill>
                        <a:latin typeface="ＭＳ Ｐゴシック"/>
                        <a:ea typeface="ＭＳ Ｐゴシック"/>
                      </a:endParaRPr>
                    </a:p>
                  </a:txBody>
                  <a:tcPr anchor="ctr"/>
                </a:tc>
                <a:tc>
                  <a:txBody>
                    <a:bodyPr/>
                    <a:lstStyle/>
                    <a:p>
                      <a:pPr algn="ctr"/>
                      <a:r>
                        <a:rPr kumimoji="1" lang="ja-JP" altLang="en-US" sz="1400" strike="noStrike" dirty="0" smtClean="0">
                          <a:solidFill>
                            <a:schemeClr val="tx1"/>
                          </a:solidFill>
                          <a:latin typeface="ＭＳ Ｐゴシック"/>
                          <a:ea typeface="ＭＳ Ｐゴシック"/>
                        </a:rPr>
                        <a:t>保証料率</a:t>
                      </a:r>
                      <a:endParaRPr kumimoji="1" lang="ja-JP" altLang="en-US" sz="1400" strike="noStrike" dirty="0" smtClean="0">
                        <a:solidFill>
                          <a:schemeClr val="tx1"/>
                        </a:solidFill>
                        <a:latin typeface="ＭＳ Ｐゴシック"/>
                        <a:ea typeface="ＭＳ Ｐゴシック"/>
                      </a:endParaRPr>
                    </a:p>
                  </a:txBody>
                  <a:tcPr anchor="ctr"/>
                </a:tc>
                <a:extLst>
                  <a:ext uri="{0D108BD9-81ED-4DB2-BD59-A6C34878D82A}"/>
                </a:extLst>
              </a:tr>
              <a:tr h="362857">
                <a:tc vMerge="1">
                  <a:txBody>
                    <a:bodyPr/>
                    <a:lstStyle/>
                    <a:p>
                      <a:endParaRPr kumimoji="1" lang="ja-JP" altLang="en-US" sz="1400" strike="noStrike" dirty="0">
                        <a:solidFill>
                          <a:schemeClr val="tx1"/>
                        </a:solidFill>
                      </a:endParaRPr>
                    </a:p>
                  </a:txBody>
                  <a:tcPr>
                    <a:solidFill>
                      <a:schemeClr val="accent1">
                        <a:lumMod val="60000"/>
                        <a:lumOff val="40000"/>
                      </a:schemeClr>
                    </a:solidFill>
                  </a:tcPr>
                </a:tc>
                <a:tc>
                  <a:txBody>
                    <a:bodyPr/>
                    <a:lstStyle/>
                    <a:p>
                      <a:pPr algn="ctr"/>
                      <a:r>
                        <a:rPr kumimoji="1" lang="ja-JP" altLang="en-US" sz="1400" strike="noStrike" dirty="0" smtClean="0">
                          <a:solidFill>
                            <a:schemeClr val="tx1"/>
                          </a:solidFill>
                          <a:latin typeface="ＭＳ Ｐゴシック"/>
                          <a:ea typeface="ＭＳ Ｐゴシック"/>
                        </a:rPr>
                        <a:t>7年以内</a:t>
                      </a:r>
                      <a:endParaRPr kumimoji="1" lang="ja-JP" altLang="en-US" sz="1400" strike="noStrike" dirty="0" smtClean="0">
                        <a:solidFill>
                          <a:schemeClr val="tx1"/>
                        </a:solidFill>
                        <a:latin typeface="ＭＳ Ｐゴシック"/>
                        <a:ea typeface="ＭＳ Ｐゴシック"/>
                      </a:endParaRPr>
                    </a:p>
                    <a:p>
                      <a:pPr algn="ctr"/>
                      <a:r>
                        <a:rPr kumimoji="1" lang="ja-JP" altLang="en-US" sz="1400" strike="noStrike" dirty="0" smtClean="0">
                          <a:solidFill>
                            <a:schemeClr val="tx1"/>
                          </a:solidFill>
                          <a:latin typeface="ＭＳ Ｐゴシック"/>
                          <a:ea typeface="ＭＳ Ｐゴシック"/>
                        </a:rPr>
                        <a:t>（1年以内）</a:t>
                      </a:r>
                      <a:endParaRPr kumimoji="1" lang="ja-JP" altLang="en-US" sz="1400" strike="noStrike"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400" strike="noStrike" dirty="0" smtClean="0">
                          <a:solidFill>
                            <a:schemeClr val="tx1"/>
                          </a:solidFill>
                          <a:latin typeface="ＭＳ Ｐゴシック"/>
                          <a:ea typeface="ＭＳ Ｐゴシック"/>
                        </a:rPr>
                        <a:t>2.63％以内</a:t>
                      </a:r>
                      <a:endParaRPr kumimoji="1" lang="ja-JP" altLang="en-US" sz="1400" strike="noStrike" dirty="0" smtClean="0">
                        <a:solidFill>
                          <a:schemeClr val="tx1"/>
                        </a:solidFill>
                        <a:latin typeface="ＭＳ Ｐゴシック"/>
                        <a:ea typeface="ＭＳ Ｐゴシック"/>
                      </a:endParaRPr>
                    </a:p>
                    <a:p>
                      <a:pPr algn="ctr"/>
                      <a:r>
                        <a:rPr kumimoji="1" lang="ja-JP" altLang="en-US" sz="1400" strike="noStrike" dirty="0" smtClean="0">
                          <a:solidFill>
                            <a:schemeClr val="tx1"/>
                          </a:solidFill>
                          <a:latin typeface="ＭＳ Ｐゴシック"/>
                          <a:ea typeface="ＭＳ Ｐゴシック"/>
                        </a:rPr>
                        <a:t>（変動）</a:t>
                      </a:r>
                      <a:endParaRPr kumimoji="1" lang="ja-JP" altLang="en-US" sz="1400" strike="noStrike" dirty="0" smtClean="0">
                        <a:solidFill>
                          <a:schemeClr val="tx1"/>
                        </a:solidFill>
                        <a:latin typeface="ＭＳ Ｐゴシック"/>
                        <a:ea typeface="ＭＳ Ｐゴシック"/>
                      </a:endParaRPr>
                    </a:p>
                  </a:txBody>
                  <a:tcPr anchor="ctr"/>
                </a:tc>
                <a:tc>
                  <a:txBody>
                    <a:bodyPr/>
                    <a:lstStyle/>
                    <a:p>
                      <a:pPr algn="ctr"/>
                      <a:r>
                        <a:rPr kumimoji="1" lang="ja-JP" altLang="en-US" sz="1400" strike="noStrike" dirty="0" smtClean="0">
                          <a:solidFill>
                            <a:schemeClr val="tx1"/>
                          </a:solidFill>
                          <a:latin typeface="ＭＳ Ｐゴシック"/>
                          <a:ea typeface="ＭＳ Ｐゴシック"/>
                        </a:rPr>
                        <a:t>0.22％～0.56％</a:t>
                      </a:r>
                      <a:endParaRPr kumimoji="1" lang="ja-JP" altLang="en-US" sz="1400" strike="noStrike" dirty="0" smtClean="0">
                        <a:solidFill>
                          <a:schemeClr val="tx1"/>
                        </a:solidFill>
                        <a:latin typeface="ＭＳ Ｐゴシック"/>
                        <a:ea typeface="ＭＳ Ｐゴシック"/>
                      </a:endParaRPr>
                    </a:p>
                  </a:txBody>
                  <a:tcPr anchor="ctr"/>
                </a:tc>
                <a:extLst>
                  <a:ext uri="{0D108BD9-81ED-4DB2-BD59-A6C34878D82A}"/>
                </a:extLst>
              </a:tr>
              <a:tr h="344714">
                <a:tc vMerge="1">
                  <a:txBody>
                    <a:bodyPr/>
                    <a:lstStyle/>
                    <a:p>
                      <a:endParaRPr kumimoji="1" lang="ja-JP" altLang="en-US" sz="1400" strike="noStrike" dirty="0">
                        <a:solidFill>
                          <a:schemeClr val="tx1"/>
                        </a:solidFill>
                      </a:endParaRPr>
                    </a:p>
                  </a:txBody>
                  <a:tcPr>
                    <a:solidFill>
                      <a:schemeClr val="accent1">
                        <a:lumMod val="60000"/>
                        <a:lumOff val="40000"/>
                      </a:schemeClr>
                    </a:solidFill>
                  </a:tcPr>
                </a:tc>
                <a:tc>
                  <a:txBody>
                    <a:bodyPr/>
                    <a:lstStyle/>
                    <a:p>
                      <a:pPr algn="ctr"/>
                      <a:r>
                        <a:rPr kumimoji="1" lang="ja-JP" altLang="en-US" sz="1400" strike="noStrike" dirty="0" smtClean="0">
                          <a:solidFill>
                            <a:schemeClr val="tx1"/>
                          </a:solidFill>
                          <a:latin typeface="ＭＳ Ｐゴシック"/>
                          <a:ea typeface="ＭＳ Ｐゴシック"/>
                        </a:rPr>
                        <a:t>10年以内</a:t>
                      </a:r>
                      <a:endParaRPr kumimoji="1" lang="ja-JP" altLang="en-US" sz="1400" strike="noStrike" dirty="0" smtClean="0">
                        <a:solidFill>
                          <a:schemeClr val="tx1"/>
                        </a:solidFill>
                        <a:latin typeface="ＭＳ Ｐゴシック"/>
                        <a:ea typeface="ＭＳ Ｐゴシック"/>
                      </a:endParaRPr>
                    </a:p>
                    <a:p>
                      <a:pPr algn="ctr"/>
                      <a:r>
                        <a:rPr kumimoji="1" lang="ja-JP" altLang="en-US" sz="1400" strike="noStrike" dirty="0" smtClean="0">
                          <a:solidFill>
                            <a:schemeClr val="tx1"/>
                          </a:solidFill>
                          <a:latin typeface="ＭＳ Ｐゴシック"/>
                          <a:ea typeface="ＭＳ Ｐゴシック"/>
                        </a:rPr>
                        <a:t>（2年以内）</a:t>
                      </a:r>
                      <a:endParaRPr kumimoji="1" lang="ja-JP" altLang="en-US" sz="1400" strike="noStrike" dirty="0" smtClean="0">
                        <a:solidFill>
                          <a:schemeClr val="tx1"/>
                        </a:solidFill>
                        <a:latin typeface="ＭＳ Ｐゴシック"/>
                        <a:ea typeface="ＭＳ Ｐゴシック"/>
                      </a:endParaRPr>
                    </a:p>
                  </a:txBody>
                  <a:tcPr marL="91440" marR="91440" marT="45720" marB="45720" vert="horz" anchor="ctr" anchorCtr="0"/>
                </a:tc>
                <a:tc>
                  <a:txBody>
                    <a:bodyPr/>
                    <a:lstStyle/>
                    <a:p>
                      <a:pPr algn="ctr"/>
                      <a:r>
                        <a:rPr kumimoji="1" lang="ja-JP" altLang="en-US" sz="1400" strike="noStrike" dirty="0" smtClean="0">
                          <a:solidFill>
                            <a:schemeClr val="tx1"/>
                          </a:solidFill>
                          <a:latin typeface="ＭＳ Ｐゴシック"/>
                          <a:ea typeface="ＭＳ Ｐゴシック"/>
                        </a:rPr>
                        <a:t>2.78％以内</a:t>
                      </a:r>
                      <a:endParaRPr kumimoji="1" lang="ja-JP" altLang="en-US" sz="1400" strike="noStrike" dirty="0" smtClean="0">
                        <a:solidFill>
                          <a:schemeClr val="tx1"/>
                        </a:solidFill>
                        <a:latin typeface="ＭＳ Ｐゴシック"/>
                        <a:ea typeface="ＭＳ Ｐゴシック"/>
                      </a:endParaRPr>
                    </a:p>
                    <a:p>
                      <a:pPr algn="ctr"/>
                      <a:r>
                        <a:rPr kumimoji="1" lang="ja-JP" altLang="en-US" sz="1400" strike="noStrike" dirty="0" smtClean="0">
                          <a:solidFill>
                            <a:schemeClr val="tx1"/>
                          </a:solidFill>
                          <a:latin typeface="ＭＳ Ｐゴシック"/>
                          <a:ea typeface="ＭＳ Ｐゴシック"/>
                        </a:rPr>
                        <a:t>（変動）</a:t>
                      </a:r>
                      <a:endParaRPr kumimoji="1" lang="ja-JP" altLang="en-US" sz="1400" strike="noStrike" dirty="0" smtClean="0">
                        <a:solidFill>
                          <a:schemeClr val="tx1"/>
                        </a:solidFill>
                        <a:latin typeface="ＭＳ Ｐゴシック"/>
                        <a:ea typeface="ＭＳ Ｐゴシック"/>
                      </a:endParaRPr>
                    </a:p>
                  </a:txBody>
                  <a:tcPr anchor="ctr"/>
                </a:tc>
                <a:tc>
                  <a:txBody>
                    <a:bodyPr/>
                    <a:lstStyle/>
                    <a:p>
                      <a:pPr algn="ctr"/>
                      <a:r>
                        <a:rPr kumimoji="1" lang="ja-JP" altLang="en-US" sz="1400" strike="noStrike" dirty="0" smtClean="0">
                          <a:solidFill>
                            <a:schemeClr val="tx1"/>
                          </a:solidFill>
                          <a:latin typeface="ＭＳ Ｐゴシック"/>
                          <a:ea typeface="ＭＳ Ｐゴシック"/>
                        </a:rPr>
                        <a:t>0.21％～0.49％</a:t>
                      </a:r>
                      <a:endParaRPr kumimoji="1" lang="ja-JP" altLang="en-US" sz="1400" strike="noStrike" dirty="0" smtClean="0">
                        <a:solidFill>
                          <a:schemeClr val="tx1"/>
                        </a:solidFill>
                        <a:latin typeface="ＭＳ Ｐゴシック"/>
                        <a:ea typeface="ＭＳ Ｐゴシック"/>
                      </a:endParaRPr>
                    </a:p>
                  </a:txBody>
                  <a:tcPr anchor="ctr"/>
                </a:tc>
                <a:extLst>
                  <a:ext uri="{0D108BD9-81ED-4DB2-BD59-A6C34878D82A}"/>
                </a:extLst>
              </a:tr>
              <a:tr h="6499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strike="noStrike" dirty="0" smtClean="0">
                          <a:solidFill>
                            <a:schemeClr val="tx1"/>
                          </a:solidFill>
                          <a:latin typeface="+mn-ea"/>
                          <a:ea typeface="+mn-ea"/>
                        </a:rPr>
                        <a:t>お問い合わせ先</a:t>
                      </a:r>
                      <a:endParaRPr sz="1400" strike="noStrike">
                        <a:solidFill>
                          <a:schemeClr val="tx1"/>
                        </a:solidFill>
                      </a:endParaRPr>
                    </a:p>
                    <a:p>
                      <a:endParaRPr kumimoji="1" lang="ja-JP" altLang="en-US" sz="1400" strike="noStrike"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gridSpan="3">
                  <a:txBody>
                    <a:bodyPr/>
                    <a:lstStyle/>
                    <a:p>
                      <a:r>
                        <a:rPr kumimoji="1" lang="ja-JP" altLang="en-US" sz="1400" strike="noStrike" dirty="0" smtClean="0">
                          <a:solidFill>
                            <a:schemeClr val="tx1"/>
                          </a:solidFill>
                          <a:latin typeface="+mn-ea"/>
                          <a:ea typeface="+mn-ea"/>
                        </a:rPr>
                        <a:t>高知県経営支援課（金融担当）</a:t>
                      </a:r>
                      <a:endParaRPr kumimoji="1" lang="ja-JP" altLang="en-US" sz="1400" strike="noStrike" dirty="0" smtClean="0">
                        <a:solidFill>
                          <a:schemeClr val="tx1"/>
                        </a:solidFill>
                        <a:latin typeface="+mn-ea"/>
                        <a:ea typeface="+mn-ea"/>
                      </a:endParaRPr>
                    </a:p>
                    <a:p>
                      <a:r>
                        <a:rPr kumimoji="1" lang="ja-JP" altLang="en-US" sz="1400" strike="noStrike" dirty="0" smtClean="0">
                          <a:solidFill>
                            <a:schemeClr val="tx1"/>
                          </a:solidFill>
                          <a:latin typeface="+mn-ea"/>
                          <a:ea typeface="+mn-ea"/>
                        </a:rPr>
                        <a:t>TEL：088-823-9695</a:t>
                      </a:r>
                      <a:endParaRPr kumimoji="1" lang="ja-JP" altLang="en-US" sz="1400" strike="noStrike" dirty="0" smtClean="0">
                        <a:solidFill>
                          <a:schemeClr val="tx1"/>
                        </a:solidFill>
                        <a:latin typeface="+mn-ea"/>
                        <a:ea typeface="+mn-ea"/>
                      </a:endParaRPr>
                    </a:p>
                    <a:p>
                      <a:r>
                        <a:rPr kumimoji="1" lang="ja-JP" altLang="en-US" sz="1400" strike="noStrike" dirty="0" smtClean="0">
                          <a:solidFill>
                            <a:schemeClr val="tx1"/>
                          </a:solidFill>
                          <a:latin typeface="+mn-ea"/>
                          <a:ea typeface="+mn-ea"/>
                        </a:rPr>
                        <a:t>E-mail：</a:t>
                      </a:r>
                      <a:r>
                        <a:rPr kumimoji="1" lang="ja-JP" altLang="en-US" sz="1400" strike="noStrike" dirty="0" smtClean="0">
                          <a:solidFill>
                            <a:schemeClr val="tx1"/>
                          </a:solidFill>
                          <a:latin typeface="+mn-ea"/>
                          <a:ea typeface="+mn-ea"/>
                        </a:rPr>
                        <a:t>150401@ken.pref.kochi.lg.jp</a:t>
                      </a:r>
                      <a:endParaRPr kumimoji="1" lang="ja-JP" altLang="en-US" sz="1400" strike="noStrike" dirty="0" smtClean="0">
                        <a:solidFill>
                          <a:schemeClr val="tx1"/>
                        </a:solidFill>
                        <a:latin typeface="+mn-ea"/>
                        <a:ea typeface="+mn-ea"/>
                      </a:endParaRPr>
                    </a:p>
                    <a:p>
                      <a:r>
                        <a:rPr kumimoji="1" lang="ja-JP" altLang="en-US" sz="1400" strike="noStrike" dirty="0" smtClean="0">
                          <a:solidFill>
                            <a:schemeClr val="tx1"/>
                          </a:solidFill>
                          <a:latin typeface="+mn-ea"/>
                          <a:ea typeface="+mn-ea"/>
                        </a:rPr>
                        <a:t>U</a:t>
                      </a:r>
                      <a:r>
                        <a:rPr kumimoji="1" lang="ja-JP" altLang="en-US" sz="1400" strike="noStrike" dirty="0" smtClean="0">
                          <a:solidFill>
                            <a:schemeClr val="tx1"/>
                          </a:solidFill>
                          <a:latin typeface="+mn-ea"/>
                          <a:ea typeface="+mn-ea"/>
                        </a:rPr>
                        <a:t>R</a:t>
                      </a:r>
                      <a:r>
                        <a:rPr kumimoji="1" lang="ja-JP" altLang="en-US" sz="1400" strike="noStrike" dirty="0" smtClean="0">
                          <a:solidFill>
                            <a:schemeClr val="tx1"/>
                          </a:solidFill>
                          <a:latin typeface="+mn-ea"/>
                          <a:ea typeface="+mn-ea"/>
                        </a:rPr>
                        <a:t>L</a:t>
                      </a:r>
                      <a:r>
                        <a:rPr kumimoji="1" lang="ja-JP" altLang="en-US" sz="1400" strike="noStrike" dirty="0" smtClean="0">
                          <a:solidFill>
                            <a:schemeClr val="tx1"/>
                          </a:solidFill>
                          <a:latin typeface="+mn-ea"/>
                          <a:ea typeface="+mn-ea"/>
                        </a:rPr>
                        <a:t>：</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150401/</a:t>
                      </a:r>
                      <a:endParaRPr kumimoji="1" lang="ja-JP" altLang="en-US" sz="1400" strike="noStrike" dirty="0" smtClean="0">
                        <a:solidFill>
                          <a:schemeClr val="tx1"/>
                        </a:solidFill>
                        <a:latin typeface="+mn-ea"/>
                        <a:ea typeface="+mn-ea"/>
                      </a:endParaRPr>
                    </a:p>
                  </a:txBody>
                  <a:tcPr marL="91440" marR="91440" marT="45720" marB="45720" vert="horz" anchor="ctr" anchorCtr="0"/>
                </a:tc>
                <a:tc hMerge="1">
                  <a:txBody>
                    <a:bodyPr/>
                    <a:lstStyle/>
                    <a:p>
                      <a:endParaRPr kumimoji="1" lang="ja-JP" altLang="en-US" sz="1400" strike="noStrike" dirty="0" smtClean="0">
                        <a:solidFill>
                          <a:schemeClr val="tx1"/>
                        </a:solidFill>
                        <a:latin typeface="+mn-ea"/>
                        <a:ea typeface="+mn-ea"/>
                      </a:endParaRPr>
                    </a:p>
                  </a:txBody>
                  <a:tcPr/>
                </a:tc>
                <a:tc hMerge="1">
                  <a:txBody>
                    <a:bodyPr/>
                    <a:lstStyle/>
                    <a:p>
                      <a:endParaRPr kumimoji="1" lang="ja-JP" altLang="en-US" sz="1400" strike="noStrike" dirty="0" smtClean="0">
                        <a:solidFill>
                          <a:schemeClr val="tx1"/>
                        </a:solidFill>
                        <a:latin typeface="+mn-ea"/>
                        <a:ea typeface="+mn-ea"/>
                      </a:endParaRPr>
                    </a:p>
                  </a:txBody>
                  <a:tcPr/>
                </a:tc>
                <a:extLst>
                  <a:ext uri="{0D108BD9-81ED-4DB2-BD59-A6C34878D82A}"/>
                </a:extLst>
              </a:tr>
            </a:tbl>
          </a:graphicData>
        </a:graphic>
      </p:graphicFrame>
      <p:sp>
        <p:nvSpPr>
          <p:cNvPr id="1943" name="テキスト ボックス 716"/>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６４</a:t>
            </a:r>
            <a:endParaRPr>
              <a:solidFill>
                <a:schemeClr val="tx1"/>
              </a:solidFill>
            </a:endParaRPr>
          </a:p>
        </p:txBody>
      </p:sp>
      <p:sp>
        <p:nvSpPr>
          <p:cNvPr id="1944" name="テキスト 692"/>
          <p:cNvSpPr txBox="1"/>
          <p:nvPr/>
        </p:nvSpPr>
        <p:spPr>
          <a:xfrm>
            <a:off x="7029000" y="4102563"/>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950" name="タイトル 1"/>
          <p:cNvSpPr>
            <a:spLocks noGrp="1"/>
          </p:cNvSpPr>
          <p:nvPr>
            <p:ph type="ctrTitle"/>
          </p:nvPr>
        </p:nvSpPr>
        <p:spPr>
          <a:xfrm>
            <a:off x="93198" y="39556"/>
            <a:ext cx="6651186"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製造業ポータルサイトによる情報発信</a:t>
            </a:r>
            <a:endParaRPr lang="ja-JP" altLang="en-US" sz="2000" b="0" dirty="0" smtClean="0">
              <a:solidFill>
                <a:schemeClr val="tx1"/>
              </a:solidFill>
              <a:latin typeface="+mn-ea"/>
              <a:ea typeface="+mn-ea"/>
            </a:endParaRPr>
          </a:p>
        </p:txBody>
      </p:sp>
      <p:graphicFrame>
        <p:nvGraphicFramePr>
          <p:cNvPr id="1951" name="表 6"/>
          <p:cNvGraphicFramePr>
            <a:graphicFrameLocks noGrp="1"/>
          </p:cNvGraphicFramePr>
          <p:nvPr/>
        </p:nvGraphicFramePr>
        <p:xfrm>
          <a:off x="95250" y="705000"/>
          <a:ext cx="6651320" cy="4933402"/>
        </p:xfrm>
        <a:graphic>
          <a:graphicData uri="http://schemas.openxmlformats.org/drawingml/2006/table">
            <a:tbl>
              <a:tblPr firstRow="1" bandRow="1">
                <a:tableStyleId>{5940675A-B579-460E-94D1-54222C63F5DA}</a:tableStyleId>
              </a:tblPr>
              <a:tblGrid>
                <a:gridCol w="1455964"/>
                <a:gridCol w="5195363"/>
              </a:tblGrid>
              <a:tr h="374500">
                <a:tc>
                  <a:txBody>
                    <a:bodyPr/>
                    <a:lstStyle/>
                    <a:p>
                      <a:r>
                        <a:rPr kumimoji="1" lang="ja-JP" altLang="en-US" sz="1400" dirty="0">
                          <a:solidFill>
                            <a:schemeClr val="tx1"/>
                          </a:solidFill>
                        </a:rPr>
                        <a:t>対象者</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情報発信を行いたい県内の製造事業者</a:t>
                      </a:r>
                      <a:endParaRPr kumimoji="1" lang="ja-JP" altLang="en-US" sz="1600" dirty="0" smtClean="0">
                        <a:solidFill>
                          <a:schemeClr val="tx1"/>
                        </a:solidFill>
                        <a:highlight>
                          <a:srgbClr val="FFFF00"/>
                        </a:highlight>
                        <a:latin typeface="ＭＳ Ｐゴシック"/>
                        <a:ea typeface="ＭＳ Ｐゴシック"/>
                      </a:endParaRPr>
                    </a:p>
                  </a:txBody>
                  <a:tcPr/>
                </a:tc>
                <a:extLst>
                  <a:ext uri="{0D108BD9-81ED-4DB2-BD59-A6C34878D82A}"/>
                </a:extLst>
              </a:tr>
              <a:tr h="852714">
                <a:tc>
                  <a:txBody>
                    <a:bodyPr/>
                    <a:lstStyle/>
                    <a:p>
                      <a:r>
                        <a:rPr kumimoji="1" lang="ja-JP" altLang="en-US" sz="1400" dirty="0">
                          <a:solidFill>
                            <a:schemeClr val="tx1"/>
                          </a:solidFill>
                        </a:rPr>
                        <a:t>サイトへの登録要件</a:t>
                      </a:r>
                      <a:endParaRPr kumimoji="1" lang="ja-JP" altLang="en-US" sz="1400" dirty="0">
                        <a:solidFill>
                          <a:schemeClr val="tx1"/>
                        </a:solidFill>
                      </a:endParaRPr>
                    </a:p>
                  </a:txBody>
                  <a:tcPr>
                    <a:solidFill>
                      <a:schemeClr val="tx2">
                        <a:lumMod val="20000"/>
                        <a:lumOff val="80000"/>
                      </a:schemeClr>
                    </a:solidFill>
                  </a:tcPr>
                </a:tc>
                <a:tc>
                  <a:txBody>
                    <a:bodyPr/>
                    <a:lstStyle/>
                    <a:p>
                      <a:r>
                        <a:rPr kumimoji="1" lang="ja-JP" altLang="en-US" sz="1400" dirty="0" smtClean="0">
                          <a:solidFill>
                            <a:schemeClr val="tx1"/>
                          </a:solidFill>
                          <a:latin typeface="ＭＳ Ｐゴシック"/>
                          <a:ea typeface="ＭＳ Ｐゴシック"/>
                        </a:rPr>
                        <a:t>【対象事業者】</a:t>
                      </a:r>
                      <a:endParaRPr kumimoji="1" lang="ja-JP" altLang="en-US" sz="1400" dirty="0" smtClean="0">
                        <a:solidFill>
                          <a:schemeClr val="tx1"/>
                        </a:solidFill>
                        <a:latin typeface="ＭＳ Ｐゴシック"/>
                        <a:ea typeface="ＭＳ Ｐゴシック"/>
                      </a:endParaRPr>
                    </a:p>
                    <a:p>
                      <a:r>
                        <a:rPr kumimoji="1" lang="ja-JP" altLang="en-US" sz="1400" dirty="0" smtClean="0">
                          <a:solidFill>
                            <a:schemeClr val="tx1"/>
                          </a:solidFill>
                          <a:latin typeface="ＭＳ Ｐゴシック"/>
                          <a:ea typeface="ＭＳ Ｐゴシック"/>
                        </a:rPr>
                        <a:t>高知県内に本社または製造拠点がある製造業者であって、イ</a:t>
                      </a:r>
                      <a:r>
                        <a:rPr kumimoji="1" lang="ja-JP" altLang="en-US" sz="1400" dirty="0" smtClean="0">
                          <a:solidFill>
                            <a:schemeClr val="tx1"/>
                          </a:solidFill>
                          <a:latin typeface="ＭＳ Ｐゴシック"/>
                          <a:ea typeface="ＭＳ Ｐゴシック"/>
                        </a:rPr>
                        <a:t>ンターネットの活用により情報発信力を高め、販路開拓や受注</a:t>
                      </a:r>
                      <a:r>
                        <a:rPr kumimoji="1" lang="ja-JP" altLang="en-US" sz="1400" dirty="0" smtClean="0">
                          <a:solidFill>
                            <a:schemeClr val="tx1"/>
                          </a:solidFill>
                          <a:latin typeface="ＭＳ Ｐゴシック"/>
                          <a:ea typeface="ＭＳ Ｐゴシック"/>
                        </a:rPr>
                        <a:t>の拡大に取り組む事業者</a:t>
                      </a:r>
                      <a:endParaRPr kumimoji="1" lang="ja-JP" altLang="en-US" sz="1400" dirty="0" smtClean="0">
                        <a:solidFill>
                          <a:schemeClr val="tx1"/>
                        </a:solidFill>
                        <a:latin typeface="ＭＳ Ｐゴシック"/>
                        <a:ea typeface="ＭＳ Ｐゴシック"/>
                      </a:endParaRPr>
                    </a:p>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798286">
                <a:tc>
                  <a:txBody>
                    <a:bodyPr/>
                    <a:lstStyle/>
                    <a:p>
                      <a:r>
                        <a:rPr kumimoji="1" lang="ja-JP" altLang="en-US" sz="1400" dirty="0">
                          <a:solidFill>
                            <a:schemeClr val="tx1"/>
                          </a:solidFill>
                        </a:rPr>
                        <a:t>サイトで提供するサービス及び機能</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①定型フォームによる企業の紹介ページの設置</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②会員及び発注社が利用できる受発注システム</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③注目企業の紹介ページ設置</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④補助制度や見本市情報などを提供</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⑤アクセスログの提供</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⑥掲載情報の英文翻訳ページ作成</a:t>
                      </a:r>
                      <a:endParaRPr kumimoji="1" lang="ja-JP" altLang="en-US" sz="1400" dirty="0" smtClean="0">
                        <a:solidFill>
                          <a:schemeClr val="tx1"/>
                        </a:solidFill>
                        <a:latin typeface="ＭＳ Ｐゴシック"/>
                        <a:ea typeface="ＭＳ Ｐゴシック"/>
                      </a:endParaRPr>
                    </a:p>
                    <a:p>
                      <a:pPr algn="l"/>
                      <a:r>
                        <a:rPr kumimoji="1" lang="ja-JP" altLang="en-US" sz="1400" dirty="0" smtClean="0">
                          <a:solidFill>
                            <a:schemeClr val="tx1"/>
                          </a:solidFill>
                          <a:latin typeface="ＭＳ Ｐゴシック"/>
                          <a:ea typeface="ＭＳ Ｐゴシック"/>
                        </a:rPr>
                        <a:t>⑦ソーシャルメディアによる会員企業の情報発信</a:t>
                      </a:r>
                      <a:endParaRPr kumimoji="1" lang="ja-JP" altLang="en-US" sz="1400" dirty="0" smtClean="0">
                        <a:solidFill>
                          <a:schemeClr val="tx1"/>
                        </a:solidFill>
                        <a:latin typeface="ＭＳ Ｐゴシック"/>
                        <a:ea typeface="ＭＳ Ｐゴシック"/>
                      </a:endParaRPr>
                    </a:p>
                    <a:p>
                      <a:pPr algn="l"/>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653142">
                <a:tc>
                  <a:txBody>
                    <a:bodyPr/>
                    <a:lstStyle/>
                    <a:p>
                      <a:r>
                        <a:rPr kumimoji="1" lang="ja-JP" altLang="en-US" sz="1400" dirty="0">
                          <a:solidFill>
                            <a:schemeClr val="tx1"/>
                          </a:solidFill>
                        </a:rPr>
                        <a:t>会員の登録・</a:t>
                      </a:r>
                      <a:endParaRPr kumimoji="1" lang="ja-JP" altLang="en-US" sz="1400" dirty="0">
                        <a:solidFill>
                          <a:schemeClr val="tx1"/>
                        </a:solidFill>
                      </a:endParaRPr>
                    </a:p>
                    <a:p>
                      <a:r>
                        <a:rPr kumimoji="1" lang="ja-JP" altLang="en-US" sz="1400" dirty="0">
                          <a:solidFill>
                            <a:schemeClr val="tx1"/>
                          </a:solidFill>
                        </a:rPr>
                        <a:t>利用料</a:t>
                      </a:r>
                      <a:endParaRPr kumimoji="1" lang="ja-JP" altLang="en-US" sz="1400" dirty="0">
                        <a:solidFill>
                          <a:schemeClr val="tx1"/>
                        </a:solidFill>
                      </a:endParaRPr>
                    </a:p>
                  </a:txBody>
                  <a:tcPr>
                    <a:solidFill>
                      <a:schemeClr val="tx2">
                        <a:lumMod val="20000"/>
                        <a:lumOff val="80000"/>
                      </a:schemeClr>
                    </a:solidFill>
                  </a:tcPr>
                </a:tc>
                <a:tc>
                  <a:txBody>
                    <a:bodyPr/>
                    <a:lstStyle/>
                    <a:p>
                      <a:pPr algn="l"/>
                      <a:r>
                        <a:rPr kumimoji="1" lang="ja-JP" altLang="en-US" sz="1400" dirty="0" smtClean="0">
                          <a:solidFill>
                            <a:schemeClr val="tx1"/>
                          </a:solidFill>
                          <a:latin typeface="ＭＳ Ｐゴシック"/>
                          <a:ea typeface="ＭＳ Ｐゴシック"/>
                        </a:rPr>
                        <a:t>年額5,000円</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572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a:solidFill>
                      <a:schemeClr val="tx2">
                        <a:lumMod val="20000"/>
                        <a:lumOff val="80000"/>
                      </a:schemeClr>
                    </a:solidFill>
                  </a:tcPr>
                </a:tc>
                <a:tc>
                  <a:txBody>
                    <a:bodyPr/>
                    <a:lstStyle/>
                    <a:p>
                      <a:r>
                        <a:rPr kumimoji="1" lang="ja-JP" altLang="en-US" sz="1400" dirty="0" smtClean="0">
                          <a:solidFill>
                            <a:schemeClr val="tx1"/>
                          </a:solidFill>
                          <a:latin typeface="+mn-ea"/>
                          <a:ea typeface="+mn-ea"/>
                        </a:rPr>
                        <a:t>高知県工業振興課（外商支援担当）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TEL：088-823-9022</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E-mail：150501@ken.pref.kochi.lg.jp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：https://www.kochi-seizou.jp</a:t>
                      </a:r>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952" name="テキスト ボックス 717"/>
          <p:cNvSpPr txBox="1"/>
          <p:nvPr/>
        </p:nvSpPr>
        <p:spPr>
          <a:xfrm>
            <a:off x="3113786" y="9502607"/>
            <a:ext cx="576064" cy="368439"/>
          </a:xfrm>
          <a:prstGeom prst="rect">
            <a:avLst/>
          </a:prstGeom>
          <a:noFill/>
        </p:spPr>
        <p:txBody>
          <a:bodyPr wrap="square" rtlCol="0">
            <a:spAutoFit/>
          </a:bodyPr>
          <a:lstStyle/>
          <a:p>
            <a:pPr algn="ctr"/>
            <a:r>
              <a:rPr lang="ja-JP" altLang="en-US">
                <a:solidFill>
                  <a:schemeClr val="tx1"/>
                </a:solidFill>
              </a:rPr>
              <a:t>６５</a:t>
            </a:r>
            <a:endParaRPr>
              <a:solidFill>
                <a:schemeClr val="tx1"/>
              </a:solidFill>
            </a:endParaRPr>
          </a:p>
        </p:txBody>
      </p:sp>
      <p:sp>
        <p:nvSpPr>
          <p:cNvPr id="1953" name="テキスト 857"/>
          <p:cNvSpPr txBox="1"/>
          <p:nvPr/>
        </p:nvSpPr>
        <p:spPr>
          <a:xfrm>
            <a:off x="7029000" y="4665000"/>
            <a:ext cx="4248000" cy="922437"/>
          </a:xfrm>
          <a:prstGeom prst="rect">
            <a:avLst/>
          </a:prstGeom>
        </p:spPr>
        <p:txBody>
          <a:bodyPr>
            <a:spAutoFit/>
          </a:bodyPr>
          <a:p>
            <a:pPr>
              <a:defRPr lang="ja-JP" altLang="en-US"/>
            </a:pPr>
            <a:r>
              <a:rPr lang="ja-JP" altLang="en-US" b="1">
                <a:solidFill>
                  <a:srgbClr val="FF0000"/>
                </a:solidFill>
              </a:rPr>
              <a:t>支援策のページのURLの記載をお願いします。作成していない場合は、課のURLの記載をお願いします。</a:t>
            </a:r>
            <a:endParaRPr lang="ja-JP" altLang="en-US" b="1">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5" name="タイトル 1"/>
          <p:cNvSpPr>
            <a:spLocks noGrp="1"/>
          </p:cNvSpPr>
          <p:nvPr>
            <p:ph type="ctrTitle"/>
          </p:nvPr>
        </p:nvSpPr>
        <p:spPr>
          <a:xfrm>
            <a:off x="1744707" y="39556"/>
            <a:ext cx="5000295"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創業者等応援融資</a:t>
            </a:r>
            <a:endParaRPr lang="ja-JP" altLang="en-US" sz="2000" b="0" dirty="0" smtClean="0">
              <a:solidFill>
                <a:schemeClr val="tx1"/>
              </a:solidFill>
              <a:latin typeface="+mn-ea"/>
              <a:ea typeface="+mn-ea"/>
            </a:endParaRPr>
          </a:p>
        </p:txBody>
      </p:sp>
      <p:sp>
        <p:nvSpPr>
          <p:cNvPr id="1236"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創業支援</a:t>
            </a:r>
            <a:endParaRPr lang="ja-JP" altLang="en-US" sz="1600" b="0" dirty="0">
              <a:solidFill>
                <a:schemeClr val="tx1"/>
              </a:solidFill>
              <a:latin typeface="+mn-ea"/>
              <a:ea typeface="+mn-ea"/>
              <a:cs typeface="+mj-cs"/>
            </a:endParaRPr>
          </a:p>
        </p:txBody>
      </p:sp>
      <p:graphicFrame>
        <p:nvGraphicFramePr>
          <p:cNvPr id="1237" name="表 6"/>
          <p:cNvGraphicFramePr>
            <a:graphicFrameLocks noGrp="1"/>
          </p:cNvGraphicFramePr>
          <p:nvPr/>
        </p:nvGraphicFramePr>
        <p:xfrm>
          <a:off x="95250" y="705000"/>
          <a:ext cx="6651325" cy="4078749"/>
        </p:xfrm>
        <a:graphic>
          <a:graphicData uri="http://schemas.openxmlformats.org/drawingml/2006/table">
            <a:tbl>
              <a:tblPr firstRow="1" bandRow="1">
                <a:tableStyleId>{5940675A-B579-460E-94D1-54222C63F5DA}</a:tableStyleId>
              </a:tblPr>
              <a:tblGrid>
                <a:gridCol w="1455964"/>
                <a:gridCol w="2597682"/>
                <a:gridCol w="2597681"/>
              </a:tblGrid>
              <a:tr h="419624">
                <a:tc>
                  <a:txBody>
                    <a:bodyPr/>
                    <a:lstStyle/>
                    <a:p>
                      <a:r>
                        <a:rPr kumimoji="1" lang="ja-JP" altLang="en-US" sz="1400" dirty="0">
                          <a:solidFill>
                            <a:schemeClr val="tx1"/>
                          </a:solidFill>
                        </a:rPr>
                        <a:t>対象者</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2">
                  <a:txBody>
                    <a:bodyPr/>
                    <a:lstStyle/>
                    <a:p>
                      <a:r>
                        <a:rPr kumimoji="1" lang="ja-JP" altLang="en-US" sz="1400" dirty="0" smtClean="0">
                          <a:solidFill>
                            <a:schemeClr val="tx1"/>
                          </a:solidFill>
                          <a:latin typeface="ＭＳ Ｐゴシック"/>
                          <a:ea typeface="ＭＳ Ｐゴシック"/>
                        </a:rPr>
                        <a:t>事業を開始する者及び事業開始後５年未満の者等</a:t>
                      </a:r>
                      <a:endParaRPr kumimoji="1" lang="ja-JP" altLang="en-US" sz="1600"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600" dirty="0" smtClean="0">
                        <a:solidFill>
                          <a:schemeClr val="tx1"/>
                        </a:solidFill>
                        <a:highlight>
                          <a:srgbClr val="FFFF00"/>
                        </a:highlight>
                        <a:latin typeface="ＭＳ Ｐゴシック"/>
                        <a:ea typeface="ＭＳ Ｐゴシック"/>
                      </a:endParaRPr>
                    </a:p>
                  </a:txBody>
                  <a:tcPr/>
                </a:tc>
                <a:extLst>
                  <a:ext uri="{0D108BD9-81ED-4DB2-BD59-A6C34878D82A}"/>
                </a:extLst>
              </a:tr>
              <a:tr h="408257">
                <a:tc>
                  <a:txBody>
                    <a:bodyPr/>
                    <a:lstStyle/>
                    <a:p>
                      <a:r>
                        <a:rPr kumimoji="1" lang="ja-JP" altLang="en-US" sz="1400" dirty="0">
                          <a:solidFill>
                            <a:schemeClr val="tx1"/>
                          </a:solidFill>
                        </a:rPr>
                        <a:t>使途</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2">
                  <a:txBody>
                    <a:bodyPr/>
                    <a:lstStyle/>
                    <a:p>
                      <a:r>
                        <a:rPr kumimoji="1" lang="ja-JP" altLang="en-US" sz="1400" dirty="0" smtClean="0">
                          <a:solidFill>
                            <a:schemeClr val="tx1"/>
                          </a:solidFill>
                          <a:latin typeface="ＭＳ Ｐゴシック"/>
                          <a:ea typeface="ＭＳ Ｐゴシック"/>
                        </a:rPr>
                        <a:t>設備資金、運転資金</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408257">
                <a:tc>
                  <a:txBody>
                    <a:bodyPr/>
                    <a:lstStyle/>
                    <a:p>
                      <a:r>
                        <a:rPr kumimoji="1" lang="ja-JP" altLang="en-US" sz="1400" dirty="0">
                          <a:solidFill>
                            <a:schemeClr val="tx1"/>
                          </a:solidFill>
                        </a:rPr>
                        <a:t>貸付限度額</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2">
                  <a:txBody>
                    <a:bodyPr/>
                    <a:lstStyle/>
                    <a:p>
                      <a:r>
                        <a:rPr kumimoji="1" lang="ja-JP" altLang="en-US" sz="1400" dirty="0" smtClean="0">
                          <a:solidFill>
                            <a:schemeClr val="tx1"/>
                          </a:solidFill>
                          <a:latin typeface="ＭＳ Ｐゴシック"/>
                          <a:ea typeface="ＭＳ Ｐゴシック"/>
                        </a:rPr>
                        <a:t>3,500万円</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353743">
                <a:tc rowSpan="3">
                  <a:txBody>
                    <a:bodyPr/>
                    <a:lstStyle/>
                    <a:p>
                      <a:r>
                        <a:rPr kumimoji="1" lang="ja-JP" altLang="en-US" sz="1400" dirty="0">
                          <a:solidFill>
                            <a:schemeClr val="tx1"/>
                          </a:solidFill>
                        </a:rPr>
                        <a:t>償還期間</a:t>
                      </a:r>
                      <a:endParaRPr kumimoji="1" lang="ja-JP" altLang="en-US" sz="1400" dirty="0">
                        <a:solidFill>
                          <a:schemeClr val="tx1"/>
                        </a:solidFill>
                      </a:endParaRPr>
                    </a:p>
                    <a:p>
                      <a:r>
                        <a:rPr kumimoji="1" lang="ja-JP" altLang="en-US" sz="1400" dirty="0">
                          <a:solidFill>
                            <a:schemeClr val="tx1"/>
                          </a:solidFill>
                        </a:rPr>
                        <a:t>（据置期間）</a:t>
                      </a:r>
                      <a:endParaRPr kumimoji="1" lang="ja-JP" altLang="en-US" sz="1400" dirty="0">
                        <a:solidFill>
                          <a:schemeClr val="tx1"/>
                        </a:solidFill>
                      </a:endParaRPr>
                    </a:p>
                    <a:p>
                      <a:r>
                        <a:rPr kumimoji="1" lang="ja-JP" altLang="en-US" sz="1400" dirty="0">
                          <a:solidFill>
                            <a:schemeClr val="tx1"/>
                          </a:solidFill>
                        </a:rPr>
                        <a:t>貸付利率</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a:txBody>
                    <a:bodyPr/>
                    <a:lstStyle/>
                    <a:p>
                      <a:r>
                        <a:rPr lang="ja-JP" altLang="en-US" sz="1400">
                          <a:latin typeface="ＭＳ Ｐゴシック"/>
                          <a:ea typeface="ＭＳ Ｐゴシック"/>
                        </a:rPr>
                        <a:t>償還期間（据置期間）</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a:txBody>
                    <a:bodyPr/>
                    <a:lstStyle/>
                    <a:p>
                      <a:r>
                        <a:rPr lang="ja-JP" altLang="en-US" sz="1400">
                          <a:latin typeface="ＭＳ Ｐゴシック"/>
                          <a:ea typeface="ＭＳ Ｐゴシック"/>
                        </a:rPr>
                        <a:t>貸付利率</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362857">
                <a:tc vMerge="1">
                  <a:txBody>
                    <a:bodyPr/>
                    <a:lstStyle/>
                    <a:p>
                      <a:endParaRPr kumimoji="1" lang="ja-JP" altLang="en-US" sz="1400" dirty="0">
                        <a:solidFill>
                          <a:schemeClr val="tx1"/>
                        </a:solidFill>
                      </a:endParaRPr>
                    </a:p>
                  </a:txBody>
                  <a:tcPr>
                    <a:solidFill>
                      <a:schemeClr val="accent1">
                        <a:lumMod val="60000"/>
                        <a:lumOff val="40000"/>
                      </a:schemeClr>
                    </a:solidFill>
                  </a:tcPr>
                </a:tc>
                <a:tc>
                  <a:txBody>
                    <a:bodyPr/>
                    <a:lstStyle/>
                    <a:p>
                      <a:r>
                        <a:rPr kumimoji="1" lang="ja-JP" altLang="en-US" sz="1400" b="0" dirty="0" smtClean="0">
                          <a:solidFill>
                            <a:schemeClr val="tx1"/>
                          </a:solidFill>
                          <a:latin typeface="ＭＳ Ｐゴシック"/>
                          <a:ea typeface="ＭＳ Ｐゴシック"/>
                        </a:rPr>
                        <a:t>7年以内（1年以内）</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a:txBody>
                    <a:bodyPr/>
                    <a:lstStyle/>
                    <a:p>
                      <a:r>
                        <a:rPr kumimoji="1" lang="ja-JP" altLang="en-US" sz="1400" b="0" dirty="0" smtClean="0">
                          <a:solidFill>
                            <a:schemeClr val="tx1"/>
                          </a:solidFill>
                          <a:latin typeface="ＭＳ Ｐゴシック"/>
                          <a:ea typeface="ＭＳ Ｐゴシック"/>
                        </a:rPr>
                        <a:t>2.27％以内（変動）</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344714">
                <a:tc vMerge="1">
                  <a:txBody>
                    <a:bodyPr/>
                    <a:lstStyle/>
                    <a:p>
                      <a:endParaRPr kumimoji="1" lang="ja-JP" altLang="en-US" sz="1400" dirty="0">
                        <a:solidFill>
                          <a:schemeClr val="tx1"/>
                        </a:solidFill>
                      </a:endParaRPr>
                    </a:p>
                  </a:txBody>
                  <a:tcPr>
                    <a:solidFill>
                      <a:schemeClr val="accent1">
                        <a:lumMod val="60000"/>
                        <a:lumOff val="40000"/>
                      </a:schemeClr>
                    </a:solidFill>
                  </a:tcPr>
                </a:tc>
                <a:tc>
                  <a:txBody>
                    <a:bodyPr/>
                    <a:lstStyle/>
                    <a:p>
                      <a:r>
                        <a:rPr kumimoji="1" lang="ja-JP" altLang="en-US" sz="1400" b="0" dirty="0" smtClean="0">
                          <a:solidFill>
                            <a:schemeClr val="tx1"/>
                          </a:solidFill>
                          <a:latin typeface="ＭＳ Ｐゴシック"/>
                          <a:ea typeface="ＭＳ Ｐゴシック"/>
                        </a:rPr>
                        <a:t>10年以内（1年以内）</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a:txBody>
                    <a:bodyPr/>
                    <a:lstStyle/>
                    <a:p>
                      <a:r>
                        <a:rPr kumimoji="1" lang="ja-JP" altLang="en-US" sz="1400" b="0" dirty="0" smtClean="0">
                          <a:solidFill>
                            <a:schemeClr val="tx1"/>
                          </a:solidFill>
                          <a:latin typeface="ＭＳ Ｐゴシック"/>
                          <a:ea typeface="ＭＳ Ｐゴシック"/>
                        </a:rPr>
                        <a:t>2.43％以内（変動）</a:t>
                      </a:r>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408257">
                <a:tc>
                  <a:txBody>
                    <a:bodyPr/>
                    <a:lstStyle/>
                    <a:p>
                      <a:r>
                        <a:rPr kumimoji="1" lang="ja-JP" altLang="en-US" sz="1400" dirty="0">
                          <a:solidFill>
                            <a:schemeClr val="tx1"/>
                          </a:solidFill>
                        </a:rPr>
                        <a:t>保証料率</a:t>
                      </a:r>
                      <a:endParaRPr kumimoji="1" lang="ja-JP" altLang="en-US" sz="1400" dirty="0">
                        <a:solidFill>
                          <a:schemeClr val="tx1"/>
                        </a:solidFill>
                      </a:endParaRPr>
                    </a:p>
                  </a:txBody>
                  <a:tcPr marL="91440" marR="91440" marT="45720" marB="45720" vert="horz" anchor="ctr" anchorCtr="0">
                    <a:solidFill>
                      <a:schemeClr val="tx2">
                        <a:lumMod val="20000"/>
                        <a:lumOff val="80000"/>
                      </a:schemeClr>
                    </a:solidFill>
                  </a:tcPr>
                </a:tc>
                <a:tc gridSpan="2">
                  <a:txBody>
                    <a:bodyPr/>
                    <a:lstStyle/>
                    <a:p>
                      <a:r>
                        <a:rPr kumimoji="1" lang="ja-JP" altLang="en-US" sz="1400" dirty="0" smtClean="0">
                          <a:solidFill>
                            <a:schemeClr val="tx1"/>
                          </a:solidFill>
                          <a:latin typeface="ＭＳ Ｐゴシック"/>
                          <a:ea typeface="ＭＳ Ｐゴシック"/>
                        </a:rPr>
                        <a:t>0.10％</a:t>
                      </a:r>
                      <a:endParaRPr kumimoji="1" lang="ja-JP" altLang="en-US" sz="1400" dirty="0" smtClean="0">
                        <a:solidFill>
                          <a:schemeClr val="tx1"/>
                        </a:solidFill>
                        <a:latin typeface="ＭＳ Ｐゴシック"/>
                        <a:ea typeface="ＭＳ Ｐゴシック"/>
                      </a:endParaRPr>
                    </a:p>
                  </a:txBody>
                  <a:tcPr marL="91440" marR="91440" marT="45720" marB="45720" vert="horz" anchor="ctr" anchorCtr="0"/>
                </a:tc>
                <a:tc hMerge="1">
                  <a:txBody>
                    <a:bodyPr/>
                    <a:lstStyle/>
                    <a:p>
                      <a:endParaRPr kumimoji="1" lang="ja-JP" altLang="en-US" sz="1400" dirty="0" smtClean="0">
                        <a:solidFill>
                          <a:schemeClr val="tx1"/>
                        </a:solidFill>
                        <a:latin typeface="ＭＳ Ｐゴシック"/>
                        <a:ea typeface="ＭＳ Ｐゴシック"/>
                      </a:endParaRPr>
                    </a:p>
                  </a:txBody>
                  <a:tcPr/>
                </a:tc>
                <a:extLst>
                  <a:ext uri="{0D108BD9-81ED-4DB2-BD59-A6C34878D82A}"/>
                </a:extLst>
              </a:tr>
              <a:tr h="8877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お問い合わせ先</a:t>
                      </a:r>
                      <a:endParaRPr sz="1400">
                        <a:solidFill>
                          <a:schemeClr val="tx1"/>
                        </a:solidFill>
                      </a:endParaRPr>
                    </a:p>
                    <a:p>
                      <a:endParaRPr kumimoji="1" lang="ja-JP" altLang="en-US" sz="1400" dirty="0">
                        <a:solidFill>
                          <a:schemeClr val="tx1"/>
                        </a:solidFill>
                        <a:latin typeface="+mn-ea"/>
                        <a:ea typeface="+mn-ea"/>
                      </a:endParaRPr>
                    </a:p>
                  </a:txBody>
                  <a:tcPr marL="91440" marR="91440" marT="45720" marB="45720" vert="horz" anchor="ctr" anchorCtr="0">
                    <a:solidFill>
                      <a:schemeClr val="tx2">
                        <a:lumMod val="20000"/>
                        <a:lumOff val="80000"/>
                      </a:schemeClr>
                    </a:solidFill>
                  </a:tcPr>
                </a:tc>
                <a:tc gridSpan="2">
                  <a:txBody>
                    <a:bodyPr/>
                    <a:lstStyle/>
                    <a:p>
                      <a:r>
                        <a:rPr kumimoji="1" lang="ja-JP" altLang="en-US" sz="1400" dirty="0" smtClean="0">
                          <a:solidFill>
                            <a:schemeClr val="tx1"/>
                          </a:solidFill>
                          <a:latin typeface="+mn-ea"/>
                          <a:ea typeface="+mn-ea"/>
                        </a:rPr>
                        <a:t>高知県経営支援課（金融担当）</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TEL： 088-823-9695</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E-mail：</a:t>
                      </a:r>
                      <a:r>
                        <a:rPr kumimoji="1" lang="ja-JP" altLang="en-US" sz="1400" dirty="0" smtClean="0">
                          <a:solidFill>
                            <a:schemeClr val="tx1"/>
                          </a:solidFill>
                          <a:latin typeface="+mn-ea"/>
                          <a:ea typeface="+mn-ea"/>
                        </a:rPr>
                        <a:t>150401@ken.pref.kochi.lg.jp</a:t>
                      </a:r>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U</a:t>
                      </a:r>
                      <a:r>
                        <a:rPr kumimoji="1" lang="ja-JP" altLang="en-US" sz="1400" dirty="0" smtClean="0">
                          <a:solidFill>
                            <a:schemeClr val="tx1"/>
                          </a:solidFill>
                          <a:latin typeface="+mn-ea"/>
                          <a:ea typeface="+mn-ea"/>
                        </a:rPr>
                        <a:t>R</a:t>
                      </a:r>
                      <a:r>
                        <a:rPr kumimoji="1" lang="ja-JP" altLang="en-US" sz="1400" dirty="0" smtClean="0">
                          <a:solidFill>
                            <a:schemeClr val="tx1"/>
                          </a:solidFill>
                          <a:latin typeface="+mn-ea"/>
                          <a:ea typeface="+mn-ea"/>
                        </a:rPr>
                        <a:t>L</a:t>
                      </a:r>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
                      </a:r>
                      <a:r>
                        <a:rPr kumimoji="1" lang="en-US" altLang="ja-JP" sz="1400" dirty="0" smtClean="0">
                          <a:solidFill>
                            <a:schemeClr val="tx1"/>
                          </a:solidFill>
                          <a:latin typeface="+mn-ea"/>
                          <a:ea typeface="+mn-ea"/>
                        </a:rPr>
                        <a:t>https</a:t>
                      </a:r>
                      <a:r>
                        <a:rPr kumimoji="1" lang="en-US" altLang="ja-JP" sz="1400" dirty="0" smtClean="0">
                          <a:solidFill>
                            <a:schemeClr val="tx1"/>
                          </a:solidFill>
                          <a:latin typeface="+mn-ea"/>
                          <a:ea typeface="+mn-ea"/>
                        </a:rPr>
                        <a:t>://www.pref.kochi.lg.jp/soshiki/</a:t>
                      </a:r>
                      <a:r>
                        <a:rPr kumimoji="1" lang="en-US" altLang="ja-JP" sz="1400" dirty="0" smtClean="0">
                          <a:solidFill>
                            <a:schemeClr val="tx1"/>
                          </a:solidFill>
                          <a:latin typeface="+mn-ea"/>
                          <a:ea typeface="+mn-ea"/>
                        </a:rPr>
                        <a:t>150000/</a:t>
                      </a:r>
                      <a:r>
                        <a:rPr kumimoji="1" lang="en-US" altLang="ja-JP" sz="1400" dirty="0" smtClean="0">
                          <a:solidFill>
                            <a:schemeClr val="tx1"/>
                          </a:solidFill>
                          <a:latin typeface="+mn-ea"/>
                          <a:ea typeface="+mn-ea"/>
                        </a:rPr>
                        <a:t>150401/</a:t>
                      </a:r>
                      <a:endParaRPr kumimoji="1" lang="ja-JP" altLang="en-US" sz="1400" dirty="0" smtClean="0">
                        <a:solidFill>
                          <a:schemeClr val="tx1"/>
                        </a:solidFill>
                        <a:latin typeface="+mn-ea"/>
                        <a:ea typeface="+mn-ea"/>
                      </a:endParaRPr>
                    </a:p>
                    <a:p>
                      <a:endParaRPr kumimoji="1" lang="ja-JP" altLang="en-US" sz="1400" dirty="0" smtClean="0">
                        <a:solidFill>
                          <a:schemeClr val="tx1"/>
                        </a:solidFill>
                        <a:latin typeface="+mn-ea"/>
                        <a:ea typeface="+mn-ea"/>
                      </a:endParaRPr>
                    </a:p>
                    <a:p>
                      <a:r>
                        <a:rPr kumimoji="1" lang="ja-JP" altLang="en-US" sz="1400" dirty="0" smtClean="0">
                          <a:solidFill>
                            <a:schemeClr val="tx1"/>
                          </a:solidFill>
                          <a:latin typeface="+mn-ea"/>
                          <a:ea typeface="+mn-ea"/>
                        </a:rPr>
                        <a:t>※</a:t>
                      </a:r>
                      <a:r>
                        <a:rPr kumimoji="1" lang="ja-JP" altLang="en-US" sz="1400" dirty="0" smtClean="0">
                          <a:solidFill>
                            <a:schemeClr val="tx1"/>
                          </a:solidFill>
                          <a:latin typeface="+mn-ea"/>
                          <a:ea typeface="+mn-ea"/>
                        </a:rPr>
                        <a:t>対象要件はお問い合わせください。</a:t>
                      </a:r>
                      <a:endParaRPr kumimoji="1" lang="ja-JP" altLang="en-US" sz="1400" dirty="0" smtClean="0">
                        <a:solidFill>
                          <a:schemeClr val="tx1"/>
                        </a:solidFill>
                        <a:latin typeface="+mn-ea"/>
                        <a:ea typeface="+mn-ea"/>
                      </a:endParaRPr>
                    </a:p>
                  </a:txBody>
                  <a:tcPr marL="91440" marR="91440" marT="45720" marB="45720" vert="horz" anchor="ctr" anchorCtr="0"/>
                </a:tc>
                <a:tc hMerge="1">
                  <a:txBody>
                    <a:bodyPr/>
                    <a:lstStyle/>
                    <a:p>
                      <a:endParaRPr kumimoji="1" lang="ja-JP" altLang="en-US" sz="1400" dirty="0" smtClean="0">
                        <a:solidFill>
                          <a:schemeClr val="tx1"/>
                        </a:solidFill>
                        <a:latin typeface="+mn-ea"/>
                        <a:ea typeface="+mn-ea"/>
                      </a:endParaRPr>
                    </a:p>
                  </a:txBody>
                  <a:tcPr/>
                </a:tc>
                <a:extLst>
                  <a:ext uri="{0D108BD9-81ED-4DB2-BD59-A6C34878D82A}"/>
                </a:extLst>
              </a:tr>
            </a:tbl>
          </a:graphicData>
        </a:graphic>
      </p:graphicFrame>
      <p:sp>
        <p:nvSpPr>
          <p:cNvPr id="1238" name="テキスト ボックス 653"/>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３</a:t>
            </a:r>
            <a:endParaRPr>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44"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spcAft>
                <a:spcPts val="0"/>
              </a:spcAft>
              <a:defRPr/>
            </a:pPr>
            <a:r>
              <a:rPr lang="ja-JP" altLang="en-US" sz="1600" b="0" dirty="0" smtClean="0">
                <a:solidFill>
                  <a:schemeClr val="tx1"/>
                </a:solidFill>
                <a:latin typeface="+mn-ea"/>
                <a:ea typeface="+mn-ea"/>
              </a:rPr>
              <a:t>地域雇用開発助成金（地域雇用開発コース）</a:t>
            </a:r>
            <a:r>
              <a:rPr lang="en-US" altLang="ja-JP" sz="1600" b="0" dirty="0" smtClean="0">
                <a:solidFill>
                  <a:schemeClr val="tx1"/>
                </a:solidFill>
                <a:latin typeface="+mn-ea"/>
                <a:ea typeface="+mn-ea"/>
              </a:rPr>
              <a:t>【</a:t>
            </a:r>
            <a:r>
              <a:rPr lang="ja-JP" altLang="en-US" sz="1600" b="0" dirty="0" smtClean="0">
                <a:solidFill>
                  <a:schemeClr val="tx1"/>
                </a:solidFill>
                <a:latin typeface="+mn-ea"/>
                <a:ea typeface="+mn-ea"/>
              </a:rPr>
              <a:t>国</a:t>
            </a:r>
            <a:r>
              <a:rPr lang="en-US" altLang="ja-JP" sz="1600" b="0" dirty="0" smtClean="0">
                <a:solidFill>
                  <a:schemeClr val="tx1"/>
                </a:solidFill>
                <a:latin typeface="+mn-ea"/>
                <a:ea typeface="+mn-ea"/>
              </a:rPr>
              <a:t>】</a:t>
            </a:r>
            <a:endParaRPr lang="ja-JP" altLang="en-US" sz="2222" b="0" dirty="0">
              <a:solidFill>
                <a:schemeClr val="tx1"/>
              </a:solidFill>
              <a:latin typeface="+mn-ea"/>
              <a:ea typeface="+mn-ea"/>
            </a:endParaRPr>
          </a:p>
        </p:txBody>
      </p:sp>
      <p:sp>
        <p:nvSpPr>
          <p:cNvPr id="1245"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ＭＳ Ｐゴシック"/>
                <a:ea typeface="ＭＳ Ｐゴシック"/>
              </a:rPr>
              <a:t>創業支援</a:t>
            </a:r>
            <a:endParaRPr b="0">
              <a:solidFill>
                <a:schemeClr val="tx1"/>
              </a:solidFill>
            </a:endParaRPr>
          </a:p>
        </p:txBody>
      </p:sp>
      <p:graphicFrame>
        <p:nvGraphicFramePr>
          <p:cNvPr id="1246" name="Group 42"/>
          <p:cNvGraphicFramePr>
            <a:graphicFrameLocks noGrp="1"/>
          </p:cNvGraphicFramePr>
          <p:nvPr>
            <p:extLst>
              <p:ext uri="{D42A27DB-BD31-4B8C-83A1-F6EECF244321}">
                <p14:modId xmlns:p14="http://schemas.microsoft.com/office/powerpoint/2010/main" val="3136953657"/>
              </p:ext>
            </p:extLst>
          </p:nvPr>
        </p:nvGraphicFramePr>
        <p:xfrm>
          <a:off x="119858" y="1341103"/>
          <a:ext cx="6597650" cy="8236611"/>
        </p:xfrm>
        <a:graphic>
          <a:graphicData uri="http://schemas.openxmlformats.org/drawingml/2006/table">
            <a:tbl>
              <a:tblPr/>
              <a:tblGrid>
                <a:gridCol w="1373696"/>
                <a:gridCol w="5223954"/>
              </a:tblGrid>
              <a:tr h="9521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対象地域</a:t>
                      </a: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lang="ja-JP" altLang="en-US" sz="900">
                          <a:solidFill>
                            <a:schemeClr val="tx1"/>
                          </a:solidFill>
                        </a:rPr>
                        <a:t>※その他の特例対象地域については、下記問い合わせ先へお問い合わせください。</a:t>
                      </a:r>
                      <a:endParaRPr sz="105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同意雇用開発促進地域</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a:t>
                      </a:r>
                      <a:endParaRPr kumimoji="1" lang="ja-JP" altLang="en-US" sz="11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土佐市、いの町、日高村、須崎市、仁淀川町、</a:t>
                      </a: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中土佐町、</a:t>
                      </a:r>
                      <a:endParaRPr kumimoji="1" lang="ja-JP" altLang="en-US" sz="11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佐川町、越知町、檮原町、津野町、四万十町</a:t>
                      </a: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cs typeface="Calibri"/>
                        </a:rPr>
                        <a:t>R7.8.31</a:t>
                      </a:r>
                      <a:r>
                        <a:rPr kumimoji="1" lang="ja-JP" altLang="en-US" sz="900" b="0" i="0" u="none" strike="noStrike" cap="none" normalizeH="0" baseline="0" dirty="0" smtClean="0">
                          <a:ln>
                            <a:noFill/>
                          </a:ln>
                          <a:solidFill>
                            <a:schemeClr val="tx1"/>
                          </a:solidFill>
                          <a:effectLst/>
                          <a:latin typeface="Calibri" pitchFamily="34" charset="0"/>
                          <a:ea typeface="ＭＳ Ｐゴシック" charset="-128"/>
                        </a:rPr>
                        <a:t>まで）</a:t>
                      </a:r>
                      <a:endParaRPr kumimoji="1" lang="ja-JP" altLang="en-US"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香南市、香美市</a:t>
                      </a: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100" b="0" i="0" u="none" strike="noStrike" cap="none" normalizeH="0" baseline="0" dirty="0" smtClean="0">
                          <a:ln>
                            <a:noFill/>
                          </a:ln>
                          <a:solidFill>
                            <a:schemeClr val="tx1"/>
                          </a:solidFill>
                          <a:effectLst/>
                          <a:latin typeface="Calibri"/>
                          <a:ea typeface="ＭＳ Ｐゴシック" charset="-128"/>
                          <a:cs typeface="Calibri"/>
                        </a:rPr>
                        <a:t>R8.3.31</a:t>
                      </a:r>
                      <a:r>
                        <a:rPr kumimoji="1" lang="ja-JP" altLang="en-US" sz="900" b="0" i="0" u="none" strike="noStrike" cap="none" normalizeH="0" baseline="0" dirty="0" smtClean="0">
                          <a:ln>
                            <a:noFill/>
                          </a:ln>
                          <a:solidFill>
                            <a:schemeClr val="tx1"/>
                          </a:solidFill>
                          <a:effectLst/>
                          <a:latin typeface="Calibri" pitchFamily="34" charset="0"/>
                          <a:ea typeface="ＭＳ Ｐゴシック" charset="-128"/>
                        </a:rPr>
                        <a:t>まで</a:t>
                      </a: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a:t>
                      </a:r>
                      <a:endParaRPr kumimoji="1" lang="ja-JP" altLang="en-US" sz="1100" b="0" i="0" u="none" strike="sngStrike" cap="none" normalizeH="0" baseline="0" dirty="0" smtClean="0">
                        <a:ln>
                          <a:noFill/>
                        </a:ln>
                        <a:solidFill>
                          <a:schemeClr val="tx1"/>
                        </a:solidFill>
                        <a:effectLst/>
                        <a:highlight>
                          <a:srgbClr val="FFFF00"/>
                        </a:highligh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宿毛市、土佐清水市、四万十市、大月町、黒潮町、三原村</a:t>
                      </a: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（R9.9.30</a:t>
                      </a:r>
                      <a:r>
                        <a:rPr kumimoji="1" lang="ja-JP" altLang="en-US" sz="900" b="0" i="0" u="none" strike="noStrike" cap="none" normalizeH="0" baseline="0" dirty="0" smtClean="0">
                          <a:ln>
                            <a:noFill/>
                          </a:ln>
                          <a:solidFill>
                            <a:schemeClr val="tx1"/>
                          </a:solidFill>
                          <a:effectLst/>
                          <a:latin typeface="Calibri" pitchFamily="34" charset="0"/>
                          <a:ea typeface="ＭＳ Ｐゴシック" charset="-128"/>
                        </a:rPr>
                        <a:t>まで</a:t>
                      </a:r>
                      <a:r>
                        <a:rPr kumimoji="1" lang="ja-JP" altLang="en-US" sz="1100" b="0" i="0" u="none" strike="noStrike" cap="none" normalizeH="0" baseline="0" dirty="0" smtClean="0">
                          <a:ln>
                            <a:noFill/>
                          </a:ln>
                          <a:solidFill>
                            <a:schemeClr val="tx1"/>
                          </a:solidFill>
                          <a:effectLst/>
                          <a:latin typeface="Calibri" pitchFamily="34" charset="0"/>
                          <a:ea typeface="ＭＳ Ｐゴシック" charset="-128"/>
                        </a:rPr>
                        <a:t>）</a:t>
                      </a:r>
                      <a:endParaRPr kumimoji="1" lang="ja-JP" altLang="en-US" sz="11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1609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支給額</a:t>
                      </a:r>
                      <a:endParaRPr kumimoji="1" lang="en-US" altLang="ja-JP"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（１回の支給額）</a:t>
                      </a: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charset="-128"/>
                        </a:rPr>
                        <a:t>○同意雇用開発促進地域</a:t>
                      </a:r>
                      <a:r>
                        <a:rPr kumimoji="1" lang="ja-JP" altLang="en-US" sz="900" b="0" i="0" u="none" strike="noStrike" cap="none" normalizeH="0" baseline="0" dirty="0" smtClean="0">
                          <a:ln>
                            <a:noFill/>
                          </a:ln>
                          <a:solidFill>
                            <a:schemeClr val="tx1"/>
                          </a:solidFill>
                          <a:effectLst/>
                          <a:latin typeface="Calibri" pitchFamily="34" charset="0"/>
                          <a:ea typeface="ＭＳ Ｐゴシック" charset="-128"/>
                        </a:rPr>
                        <a:t>の場合</a:t>
                      </a: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charset="-128"/>
                        </a:rPr>
                        <a:t>※特例措置の内容については、下記問い合わせ先にお問い合わせください。</a:t>
                      </a: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1849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主な受給要件</a:t>
                      </a: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【１回目の支給】　</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1～4の要件をすべて満たす必要があります。</a:t>
                      </a:r>
                      <a:endParaRPr kumimoji="1" lang="ja-JP" altLang="en-US" sz="105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1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同意雇用開発促進地域等の事業所における施設・設備の設置・整備及び、　</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地域に居住する求職者等の雇い入れに関する計画書を労働局長に提出す  </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ること</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2　計画期間（最長18</a:t>
                      </a:r>
                      <a:r>
                        <a:rPr kumimoji="1" lang="ja-JP" altLang="en-US" sz="12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か</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月間）の間に、対象地域で</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雇用保険の適用事</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業所</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の</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施</a:t>
                      </a:r>
                      <a:endParaRPr kumimoji="1" lang="ja-JP" altLang="en-US" sz="1200" b="0" i="0" u="none" strike="sng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設や設備を</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設置・整備</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すること</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3　計画期間の間に、</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地域に居住する求</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職者を</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常時雇用する雇用保険一般被</a:t>
                      </a:r>
                      <a:endParaRPr sz="1200" b="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保険者等として</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3人（創業</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の場合2人）以上</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ハローワーク等の紹介により</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雇い</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入れること</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4　事業所の</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雇用保険一般被保険者等</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の数</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が計画期間の前後で比較して3人</a:t>
                      </a:r>
                      <a:endParaRPr kumimoji="1" lang="en-US" altLang="ja-JP"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創業の場合は2人）以上増加していること</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【２回目・３回目の支給</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1</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～3</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の要件を</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すべて</a:t>
                      </a:r>
                      <a:r>
                        <a:rPr kumimoji="1" lang="ja-JP" altLang="en-US" sz="1050" b="0" i="0" u="none" strike="noStrike" cap="none" normalizeH="0" baseline="0" dirty="0" smtClean="0">
                          <a:ln>
                            <a:noFill/>
                          </a:ln>
                          <a:solidFill>
                            <a:schemeClr val="tx1"/>
                          </a:solidFill>
                          <a:effectLst/>
                          <a:latin typeface="Calibri" pitchFamily="34" charset="0"/>
                          <a:ea typeface="ＭＳ Ｐゴシック" charset="-128"/>
                        </a:rPr>
                        <a:t>満たす必要があります。</a:t>
                      </a:r>
                      <a:endParaRPr kumimoji="1" lang="ja-JP" altLang="en-US" sz="105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1　被保険者数の維持</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第2回目及び第3回目の支給基準日における被保険者の数が完了日に</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おける数を下回っていないこと</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対象労働</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者</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の維持</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要件を満たして雇い入れられた対象労働者について、第2回目及び第3</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回</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目の支給基準日における数が完了日における数を下回っていないこと</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3　対象労働者の職場定着</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完了日以降の事業主都合以外の離職者が発生した場合、</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第2回目及び第</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a:t>
                      </a: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3回目の支給基準日までの離職者の数は、完了日時点の対象労働者の1/2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charset="-128"/>
                        </a:rPr>
                        <a:t>　　以下、または3人以下であること</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8326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charset="-128"/>
                          <a:ea typeface="ＭＳ Ｐゴシック" charset="-128"/>
                        </a:rPr>
                        <a:t>お問い合わせ先</a:t>
                      </a:r>
                      <a:endParaRPr b="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a:defRPr lang="ja-JP" altLang="en-US"/>
                      </a:pPr>
                      <a:r>
                        <a:rPr lang="ja-JP" altLang="en-US" sz="1200">
                          <a:solidFill>
                            <a:schemeClr val="tx1"/>
                          </a:solidFill>
                        </a:rPr>
                        <a:t>高知労働局　</a:t>
                      </a:r>
                      <a:r>
                        <a:rPr lang="ja-JP" altLang="en-US" sz="1200">
                          <a:solidFill>
                            <a:schemeClr val="tx1"/>
                          </a:solidFill>
                        </a:rPr>
                        <a:t>助成金センター</a:t>
                      </a:r>
                      <a:r>
                        <a:rPr lang="ja-JP" altLang="en-US" sz="1200">
                          <a:solidFill>
                            <a:schemeClr val="tx1"/>
                          </a:solidFill>
                        </a:rPr>
                        <a:t>　高知市大津乙2536-6　　TEL：088-878-5328</a:t>
                      </a:r>
                      <a:endParaRPr lang="ja-JP" altLang="en-US" sz="1050" strike="sngStrike">
                        <a:solidFill>
                          <a:schemeClr val="tx1"/>
                        </a:solidFill>
                        <a:highlight>
                          <a:srgbClr val="FFFF00"/>
                        </a:highlight>
                      </a:endParaRPr>
                    </a:p>
                    <a:p>
                      <a:pPr>
                        <a:lnSpc>
                          <a:spcPts val="1200"/>
                        </a:lnSpc>
                        <a:defRPr lang="ja-JP" altLang="en-US"/>
                      </a:pPr>
                      <a:endParaRPr lang="ja-JP" altLang="en-US" sz="1050">
                        <a:solidFill>
                          <a:schemeClr val="tx1"/>
                        </a:solidFill>
                      </a:endParaRPr>
                    </a:p>
                    <a:p>
                      <a:pPr>
                        <a:lnSpc>
                          <a:spcPts val="1200"/>
                        </a:lnSpc>
                        <a:defRPr lang="ja-JP" altLang="en-US"/>
                      </a:pPr>
                      <a:r>
                        <a:rPr lang="ja-JP" altLang="en-US" sz="1200">
                          <a:solidFill>
                            <a:schemeClr val="tx1"/>
                          </a:solidFill>
                        </a:rPr>
                        <a:t>厚生労働省</a:t>
                      </a:r>
                      <a:r>
                        <a:rPr lang="ja-JP" altLang="en-US" sz="1200">
                          <a:solidFill>
                            <a:schemeClr val="tx1"/>
                          </a:solidFill>
                        </a:rPr>
                        <a:t>HP</a:t>
                      </a:r>
                      <a:r>
                        <a:rPr lang="ja-JP" altLang="en-US" sz="1200">
                          <a:solidFill>
                            <a:schemeClr val="tx1"/>
                          </a:solidFill>
                        </a:rPr>
                        <a:t>　</a:t>
                      </a:r>
                      <a:r>
                        <a:rPr lang="ja-JP" altLang="en-US" sz="1200">
                          <a:solidFill>
                            <a:schemeClr val="tx1"/>
                          </a:solidFill>
                        </a:rPr>
                        <a:t>URL</a:t>
                      </a:r>
                      <a:r>
                        <a:rPr lang="ja-JP" altLang="en-US" sz="1200">
                          <a:solidFill>
                            <a:schemeClr val="tx1"/>
                          </a:solidFill>
                        </a:rPr>
                        <a:t>：</a:t>
                      </a:r>
                      <a:r>
                        <a:rPr kumimoji="1" lang="ja-JP" altLang="en-US" sz="1200" b="0" i="0" strike="noStrike" kern="1200" dirty="0" smtClean="0">
                          <a:solidFill>
                            <a:schemeClr val="tx1"/>
                          </a:solidFill>
                          <a:latin typeface="ＭＳ Ｐゴシック" pitchFamily="50" charset="-128"/>
                          <a:ea typeface="ＭＳ Ｐゴシック" pitchFamily="50" charset="-128"/>
                          <a:cs typeface="+mn-cs"/>
                        </a:rPr>
                        <a:t>https://www.mhlw.go.jp/seisakunitsuite/bunya/koyou_roudou/koyou/kyufukin/chiiki_koyou.html</a:t>
                      </a:r>
                      <a:endParaRPr kumimoji="1" lang="ja-JP" altLang="en-US" sz="1400" b="0" i="0" strike="noStrike" kern="1200" dirty="0" smtClean="0">
                        <a:solidFill>
                          <a:schemeClr val="tx1"/>
                        </a:solidFill>
                        <a:latin typeface="ＭＳ Ｐゴシック" pitchFamily="50" charset="-128"/>
                        <a:ea typeface="ＭＳ Ｐゴシック" pitchFamily="50" charset="-128"/>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247" name="テキスト ボックス 8"/>
          <p:cNvSpPr txBox="1">
            <a:spLocks noChangeArrowheads="1"/>
          </p:cNvSpPr>
          <p:nvPr/>
        </p:nvSpPr>
        <p:spPr>
          <a:xfrm>
            <a:off x="52388" y="645838"/>
            <a:ext cx="6732588" cy="676215"/>
          </a:xfrm>
          <a:prstGeom prst="rect">
            <a:avLst/>
          </a:prstGeom>
          <a:noFill/>
          <a:ln w="9525">
            <a:noFill/>
            <a:miter lim="800000"/>
            <a:headEnd/>
            <a:tailEnd/>
          </a:ln>
        </p:spPr>
        <p:txBody>
          <a:bodyPr wrap="square">
            <a:spAutoFit/>
          </a:bodyPr>
          <a:lstStyle/>
          <a:p>
            <a:r>
              <a:rPr lang="ja-JP" altLang="en-US" sz="1400" b="0" dirty="0" smtClean="0">
                <a:solidFill>
                  <a:schemeClr val="tx1"/>
                </a:solidFill>
                <a:latin typeface="Calibri" pitchFamily="34" charset="0"/>
              </a:rPr>
              <a:t>　</a:t>
            </a:r>
            <a:r>
              <a:rPr lang="ja-JP" altLang="en-US" sz="1200" b="0" dirty="0" smtClean="0">
                <a:solidFill>
                  <a:schemeClr val="tx1"/>
                </a:solidFill>
                <a:latin typeface="Calibri" pitchFamily="34" charset="0"/>
              </a:rPr>
              <a:t>雇用機会が特に不足している地域</a:t>
            </a:r>
            <a:r>
              <a:rPr lang="ja-JP" altLang="en-US" sz="1200" b="0" dirty="0" smtClean="0">
                <a:solidFill>
                  <a:schemeClr val="tx1"/>
                </a:solidFill>
                <a:latin typeface="Calibri" pitchFamily="34" charset="0"/>
              </a:rPr>
              <a:t>等</a:t>
            </a:r>
            <a:r>
              <a:rPr lang="ja-JP" altLang="en-US" sz="1200" b="0" dirty="0" smtClean="0">
                <a:solidFill>
                  <a:schemeClr val="tx1"/>
                </a:solidFill>
                <a:latin typeface="Calibri" pitchFamily="34" charset="0"/>
              </a:rPr>
              <a:t>において、</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事業所の設置・整備を行い、ハローワーク</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等</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の紹</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介により対象労働者を雇い入れた事業主に、設置・</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整備</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費用</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及び</a:t>
            </a:r>
            <a:r>
              <a:rPr kumimoji="0" lang="ja-JP" altLang="en-US" sz="1200" b="0" i="0" u="none" strike="noStrike" cap="none" normalizeH="0" baseline="0" dirty="0" smtClean="0">
                <a:ln>
                  <a:noFill/>
                </a:ln>
                <a:solidFill>
                  <a:schemeClr val="tx1"/>
                </a:solidFill>
                <a:effectLst/>
                <a:latin typeface="Calibri" pitchFamily="34" charset="0"/>
                <a:ea typeface="ＭＳ Ｐゴシック" charset="-128"/>
              </a:rPr>
              <a:t>増加した対象労働者雇入れ人数に応じた助成金を、１年毎に最大３回支給します。</a:t>
            </a:r>
            <a:endParaRPr lang="ja-JP" altLang="en-US" sz="1200" b="0" dirty="0">
              <a:solidFill>
                <a:schemeClr val="tx1"/>
              </a:solidFill>
              <a:latin typeface="Calibri" pitchFamily="34" charset="0"/>
            </a:endParaRPr>
          </a:p>
        </p:txBody>
      </p:sp>
      <p:graphicFrame>
        <p:nvGraphicFramePr>
          <p:cNvPr id="1248" name="表 2"/>
          <p:cNvGraphicFramePr>
            <a:graphicFrameLocks noGrp="1"/>
          </p:cNvGraphicFramePr>
          <p:nvPr>
            <p:extLst>
              <p:ext uri="{D42A27DB-BD31-4B8C-83A1-F6EECF244321}">
                <p14:modId xmlns:p14="http://schemas.microsoft.com/office/powerpoint/2010/main" val="2199050757"/>
              </p:ext>
            </p:extLst>
          </p:nvPr>
        </p:nvGraphicFramePr>
        <p:xfrm>
          <a:off x="1629000" y="2322900"/>
          <a:ext cx="5040560" cy="2105580"/>
        </p:xfrm>
        <a:graphic>
          <a:graphicData uri="http://schemas.openxmlformats.org/drawingml/2006/table">
            <a:tbl>
              <a:tblPr>
                <a:tableStyleId>{5C22544A-7EE6-4342-B048-85BDC9FD1C3A}</a:tableStyleId>
              </a:tblPr>
              <a:tblGrid>
                <a:gridCol w="1008112"/>
                <a:gridCol w="1008112"/>
                <a:gridCol w="1030939"/>
                <a:gridCol w="1033613"/>
                <a:gridCol w="959784"/>
              </a:tblGrid>
              <a:tr h="210180">
                <a:tc rowSpan="2">
                  <a:txBody>
                    <a:bodyPr/>
                    <a:lstStyle/>
                    <a:p>
                      <a:r>
                        <a:rPr kumimoji="1" lang="ja-JP" altLang="en-US" sz="900" dirty="0" smtClean="0">
                          <a:solidFill>
                            <a:schemeClr val="tx1"/>
                          </a:solidFill>
                        </a:rPr>
                        <a:t>事業所の</a:t>
                      </a:r>
                      <a:r>
                        <a:rPr kumimoji="1" lang="ja-JP" altLang="en-US" sz="900" dirty="0" smtClean="0">
                          <a:solidFill>
                            <a:schemeClr val="tx1"/>
                          </a:solidFill>
                        </a:rPr>
                        <a:t>設置・</a:t>
                      </a:r>
                      <a:endParaRPr sz="1600">
                        <a:solidFill>
                          <a:schemeClr val="tx1"/>
                        </a:solidFill>
                      </a:endParaRPr>
                    </a:p>
                    <a:p>
                      <a:r>
                        <a:rPr kumimoji="1" lang="ja-JP" altLang="en-US" sz="900" dirty="0" smtClean="0">
                          <a:solidFill>
                            <a:schemeClr val="tx1"/>
                          </a:solidFill>
                        </a:rPr>
                        <a:t>整備費用</a:t>
                      </a:r>
                      <a:endParaRPr>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kumimoji="1" lang="ja-JP" altLang="en-US" sz="1050" dirty="0" smtClean="0">
                          <a:solidFill>
                            <a:schemeClr val="tx1"/>
                          </a:solidFill>
                        </a:rPr>
                        <a:t>対象労働者の</a:t>
                      </a:r>
                      <a:r>
                        <a:rPr kumimoji="1" lang="ja-JP" altLang="en-US" sz="1050" dirty="0" smtClean="0">
                          <a:solidFill>
                            <a:schemeClr val="tx1"/>
                          </a:solidFill>
                        </a:rPr>
                        <a:t>増加人</a:t>
                      </a:r>
                      <a:r>
                        <a:rPr kumimoji="1" lang="ja-JP" altLang="en-US" sz="1050" dirty="0" smtClean="0">
                          <a:solidFill>
                            <a:schemeClr val="tx1"/>
                          </a:solidFill>
                        </a:rPr>
                        <a:t>数</a:t>
                      </a:r>
                      <a:r>
                        <a:rPr kumimoji="1" lang="ja-JP" altLang="en-US" sz="1000" dirty="0" smtClean="0">
                          <a:solidFill>
                            <a:schemeClr val="tx1"/>
                          </a:solidFill>
                        </a:rPr>
                        <a:t>（（　）内は創業の場合のみ適用）</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252755">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3(2)</a:t>
                      </a:r>
                      <a:r>
                        <a:rPr kumimoji="1" lang="ja-JP" altLang="en-US" sz="1200" dirty="0" smtClean="0">
                          <a:solidFill>
                            <a:schemeClr val="tx1"/>
                          </a:solidFill>
                        </a:rPr>
                        <a:t>～</a:t>
                      </a:r>
                      <a:r>
                        <a:rPr kumimoji="1" lang="en-US" altLang="ja-JP" sz="1200" dirty="0" smtClean="0">
                          <a:solidFill>
                            <a:schemeClr val="tx1"/>
                          </a:solidFill>
                        </a:rPr>
                        <a:t>4</a:t>
                      </a:r>
                      <a:r>
                        <a:rPr kumimoji="1" lang="ja-JP" altLang="en-US" sz="1200" dirty="0" smtClean="0">
                          <a:solidFill>
                            <a:schemeClr val="tx1"/>
                          </a:solidFill>
                        </a:rPr>
                        <a:t>人</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solidFill>
                            <a:schemeClr val="tx1"/>
                          </a:solidFill>
                        </a:rPr>
                        <a:t>5</a:t>
                      </a:r>
                      <a:r>
                        <a:rPr kumimoji="1" lang="ja-JP" altLang="en-US" sz="1200" dirty="0" smtClean="0">
                          <a:solidFill>
                            <a:schemeClr val="tx1"/>
                          </a:solidFill>
                        </a:rPr>
                        <a:t>～</a:t>
                      </a:r>
                      <a:r>
                        <a:rPr kumimoji="1" lang="en-US" altLang="ja-JP" sz="1200" dirty="0" smtClean="0">
                          <a:solidFill>
                            <a:schemeClr val="tx1"/>
                          </a:solidFill>
                        </a:rPr>
                        <a:t>9</a:t>
                      </a:r>
                      <a:r>
                        <a:rPr kumimoji="1" lang="ja-JP" altLang="en-US" sz="1200" dirty="0" smtClean="0">
                          <a:solidFill>
                            <a:schemeClr val="tx1"/>
                          </a:solidFill>
                        </a:rPr>
                        <a:t>人</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solidFill>
                            <a:schemeClr val="tx1"/>
                          </a:solidFill>
                        </a:rPr>
                        <a:t>10</a:t>
                      </a:r>
                      <a:r>
                        <a:rPr kumimoji="1" lang="ja-JP" altLang="en-US" sz="1200" dirty="0" smtClean="0">
                          <a:solidFill>
                            <a:schemeClr val="tx1"/>
                          </a:solidFill>
                        </a:rPr>
                        <a:t>～</a:t>
                      </a:r>
                      <a:r>
                        <a:rPr kumimoji="1" lang="en-US" altLang="ja-JP" sz="1200" dirty="0" smtClean="0">
                          <a:solidFill>
                            <a:schemeClr val="tx1"/>
                          </a:solidFill>
                        </a:rPr>
                        <a:t>19</a:t>
                      </a:r>
                      <a:r>
                        <a:rPr kumimoji="1" lang="ja-JP" altLang="en-US" sz="1200" dirty="0" smtClean="0">
                          <a:solidFill>
                            <a:schemeClr val="tx1"/>
                          </a:solidFill>
                        </a:rPr>
                        <a:t>人</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solidFill>
                            <a:schemeClr val="tx1"/>
                          </a:solidFill>
                        </a:rPr>
                        <a:t>20</a:t>
                      </a:r>
                      <a:r>
                        <a:rPr kumimoji="1" lang="ja-JP" altLang="en-US" sz="1200" dirty="0" smtClean="0">
                          <a:solidFill>
                            <a:schemeClr val="tx1"/>
                          </a:solidFill>
                        </a:rPr>
                        <a:t>人以上</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206700">
                <a:tc>
                  <a:txBody>
                    <a:bodyPr/>
                    <a:lstStyle/>
                    <a:p>
                      <a:r>
                        <a:rPr kumimoji="1" lang="ja-JP" altLang="en-US" sz="1000" dirty="0" smtClean="0">
                          <a:solidFill>
                            <a:schemeClr val="tx1"/>
                          </a:solidFill>
                        </a:rPr>
                        <a:t>　</a:t>
                      </a:r>
                      <a:r>
                        <a:rPr kumimoji="1" lang="en-US" altLang="ja-JP" sz="1000" dirty="0" smtClean="0">
                          <a:solidFill>
                            <a:schemeClr val="tx1"/>
                          </a:solidFill>
                        </a:rPr>
                        <a:t>300</a:t>
                      </a:r>
                      <a:r>
                        <a:rPr kumimoji="1" lang="ja-JP" altLang="en-US" sz="1000" dirty="0" smtClean="0">
                          <a:solidFill>
                            <a:schemeClr val="tx1"/>
                          </a:solidFill>
                        </a:rPr>
                        <a:t>万円以上</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50万円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80万円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150万円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300万円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205260">
                <a:tc>
                  <a:txBody>
                    <a:bodyPr/>
                    <a:lstStyle/>
                    <a:p>
                      <a:r>
                        <a:rPr kumimoji="1" lang="en-US" altLang="ja-JP" sz="1000" dirty="0" smtClean="0">
                          <a:solidFill>
                            <a:schemeClr val="tx1"/>
                          </a:solidFill>
                        </a:rPr>
                        <a:t>1,000</a:t>
                      </a:r>
                      <a:r>
                        <a:rPr kumimoji="1" lang="ja-JP" altLang="en-US" sz="1000" dirty="0" smtClean="0">
                          <a:solidFill>
                            <a:schemeClr val="tx1"/>
                          </a:solidFill>
                        </a:rPr>
                        <a:t>万円以上</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60万円</a:t>
                      </a:r>
                      <a:endParaRPr kumimoji="1" lang="ja-JP" altLang="en-US" sz="105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100万円</a:t>
                      </a:r>
                      <a:endParaRPr kumimoji="1" lang="ja-JP" altLang="en-US" sz="10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200万円</a:t>
                      </a:r>
                      <a:endParaRPr kumimoji="1" lang="ja-JP" altLang="en-US" sz="10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400万円</a:t>
                      </a:r>
                      <a:endParaRPr kumimoji="1" lang="ja-JP" altLang="en-US" sz="10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203820">
                <a:tc>
                  <a:txBody>
                    <a:bodyPr/>
                    <a:lstStyle/>
                    <a:p>
                      <a:r>
                        <a:rPr kumimoji="1" lang="en-US" altLang="ja-JP" sz="1000" dirty="0" smtClean="0">
                          <a:solidFill>
                            <a:schemeClr val="tx1"/>
                          </a:solidFill>
                        </a:rPr>
                        <a:t>3,000</a:t>
                      </a:r>
                      <a:r>
                        <a:rPr kumimoji="1" lang="ja-JP" altLang="en-US" sz="1000" dirty="0" smtClean="0">
                          <a:solidFill>
                            <a:schemeClr val="tx1"/>
                          </a:solidFill>
                        </a:rPr>
                        <a:t>万円以上</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90万円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150万円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300万円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600万円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202380">
                <a:tc>
                  <a:txBody>
                    <a:bodyPr/>
                    <a:lstStyle/>
                    <a:p>
                      <a:r>
                        <a:rPr kumimoji="1" lang="en-US" altLang="ja-JP" sz="1000" dirty="0" smtClean="0">
                          <a:solidFill>
                            <a:schemeClr val="tx1"/>
                          </a:solidFill>
                        </a:rPr>
                        <a:t>5,000</a:t>
                      </a:r>
                      <a:r>
                        <a:rPr kumimoji="1" lang="ja-JP" altLang="en-US" sz="1000" dirty="0" smtClean="0">
                          <a:solidFill>
                            <a:schemeClr val="tx1"/>
                          </a:solidFill>
                        </a:rPr>
                        <a:t>万円以上</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120万円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solidFill>
                            <a:schemeClr val="tx1"/>
                          </a:solidFill>
                        </a:rPr>
                        <a:t>200万円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400万円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800万円</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529380">
                <a:tc gridSpan="5">
                  <a:txBody>
                    <a:bodyPr/>
                    <a:lstStyle/>
                    <a:p>
                      <a:r>
                        <a:rPr kumimoji="1" lang="ja-JP" altLang="en-US" sz="1050" dirty="0" smtClean="0">
                          <a:solidFill>
                            <a:schemeClr val="tx1"/>
                          </a:solidFill>
                        </a:rPr>
                        <a:t>◇中小企業事業主の場合は、</a:t>
                      </a:r>
                      <a:r>
                        <a:rPr kumimoji="1" lang="en-US" altLang="ja-JP" sz="1050" dirty="0" smtClean="0">
                          <a:solidFill>
                            <a:schemeClr val="tx1"/>
                          </a:solidFill>
                        </a:rPr>
                        <a:t>1</a:t>
                      </a:r>
                      <a:r>
                        <a:rPr kumimoji="1" lang="ja-JP" altLang="en-US" sz="1050" dirty="0" smtClean="0">
                          <a:solidFill>
                            <a:schemeClr val="tx1"/>
                          </a:solidFill>
                        </a:rPr>
                        <a:t>回目の支給において上表の支給額の</a:t>
                      </a:r>
                      <a:r>
                        <a:rPr kumimoji="1" lang="en-US" altLang="ja-JP" sz="1050" dirty="0" smtClean="0">
                          <a:solidFill>
                            <a:schemeClr val="tx1"/>
                          </a:solidFill>
                        </a:rPr>
                        <a:t>1/2</a:t>
                      </a:r>
                      <a:r>
                        <a:rPr kumimoji="1" lang="en-US" altLang="ja-JP" sz="1050" dirty="0" smtClean="0">
                          <a:solidFill>
                            <a:schemeClr val="tx1"/>
                          </a:solidFill>
                        </a:rPr>
                        <a:t>の</a:t>
                      </a:r>
                      <a:r>
                        <a:rPr kumimoji="1" lang="en-US" altLang="ja-JP" sz="1050" dirty="0" smtClean="0">
                          <a:solidFill>
                            <a:schemeClr val="tx1"/>
                          </a:solidFill>
                        </a:rPr>
                        <a:t>額</a:t>
                      </a:r>
                      <a:r>
                        <a:rPr kumimoji="1" lang="ja-JP" altLang="en-US" sz="1050" dirty="0" err="1" smtClean="0">
                          <a:solidFill>
                            <a:schemeClr val="tx1"/>
                          </a:solidFill>
                        </a:rPr>
                        <a:t>を</a:t>
                      </a:r>
                      <a:r>
                        <a:rPr kumimoji="1" lang="ja-JP" altLang="en-US" sz="1050" dirty="0" smtClean="0">
                          <a:solidFill>
                            <a:schemeClr val="tx1"/>
                          </a:solidFill>
                        </a:rPr>
                        <a:t>上乗せ</a:t>
                      </a:r>
                      <a:endParaRPr kumimoji="1" lang="en-US" altLang="ja-JP" sz="1050" strike="sngStrike" dirty="0" smtClean="0">
                        <a:solidFill>
                          <a:schemeClr val="tx1"/>
                        </a:solidFill>
                      </a:endParaRPr>
                    </a:p>
                    <a:p>
                      <a:r>
                        <a:rPr kumimoji="1" lang="ja-JP" altLang="en-US" sz="1050" dirty="0" smtClean="0">
                          <a:solidFill>
                            <a:schemeClr val="tx1"/>
                          </a:solidFill>
                        </a:rPr>
                        <a:t>◇中小企業事業主の場合であって、</a:t>
                      </a:r>
                      <a:r>
                        <a:rPr kumimoji="1" lang="ja-JP" altLang="en-US" sz="1050" dirty="0" smtClean="0">
                          <a:solidFill>
                            <a:schemeClr val="tx1"/>
                          </a:solidFill>
                        </a:rPr>
                        <a:t>かつ</a:t>
                      </a:r>
                      <a:r>
                        <a:rPr kumimoji="1" lang="ja-JP" altLang="en-US" sz="1050" dirty="0" smtClean="0">
                          <a:solidFill>
                            <a:schemeClr val="tx1"/>
                          </a:solidFill>
                        </a:rPr>
                        <a:t>創業と認められる場合は、</a:t>
                      </a:r>
                      <a:r>
                        <a:rPr kumimoji="1" lang="en-US" altLang="ja-JP" sz="1050" dirty="0" smtClean="0">
                          <a:solidFill>
                            <a:schemeClr val="tx1"/>
                          </a:solidFill>
                        </a:rPr>
                        <a:t>1</a:t>
                      </a:r>
                      <a:r>
                        <a:rPr kumimoji="1" lang="ja-JP" altLang="en-US" sz="1050" dirty="0" smtClean="0">
                          <a:solidFill>
                            <a:schemeClr val="tx1"/>
                          </a:solidFill>
                        </a:rPr>
                        <a:t>回目の支給にお </a:t>
                      </a:r>
                      <a:endParaRPr kumimoji="1" lang="ja-JP" altLang="en-US" sz="1050" strike="sngStrike" dirty="0">
                        <a:solidFill>
                          <a:schemeClr val="tx1"/>
                        </a:solidFill>
                      </a:endParaRPr>
                    </a:p>
                    <a:p>
                      <a:r>
                        <a:rPr kumimoji="1" lang="ja-JP" altLang="en-US" sz="1050" dirty="0" smtClean="0">
                          <a:solidFill>
                            <a:schemeClr val="tx1"/>
                          </a:solidFill>
                        </a:rPr>
                        <a:t> </a:t>
                      </a:r>
                      <a:r>
                        <a:rPr kumimoji="1" lang="ja-JP" altLang="en-US" sz="1050" dirty="0" smtClean="0">
                          <a:solidFill>
                            <a:schemeClr val="tx1"/>
                          </a:solidFill>
                        </a:rPr>
                        <a:t> </a:t>
                      </a:r>
                      <a:r>
                        <a:rPr kumimoji="1" lang="ja-JP" altLang="en-US" sz="1050" dirty="0" smtClean="0">
                          <a:solidFill>
                            <a:schemeClr val="tx1"/>
                          </a:solidFill>
                        </a:rPr>
                        <a:t> </a:t>
                      </a:r>
                      <a:r>
                        <a:rPr kumimoji="1" lang="ja-JP" altLang="en-US" sz="1050" dirty="0" smtClean="0">
                          <a:solidFill>
                            <a:schemeClr val="tx1"/>
                          </a:solidFill>
                        </a:rPr>
                        <a:t> </a:t>
                      </a:r>
                      <a:r>
                        <a:rPr kumimoji="1" lang="ja-JP" altLang="en-US" sz="1050" dirty="0" smtClean="0">
                          <a:solidFill>
                            <a:schemeClr val="tx1"/>
                          </a:solidFill>
                        </a:rPr>
                        <a:t> </a:t>
                      </a:r>
                      <a:r>
                        <a:rPr kumimoji="1" lang="ja-JP" altLang="en-US" sz="1050" dirty="0" smtClean="0">
                          <a:solidFill>
                            <a:schemeClr val="tx1"/>
                          </a:solidFill>
                        </a:rPr>
                        <a:t>いて上表の支給額の</a:t>
                      </a:r>
                      <a:r>
                        <a:rPr kumimoji="1" lang="ja-JP" altLang="en-US" sz="1050" dirty="0" smtClean="0">
                          <a:solidFill>
                            <a:schemeClr val="tx1"/>
                          </a:solidFill>
                        </a:rPr>
                        <a:t>2倍</a:t>
                      </a:r>
                      <a:r>
                        <a:rPr kumimoji="1" lang="ja-JP" altLang="en-US" sz="1050" dirty="0" smtClean="0">
                          <a:solidFill>
                            <a:schemeClr val="tx1"/>
                          </a:solidFill>
                        </a:rPr>
                        <a:t>の額を</a:t>
                      </a:r>
                      <a:r>
                        <a:rPr kumimoji="1" lang="ja-JP" altLang="en-US" sz="1050" dirty="0" smtClean="0">
                          <a:solidFill>
                            <a:schemeClr val="tx1"/>
                          </a:solidFill>
                        </a:rPr>
                        <a:t>支給</a:t>
                      </a:r>
                      <a:endParaRPr kumimoji="1" lang="ja-JP" altLang="en-US" sz="105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bl>
          </a:graphicData>
        </a:graphic>
      </p:graphicFrame>
      <p:sp>
        <p:nvSpPr>
          <p:cNvPr id="1249" name="テキスト ボックス 654"/>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４</a:t>
            </a:r>
            <a:endParaRPr>
              <a:solidFill>
                <a:schemeClr val="tx1"/>
              </a:solidFill>
            </a:endParaRPr>
          </a:p>
        </p:txBody>
      </p:sp>
    </p:spTree>
    <p:extLst>
      <p:ext uri="{BB962C8B-B14F-4D97-AF65-F5344CB8AC3E}">
        <p14:creationId xmlns:p14="http://schemas.microsoft.com/office/powerpoint/2010/main" val="3257324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55" name="タイトル 1"/>
          <p:cNvSpPr>
            <a:spLocks noGrp="1"/>
          </p:cNvSpPr>
          <p:nvPr>
            <p:ph type="ctrTitle"/>
          </p:nvPr>
        </p:nvSpPr>
        <p:spPr>
          <a:xfrm>
            <a:off x="1744663" y="39556"/>
            <a:ext cx="5040312" cy="584729"/>
          </a:xfrm>
          <a:solidFill>
            <a:schemeClr val="accent1">
              <a:lumMod val="20000"/>
              <a:lumOff val="80000"/>
            </a:schemeClr>
          </a:solidFill>
          <a:ln>
            <a:solidFill>
              <a:schemeClr val="accent1">
                <a:lumMod val="20000"/>
                <a:lumOff val="80000"/>
              </a:schemeClr>
            </a:solidFill>
          </a:ln>
        </p:spPr>
        <p:txBody>
          <a:bodyPr rtlCol="0">
            <a:normAutofit/>
          </a:bodyPr>
          <a:lstStyle/>
          <a:p>
            <a:pPr fontAlgn="auto">
              <a:lnSpc>
                <a:spcPts val="2000"/>
              </a:lnSpc>
              <a:spcAft>
                <a:spcPts val="0"/>
              </a:spcAft>
              <a:defRPr/>
            </a:pPr>
            <a:r>
              <a:rPr lang="ja-JP" altLang="en-US" sz="1600" dirty="0">
                <a:solidFill>
                  <a:schemeClr val="tx1"/>
                </a:solidFill>
                <a:latin typeface="+mn-ea"/>
                <a:ea typeface="+mn-ea"/>
              </a:rPr>
              <a:t>専門家派遣事業</a:t>
            </a:r>
            <a:r>
              <a:rPr lang="ja-JP" altLang="en-US" sz="1600" dirty="0">
                <a:solidFill>
                  <a:schemeClr val="tx1"/>
                </a:solidFill>
                <a:latin typeface="+mn-ea"/>
                <a:ea typeface="+mn-ea"/>
              </a:rPr>
              <a:t>【センター】</a:t>
            </a:r>
            <a:endParaRPr>
              <a:solidFill>
                <a:schemeClr val="tx1"/>
              </a:solidFill>
            </a:endParaRPr>
          </a:p>
        </p:txBody>
      </p:sp>
      <p:sp>
        <p:nvSpPr>
          <p:cNvPr id="1256" name="タイトル 1"/>
          <p:cNvSpPr txBox="1"/>
          <p:nvPr/>
        </p:nvSpPr>
        <p:spPr>
          <a:xfrm>
            <a:off x="36513" y="39556"/>
            <a:ext cx="1655762" cy="584729"/>
          </a:xfrm>
          <a:prstGeom prst="rect">
            <a:avLst/>
          </a:prstGeom>
          <a:noFill/>
          <a:ln>
            <a:solidFill>
              <a:schemeClr val="accent1">
                <a:lumMod val="60000"/>
                <a:lumOff val="40000"/>
              </a:schemeClr>
            </a:solidFill>
          </a:ln>
        </p:spPr>
        <p:txBody>
          <a:bodyPr anchor="ctr">
            <a:normAutofit/>
          </a:bodyPr>
          <a:lstStyle/>
          <a:p>
            <a:pPr algn="ctr" fontAlgn="auto">
              <a:spcAft>
                <a:spcPts val="0"/>
              </a:spcAft>
              <a:defRPr/>
            </a:pPr>
            <a:r>
              <a:rPr lang="ja-JP" altLang="en-US" sz="1600" b="0" dirty="0">
                <a:solidFill>
                  <a:schemeClr val="tx1"/>
                </a:solidFill>
                <a:latin typeface="+mn-ea"/>
                <a:ea typeface="+mn-ea"/>
                <a:cs typeface="+mj-cs"/>
              </a:rPr>
              <a:t>専門家</a:t>
            </a:r>
            <a:r>
              <a:rPr lang="ja-JP" altLang="en-US" sz="1600" b="0" dirty="0">
                <a:solidFill>
                  <a:schemeClr val="tx1"/>
                </a:solidFill>
                <a:latin typeface="+mn-ea"/>
                <a:ea typeface="+mn-ea"/>
                <a:cs typeface="+mj-cs"/>
              </a:rPr>
              <a:t>派遣</a:t>
            </a:r>
            <a:endParaRPr lang="en-US" altLang="ja-JP" b="0" dirty="0">
              <a:solidFill>
                <a:schemeClr val="tx1"/>
              </a:solidFill>
              <a:latin typeface="+mn-ea"/>
              <a:ea typeface="+mn-ea"/>
              <a:cs typeface="+mj-cs"/>
            </a:endParaRPr>
          </a:p>
        </p:txBody>
      </p:sp>
      <p:sp>
        <p:nvSpPr>
          <p:cNvPr id="1257" name="テキスト ボックス 8"/>
          <p:cNvSpPr txBox="1">
            <a:spLocks noChangeArrowheads="1"/>
          </p:cNvSpPr>
          <p:nvPr/>
        </p:nvSpPr>
        <p:spPr>
          <a:xfrm>
            <a:off x="68262" y="705000"/>
            <a:ext cx="6732588" cy="306884"/>
          </a:xfrm>
          <a:prstGeom prst="rect">
            <a:avLst/>
          </a:prstGeom>
          <a:noFill/>
          <a:ln w="9525">
            <a:noFill/>
            <a:miter lim="800000"/>
            <a:headEnd/>
            <a:tailEnd/>
          </a:ln>
        </p:spPr>
        <p:txBody>
          <a:bodyPr>
            <a:spAutoFit/>
          </a:bodyPr>
          <a:lstStyle/>
          <a:p>
            <a:r>
              <a:rPr lang="ja-JP" altLang="en-US" sz="1400">
                <a:solidFill>
                  <a:schemeClr val="tx1"/>
                </a:solidFill>
                <a:latin typeface="Calibri" pitchFamily="34" charset="0"/>
              </a:rPr>
              <a:t>県内ものづくり事業者のあらゆる経営課題に対応するために専門家を派遣します。</a:t>
            </a:r>
            <a:endParaRPr lang="en-US" altLang="ja-JP" sz="1400">
              <a:solidFill>
                <a:schemeClr val="tx1"/>
              </a:solidFill>
              <a:latin typeface="Calibri" pitchFamily="34" charset="0"/>
            </a:endParaRPr>
          </a:p>
        </p:txBody>
      </p:sp>
      <p:graphicFrame>
        <p:nvGraphicFramePr>
          <p:cNvPr id="1258" name="Group 55"/>
          <p:cNvGraphicFramePr>
            <a:graphicFrameLocks noGrp="1"/>
          </p:cNvGraphicFramePr>
          <p:nvPr>
            <p:extLst>
              <p:ext uri="{D42A27DB-BD31-4B8C-83A1-F6EECF244321}">
                <p14:modId xmlns:p14="http://schemas.microsoft.com/office/powerpoint/2010/main" val="672643400"/>
              </p:ext>
            </p:extLst>
          </p:nvPr>
        </p:nvGraphicFramePr>
        <p:xfrm>
          <a:off x="149225" y="1152260"/>
          <a:ext cx="6597650" cy="4101748"/>
        </p:xfrm>
        <a:graphic>
          <a:graphicData uri="http://schemas.openxmlformats.org/drawingml/2006/table">
            <a:tbl>
              <a:tblPr/>
              <a:tblGrid>
                <a:gridCol w="1458118"/>
                <a:gridCol w="5139532"/>
              </a:tblGrid>
              <a:tr h="3555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対象者</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県内中小企業者等</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873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費用</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無料</a:t>
                      </a:r>
                      <a:r>
                        <a:rPr kumimoji="1" lang="ja-JP" altLang="en-US" sz="16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8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445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回数の制限</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年間</a:t>
                      </a:r>
                      <a:r>
                        <a:rPr kumimoji="1" lang="ja-JP" altLang="en-US" sz="1400" b="0" i="0" u="none" strike="noStrike" cap="none" normalizeH="0" baseline="0" dirty="0">
                          <a:ln>
                            <a:noFill/>
                          </a:ln>
                          <a:solidFill>
                            <a:schemeClr val="tx1"/>
                          </a:solidFill>
                          <a:effectLst/>
                          <a:latin typeface="Calibri" pitchFamily="34" charset="0"/>
                          <a:ea typeface="ＭＳ Ｐゴシック" charset="-128"/>
                        </a:rPr>
                        <a:t>３</a:t>
                      </a:r>
                      <a:r>
                        <a:rPr kumimoji="1" lang="ja-JP" altLang="en-US" sz="1400" b="0" i="0" u="none" strike="noStrike" cap="none" normalizeH="0" baseline="0" dirty="0">
                          <a:ln>
                            <a:noFill/>
                          </a:ln>
                          <a:solidFill>
                            <a:schemeClr val="tx1"/>
                          </a:solidFill>
                          <a:effectLst/>
                          <a:latin typeface="Calibri" pitchFamily="34" charset="0"/>
                          <a:ea typeface="ＭＳ Ｐゴシック" charset="-128"/>
                        </a:rPr>
                        <a:t>回まで</a:t>
                      </a:r>
                      <a:endParaRPr b="0" dirty="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792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専門家</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利用者が派遣を希望する専門家</a:t>
                      </a:r>
                      <a:endParaRPr kumimoji="1" lang="en-US" altLang="ja-JP" sz="14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※産業振興センターが必要性を認めた者に限る</a:t>
                      </a:r>
                      <a:endParaRPr kumimoji="1" lang="en-US" altLang="ja-JP" sz="14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751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利用方法</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Calibri" pitchFamily="34" charset="0"/>
                          <a:ea typeface="ＭＳ Ｐゴシック" charset="-128"/>
                        </a:rPr>
                        <a:t>産業振興センターへ</a:t>
                      </a:r>
                      <a:r>
                        <a:rPr kumimoji="1" lang="ja-JP" altLang="en-US" sz="1400" b="0" i="0" u="none" strike="noStrike" cap="none" normalizeH="0" baseline="0" dirty="0">
                          <a:ln>
                            <a:noFill/>
                          </a:ln>
                          <a:solidFill>
                            <a:schemeClr val="tx1"/>
                          </a:solidFill>
                          <a:effectLst/>
                          <a:latin typeface="Calibri" pitchFamily="34" charset="0"/>
                          <a:ea typeface="ＭＳ Ｐゴシック" charset="-128"/>
                        </a:rPr>
                        <a:t>申請</a:t>
                      </a:r>
                      <a:endParaRPr kumimoji="1" lang="en-US" altLang="ja-JP" sz="1600" b="0" i="0" u="none" strike="noStrike" cap="none" normalizeH="0" baseline="0" dirty="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3555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受付期間</a:t>
                      </a:r>
                      <a:endParaRPr b="0">
                        <a:solidFill>
                          <a:schemeClr val="tx1"/>
                        </a:solidFil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Calibri" pitchFamily="34" charset="0"/>
                          <a:ea typeface="ＭＳ Ｐゴシック" charset="-128"/>
                        </a:rPr>
                        <a:t>随時</a:t>
                      </a:r>
                      <a:r>
                        <a:rPr kumimoji="1" lang="ja-JP" altLang="en-US" sz="1400" b="0" i="0" u="none" strike="noStrike" cap="none" normalizeH="0" baseline="0">
                          <a:ln>
                            <a:noFill/>
                          </a:ln>
                          <a:solidFill>
                            <a:schemeClr val="tx1"/>
                          </a:solidFill>
                          <a:effectLst/>
                          <a:latin typeface="Calibri" pitchFamily="34" charset="0"/>
                          <a:ea typeface="ＭＳ Ｐゴシック" charset="-128"/>
                        </a:rPr>
                        <a:t>募集</a:t>
                      </a:r>
                      <a:endParaRPr kumimoji="1" lang="en-US" altLang="ja-JP" sz="1600" b="0" i="0" u="none" strike="noStrike" cap="none" normalizeH="0" baseline="0">
                        <a:ln>
                          <a:noFill/>
                        </a:ln>
                        <a:solidFill>
                          <a:schemeClr val="tx1"/>
                        </a:solidFill>
                        <a:effectLst/>
                        <a:latin typeface="Calibri"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390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Ｐゴシック" charset="-128"/>
                          <a:ea typeface="ＭＳ Ｐゴシック" charset="-128"/>
                        </a:rPr>
                        <a:t>お問い合わせ先</a:t>
                      </a:r>
                      <a:endParaRPr b="0">
                        <a:solidFill>
                          <a:schemeClr val="tx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高知県産業振興センター</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事業戦略・デジタル化推進部　事業戦略・デジタル化推進課</a:t>
                      </a:r>
                      <a:endParaRPr kumimoji="1" lang="ja-JP" altLang="en-US" sz="1400" b="0" dirty="0">
                        <a:solidFill>
                          <a:schemeClr val="tx1"/>
                        </a:solidFill>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ＴＥＬ：088-845-6600</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E-mail：jigyousenryaku@joho-kochi.or.jp</a:t>
                      </a:r>
                      <a:endParaRPr kumimoji="1" lang="en-US" altLang="ja-JP" sz="1400" b="0" i="0" u="none" strike="noStrike" cap="none" normalizeH="0" baseline="0" dirty="0">
                        <a:ln>
                          <a:noFill/>
                        </a:ln>
                        <a:solidFill>
                          <a:schemeClr val="tx1"/>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Ｐゴシック" charset="-128"/>
                          <a:ea typeface="ＭＳ Ｐゴシック" charset="-128"/>
                        </a:rPr>
                        <a:t>ＵＲＬ：</a:t>
                      </a:r>
                      <a:r>
                        <a:rPr kumimoji="1" lang="en-US" altLang="ja-JP" sz="1400" b="0" i="0" u="none" strike="noStrike" cap="none" normalizeH="0" baseline="0" dirty="0">
                          <a:ln>
                            <a:noFill/>
                          </a:ln>
                          <a:solidFill>
                            <a:schemeClr val="tx1"/>
                          </a:solidFill>
                          <a:effectLst/>
                          <a:latin typeface="ＭＳ Ｐゴシック" charset="-128"/>
                          <a:ea typeface="ＭＳ Ｐゴシック" charset="-128"/>
                        </a:rPr>
                        <a:t>https://joho-kochi.or.jp</a:t>
                      </a:r>
                      <a:endParaRPr kumimoji="1" lang="ja-JP" altLang="en-US" sz="1600" b="0" i="0" u="none" strike="noStrike" cap="none" normalizeH="0" baseline="0" dirty="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259" name="テキスト ボックス 655"/>
          <p:cNvSpPr txBox="1"/>
          <p:nvPr/>
        </p:nvSpPr>
        <p:spPr>
          <a:xfrm>
            <a:off x="3121200" y="9505890"/>
            <a:ext cx="576064" cy="368439"/>
          </a:xfrm>
          <a:prstGeom prst="rect">
            <a:avLst/>
          </a:prstGeom>
          <a:noFill/>
        </p:spPr>
        <p:txBody>
          <a:bodyPr wrap="square" rtlCol="0">
            <a:spAutoFit/>
          </a:bodyPr>
          <a:lstStyle/>
          <a:p>
            <a:pPr algn="ctr"/>
            <a:r>
              <a:rPr lang="ja-JP" altLang="en-US">
                <a:solidFill>
                  <a:schemeClr val="tx1"/>
                </a:solidFill>
              </a:rPr>
              <a:t>５</a:t>
            </a:r>
            <a:endParaRPr>
              <a:solidFill>
                <a:schemeClr val="tx1"/>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7906</TotalTime>
  <Words>8625</Words>
  <Application>JUST Focus</Application>
  <Paragraphs>1914</Paragraphs>
  <ScaleCrop>false</ScaleCrop>
  <HeadingPairs>
    <vt:vector size="4" baseType="variant">
      <vt:variant>
        <vt:lpstr>テーマ</vt:lpstr>
      </vt:variant>
      <vt:variant>
        <vt:i4>1</vt:i4>
      </vt:variant>
      <vt:variant>
        <vt:lpstr>スライド タイトル</vt:lpstr>
      </vt:variant>
      <vt:variant>
        <vt:i4>39</vt:i4>
      </vt:variant>
    </vt:vector>
  </HeadingPairs>
  <TitlesOfParts>
    <vt:vector size="40" baseType="lpstr">
      <vt:lpstr>Office テーマ</vt:lpstr>
      <vt:lpstr>平成２９年度 ものづくり関連施策</vt:lpstr>
      <vt:lpstr>スライド 2</vt:lpstr>
      <vt:lpstr>スライド 3</vt:lpstr>
      <vt:lpstr>中山間地域等シェアオフィス利用推進事業費補助金【県】</vt:lpstr>
      <vt:lpstr>地域雇用開発奨励金【国】</vt:lpstr>
      <vt:lpstr>専門家派遣事業【認定支援機関】 （中小企業・小規模事業者ワンストップ総合支援事業）</vt:lpstr>
      <vt:lpstr>ものづくり産業強化事業【県】 ～　企画・事前調査段階　～</vt:lpstr>
      <vt:lpstr>スライド 8</vt:lpstr>
      <vt:lpstr>ものづくり産業強化事業【県】 ～　設備投資段階　～</vt:lpstr>
      <vt:lpstr>スライド 10</vt:lpstr>
      <vt:lpstr>事業化プラン（製品企画書）作成支援【センター】</vt:lpstr>
      <vt:lpstr>事業戦略策定支援【センター】</vt:lpstr>
      <vt:lpstr>経営革新支援事業／ 建設業経営革新支援事業【センター】</vt:lpstr>
      <vt:lpstr>スライド 14</vt:lpstr>
      <vt:lpstr>スライド 15</vt:lpstr>
      <vt:lpstr>スライド 16</vt:lpstr>
      <vt:lpstr>産業振興推進総合支援事業費補助金【県】</vt:lpstr>
      <vt:lpstr>食品産業総合支援事業費補助金【県】</vt:lpstr>
      <vt:lpstr>高知県IoT推進事業費補助金【県】</vt:lpstr>
      <vt:lpstr>見本市への出展【センター】</vt:lpstr>
      <vt:lpstr>公的調達制度による信用力の付与【県】</vt:lpstr>
      <vt:lpstr>戦略的基盤技術高度化・連携支援事業【国】 （サポイン事業）</vt:lpstr>
      <vt:lpstr>産学官連携産業創出研究推進事業【県】</vt:lpstr>
      <vt:lpstr>産学官連携事業化支援事業費補助金【県】</vt:lpstr>
      <vt:lpstr>企業立地促進事業費補助金【県】</vt:lpstr>
      <vt:lpstr>コンテンツ企業立地促進事業費補助金【県】</vt:lpstr>
      <vt:lpstr>産業振興計画推進融資【県】</vt:lpstr>
      <vt:lpstr>民間活力活用津波避難施設 整備促進事業費補助金【県】</vt:lpstr>
      <vt:lpstr>中小企業耐震診断等支援事業費補助金【県】</vt:lpstr>
      <vt:lpstr>事業承継等推進事業費補助金【県】</vt:lpstr>
      <vt:lpstr>伝統的工芸品産業等後継者育成対策事業費補助金 【県　（市町村への間接補助）】</vt:lpstr>
      <vt:lpstr>キャリアアップ助成金【国】</vt:lpstr>
      <vt:lpstr>中小企業経営強化税制【国】</vt:lpstr>
      <vt:lpstr>中小企業投資促進税制【国】</vt:lpstr>
      <vt:lpstr>中小企業の生産性向上のための固定資産税の 特例【国】</vt:lpstr>
      <vt:lpstr>商品開発に係る補助制度の比較表</vt:lpstr>
      <vt:lpstr>販路開拓に係る補助制度の比較表</vt:lpstr>
      <vt:lpstr>設備投資に係る補助制度の比較表</vt:lpstr>
      <vt:lpstr>スライド 39</vt:lpstr>
    </vt:vector>
  </TitlesOfParts>
  <LinksUpToDate>false</LinksUpToDate>
  <SharedDoc>false</SharedDoc>
  <HyperlinksChanged>false</HyperlinksChanged>
  <AppVersion>4.1.7</AppVersion>
  <PresentationFormat>ユーザー設定</PresentationFormat>
  <Slides>69</Slides>
  <Notes>69</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設備投資促進事業費補助金</dc:title>
  <dc:creator>ioas_user</dc:creator>
  <cp:lastModifiedBy>503567</cp:lastModifiedBy>
  <dcterms:created xsi:type="dcterms:W3CDTF">2014-01-15T00:53:23Z</dcterms:created>
  <dcterms:modified xsi:type="dcterms:W3CDTF">2025-06-06T04:41:47Z</dcterms:modified>
  <cp:revision>1825</cp:revision>
</cp:coreProperties>
</file>

<file path=docProps/custom.xml><?xml version="1.0" encoding="utf-8"?>
<Properties xmlns:vt="http://schemas.openxmlformats.org/officeDocument/2006/docPropsVTypes" xmlns="http://schemas.openxmlformats.org/officeDocument/2006/custom-properties"/>
</file>