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2"/>
  </p:sldMasterIdLst>
  <p:notesMasterIdLst>
    <p:notesMasterId r:id="rId3"/>
  </p:notesMasterIdLst>
  <p:sldIdLst>
    <p:sldId id="262" r:id="rId4"/>
  </p:sldIdLst>
  <p:sldSz cx="7559675" cy="10691813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  <p15:guide id="3" orient="horz" pos="3254" userDrawn="1">
          <p15:clr>
            <a:srgbClr val="747775"/>
          </p15:clr>
        </p15:guide>
      </p15:sldGuideLst>
    </p:ext>
    <p:ext uri="{521415D9-36F7-43E2-AB2F-B90AF26B5E84}">
      <p14:sectionLst xmlns:p14="http://schemas.microsoft.com/office/powerpoint/2010/main">
        <p14:section name="各施設配布用" id="{BC553196-7936-4A28-8C48-B2AABDA82E3F}">
          <p14:sldIdLst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8A08"/>
    <a:srgbClr val="643900"/>
    <a:srgbClr val="FF6600"/>
    <a:srgbClr val="EB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7E3B6C6-62CA-422B-ACBB-5E3C56169A4A}">
  <a:tblStyle styleId="{37E3B6C6-62CA-422B-ACBB-5E3C56169A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restored">
    <p:restoredLeft sz="6870"/>
    <p:restoredTop sz="95721"/>
  </p:normalViewPr>
  <p:slideViewPr>
    <p:cSldViewPr snapToGrid="0">
      <p:cViewPr>
        <p:scale>
          <a:sx n="70" d="100"/>
          <a:sy n="70" d="100"/>
        </p:scale>
        <p:origin x="-3624" y="-72"/>
      </p:cViewPr>
      <p:guideLst>
        <p:guide orient="horz" pos="3368"/>
        <p:guide pos="2381"/>
        <p:guide orient="horz" pos="32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4266" y="-78"/>
      </p:cViewPr>
      <p:guideLst>
        <p:guide orient="horz" pos="3884"/>
        <p:guide pos="2652"/>
      </p:guideLst>
    </p:cSldViewPr>
  </p:notes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62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1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62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/>
              <a:t>１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6312462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30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1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5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6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34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8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2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3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9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50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53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57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58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9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62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FDFF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6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7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slideLayout" Target="../slideLayouts/slideLayout1.xml" /><Relationship Id="rId7" Type="http://schemas.openxmlformats.org/officeDocument/2006/relationships/notesSlide" Target="../notesSlides/notesSlid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B816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四角形 105"/>
          <p:cNvSpPr/>
          <p:nvPr/>
        </p:nvSpPr>
        <p:spPr>
          <a:xfrm>
            <a:off x="103495" y="128849"/>
            <a:ext cx="7360331" cy="3491661"/>
          </a:xfrm>
          <a:prstGeom prst="roundRect">
            <a:avLst>
              <a:gd name="adj" fmla="val 8972"/>
            </a:avLst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074" name="Google Shape;89;p14" title="23261229_m.jpg"/>
          <p:cNvPicPr preferRelativeResize="0">
            <a:picLocks noChangeAspect="1"/>
          </p:cNvPicPr>
          <p:nvPr/>
        </p:nvPicPr>
        <p:blipFill>
          <a:blip r:embed="rId1">
            <a:lum contrast="10000"/>
          </a:blip>
          <a:srcRect t="8217"/>
          <a:stretch>
            <a:fillRect/>
          </a:stretch>
        </p:blipFill>
        <p:spPr>
          <a:xfrm>
            <a:off x="766828" y="134115"/>
            <a:ext cx="5986538" cy="3292794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  <a:effectLst>
            <a:glow>
              <a:sysClr val="windowText" lastClr="000000"/>
            </a:glow>
            <a:softEdge rad="112522"/>
          </a:effectLst>
        </p:spPr>
      </p:pic>
      <p:sp>
        <p:nvSpPr>
          <p:cNvPr id="1075" name="AutoShape 2"/>
          <p:cNvSpPr>
            <a:spLocks noChangeAspect="1" noChangeArrowheads="1"/>
          </p:cNvSpPr>
          <p:nvPr/>
        </p:nvSpPr>
        <p:spPr>
          <a:xfrm>
            <a:off x="3655386" y="47920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76" name="AutoShape 6"/>
          <p:cNvSpPr>
            <a:spLocks noChangeAspect="1" noChangeArrowheads="1"/>
          </p:cNvSpPr>
          <p:nvPr/>
        </p:nvSpPr>
        <p:spPr>
          <a:xfrm>
            <a:off x="3740701" y="6215079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77" name="四角形: 角を丸くする 163"/>
          <p:cNvSpPr/>
          <p:nvPr/>
        </p:nvSpPr>
        <p:spPr>
          <a:xfrm>
            <a:off x="364824" y="2838484"/>
            <a:ext cx="6858047" cy="657199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Google Shape;92;p14"/>
          <p:cNvSpPr txBox="1"/>
          <p:nvPr/>
        </p:nvSpPr>
        <p:spPr>
          <a:xfrm>
            <a:off x="1037191" y="2863415"/>
            <a:ext cx="6273291" cy="73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ja-JP" altLang="en-US" sz="2200" b="0" dirty="0">
                <a:solidFill>
                  <a:srgbClr val="643900"/>
                </a:solidFill>
                <a:latin typeface="ＤＨＰ特太ゴシック体"/>
                <a:ea typeface="ＤＨＰ特太ゴシック体"/>
                <a:cs typeface="+mn-lt"/>
                <a:sym typeface="M PLUS 1p"/>
              </a:rPr>
              <a:t>＼</a:t>
            </a:r>
            <a:r>
              <a:rPr lang="ja-JP" altLang="en-US" sz="2200" b="0" dirty="0">
                <a:solidFill>
                  <a:srgbClr val="643900"/>
                </a:solidFill>
                <a:latin typeface="ＤＨＰ特太ゴシック体"/>
                <a:ea typeface="ＤＨＰ特太ゴシック体"/>
                <a:cs typeface="+mn-lt"/>
                <a:sym typeface="M PLUS 1p"/>
              </a:rPr>
              <a:t>このようなことでお困りではないですか？／</a:t>
            </a:r>
            <a:endParaRPr lang="en-US" sz="2200" b="0" dirty="0">
              <a:solidFill>
                <a:srgbClr val="643900"/>
              </a:solidFill>
              <a:latin typeface="ＤＨＰ特太ゴシック体"/>
              <a:ea typeface="ＤＨＰ特太ゴシック体"/>
              <a:cs typeface="+mn-lt"/>
              <a:sym typeface="M PLUS 1p"/>
            </a:endParaRPr>
          </a:p>
          <a:p>
            <a:pPr lvl="0"/>
            <a:endParaRPr b="0" dirty="0">
              <a:solidFill>
                <a:schemeClr val="dk2"/>
              </a:solidFill>
              <a:latin typeface="ＤＨＰ特太ゴシック体"/>
              <a:ea typeface="ＤＨＰ特太ゴシック体"/>
              <a:cs typeface="+mn-lt"/>
              <a:sym typeface="M PLUS 1p"/>
            </a:endParaRPr>
          </a:p>
        </p:txBody>
      </p:sp>
      <p:sp>
        <p:nvSpPr>
          <p:cNvPr id="1079" name="テキスト ボックス 172"/>
          <p:cNvSpPr txBox="1"/>
          <p:nvPr/>
        </p:nvSpPr>
        <p:spPr>
          <a:xfrm>
            <a:off x="-131950" y="4438163"/>
            <a:ext cx="7777971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ja-JP" altLang="en-US" sz="1800" b="0" dirty="0">
                <a:solidFill>
                  <a:srgbClr val="FFFFFF"/>
                </a:solidFill>
                <a:latin typeface="ＤＨＰ特太ゴシック体"/>
                <a:ea typeface="ＤＨＰ特太ゴシック体"/>
              </a:rPr>
              <a:t>このようなお悩みは</a:t>
            </a:r>
            <a:r>
              <a:rPr kumimoji="1" lang="ja-JP" altLang="en-US" sz="2400" b="0" dirty="0">
                <a:ln w="9525">
                  <a:noFill/>
                </a:ln>
                <a:solidFill>
                  <a:srgbClr val="FEFF3C"/>
                </a:solidFill>
                <a:latin typeface="ＤＨＰ特太ゴシック体"/>
                <a:ea typeface="ＤＨＰ特太ゴシック体"/>
              </a:rPr>
              <a:t>スマサポ</a:t>
            </a:r>
            <a:r>
              <a:rPr kumimoji="1" lang="en-US" altLang="ja-JP" sz="2400" b="0" dirty="0">
                <a:ln w="9525">
                  <a:noFill/>
                </a:ln>
                <a:solidFill>
                  <a:srgbClr val="FEFF3C"/>
                </a:solidFill>
                <a:latin typeface="ＤＨＰ特太ゴシック体"/>
                <a:ea typeface="ＤＨＰ特太ゴシック体"/>
              </a:rPr>
              <a:t>Lite</a:t>
            </a:r>
            <a:r>
              <a:rPr kumimoji="1" lang="ja-JP" altLang="en-US" sz="1800" b="0" dirty="0">
                <a:solidFill>
                  <a:srgbClr val="FFFFFF"/>
                </a:solidFill>
                <a:latin typeface="ＤＨＰ特太ゴシック体"/>
                <a:ea typeface="ＤＨＰ特太ゴシック体"/>
              </a:rPr>
              <a:t>へ</a:t>
            </a:r>
            <a:r>
              <a:rPr kumimoji="1" lang="ja-JP" altLang="en-US" sz="2400" b="0" dirty="0">
                <a:solidFill>
                  <a:srgbClr val="FEFF3C"/>
                </a:solidFill>
                <a:latin typeface="ＤＨＰ特太ゴシック体"/>
                <a:ea typeface="ＤＨＰ特太ゴシック体"/>
              </a:rPr>
              <a:t>お気軽</a:t>
            </a:r>
            <a:r>
              <a:rPr kumimoji="1" lang="ja-JP" altLang="en-US" sz="1800" b="0" dirty="0">
                <a:solidFill>
                  <a:srgbClr val="FFFFFF"/>
                </a:solidFill>
                <a:latin typeface="ＤＨＰ特太ゴシック体"/>
                <a:ea typeface="ＤＨＰ特太ゴシック体"/>
              </a:rPr>
              <a:t>に</a:t>
            </a:r>
            <a:r>
              <a:rPr kumimoji="1" lang="ja-JP" altLang="en-US" sz="2000" b="0" dirty="0">
                <a:solidFill>
                  <a:srgbClr val="FEFF3C"/>
                </a:solidFill>
                <a:latin typeface="ＤＨＰ特太ゴシック体"/>
                <a:ea typeface="ＤＨＰ特太ゴシック体"/>
              </a:rPr>
              <a:t>ご相談ください</a:t>
            </a:r>
            <a:r>
              <a:rPr kumimoji="1" lang="ja-JP" altLang="en-US" sz="1800" b="0" dirty="0">
                <a:solidFill>
                  <a:srgbClr val="FFFFFF"/>
                </a:solidFill>
                <a:latin typeface="ＤＨＰ特太ゴシック体"/>
                <a:ea typeface="ＤＨＰ特太ゴシック体"/>
              </a:rPr>
              <a:t>！！</a:t>
            </a:r>
            <a:endParaRPr kumimoji="1" lang="ja-JP" altLang="en-US" sz="1800" b="0" dirty="0">
              <a:latin typeface="ＤＨＰ特太ゴシック体"/>
              <a:ea typeface="ＤＨＰ特太ゴシック体"/>
            </a:endParaRPr>
          </a:p>
        </p:txBody>
      </p:sp>
      <p:sp>
        <p:nvSpPr>
          <p:cNvPr id="1080" name="四角形: 角を丸くする 16"/>
          <p:cNvSpPr/>
          <p:nvPr/>
        </p:nvSpPr>
        <p:spPr>
          <a:xfrm>
            <a:off x="195156" y="5751857"/>
            <a:ext cx="7188282" cy="3944523"/>
          </a:xfrm>
          <a:prstGeom prst="roundRect">
            <a:avLst>
              <a:gd name="adj" fmla="val 881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1081" name="正方形/長方形 21"/>
          <p:cNvSpPr/>
          <p:nvPr/>
        </p:nvSpPr>
        <p:spPr>
          <a:xfrm>
            <a:off x="345736" y="6132011"/>
            <a:ext cx="6866518" cy="3477353"/>
          </a:xfrm>
          <a:prstGeom prst="roundRect">
            <a:avLst>
              <a:gd name="adj" fmla="val 115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82" name="正方形/長方形 8"/>
          <p:cNvSpPr/>
          <p:nvPr/>
        </p:nvSpPr>
        <p:spPr>
          <a:xfrm>
            <a:off x="190050" y="9774450"/>
            <a:ext cx="7153029" cy="8621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83" name="楕円 9"/>
          <p:cNvSpPr/>
          <p:nvPr/>
        </p:nvSpPr>
        <p:spPr>
          <a:xfrm>
            <a:off x="397923" y="9871706"/>
            <a:ext cx="869430" cy="2229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BIZ UDゴシック"/>
                <a:ea typeface="BIZ UDゴシック"/>
              </a:rPr>
              <a:t>場所</a:t>
            </a:r>
            <a:endParaRPr>
              <a:latin typeface="BIZ UDゴシック"/>
              <a:ea typeface="BIZ UDゴシック"/>
            </a:endParaRPr>
          </a:p>
        </p:txBody>
      </p:sp>
      <p:sp>
        <p:nvSpPr>
          <p:cNvPr id="1084" name="楕円 10"/>
          <p:cNvSpPr/>
          <p:nvPr/>
        </p:nvSpPr>
        <p:spPr>
          <a:xfrm>
            <a:off x="3101075" y="9836779"/>
            <a:ext cx="1628403" cy="292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BIZ UDゴシック"/>
                <a:ea typeface="BIZ UDゴシック"/>
              </a:rPr>
              <a:t>相談可能日時</a:t>
            </a:r>
            <a:endParaRPr>
              <a:latin typeface="BIZ UDゴシック"/>
              <a:ea typeface="BIZ UDゴシック"/>
            </a:endParaRPr>
          </a:p>
        </p:txBody>
      </p:sp>
      <p:sp>
        <p:nvSpPr>
          <p:cNvPr id="1085" name="楕円 12"/>
          <p:cNvSpPr/>
          <p:nvPr/>
        </p:nvSpPr>
        <p:spPr>
          <a:xfrm>
            <a:off x="7751520" y="9426314"/>
            <a:ext cx="958198" cy="2229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BIZ UDゴシック"/>
                <a:ea typeface="BIZ UDゴシック"/>
              </a:rPr>
              <a:t>連絡先</a:t>
            </a:r>
            <a:endParaRPr>
              <a:latin typeface="BIZ UDゴシック"/>
              <a:ea typeface="BIZ UDゴシック"/>
            </a:endParaRPr>
          </a:p>
        </p:txBody>
      </p:sp>
      <p:sp>
        <p:nvSpPr>
          <p:cNvPr id="1086" name="テキスト ボックス 6"/>
          <p:cNvSpPr txBox="1"/>
          <p:nvPr/>
        </p:nvSpPr>
        <p:spPr>
          <a:xfrm>
            <a:off x="599307" y="10182840"/>
            <a:ext cx="2099179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b="1" dirty="0">
                <a:latin typeface="BIZ UDゴシック"/>
                <a:ea typeface="BIZ UDゴシック"/>
              </a:rPr>
              <a:t>高知県いこいの広場</a:t>
            </a:r>
            <a:endParaRPr>
              <a:latin typeface="BIZ UDゴシック"/>
              <a:ea typeface="BIZ UDゴシック"/>
            </a:endParaRPr>
          </a:p>
        </p:txBody>
      </p:sp>
      <p:sp>
        <p:nvSpPr>
          <p:cNvPr id="1087" name="テキスト ボックス 51"/>
          <p:cNvSpPr txBox="1"/>
          <p:nvPr/>
        </p:nvSpPr>
        <p:spPr>
          <a:xfrm>
            <a:off x="3400198" y="10182840"/>
            <a:ext cx="4351322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b="1" dirty="0">
                <a:latin typeface="BIZ UDゴシック"/>
                <a:ea typeface="BIZ UDゴシック"/>
              </a:rPr>
              <a:t>毎週〇曜日の集いの時間に相談対応可能</a:t>
            </a:r>
            <a:endParaRPr>
              <a:latin typeface="BIZ UDゴシック"/>
              <a:ea typeface="BIZ UDゴシック"/>
            </a:endParaRPr>
          </a:p>
        </p:txBody>
      </p:sp>
      <p:sp>
        <p:nvSpPr>
          <p:cNvPr id="1088" name="テキスト ボックス 52"/>
          <p:cNvSpPr txBox="1"/>
          <p:nvPr/>
        </p:nvSpPr>
        <p:spPr>
          <a:xfrm>
            <a:off x="7751520" y="9696342"/>
            <a:ext cx="2099179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☎</a:t>
            </a:r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089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－</a:t>
            </a:r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123-4567</a:t>
            </a:r>
          </a:p>
        </p:txBody>
      </p:sp>
      <p:sp>
        <p:nvSpPr>
          <p:cNvPr id="1089" name="テキスト 58"/>
          <p:cNvSpPr txBox="1"/>
          <p:nvPr/>
        </p:nvSpPr>
        <p:spPr>
          <a:xfrm>
            <a:off x="7892528" y="1796068"/>
            <a:ext cx="7555786" cy="458497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2400">
                <a:solidFill>
                  <a:schemeClr val="bg1"/>
                </a:solidFill>
                <a:latin typeface="BIZ UDゴシック"/>
                <a:ea typeface="BIZ UDゴシック"/>
              </a:rPr>
              <a:t>【利用方法】</a:t>
            </a:r>
            <a:endParaRPr lang="ja-JP" altLang="en-US" sz="2400">
              <a:solidFill>
                <a:schemeClr val="bg1"/>
              </a:solidFill>
              <a:latin typeface="BIZ UDゴシック"/>
              <a:ea typeface="BIZ UDゴシック"/>
            </a:endParaRPr>
          </a:p>
          <a:p>
            <a:pPr marL="324000" indent="-324000">
              <a:defRPr lang="ja-JP" altLang="en-US"/>
            </a:pPr>
            <a:r>
              <a:rPr lang="ja-JP" altLang="en-US" sz="2400">
                <a:solidFill>
                  <a:schemeClr val="bg1"/>
                </a:solidFill>
                <a:latin typeface="BIZ UDゴシック"/>
                <a:ea typeface="BIZ UDゴシック"/>
              </a:rPr>
              <a:t>・チラシ下部の相談場所及び相談可能日時を施設ごとに変更して、施設内へ掲示又は宣伝活動に活用</a:t>
            </a:r>
            <a:endParaRPr lang="ja-JP" altLang="en-US" sz="2400">
              <a:solidFill>
                <a:schemeClr val="bg1"/>
              </a:solidFill>
              <a:latin typeface="BIZ UDゴシック"/>
              <a:ea typeface="BIZ UDゴシック"/>
            </a:endParaRPr>
          </a:p>
          <a:p>
            <a:pPr marL="324000" indent="-324000">
              <a:defRPr lang="ja-JP" altLang="en-US"/>
            </a:pPr>
            <a:r>
              <a:rPr lang="ja-JP" altLang="en-US" sz="2400">
                <a:solidFill>
                  <a:schemeClr val="bg1"/>
                </a:solidFill>
                <a:latin typeface="BIZ UDゴシック"/>
                <a:ea typeface="BIZ UDゴシック"/>
              </a:rPr>
              <a:t>※レイアウトは自由に変更いただいて問題ありません。</a:t>
            </a:r>
            <a:endParaRPr lang="ja-JP" altLang="en-US" sz="2400">
              <a:solidFill>
                <a:schemeClr val="bg1"/>
              </a:solidFill>
              <a:latin typeface="BIZ UDゴシック"/>
              <a:ea typeface="BIZ UDゴシック"/>
            </a:endParaRPr>
          </a:p>
          <a:p>
            <a:pPr>
              <a:defRPr lang="ja-JP" altLang="en-US"/>
            </a:pPr>
            <a:endParaRPr lang="ja-JP" altLang="en-US" sz="2400">
              <a:solidFill>
                <a:schemeClr val="bg1"/>
              </a:solidFill>
              <a:latin typeface="BIZ UDゴシック"/>
              <a:ea typeface="BIZ UDゴシック"/>
            </a:endParaRPr>
          </a:p>
          <a:p>
            <a:pPr>
              <a:defRPr lang="ja-JP" altLang="en-US"/>
            </a:pPr>
            <a:r>
              <a:rPr lang="ja-JP" altLang="en-US" sz="2400">
                <a:solidFill>
                  <a:schemeClr val="bg1"/>
                </a:solidFill>
                <a:latin typeface="BIZ UDゴシック"/>
                <a:ea typeface="BIZ UDゴシック"/>
              </a:rPr>
              <a:t>【目的】</a:t>
            </a:r>
            <a:endParaRPr lang="ja-JP" altLang="en-US" sz="2400">
              <a:solidFill>
                <a:schemeClr val="bg1"/>
              </a:solidFill>
              <a:latin typeface="BIZ UDゴシック"/>
              <a:ea typeface="BIZ UDゴシック"/>
            </a:endParaRPr>
          </a:p>
          <a:p>
            <a:pPr marL="324000" indent="-324000">
              <a:defRPr lang="ja-JP" altLang="en-US"/>
            </a:pPr>
            <a:r>
              <a:rPr lang="ja-JP" altLang="en-US" sz="2400">
                <a:solidFill>
                  <a:schemeClr val="bg1"/>
                </a:solidFill>
                <a:latin typeface="BIZ UDゴシック"/>
                <a:ea typeface="BIZ UDゴシック"/>
              </a:rPr>
              <a:t>・施設利用者にスマホ</a:t>
            </a:r>
            <a:r>
              <a:rPr lang="ja-JP" altLang="en-US" sz="2400">
                <a:solidFill>
                  <a:schemeClr val="bg1"/>
                </a:solidFill>
                <a:latin typeface="BIZ UDゴシック"/>
                <a:ea typeface="BIZ UDゴシック"/>
              </a:rPr>
              <a:t>相談対応</a:t>
            </a:r>
            <a:r>
              <a:rPr lang="ja-JP" altLang="en-US" sz="2400">
                <a:solidFill>
                  <a:schemeClr val="bg1"/>
                </a:solidFill>
                <a:latin typeface="BIZ UDゴシック"/>
                <a:ea typeface="BIZ UDゴシック"/>
              </a:rPr>
              <a:t>している</a:t>
            </a:r>
            <a:r>
              <a:rPr lang="ja-JP" altLang="en-US" sz="2400">
                <a:solidFill>
                  <a:schemeClr val="bg1"/>
                </a:solidFill>
                <a:latin typeface="BIZ UDゴシック"/>
                <a:ea typeface="BIZ UDゴシック"/>
              </a:rPr>
              <a:t>ことを周知すること</a:t>
            </a:r>
            <a:endParaRPr lang="ja-JP" altLang="en-US" sz="2400">
              <a:solidFill>
                <a:schemeClr val="bg1"/>
              </a:solidFill>
              <a:latin typeface="BIZ UDゴシック"/>
              <a:ea typeface="BIZ UDゴシック"/>
            </a:endParaRPr>
          </a:p>
          <a:p>
            <a:pPr marL="324000" indent="-324000">
              <a:defRPr lang="ja-JP" altLang="en-US"/>
            </a:pPr>
            <a:endParaRPr lang="ja-JP" altLang="en-US" sz="2400">
              <a:solidFill>
                <a:schemeClr val="bg1"/>
              </a:solidFill>
              <a:latin typeface="BIZ UDゴシック"/>
              <a:ea typeface="BIZ UDゴシック"/>
            </a:endParaRPr>
          </a:p>
          <a:p>
            <a:pPr marL="324000" indent="-324000">
              <a:defRPr lang="ja-JP" altLang="en-US"/>
            </a:pPr>
            <a:r>
              <a:rPr lang="ja-JP" altLang="en-US" sz="2400">
                <a:solidFill>
                  <a:schemeClr val="bg1"/>
                </a:solidFill>
                <a:latin typeface="BIZ UDゴシック"/>
                <a:ea typeface="BIZ UDゴシック"/>
              </a:rPr>
              <a:t>・相談にいらっしゃる際のルールを掲示しておくことで、万が一のトラブルに備えること</a:t>
            </a:r>
            <a:endParaRPr lang="ja-JP" altLang="en-US" sz="2400">
              <a:solidFill>
                <a:schemeClr val="bg1"/>
              </a:solidFill>
              <a:latin typeface="BIZ UDゴシック"/>
              <a:ea typeface="BIZ UDゴシック"/>
            </a:endParaRPr>
          </a:p>
          <a:p>
            <a:pPr>
              <a:defRPr lang="ja-JP" altLang="en-US"/>
            </a:pPr>
            <a:endParaRPr lang="ja-JP" altLang="en-US" sz="2800">
              <a:solidFill>
                <a:schemeClr val="bg1"/>
              </a:solidFill>
              <a:latin typeface="BIZ UDゴシック"/>
              <a:ea typeface="BIZ UDゴシック"/>
            </a:endParaRPr>
          </a:p>
        </p:txBody>
      </p:sp>
      <p:sp>
        <p:nvSpPr>
          <p:cNvPr id="1090" name="テキスト 59"/>
          <p:cNvSpPr txBox="1"/>
          <p:nvPr/>
        </p:nvSpPr>
        <p:spPr>
          <a:xfrm>
            <a:off x="7892143" y="1217680"/>
            <a:ext cx="6270100" cy="5223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2800" b="1">
                <a:solidFill>
                  <a:schemeClr val="bg1"/>
                </a:solidFill>
              </a:rPr>
              <a:t>各施設用の宣伝チラシ</a:t>
            </a:r>
            <a:endParaRPr lang="ja-JP" altLang="en-US" sz="2800" b="1">
              <a:solidFill>
                <a:schemeClr val="bg1"/>
              </a:solidFill>
            </a:endParaRPr>
          </a:p>
        </p:txBody>
      </p:sp>
      <p:sp>
        <p:nvSpPr>
          <p:cNvPr id="1091" name="テキスト ボックス 102"/>
          <p:cNvSpPr txBox="1"/>
          <p:nvPr/>
        </p:nvSpPr>
        <p:spPr>
          <a:xfrm>
            <a:off x="260679" y="5042417"/>
            <a:ext cx="7036631" cy="57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ja-JP" altLang="en-US" sz="1400" b="0" dirty="0">
                <a:solidFill>
                  <a:schemeClr val="bg1"/>
                </a:solidFill>
                <a:latin typeface="ＤＨＰ特太ゴシック体"/>
                <a:ea typeface="ＤＨＰ特太ゴシック体"/>
              </a:rPr>
              <a:t>　　　　　　　　　　　　スマホの操作方法や活用方法等のお困りごとに対して、普段</a:t>
            </a:r>
            <a:endParaRPr kumimoji="1" lang="ja-JP" altLang="en-US" sz="1500" b="0" dirty="0">
              <a:solidFill>
                <a:schemeClr val="bg1"/>
              </a:solidFill>
              <a:latin typeface="ＤＨＰ特太ゴシック体"/>
              <a:ea typeface="ＤＨＰ特太ゴシック体"/>
            </a:endParaRPr>
          </a:p>
          <a:p>
            <a:pPr>
              <a:spcAft>
                <a:spcPts val="400"/>
              </a:spcAft>
            </a:pPr>
            <a:r>
              <a:rPr kumimoji="1" lang="ja-JP" altLang="en-US" sz="1400" b="0" dirty="0">
                <a:solidFill>
                  <a:schemeClr val="bg1"/>
                </a:solidFill>
                <a:latin typeface="ＤＨＰ特太ゴシック体"/>
                <a:ea typeface="ＤＨＰ特太ゴシック体"/>
              </a:rPr>
              <a:t>　　　　　　　　　　　　の</a:t>
            </a:r>
            <a:r>
              <a:rPr kumimoji="1" lang="ja-JP" altLang="en-US" sz="1400" b="0" dirty="0">
                <a:solidFill>
                  <a:schemeClr val="bg1"/>
                </a:solidFill>
                <a:latin typeface="ＤＨＰ特太ゴシック体"/>
                <a:ea typeface="ＤＨＰ特太ゴシック体"/>
              </a:rPr>
              <a:t>業務の合間に、一緒に解決に取り組むサポーターです。</a:t>
            </a:r>
            <a:endParaRPr kumimoji="1" lang="ja-JP" altLang="en-US" sz="1400" b="0" dirty="0">
              <a:solidFill>
                <a:schemeClr val="bg1"/>
              </a:solidFill>
              <a:latin typeface="ＤＨＰ特太ゴシック体"/>
              <a:ea typeface="ＤＨＰ特太ゴシック体"/>
            </a:endParaRPr>
          </a:p>
        </p:txBody>
      </p:sp>
      <p:pic>
        <p:nvPicPr>
          <p:cNvPr id="1092" name="図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322" y="1418559"/>
            <a:ext cx="1325708" cy="1477113"/>
          </a:xfrm>
          <a:prstGeom prst="rect">
            <a:avLst/>
          </a:prstGeom>
          <a:ln/>
        </p:spPr>
      </p:pic>
      <p:grpSp>
        <p:nvGrpSpPr>
          <p:cNvPr id="1093" name="グループ 59"/>
          <p:cNvGrpSpPr/>
          <p:nvPr/>
        </p:nvGrpSpPr>
        <p:grpSpPr>
          <a:xfrm>
            <a:off x="6283263" y="1291653"/>
            <a:ext cx="1173452" cy="1425570"/>
            <a:chOff x="965220" y="1459867"/>
            <a:chExt cx="1173452" cy="1425570"/>
          </a:xfrm>
        </p:grpSpPr>
        <p:sp>
          <p:nvSpPr>
            <p:cNvPr id="1094" name="楕円 170"/>
            <p:cNvSpPr/>
            <p:nvPr/>
          </p:nvSpPr>
          <p:spPr>
            <a:xfrm>
              <a:off x="965220" y="1940754"/>
              <a:ext cx="1005421" cy="944683"/>
            </a:xfrm>
            <a:prstGeom prst="ellipse">
              <a:avLst/>
            </a:prstGeom>
            <a:solidFill>
              <a:srgbClr val="00A84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テキスト ボックス 171"/>
            <p:cNvSpPr txBox="1"/>
            <p:nvPr/>
          </p:nvSpPr>
          <p:spPr>
            <a:xfrm>
              <a:off x="1083355" y="2117316"/>
              <a:ext cx="1055317" cy="58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bg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初心者</a:t>
              </a:r>
              <a:endParaRPr kumimoji="1" lang="en-US" altLang="ja-JP" sz="1600" b="1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r>
                <a:rPr kumimoji="1" lang="ja-JP" altLang="en-US" sz="1600" b="1" dirty="0">
                  <a:solidFill>
                    <a:schemeClr val="bg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大歓迎</a:t>
              </a:r>
              <a:endParaRPr>
                <a:solidFill>
                  <a:schemeClr val="bg1"/>
                </a:solidFill>
              </a:endParaRPr>
            </a:p>
          </p:txBody>
        </p:sp>
        <p:pic>
          <p:nvPicPr>
            <p:cNvPr id="1096" name="図 169" descr="白いバックグラウンドの前にある交通標識&#10;&#10;AI によって生成されたコンテンツは間違っている可能性があります。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186" y="1459867"/>
              <a:ext cx="659488" cy="657449"/>
            </a:xfrm>
            <a:prstGeom prst="rect">
              <a:avLst/>
            </a:prstGeom>
          </p:spPr>
        </p:pic>
      </p:grpSp>
      <p:sp>
        <p:nvSpPr>
          <p:cNvPr id="1097" name="楕円 108"/>
          <p:cNvSpPr/>
          <p:nvPr/>
        </p:nvSpPr>
        <p:spPr>
          <a:xfrm>
            <a:off x="652863" y="1384537"/>
            <a:ext cx="1596571" cy="67977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098" name="テキスト ボックス 171"/>
          <p:cNvSpPr txBox="1"/>
          <p:nvPr/>
        </p:nvSpPr>
        <p:spPr>
          <a:xfrm>
            <a:off x="729744" y="1495128"/>
            <a:ext cx="1858080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0" dirty="0">
                <a:solidFill>
                  <a:srgbClr val="FCFE8D"/>
                </a:solidFill>
                <a:latin typeface="HGP創英角ﾎﾟｯﾌﾟ体"/>
                <a:ea typeface="HGP創英角ﾎﾟｯﾌﾟ体"/>
              </a:rPr>
              <a:t>予約不要</a:t>
            </a:r>
            <a:endParaRPr kumimoji="1" lang="ja-JP" altLang="en-US" sz="1600" b="0" dirty="0">
              <a:solidFill>
                <a:srgbClr val="FCFE8D"/>
              </a:solidFill>
              <a:latin typeface="HGP創英角ﾎﾟｯﾌﾟ体"/>
              <a:ea typeface="HGP創英角ﾎﾟｯﾌﾟ体"/>
            </a:endParaRPr>
          </a:p>
        </p:txBody>
      </p:sp>
      <p:grpSp>
        <p:nvGrpSpPr>
          <p:cNvPr id="1099" name="グループ 113"/>
          <p:cNvGrpSpPr/>
          <p:nvPr/>
        </p:nvGrpSpPr>
        <p:grpSpPr>
          <a:xfrm>
            <a:off x="297696" y="1191523"/>
            <a:ext cx="452989" cy="573758"/>
            <a:chOff x="286722" y="1349727"/>
            <a:chExt cx="452988" cy="573758"/>
          </a:xfrm>
        </p:grpSpPr>
        <p:sp>
          <p:nvSpPr>
            <p:cNvPr id="1100" name="二等辺三角形 13"/>
            <p:cNvSpPr/>
            <p:nvPr/>
          </p:nvSpPr>
          <p:spPr>
            <a:xfrm rot="-12000000" flipH="1">
              <a:off x="600554" y="1349727"/>
              <a:ext cx="139156" cy="302807"/>
            </a:xfrm>
            <a:prstGeom prst="triangle">
              <a:avLst/>
            </a:prstGeom>
            <a:solidFill>
              <a:srgbClr val="FF711B"/>
            </a:solidFill>
            <a:ln>
              <a:solidFill>
                <a:srgbClr val="FF71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101" name="二等辺三角形 14"/>
            <p:cNvSpPr/>
            <p:nvPr/>
          </p:nvSpPr>
          <p:spPr>
            <a:xfrm rot="-14192498" flipH="1">
              <a:off x="448366" y="1539491"/>
              <a:ext cx="103551" cy="234018"/>
            </a:xfrm>
            <a:prstGeom prst="triangle">
              <a:avLst/>
            </a:prstGeom>
            <a:solidFill>
              <a:srgbClr val="FF711B"/>
            </a:solidFill>
            <a:ln>
              <a:solidFill>
                <a:srgbClr val="FF71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102" name="二等辺三角形 112"/>
            <p:cNvSpPr/>
            <p:nvPr/>
          </p:nvSpPr>
          <p:spPr>
            <a:xfrm rot="-16500000" flipH="1">
              <a:off x="368569" y="1702525"/>
              <a:ext cx="139156" cy="302807"/>
            </a:xfrm>
            <a:prstGeom prst="triangle">
              <a:avLst/>
            </a:prstGeom>
            <a:solidFill>
              <a:srgbClr val="FF711B"/>
            </a:solidFill>
            <a:ln>
              <a:solidFill>
                <a:srgbClr val="FF71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103" name="グループ 117"/>
          <p:cNvGrpSpPr/>
          <p:nvPr/>
        </p:nvGrpSpPr>
        <p:grpSpPr>
          <a:xfrm>
            <a:off x="31554" y="3246730"/>
            <a:ext cx="7321946" cy="1325001"/>
            <a:chOff x="160130" y="4902277"/>
            <a:chExt cx="7321946" cy="1325001"/>
          </a:xfrm>
        </p:grpSpPr>
        <p:pic>
          <p:nvPicPr>
            <p:cNvPr id="1104" name="図 110"/>
            <p:cNvPicPr>
              <a:picLocks noChangeAspect="1"/>
            </p:cNvPicPr>
            <p:nvPr/>
          </p:nvPicPr>
          <p:blipFill>
            <a:blip r:embed="rId4"/>
            <a:srcRect t="7164" b="52885"/>
            <a:stretch>
              <a:fillRect/>
            </a:stretch>
          </p:blipFill>
          <p:spPr>
            <a:xfrm>
              <a:off x="160130" y="4902277"/>
              <a:ext cx="7321946" cy="1325001"/>
            </a:xfrm>
            <a:prstGeom prst="rect">
              <a:avLst/>
            </a:prstGeom>
          </p:spPr>
        </p:pic>
        <p:sp>
          <p:nvSpPr>
            <p:cNvPr id="1105" name="テキスト ボックス 166"/>
            <p:cNvSpPr txBox="1"/>
            <p:nvPr/>
          </p:nvSpPr>
          <p:spPr>
            <a:xfrm>
              <a:off x="1003377" y="5255810"/>
              <a:ext cx="1814614" cy="553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スマホの</a:t>
              </a:r>
              <a:r>
                <a:rPr kumimoji="1" lang="ja-JP" altLang="en-US" sz="18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音</a:t>
              </a:r>
              <a:r>
                <a:rPr kumimoji="1"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が</a:t>
              </a:r>
              <a:endParaRPr kumimoji="1"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kumimoji="1"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出なくなった！？</a:t>
              </a:r>
            </a:p>
          </p:txBody>
        </p:sp>
        <p:sp>
          <p:nvSpPr>
            <p:cNvPr id="1106" name="テキスト ボックス 3"/>
            <p:cNvSpPr txBox="1"/>
            <p:nvPr/>
          </p:nvSpPr>
          <p:spPr>
            <a:xfrm>
              <a:off x="3104282" y="5079695"/>
              <a:ext cx="1814614" cy="73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8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写真・動画を</a:t>
              </a:r>
              <a:endParaRPr kumimoji="1" lang="en-US" altLang="ja-JP" sz="18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kumimoji="1"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撮ったり、送ったり、もらったりしたい</a:t>
              </a:r>
              <a:endParaRPr kumimoji="1"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07" name="テキスト ボックス 4"/>
            <p:cNvSpPr txBox="1"/>
            <p:nvPr/>
          </p:nvSpPr>
          <p:spPr>
            <a:xfrm>
              <a:off x="5398103" y="5298778"/>
              <a:ext cx="1675109" cy="553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LINE</a:t>
              </a:r>
              <a:r>
                <a:rPr kumimoji="1"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の使い方を</a:t>
              </a:r>
              <a:endParaRPr kumimoji="1"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kumimoji="1"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教えてほしい</a:t>
              </a:r>
            </a:p>
          </p:txBody>
        </p:sp>
      </p:grpSp>
      <p:sp>
        <p:nvSpPr>
          <p:cNvPr id="1108" name="四角形 119"/>
          <p:cNvSpPr/>
          <p:nvPr/>
        </p:nvSpPr>
        <p:spPr>
          <a:xfrm>
            <a:off x="190337" y="4989099"/>
            <a:ext cx="7146589" cy="649670"/>
          </a:xfrm>
          <a:prstGeom prst="roundRect">
            <a:avLst/>
          </a:prstGeom>
          <a:noFill/>
          <a:ln w="57150" cap="flat" cmpd="sng" algn="ctr">
            <a:solidFill>
              <a:srgbClr val="F8FFB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grpSp>
        <p:nvGrpSpPr>
          <p:cNvPr id="1109" name="グループ 121"/>
          <p:cNvGrpSpPr/>
          <p:nvPr/>
        </p:nvGrpSpPr>
        <p:grpSpPr>
          <a:xfrm>
            <a:off x="283595" y="5025343"/>
            <a:ext cx="2610279" cy="554610"/>
            <a:chOff x="457739" y="4907056"/>
            <a:chExt cx="2672022" cy="554610"/>
          </a:xfrm>
        </p:grpSpPr>
        <p:sp>
          <p:nvSpPr>
            <p:cNvPr id="1110" name="テキスト 103"/>
            <p:cNvSpPr txBox="1"/>
            <p:nvPr/>
          </p:nvSpPr>
          <p:spPr>
            <a:xfrm>
              <a:off x="1646293" y="4907056"/>
              <a:ext cx="809625" cy="2453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kumimoji="1" lang="ja-JP" altLang="en-US" sz="1000" b="1" dirty="0">
                  <a:solidFill>
                    <a:schemeClr val="bg1"/>
                  </a:solidFill>
                  <a:latin typeface="ＤＨＰ特太ゴシック体"/>
                  <a:ea typeface="ＤＨＰ特太ゴシック体"/>
                </a:rPr>
                <a:t>ライト</a:t>
              </a:r>
              <a:endParaRPr lang="ja-JP" altLang="en-US">
                <a:solidFill>
                  <a:schemeClr val="bg1"/>
                </a:solidFill>
                <a:latin typeface="ＤＨＰ特太ゴシック体"/>
                <a:ea typeface="ＤＨＰ特太ゴシック体"/>
              </a:endParaRPr>
            </a:p>
          </p:txBody>
        </p:sp>
        <p:sp>
          <p:nvSpPr>
            <p:cNvPr id="1111" name="テキスト ボックス 120"/>
            <p:cNvSpPr txBox="1"/>
            <p:nvPr/>
          </p:nvSpPr>
          <p:spPr>
            <a:xfrm>
              <a:off x="457739" y="5062449"/>
              <a:ext cx="2672022" cy="39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0" dirty="0">
                  <a:solidFill>
                    <a:schemeClr val="bg1"/>
                  </a:solidFill>
                  <a:latin typeface="ＤＨＰ特太ゴシック体"/>
                  <a:ea typeface="ＤＨＰ特太ゴシック体"/>
                </a:rPr>
                <a:t>スマサポ</a:t>
              </a:r>
              <a:r>
                <a:rPr kumimoji="1" lang="en-US" altLang="ja-JP" sz="2000" b="0" dirty="0">
                  <a:solidFill>
                    <a:schemeClr val="bg1"/>
                  </a:solidFill>
                  <a:latin typeface="ＤＨＰ特太ゴシック体"/>
                  <a:ea typeface="ＤＨＰ特太ゴシック体"/>
                </a:rPr>
                <a:t>Lite</a:t>
              </a:r>
              <a:r>
                <a:rPr kumimoji="1" lang="ja-JP" altLang="en-US" sz="2000" b="0" dirty="0">
                  <a:solidFill>
                    <a:schemeClr val="bg1"/>
                  </a:solidFill>
                  <a:latin typeface="ＤＨＰ特太ゴシック体"/>
                  <a:ea typeface="ＤＨＰ特太ゴシック体"/>
                </a:rPr>
                <a:t>とは</a:t>
              </a:r>
              <a:endParaRPr kumimoji="1" lang="en-US" altLang="ja-JP" sz="2200" b="0" dirty="0">
                <a:solidFill>
                  <a:schemeClr val="bg1"/>
                </a:solidFill>
                <a:latin typeface="ＤＨＰ特太ゴシック体"/>
                <a:ea typeface="ＤＨＰ特太ゴシック体"/>
              </a:endParaRPr>
            </a:p>
          </p:txBody>
        </p:sp>
      </p:grpSp>
      <p:sp>
        <p:nvSpPr>
          <p:cNvPr id="1112" name="正方形/長方形 22"/>
          <p:cNvSpPr/>
          <p:nvPr/>
        </p:nvSpPr>
        <p:spPr>
          <a:xfrm>
            <a:off x="319879" y="40983"/>
            <a:ext cx="6925813" cy="1199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7200" b="1" dirty="0">
                <a:ln w="38100" cap="rnd">
                  <a:solidFill>
                    <a:srgbClr val="FCFEB1"/>
                  </a:solidFill>
                  <a:prstDash val="solid"/>
                </a:ln>
                <a:solidFill>
                  <a:srgbClr val="FFAE0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ちっくと</a:t>
            </a:r>
            <a:r>
              <a:rPr lang="ja-JP" altLang="en-US" sz="6200" b="1" dirty="0">
                <a:ln w="38100" cap="rnd">
                  <a:solidFill>
                    <a:srgbClr val="FCFEB1"/>
                  </a:solidFill>
                  <a:prstDash val="solid"/>
                </a:ln>
                <a:solidFill>
                  <a:srgbClr val="F662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スマホ相談</a:t>
            </a:r>
            <a:endParaRPr sz="6200">
              <a:ln>
                <a:solidFill>
                  <a:srgbClr val="FCFEB1"/>
                </a:solidFill>
              </a:ln>
              <a:solidFill>
                <a:srgbClr val="F66200"/>
              </a:solidFill>
            </a:endParaRPr>
          </a:p>
        </p:txBody>
      </p:sp>
      <p:sp>
        <p:nvSpPr>
          <p:cNvPr id="1113" name="テキスト ボックス 105"/>
          <p:cNvSpPr txBox="1"/>
          <p:nvPr/>
        </p:nvSpPr>
        <p:spPr>
          <a:xfrm>
            <a:off x="407634" y="6193505"/>
            <a:ext cx="6701642" cy="337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8000" indent="-378000"/>
            <a:r>
              <a:rPr kumimoji="1" lang="en-US" altLang="ja-JP" sz="1600" b="1" dirty="0">
                <a:latin typeface="BIZ UDゴシック"/>
                <a:ea typeface="BIZ UDゴシック"/>
              </a:rPr>
              <a:t>１．</a:t>
            </a:r>
            <a:r>
              <a:rPr kumimoji="1" lang="en-US" altLang="ja-JP" sz="1600" b="1" u="sng" dirty="0">
                <a:latin typeface="BIZ UDゴシック"/>
                <a:ea typeface="BIZ UDゴシック"/>
              </a:rPr>
              <a:t>実際の操作はご自身でお願いします。一緒に何度でも</a:t>
            </a:r>
            <a:endParaRPr kumimoji="1" lang="en-US" altLang="ja-JP" sz="1600" b="1" u="sng" dirty="0">
              <a:latin typeface="BIZ UDゴシック"/>
              <a:ea typeface="BIZ UDゴシック"/>
            </a:endParaRPr>
          </a:p>
          <a:p>
            <a:pPr marL="378000" indent="-378000"/>
            <a:r>
              <a:rPr kumimoji="1" lang="en-US" altLang="ja-JP" sz="1600" b="1" u="none" dirty="0">
                <a:latin typeface="BIZ UDゴシック"/>
                <a:ea typeface="BIZ UDゴシック"/>
              </a:rPr>
              <a:t>　</a:t>
            </a:r>
            <a:r>
              <a:rPr kumimoji="1" lang="en-US" altLang="ja-JP" sz="1600" b="1" u="none" dirty="0">
                <a:latin typeface="BIZ UDゴシック"/>
                <a:ea typeface="BIZ UDゴシック"/>
              </a:rPr>
              <a:t>　</a:t>
            </a:r>
            <a:r>
              <a:rPr kumimoji="1" lang="en-US" altLang="ja-JP" sz="1600" b="1" u="sng" dirty="0">
                <a:latin typeface="BIZ UDゴシック"/>
                <a:ea typeface="BIZ UDゴシック"/>
              </a:rPr>
              <a:t>チャレンジしましょう！</a:t>
            </a:r>
            <a:endParaRPr kumimoji="1" lang="en-US" altLang="ja-JP" sz="1600" b="1" u="sng" dirty="0">
              <a:latin typeface="BIZ UDゴシック"/>
              <a:ea typeface="BIZ UDゴシック"/>
            </a:endParaRPr>
          </a:p>
          <a:p>
            <a:pPr marL="378000" indent="-378000">
              <a:spcBef>
                <a:spcPts val="900"/>
              </a:spcBef>
            </a:pPr>
            <a:r>
              <a:rPr kumimoji="1" lang="en-US" altLang="ja-JP" sz="1600" b="1" dirty="0">
                <a:latin typeface="BIZ UDゴシック"/>
                <a:ea typeface="BIZ UDゴシック"/>
              </a:rPr>
              <a:t>２．サポーターはスマホの専門家ではないため、回答できない場合や時間を要する場合があります。</a:t>
            </a:r>
            <a:endParaRPr lang="ja-JP" altLang="en-US" sz="1600">
              <a:latin typeface="BIZ UDゴシック"/>
              <a:ea typeface="BIZ UDゴシック"/>
            </a:endParaRPr>
          </a:p>
          <a:p>
            <a:pPr marL="378000" indent="-378000">
              <a:spcBef>
                <a:spcPts val="900"/>
              </a:spcBef>
            </a:pPr>
            <a:r>
              <a:rPr kumimoji="1" lang="en-US" altLang="ja-JP" sz="1600" b="1" dirty="0">
                <a:latin typeface="BIZ UDゴシック"/>
                <a:ea typeface="BIZ UDゴシック"/>
              </a:rPr>
              <a:t>３．写真やメールなどを削除する場合は、事前によくご確認ください。</a:t>
            </a:r>
            <a:endParaRPr lang="ja-JP" altLang="en-US" sz="1600">
              <a:latin typeface="BIZ UDゴシック"/>
              <a:ea typeface="BIZ UDゴシック"/>
            </a:endParaRPr>
          </a:p>
          <a:p>
            <a:pPr marL="378000" indent="-378000">
              <a:spcBef>
                <a:spcPts val="900"/>
              </a:spcBef>
            </a:pPr>
            <a:r>
              <a:rPr kumimoji="1" lang="en-US" altLang="ja-JP" sz="1600" b="1" dirty="0">
                <a:latin typeface="BIZ UDゴシック"/>
                <a:ea typeface="BIZ UDゴシック"/>
              </a:rPr>
              <a:t>４．故意や重大な過失がない限り、責任は負いかねますのであらかじめご了承ください。</a:t>
            </a:r>
            <a:endParaRPr lang="ja-JP" altLang="en-US" sz="1600">
              <a:latin typeface="BIZ UDゴシック"/>
              <a:ea typeface="BIZ UDゴシック"/>
            </a:endParaRPr>
          </a:p>
          <a:p>
            <a:pPr marL="378000" indent="-378000">
              <a:spcBef>
                <a:spcPts val="900"/>
              </a:spcBef>
            </a:pPr>
            <a:r>
              <a:rPr kumimoji="1" lang="en-US" altLang="ja-JP" sz="1600" b="1" dirty="0">
                <a:latin typeface="BIZ UDゴシック"/>
                <a:ea typeface="BIZ UDゴシック"/>
              </a:rPr>
              <a:t>５．相談内容によっては、意図せず個人情報を知り得ることとなる場合があります。その情報を記録したり、他人に教えたりすることは決してありません。</a:t>
            </a:r>
            <a:endParaRPr lang="ja-JP" altLang="en-US" sz="1600">
              <a:latin typeface="BIZ UDゴシック"/>
              <a:ea typeface="BIZ UDゴシック"/>
            </a:endParaRPr>
          </a:p>
          <a:p>
            <a:pPr marL="378000" indent="-378000">
              <a:spcBef>
                <a:spcPts val="900"/>
              </a:spcBef>
            </a:pPr>
            <a:r>
              <a:rPr kumimoji="1" lang="en-US" altLang="ja-JP" sz="1600" b="1" dirty="0">
                <a:latin typeface="BIZ UDゴシック"/>
                <a:ea typeface="BIZ UDゴシック"/>
              </a:rPr>
              <a:t>６．IDやパスワードはサポーターに教えず、ご自身で</a:t>
            </a:r>
            <a:r>
              <a:rPr kumimoji="1" lang="en-US" altLang="ja-JP" sz="1600" b="1" dirty="0">
                <a:latin typeface="BIZ UDゴシック"/>
                <a:ea typeface="BIZ UDゴシック"/>
              </a:rPr>
              <a:t>入力してください。</a:t>
            </a:r>
            <a:endParaRPr kumimoji="1" lang="en-US" altLang="ja-JP" sz="1450" b="1" dirty="0">
              <a:latin typeface="BIZ UDゴシック"/>
              <a:ea typeface="BIZ UDゴシック"/>
            </a:endParaRPr>
          </a:p>
        </p:txBody>
      </p:sp>
      <p:sp>
        <p:nvSpPr>
          <p:cNvPr id="1115" name="図形 168"/>
          <p:cNvSpPr/>
          <p:nvPr/>
        </p:nvSpPr>
        <p:spPr>
          <a:xfrm>
            <a:off x="2633440" y="5715115"/>
            <a:ext cx="2291109" cy="487646"/>
          </a:xfrm>
          <a:prstGeom prst="ribbon2">
            <a:avLst>
              <a:gd name="adj1" fmla="val 23810"/>
              <a:gd name="adj2" fmla="val 70464"/>
            </a:avLst>
          </a:prstGeom>
          <a:solidFill>
            <a:srgbClr val="FFD06F"/>
          </a:solidFill>
          <a:ln w="12700" cap="flat" cmpd="sng" algn="ctr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anchor="ctr" anchorCtr="0">
            <a:noAutofit/>
          </a:bodyPr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18" name="テキスト ボックス 20"/>
          <p:cNvSpPr txBox="1"/>
          <p:nvPr/>
        </p:nvSpPr>
        <p:spPr>
          <a:xfrm>
            <a:off x="1843125" y="5709901"/>
            <a:ext cx="3873425" cy="368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b="0">
                <a:solidFill>
                  <a:srgbClr val="643900"/>
                </a:solidFill>
                <a:latin typeface="ＤＨＰ特太ゴシック体"/>
                <a:ea typeface="ＤＨＰ特太ゴシック体"/>
              </a:rPr>
              <a:t>ご相談の前に</a:t>
            </a:r>
            <a:endParaRPr b="0">
              <a:solidFill>
                <a:srgbClr val="643900"/>
              </a:solidFill>
              <a:latin typeface="ＤＨＰ特太ゴシック体"/>
              <a:ea typeface="ＤＨＰ特太ゴシック体"/>
            </a:endParaRPr>
          </a:p>
        </p:txBody>
      </p:sp>
      <p:pic>
        <p:nvPicPr>
          <p:cNvPr id="1121" name="図 3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76" y="5870309"/>
            <a:ext cx="892555" cy="916516"/>
          </a:xfrm>
          <a:prstGeom prst="rect">
            <a:avLst/>
          </a:prstGeom>
        </p:spPr>
      </p:pic>
      <p:grpSp>
        <p:nvGrpSpPr>
          <p:cNvPr id="1122" name="グループ 319"/>
          <p:cNvGrpSpPr/>
          <p:nvPr/>
        </p:nvGrpSpPr>
        <p:grpSpPr>
          <a:xfrm rot="7800000">
            <a:off x="6896302" y="5898097"/>
            <a:ext cx="337129" cy="497686"/>
            <a:chOff x="286722" y="1349727"/>
            <a:chExt cx="452988" cy="573758"/>
          </a:xfrm>
        </p:grpSpPr>
        <p:sp>
          <p:nvSpPr>
            <p:cNvPr id="1123" name="二等辺三角形 13"/>
            <p:cNvSpPr/>
            <p:nvPr/>
          </p:nvSpPr>
          <p:spPr>
            <a:xfrm rot="-12000000" flipH="1">
              <a:off x="600554" y="1349727"/>
              <a:ext cx="139156" cy="302807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71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124" name="二等辺三角形 14"/>
            <p:cNvSpPr/>
            <p:nvPr/>
          </p:nvSpPr>
          <p:spPr>
            <a:xfrm rot="-14192498" flipH="1">
              <a:off x="448366" y="1539491"/>
              <a:ext cx="103551" cy="234018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71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125" name="二等辺三角形 112"/>
            <p:cNvSpPr/>
            <p:nvPr/>
          </p:nvSpPr>
          <p:spPr>
            <a:xfrm rot="-16500000" flipH="1">
              <a:off x="368569" y="1702525"/>
              <a:ext cx="139156" cy="302807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71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62421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atMod val="130000"/>
              </a:schemeClr>
            </a:gs>
            <a:gs pos="100000">
              <a:schemeClr val="phClr">
                <a:tint val="5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atMod val="130000"/>
              </a:schemeClr>
            </a:gs>
            <a:gs pos="100000">
              <a:schemeClr val="phClr">
                <a:tint val="5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2183</TotalTime>
  <Words>308</Words>
  <Application>JUST Focus</Application>
  <Paragraphs>43</Paragraph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HGS創英角ﾎﾟｯﾌﾟ体</vt:lpstr>
      <vt:lpstr>BIZ UD明朝 Medium</vt:lpstr>
      <vt:lpstr>游ゴシック</vt:lpstr>
      <vt:lpstr>HGP創英角ﾎﾟｯﾌﾟ体</vt:lpstr>
      <vt:lpstr>Arial</vt:lpstr>
      <vt:lpstr>Simple Light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5.0.4</AppVersion>
  <PresentationFormat>ユーザー設定</PresentationFormat>
  <Slides>1</Slides>
  <Notes>1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宮武 富士夫(SB ｺﾝｼｭｰﾏ営業統括)</dc:creator>
  <cp:lastModifiedBy>476920</cp:lastModifiedBy>
  <cp:lastPrinted>2025-12-10T05:09:46Z</cp:lastPrinted>
  <dcterms:modified xsi:type="dcterms:W3CDTF">2026-03-11T00:47:27Z</dcterms:modified>
  <cp:revision>72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