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Relationship Id="rId5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3"/>
  </p:notesMasterIdLst>
  <p:sldIdLst>
    <p:sldId id="257" r:id="rId4"/>
    <p:sldId id="268" r:id="rId5"/>
    <p:sldId id="265" r:id="rId6"/>
    <p:sldId id="267" r:id="rId7"/>
    <p:sldId id="256" r:id="rId8"/>
    <p:sldId id="264" r:id="rId9"/>
    <p:sldId id="259" r:id="rId10"/>
    <p:sldId id="262" r:id="rId11"/>
  </p:sldIdLst>
  <p:sldSz cx="9144000" cy="5143500" type="screen16x9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68"/>
    <p:restoredTop sz="94660"/>
  </p:normalViewPr>
  <p:slideViewPr>
    <p:cSldViewPr>
      <p:cViewPr varScale="1">
        <p:scale>
          <a:sx n="148" d="100"/>
          <a:sy n="148" d="100"/>
        </p:scale>
        <p:origin x="-654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ableStyles" Target="tableStyles.xml" /></Relationships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<?xml version="1.0" encoding="UTF-8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<?xml version="1.0" encoding="UTF-8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<?xml version="1.0" encoding="UTF-8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<?xml version="1.0" encoding="UTF-8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<?xml version="1.0" encoding="UTF-8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<?xml version="1.0" encoding="UTF-8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<?xml version="1.0" encoding="UTF-8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17" name="四角形 16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18" name="四角形 17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19" name="四角形 18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30" name="四角形 16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31" name="四角形 17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32" name="四角形 18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43" name="四角形 16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44" name="四角形 17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45" name="四角形 18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53" name="四角形 16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54" name="四角形 17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55" name="四角形 18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70" name="四角形 11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71" name="四角形 12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72" name="四角形 13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81" name="四角形 16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82" name="四角形 17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83" name="四角形 18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92" name="四角形 27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93" name="四角形 28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194" name="四角形 29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203" name="四角形 0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204" name="四角形 0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sp>
        <p:nvSpPr>
          <p:cNvPr id="1205" name="四角形 0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457200" y="1239602"/>
            <a:ext cx="8229600" cy="1008112"/>
          </a:xfrm>
        </p:spPr>
        <p:txBody>
          <a:bodyPr/>
          <a:lstStyle>
            <a:lvl1pPr>
              <a:defRPr b="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457200" y="2319722"/>
            <a:ext cx="8229600" cy="17281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3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A342-5992-4871-8A40-D02BECDEF790}" type="datetime1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103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89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302610"/>
            <a:ext cx="8229600" cy="3177352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90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9AF3-4BCF-43F5-BB22-C3D157BE9C42}" type="datetime1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109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27398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95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27398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9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827C-40F9-4801-9888-FD6232D3F067}" type="datetime1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109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3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02610"/>
            <a:ext cx="8229600" cy="3211004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3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BCABF2-DE15-4269-A541-CAB284DC744A}" type="datetime1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104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4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457200" y="2211710"/>
            <a:ext cx="8229600" cy="792088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44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888562"/>
            <a:ext cx="8229600" cy="1323148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4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10B5-50E1-4BBD-82BF-BAD3EDE99439}" type="datetime1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104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50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302611"/>
            <a:ext cx="3970784" cy="31773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1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80012" y="1302611"/>
            <a:ext cx="4006788" cy="31773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2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9482-25D9-4277-AC5E-3944146E2925}" type="datetime1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1053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5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97078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58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970784" cy="284880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716016" y="1151335"/>
            <a:ext cx="397078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60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716016" y="1631156"/>
            <a:ext cx="3970784" cy="284880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61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F9F6-D2FD-4490-BDCC-D393233EA646}" type="datetime1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1062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66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EC1C-88EE-44D7-A42C-84EA76FD8D71}" type="datetime1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1067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0FE2-F931-427F-887D-8C58158729C4}" type="datetime1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1071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35896" y="204789"/>
            <a:ext cx="4727438" cy="4231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76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275606"/>
            <a:ext cx="3008312" cy="32043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7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7754C-B3C4-48BB-BB55-6B79ADE5F905}" type="datetime1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107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1792288" y="3516855"/>
            <a:ext cx="5486400" cy="425054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82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159482"/>
            <a:ext cx="5486400" cy="328412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 dirty="0"/>
          </a:p>
        </p:txBody>
      </p:sp>
      <p:sp>
        <p:nvSpPr>
          <p:cNvPr id="1083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3975907"/>
            <a:ext cx="5486400" cy="5040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8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857D-49C3-4B7D-AC48-941E4A29EF51}" type="datetime1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1085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19772" y="4677984"/>
            <a:ext cx="41044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313990"/>
            <a:ext cx="8229600" cy="745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302610"/>
            <a:ext cx="8229600" cy="3211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en-US" altLang="ja-JP" dirty="0" smtClean="0"/>
          </a:p>
          <a:p>
            <a:pPr lvl="5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6 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7 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8 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9 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1028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677984"/>
            <a:ext cx="18825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0D7D2F2F-E226-4D39-97F2-BD873AFDA97B}" type="datetime1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102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768244" y="4677984"/>
            <a:ext cx="19185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b="0" kern="1200">
          <a:solidFill>
            <a:schemeClr val="tx1"/>
          </a:solidFill>
          <a:latin typeface="+mj-ea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ea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SzPct val="100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28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7pPr>
      <a:lvl8pPr marL="34861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8pPr>
      <a:lvl9pPr marL="39433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slideLayout" Target="../slideLayouts/slideLayout2.xml" /><Relationship Id="rId5" Type="http://schemas.openxmlformats.org/officeDocument/2006/relationships/notesSlide" Target="../notesSlides/notesSlide1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image" Target="../media/image5.png" /><Relationship Id="rId3" Type="http://schemas.openxmlformats.org/officeDocument/2006/relationships/slideLayout" Target="../slideLayouts/slideLayout2.xml" /><Relationship Id="rId4" Type="http://schemas.openxmlformats.org/officeDocument/2006/relationships/notesSlide" Target="../notesSlides/notesSlide2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image" Target="../media/image6.png" /><Relationship Id="rId2" Type="http://schemas.openxmlformats.org/officeDocument/2006/relationships/image" Target="../media/image5.png" /><Relationship Id="rId3" Type="http://schemas.openxmlformats.org/officeDocument/2006/relationships/slideLayout" Target="../slideLayouts/slideLayout2.xml" /><Relationship Id="rId4" Type="http://schemas.openxmlformats.org/officeDocument/2006/relationships/notesSlide" Target="../notesSlides/notesSlide3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image" Target="../media/image7.png" /><Relationship Id="rId2" Type="http://schemas.openxmlformats.org/officeDocument/2006/relationships/slideLayout" Target="../slideLayouts/slideLayout1.xml" /><Relationship Id="rId3" Type="http://schemas.openxmlformats.org/officeDocument/2006/relationships/notesSlide" Target="../notesSlides/notesSlide5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image" Target="../media/image8.png" /><Relationship Id="rId2" Type="http://schemas.openxmlformats.org/officeDocument/2006/relationships/slideLayout" Target="../slideLayouts/slideLayout2.xml" /><Relationship Id="rId3" Type="http://schemas.openxmlformats.org/officeDocument/2006/relationships/notesSlide" Target="../notesSlides/notesSlide6.xm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image" Target="../media/image9.png" /><Relationship Id="rId2" Type="http://schemas.openxmlformats.org/officeDocument/2006/relationships/slideLayout" Target="../slideLayouts/slideLayout2.xml" /><Relationship Id="rId3" Type="http://schemas.openxmlformats.org/officeDocument/2006/relationships/notesSlide" Target="../notesSlides/notesSlide7.xml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image" Target="../media/image9.png" /><Relationship Id="rId2" Type="http://schemas.openxmlformats.org/officeDocument/2006/relationships/slideLayout" Target="../slideLayouts/slideLayout2.xml" /><Relationship Id="rId3" Type="http://schemas.openxmlformats.org/officeDocument/2006/relationships/notesSlide" Target="../notesSlides/notesSlide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07" name="四角形 14"/>
          <p:cNvSpPr>
            <a:spLocks noGrp="1"/>
          </p:cNvSpPr>
          <p:nvPr>
            <p:ph type="title"/>
          </p:nvPr>
        </p:nvSpPr>
        <p:spPr>
          <a:xfrm>
            <a:off x="1115998" y="1978646"/>
            <a:ext cx="7050952" cy="745592"/>
          </a:xfrm>
          <a:prstGeom prst="rect">
            <a:avLst/>
          </a:prstGeom>
        </p:spPr>
        <p:txBody>
          <a:bodyPr>
            <a:normAutofit fontScale="90000"/>
          </a:bodyPr>
          <a:p>
            <a:pPr algn="ctr"/>
            <a:r>
              <a:rPr kumimoji="1" lang="ja-JP" altLang="en-US" sz="4000" b="1" u="none">
                <a:latin typeface="メイリオ"/>
                <a:ea typeface="メイリオ"/>
              </a:rPr>
              <a:t>高知県　韓国現地商談会</a:t>
            </a:r>
            <a:endParaRPr kumimoji="1" lang="ja-JP" altLang="en-US" sz="4000" b="1" u="none">
              <a:latin typeface="メイリオ"/>
              <a:ea typeface="メイリオ"/>
            </a:endParaRPr>
          </a:p>
          <a:p>
            <a:pPr algn="ctr"/>
            <a:r>
              <a:rPr kumimoji="1" lang="ja-JP" altLang="en-US" sz="4000" b="1" u="none">
                <a:latin typeface="メイリオ"/>
                <a:ea typeface="メイリオ"/>
              </a:rPr>
              <a:t>参考資料</a:t>
            </a:r>
            <a:endParaRPr kumimoji="1" lang="ja-JP" altLang="en-US" sz="4000" b="1" u="none">
              <a:latin typeface="メイリオ"/>
              <a:ea typeface="メイリオ"/>
            </a:endParaRPr>
          </a:p>
        </p:txBody>
      </p:sp>
      <p:sp>
        <p:nvSpPr>
          <p:cNvPr id="1108" name="テキスト 63"/>
          <p:cNvSpPr txBox="1"/>
          <p:nvPr/>
        </p:nvSpPr>
        <p:spPr>
          <a:xfrm>
            <a:off x="7812000" y="193763"/>
            <a:ext cx="1152664" cy="33766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800">
                <a:latin typeface="メイリオ"/>
                <a:ea typeface="メイリオ"/>
              </a:rPr>
              <a:t>2026.6.19</a:t>
            </a:r>
            <a:endParaRPr lang="ja-JP" altLang="en-US" sz="800">
              <a:latin typeface="メイリオ"/>
              <a:ea typeface="メイリオ"/>
            </a:endParaRPr>
          </a:p>
          <a:p>
            <a:pPr>
              <a:defRPr lang="ja-JP" altLang="en-US"/>
            </a:pPr>
            <a:r>
              <a:rPr lang="ja-JP" altLang="en-US" sz="800">
                <a:latin typeface="メイリオ"/>
                <a:ea typeface="メイリオ"/>
              </a:rPr>
              <a:t>高知県国際観光課</a:t>
            </a:r>
            <a:endParaRPr lang="ja-JP" altLang="en-US" sz="800">
              <a:latin typeface="メイリオ"/>
              <a:ea typeface="メイリオ"/>
            </a:endParaRPr>
          </a:p>
        </p:txBody>
      </p:sp>
      <p:sp>
        <p:nvSpPr>
          <p:cNvPr id="1109" name="図形 90"/>
          <p:cNvSpPr/>
          <p:nvPr/>
        </p:nvSpPr>
        <p:spPr>
          <a:xfrm>
            <a:off x="1059030" y="1523442"/>
            <a:ext cx="7328994" cy="1656000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>
              <a:ln w="3175" cap="flat" cmpd="sng">
                <a:solidFill>
                  <a:schemeClr val="tx1"/>
                </a:solidFill>
                <a:prstDash val="solid"/>
                <a:bevel/>
              </a:ln>
              <a:gradFill>
                <a:gsLst>
                  <a:gs pos="0">
                    <a:schemeClr val="tx1">
                      <a:lumMod val="50000"/>
                    </a:schemeClr>
                  </a:gs>
                  <a:gs pos="43000">
                    <a:schemeClr val="bg1">
                      <a:lumMod val="75000"/>
                      <a:lumOff val="25000"/>
                    </a:schemeClr>
                  </a:gs>
                  <a:gs pos="5700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6200000" scaled="0"/>
                <a:tileRect/>
              </a:gradFill>
            </a:endParaRPr>
          </a:p>
        </p:txBody>
      </p:sp>
      <p:pic>
        <p:nvPicPr>
          <p:cNvPr id="1110" name="図 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2466" y="3467603"/>
            <a:ext cx="754334" cy="1347303"/>
          </a:xfrm>
          <a:prstGeom prst="rect">
            <a:avLst/>
          </a:prstGeom>
        </p:spPr>
      </p:pic>
      <p:sp>
        <p:nvSpPr>
          <p:cNvPr id="1111" name="テキスト 93"/>
          <p:cNvSpPr txBox="1"/>
          <p:nvPr/>
        </p:nvSpPr>
        <p:spPr>
          <a:xfrm>
            <a:off x="1259556" y="770773"/>
            <a:ext cx="936000" cy="368439"/>
          </a:xfrm>
          <a:prstGeom prst="rect">
            <a:avLst/>
          </a:prstGeom>
        </p:spPr>
        <p:txBody>
          <a:bodyPr>
            <a:spAutoFit/>
          </a:bodyPr>
          <a:p>
            <a:pPr>
              <a:defRPr lang="ja-JP" altLang="en-US"/>
            </a:pPr>
            <a:endParaRPr lang="ja-JP" altLang="en-US"/>
          </a:p>
        </p:txBody>
      </p:sp>
      <p:pic>
        <p:nvPicPr>
          <p:cNvPr id="1112" name="図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43" y="691048"/>
            <a:ext cx="789985" cy="527888"/>
          </a:xfrm>
          <a:prstGeom prst="rect">
            <a:avLst/>
          </a:prstGeom>
        </p:spPr>
      </p:pic>
      <p:pic>
        <p:nvPicPr>
          <p:cNvPr id="1113" name="図 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00" y="193763"/>
            <a:ext cx="677443" cy="677443"/>
          </a:xfrm>
          <a:prstGeom prst="rect">
            <a:avLst/>
          </a:prstGeom>
        </p:spPr>
      </p:pic>
      <p:sp>
        <p:nvSpPr>
          <p:cNvPr id="1114" name="テキスト 96"/>
          <p:cNvSpPr txBox="1"/>
          <p:nvPr/>
        </p:nvSpPr>
        <p:spPr>
          <a:xfrm flipH="1">
            <a:off x="1001443" y="212553"/>
            <a:ext cx="719313" cy="21455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endParaRPr lang="ja-JP" altLang="en-US" sz="800" b="0">
              <a:latin typeface="Gungsuh"/>
              <a:ea typeface="Gungsuh"/>
            </a:endParaRPr>
          </a:p>
        </p:txBody>
      </p:sp>
      <p:sp>
        <p:nvSpPr>
          <p:cNvPr id="111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21" name="図形 44"/>
          <p:cNvSpPr/>
          <p:nvPr/>
        </p:nvSpPr>
        <p:spPr>
          <a:xfrm>
            <a:off x="0" y="313990"/>
            <a:ext cx="5003259" cy="599743"/>
          </a:xfrm>
          <a:prstGeom prst="homePlate">
            <a:avLst/>
          </a:prstGeom>
          <a:solidFill>
            <a:srgbClr val="90D7F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22" name="四角形 14"/>
          <p:cNvSpPr>
            <a:spLocks noGrp="1"/>
          </p:cNvSpPr>
          <p:nvPr>
            <p:ph type="title"/>
          </p:nvPr>
        </p:nvSpPr>
        <p:spPr>
          <a:xfrm>
            <a:off x="324000" y="313990"/>
            <a:ext cx="8229600" cy="745592"/>
          </a:xfrm>
          <a:prstGeom prst="rect">
            <a:avLst/>
          </a:prstGeom>
        </p:spPr>
        <p:txBody>
          <a:bodyPr>
            <a:normAutofit/>
          </a:bodyPr>
          <a:p>
            <a:pPr algn="l"/>
            <a:r>
              <a:rPr kumimoji="1" lang="ja-JP" altLang="en-US" sz="2666" b="1" u="sng">
                <a:latin typeface="メイリオ"/>
                <a:ea typeface="メイリオ"/>
              </a:rPr>
              <a:t>仁川（ソウル）への行き方</a:t>
            </a:r>
            <a:endParaRPr kumimoji="1" lang="ja-JP" altLang="en-US" sz="2666" b="1" u="sng">
              <a:latin typeface="メイリオ"/>
              <a:ea typeface="メイリオ"/>
            </a:endParaRPr>
          </a:p>
        </p:txBody>
      </p:sp>
      <p:sp>
        <p:nvSpPr>
          <p:cNvPr id="1123" name="四角形 15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575205"/>
          </a:xfrm>
          <a:prstGeom prst="rect">
            <a:avLst/>
          </a:prstGeom>
        </p:spPr>
        <p:txBody>
          <a:bodyPr>
            <a:normAutofit/>
          </a:bodyPr>
          <a:p>
            <a:pPr marL="0" indent="0">
              <a:buNone/>
            </a:pPr>
            <a:r>
              <a:rPr kumimoji="1" lang="ja-JP" altLang="en-US" sz="1800">
                <a:latin typeface="メイリオ"/>
                <a:ea typeface="メイリオ"/>
              </a:rPr>
              <a:t>〇高松⇔仁川（ソウル）…１日２本</a:t>
            </a:r>
            <a:endParaRPr kumimoji="1" lang="ja-JP" altLang="en-US" sz="1800">
              <a:latin typeface="メイリオ"/>
              <a:ea typeface="メイリオ"/>
            </a:endParaRPr>
          </a:p>
          <a:p>
            <a:pPr marL="0" indent="0">
              <a:buNone/>
            </a:pPr>
            <a:endParaRPr kumimoji="1" lang="ja-JP" altLang="en-US" sz="1800">
              <a:latin typeface="メイリオ"/>
              <a:ea typeface="メイリオ"/>
            </a:endParaRPr>
          </a:p>
          <a:p>
            <a:pPr marL="0" indent="0">
              <a:buNone/>
            </a:pPr>
            <a:endParaRPr kumimoji="1" lang="ja-JP" altLang="en-US" sz="1800">
              <a:latin typeface="メイリオ"/>
              <a:ea typeface="メイリオ"/>
            </a:endParaRPr>
          </a:p>
          <a:p>
            <a:pPr marL="0" indent="0">
              <a:buNone/>
            </a:pPr>
            <a:endParaRPr kumimoji="1" lang="ja-JP" altLang="en-US" sz="1800">
              <a:latin typeface="メイリオ"/>
              <a:ea typeface="メイリオ"/>
            </a:endParaRPr>
          </a:p>
          <a:p>
            <a:pPr marL="0" indent="0">
              <a:buNone/>
            </a:pPr>
            <a:endParaRPr kumimoji="1" lang="ja-JP" altLang="en-US" sz="1800">
              <a:latin typeface="メイリオ"/>
              <a:ea typeface="メイリオ"/>
            </a:endParaRPr>
          </a:p>
        </p:txBody>
      </p:sp>
      <p:pic>
        <p:nvPicPr>
          <p:cNvPr id="1124" name="図 53"/>
          <p:cNvPicPr>
            <a:picLocks noChangeAspect="1"/>
          </p:cNvPicPr>
          <p:nvPr/>
        </p:nvPicPr>
        <p:blipFill>
          <a:blip r:embed="rId1"/>
          <a:srcRect l="24062" t="25584" r="26364" b="29117"/>
          <a:stretch>
            <a:fillRect/>
          </a:stretch>
        </p:blipFill>
        <p:spPr>
          <a:xfrm>
            <a:off x="684059" y="1347750"/>
            <a:ext cx="6985863" cy="3383624"/>
          </a:xfrm>
          <a:prstGeom prst="rect">
            <a:avLst/>
          </a:prstGeom>
        </p:spPr>
      </p:pic>
      <p:pic>
        <p:nvPicPr>
          <p:cNvPr id="1125" name="図 63"/>
          <p:cNvPicPr>
            <a:picLocks noChangeAspect="1"/>
          </p:cNvPicPr>
          <p:nvPr/>
        </p:nvPicPr>
        <p:blipFill>
          <a:blip r:embed="rId2"/>
          <a:srcRect r="54716" b="74196"/>
          <a:stretch>
            <a:fillRect/>
          </a:stretch>
        </p:blipFill>
        <p:spPr>
          <a:xfrm>
            <a:off x="7271342" y="843750"/>
            <a:ext cx="1282258" cy="607706"/>
          </a:xfrm>
          <a:prstGeom prst="rect">
            <a:avLst/>
          </a:prstGeom>
        </p:spPr>
      </p:pic>
      <p:sp>
        <p:nvSpPr>
          <p:cNvPr id="1126" name="テキスト 83"/>
          <p:cNvSpPr txBox="1"/>
          <p:nvPr/>
        </p:nvSpPr>
        <p:spPr>
          <a:xfrm>
            <a:off x="7812000" y="193763"/>
            <a:ext cx="1152664" cy="33766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800">
                <a:latin typeface="メイリオ"/>
                <a:ea typeface="メイリオ"/>
              </a:rPr>
              <a:t>2026.6.19</a:t>
            </a:r>
            <a:endParaRPr lang="ja-JP" altLang="en-US" sz="800">
              <a:latin typeface="メイリオ"/>
              <a:ea typeface="メイリオ"/>
            </a:endParaRPr>
          </a:p>
          <a:p>
            <a:pPr>
              <a:defRPr lang="ja-JP" altLang="en-US"/>
            </a:pPr>
            <a:r>
              <a:rPr lang="ja-JP" altLang="en-US" sz="800">
                <a:latin typeface="メイリオ"/>
                <a:ea typeface="メイリオ"/>
              </a:rPr>
              <a:t>高知県国際観光課</a:t>
            </a:r>
            <a:endParaRPr lang="ja-JP" altLang="en-US" sz="800">
              <a:latin typeface="メイリオ"/>
              <a:ea typeface="メイリオ"/>
            </a:endParaRPr>
          </a:p>
        </p:txBody>
      </p:sp>
      <p:sp>
        <p:nvSpPr>
          <p:cNvPr id="112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1128" name="テキスト 92"/>
          <p:cNvSpPr txBox="1"/>
          <p:nvPr/>
        </p:nvSpPr>
        <p:spPr>
          <a:xfrm>
            <a:off x="684059" y="4731374"/>
            <a:ext cx="9288741" cy="24532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1000">
                <a:latin typeface="メイリオ"/>
                <a:ea typeface="メイリオ"/>
              </a:rPr>
              <a:t>※出典：高松空港公式HP（</a:t>
            </a:r>
            <a:r>
              <a:rPr lang="ja-JP" altLang="en-US" sz="1000">
                <a:latin typeface="メイリオ"/>
                <a:ea typeface="メイリオ"/>
              </a:rPr>
              <a:t>https://www.takamatsu-airport.com/timetable/int.php）</a:t>
            </a:r>
            <a:endParaRPr lang="ja-JP" altLang="en-US" sz="1000">
              <a:latin typeface="メイリオ"/>
              <a:ea typeface="メイリオ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34" name="図形 44"/>
          <p:cNvSpPr/>
          <p:nvPr/>
        </p:nvSpPr>
        <p:spPr>
          <a:xfrm>
            <a:off x="0" y="313990"/>
            <a:ext cx="5003259" cy="599743"/>
          </a:xfrm>
          <a:prstGeom prst="homePlate">
            <a:avLst/>
          </a:prstGeom>
          <a:solidFill>
            <a:srgbClr val="90D7F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35" name="四角形 14"/>
          <p:cNvSpPr>
            <a:spLocks noGrp="1"/>
          </p:cNvSpPr>
          <p:nvPr>
            <p:ph type="title"/>
          </p:nvPr>
        </p:nvSpPr>
        <p:spPr>
          <a:xfrm>
            <a:off x="324000" y="313990"/>
            <a:ext cx="8229600" cy="745592"/>
          </a:xfrm>
          <a:prstGeom prst="rect">
            <a:avLst/>
          </a:prstGeom>
        </p:spPr>
        <p:txBody>
          <a:bodyPr>
            <a:normAutofit/>
          </a:bodyPr>
          <a:p>
            <a:pPr algn="l"/>
            <a:r>
              <a:rPr kumimoji="1" lang="ja-JP" altLang="en-US" sz="2666" b="1" u="sng">
                <a:latin typeface="メイリオ"/>
                <a:ea typeface="メイリオ"/>
              </a:rPr>
              <a:t>仁川（ソウル）への行き方</a:t>
            </a:r>
            <a:endParaRPr kumimoji="1" lang="ja-JP" altLang="en-US" sz="2666" b="1" u="sng">
              <a:latin typeface="メイリオ"/>
              <a:ea typeface="メイリオ"/>
            </a:endParaRPr>
          </a:p>
        </p:txBody>
      </p:sp>
      <p:sp>
        <p:nvSpPr>
          <p:cNvPr id="1136" name="四角形 15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575205"/>
          </a:xfrm>
          <a:prstGeom prst="rect">
            <a:avLst/>
          </a:prstGeom>
        </p:spPr>
        <p:txBody>
          <a:bodyPr>
            <a:normAutofit/>
          </a:bodyPr>
          <a:p>
            <a:pPr marL="0" indent="0">
              <a:buNone/>
            </a:pPr>
            <a:r>
              <a:rPr kumimoji="1" lang="ja-JP" altLang="en-US" sz="1800">
                <a:latin typeface="メイリオ"/>
                <a:ea typeface="メイリオ"/>
              </a:rPr>
              <a:t>〇松山⇔仁川（ソウル）…１日２本</a:t>
            </a:r>
            <a:endParaRPr kumimoji="1" lang="ja-JP" altLang="en-US" sz="1800">
              <a:latin typeface="メイリオ"/>
              <a:ea typeface="メイリオ"/>
            </a:endParaRPr>
          </a:p>
          <a:p>
            <a:pPr marL="0" indent="0">
              <a:buNone/>
            </a:pPr>
            <a:endParaRPr kumimoji="1" lang="ja-JP" altLang="en-US" sz="1800">
              <a:latin typeface="メイリオ"/>
              <a:ea typeface="メイリオ"/>
            </a:endParaRPr>
          </a:p>
          <a:p>
            <a:pPr marL="0" indent="0">
              <a:buNone/>
            </a:pPr>
            <a:endParaRPr kumimoji="1" lang="ja-JP" altLang="en-US" sz="1800">
              <a:latin typeface="メイリオ"/>
              <a:ea typeface="メイリオ"/>
            </a:endParaRPr>
          </a:p>
          <a:p>
            <a:pPr marL="0" indent="0">
              <a:buNone/>
            </a:pPr>
            <a:endParaRPr kumimoji="1" lang="ja-JP" altLang="en-US" sz="1800">
              <a:latin typeface="メイリオ"/>
              <a:ea typeface="メイリオ"/>
            </a:endParaRPr>
          </a:p>
          <a:p>
            <a:pPr marL="0" indent="0">
              <a:buNone/>
            </a:pPr>
            <a:endParaRPr kumimoji="1" lang="ja-JP" altLang="en-US" sz="1800">
              <a:latin typeface="メイリオ"/>
              <a:ea typeface="メイリオ"/>
            </a:endParaRPr>
          </a:p>
        </p:txBody>
      </p:sp>
      <p:pic>
        <p:nvPicPr>
          <p:cNvPr id="1137" name="図 60"/>
          <p:cNvPicPr>
            <a:picLocks noChangeAspect="1"/>
          </p:cNvPicPr>
          <p:nvPr/>
        </p:nvPicPr>
        <p:blipFill>
          <a:blip r:embed="rId1"/>
          <a:srcRect l="25571" t="24976" r="27969" b="25340"/>
          <a:stretch>
            <a:fillRect/>
          </a:stretch>
        </p:blipFill>
        <p:spPr>
          <a:xfrm>
            <a:off x="756000" y="1347767"/>
            <a:ext cx="6406704" cy="3596831"/>
          </a:xfrm>
          <a:prstGeom prst="rect">
            <a:avLst/>
          </a:prstGeom>
        </p:spPr>
      </p:pic>
      <p:pic>
        <p:nvPicPr>
          <p:cNvPr id="1138" name="図 62"/>
          <p:cNvPicPr>
            <a:picLocks noChangeAspect="1"/>
          </p:cNvPicPr>
          <p:nvPr/>
        </p:nvPicPr>
        <p:blipFill>
          <a:blip r:embed="rId2"/>
          <a:srcRect r="54716" b="74196"/>
          <a:stretch>
            <a:fillRect/>
          </a:stretch>
        </p:blipFill>
        <p:spPr>
          <a:xfrm>
            <a:off x="7271342" y="843750"/>
            <a:ext cx="1282258" cy="607706"/>
          </a:xfrm>
          <a:prstGeom prst="rect">
            <a:avLst/>
          </a:prstGeom>
        </p:spPr>
      </p:pic>
      <p:sp>
        <p:nvSpPr>
          <p:cNvPr id="1139" name="テキスト 84"/>
          <p:cNvSpPr txBox="1"/>
          <p:nvPr/>
        </p:nvSpPr>
        <p:spPr>
          <a:xfrm>
            <a:off x="7812000" y="193763"/>
            <a:ext cx="1152664" cy="33766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800">
                <a:latin typeface="メイリオ"/>
                <a:ea typeface="メイリオ"/>
              </a:rPr>
              <a:t>2026.6.19</a:t>
            </a:r>
            <a:endParaRPr lang="ja-JP" altLang="en-US" sz="800">
              <a:latin typeface="メイリオ"/>
              <a:ea typeface="メイリオ"/>
            </a:endParaRPr>
          </a:p>
          <a:p>
            <a:pPr>
              <a:defRPr lang="ja-JP" altLang="en-US"/>
            </a:pPr>
            <a:r>
              <a:rPr lang="ja-JP" altLang="en-US" sz="800">
                <a:latin typeface="メイリオ"/>
                <a:ea typeface="メイリオ"/>
              </a:rPr>
              <a:t>高知県国際観光課</a:t>
            </a:r>
            <a:endParaRPr lang="ja-JP" altLang="en-US" sz="800">
              <a:latin typeface="メイリオ"/>
              <a:ea typeface="メイリオ"/>
            </a:endParaRPr>
          </a:p>
        </p:txBody>
      </p:sp>
      <p:sp>
        <p:nvSpPr>
          <p:cNvPr id="1140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1141" name="テキスト 93"/>
          <p:cNvSpPr txBox="1"/>
          <p:nvPr/>
        </p:nvSpPr>
        <p:spPr>
          <a:xfrm>
            <a:off x="828000" y="4814906"/>
            <a:ext cx="9288741" cy="24532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1000">
                <a:latin typeface="メイリオ"/>
                <a:ea typeface="メイリオ"/>
              </a:rPr>
              <a:t>※出典：松山空港公式HP（</a:t>
            </a:r>
            <a:r>
              <a:rPr lang="ja-JP" altLang="en-US" sz="1000">
                <a:latin typeface="メイリオ"/>
                <a:ea typeface="メイリオ"/>
              </a:rPr>
              <a:t>https://www.matsuyama-air-int.jp/timetable/#a01</a:t>
            </a:r>
            <a:r>
              <a:rPr lang="ja-JP" altLang="en-US" sz="1000">
                <a:latin typeface="メイリオ"/>
                <a:ea typeface="メイリオ"/>
              </a:rPr>
              <a:t>）</a:t>
            </a:r>
            <a:endParaRPr lang="ja-JP" altLang="en-US" sz="1000">
              <a:latin typeface="メイリオ"/>
              <a:ea typeface="メイリオ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47" name="図形 44"/>
          <p:cNvSpPr/>
          <p:nvPr/>
        </p:nvSpPr>
        <p:spPr>
          <a:xfrm>
            <a:off x="0" y="313990"/>
            <a:ext cx="6375356" cy="599743"/>
          </a:xfrm>
          <a:prstGeom prst="homePlate">
            <a:avLst/>
          </a:prstGeom>
          <a:solidFill>
            <a:srgbClr val="90D7F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48" name="四角形 14"/>
          <p:cNvSpPr>
            <a:spLocks noGrp="1"/>
          </p:cNvSpPr>
          <p:nvPr>
            <p:ph type="title"/>
          </p:nvPr>
        </p:nvSpPr>
        <p:spPr>
          <a:xfrm>
            <a:off x="324000" y="313990"/>
            <a:ext cx="8229600" cy="745592"/>
          </a:xfrm>
          <a:prstGeom prst="rect">
            <a:avLst/>
          </a:prstGeom>
        </p:spPr>
        <p:txBody>
          <a:bodyPr>
            <a:normAutofit/>
          </a:bodyPr>
          <a:p>
            <a:pPr algn="l"/>
            <a:r>
              <a:rPr kumimoji="1" lang="ja-JP" altLang="en-US" sz="2666" b="1" u="sng">
                <a:latin typeface="メイリオ"/>
                <a:ea typeface="メイリオ"/>
              </a:rPr>
              <a:t>仁川空港からソウル市内への行き方</a:t>
            </a:r>
            <a:endParaRPr kumimoji="1" lang="ja-JP" altLang="en-US" sz="2666" b="1" u="sng">
              <a:latin typeface="メイリオ"/>
              <a:ea typeface="メイリオ"/>
            </a:endParaRPr>
          </a:p>
        </p:txBody>
      </p:sp>
      <p:sp>
        <p:nvSpPr>
          <p:cNvPr id="1149" name="四角形 15"/>
          <p:cNvSpPr>
            <a:spLocks noGrp="1"/>
          </p:cNvSpPr>
          <p:nvPr>
            <p:ph idx="1"/>
          </p:nvPr>
        </p:nvSpPr>
        <p:spPr>
          <a:xfrm>
            <a:off x="252000" y="1059562"/>
            <a:ext cx="8229600" cy="3813902"/>
          </a:xfrm>
          <a:prstGeom prst="rect">
            <a:avLst/>
          </a:prstGeom>
        </p:spPr>
        <p:txBody>
          <a:bodyPr>
            <a:normAutofit fontScale="32500" lnSpcReduction="20000"/>
          </a:bodyPr>
          <a:p>
            <a:pPr marL="0" indent="0">
              <a:buNone/>
            </a:pPr>
            <a:r>
              <a:rPr kumimoji="1" lang="ja-JP" altLang="en-US" sz="3840" b="1">
                <a:latin typeface="メイリオ"/>
                <a:ea typeface="メイリオ"/>
              </a:rPr>
              <a:t>１． 空港鉄道 AREX（エーレックス）</a:t>
            </a:r>
            <a:r>
              <a:rPr kumimoji="1" lang="ja-JP" altLang="en-US" sz="3840" b="0" i="1">
                <a:latin typeface="メイリオ"/>
                <a:ea typeface="メイリオ"/>
              </a:rPr>
              <a:t>…</a:t>
            </a:r>
            <a:r>
              <a:rPr kumimoji="1" lang="ja-JP" altLang="en-US" sz="3840" b="0" i="1">
                <a:latin typeface="メイリオ"/>
                <a:ea typeface="メイリオ"/>
              </a:rPr>
              <a:t>空港からソウル駅までを結ぶ電車</a:t>
            </a:r>
            <a:endParaRPr kumimoji="1" lang="ja-JP" altLang="en-US" sz="384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3840">
                <a:latin typeface="メイリオ"/>
                <a:ea typeface="メイリオ"/>
              </a:rPr>
              <a:t>・直通列車（エクスプレス）</a:t>
            </a:r>
            <a:endParaRPr lang="ja-JP" altLang="en-US" sz="384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3840">
                <a:latin typeface="メイリオ"/>
                <a:ea typeface="メイリオ"/>
              </a:rPr>
              <a:t>　特　　徴：ソウル駅までノンストップ。全席指定で荷物置き場やWi-Fiがあり、とても快適です。全席指定。</a:t>
            </a:r>
            <a:endParaRPr lang="ja-JP" altLang="en-US" sz="384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3840">
                <a:latin typeface="メイリオ"/>
                <a:ea typeface="メイリオ"/>
              </a:rPr>
              <a:t>　</a:t>
            </a:r>
            <a:r>
              <a:rPr kumimoji="1" lang="ja-JP" altLang="en-US" sz="3840">
                <a:latin typeface="メイリオ"/>
                <a:ea typeface="メイリオ"/>
              </a:rPr>
              <a:t>所要時間：約50分</a:t>
            </a:r>
            <a:endParaRPr lang="ja-JP" altLang="en-US" sz="384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3840">
                <a:latin typeface="メイリオ"/>
                <a:ea typeface="メイリオ"/>
              </a:rPr>
              <a:t>　</a:t>
            </a:r>
            <a:r>
              <a:rPr kumimoji="1" lang="ja-JP" altLang="en-US" sz="3840">
                <a:latin typeface="メイリオ"/>
                <a:ea typeface="メイリオ"/>
              </a:rPr>
              <a:t>料　　金：約13,000ウォン</a:t>
            </a:r>
            <a:endParaRPr lang="ja-JP" altLang="en-US" sz="384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3840">
                <a:latin typeface="メイリオ"/>
                <a:ea typeface="メイリオ"/>
              </a:rPr>
              <a:t>・一般列車（各駅停車）</a:t>
            </a:r>
            <a:endParaRPr lang="ja-JP" altLang="en-US" sz="384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3840">
                <a:latin typeface="メイリオ"/>
                <a:ea typeface="メイリオ"/>
              </a:rPr>
              <a:t>　特　　徴：通常の通勤電車と同じタイプ。安さを最優先したい方や、途中で降りたい方におすすめです。</a:t>
            </a:r>
            <a:endParaRPr lang="ja-JP" altLang="en-US" sz="384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3840">
                <a:latin typeface="メイリオ"/>
                <a:ea typeface="メイリオ"/>
              </a:rPr>
              <a:t>　所要時間：約70分</a:t>
            </a:r>
            <a:endParaRPr lang="ja-JP" altLang="en-US" sz="384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3840">
                <a:latin typeface="メイリオ"/>
                <a:ea typeface="メイリオ"/>
              </a:rPr>
              <a:t>　料　　金：約4,750～5,350ウォン</a:t>
            </a:r>
            <a:endParaRPr lang="ja-JP" altLang="en-US" sz="3840">
              <a:latin typeface="メイリオ"/>
              <a:ea typeface="メイリオ"/>
            </a:endParaRPr>
          </a:p>
          <a:p>
            <a:pPr marL="0" indent="0">
              <a:buNone/>
            </a:pPr>
            <a:endParaRPr lang="ja-JP" altLang="en-US" sz="384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3840" b="1">
                <a:latin typeface="メイリオ"/>
                <a:ea typeface="メイリオ"/>
              </a:rPr>
              <a:t>２． 空港リムジンバス</a:t>
            </a:r>
            <a:r>
              <a:rPr kumimoji="1" lang="ja-JP" altLang="en-US" sz="3840" b="0">
                <a:latin typeface="メイリオ"/>
                <a:ea typeface="メイリオ"/>
              </a:rPr>
              <a:t>…</a:t>
            </a:r>
            <a:r>
              <a:rPr kumimoji="1" lang="ja-JP" altLang="en-US" sz="3840" b="0">
                <a:latin typeface="メイリオ"/>
                <a:ea typeface="メイリオ"/>
              </a:rPr>
              <a:t>明洞（ミョンドン）など、市内の主要エリアや主要ホテルの目の前まで直行できるバス</a:t>
            </a:r>
            <a:endParaRPr lang="ja-JP" altLang="en-US" sz="3840" b="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3840">
                <a:latin typeface="メイリオ"/>
                <a:ea typeface="メイリオ"/>
              </a:rPr>
              <a:t>　</a:t>
            </a:r>
            <a:r>
              <a:rPr kumimoji="1" lang="ja-JP" altLang="en-US" sz="3840">
                <a:latin typeface="メイリオ"/>
                <a:ea typeface="メイリオ"/>
              </a:rPr>
              <a:t>特　　徴：重いスーツケースを持って、地下鉄の階段を上り下りしたくない方に最適です。</a:t>
            </a:r>
            <a:endParaRPr kumimoji="1" lang="ja-JP" altLang="en-US" sz="384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3840">
                <a:latin typeface="メイリオ"/>
                <a:ea typeface="メイリオ"/>
              </a:rPr>
              <a:t>　</a:t>
            </a:r>
            <a:r>
              <a:rPr kumimoji="1" lang="ja-JP" altLang="en-US" sz="3840">
                <a:latin typeface="メイリオ"/>
                <a:ea typeface="メイリオ"/>
              </a:rPr>
              <a:t>　</a:t>
            </a:r>
            <a:r>
              <a:rPr kumimoji="1" lang="ja-JP" altLang="en-US" sz="3840">
                <a:latin typeface="メイリオ"/>
                <a:ea typeface="メイリオ"/>
              </a:rPr>
              <a:t>　</a:t>
            </a:r>
            <a:r>
              <a:rPr kumimoji="1" lang="ja-JP" altLang="en-US" sz="3840">
                <a:latin typeface="メイリオ"/>
                <a:ea typeface="メイリオ"/>
              </a:rPr>
              <a:t>　　　</a:t>
            </a:r>
            <a:r>
              <a:rPr kumimoji="1" lang="ja-JP" altLang="en-US" sz="3840">
                <a:latin typeface="メイリオ"/>
                <a:ea typeface="メイリオ"/>
              </a:rPr>
              <a:t>座席も広々としていて快適ですが、渋滞に巻き込まれて時間がかかることがあります。</a:t>
            </a:r>
            <a:endParaRPr kumimoji="1" lang="ja-JP" altLang="en-US" sz="384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3840">
                <a:latin typeface="メイリオ"/>
                <a:ea typeface="メイリオ"/>
              </a:rPr>
              <a:t>　</a:t>
            </a:r>
            <a:r>
              <a:rPr kumimoji="1" lang="ja-JP" altLang="en-US" sz="3840">
                <a:latin typeface="メイリオ"/>
                <a:ea typeface="メイリオ"/>
              </a:rPr>
              <a:t>所要時間：約60分〜90分（道路状況による）</a:t>
            </a:r>
            <a:endParaRPr lang="ja-JP" altLang="en-US" sz="384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3840">
                <a:latin typeface="メイリオ"/>
                <a:ea typeface="メイリオ"/>
              </a:rPr>
              <a:t>　</a:t>
            </a:r>
            <a:r>
              <a:rPr kumimoji="1" lang="ja-JP" altLang="en-US" sz="3840">
                <a:latin typeface="メイリオ"/>
                <a:ea typeface="メイリオ"/>
              </a:rPr>
              <a:t>料　　金： 約16,000〜18,000ウォン</a:t>
            </a:r>
            <a:endParaRPr lang="ja-JP" altLang="en-US" sz="3840">
              <a:latin typeface="メイリオ"/>
              <a:ea typeface="メイリオ"/>
            </a:endParaRPr>
          </a:p>
          <a:p>
            <a:pPr marL="0" indent="0">
              <a:buNone/>
            </a:pPr>
            <a:endParaRPr lang="ja-JP" altLang="en-US" sz="384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3840" b="1">
                <a:latin typeface="メイリオ"/>
                <a:ea typeface="メイリオ"/>
              </a:rPr>
              <a:t>３． タクシー</a:t>
            </a:r>
            <a:r>
              <a:rPr kumimoji="1" lang="ja-JP" altLang="en-US" sz="3840" b="0">
                <a:latin typeface="メイリオ"/>
                <a:ea typeface="メイリオ"/>
              </a:rPr>
              <a:t>…</a:t>
            </a:r>
            <a:r>
              <a:rPr kumimoji="1" lang="ja-JP" altLang="en-US" sz="3840" b="0">
                <a:latin typeface="メイリオ"/>
                <a:ea typeface="メイリオ"/>
              </a:rPr>
              <a:t>人数が多い時や、深夜・早朝の移動、宿泊先までドア・ツー・ドアで直接行きたい時に便利</a:t>
            </a:r>
            <a:endParaRPr kumimoji="1" lang="ja-JP" altLang="en-US" sz="3840" b="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3840">
                <a:latin typeface="メイリオ"/>
                <a:ea typeface="メイリオ"/>
              </a:rPr>
              <a:t>　特　　徴：一般（スタンダード）タクシーのほか、サービスが手厚い模範タクシー等があります。</a:t>
            </a:r>
            <a:endParaRPr lang="ja-JP" altLang="en-US" sz="384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3840">
                <a:latin typeface="メイリオ"/>
                <a:ea typeface="メイリオ"/>
              </a:rPr>
              <a:t>　</a:t>
            </a:r>
            <a:r>
              <a:rPr kumimoji="1" lang="ja-JP" altLang="en-US" sz="3840">
                <a:latin typeface="メイリオ"/>
                <a:ea typeface="メイリオ"/>
              </a:rPr>
              <a:t>所要時間：約60分〜80分</a:t>
            </a:r>
            <a:endParaRPr lang="ja-JP" altLang="en-US" sz="384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3840">
                <a:latin typeface="メイリオ"/>
                <a:ea typeface="メイリオ"/>
              </a:rPr>
              <a:t>　</a:t>
            </a:r>
            <a:r>
              <a:rPr kumimoji="1" lang="ja-JP" altLang="en-US" sz="3840">
                <a:latin typeface="メイリオ"/>
                <a:ea typeface="メイリオ"/>
              </a:rPr>
              <a:t>料　　金：一般タクシーで約60,000ウォン程度</a:t>
            </a:r>
            <a:endParaRPr kumimoji="1" lang="ja-JP" altLang="en-US" sz="3840">
              <a:latin typeface="メイリオ"/>
              <a:ea typeface="メイリオ"/>
            </a:endParaRPr>
          </a:p>
        </p:txBody>
      </p:sp>
      <p:sp>
        <p:nvSpPr>
          <p:cNvPr id="1150" name="テキスト 85"/>
          <p:cNvSpPr txBox="1"/>
          <p:nvPr/>
        </p:nvSpPr>
        <p:spPr>
          <a:xfrm>
            <a:off x="7812000" y="193763"/>
            <a:ext cx="1152664" cy="33766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800">
                <a:latin typeface="メイリオ"/>
                <a:ea typeface="メイリオ"/>
              </a:rPr>
              <a:t>2026.6.19</a:t>
            </a:r>
            <a:endParaRPr lang="ja-JP" altLang="en-US" sz="800">
              <a:latin typeface="メイリオ"/>
              <a:ea typeface="メイリオ"/>
            </a:endParaRPr>
          </a:p>
          <a:p>
            <a:pPr>
              <a:defRPr lang="ja-JP" altLang="en-US"/>
            </a:pPr>
            <a:r>
              <a:rPr lang="ja-JP" altLang="en-US" sz="800">
                <a:latin typeface="メイリオ"/>
                <a:ea typeface="メイリオ"/>
              </a:rPr>
              <a:t>高知県国際観光課</a:t>
            </a:r>
            <a:endParaRPr lang="ja-JP" altLang="en-US" sz="800">
              <a:latin typeface="メイリオ"/>
              <a:ea typeface="メイリオ"/>
            </a:endParaRPr>
          </a:p>
        </p:txBody>
      </p:sp>
      <p:sp>
        <p:nvSpPr>
          <p:cNvPr id="115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図形 45"/>
          <p:cNvSpPr/>
          <p:nvPr/>
        </p:nvSpPr>
        <p:spPr>
          <a:xfrm>
            <a:off x="0" y="193763"/>
            <a:ext cx="5223220" cy="555374"/>
          </a:xfrm>
          <a:prstGeom prst="homePlate">
            <a:avLst/>
          </a:prstGeom>
          <a:solidFill>
            <a:srgbClr val="90D7F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58" name="タイトル 1"/>
          <p:cNvSpPr>
            <a:spLocks noGrp="1"/>
          </p:cNvSpPr>
          <p:nvPr>
            <p:ph type="ctrTitle"/>
          </p:nvPr>
        </p:nvSpPr>
        <p:spPr>
          <a:xfrm>
            <a:off x="46271" y="315985"/>
            <a:ext cx="5798351" cy="433152"/>
          </a:xfrm>
        </p:spPr>
        <p:txBody>
          <a:bodyPr>
            <a:normAutofit fontScale="90000"/>
          </a:bodyPr>
          <a:lstStyle/>
          <a:p>
            <a:pPr algn="just"/>
            <a:r>
              <a:rPr kumimoji="1" lang="ja-JP" altLang="en-US" sz="2777" b="1" dirty="0">
                <a:latin typeface="メイリオ"/>
                <a:ea typeface="メイリオ"/>
              </a:rPr>
              <a:t>会場場所（プレジデントホテル）</a:t>
            </a:r>
            <a:endParaRPr kumimoji="1" lang="ja-JP" altLang="en-US" sz="2777" b="1" dirty="0">
              <a:latin typeface="メイリオ"/>
              <a:ea typeface="メイリオ"/>
            </a:endParaRPr>
          </a:p>
        </p:txBody>
      </p:sp>
      <p:sp>
        <p:nvSpPr>
          <p:cNvPr id="1159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160" name="オブジェクト 12"/>
          <p:cNvPicPr>
            <a:picLocks noChangeAspect="1"/>
          </p:cNvPicPr>
          <p:nvPr/>
        </p:nvPicPr>
        <p:blipFill>
          <a:blip r:embed="rId1"/>
          <a:srcRect l="3809" t="11659" b="4454"/>
          <a:stretch>
            <a:fillRect/>
          </a:stretch>
        </p:blipFill>
        <p:spPr>
          <a:xfrm>
            <a:off x="257565" y="817456"/>
            <a:ext cx="8429235" cy="406529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sp>
        <p:nvSpPr>
          <p:cNvPr id="1161" name="楕円 13"/>
          <p:cNvSpPr/>
          <p:nvPr/>
        </p:nvSpPr>
        <p:spPr>
          <a:xfrm>
            <a:off x="5285983" y="2589216"/>
            <a:ext cx="792000" cy="3932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62" name="図形 15"/>
          <p:cNvSpPr/>
          <p:nvPr/>
        </p:nvSpPr>
        <p:spPr>
          <a:xfrm>
            <a:off x="3852000" y="2553091"/>
            <a:ext cx="1008000" cy="429365"/>
          </a:xfrm>
          <a:prstGeom prst="wedgeEllipseCallout">
            <a:avLst>
              <a:gd name="adj1" fmla="val 48718"/>
              <a:gd name="adj2" fmla="val 43631"/>
            </a:avLst>
          </a:prstGeom>
          <a:solidFill>
            <a:srgbClr val="FFFFBE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r>
              <a:rPr lang="ja-JP" altLang="en-US" sz="800" b="1">
                <a:solidFill>
                  <a:schemeClr val="tx1"/>
                </a:solidFill>
                <a:latin typeface="メイリオ"/>
                <a:ea typeface="メイリオ"/>
              </a:rPr>
              <a:t>シチョン駅</a:t>
            </a:r>
            <a:endParaRPr lang="ja-JP" altLang="en-US" sz="800" b="1">
              <a:solidFill>
                <a:schemeClr val="tx1"/>
              </a:solidFill>
              <a:latin typeface="メイリオ"/>
              <a:ea typeface="メイリオ"/>
            </a:endParaRPr>
          </a:p>
        </p:txBody>
      </p:sp>
      <p:sp>
        <p:nvSpPr>
          <p:cNvPr id="1163" name="図形 16"/>
          <p:cNvSpPr/>
          <p:nvPr/>
        </p:nvSpPr>
        <p:spPr>
          <a:xfrm>
            <a:off x="6300000" y="2229091"/>
            <a:ext cx="1442294" cy="538683"/>
          </a:xfrm>
          <a:prstGeom prst="wedgeEllipseCallout">
            <a:avLst>
              <a:gd name="adj1" fmla="val -48920"/>
              <a:gd name="adj2" fmla="val 46305"/>
            </a:avLst>
          </a:prstGeom>
          <a:solidFill>
            <a:srgbClr val="FFFFBE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r>
              <a:rPr lang="ja-JP" altLang="en-US" sz="800" b="1">
                <a:solidFill>
                  <a:schemeClr val="tx1"/>
                </a:solidFill>
                <a:latin typeface="メイリオ"/>
                <a:ea typeface="メイリオ"/>
              </a:rPr>
              <a:t>ウルチロイック駅</a:t>
            </a:r>
            <a:endParaRPr lang="ja-JP" altLang="en-US" sz="800" b="1">
              <a:solidFill>
                <a:schemeClr val="tx1"/>
              </a:solidFill>
              <a:latin typeface="メイリオ"/>
              <a:ea typeface="メイリオ"/>
            </a:endParaRPr>
          </a:p>
        </p:txBody>
      </p:sp>
      <p:sp>
        <p:nvSpPr>
          <p:cNvPr id="1164" name="図形 17"/>
          <p:cNvSpPr/>
          <p:nvPr/>
        </p:nvSpPr>
        <p:spPr>
          <a:xfrm>
            <a:off x="6803635" y="3615914"/>
            <a:ext cx="1152000" cy="432000"/>
          </a:xfrm>
          <a:prstGeom prst="wedgeEllipseCallout">
            <a:avLst>
              <a:gd name="adj1" fmla="val -48447"/>
              <a:gd name="adj2" fmla="val 59141"/>
            </a:avLst>
          </a:prstGeom>
          <a:solidFill>
            <a:srgbClr val="FFFFBE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r>
              <a:rPr lang="ja-JP" altLang="en-US" sz="800" b="1">
                <a:solidFill>
                  <a:schemeClr val="tx1"/>
                </a:solidFill>
                <a:latin typeface="メイリオ"/>
                <a:ea typeface="メイリオ"/>
              </a:rPr>
              <a:t>ミョンドン駅</a:t>
            </a:r>
            <a:endParaRPr lang="ja-JP" altLang="en-US" sz="800" b="1">
              <a:solidFill>
                <a:schemeClr val="tx1"/>
              </a:solidFill>
              <a:latin typeface="メイリオ"/>
              <a:ea typeface="メイリオ"/>
            </a:endParaRPr>
          </a:p>
        </p:txBody>
      </p:sp>
      <p:sp>
        <p:nvSpPr>
          <p:cNvPr id="1165" name="楕円 18"/>
          <p:cNvSpPr/>
          <p:nvPr/>
        </p:nvSpPr>
        <p:spPr>
          <a:xfrm>
            <a:off x="2945447" y="1779750"/>
            <a:ext cx="5373179" cy="3024339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66" name="四角形 19"/>
          <p:cNvSpPr/>
          <p:nvPr/>
        </p:nvSpPr>
        <p:spPr>
          <a:xfrm>
            <a:off x="6694940" y="1419750"/>
            <a:ext cx="1369391" cy="576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r>
              <a:rPr lang="ja-JP" altLang="en-US" sz="1050" b="1">
                <a:solidFill>
                  <a:schemeClr val="tx1"/>
                </a:solidFill>
                <a:latin typeface="メイリオ"/>
                <a:ea typeface="メイリオ"/>
              </a:rPr>
              <a:t>点線内が会場から</a:t>
            </a:r>
            <a:r>
              <a:rPr lang="ja-JP" altLang="en-US" sz="1050" b="1">
                <a:solidFill>
                  <a:schemeClr val="tx1"/>
                </a:solidFill>
                <a:latin typeface="メイリオ"/>
                <a:ea typeface="メイリオ"/>
              </a:rPr>
              <a:t>徒歩約15分程度</a:t>
            </a:r>
            <a:endParaRPr lang="ja-JP" altLang="en-US" sz="1050" b="1">
              <a:solidFill>
                <a:schemeClr val="tx1"/>
              </a:solidFill>
              <a:latin typeface="メイリオ"/>
              <a:ea typeface="メイリオ"/>
            </a:endParaRPr>
          </a:p>
        </p:txBody>
      </p:sp>
      <p:sp>
        <p:nvSpPr>
          <p:cNvPr id="1167" name="テキスト 86"/>
          <p:cNvSpPr txBox="1"/>
          <p:nvPr/>
        </p:nvSpPr>
        <p:spPr>
          <a:xfrm>
            <a:off x="7812000" y="193763"/>
            <a:ext cx="1152664" cy="33766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800">
                <a:latin typeface="メイリオ"/>
                <a:ea typeface="メイリオ"/>
              </a:rPr>
              <a:t>2026.6.19</a:t>
            </a:r>
            <a:endParaRPr lang="ja-JP" altLang="en-US" sz="800">
              <a:latin typeface="メイリオ"/>
              <a:ea typeface="メイリオ"/>
            </a:endParaRPr>
          </a:p>
          <a:p>
            <a:pPr>
              <a:defRPr lang="ja-JP" altLang="en-US"/>
            </a:pPr>
            <a:r>
              <a:rPr lang="ja-JP" altLang="en-US" sz="800">
                <a:latin typeface="メイリオ"/>
                <a:ea typeface="メイリオ"/>
              </a:rPr>
              <a:t>高知県国際観光課</a:t>
            </a:r>
            <a:endParaRPr lang="ja-JP" altLang="en-US" sz="800">
              <a:latin typeface="メイリオ"/>
              <a:ea typeface="メイリオ"/>
            </a:endParaRPr>
          </a:p>
        </p:txBody>
      </p:sp>
      <p:sp>
        <p:nvSpPr>
          <p:cNvPr id="116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96357" y="4745831"/>
            <a:ext cx="1918556" cy="273844"/>
          </a:xfrm>
        </p:spPr>
        <p:txBody>
          <a:bodyPr/>
          <a:lstStyle/>
          <a:p>
            <a:fld id="{2C9400E4-C46D-48FA-AEA0-ED136F70A0E5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217" name="テキスト 94"/>
          <p:cNvSpPr txBox="1"/>
          <p:nvPr/>
        </p:nvSpPr>
        <p:spPr>
          <a:xfrm>
            <a:off x="5223220" y="531424"/>
            <a:ext cx="9288741" cy="24532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1000">
                <a:latin typeface="メイリオ"/>
                <a:ea typeface="メイリオ"/>
              </a:rPr>
              <a:t>※出典：Google Mapより</a:t>
            </a:r>
            <a:endParaRPr lang="ja-JP" altLang="en-US" sz="1000">
              <a:latin typeface="メイリオ"/>
              <a:ea typeface="メイリオ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74" name="図形 44"/>
          <p:cNvSpPr/>
          <p:nvPr/>
        </p:nvSpPr>
        <p:spPr>
          <a:xfrm>
            <a:off x="0" y="313990"/>
            <a:ext cx="3276000" cy="599743"/>
          </a:xfrm>
          <a:prstGeom prst="homePlate">
            <a:avLst/>
          </a:prstGeom>
          <a:solidFill>
            <a:srgbClr val="90D7F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75" name="四角形 14"/>
          <p:cNvSpPr>
            <a:spLocks noGrp="1"/>
          </p:cNvSpPr>
          <p:nvPr>
            <p:ph type="title"/>
          </p:nvPr>
        </p:nvSpPr>
        <p:spPr>
          <a:xfrm>
            <a:off x="324000" y="313990"/>
            <a:ext cx="8229600" cy="745592"/>
          </a:xfrm>
          <a:prstGeom prst="rect">
            <a:avLst/>
          </a:prstGeom>
        </p:spPr>
        <p:txBody>
          <a:bodyPr>
            <a:normAutofit/>
          </a:bodyPr>
          <a:p>
            <a:pPr algn="l"/>
            <a:r>
              <a:rPr kumimoji="1" lang="ja-JP" altLang="en-US" sz="2666" b="1" u="sng">
                <a:latin typeface="メイリオ"/>
                <a:ea typeface="メイリオ"/>
              </a:rPr>
              <a:t>会場最寄り駅</a:t>
            </a:r>
            <a:endParaRPr kumimoji="1" lang="ja-JP" altLang="en-US" sz="2666" b="1" u="sng">
              <a:latin typeface="メイリオ"/>
              <a:ea typeface="メイリオ"/>
            </a:endParaRPr>
          </a:p>
        </p:txBody>
      </p:sp>
      <p:sp>
        <p:nvSpPr>
          <p:cNvPr id="1176" name="四角形 15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575205"/>
          </a:xfrm>
          <a:prstGeom prst="rect">
            <a:avLst/>
          </a:prstGeom>
        </p:spPr>
        <p:txBody>
          <a:bodyPr>
            <a:normAutofit fontScale="40000" lnSpcReduction="20000"/>
          </a:bodyPr>
          <a:p>
            <a:pPr marL="0" indent="0">
              <a:buNone/>
            </a:pPr>
            <a:r>
              <a:rPr lang="ja-JP" altLang="en-US" sz="3500">
                <a:latin typeface="メイリオ"/>
                <a:ea typeface="メイリオ"/>
              </a:rPr>
              <a:t>会場周辺には徒歩圏内に３つの駅があります。</a:t>
            </a:r>
            <a:r>
              <a:rPr lang="ja-JP" altLang="en-US" sz="3500">
                <a:latin typeface="メイリオ"/>
                <a:ea typeface="メイリオ"/>
              </a:rPr>
              <a:t> </a:t>
            </a:r>
            <a:endParaRPr sz="3500">
              <a:latin typeface="メイリオ"/>
              <a:ea typeface="メイリオ"/>
            </a:endParaRPr>
          </a:p>
          <a:p>
            <a:pPr marL="0" indent="0">
              <a:buNone/>
            </a:pPr>
            <a:endParaRPr lang="ja-JP" altLang="en-US" sz="350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lang="ja-JP" altLang="en-US" sz="3500" b="1">
                <a:latin typeface="メイリオ"/>
                <a:ea typeface="メイリオ"/>
              </a:rPr>
              <a:t>（１）市庁（シチョン）駅（１号線・２号線）</a:t>
            </a:r>
            <a:r>
              <a:rPr lang="ja-JP" altLang="en-US" sz="3500" b="1">
                <a:latin typeface="メイリオ"/>
                <a:ea typeface="メイリオ"/>
              </a:rPr>
              <a:t> </a:t>
            </a:r>
            <a:endParaRPr sz="3500" b="1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lang="ja-JP" altLang="en-US" sz="3500">
                <a:latin typeface="メイリオ"/>
                <a:ea typeface="メイリオ"/>
              </a:rPr>
              <a:t>　アクセス：会場から徒歩約７分/タクシー約２分</a:t>
            </a:r>
            <a:r>
              <a:rPr lang="ja-JP" altLang="en-US" sz="3500">
                <a:latin typeface="メイリオ"/>
                <a:ea typeface="メイリオ"/>
              </a:rPr>
              <a:t> </a:t>
            </a:r>
            <a:endParaRPr sz="350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lang="ja-JP" altLang="en-US" sz="3500">
                <a:latin typeface="メイリオ"/>
                <a:ea typeface="メイリオ"/>
              </a:rPr>
              <a:t>　特徴：ソウル駅や江南エリアなど、主要ビジネス街からのアクセスに</a:t>
            </a:r>
            <a:endParaRPr sz="350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lang="ja-JP" altLang="en-US" sz="3500">
                <a:latin typeface="メイリオ"/>
                <a:ea typeface="メイリオ"/>
              </a:rPr>
              <a:t>　</a:t>
            </a:r>
            <a:r>
              <a:rPr lang="ja-JP" altLang="en-US" sz="3500">
                <a:latin typeface="メイリオ"/>
                <a:ea typeface="メイリオ"/>
              </a:rPr>
              <a:t>　</a:t>
            </a:r>
            <a:r>
              <a:rPr lang="ja-JP" altLang="en-US" sz="3500">
                <a:latin typeface="メイリオ"/>
                <a:ea typeface="メイリオ"/>
              </a:rPr>
              <a:t>　</a:t>
            </a:r>
            <a:r>
              <a:rPr lang="ja-JP" altLang="en-US" sz="3500">
                <a:latin typeface="メイリオ"/>
                <a:ea typeface="メイリオ"/>
              </a:rPr>
              <a:t>　</a:t>
            </a:r>
            <a:r>
              <a:rPr lang="ja-JP" altLang="en-US" sz="3500">
                <a:latin typeface="メイリオ"/>
                <a:ea typeface="メイリオ"/>
              </a:rPr>
              <a:t>最も適したメインの最寄り駅です。</a:t>
            </a:r>
            <a:r>
              <a:rPr lang="ja-JP" altLang="en-US" sz="3500">
                <a:latin typeface="メイリオ"/>
                <a:ea typeface="メイリオ"/>
              </a:rPr>
              <a:t> </a:t>
            </a:r>
            <a:endParaRPr lang="ja-JP" altLang="en-US" sz="3500">
              <a:latin typeface="メイリオ"/>
              <a:ea typeface="メイリオ"/>
            </a:endParaRPr>
          </a:p>
          <a:p>
            <a:pPr marL="0" indent="0">
              <a:buNone/>
            </a:pPr>
            <a:endParaRPr lang="ja-JP" altLang="en-US" sz="350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lang="ja-JP" altLang="en-US" sz="3500" b="1">
                <a:latin typeface="メイリオ"/>
                <a:ea typeface="メイリオ"/>
              </a:rPr>
              <a:t>（２）乙支路１街（ウルチロイック）駅（２号線）</a:t>
            </a:r>
            <a:r>
              <a:rPr lang="ja-JP" altLang="en-US" sz="3500" b="1">
                <a:latin typeface="メイリオ"/>
                <a:ea typeface="メイリオ"/>
              </a:rPr>
              <a:t> </a:t>
            </a:r>
            <a:endParaRPr sz="3500" b="1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lang="ja-JP" altLang="en-US" sz="3500">
                <a:latin typeface="メイリオ"/>
                <a:ea typeface="メイリオ"/>
              </a:rPr>
              <a:t>　</a:t>
            </a:r>
            <a:r>
              <a:rPr lang="ja-JP" altLang="en-US" sz="3500">
                <a:latin typeface="メイリオ"/>
                <a:ea typeface="メイリオ"/>
              </a:rPr>
              <a:t>アクセス：会場から徒歩約5分/タクシー約３分</a:t>
            </a:r>
            <a:r>
              <a:rPr lang="ja-JP" altLang="en-US" sz="3500">
                <a:latin typeface="メイリオ"/>
                <a:ea typeface="メイリオ"/>
              </a:rPr>
              <a:t> </a:t>
            </a:r>
            <a:endParaRPr sz="350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lang="ja-JP" altLang="en-US" sz="3500">
                <a:latin typeface="メイリオ"/>
                <a:ea typeface="メイリオ"/>
              </a:rPr>
              <a:t>　</a:t>
            </a:r>
            <a:r>
              <a:rPr lang="ja-JP" altLang="en-US" sz="3500">
                <a:latin typeface="メイリオ"/>
                <a:ea typeface="メイリオ"/>
              </a:rPr>
              <a:t>特徴：ロッテ百貨店が目の前にあり、明洞エリアの北側の入り口に直結しています。</a:t>
            </a:r>
            <a:r>
              <a:rPr lang="ja-JP" altLang="en-US" sz="3500">
                <a:latin typeface="メイリオ"/>
                <a:ea typeface="メイリオ"/>
              </a:rPr>
              <a:t> </a:t>
            </a:r>
            <a:endParaRPr sz="3500">
              <a:latin typeface="メイリオ"/>
              <a:ea typeface="メイリオ"/>
            </a:endParaRPr>
          </a:p>
          <a:p>
            <a:pPr marL="0" indent="0">
              <a:buNone/>
            </a:pPr>
            <a:endParaRPr lang="ja-JP" altLang="en-US" sz="350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lang="ja-JP" altLang="en-US" sz="3500" b="1">
                <a:latin typeface="メイリオ"/>
                <a:ea typeface="メイリオ"/>
              </a:rPr>
              <a:t>（３）明洞（ミョンドン）駅（４号線）</a:t>
            </a:r>
            <a:r>
              <a:rPr lang="ja-JP" altLang="en-US" sz="3500" b="1">
                <a:latin typeface="メイリオ"/>
                <a:ea typeface="メイリオ"/>
              </a:rPr>
              <a:t> </a:t>
            </a:r>
            <a:endParaRPr sz="3500" b="1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lang="ja-JP" altLang="en-US" sz="3500">
                <a:latin typeface="メイリオ"/>
                <a:ea typeface="メイリオ"/>
              </a:rPr>
              <a:t>　</a:t>
            </a:r>
            <a:r>
              <a:rPr lang="ja-JP" altLang="en-US" sz="3500">
                <a:latin typeface="メイリオ"/>
                <a:ea typeface="メイリオ"/>
              </a:rPr>
              <a:t>アクセス：会場から徒歩約16分/タクシー約４分</a:t>
            </a:r>
            <a:r>
              <a:rPr lang="ja-JP" altLang="en-US" sz="3500">
                <a:latin typeface="メイリオ"/>
                <a:ea typeface="メイリオ"/>
              </a:rPr>
              <a:t> </a:t>
            </a:r>
            <a:endParaRPr lang="ja-JP" altLang="en-US" sz="350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lang="ja-JP" altLang="en-US" sz="3500">
                <a:latin typeface="メイリオ"/>
                <a:ea typeface="メイリオ"/>
              </a:rPr>
              <a:t>　特徴：明洞の繁華街を挟んで南側に位置する駅です。</a:t>
            </a:r>
            <a:endParaRPr sz="350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lang="ja-JP" altLang="en-US" sz="3500">
                <a:latin typeface="メイリオ"/>
                <a:ea typeface="メイリオ"/>
              </a:rPr>
              <a:t>　</a:t>
            </a:r>
            <a:r>
              <a:rPr lang="ja-JP" altLang="en-US" sz="3500">
                <a:latin typeface="メイリオ"/>
                <a:ea typeface="メイリオ"/>
              </a:rPr>
              <a:t>　</a:t>
            </a:r>
            <a:r>
              <a:rPr lang="ja-JP" altLang="en-US" sz="3500">
                <a:latin typeface="メイリオ"/>
                <a:ea typeface="メイリオ"/>
              </a:rPr>
              <a:t>　</a:t>
            </a:r>
            <a:r>
              <a:rPr lang="ja-JP" altLang="en-US" sz="3500">
                <a:latin typeface="メイリオ"/>
                <a:ea typeface="メイリオ"/>
              </a:rPr>
              <a:t>　</a:t>
            </a:r>
            <a:r>
              <a:rPr lang="ja-JP" altLang="en-US" sz="3500">
                <a:latin typeface="メイリオ"/>
                <a:ea typeface="メイリオ"/>
              </a:rPr>
              <a:t>東大門（トンデムン）やソウル駅方面への移動、</a:t>
            </a:r>
            <a:endParaRPr lang="ja-JP" altLang="en-US" sz="350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lang="ja-JP" altLang="en-US" sz="3500">
                <a:latin typeface="メイリオ"/>
                <a:ea typeface="メイリオ"/>
              </a:rPr>
              <a:t>　</a:t>
            </a:r>
            <a:r>
              <a:rPr lang="ja-JP" altLang="en-US" sz="3500">
                <a:latin typeface="メイリオ"/>
                <a:ea typeface="メイリオ"/>
              </a:rPr>
              <a:t>　</a:t>
            </a:r>
            <a:r>
              <a:rPr lang="ja-JP" altLang="en-US" sz="3500">
                <a:latin typeface="メイリオ"/>
                <a:ea typeface="メイリオ"/>
              </a:rPr>
              <a:t>　</a:t>
            </a:r>
            <a:r>
              <a:rPr lang="ja-JP" altLang="en-US" sz="3500">
                <a:latin typeface="メイリオ"/>
                <a:ea typeface="メイリオ"/>
              </a:rPr>
              <a:t>　</a:t>
            </a:r>
            <a:r>
              <a:rPr lang="ja-JP" altLang="en-US" sz="3500">
                <a:latin typeface="メイリオ"/>
                <a:ea typeface="メイリオ"/>
              </a:rPr>
              <a:t>また、観光地として非常に栄えており、食べ歩きやショッピングに便利です。</a:t>
            </a:r>
            <a:r>
              <a:rPr lang="ja-JP" altLang="en-US" sz="3500">
                <a:latin typeface="メイリオ"/>
                <a:ea typeface="メイリオ"/>
              </a:rPr>
              <a:t> </a:t>
            </a:r>
            <a:endParaRPr lang="ja-JP" altLang="en-US" sz="3500">
              <a:latin typeface="メイリオ"/>
              <a:ea typeface="メイリオ"/>
            </a:endParaRPr>
          </a:p>
          <a:p>
            <a:endParaRPr kumimoji="1" lang="ja-JP" altLang="en-US" sz="3500">
              <a:latin typeface="メイリオ"/>
              <a:ea typeface="メイリオ"/>
            </a:endParaRPr>
          </a:p>
        </p:txBody>
      </p:sp>
      <p:pic>
        <p:nvPicPr>
          <p:cNvPr id="1177" name="図 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4000" y="913733"/>
            <a:ext cx="1181147" cy="909886"/>
          </a:xfrm>
          <a:prstGeom prst="rect">
            <a:avLst/>
          </a:prstGeom>
        </p:spPr>
      </p:pic>
      <p:sp>
        <p:nvSpPr>
          <p:cNvPr id="1178" name="テキスト 87"/>
          <p:cNvSpPr txBox="1"/>
          <p:nvPr/>
        </p:nvSpPr>
        <p:spPr>
          <a:xfrm>
            <a:off x="7812000" y="193763"/>
            <a:ext cx="1152664" cy="33766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800">
                <a:latin typeface="メイリオ"/>
                <a:ea typeface="メイリオ"/>
              </a:rPr>
              <a:t>2026.6.19</a:t>
            </a:r>
            <a:endParaRPr lang="ja-JP" altLang="en-US" sz="800">
              <a:latin typeface="メイリオ"/>
              <a:ea typeface="メイリオ"/>
            </a:endParaRPr>
          </a:p>
          <a:p>
            <a:pPr>
              <a:defRPr lang="ja-JP" altLang="en-US"/>
            </a:pPr>
            <a:r>
              <a:rPr lang="ja-JP" altLang="en-US" sz="800">
                <a:latin typeface="メイリオ"/>
                <a:ea typeface="メイリオ"/>
              </a:rPr>
              <a:t>高知県国際観光課</a:t>
            </a:r>
            <a:endParaRPr lang="ja-JP" altLang="en-US" sz="800">
              <a:latin typeface="メイリオ"/>
              <a:ea typeface="メイリオ"/>
            </a:endParaRPr>
          </a:p>
        </p:txBody>
      </p:sp>
      <p:sp>
        <p:nvSpPr>
          <p:cNvPr id="117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85" name="図形 46"/>
          <p:cNvSpPr/>
          <p:nvPr/>
        </p:nvSpPr>
        <p:spPr>
          <a:xfrm>
            <a:off x="0" y="267750"/>
            <a:ext cx="3634500" cy="599743"/>
          </a:xfrm>
          <a:prstGeom prst="homePlate">
            <a:avLst/>
          </a:prstGeom>
          <a:solidFill>
            <a:srgbClr val="90D7F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86" name="四角形 25"/>
          <p:cNvSpPr>
            <a:spLocks noGrp="1"/>
          </p:cNvSpPr>
          <p:nvPr>
            <p:ph type="title"/>
          </p:nvPr>
        </p:nvSpPr>
        <p:spPr>
          <a:xfrm>
            <a:off x="252000" y="242158"/>
            <a:ext cx="8229600" cy="745592"/>
          </a:xfrm>
          <a:prstGeom prst="rect">
            <a:avLst/>
          </a:prstGeom>
        </p:spPr>
        <p:txBody>
          <a:bodyPr>
            <a:normAutofit/>
          </a:bodyPr>
          <a:p>
            <a:pPr algn="l"/>
            <a:r>
              <a:rPr kumimoji="1" lang="ja-JP" altLang="en-US" sz="2666" b="1" u="sng">
                <a:latin typeface="メイリオ"/>
                <a:ea typeface="メイリオ"/>
              </a:rPr>
              <a:t>会場周辺ホテル①</a:t>
            </a:r>
            <a:endParaRPr kumimoji="1" lang="ja-JP" altLang="en-US" sz="2666" b="1" u="sng">
              <a:latin typeface="メイリオ"/>
              <a:ea typeface="メイリオ"/>
            </a:endParaRPr>
          </a:p>
        </p:txBody>
      </p:sp>
      <p:sp>
        <p:nvSpPr>
          <p:cNvPr id="1187" name="四角形 26"/>
          <p:cNvSpPr>
            <a:spLocks noGrp="1"/>
          </p:cNvSpPr>
          <p:nvPr>
            <p:ph idx="1"/>
          </p:nvPr>
        </p:nvSpPr>
        <p:spPr>
          <a:xfrm>
            <a:off x="457200" y="987750"/>
            <a:ext cx="8229600" cy="4033408"/>
          </a:xfrm>
          <a:prstGeom prst="rect">
            <a:avLst/>
          </a:prstGeom>
        </p:spPr>
        <p:txBody>
          <a:bodyPr>
            <a:normAutofit fontScale="25000" lnSpcReduction="20000"/>
          </a:bodyPr>
          <a:p>
            <a:pPr marL="0" indent="0">
              <a:buNone/>
            </a:pPr>
            <a:r>
              <a:rPr kumimoji="1" lang="ja-JP" altLang="en-US" sz="4400" b="1">
                <a:latin typeface="メイリオ"/>
                <a:ea typeface="メイリオ"/>
              </a:rPr>
              <a:t>（１）相鉄ホテルズザ・スプラジールソウル明洞</a:t>
            </a:r>
            <a:endParaRPr lang="ja-JP" altLang="en-US" sz="4400" b="1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4400" b="0">
                <a:latin typeface="メイリオ"/>
                <a:ea typeface="メイリオ"/>
              </a:rPr>
              <a:t>　</a:t>
            </a:r>
            <a:r>
              <a:rPr kumimoji="1" lang="ja-JP" altLang="en-US" sz="4400" b="0">
                <a:latin typeface="メイリオ"/>
                <a:ea typeface="メイリオ"/>
              </a:rPr>
              <a:t>アクセス</a:t>
            </a:r>
            <a:r>
              <a:rPr kumimoji="1" lang="ja-JP" altLang="en-US" sz="4400" b="0">
                <a:latin typeface="メイリオ"/>
                <a:ea typeface="メイリオ"/>
              </a:rPr>
              <a:t>：</a:t>
            </a:r>
            <a:r>
              <a:rPr kumimoji="1" lang="ja-JP" altLang="en-US" sz="4400" b="0">
                <a:latin typeface="メイリオ"/>
                <a:ea typeface="メイリオ"/>
              </a:rPr>
              <a:t>会場から徒歩約10分/タクシー約３分</a:t>
            </a:r>
            <a:endParaRPr kumimoji="1" lang="ja-JP" altLang="en-US" sz="4400" b="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4400">
                <a:latin typeface="メイリオ"/>
                <a:ea typeface="メイリオ"/>
              </a:rPr>
              <a:t>　備考：周辺空港連絡バス停留所あり（徒歩約１分）</a:t>
            </a:r>
            <a:endParaRPr lang="ja-JP" altLang="en-US" sz="440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4400">
                <a:latin typeface="メイリオ"/>
                <a:ea typeface="メイリオ"/>
              </a:rPr>
              <a:t>　https://sotetsu-hotels.com/splaisir/myeong-dong/access/</a:t>
            </a:r>
            <a:endParaRPr lang="ja-JP" altLang="en-US" sz="4400">
              <a:latin typeface="メイリオ"/>
              <a:ea typeface="メイリオ"/>
            </a:endParaRPr>
          </a:p>
          <a:p>
            <a:pPr marL="0" indent="0">
              <a:buNone/>
            </a:pPr>
            <a:endParaRPr lang="ja-JP" altLang="en-US" sz="440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4400" b="1">
                <a:latin typeface="メイリオ"/>
                <a:ea typeface="メイリオ"/>
              </a:rPr>
              <a:t>（２）ホテルグレイスリーソウル</a:t>
            </a:r>
            <a:endParaRPr lang="ja-JP" altLang="en-US" sz="4400" b="1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4400">
                <a:latin typeface="メイリオ"/>
                <a:ea typeface="メイリオ"/>
              </a:rPr>
              <a:t>　</a:t>
            </a:r>
            <a:r>
              <a:rPr kumimoji="1" lang="ja-JP" altLang="en-US" sz="4400" b="0">
                <a:latin typeface="メイリオ"/>
                <a:ea typeface="メイリオ"/>
              </a:rPr>
              <a:t>アクセス</a:t>
            </a:r>
            <a:r>
              <a:rPr kumimoji="1" lang="ja-JP" altLang="en-US" sz="4400" b="0">
                <a:latin typeface="メイリオ"/>
                <a:ea typeface="メイリオ"/>
              </a:rPr>
              <a:t>：</a:t>
            </a:r>
            <a:r>
              <a:rPr kumimoji="1" lang="ja-JP" altLang="en-US" sz="4400">
                <a:latin typeface="メイリオ"/>
                <a:ea typeface="メイリオ"/>
              </a:rPr>
              <a:t>会場から徒歩約12分/タクシー約４分</a:t>
            </a:r>
            <a:endParaRPr kumimoji="1" lang="ja-JP" altLang="en-US" sz="440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4400">
                <a:latin typeface="メイリオ"/>
                <a:ea typeface="メイリオ"/>
              </a:rPr>
              <a:t>　備考：周辺空港連絡バス停留所あり（徒歩約３～10分）</a:t>
            </a:r>
            <a:endParaRPr lang="ja-JP" altLang="en-US" sz="440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4400">
                <a:latin typeface="メイリオ"/>
                <a:ea typeface="メイリオ"/>
              </a:rPr>
              <a:t>　https://gracery.com/seoul/access/</a:t>
            </a:r>
            <a:endParaRPr lang="ja-JP" altLang="en-US" sz="4400">
              <a:latin typeface="メイリオ"/>
              <a:ea typeface="メイリオ"/>
            </a:endParaRPr>
          </a:p>
          <a:p>
            <a:pPr marL="0" indent="0">
              <a:buNone/>
            </a:pPr>
            <a:endParaRPr lang="ja-JP" altLang="en-US" sz="440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4400" b="1">
                <a:latin typeface="メイリオ"/>
                <a:ea typeface="メイリオ"/>
              </a:rPr>
              <a:t>（３）クラウンパークホテルソウル</a:t>
            </a:r>
            <a:endParaRPr lang="ja-JP" altLang="en-US" sz="4400" b="1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4400">
                <a:latin typeface="メイリオ"/>
                <a:ea typeface="メイリオ"/>
              </a:rPr>
              <a:t>　</a:t>
            </a:r>
            <a:r>
              <a:rPr kumimoji="1" lang="ja-JP" altLang="en-US" sz="4400">
                <a:latin typeface="メイリオ"/>
                <a:ea typeface="メイリオ"/>
              </a:rPr>
              <a:t>アクセス</a:t>
            </a:r>
            <a:r>
              <a:rPr kumimoji="1" lang="ja-JP" altLang="en-US" sz="4400">
                <a:latin typeface="メイリオ"/>
                <a:ea typeface="メイリオ"/>
              </a:rPr>
              <a:t>：</a:t>
            </a:r>
            <a:r>
              <a:rPr kumimoji="1" lang="ja-JP" altLang="en-US" sz="4400">
                <a:latin typeface="メイリオ"/>
                <a:ea typeface="メイリオ"/>
              </a:rPr>
              <a:t>会場から徒歩約６分/タクシー約４分</a:t>
            </a:r>
            <a:endParaRPr kumimoji="1" lang="ja-JP" altLang="en-US" sz="440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4400">
                <a:latin typeface="メイリオ"/>
                <a:ea typeface="メイリオ"/>
              </a:rPr>
              <a:t>　備考：周辺空港連絡バス停留所あり（徒歩約３分）</a:t>
            </a:r>
            <a:endParaRPr lang="ja-JP" altLang="en-US" sz="440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4400">
                <a:latin typeface="メイリオ"/>
                <a:ea typeface="メイリオ"/>
              </a:rPr>
              <a:t>　https://www.konest.com/hotel/hotel_map.html?h_id=crownpark</a:t>
            </a:r>
            <a:endParaRPr lang="ja-JP" altLang="en-US" sz="4400">
              <a:latin typeface="メイリオ"/>
              <a:ea typeface="メイリオ"/>
            </a:endParaRPr>
          </a:p>
          <a:p>
            <a:pPr marL="0" indent="0">
              <a:buNone/>
            </a:pPr>
            <a:endParaRPr lang="ja-JP" altLang="en-US" sz="440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4400" b="1">
                <a:latin typeface="メイリオ"/>
                <a:ea typeface="メイリオ"/>
              </a:rPr>
              <a:t>（４）ナインツリーホテル明洞Ⅱ</a:t>
            </a:r>
            <a:endParaRPr lang="ja-JP" altLang="en-US" sz="4400" b="1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4400">
                <a:latin typeface="メイリオ"/>
                <a:ea typeface="メイリオ"/>
              </a:rPr>
              <a:t>　</a:t>
            </a:r>
            <a:r>
              <a:rPr kumimoji="1" lang="ja-JP" altLang="en-US" sz="4400">
                <a:latin typeface="メイリオ"/>
                <a:ea typeface="メイリオ"/>
              </a:rPr>
              <a:t>アクセス</a:t>
            </a:r>
            <a:r>
              <a:rPr kumimoji="1" lang="ja-JP" altLang="en-US" sz="4400">
                <a:latin typeface="メイリオ"/>
                <a:ea typeface="メイリオ"/>
              </a:rPr>
              <a:t>：</a:t>
            </a:r>
            <a:r>
              <a:rPr kumimoji="1" lang="ja-JP" altLang="en-US" sz="4400">
                <a:latin typeface="メイリオ"/>
                <a:ea typeface="メイリオ"/>
              </a:rPr>
              <a:t>会場から徒歩約20分/タクシー約５分</a:t>
            </a:r>
            <a:endParaRPr kumimoji="1" lang="ja-JP" altLang="en-US" sz="440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4400">
                <a:latin typeface="メイリオ"/>
                <a:ea typeface="メイリオ"/>
              </a:rPr>
              <a:t>　備考：周辺空港連絡バス停留所あり（徒歩約３分）</a:t>
            </a:r>
            <a:endParaRPr lang="ja-JP" altLang="en-US" sz="440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4400">
                <a:latin typeface="メイリオ"/>
                <a:ea typeface="メイリオ"/>
              </a:rPr>
              <a:t>　https://www.ninetreehotels.com/nth2/about_transportation.php?lang=jp</a:t>
            </a:r>
            <a:endParaRPr lang="ja-JP" altLang="en-US" sz="4400">
              <a:latin typeface="メイリオ"/>
              <a:ea typeface="メイリオ"/>
            </a:endParaRPr>
          </a:p>
          <a:p>
            <a:pPr marL="0" indent="0">
              <a:buNone/>
            </a:pPr>
            <a:endParaRPr lang="ja-JP" altLang="en-US" sz="440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4400" b="1">
                <a:latin typeface="メイリオ"/>
                <a:ea typeface="メイリオ"/>
              </a:rPr>
              <a:t>（５）ニューソウルホテル</a:t>
            </a:r>
            <a:endParaRPr lang="ja-JP" altLang="en-US" sz="4400" b="1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4400">
                <a:latin typeface="メイリオ"/>
                <a:ea typeface="メイリオ"/>
              </a:rPr>
              <a:t>　</a:t>
            </a:r>
            <a:r>
              <a:rPr kumimoji="1" lang="ja-JP" altLang="en-US" sz="4400">
                <a:latin typeface="メイリオ"/>
                <a:ea typeface="メイリオ"/>
              </a:rPr>
              <a:t>アクセス</a:t>
            </a:r>
            <a:r>
              <a:rPr kumimoji="1" lang="ja-JP" altLang="en-US" sz="4400">
                <a:latin typeface="メイリオ"/>
                <a:ea typeface="メイリオ"/>
              </a:rPr>
              <a:t>：</a:t>
            </a:r>
            <a:r>
              <a:rPr kumimoji="1" lang="ja-JP" altLang="en-US" sz="4400">
                <a:latin typeface="メイリオ"/>
                <a:ea typeface="メイリオ"/>
              </a:rPr>
              <a:t>会場から徒歩約7分/タクシー約８分</a:t>
            </a:r>
            <a:endParaRPr kumimoji="1" lang="ja-JP" altLang="en-US" sz="440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4400">
                <a:latin typeface="メイリオ"/>
                <a:ea typeface="メイリオ"/>
              </a:rPr>
              <a:t>　備考：周辺空港連絡バス停留所あり（徒歩約１分）</a:t>
            </a:r>
            <a:endParaRPr lang="ja-JP" altLang="en-US" sz="440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4400">
                <a:latin typeface="メイリオ"/>
                <a:ea typeface="メイリオ"/>
              </a:rPr>
              <a:t>　https://www.konest.com/contents/airbus_list.html?h_id=best_w_newseoul</a:t>
            </a:r>
            <a:endParaRPr kumimoji="1" lang="ja-JP" altLang="en-US" sz="4400">
              <a:latin typeface="メイリオ"/>
              <a:ea typeface="メイリオ"/>
            </a:endParaRPr>
          </a:p>
        </p:txBody>
      </p:sp>
      <p:pic>
        <p:nvPicPr>
          <p:cNvPr id="1188" name="図 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27522" y="3507750"/>
            <a:ext cx="984112" cy="1145972"/>
          </a:xfrm>
          <a:prstGeom prst="rect">
            <a:avLst/>
          </a:prstGeom>
        </p:spPr>
      </p:pic>
      <p:sp>
        <p:nvSpPr>
          <p:cNvPr id="1189" name="テキスト 88"/>
          <p:cNvSpPr txBox="1"/>
          <p:nvPr/>
        </p:nvSpPr>
        <p:spPr>
          <a:xfrm>
            <a:off x="7812000" y="193763"/>
            <a:ext cx="1152664" cy="33766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800">
                <a:latin typeface="メイリオ"/>
                <a:ea typeface="メイリオ"/>
              </a:rPr>
              <a:t>2026.6.19</a:t>
            </a:r>
            <a:endParaRPr lang="ja-JP" altLang="en-US" sz="800">
              <a:latin typeface="メイリオ"/>
              <a:ea typeface="メイリオ"/>
            </a:endParaRPr>
          </a:p>
          <a:p>
            <a:pPr>
              <a:defRPr lang="ja-JP" altLang="en-US"/>
            </a:pPr>
            <a:r>
              <a:rPr lang="ja-JP" altLang="en-US" sz="800">
                <a:latin typeface="メイリオ"/>
                <a:ea typeface="メイリオ"/>
              </a:rPr>
              <a:t>高知県国際観光課</a:t>
            </a:r>
            <a:endParaRPr lang="ja-JP" altLang="en-US" sz="800">
              <a:latin typeface="メイリオ"/>
              <a:ea typeface="メイリオ"/>
            </a:endParaRPr>
          </a:p>
        </p:txBody>
      </p:sp>
      <p:sp>
        <p:nvSpPr>
          <p:cNvPr id="1190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96" name="図形 46"/>
          <p:cNvSpPr/>
          <p:nvPr/>
        </p:nvSpPr>
        <p:spPr>
          <a:xfrm>
            <a:off x="0" y="267750"/>
            <a:ext cx="3634500" cy="599743"/>
          </a:xfrm>
          <a:prstGeom prst="homePlate">
            <a:avLst/>
          </a:prstGeom>
          <a:solidFill>
            <a:srgbClr val="90D7F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97" name="四角形 52"/>
          <p:cNvSpPr>
            <a:spLocks noGrp="1"/>
          </p:cNvSpPr>
          <p:nvPr>
            <p:ph type="title"/>
          </p:nvPr>
        </p:nvSpPr>
        <p:spPr>
          <a:xfrm>
            <a:off x="252000" y="242158"/>
            <a:ext cx="8229600" cy="745592"/>
          </a:xfrm>
          <a:prstGeom prst="rect">
            <a:avLst/>
          </a:prstGeom>
        </p:spPr>
        <p:txBody>
          <a:bodyPr>
            <a:normAutofit/>
          </a:bodyPr>
          <a:p>
            <a:pPr algn="l"/>
            <a:r>
              <a:rPr kumimoji="1" lang="ja-JP" altLang="en-US" sz="2666" b="1" u="sng">
                <a:latin typeface="メイリオ"/>
                <a:ea typeface="メイリオ"/>
              </a:rPr>
              <a:t>会場周辺ホテル②</a:t>
            </a:r>
            <a:endParaRPr kumimoji="1" lang="ja-JP" altLang="en-US" sz="2666" b="1" u="sng">
              <a:latin typeface="メイリオ"/>
              <a:ea typeface="メイリオ"/>
            </a:endParaRPr>
          </a:p>
        </p:txBody>
      </p:sp>
      <p:sp>
        <p:nvSpPr>
          <p:cNvPr id="1198" name="四角形 53"/>
          <p:cNvSpPr>
            <a:spLocks noGrp="1"/>
          </p:cNvSpPr>
          <p:nvPr>
            <p:ph idx="1"/>
          </p:nvPr>
        </p:nvSpPr>
        <p:spPr>
          <a:xfrm>
            <a:off x="457200" y="987750"/>
            <a:ext cx="8229600" cy="4033408"/>
          </a:xfrm>
          <a:prstGeom prst="rect">
            <a:avLst/>
          </a:prstGeom>
        </p:spPr>
        <p:txBody>
          <a:bodyPr>
            <a:normAutofit fontScale="25000" lnSpcReduction="20000"/>
          </a:bodyPr>
          <a:p>
            <a:pPr marL="0" indent="0">
              <a:buNone/>
            </a:pPr>
            <a:r>
              <a:rPr kumimoji="1" lang="ja-JP" altLang="en-US" sz="4400" b="1">
                <a:latin typeface="メイリオ"/>
                <a:ea typeface="メイリオ"/>
              </a:rPr>
              <a:t>（６）ソラリア西鉄ホテルソウル明洞</a:t>
            </a:r>
            <a:endParaRPr lang="ja-JP" altLang="en-US" sz="4400" b="1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4400">
                <a:latin typeface="メイリオ"/>
                <a:ea typeface="メイリオ"/>
              </a:rPr>
              <a:t>　</a:t>
            </a:r>
            <a:r>
              <a:rPr kumimoji="1" lang="ja-JP" altLang="en-US" sz="4400">
                <a:latin typeface="メイリオ"/>
                <a:ea typeface="メイリオ"/>
              </a:rPr>
              <a:t>アクセス</a:t>
            </a:r>
            <a:r>
              <a:rPr kumimoji="1" lang="ja-JP" altLang="en-US" sz="4400">
                <a:latin typeface="メイリオ"/>
                <a:ea typeface="メイリオ"/>
              </a:rPr>
              <a:t>：</a:t>
            </a:r>
            <a:r>
              <a:rPr kumimoji="1" lang="ja-JP" altLang="en-US" sz="4400">
                <a:latin typeface="メイリオ"/>
                <a:ea typeface="メイリオ"/>
              </a:rPr>
              <a:t>会場から徒歩約13分/タクシー約５分</a:t>
            </a:r>
            <a:endParaRPr kumimoji="1" lang="ja-JP" altLang="en-US" sz="440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4400">
                <a:latin typeface="メイリオ"/>
                <a:ea typeface="メイリオ"/>
              </a:rPr>
              <a:t>　備考：周辺空港連絡バス停留所あり（徒歩約５分）</a:t>
            </a:r>
            <a:endParaRPr lang="ja-JP" altLang="en-US" sz="440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4400">
                <a:latin typeface="メイリオ"/>
                <a:ea typeface="メイリオ"/>
              </a:rPr>
              <a:t>　https://www.konest.com/hotel/hotel_map.html?h_id=nnr_seoul</a:t>
            </a:r>
            <a:endParaRPr lang="ja-JP" altLang="en-US" sz="4400">
              <a:latin typeface="メイリオ"/>
              <a:ea typeface="メイリオ"/>
            </a:endParaRPr>
          </a:p>
          <a:p>
            <a:pPr marL="0" indent="0">
              <a:buNone/>
            </a:pPr>
            <a:endParaRPr lang="ja-JP" altLang="en-US" sz="440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4400" b="1">
                <a:latin typeface="メイリオ"/>
                <a:ea typeface="メイリオ"/>
              </a:rPr>
              <a:t>（７）スタンフォードホテル明洞</a:t>
            </a:r>
            <a:endParaRPr lang="ja-JP" altLang="en-US" sz="4400" b="1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4400">
                <a:latin typeface="メイリオ"/>
                <a:ea typeface="メイリオ"/>
              </a:rPr>
              <a:t>　</a:t>
            </a:r>
            <a:r>
              <a:rPr kumimoji="1" lang="ja-JP" altLang="en-US" sz="4400">
                <a:latin typeface="メイリオ"/>
                <a:ea typeface="メイリオ"/>
              </a:rPr>
              <a:t>アクセス</a:t>
            </a:r>
            <a:r>
              <a:rPr kumimoji="1" lang="ja-JP" altLang="en-US" sz="4400">
                <a:latin typeface="メイリオ"/>
                <a:ea typeface="メイリオ"/>
              </a:rPr>
              <a:t>：</a:t>
            </a:r>
            <a:r>
              <a:rPr kumimoji="1" lang="ja-JP" altLang="en-US" sz="4400">
                <a:latin typeface="メイリオ"/>
                <a:ea typeface="メイリオ"/>
              </a:rPr>
              <a:t>会場から徒歩約８分/タクシー約11分</a:t>
            </a:r>
            <a:endParaRPr kumimoji="1" lang="ja-JP" altLang="en-US" sz="440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4400">
                <a:latin typeface="メイリオ"/>
                <a:ea typeface="メイリオ"/>
              </a:rPr>
              <a:t>　備考：周辺空港連絡バス停留所あり（徒歩すぐ）</a:t>
            </a:r>
            <a:endParaRPr lang="ja-JP" altLang="en-US" sz="440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4400">
                <a:latin typeface="メイリオ"/>
                <a:ea typeface="メイリオ"/>
              </a:rPr>
              <a:t>　https://www.konest.com/hotel/hotel_map.html?h_id=stanford_myeongdong</a:t>
            </a:r>
            <a:endParaRPr lang="ja-JP" altLang="en-US" sz="4400">
              <a:latin typeface="メイリオ"/>
              <a:ea typeface="メイリオ"/>
            </a:endParaRPr>
          </a:p>
          <a:p>
            <a:pPr marL="0" indent="0">
              <a:buNone/>
            </a:pPr>
            <a:endParaRPr lang="ja-JP" altLang="en-US" sz="440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4400" b="1">
                <a:latin typeface="メイリオ"/>
                <a:ea typeface="メイリオ"/>
              </a:rPr>
              <a:t>（８）ミリオーレホテルソウル明洞</a:t>
            </a:r>
            <a:endParaRPr lang="ja-JP" altLang="en-US" sz="4400" b="1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4400">
                <a:latin typeface="メイリオ"/>
                <a:ea typeface="メイリオ"/>
              </a:rPr>
              <a:t>　</a:t>
            </a:r>
            <a:r>
              <a:rPr kumimoji="1" lang="ja-JP" altLang="en-US" sz="4400">
                <a:latin typeface="メイリオ"/>
                <a:ea typeface="メイリオ"/>
              </a:rPr>
              <a:t>アクセス</a:t>
            </a:r>
            <a:r>
              <a:rPr kumimoji="1" lang="ja-JP" altLang="en-US" sz="4400">
                <a:latin typeface="メイリオ"/>
                <a:ea typeface="メイリオ"/>
              </a:rPr>
              <a:t>：</a:t>
            </a:r>
            <a:r>
              <a:rPr kumimoji="1" lang="ja-JP" altLang="en-US" sz="4400">
                <a:latin typeface="メイリオ"/>
                <a:ea typeface="メイリオ"/>
              </a:rPr>
              <a:t>会場から徒歩約18分/タクシー約６分</a:t>
            </a:r>
            <a:endParaRPr kumimoji="1" lang="ja-JP" altLang="en-US" sz="440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4400">
                <a:latin typeface="メイリオ"/>
                <a:ea typeface="メイリオ"/>
              </a:rPr>
              <a:t>　備考：周辺空港連絡バス停留所あり（徒歩約１分）</a:t>
            </a:r>
            <a:endParaRPr lang="ja-JP" altLang="en-US" sz="440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4400">
                <a:latin typeface="メイリオ"/>
                <a:ea typeface="メイリオ"/>
              </a:rPr>
              <a:t>　https://www.konest.com/hotel/hotel_map.html?h_id=loisir</a:t>
            </a:r>
            <a:endParaRPr lang="ja-JP" altLang="en-US" sz="4400">
              <a:latin typeface="メイリオ"/>
              <a:ea typeface="メイリオ"/>
            </a:endParaRPr>
          </a:p>
          <a:p>
            <a:pPr marL="0" indent="0">
              <a:buNone/>
            </a:pPr>
            <a:endParaRPr lang="ja-JP" altLang="en-US" sz="440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4400" b="1">
                <a:latin typeface="メイリオ"/>
                <a:ea typeface="メイリオ"/>
              </a:rPr>
              <a:t>（９）ロッテシティホテル明洞</a:t>
            </a:r>
            <a:endParaRPr lang="ja-JP" altLang="en-US" sz="4400" b="1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4400">
                <a:latin typeface="メイリオ"/>
                <a:ea typeface="メイリオ"/>
              </a:rPr>
              <a:t>　</a:t>
            </a:r>
            <a:r>
              <a:rPr kumimoji="1" lang="ja-JP" altLang="en-US" sz="4400">
                <a:latin typeface="メイリオ"/>
                <a:ea typeface="メイリオ"/>
              </a:rPr>
              <a:t>アクセス</a:t>
            </a:r>
            <a:r>
              <a:rPr kumimoji="1" lang="ja-JP" altLang="en-US" sz="4400">
                <a:latin typeface="メイリオ"/>
                <a:ea typeface="メイリオ"/>
              </a:rPr>
              <a:t>：</a:t>
            </a:r>
            <a:r>
              <a:rPr kumimoji="1" lang="ja-JP" altLang="en-US" sz="4400">
                <a:latin typeface="メイリオ"/>
                <a:ea typeface="メイリオ"/>
              </a:rPr>
              <a:t>会場から徒歩約14分/タクシー約６分</a:t>
            </a:r>
            <a:endParaRPr kumimoji="1" lang="ja-JP" altLang="en-US" sz="440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4400">
                <a:latin typeface="メイリオ"/>
                <a:ea typeface="メイリオ"/>
              </a:rPr>
              <a:t>　備考：周辺空港連絡バス停留所あり（徒歩約３分）</a:t>
            </a:r>
            <a:endParaRPr lang="ja-JP" altLang="en-US" sz="440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4400">
                <a:latin typeface="メイリオ"/>
                <a:ea typeface="メイリオ"/>
              </a:rPr>
              <a:t>　https://www.konest.com/hotel/hotel_map.html?h_id=lottecity_md</a:t>
            </a:r>
            <a:endParaRPr lang="ja-JP" altLang="en-US" sz="4400">
              <a:latin typeface="メイリオ"/>
              <a:ea typeface="メイリオ"/>
            </a:endParaRPr>
          </a:p>
          <a:p>
            <a:pPr marL="0" indent="0">
              <a:buNone/>
            </a:pPr>
            <a:endParaRPr lang="ja-JP" altLang="en-US" sz="440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4400" b="1">
                <a:latin typeface="メイリオ"/>
                <a:ea typeface="メイリオ"/>
              </a:rPr>
              <a:t>（10）トラベロッジ明洞乙支路</a:t>
            </a:r>
            <a:endParaRPr lang="ja-JP" altLang="en-US" sz="4400" b="1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4400">
                <a:latin typeface="メイリオ"/>
                <a:ea typeface="メイリオ"/>
              </a:rPr>
              <a:t>　</a:t>
            </a:r>
            <a:r>
              <a:rPr kumimoji="1" lang="ja-JP" altLang="en-US" sz="4400">
                <a:latin typeface="メイリオ"/>
                <a:ea typeface="メイリオ"/>
              </a:rPr>
              <a:t>アクセス</a:t>
            </a:r>
            <a:r>
              <a:rPr kumimoji="1" lang="ja-JP" altLang="en-US" sz="4400">
                <a:latin typeface="メイリオ"/>
                <a:ea typeface="メイリオ"/>
              </a:rPr>
              <a:t>：</a:t>
            </a:r>
            <a:r>
              <a:rPr kumimoji="1" lang="ja-JP" altLang="en-US" sz="4400">
                <a:latin typeface="メイリオ"/>
                <a:ea typeface="メイリオ"/>
              </a:rPr>
              <a:t>会場から徒歩約15分/タクシー約８分）</a:t>
            </a:r>
            <a:endParaRPr kumimoji="1" lang="ja-JP" altLang="en-US" sz="440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4400">
                <a:latin typeface="メイリオ"/>
                <a:ea typeface="メイリオ"/>
              </a:rPr>
              <a:t>　備考：周辺空港連絡バス停留所あり（徒歩約３分）</a:t>
            </a:r>
            <a:endParaRPr lang="ja-JP" altLang="en-US" sz="4400">
              <a:latin typeface="メイリオ"/>
              <a:ea typeface="メイリオ"/>
            </a:endParaRPr>
          </a:p>
          <a:p>
            <a:pPr marL="0" indent="0">
              <a:buNone/>
            </a:pPr>
            <a:r>
              <a:rPr kumimoji="1" lang="ja-JP" altLang="en-US" sz="4400">
                <a:latin typeface="メイリオ"/>
                <a:ea typeface="メイリオ"/>
              </a:rPr>
              <a:t>　https://www.konest.com/hotel/hotel_map.html?h_id=holidayinnexpress</a:t>
            </a:r>
            <a:endParaRPr kumimoji="1" lang="ja-JP" altLang="en-US" sz="4400">
              <a:latin typeface="メイリオ"/>
              <a:ea typeface="メイリオ"/>
            </a:endParaRPr>
          </a:p>
          <a:p>
            <a:pPr marL="0" indent="0">
              <a:buNone/>
            </a:pPr>
            <a:endParaRPr kumimoji="1" lang="ja-JP" altLang="en-US" sz="4400">
              <a:latin typeface="メイリオ"/>
              <a:ea typeface="メイリオ"/>
            </a:endParaRPr>
          </a:p>
        </p:txBody>
      </p:sp>
      <p:pic>
        <p:nvPicPr>
          <p:cNvPr id="1199" name="図 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27522" y="3435750"/>
            <a:ext cx="984112" cy="1145972"/>
          </a:xfrm>
          <a:prstGeom prst="rect">
            <a:avLst/>
          </a:prstGeom>
        </p:spPr>
      </p:pic>
      <p:sp>
        <p:nvSpPr>
          <p:cNvPr id="1200" name="テキスト 89"/>
          <p:cNvSpPr txBox="1"/>
          <p:nvPr/>
        </p:nvSpPr>
        <p:spPr>
          <a:xfrm>
            <a:off x="7812000" y="193763"/>
            <a:ext cx="1152664" cy="33766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ja-JP" altLang="en-US"/>
            </a:pPr>
            <a:r>
              <a:rPr lang="ja-JP" altLang="en-US" sz="800">
                <a:latin typeface="メイリオ"/>
                <a:ea typeface="メイリオ"/>
              </a:rPr>
              <a:t>2026.6.19</a:t>
            </a:r>
            <a:endParaRPr lang="ja-JP" altLang="en-US" sz="800">
              <a:latin typeface="メイリオ"/>
              <a:ea typeface="メイリオ"/>
            </a:endParaRPr>
          </a:p>
          <a:p>
            <a:pPr>
              <a:defRPr lang="ja-JP" altLang="en-US"/>
            </a:pPr>
            <a:r>
              <a:rPr lang="ja-JP" altLang="en-US" sz="800">
                <a:latin typeface="メイリオ"/>
                <a:ea typeface="メイリオ"/>
              </a:rPr>
              <a:t>高知県国際観光課</a:t>
            </a:r>
            <a:endParaRPr lang="ja-JP" altLang="en-US" sz="800">
              <a:latin typeface="メイリオ"/>
              <a:ea typeface="メイリオ"/>
            </a:endParaRPr>
          </a:p>
        </p:txBody>
      </p:sp>
      <p:sp>
        <p:nvSpPr>
          <p:cNvPr id="120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Application>JUST Focus</Application>
  <AppVersion>5.0.4</AppVersion>
  <PresentationFormat>ユーザー設定</PresentationFormat>
  <Slides>8</Slides>
  <Notes>8</Note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503523</dc:creator>
  <cp:lastModifiedBy>503523</cp:lastModifiedBy>
  <dcterms:created xsi:type="dcterms:W3CDTF">2026-06-03T04:15:28Z</dcterms:created>
  <dcterms:modified xsi:type="dcterms:W3CDTF">2026-06-19T06:31:42Z</dcterms:modified>
  <cp:revision>20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