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Types>
</file>

<file path=_rels/.rels>&#65279;<?xml version="1.0" encoding="utf-8"?><Relationships xmlns="http://schemas.openxmlformats.org/package/2006/relationships"><Relationship Type="http://schemas.openxmlformats.org/package/2006/relationships/metadata/thumbnail" Target="docProps/thumbnail.jpeg" Id="rId2" /><Relationship Type="http://schemas.openxmlformats.org/package/2006/relationships/metadata/core-properties" Target="docProps/core.xml" Id="rId3" /><Relationship Type="http://schemas.openxmlformats.org/officeDocument/2006/relationships/extended-properties" Target="docProps/app.xml" Id="rId4" /><Relationship Type="http://schemas.openxmlformats.org/officeDocument/2006/relationships/custom-properties" Target="docProps/custom.xml" Id="rId5" /><Relationship Type="http://schemas.openxmlformats.org/officeDocument/2006/relationships/officeDocument" Target="ppt/presentation.xml" Id="rId1"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3"/>
  </p:notesMasterIdLst>
  <p:sldIdLst>
    <p:sldId id="256" r:id="rId4"/>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980"/>
    <p:restoredTop sz="94660"/>
  </p:normalViewPr>
  <p:slideViewPr>
    <p:cSldViewPr>
      <p:cViewPr>
        <p:scale>
          <a:sx n="100" d="100"/>
          <a:sy n="100" d="100"/>
        </p:scale>
        <p:origin x="-1866" y="1800"/>
      </p:cViewPr>
      <p:guideLst>
        <p:guide orient="horz" pos="2340"/>
        <p:guide pos="1994"/>
      </p:guideLst>
    </p:cSldViewPr>
  </p:slideViewPr>
  <p:notesTextViewPr>
    <p:cViewPr>
      <p:scale>
        <a:sx n="1" d="1"/>
        <a:sy n="1" d="1"/>
      </p:scale>
      <p:origin x="0" y="0"/>
    </p:cViewPr>
  </p:notesTextViewPr>
  <p:gridSpacing cx="36004" cy="36004"/>
</p:viewPr>
</file>

<file path=ppt/_rels/presentation.xml.rels>&#65279;<?xml version="1.0" encoding="utf-8"?><Relationships xmlns="http://schemas.openxmlformats.org/package/2006/relationships"><Relationship Type="http://schemas.openxmlformats.org/officeDocument/2006/relationships/theme" Target="theme/theme1.xml" Id="rId1" /><Relationship Type="http://schemas.openxmlformats.org/officeDocument/2006/relationships/slideMaster" Target="slideMasters/slideMaster1.xml" Id="rId2" /><Relationship Type="http://schemas.openxmlformats.org/officeDocument/2006/relationships/notesMaster" Target="notesMasters/notesMaster1.xml" Id="rId3" /><Relationship Type="http://schemas.openxmlformats.org/officeDocument/2006/relationships/slide" Target="slides/slide1.xml" Id="rId4" /><Relationship Type="http://schemas.openxmlformats.org/officeDocument/2006/relationships/presProps" Target="presProps.xml" Id="rId5" /><Relationship Type="http://schemas.openxmlformats.org/officeDocument/2006/relationships/viewProps" Target="viewProps.xml" Id="rId6" /><Relationship Type="http://schemas.openxmlformats.org/officeDocument/2006/relationships/tableStyles" Target="tableStyles.xml" Id="rId7" /></Relationships>
</file>

<file path=ppt/notesMasters/_rels/notesMaster1.xml.rels>&#65279;<?xml version="1.0" encoding="utf-8"?><Relationships xmlns="http://schemas.openxmlformats.org/package/2006/relationships"><Relationship Type="http://schemas.openxmlformats.org/officeDocument/2006/relationships/theme" Target="../theme/theme2.xml"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2018/12/18</a:t>
            </a:fld>
            <a:endParaRPr kumimoji="1" lang="ja-JP" altLang="en-US"/>
          </a:p>
        </p:txBody>
      </p:sp>
      <p:sp>
        <p:nvSpPr>
          <p:cNvPr id="1102"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extLst>
      <p:ext uri="{BB962C8B-B14F-4D97-AF65-F5344CB8AC3E}">
        <p14:creationId xmlns:p14="http://schemas.microsoft.com/office/powerpoint/2010/main" val="31855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0.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1.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2.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3.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4.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5.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6.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7.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8.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9.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2387381"/>
            <a:ext cx="6172200" cy="19415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342900" y="4467612"/>
            <a:ext cx="6172200" cy="332837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2018/12/18</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1"/>
            <a:ext cx="6172200" cy="61193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2018/12/18</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0" y="396702"/>
            <a:ext cx="1543050" cy="8231376"/>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2"/>
            <a:ext cx="4514850" cy="8231376"/>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2018/12/18</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342900" y="2508730"/>
            <a:ext cx="6172200" cy="6184155"/>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2018/12/18</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2"/>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5"/>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2018/12/18</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4"/>
            <a:ext cx="2978088" cy="61193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3510009" y="2508734"/>
            <a:ext cx="3005091" cy="61193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2018/12/18</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8"/>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3537012" y="2217388"/>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2018/12/18</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2018/12/18</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2018/12/18</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394405"/>
            <a:ext cx="2256235" cy="1678518"/>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726923" y="394408"/>
            <a:ext cx="3545578" cy="81500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342902" y="2456723"/>
            <a:ext cx="2256234" cy="61713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2018/12/18</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773203"/>
            <a:ext cx="4114800" cy="818623"/>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344216" y="307149"/>
            <a:ext cx="4114800" cy="632497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3"/>
            <a:ext cx="4114800" cy="97077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2018/12/18</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slideLayout" Target="../slideLayouts/slideLayout1.xml" Id="rId1" /><Relationship Type="http://schemas.openxmlformats.org/officeDocument/2006/relationships/slideLayout" Target="../slideLayouts/slideLayout2.xml" Id="rId2" /><Relationship Type="http://schemas.openxmlformats.org/officeDocument/2006/relationships/slideLayout" Target="../slideLayouts/slideLayout3.xml" Id="rId3" /><Relationship Type="http://schemas.openxmlformats.org/officeDocument/2006/relationships/slideLayout" Target="../slideLayouts/slideLayout4.xml" Id="rId4" /><Relationship Type="http://schemas.openxmlformats.org/officeDocument/2006/relationships/slideLayout" Target="../slideLayouts/slideLayout5.xml" Id="rId5" /><Relationship Type="http://schemas.openxmlformats.org/officeDocument/2006/relationships/slideLayout" Target="../slideLayouts/slideLayout6.xml" Id="rId6" /><Relationship Type="http://schemas.openxmlformats.org/officeDocument/2006/relationships/slideLayout" Target="../slideLayouts/slideLayout7.xml" Id="rId7" /><Relationship Type="http://schemas.openxmlformats.org/officeDocument/2006/relationships/slideLayout" Target="../slideLayouts/slideLayout8.xml" Id="rId8" /><Relationship Type="http://schemas.openxmlformats.org/officeDocument/2006/relationships/slideLayout" Target="../slideLayouts/slideLayout9.xml" Id="rId9" /><Relationship Type="http://schemas.openxmlformats.org/officeDocument/2006/relationships/slideLayout" Target="../slideLayouts/slideLayout10.xml" Id="rId10" /><Relationship Type="http://schemas.openxmlformats.org/officeDocument/2006/relationships/slideLayout" Target="../slideLayouts/slideLayout11.xml" Id="rId11" /><Relationship Type="http://schemas.openxmlformats.org/officeDocument/2006/relationships/theme" Target="../theme/theme1.xml" Id="rId12"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2" cy="527403"/>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2"/>
            <a:ext cx="6172200" cy="1435955"/>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342900" y="2508730"/>
            <a:ext cx="6172200" cy="6184155"/>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342900" y="9009451"/>
            <a:ext cx="1411914" cy="527403"/>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2018/12/18</a:t>
            </a:fld>
            <a:endParaRPr lang="ja-JP" altLang="en-US" dirty="0"/>
          </a:p>
        </p:txBody>
      </p:sp>
      <p:sp>
        <p:nvSpPr>
          <p:cNvPr id="1029" name="スライド番号プレースホルダー 5"/>
          <p:cNvSpPr>
            <a:spLocks noGrp="1"/>
          </p:cNvSpPr>
          <p:nvPr>
            <p:ph type="sldNum" sz="quarter" idx="4"/>
          </p:nvPr>
        </p:nvSpPr>
        <p:spPr>
          <a:xfrm>
            <a:off x="5076184" y="9009451"/>
            <a:ext cx="1438917" cy="527403"/>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Relationships xmlns="http://schemas.openxmlformats.org/package/2006/relationships"><Relationship Type="http://schemas.openxmlformats.org/officeDocument/2006/relationships/slideLayout" Target="../slideLayouts/slideLayout1.xml" Id="rId1"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テキスト 16"/>
          <p:cNvSpPr/>
          <p:nvPr/>
        </p:nvSpPr>
        <p:spPr>
          <a:xfrm>
            <a:off x="404920" y="5507516"/>
            <a:ext cx="2340000" cy="360000"/>
          </a:xfrm>
          <a:prstGeom prst="round2SameRect">
            <a:avLst>
              <a:gd name="adj1" fmla="val 0"/>
              <a:gd name="adj2" fmla="val 0"/>
            </a:avLst>
          </a:prstGeom>
          <a:solidFill>
            <a:schemeClr val="accent2">
              <a:lumMod val="20000"/>
              <a:lumOff val="80000"/>
            </a:schemeClr>
          </a:solidFill>
          <a:ln w="22225">
            <a:solidFill>
              <a:schemeClr val="tx1"/>
            </a:solidFill>
          </a:ln>
        </p:spPr>
        <p:txBody>
          <a:bodyPr wrap="none" lIns="36000" tIns="54000" rIns="36000" bIns="36000" anchor="ctr">
            <a:noAutofit/>
          </a:bodyPr>
          <a:lstStyle/>
          <a:p>
            <a:pPr>
              <a:defRPr lang="ja-JP" altLang="en-US"/>
            </a:pPr>
            <a:r>
              <a:rPr lang="ja-JP" altLang="en-US" sz="1400" b="1" dirty="0">
                <a:latin typeface="メイリオ"/>
                <a:ea typeface="メイリオ"/>
              </a:rPr>
              <a:t>　</a:t>
            </a:r>
            <a:r>
              <a:rPr lang="ja-JP" altLang="en-US" sz="1400" b="1" dirty="0" smtClean="0">
                <a:latin typeface="メイリオ"/>
                <a:ea typeface="メイリオ"/>
              </a:rPr>
              <a:t>法</a:t>
            </a:r>
            <a:r>
              <a:rPr lang="ja-JP" altLang="en-US" sz="1400" b="1" dirty="0">
                <a:latin typeface="メイリオ"/>
                <a:ea typeface="メイリオ"/>
              </a:rPr>
              <a:t>施行後の全国の状況</a:t>
            </a:r>
            <a:endParaRPr lang="ja-JP" altLang="en-US" sz="1100" b="1" dirty="0">
              <a:latin typeface="メイリオ"/>
              <a:ea typeface="メイリオ"/>
            </a:endParaRPr>
          </a:p>
        </p:txBody>
      </p:sp>
      <p:sp>
        <p:nvSpPr>
          <p:cNvPr id="1108" name="テキスト 50"/>
          <p:cNvSpPr/>
          <p:nvPr/>
        </p:nvSpPr>
        <p:spPr>
          <a:xfrm>
            <a:off x="404920" y="1568624"/>
            <a:ext cx="2340000" cy="360000"/>
          </a:xfrm>
          <a:prstGeom prst="round2SameRect">
            <a:avLst>
              <a:gd name="adj1" fmla="val 0"/>
              <a:gd name="adj2" fmla="val 0"/>
            </a:avLst>
          </a:prstGeom>
          <a:solidFill>
            <a:schemeClr val="accent2">
              <a:lumMod val="20000"/>
              <a:lumOff val="80000"/>
            </a:schemeClr>
          </a:solidFill>
          <a:ln w="22225">
            <a:solidFill>
              <a:schemeClr val="tx1"/>
            </a:solidFill>
          </a:ln>
        </p:spPr>
        <p:txBody>
          <a:bodyPr wrap="none" lIns="36000" tIns="54000" rIns="36000" bIns="36000" anchor="ctr">
            <a:noAutofit/>
          </a:bodyPr>
          <a:lstStyle/>
          <a:p>
            <a:pPr>
              <a:defRPr lang="ja-JP" altLang="en-US"/>
            </a:pPr>
            <a:r>
              <a:rPr lang="ja-JP" altLang="en-US" sz="1400" b="1" dirty="0">
                <a:latin typeface="メイリオ"/>
                <a:ea typeface="メイリオ"/>
              </a:rPr>
              <a:t>　</a:t>
            </a:r>
            <a:r>
              <a:rPr lang="ja-JP" altLang="en-US" sz="1400" b="1" dirty="0" smtClean="0">
                <a:latin typeface="メイリオ"/>
                <a:ea typeface="メイリオ"/>
              </a:rPr>
              <a:t>法</a:t>
            </a:r>
            <a:r>
              <a:rPr lang="ja-JP" altLang="en-US" sz="1400" b="1" dirty="0">
                <a:latin typeface="メイリオ"/>
                <a:ea typeface="メイリオ"/>
              </a:rPr>
              <a:t>の制定と計画の策定</a:t>
            </a:r>
            <a:endParaRPr lang="ja-JP" altLang="en-US" sz="1100" b="1" dirty="0">
              <a:latin typeface="メイリオ"/>
              <a:ea typeface="メイリオ"/>
            </a:endParaRPr>
          </a:p>
        </p:txBody>
      </p:sp>
      <p:sp>
        <p:nvSpPr>
          <p:cNvPr id="1109" name="図形 64"/>
          <p:cNvSpPr/>
          <p:nvPr/>
        </p:nvSpPr>
        <p:spPr>
          <a:xfrm>
            <a:off x="405364" y="5853488"/>
            <a:ext cx="6300000" cy="3852000"/>
          </a:xfrm>
          <a:prstGeom prst="roundRect">
            <a:avLst>
              <a:gd name="adj" fmla="val 0"/>
            </a:avLst>
          </a:prstGeom>
          <a:solidFill>
            <a:schemeClr val="bg1"/>
          </a:solidFill>
          <a:ln w="22225" cap="flat" cmpd="sng" algn="ctr">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108000" tIns="72000" rIns="108000" bIns="72000" anchor="t">
            <a:noAutofit/>
          </a:bodyPr>
          <a:lstStyle/>
          <a:p>
            <a:pPr marL="180975" indent="-180975">
              <a:lnSpc>
                <a:spcPts val="1800"/>
              </a:lnSpc>
              <a:defRPr lang="ja-JP" altLang="en-US"/>
            </a:pPr>
            <a:r>
              <a:rPr lang="ja-JP" altLang="en-US" sz="1200" dirty="0" smtClean="0">
                <a:latin typeface="メイリオ"/>
                <a:ea typeface="メイリオ"/>
              </a:rPr>
              <a:t>▶</a:t>
            </a:r>
            <a:r>
              <a:rPr lang="ja-JP" altLang="en-US" sz="1200" b="0" dirty="0" smtClean="0">
                <a:latin typeface="メイリオ"/>
                <a:ea typeface="メイリオ"/>
              </a:rPr>
              <a:t>    法</a:t>
            </a:r>
            <a:r>
              <a:rPr lang="ja-JP" altLang="en-US" sz="1200" b="0" dirty="0">
                <a:latin typeface="メイリオ"/>
                <a:ea typeface="メイリオ"/>
              </a:rPr>
              <a:t>第５条に規定された「地方公共団体の責務」を受け、多くの地方公共団体において、「総合的相談窓口」の設置など、支援体制が整備</a:t>
            </a:r>
            <a:r>
              <a:rPr lang="ja-JP" altLang="en-US" sz="1200" b="0" dirty="0" smtClean="0">
                <a:latin typeface="メイリオ"/>
                <a:ea typeface="メイリオ"/>
              </a:rPr>
              <a:t>。</a:t>
            </a:r>
            <a:endParaRPr lang="en-US" altLang="ja-JP" sz="1200" b="0" dirty="0" smtClean="0">
              <a:latin typeface="メイリオ"/>
              <a:ea typeface="メイリオ"/>
            </a:endParaRPr>
          </a:p>
          <a:p>
            <a:pPr marL="180975" indent="-180975">
              <a:lnSpc>
                <a:spcPts val="1800"/>
              </a:lnSpc>
              <a:defRPr lang="ja-JP" altLang="en-US"/>
            </a:pPr>
            <a:endParaRPr lang="en-US" altLang="ja-JP" sz="1200" b="0" dirty="0" smtClean="0">
              <a:latin typeface="メイリオ"/>
              <a:ea typeface="メイリオ"/>
            </a:endParaRPr>
          </a:p>
          <a:p>
            <a:pPr marL="180975" indent="-180975">
              <a:lnSpc>
                <a:spcPts val="1800"/>
              </a:lnSpc>
              <a:defRPr lang="ja-JP" altLang="en-US"/>
            </a:pPr>
            <a:r>
              <a:rPr lang="ja-JP" altLang="en-US" sz="1200" dirty="0">
                <a:latin typeface="メイリオ"/>
                <a:ea typeface="メイリオ"/>
              </a:rPr>
              <a:t>▶</a:t>
            </a:r>
            <a:r>
              <a:rPr lang="ja-JP" altLang="en-US" sz="1200" b="0" dirty="0" smtClean="0">
                <a:latin typeface="メイリオ"/>
                <a:ea typeface="メイリオ"/>
              </a:rPr>
              <a:t>    一</a:t>
            </a:r>
            <a:r>
              <a:rPr lang="ja-JP" altLang="en-US" sz="1200" b="0" dirty="0">
                <a:latin typeface="メイリオ"/>
                <a:ea typeface="メイリオ"/>
              </a:rPr>
              <a:t>部の地方公共団体では、犯罪被害者等の支援を盛り込んだ条例の制定が進む</a:t>
            </a:r>
            <a:r>
              <a:rPr lang="ja-JP" altLang="en-US" sz="1200" b="0" dirty="0" smtClean="0">
                <a:latin typeface="メイリオ"/>
                <a:ea typeface="メイリオ"/>
              </a:rPr>
              <a:t>。</a:t>
            </a:r>
            <a:endParaRPr lang="en-US" altLang="ja-JP" sz="1200" b="0" dirty="0" smtClean="0">
              <a:latin typeface="メイリオ"/>
              <a:ea typeface="メイリオ"/>
            </a:endParaRPr>
          </a:p>
          <a:p>
            <a:pPr marL="180975" indent="-180975">
              <a:lnSpc>
                <a:spcPts val="1800"/>
              </a:lnSpc>
              <a:defRPr lang="ja-JP" altLang="en-US"/>
            </a:pPr>
            <a:endParaRPr lang="en-US" altLang="ja-JP" sz="1200" dirty="0" smtClean="0">
              <a:latin typeface="メイリオ"/>
              <a:ea typeface="メイリオ"/>
            </a:endParaRPr>
          </a:p>
          <a:p>
            <a:pPr marL="180975" indent="-180975">
              <a:lnSpc>
                <a:spcPts val="1800"/>
              </a:lnSpc>
              <a:defRPr lang="ja-JP" altLang="en-US"/>
            </a:pPr>
            <a:r>
              <a:rPr lang="ja-JP" altLang="en-US" sz="1200" dirty="0" smtClean="0">
                <a:latin typeface="メイリオ"/>
                <a:ea typeface="メイリオ"/>
              </a:rPr>
              <a:t>▶</a:t>
            </a:r>
            <a:r>
              <a:rPr lang="ja-JP" altLang="en-US" sz="1200" b="0" dirty="0" smtClean="0">
                <a:latin typeface="メイリオ"/>
                <a:ea typeface="メイリオ"/>
              </a:rPr>
              <a:t>    現</a:t>
            </a:r>
            <a:r>
              <a:rPr lang="ja-JP" altLang="en-US" sz="1200" b="0" dirty="0">
                <a:latin typeface="メイリオ"/>
                <a:ea typeface="メイリオ"/>
              </a:rPr>
              <a:t>在、</a:t>
            </a:r>
            <a:r>
              <a:rPr lang="ja-JP" altLang="en-US" sz="1200" b="0" dirty="0">
                <a:solidFill>
                  <a:schemeClr val="tx1"/>
                </a:solidFill>
                <a:latin typeface="メイリオ"/>
                <a:ea typeface="メイリオ"/>
              </a:rPr>
              <a:t>犯罪被害者等の支援に関する条例が制定されているのは、</a:t>
            </a:r>
            <a:r>
              <a:rPr lang="ja-JP" altLang="en-US" sz="1200" b="0" dirty="0" smtClean="0">
                <a:solidFill>
                  <a:schemeClr val="tx1"/>
                </a:solidFill>
                <a:latin typeface="メイリオ"/>
                <a:ea typeface="メイリオ"/>
              </a:rPr>
              <a:t>31道</a:t>
            </a:r>
            <a:r>
              <a:rPr lang="ja-JP" altLang="en-US" sz="1200" b="0" dirty="0">
                <a:solidFill>
                  <a:schemeClr val="tx1"/>
                </a:solidFill>
                <a:latin typeface="メイリオ"/>
                <a:ea typeface="メイリオ"/>
              </a:rPr>
              <a:t>府県（66.0％）、10政令指定都市（50％）及び436市区町村（25.3</a:t>
            </a:r>
            <a:r>
              <a:rPr lang="ja-JP" altLang="en-US" sz="1200" b="0" dirty="0" smtClean="0">
                <a:solidFill>
                  <a:schemeClr val="tx1"/>
                </a:solidFill>
                <a:latin typeface="メイリオ"/>
                <a:ea typeface="メイリオ"/>
              </a:rPr>
              <a:t>％）。</a:t>
            </a:r>
            <a:endParaRPr lang="en-US" altLang="ja-JP" sz="1200" b="0" dirty="0" smtClean="0">
              <a:solidFill>
                <a:schemeClr val="tx1"/>
              </a:solidFill>
              <a:latin typeface="メイリオ"/>
              <a:ea typeface="メイリオ"/>
            </a:endParaRPr>
          </a:p>
          <a:p>
            <a:pPr marL="180975" indent="-180975">
              <a:lnSpc>
                <a:spcPts val="1800"/>
              </a:lnSpc>
              <a:defRPr lang="ja-JP" altLang="en-US"/>
            </a:pPr>
            <a:r>
              <a:rPr lang="en-US" altLang="ja-JP" sz="1200" dirty="0">
                <a:solidFill>
                  <a:schemeClr val="tx1"/>
                </a:solidFill>
                <a:latin typeface="メイリオ"/>
                <a:ea typeface="メイリオ"/>
              </a:rPr>
              <a:t> </a:t>
            </a:r>
            <a:r>
              <a:rPr lang="en-US" altLang="ja-JP" sz="1200" dirty="0" smtClean="0">
                <a:solidFill>
                  <a:schemeClr val="tx1"/>
                </a:solidFill>
                <a:latin typeface="メイリオ"/>
                <a:ea typeface="メイリオ"/>
              </a:rPr>
              <a:t>      </a:t>
            </a:r>
            <a:r>
              <a:rPr lang="ja-JP" altLang="en-US" sz="1200" b="0" dirty="0" smtClean="0">
                <a:solidFill>
                  <a:schemeClr val="tx1"/>
                </a:solidFill>
                <a:latin typeface="メイリオ"/>
                <a:ea typeface="メイリオ"/>
              </a:rPr>
              <a:t>う</a:t>
            </a:r>
            <a:r>
              <a:rPr lang="ja-JP" altLang="en-US" sz="1200" b="0" dirty="0">
                <a:solidFill>
                  <a:schemeClr val="tx1"/>
                </a:solidFill>
                <a:latin typeface="メイリオ"/>
                <a:ea typeface="メイリオ"/>
              </a:rPr>
              <a:t>ち、特化条例を制定しているのは、14道県、５政令指定都市</a:t>
            </a:r>
            <a:r>
              <a:rPr lang="ja-JP" altLang="en-US" sz="1200" b="0" dirty="0" smtClean="0">
                <a:solidFill>
                  <a:schemeClr val="tx1"/>
                </a:solidFill>
                <a:latin typeface="メイリオ"/>
                <a:ea typeface="メイリオ"/>
              </a:rPr>
              <a:t>。</a:t>
            </a:r>
            <a:endParaRPr lang="en-US" altLang="ja-JP" sz="1200" b="0" dirty="0" smtClean="0">
              <a:solidFill>
                <a:schemeClr val="tx1"/>
              </a:solidFill>
              <a:latin typeface="メイリオ"/>
              <a:ea typeface="メイリオ"/>
            </a:endParaRPr>
          </a:p>
          <a:p>
            <a:pPr marL="180975" indent="-180975">
              <a:lnSpc>
                <a:spcPts val="1800"/>
              </a:lnSpc>
              <a:defRPr lang="ja-JP" altLang="en-US"/>
            </a:pPr>
            <a:endParaRPr lang="en-US" altLang="ja-JP" sz="1200" b="0" dirty="0" smtClean="0">
              <a:solidFill>
                <a:schemeClr val="tx1"/>
              </a:solidFill>
              <a:latin typeface="メイリオ"/>
              <a:ea typeface="メイリオ"/>
            </a:endParaRPr>
          </a:p>
          <a:p>
            <a:pPr marL="180975" indent="-180975" algn="ctr">
              <a:lnSpc>
                <a:spcPts val="1800"/>
              </a:lnSpc>
              <a:defRPr lang="ja-JP" altLang="en-US"/>
            </a:pPr>
            <a:r>
              <a:rPr lang="ja-JP" altLang="en-US" sz="1200" dirty="0" smtClean="0">
                <a:solidFill>
                  <a:schemeClr val="tx1"/>
                </a:solidFill>
                <a:latin typeface="メイリオ"/>
                <a:ea typeface="メイリオ"/>
              </a:rPr>
              <a:t>～ 条例制定道府県 ～</a:t>
            </a:r>
            <a:endParaRPr lang="ja-JP" altLang="en-US" sz="1200" b="1" dirty="0">
              <a:latin typeface="メイリオ"/>
              <a:ea typeface="メイリオ"/>
            </a:endParaRPr>
          </a:p>
          <a:p>
            <a:pPr>
              <a:lnSpc>
                <a:spcPts val="1800"/>
              </a:lnSpc>
              <a:defRPr lang="ja-JP" altLang="en-US"/>
            </a:pPr>
            <a:endParaRPr lang="ja-JP" altLang="en-US" sz="1200" b="0" dirty="0">
              <a:solidFill>
                <a:srgbClr val="FF0000"/>
              </a:solidFill>
              <a:latin typeface="メイリオ"/>
              <a:ea typeface="メイリオ"/>
            </a:endParaRPr>
          </a:p>
        </p:txBody>
      </p:sp>
      <p:sp>
        <p:nvSpPr>
          <p:cNvPr id="1110" name="四角形 51"/>
          <p:cNvSpPr/>
          <p:nvPr/>
        </p:nvSpPr>
        <p:spPr>
          <a:xfrm>
            <a:off x="405384" y="633438"/>
            <a:ext cx="6300000" cy="432000"/>
          </a:xfrm>
          <a:prstGeom prst="rect">
            <a:avLst/>
          </a:prstGeom>
          <a:solidFill>
            <a:schemeClr val="tx2"/>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wrap="none" lIns="72000" tIns="36000" rIns="72000" bIns="0" numCol="1" anchor="ctr" anchorCtr="0"/>
          <a:lstStyle/>
          <a:p>
            <a:pPr algn="l">
              <a:defRPr lang="ja-JP" altLang="en-US"/>
            </a:pPr>
            <a:r>
              <a:rPr lang="ja-JP" altLang="en-US" sz="2000" b="1" dirty="0" smtClean="0">
                <a:solidFill>
                  <a:schemeClr val="bg1"/>
                </a:solidFill>
                <a:latin typeface="メイリオ"/>
                <a:ea typeface="メイリオ"/>
              </a:rPr>
              <a:t> 犯</a:t>
            </a:r>
            <a:r>
              <a:rPr lang="ja-JP" altLang="en-US" sz="2000" b="1" dirty="0">
                <a:solidFill>
                  <a:schemeClr val="bg1"/>
                </a:solidFill>
                <a:latin typeface="メイリオ"/>
                <a:ea typeface="メイリオ"/>
              </a:rPr>
              <a:t>罪被害者</a:t>
            </a:r>
            <a:r>
              <a:rPr lang="ja-JP" altLang="en-US" sz="2000" b="1" dirty="0" smtClean="0">
                <a:solidFill>
                  <a:schemeClr val="bg1"/>
                </a:solidFill>
                <a:latin typeface="メイリオ"/>
                <a:ea typeface="メイリオ"/>
              </a:rPr>
              <a:t>等基本法の状況</a:t>
            </a:r>
            <a:endParaRPr lang="ja-JP" altLang="en-US" sz="2400" dirty="0"/>
          </a:p>
        </p:txBody>
      </p:sp>
      <p:graphicFrame>
        <p:nvGraphicFramePr>
          <p:cNvPr id="1111" name="四角形 54"/>
          <p:cNvGraphicFramePr>
            <a:graphicFrameLocks noGrp="1"/>
          </p:cNvGraphicFramePr>
          <p:nvPr>
            <p:extLst>
              <p:ext uri="{D42A27DB-BD31-4B8C-83A1-F6EECF244321}">
                <p14:modId xmlns:p14="http://schemas.microsoft.com/office/powerpoint/2010/main" val="919628831"/>
              </p:ext>
            </p:extLst>
          </p:nvPr>
        </p:nvGraphicFramePr>
        <p:xfrm>
          <a:off x="548680" y="8265368"/>
          <a:ext cx="6048672" cy="1260140"/>
        </p:xfrm>
        <a:graphic>
          <a:graphicData uri="http://schemas.openxmlformats.org/drawingml/2006/table">
            <a:tbl>
              <a:tblPr>
                <a:tableStyleId>{284E427A-3D55-4303-BF80-6455036E1DE7}</a:tableStyleId>
              </a:tblPr>
              <a:tblGrid>
                <a:gridCol w="1872208"/>
                <a:gridCol w="324036"/>
                <a:gridCol w="3852428"/>
              </a:tblGrid>
              <a:tr h="612068">
                <a:tc>
                  <a:txBody>
                    <a:bodyPr/>
                    <a:lstStyle/>
                    <a:p>
                      <a:pPr algn="l"/>
                      <a:r>
                        <a:rPr lang="ja-JP" altLang="en-US" sz="1200" dirty="0">
                          <a:latin typeface="ＭＳ ゴシック" panose="020B0609070205080204" pitchFamily="49" charset="-128"/>
                          <a:ea typeface="ＭＳ ゴシック" panose="020B0609070205080204" pitchFamily="49" charset="-128"/>
                        </a:rPr>
                        <a:t>特化条例制定自治体数（都道府県） </a:t>
                      </a:r>
                      <a:endParaRPr kumimoji="1" lang="ja-JP" altLang="en-US" sz="1200" dirty="0">
                        <a:latin typeface="ＭＳ ゴシック" panose="020B0609070205080204" pitchFamily="49" charset="-128"/>
                        <a:ea typeface="ＭＳ ゴシック" panose="020B0609070205080204" pitchFamily="49" charset="-128"/>
                      </a:endParaRPr>
                    </a:p>
                  </a:txBody>
                  <a:tcPr marL="43019" marR="43019" marT="0" marB="0" anchor="ctr"/>
                </a:tc>
                <a:tc>
                  <a:txBody>
                    <a:bodyPr/>
                    <a:lstStyle/>
                    <a:p>
                      <a:pPr algn="ctr"/>
                      <a:r>
                        <a:rPr kumimoji="1" lang="ja-JP" altLang="en-US" sz="1600" dirty="0">
                          <a:latin typeface="ＭＳ ゴシック" panose="020B0609070205080204" pitchFamily="49" charset="-128"/>
                          <a:ea typeface="ＭＳ ゴシック" panose="020B0609070205080204" pitchFamily="49" charset="-128"/>
                          <a:cs typeface="+mn-lt"/>
                        </a:rPr>
                        <a:t>14</a:t>
                      </a:r>
                      <a:endParaRPr kumimoji="1" lang="ja-JP" altLang="en-US" sz="1200" dirty="0">
                        <a:latin typeface="ＭＳ ゴシック" panose="020B0609070205080204" pitchFamily="49" charset="-128"/>
                        <a:ea typeface="ＭＳ ゴシック" panose="020B0609070205080204" pitchFamily="49" charset="-128"/>
                        <a:cs typeface="+mn-lt"/>
                      </a:endParaRPr>
                    </a:p>
                  </a:txBody>
                  <a:tcPr marL="43019" marR="43019" marT="0" marB="0" anchor="ctr"/>
                </a:tc>
                <a:tc>
                  <a:txBody>
                    <a:bodyPr/>
                    <a:lstStyle/>
                    <a:p>
                      <a:pPr algn="l"/>
                      <a:r>
                        <a:rPr lang="ja-JP" altLang="en-US" sz="1200" dirty="0">
                          <a:latin typeface="ＭＳ ゴシック" panose="020B0609070205080204" pitchFamily="49" charset="-128"/>
                          <a:ea typeface="ＭＳ ゴシック" panose="020B0609070205080204" pitchFamily="49" charset="-128"/>
                        </a:rPr>
                        <a:t>北海道、宮城県、秋田県、山形県、埼玉県、神奈川県</a:t>
                      </a:r>
                      <a:r>
                        <a:rPr lang="ja-JP" altLang="en-US"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pPr algn="l"/>
                      <a:r>
                        <a:rPr lang="ja-JP" altLang="en-US" sz="1200" dirty="0" smtClean="0">
                          <a:latin typeface="ＭＳ ゴシック" panose="020B0609070205080204" pitchFamily="49" charset="-128"/>
                          <a:ea typeface="ＭＳ ゴシック" panose="020B0609070205080204" pitchFamily="49" charset="-128"/>
                        </a:rPr>
                        <a:t>富</a:t>
                      </a:r>
                      <a:r>
                        <a:rPr lang="ja-JP" altLang="en-US" sz="1200" dirty="0">
                          <a:latin typeface="ＭＳ ゴシック" panose="020B0609070205080204" pitchFamily="49" charset="-128"/>
                          <a:ea typeface="ＭＳ ゴシック" panose="020B0609070205080204" pitchFamily="49" charset="-128"/>
                        </a:rPr>
                        <a:t>山県、静岡県、滋賀県、奈良県、岡山県、福岡県、佐賀県、大分県</a:t>
                      </a:r>
                      <a:endParaRPr kumimoji="1" lang="ja-JP" altLang="en-US" sz="1200" dirty="0">
                        <a:latin typeface="ＭＳ ゴシック" panose="020B0609070205080204" pitchFamily="49" charset="-128"/>
                        <a:ea typeface="ＭＳ ゴシック" panose="020B0609070205080204" pitchFamily="49" charset="-128"/>
                      </a:endParaRPr>
                    </a:p>
                  </a:txBody>
                  <a:tcPr marL="43019" marR="43019" marT="0" marB="0" anchor="ctr"/>
                </a:tc>
              </a:tr>
              <a:tr h="648072">
                <a:tc>
                  <a:txBody>
                    <a:bodyPr/>
                    <a:lstStyle/>
                    <a:p>
                      <a:pPr algn="l"/>
                      <a:r>
                        <a:rPr lang="ja-JP" altLang="en-US" sz="1200" dirty="0">
                          <a:latin typeface="ＭＳ ゴシック" panose="020B0609070205080204" pitchFamily="49" charset="-128"/>
                          <a:ea typeface="ＭＳ ゴシック" panose="020B0609070205080204" pitchFamily="49" charset="-128"/>
                        </a:rPr>
                        <a:t>安全安心まちづくり条例等に規定（都道府県） </a:t>
                      </a:r>
                      <a:endParaRPr kumimoji="1" lang="ja-JP" altLang="en-US" sz="1200" dirty="0">
                        <a:latin typeface="ＭＳ ゴシック" panose="020B0609070205080204" pitchFamily="49" charset="-128"/>
                        <a:ea typeface="ＭＳ ゴシック" panose="020B0609070205080204" pitchFamily="49" charset="-128"/>
                      </a:endParaRPr>
                    </a:p>
                  </a:txBody>
                  <a:tcPr marL="43019" marR="43019" marT="0" marB="0" anchor="ctr"/>
                </a:tc>
                <a:tc>
                  <a:txBody>
                    <a:bodyPr/>
                    <a:lstStyle/>
                    <a:p>
                      <a:pPr algn="ctr"/>
                      <a:r>
                        <a:rPr lang="ja-JP" altLang="en-US" sz="1600">
                          <a:latin typeface="ＭＳ ゴシック" panose="020B0609070205080204" pitchFamily="49" charset="-128"/>
                          <a:ea typeface="ＭＳ ゴシック" panose="020B0609070205080204" pitchFamily="49" charset="-128"/>
                          <a:cs typeface="+mn-lt"/>
                        </a:rPr>
                        <a:t>17 </a:t>
                      </a:r>
                      <a:endParaRPr kumimoji="1" lang="ja-JP" altLang="en-US" sz="1200" dirty="0">
                        <a:latin typeface="ＭＳ ゴシック" panose="020B0609070205080204" pitchFamily="49" charset="-128"/>
                        <a:ea typeface="ＭＳ ゴシック" panose="020B0609070205080204" pitchFamily="49" charset="-128"/>
                        <a:cs typeface="+mn-lt"/>
                      </a:endParaRPr>
                    </a:p>
                  </a:txBody>
                  <a:tcPr marL="43019" marR="43019" marT="0" marB="0" anchor="ctr"/>
                </a:tc>
                <a:tc>
                  <a:txBody>
                    <a:bodyPr/>
                    <a:lstStyle/>
                    <a:p>
                      <a:pPr algn="l"/>
                      <a:r>
                        <a:rPr kumimoji="1" lang="ja-JP" altLang="en-US" sz="1200" dirty="0">
                          <a:latin typeface="ＭＳ ゴシック" panose="020B0609070205080204" pitchFamily="49" charset="-128"/>
                          <a:ea typeface="ＭＳ ゴシック" panose="020B0609070205080204" pitchFamily="49" charset="-128"/>
                        </a:rPr>
                        <a:t>岩手県、福島県、茨城県、栃木県、千葉県、山梨県、新潟県、岐阜県、愛知県、和歌山県、京都府、兵庫県、鳥取県、島根県、香川県、愛媛県、沖縄県</a:t>
                      </a:r>
                    </a:p>
                  </a:txBody>
                  <a:tcPr marL="43019" marR="43019" marT="0" marB="0" anchor="ctr"/>
                </a:tc>
              </a:tr>
            </a:tbl>
          </a:graphicData>
        </a:graphic>
      </p:graphicFrame>
      <p:sp>
        <p:nvSpPr>
          <p:cNvPr id="1112" name="四角形 30"/>
          <p:cNvSpPr/>
          <p:nvPr/>
        </p:nvSpPr>
        <p:spPr>
          <a:xfrm>
            <a:off x="405364" y="1926573"/>
            <a:ext cx="6300000" cy="3146228"/>
          </a:xfrm>
          <a:prstGeom prst="roundRect">
            <a:avLst>
              <a:gd name="adj" fmla="val 0"/>
            </a:avLst>
          </a:prstGeom>
          <a:solidFill>
            <a:schemeClr val="bg1"/>
          </a:solidFill>
          <a:ln w="22225" cap="flat" cmpd="sng"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108000" bIns="72000" anchor="t">
            <a:spAutoFit/>
          </a:bodyPr>
          <a:lstStyle/>
          <a:p>
            <a:pPr marL="180975" indent="-180975">
              <a:lnSpc>
                <a:spcPts val="1800"/>
              </a:lnSpc>
              <a:spcBef>
                <a:spcPts val="0"/>
              </a:spcBef>
              <a:spcAft>
                <a:spcPts val="0"/>
              </a:spcAft>
            </a:pPr>
            <a:r>
              <a:rPr lang="ja-JP" altLang="en-US" sz="1200" dirty="0" smtClean="0">
                <a:solidFill>
                  <a:schemeClr val="tx1"/>
                </a:solidFill>
                <a:latin typeface="メイリオ"/>
                <a:ea typeface="メイリオ"/>
              </a:rPr>
              <a:t>▶    国</a:t>
            </a:r>
            <a:r>
              <a:rPr lang="ja-JP" altLang="en-US" sz="1200" dirty="0">
                <a:solidFill>
                  <a:schemeClr val="tx1"/>
                </a:solidFill>
                <a:latin typeface="メイリオ"/>
                <a:ea typeface="メイリオ"/>
              </a:rPr>
              <a:t>は、犯罪被害者等が直面している困難な状況を鑑み、その権利・利益の保護を図り、犯罪被害者等施策を総合的かつ計画的に推進していくため、議員立法によ</a:t>
            </a:r>
            <a:r>
              <a:rPr lang="ja-JP" altLang="en-US" sz="1200" dirty="0" smtClean="0">
                <a:solidFill>
                  <a:schemeClr val="tx1"/>
                </a:solidFill>
                <a:latin typeface="メイリオ"/>
                <a:ea typeface="メイリオ"/>
              </a:rPr>
              <a:t>り、「犯罪</a:t>
            </a:r>
            <a:r>
              <a:rPr lang="ja-JP" altLang="en-US" sz="1200" dirty="0">
                <a:solidFill>
                  <a:schemeClr val="tx1"/>
                </a:solidFill>
                <a:latin typeface="メイリオ"/>
                <a:ea typeface="メイリオ"/>
              </a:rPr>
              <a:t>被害者等基本法」を制定。（平成16年12月制定、平成17年4月施行</a:t>
            </a:r>
            <a:r>
              <a:rPr lang="ja-JP" altLang="en-US" sz="1200" dirty="0" smtClean="0">
                <a:solidFill>
                  <a:schemeClr val="tx1"/>
                </a:solidFill>
                <a:latin typeface="メイリオ"/>
                <a:ea typeface="メイリオ"/>
              </a:rPr>
              <a:t>）</a:t>
            </a:r>
            <a:endParaRPr lang="en-US" altLang="ja-JP" sz="1200" dirty="0" smtClean="0">
              <a:solidFill>
                <a:schemeClr val="tx1"/>
              </a:solidFill>
              <a:latin typeface="メイリオ"/>
              <a:ea typeface="メイリオ"/>
            </a:endParaRPr>
          </a:p>
          <a:p>
            <a:pPr marL="180975" indent="-180975">
              <a:lnSpc>
                <a:spcPts val="1800"/>
              </a:lnSpc>
              <a:spcBef>
                <a:spcPts val="0"/>
              </a:spcBef>
              <a:spcAft>
                <a:spcPts val="0"/>
              </a:spcAft>
            </a:pPr>
            <a:r>
              <a:rPr lang="ja-JP" altLang="en-US" sz="1200" dirty="0" smtClean="0">
                <a:solidFill>
                  <a:schemeClr val="tx1"/>
                </a:solidFill>
                <a:latin typeface="メイリオ"/>
                <a:ea typeface="メイリオ"/>
              </a:rPr>
              <a:t>    </a:t>
            </a:r>
            <a:r>
              <a:rPr lang="ja-JP" altLang="en-US" sz="1200" dirty="0">
                <a:solidFill>
                  <a:schemeClr val="tx1"/>
                </a:solidFill>
                <a:latin typeface="メイリオ"/>
                <a:ea typeface="メイリオ"/>
              </a:rPr>
              <a:t>　同法</a:t>
            </a:r>
            <a:r>
              <a:rPr lang="ja-JP" altLang="en-US" sz="1200" dirty="0">
                <a:solidFill>
                  <a:schemeClr val="tx1"/>
                </a:solidFill>
                <a:latin typeface="メイリオ"/>
                <a:ea typeface="メイリオ"/>
                <a:cs typeface="+mn-lt"/>
              </a:rPr>
              <a:t>第５条では、地方公共団体の責務を規定。同法第11条から第23条では、国及び地方公共団体が講ずるべき基本的施策を規定</a:t>
            </a:r>
            <a:r>
              <a:rPr lang="ja-JP" altLang="en-US" sz="1200" dirty="0" smtClean="0">
                <a:solidFill>
                  <a:schemeClr val="tx1"/>
                </a:solidFill>
                <a:latin typeface="メイリオ"/>
                <a:ea typeface="メイリオ"/>
                <a:cs typeface="+mn-lt"/>
              </a:rPr>
              <a:t>。</a:t>
            </a:r>
            <a:endParaRPr lang="en-US" altLang="ja-JP" sz="1200" dirty="0" smtClean="0">
              <a:solidFill>
                <a:schemeClr val="tx1"/>
              </a:solidFill>
              <a:latin typeface="メイリオ"/>
              <a:ea typeface="メイリオ"/>
              <a:cs typeface="+mn-lt"/>
            </a:endParaRPr>
          </a:p>
          <a:p>
            <a:pPr marL="180975" indent="-180975">
              <a:lnSpc>
                <a:spcPts val="1800"/>
              </a:lnSpc>
              <a:spcBef>
                <a:spcPts val="0"/>
              </a:spcBef>
              <a:spcAft>
                <a:spcPts val="0"/>
              </a:spcAft>
            </a:pPr>
            <a:endParaRPr lang="en-US" altLang="ja-JP" sz="1200" dirty="0" smtClean="0">
              <a:solidFill>
                <a:schemeClr val="tx1"/>
              </a:solidFill>
              <a:latin typeface="メイリオ"/>
              <a:ea typeface="メイリオ"/>
              <a:cs typeface="+mn-lt"/>
            </a:endParaRPr>
          </a:p>
          <a:p>
            <a:pPr marL="180975" indent="-180975">
              <a:lnSpc>
                <a:spcPts val="1800"/>
              </a:lnSpc>
              <a:spcBef>
                <a:spcPts val="0"/>
              </a:spcBef>
              <a:spcAft>
                <a:spcPts val="0"/>
              </a:spcAft>
            </a:pPr>
            <a:r>
              <a:rPr lang="ja-JP" altLang="en-US" sz="1200" dirty="0">
                <a:solidFill>
                  <a:schemeClr val="tx1"/>
                </a:solidFill>
                <a:latin typeface="メイリオ"/>
                <a:ea typeface="メイリオ"/>
              </a:rPr>
              <a:t>▶</a:t>
            </a:r>
            <a:r>
              <a:rPr lang="ja-JP" altLang="en-US" sz="1200" dirty="0" smtClean="0">
                <a:solidFill>
                  <a:schemeClr val="tx1"/>
                </a:solidFill>
                <a:latin typeface="メイリオ"/>
                <a:ea typeface="メイリオ"/>
              </a:rPr>
              <a:t>    政</a:t>
            </a:r>
            <a:r>
              <a:rPr lang="ja-JP" altLang="en-US" sz="1200" dirty="0">
                <a:solidFill>
                  <a:schemeClr val="tx1"/>
                </a:solidFill>
                <a:latin typeface="メイリオ"/>
                <a:ea typeface="メイリオ"/>
              </a:rPr>
              <a:t>府は、同法第８条第１項（基本計画の策定）に基づき、総合的かつ長期的に講ずべき犯罪被害者等のための施策の大綱等を盛り込んだ「犯罪被害者等基本計画」を策定（平成17年12月閣議決定、平成22年度末までの５か年計画</a:t>
            </a:r>
            <a:r>
              <a:rPr lang="ja-JP" altLang="en-US" sz="1200" dirty="0" smtClean="0">
                <a:solidFill>
                  <a:schemeClr val="tx1"/>
                </a:solidFill>
                <a:latin typeface="メイリオ"/>
                <a:ea typeface="メイリオ"/>
              </a:rPr>
              <a:t>）。</a:t>
            </a:r>
            <a:endParaRPr lang="en-US" altLang="ja-JP" sz="1200" dirty="0" smtClean="0">
              <a:solidFill>
                <a:schemeClr val="tx1"/>
              </a:solidFill>
              <a:latin typeface="メイリオ"/>
              <a:ea typeface="メイリオ"/>
            </a:endParaRPr>
          </a:p>
          <a:p>
            <a:pPr marL="180975" indent="-180975">
              <a:lnSpc>
                <a:spcPts val="1800"/>
              </a:lnSpc>
              <a:spcBef>
                <a:spcPts val="0"/>
              </a:spcBef>
              <a:spcAft>
                <a:spcPts val="0"/>
              </a:spcAft>
            </a:pPr>
            <a:r>
              <a:rPr lang="en-US" altLang="ja-JP" sz="1200" dirty="0">
                <a:solidFill>
                  <a:schemeClr val="tx1"/>
                </a:solidFill>
                <a:latin typeface="メイリオ"/>
                <a:ea typeface="メイリオ"/>
              </a:rPr>
              <a:t> </a:t>
            </a:r>
            <a:r>
              <a:rPr lang="en-US" altLang="ja-JP" sz="1200" dirty="0" smtClean="0">
                <a:solidFill>
                  <a:schemeClr val="tx1"/>
                </a:solidFill>
                <a:latin typeface="メイリオ"/>
                <a:ea typeface="メイリオ"/>
              </a:rPr>
              <a:t>      </a:t>
            </a:r>
            <a:r>
              <a:rPr lang="ja-JP" altLang="en-US" sz="1200" dirty="0" smtClean="0">
                <a:solidFill>
                  <a:schemeClr val="tx1"/>
                </a:solidFill>
                <a:latin typeface="メイリオ"/>
                <a:ea typeface="メイリオ"/>
              </a:rPr>
              <a:t>同</a:t>
            </a:r>
            <a:r>
              <a:rPr lang="ja-JP" altLang="en-US" sz="1200" dirty="0">
                <a:solidFill>
                  <a:schemeClr val="tx1"/>
                </a:solidFill>
                <a:latin typeface="メイリオ"/>
                <a:ea typeface="メイリオ"/>
              </a:rPr>
              <a:t>計画では、基本理念を基に、4つの基本方針と5つの重点課題を設定</a:t>
            </a:r>
            <a:r>
              <a:rPr lang="ja-JP" altLang="en-US" sz="1200" dirty="0" smtClean="0">
                <a:solidFill>
                  <a:schemeClr val="tx1"/>
                </a:solidFill>
                <a:latin typeface="メイリオ"/>
                <a:ea typeface="メイリオ"/>
              </a:rPr>
              <a:t>。</a:t>
            </a:r>
            <a:endParaRPr lang="en-US" altLang="ja-JP" sz="1200" dirty="0" smtClean="0">
              <a:solidFill>
                <a:schemeClr val="tx1"/>
              </a:solidFill>
              <a:latin typeface="メイリオ"/>
              <a:ea typeface="メイリオ"/>
            </a:endParaRPr>
          </a:p>
          <a:p>
            <a:pPr marL="180975" indent="-180975">
              <a:lnSpc>
                <a:spcPts val="1800"/>
              </a:lnSpc>
              <a:spcBef>
                <a:spcPts val="0"/>
              </a:spcBef>
              <a:spcAft>
                <a:spcPts val="0"/>
              </a:spcAft>
            </a:pPr>
            <a:endParaRPr lang="en-US" altLang="ja-JP" sz="1200" dirty="0" smtClean="0">
              <a:solidFill>
                <a:schemeClr val="tx1"/>
              </a:solidFill>
              <a:latin typeface="メイリオ"/>
              <a:ea typeface="メイリオ"/>
            </a:endParaRPr>
          </a:p>
          <a:p>
            <a:pPr marL="180975" indent="-180975">
              <a:lnSpc>
                <a:spcPts val="1800"/>
              </a:lnSpc>
              <a:spcBef>
                <a:spcPts val="0"/>
              </a:spcBef>
              <a:spcAft>
                <a:spcPts val="0"/>
              </a:spcAft>
            </a:pPr>
            <a:r>
              <a:rPr lang="ja-JP" altLang="en-US" sz="1200" dirty="0">
                <a:solidFill>
                  <a:schemeClr val="tx1"/>
                </a:solidFill>
                <a:latin typeface="メイリオ"/>
                <a:ea typeface="メイリオ"/>
              </a:rPr>
              <a:t>▶</a:t>
            </a:r>
            <a:r>
              <a:rPr lang="ja-JP" altLang="en-US" sz="1200" dirty="0" smtClean="0">
                <a:solidFill>
                  <a:schemeClr val="tx1"/>
                </a:solidFill>
                <a:latin typeface="メイリオ"/>
                <a:ea typeface="メイリオ"/>
              </a:rPr>
              <a:t>    平</a:t>
            </a:r>
            <a:r>
              <a:rPr lang="ja-JP" altLang="en-US" sz="1200" dirty="0">
                <a:solidFill>
                  <a:schemeClr val="tx1"/>
                </a:solidFill>
                <a:latin typeface="メイリオ"/>
                <a:ea typeface="メイリオ"/>
              </a:rPr>
              <a:t>成23年３月には、「第２次犯罪被害者等基本計画」が閣議決定。平成</a:t>
            </a:r>
            <a:r>
              <a:rPr lang="ja-JP" altLang="en-US" sz="1200" b="0" dirty="0">
                <a:solidFill>
                  <a:schemeClr val="tx1"/>
                </a:solidFill>
                <a:latin typeface="メイリオ"/>
                <a:ea typeface="メイリオ"/>
              </a:rPr>
              <a:t>28年４月には、平成32年度末までの「第３次犯罪被害者等基本計画」が閣議決定。</a:t>
            </a:r>
            <a:endParaRPr lang="ja-JP" altLang="en-US" sz="1100" b="0" dirty="0">
              <a:solidFill>
                <a:schemeClr val="tx1"/>
              </a:solidFill>
              <a:latin typeface="メイリオ"/>
              <a:ea typeface="メイリオ"/>
            </a:endParaRPr>
          </a:p>
        </p:txBody>
      </p:sp>
      <p:sp>
        <p:nvSpPr>
          <p:cNvPr id="1113" name="テキスト 15"/>
          <p:cNvSpPr txBox="1"/>
          <p:nvPr/>
        </p:nvSpPr>
        <p:spPr>
          <a:xfrm>
            <a:off x="6237384" y="-51556"/>
            <a:ext cx="648000" cy="288000"/>
          </a:xfrm>
          <a:prstGeom prst="rect">
            <a:avLst/>
          </a:prstGeom>
          <a:ln w="9525">
            <a:noFill/>
          </a:ln>
        </p:spPr>
        <p:txBody>
          <a:bodyPr wrap="square" lIns="72000" tIns="0" rIns="72000" bIns="0" anchor="ctr" anchorCtr="0">
            <a:noAutofit/>
          </a:bodyPr>
          <a:lstStyle/>
          <a:p>
            <a:pPr algn="dist">
              <a:defRPr lang="ja-JP" altLang="en-US"/>
            </a:pPr>
            <a:r>
              <a:rPr lang="ja-JP" altLang="en-US" sz="1200">
                <a:latin typeface="ＭＳ ゴシック"/>
                <a:ea typeface="ＭＳ ゴシック"/>
              </a:rPr>
              <a:t>資</a:t>
            </a:r>
            <a:r>
              <a:rPr lang="ja-JP" altLang="en-US" sz="1200" smtClean="0">
                <a:latin typeface="ＭＳ ゴシック"/>
                <a:ea typeface="ＭＳ ゴシック"/>
              </a:rPr>
              <a:t>料３</a:t>
            </a:r>
            <a:endParaRPr lang="ja-JP" altLang="en-US" dirty="0">
              <a:latin typeface="ＭＳ ゴシック"/>
              <a:ea typeface="ＭＳ ゴシック"/>
            </a:endParaRPr>
          </a:p>
        </p:txBody>
      </p:sp>
      <p:sp>
        <p:nvSpPr>
          <p:cNvPr id="1114" name="テキスト ボックス 1"/>
          <p:cNvSpPr txBox="1"/>
          <p:nvPr/>
        </p:nvSpPr>
        <p:spPr>
          <a:xfrm>
            <a:off x="5661248" y="8039762"/>
            <a:ext cx="1101584" cy="261610"/>
          </a:xfrm>
          <a:prstGeom prst="rect">
            <a:avLst/>
          </a:prstGeom>
          <a:noFill/>
        </p:spPr>
        <p:txBody>
          <a:bodyPr wrap="none" rtlCol="0">
            <a:spAutoFit/>
          </a:bodyPr>
          <a:lstStyle/>
          <a:p>
            <a:r>
              <a:rPr kumimoji="1" lang="ja-JP" altLang="en-US" sz="1100" dirty="0" smtClean="0">
                <a:latin typeface="ＭＳ ゴシック" panose="020B0609070205080204" pitchFamily="49" charset="-128"/>
                <a:ea typeface="ＭＳ ゴシック" panose="020B0609070205080204" pitchFamily="49" charset="-128"/>
              </a:rPr>
              <a:t>（</a:t>
            </a:r>
            <a:r>
              <a:rPr kumimoji="1" lang="en-US" altLang="ja-JP" sz="1100" dirty="0" smtClean="0">
                <a:latin typeface="ＭＳ ゴシック" panose="020B0609070205080204" pitchFamily="49" charset="-128"/>
                <a:ea typeface="ＭＳ ゴシック" panose="020B0609070205080204" pitchFamily="49" charset="-128"/>
              </a:rPr>
              <a:t>H30.4</a:t>
            </a:r>
            <a:r>
              <a:rPr kumimoji="1" lang="ja-JP" altLang="en-US" sz="1100" dirty="0" smtClean="0">
                <a:latin typeface="ＭＳ ゴシック" panose="020B0609070205080204" pitchFamily="49" charset="-128"/>
                <a:ea typeface="ＭＳ ゴシック" panose="020B0609070205080204" pitchFamily="49" charset="-128"/>
              </a:rPr>
              <a:t>現在）</a:t>
            </a:r>
            <a:endParaRPr kumimoji="1" lang="ja-JP" altLang="en-US" sz="1100" dirty="0">
              <a:latin typeface="ＭＳ ゴシック" panose="020B0609070205080204" pitchFamily="49" charset="-128"/>
              <a:ea typeface="ＭＳ ゴシック" panose="020B0609070205080204" pitchFamily="49" charset="-128"/>
            </a:endParaRPr>
          </a:p>
        </p:txBody>
      </p:sp>
    </p:spTree>
  </p:cSld>
  <p:clrMapOvr>
    <a:masterClrMapping/>
  </p:clrMapOvr>
</p:sld>
</file>

<file path=ppt/theme/theme1.xml><?xml version="1.0" encoding="utf-8"?>
<a:theme xmlns:a="http://schemas.openxmlformats.org/drawingml/2006/main" name="標準">
  <a:themeElements>
    <a:clrScheme name="Focu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cu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ocu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Focus">
  <a:themeElements>
    <a:clrScheme name="Focu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cu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ocu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36</TotalTime>
  <Words>487</Words>
  <Application>JUST Focus</Application>
  <Paragraphs>27</Paragraph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標準</vt:lpstr>
      <vt:lpstr>PowerPoint プレゼンテーション</vt:lpstr>
    </vt:vector>
  </TitlesOfParts>
  <LinksUpToDate>false</LinksUpToDate>
  <SharedDoc>false</SharedDoc>
  <HyperlinksChanged>false</HyperlinksChanged>
  <AppVersion>4.0.3</AppVersion>
  <PresentationFormat>ユーザー設定</PresentationFormat>
  <Slides>1</Slides>
  <Notes>0</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dc:creator>457493</dc:creator>
  <cp:lastModifiedBy>457493</cp:lastModifiedBy>
  <cp:lastPrinted>2018-12-17T06:45:33Z</cp:lastPrinted>
  <dcterms:created xsi:type="dcterms:W3CDTF">2018-09-13T02:39:53Z</dcterms:created>
  <dcterms:modified xsi:type="dcterms:W3CDTF">2018-12-18T10:11:54Z</dcterms:modified>
  <cp:revision>68</cp:revision>
</cp:coreProperties>
</file>

<file path=docProps/custom.xml><?xml version="1.0" encoding="utf-8"?>
<Properties xmlns:vt="http://schemas.openxmlformats.org/officeDocument/2006/docPropsVTypes" xmlns="http://schemas.openxmlformats.org/officeDocument/2006/custom-properties"/>
</file>