
<file path=[Content_Types].xml><?xml version="1.0" encoding="utf-8"?>
<Types xmlns="http://schemas.openxmlformats.org/package/2006/content-types">
  <Default Extension="xml" ContentType="application/xml"/>
  <Default Extension="rels" ContentType="application/vnd.openxmlformats-package.relationship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Types>
</file>

<file path=_rels/.rels>&#65279;<?xml version="1.0" encoding="utf-8"?><Relationships xmlns="http://schemas.openxmlformats.org/package/2006/relationships"><Relationship Type="http://schemas.openxmlformats.org/package/2006/relationships/metadata/core-properties" Target="docProps/core.xml" Id="rId2" /><Relationship Type="http://schemas.openxmlformats.org/officeDocument/2006/relationships/extended-properties" Target="docProps/app.xml" Id="rId3" /><Relationship Type="http://schemas.openxmlformats.org/officeDocument/2006/relationships/custom-properties" Target="docProps/custom.xml" Id="rId4" /><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72" r:id="rId2"/>
  </p:sldMasterIdLst>
  <p:notesMasterIdLst>
    <p:notesMasterId r:id="rId3"/>
  </p:notesMasterIdLst>
  <p:sldIdLst>
    <p:sldId id="256" r:id="rId4"/>
  </p:sldIdLst>
  <p:sldSz cx="13500000" cy="9612000" type="custom"/>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91"/>
    <p:restoredTop sz="94660"/>
  </p:normalViewPr>
  <p:slideViewPr>
    <p:cSldViewPr>
      <p:cViewPr varScale="0">
        <p:scale>
          <a:sx n="70" d="100"/>
          <a:sy n="70" d="100"/>
        </p:scale>
        <p:origin x="-972" y="360"/>
      </p:cViewPr>
      <p:guideLst>
        <p:guide orient="horz" pos="1620"/>
        <p:guide pos="2880"/>
      </p:guideLst>
    </p:cSldViewPr>
  </p:slideViewPr>
  <p:notesTextViewPr>
    <p:cViewPr>
      <p:scale>
        <a:sx n="1" d="1"/>
        <a:sy n="1" d="1"/>
      </p:scale>
      <p:origin x="0" y="0"/>
    </p:cViewPr>
  </p:notesTextViewPr>
  <p:gridSpacing cx="36004" cy="36004"/>
</p:viewPr>
</file>

<file path=ppt/_rels/presentation.xml.rels>&#65279;<?xml version="1.0" encoding="utf-8"?><Relationships xmlns="http://schemas.openxmlformats.org/package/2006/relationships"><Relationship Type="http://schemas.openxmlformats.org/officeDocument/2006/relationships/theme" Target="theme/theme1.xml" Id="rId1" /><Relationship Type="http://schemas.openxmlformats.org/officeDocument/2006/relationships/slideMaster" Target="slideMasters/slideMaster1.xml" Id="rId2" /><Relationship Type="http://schemas.openxmlformats.org/officeDocument/2006/relationships/notesMaster" Target="notesMasters/notesMaster1.xml" Id="rId3" /><Relationship Type="http://schemas.openxmlformats.org/officeDocument/2006/relationships/slide" Target="slides/slide1.xml" Id="rId4" /><Relationship Type="http://schemas.openxmlformats.org/officeDocument/2006/relationships/presProps" Target="presProps.xml" Id="rId5" /><Relationship Type="http://schemas.openxmlformats.org/officeDocument/2006/relationships/viewProps" Target="viewProps.xml" Id="rId6" /><Relationship Type="http://schemas.openxmlformats.org/officeDocument/2006/relationships/tableStyles" Target="tableStyles.xml" Id="rId7" /></Relationships>
</file>

<file path=ppt/notesMasters/_rels/notesMaster1.xml.rels>&#65279;<?xml version="1.0" encoding="utf-8"?><Relationships xmlns="http://schemas.openxmlformats.org/package/2006/relationships"><Relationship Type="http://schemas.openxmlformats.org/officeDocument/2006/relationships/theme" Target="../theme/theme3.xml"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1020994" y="685800"/>
            <a:ext cx="4816011"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Relationships xmlns="http://schemas.openxmlformats.org/package/2006/relationships"><Relationship Type="http://schemas.openxmlformats.org/officeDocument/2006/relationships/slide" Target="../slides/slide1.xml" Id="rId1" /><Relationship Type="http://schemas.openxmlformats.org/officeDocument/2006/relationships/notesMaster" Target="../notesMasters/notesMaster1.xml" Id="rId2"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16" name="四角形 0"/>
          <p:cNvSpPr>
            <a:spLocks noGrp="1" noRot="1" noChangeAspect="1"/>
          </p:cNvSpPr>
          <p:nvPr>
            <p:ph type="sldImg" idx="2"/>
          </p:nvPr>
        </p:nvSpPr>
        <p:spPr>
          <a:prstGeom prst="rect">
            <a:avLst/>
          </a:prstGeom>
        </p:spPr>
        <p:txBody>
          <a:bodyPr/>
          <a:p>
            <a:endParaRPr kumimoji="1" lang="ja-JP" altLang="en-US"/>
          </a:p>
        </p:txBody>
      </p:sp>
      <p:sp>
        <p:nvSpPr>
          <p:cNvPr id="1117" name="四角形 0"/>
          <p:cNvSpPr>
            <a:spLocks noGrp="1"/>
          </p:cNvSpPr>
          <p:nvPr>
            <p:ph type="body" sz="quarter" idx="3"/>
          </p:nvPr>
        </p:nvSpPr>
        <p:spPr>
          <a:prstGeom prst="rect">
            <a:avLst/>
          </a:prstGeom>
        </p:spPr>
        <p:txBody>
          <a:bodyPr/>
          <a:p>
            <a:endParaRPr kumimoji="1" lang="ja-JP" altLang="en-US"/>
          </a:p>
        </p:txBody>
      </p:sp>
      <p:sp>
        <p:nvSpPr>
          <p:cNvPr id="1118"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0.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5.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6.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7.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8.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9.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675000" y="2316526"/>
            <a:ext cx="12150000" cy="1883926"/>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675000" y="4335018"/>
            <a:ext cx="12150000" cy="3229588"/>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675000" y="2434273"/>
            <a:ext cx="12150000" cy="593772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9787500" y="384927"/>
            <a:ext cx="3037500" cy="7987076"/>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675000" y="384927"/>
            <a:ext cx="8887500" cy="7987076"/>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675000" y="2434273"/>
            <a:ext cx="12150000" cy="600061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675000" y="4133169"/>
            <a:ext cx="12150000" cy="1480227"/>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675000" y="1660515"/>
            <a:ext cx="12150000" cy="2472654"/>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675000" y="2434276"/>
            <a:ext cx="5862378" cy="59377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6909465" y="2434276"/>
            <a:ext cx="5915535" cy="59377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675000" y="2151577"/>
            <a:ext cx="5862378" cy="8966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675000" y="3048250"/>
            <a:ext cx="5862378" cy="532375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6962622" y="2151577"/>
            <a:ext cx="5862378" cy="8966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6962622" y="3048250"/>
            <a:ext cx="5862378" cy="532375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675001" y="382699"/>
            <a:ext cx="4441408" cy="162870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5367957" y="382703"/>
            <a:ext cx="6979486" cy="79081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675003" y="2383810"/>
            <a:ext cx="4441406" cy="59881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2646094" y="6572179"/>
            <a:ext cx="8100000" cy="794327"/>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2646094" y="298034"/>
            <a:ext cx="8100000" cy="61372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2646094" y="7430042"/>
            <a:ext cx="8100000" cy="9419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slideLayout" Target="../slideLayouts/slideLayout1.xml" Id="rId1" /><Relationship Type="http://schemas.openxmlformats.org/officeDocument/2006/relationships/slideLayout" Target="../slideLayouts/slideLayout2.xml" Id="rId2" /><Relationship Type="http://schemas.openxmlformats.org/officeDocument/2006/relationships/slideLayout" Target="../slideLayouts/slideLayout3.xml" Id="rId3" /><Relationship Type="http://schemas.openxmlformats.org/officeDocument/2006/relationships/slideLayout" Target="../slideLayouts/slideLayout4.xml" Id="rId4" /><Relationship Type="http://schemas.openxmlformats.org/officeDocument/2006/relationships/slideLayout" Target="../slideLayouts/slideLayout5.xml" Id="rId5" /><Relationship Type="http://schemas.openxmlformats.org/officeDocument/2006/relationships/slideLayout" Target="../slideLayouts/slideLayout6.xml" Id="rId6" /><Relationship Type="http://schemas.openxmlformats.org/officeDocument/2006/relationships/slideLayout" Target="../slideLayouts/slideLayout7.xml" Id="rId7" /><Relationship Type="http://schemas.openxmlformats.org/officeDocument/2006/relationships/slideLayout" Target="../slideLayouts/slideLayout8.xml" Id="rId8" /><Relationship Type="http://schemas.openxmlformats.org/officeDocument/2006/relationships/slideLayout" Target="../slideLayouts/slideLayout9.xml" Id="rId9" /><Relationship Type="http://schemas.openxmlformats.org/officeDocument/2006/relationships/slideLayout" Target="../slideLayouts/slideLayout10.xml" Id="rId10" /><Relationship Type="http://schemas.openxmlformats.org/officeDocument/2006/relationships/slideLayout" Target="../slideLayouts/slideLayout11.xml" Id="rId11" /><Relationship Type="http://schemas.openxmlformats.org/officeDocument/2006/relationships/theme" Target="../theme/theme2.xml" Id="rId12"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3720135" y="8742060"/>
            <a:ext cx="6059727" cy="511750"/>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675000" y="586774"/>
            <a:ext cx="12150000" cy="1393338"/>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675000" y="2434273"/>
            <a:ext cx="12150000" cy="600061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675000" y="8742060"/>
            <a:ext cx="2779357" cy="511750"/>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9992487" y="8742060"/>
            <a:ext cx="2832513" cy="511750"/>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Relationships xmlns="http://schemas.openxmlformats.org/package/2006/relationships"><Relationship Type="http://schemas.openxmlformats.org/officeDocument/2006/relationships/slideLayout" Target="../slideLayouts/slideLayout7.xml" Id="rId1" /><Relationship Type="http://schemas.openxmlformats.org/officeDocument/2006/relationships/notesSlide" Target="../notesSlides/notesSlide1.xml" Id="rId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テキスト 138"/>
          <p:cNvSpPr txBox="1"/>
          <p:nvPr/>
        </p:nvSpPr>
        <p:spPr>
          <a:xfrm>
            <a:off x="185446" y="430817"/>
            <a:ext cx="13129412" cy="399217"/>
          </a:xfrm>
          <a:prstGeom prst="rect">
            <a:avLst/>
          </a:prstGeom>
          <a:solidFill>
            <a:schemeClr val="tx2">
              <a:lumMod val="75000"/>
            </a:schemeClr>
          </a:solidFill>
          <a:ln>
            <a:solidFill>
              <a:schemeClr val="tx2">
                <a:lumMod val="75000"/>
              </a:schemeClr>
            </a:solidFill>
          </a:ln>
        </p:spPr>
        <p:txBody>
          <a:bodyPr anchor="ctr" anchorCtr="0">
            <a:spAutoFit/>
          </a:bodyPr>
          <a:p>
            <a:pPr>
              <a:defRPr lang="ja-JP" altLang="en-US"/>
            </a:pPr>
            <a:r>
              <a:rPr lang="ja-JP" altLang="en-US" sz="2000" b="1">
                <a:solidFill>
                  <a:schemeClr val="bg1"/>
                </a:solidFill>
                <a:latin typeface="メイリオ"/>
                <a:ea typeface="メイリオ"/>
              </a:rPr>
              <a:t>　</a:t>
            </a:r>
            <a:r>
              <a:rPr lang="ja-JP" altLang="en-US" sz="2000" b="1">
                <a:solidFill>
                  <a:schemeClr val="bg1"/>
                </a:solidFill>
                <a:latin typeface="メイリオ"/>
                <a:ea typeface="メイリオ"/>
              </a:rPr>
              <a:t>高知県犯罪被害者等支援条例案の概要　　　　　　　</a:t>
            </a:r>
            <a:r>
              <a:rPr lang="ja-JP" altLang="en-US" sz="1400" b="1">
                <a:solidFill>
                  <a:schemeClr val="bg1"/>
                </a:solidFill>
                <a:latin typeface="メイリオ"/>
                <a:ea typeface="メイリオ"/>
              </a:rPr>
              <a:t>　　　　　　　　　　　</a:t>
            </a:r>
            <a:r>
              <a:rPr lang="ja-JP" altLang="en-US" sz="1600" b="1">
                <a:solidFill>
                  <a:schemeClr val="bg1"/>
                </a:solidFill>
                <a:latin typeface="メイリオ"/>
                <a:ea typeface="メイリオ"/>
              </a:rPr>
              <a:t>文化生活スポーツ部　県民生活・男女共同参画課　</a:t>
            </a:r>
            <a:endParaRPr lang="ja-JP" altLang="en-US" sz="1600" b="1">
              <a:solidFill>
                <a:schemeClr val="bg1"/>
              </a:solidFill>
              <a:latin typeface="メイリオ"/>
              <a:ea typeface="メイリオ"/>
            </a:endParaRPr>
          </a:p>
        </p:txBody>
      </p:sp>
      <p:sp>
        <p:nvSpPr>
          <p:cNvPr id="1108" name="テキスト 144"/>
          <p:cNvSpPr txBox="1"/>
          <p:nvPr/>
        </p:nvSpPr>
        <p:spPr>
          <a:xfrm>
            <a:off x="4842842" y="6787001"/>
            <a:ext cx="7270319" cy="245328"/>
          </a:xfrm>
          <a:prstGeom prst="rect">
            <a:avLst/>
          </a:prstGeom>
        </p:spPr>
        <p:txBody>
          <a:bodyPr wrap="square">
            <a:spAutoFit/>
          </a:bodyPr>
          <a:p>
            <a:pPr>
              <a:defRPr lang="ja-JP" altLang="en-US"/>
            </a:pPr>
            <a:endParaRPr lang="ja-JP" altLang="en-US" sz="1000" b="0">
              <a:latin typeface="メイリオ"/>
              <a:ea typeface="メイリオ"/>
            </a:endParaRPr>
          </a:p>
        </p:txBody>
      </p:sp>
      <p:sp>
        <p:nvSpPr>
          <p:cNvPr id="1109" name="テキスト 64"/>
          <p:cNvSpPr txBox="1"/>
          <p:nvPr/>
        </p:nvSpPr>
        <p:spPr>
          <a:xfrm>
            <a:off x="7009317" y="3572934"/>
            <a:ext cx="907053" cy="276106"/>
          </a:xfrm>
          <a:prstGeom prst="rect">
            <a:avLst/>
          </a:prstGeom>
        </p:spPr>
        <p:txBody>
          <a:bodyPr wrap="square">
            <a:spAutoFit/>
          </a:bodyPr>
          <a:p>
            <a:pPr algn="ctr">
              <a:defRPr lang="ja-JP" altLang="en-US"/>
            </a:pPr>
            <a:r>
              <a:rPr lang="ja-JP" altLang="en-US" sz="1200" b="1">
                <a:solidFill>
                  <a:schemeClr val="bg1"/>
                </a:solidFill>
                <a:latin typeface="メイリオ"/>
                <a:ea typeface="メイリオ"/>
              </a:rPr>
              <a:t>概　要</a:t>
            </a:r>
            <a:endParaRPr lang="ja-JP" altLang="en-US" sz="1200" b="1">
              <a:solidFill>
                <a:schemeClr val="bg1"/>
              </a:solidFill>
              <a:latin typeface="メイリオ"/>
              <a:ea typeface="メイリオ"/>
            </a:endParaRPr>
          </a:p>
        </p:txBody>
      </p:sp>
      <p:grpSp>
        <p:nvGrpSpPr>
          <p:cNvPr id="1110" name="グループ 21"/>
          <p:cNvGrpSpPr/>
          <p:nvPr/>
        </p:nvGrpSpPr>
        <p:grpSpPr>
          <a:xfrm>
            <a:off x="303245" y="980535"/>
            <a:ext cx="12893815" cy="1551159"/>
            <a:chOff x="6963575" y="1632857"/>
            <a:chExt cx="6118842" cy="1816101"/>
          </a:xfrm>
        </p:grpSpPr>
        <p:sp>
          <p:nvSpPr>
            <p:cNvPr id="1111" name="テキスト 18"/>
            <p:cNvSpPr txBox="1"/>
            <p:nvPr/>
          </p:nvSpPr>
          <p:spPr>
            <a:xfrm>
              <a:off x="7071333" y="1766687"/>
              <a:ext cx="5903325" cy="1548440"/>
            </a:xfrm>
            <a:prstGeom prst="rect">
              <a:avLst/>
            </a:prstGeom>
          </p:spPr>
          <p:txBody>
            <a:bodyPr wrap="square">
              <a:spAutoFit/>
            </a:bodyPr>
            <a:p>
              <a:pPr algn="l"/>
              <a:r>
                <a:rPr lang="ja-JP" altLang="en-US" sz="1600" b="1">
                  <a:latin typeface="メイリオ"/>
                  <a:ea typeface="メイリオ"/>
                  <a:cs typeface="+mn-lt"/>
                </a:rPr>
                <a:t>◆高知県犯罪被害者等支援条例条例骨子（案）のポイント</a:t>
              </a:r>
              <a:endParaRPr lang="ja-JP" altLang="en-US" sz="1600" b="1">
                <a:latin typeface="メイリオ"/>
                <a:ea typeface="メイリオ"/>
                <a:cs typeface="+mn-lt"/>
              </a:endParaRPr>
            </a:p>
            <a:p>
              <a:pPr algn="l"/>
              <a:r>
                <a:rPr lang="ja-JP" altLang="en-US" sz="1600">
                  <a:latin typeface="メイリオ"/>
                  <a:ea typeface="メイリオ"/>
                  <a:cs typeface="+mn-lt"/>
                </a:rPr>
                <a:t>○県の責務、県民・事業者・市町村・民間支援団体の役割を規定</a:t>
              </a:r>
              <a:endParaRPr lang="ja-JP" altLang="en-US" sz="1600">
                <a:latin typeface="メイリオ"/>
                <a:ea typeface="メイリオ"/>
                <a:cs typeface="+mn-lt"/>
              </a:endParaRPr>
            </a:p>
            <a:p>
              <a:pPr algn="l"/>
              <a:r>
                <a:rPr lang="ja-JP" altLang="en-US" sz="1600">
                  <a:latin typeface="メイリオ"/>
                  <a:ea typeface="メイリオ"/>
                  <a:cs typeface="+mn-lt"/>
                </a:rPr>
                <a:t>○「犯罪被害者等の支援に関する指針」の策定及び進捗管理の実施</a:t>
              </a:r>
              <a:endParaRPr lang="ja-JP" altLang="en-US" sz="1600">
                <a:latin typeface="メイリオ"/>
                <a:ea typeface="メイリオ"/>
                <a:cs typeface="+mn-lt"/>
              </a:endParaRPr>
            </a:p>
            <a:p>
              <a:pPr algn="l"/>
              <a:r>
                <a:rPr lang="ja-JP" altLang="en-US" sz="1600">
                  <a:latin typeface="メイリオ"/>
                  <a:ea typeface="メイリオ"/>
                  <a:cs typeface="+mn-lt"/>
                </a:rPr>
                <a:t>○犯罪被害者等支援施策の推進状況等を協議する「高知県</a:t>
              </a:r>
              <a:r>
                <a:rPr lang="ja-JP" altLang="en-US" sz="1600" u="none">
                  <a:latin typeface="メイリオ"/>
                  <a:ea typeface="メイリオ"/>
                </a:rPr>
                <a:t>犯罪被害者等支援推進会議」</a:t>
              </a:r>
              <a:r>
                <a:rPr lang="ja-JP" altLang="en-US" sz="1600">
                  <a:latin typeface="メイリオ"/>
                  <a:ea typeface="メイリオ"/>
                  <a:cs typeface="+mn-lt"/>
                </a:rPr>
                <a:t>の設置　　　</a:t>
              </a:r>
              <a:endParaRPr lang="ja-JP" altLang="en-US" sz="1600">
                <a:latin typeface="メイリオ"/>
                <a:ea typeface="メイリオ"/>
                <a:cs typeface="+mn-lt"/>
              </a:endParaRPr>
            </a:p>
            <a:p>
              <a:pPr algn="l"/>
              <a:r>
                <a:rPr lang="ja-JP" altLang="en-US" sz="1600">
                  <a:latin typeface="メイリオ"/>
                  <a:ea typeface="メイリオ"/>
                  <a:cs typeface="+mn-lt"/>
                </a:rPr>
                <a:t>○</a:t>
              </a:r>
              <a:r>
                <a:rPr lang="ja-JP" altLang="en-US" sz="1600">
                  <a:latin typeface="メイリオ"/>
                  <a:ea typeface="メイリオ"/>
                  <a:cs typeface="+mn-lt"/>
                </a:rPr>
                <a:t>犯罪被害者</a:t>
              </a:r>
              <a:r>
                <a:rPr lang="ja-JP" altLang="en-US" sz="1600">
                  <a:latin typeface="メイリオ"/>
                  <a:ea typeface="メイリオ"/>
                  <a:cs typeface="+mn-lt"/>
                </a:rPr>
                <a:t>等の</a:t>
              </a:r>
              <a:r>
                <a:rPr lang="ja-JP" altLang="en-US" sz="1600">
                  <a:latin typeface="メイリオ"/>
                  <a:ea typeface="メイリオ"/>
                  <a:cs typeface="+mn-lt"/>
                </a:rPr>
                <a:t>支援を</a:t>
              </a:r>
              <a:r>
                <a:rPr lang="ja-JP" altLang="en-US" sz="1600">
                  <a:latin typeface="メイリオ"/>
                  <a:ea typeface="メイリオ"/>
                  <a:cs typeface="+mn-lt"/>
                </a:rPr>
                <a:t>推進するための連携体制の整備</a:t>
              </a:r>
              <a:endParaRPr lang="ja-JP" altLang="en-US" sz="1600">
                <a:latin typeface="メイリオ"/>
                <a:ea typeface="メイリオ"/>
                <a:cs typeface="+mn-lt"/>
              </a:endParaRPr>
            </a:p>
          </p:txBody>
        </p:sp>
        <p:sp>
          <p:nvSpPr>
            <p:cNvPr id="1112" name="図形 20"/>
            <p:cNvSpPr/>
            <p:nvPr/>
          </p:nvSpPr>
          <p:spPr>
            <a:xfrm>
              <a:off x="6963575" y="1632857"/>
              <a:ext cx="6118842" cy="1816101"/>
            </a:xfrm>
            <a:prstGeom prst="roundRect">
              <a:avLst/>
            </a:prstGeom>
            <a:noFill/>
            <a:ln w="25400" cap="flat" cmpd="sng" algn="ctr">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grpSp>
      <p:sp>
        <p:nvSpPr>
          <p:cNvPr id="1113" name="テキスト 26"/>
          <p:cNvSpPr txBox="1"/>
          <p:nvPr/>
        </p:nvSpPr>
        <p:spPr>
          <a:xfrm>
            <a:off x="428135" y="2712682"/>
            <a:ext cx="12657868" cy="6493193"/>
          </a:xfrm>
          <a:prstGeom prst="rect">
            <a:avLst/>
          </a:prstGeom>
          <a:solidFill>
            <a:schemeClr val="accent5">
              <a:lumMod val="20000"/>
              <a:lumOff val="80000"/>
            </a:schemeClr>
          </a:solidFill>
        </p:spPr>
        <p:txBody>
          <a:bodyPr wrap="square">
            <a:spAutoFit/>
          </a:bodyPr>
          <a:p>
            <a:pPr algn="l"/>
            <a:r>
              <a:rPr lang="ja-JP" altLang="en-US" sz="1600" b="1" u="sng">
                <a:latin typeface="メイリオ"/>
                <a:ea typeface="メイリオ"/>
              </a:rPr>
              <a:t>第１章</a:t>
            </a:r>
            <a:r>
              <a:rPr lang="ja-JP" altLang="en-US" sz="1600" u="sng">
                <a:latin typeface="メイリオ"/>
                <a:ea typeface="メイリオ"/>
              </a:rPr>
              <a:t>   </a:t>
            </a:r>
            <a:r>
              <a:rPr lang="ja-JP" altLang="en-US" sz="1600" b="1" u="sng">
                <a:latin typeface="メイリオ"/>
                <a:ea typeface="メイリオ"/>
              </a:rPr>
              <a:t>総則</a:t>
            </a:r>
            <a:r>
              <a:rPr lang="ja-JP" altLang="en-US" sz="1600" u="sng">
                <a:latin typeface="メイリオ"/>
                <a:ea typeface="メイリオ"/>
              </a:rPr>
              <a:t> </a:t>
            </a:r>
            <a:endParaRPr sz="1600" u="sng">
              <a:latin typeface="メイリオ"/>
              <a:ea typeface="メイリオ"/>
            </a:endParaRPr>
          </a:p>
          <a:p>
            <a:r>
              <a:rPr lang="ja-JP" altLang="en-US" sz="1600" b="1">
                <a:latin typeface="メイリオ"/>
                <a:ea typeface="メイリオ"/>
              </a:rPr>
              <a:t>○目的、定義、基本理念を規定（第１条～第３条）</a:t>
            </a:r>
            <a:r>
              <a:rPr lang="ja-JP" altLang="en-US" sz="1600">
                <a:latin typeface="メイリオ"/>
                <a:ea typeface="メイリオ"/>
              </a:rPr>
              <a:t> </a:t>
            </a:r>
            <a:endParaRPr sz="1600">
              <a:latin typeface="メイリオ"/>
              <a:ea typeface="メイリオ"/>
            </a:endParaRPr>
          </a:p>
          <a:p>
            <a:r>
              <a:rPr lang="ja-JP" altLang="en-US" sz="1600" b="1" u="none">
                <a:latin typeface="メイリオ"/>
                <a:ea typeface="メイリオ"/>
              </a:rPr>
              <a:t>〈</a:t>
            </a:r>
            <a:r>
              <a:rPr lang="ja-JP" altLang="en-US" sz="1600" b="1" u="none">
                <a:latin typeface="メイリオ"/>
                <a:ea typeface="メイリオ"/>
              </a:rPr>
              <a:t>目的〉</a:t>
            </a:r>
            <a:r>
              <a:rPr lang="ja-JP" altLang="en-US" sz="1600" b="1">
                <a:latin typeface="メイリオ"/>
                <a:ea typeface="メイリオ"/>
              </a:rPr>
              <a:t> </a:t>
            </a:r>
            <a:endParaRPr sz="1600" b="1">
              <a:latin typeface="メイリオ"/>
              <a:ea typeface="メイリオ"/>
            </a:endParaRPr>
          </a:p>
          <a:p>
            <a:r>
              <a:rPr lang="ja-JP" altLang="en-US" sz="1600">
                <a:latin typeface="メイリオ"/>
                <a:ea typeface="メイリオ"/>
              </a:rPr>
              <a:t>　　 基本理念を定めること、各主体の責務等を明らかにするこ</a:t>
            </a:r>
            <a:r>
              <a:rPr lang="ja-JP" altLang="en-US" sz="1600">
                <a:latin typeface="メイリオ"/>
                <a:ea typeface="メイリオ"/>
              </a:rPr>
              <a:t>と、</a:t>
            </a:r>
            <a:r>
              <a:rPr lang="ja-JP" altLang="en-US" sz="1600">
                <a:latin typeface="メイリオ"/>
                <a:ea typeface="メイリオ"/>
              </a:rPr>
              <a:t>支援の基本を定め</a:t>
            </a:r>
            <a:r>
              <a:rPr lang="ja-JP" altLang="en-US" sz="1600">
                <a:latin typeface="メイリオ"/>
                <a:ea typeface="メイリオ"/>
              </a:rPr>
              <a:t>ること、</a:t>
            </a:r>
            <a:r>
              <a:rPr lang="ja-JP" altLang="en-US" sz="1600">
                <a:latin typeface="メイリオ"/>
                <a:ea typeface="メイリオ"/>
              </a:rPr>
              <a:t>支援を総合的・計画的に推進</a:t>
            </a:r>
            <a:r>
              <a:rPr lang="ja-JP" altLang="en-US" sz="1600">
                <a:latin typeface="メイリオ"/>
                <a:ea typeface="メイリオ"/>
              </a:rPr>
              <a:t>し、</a:t>
            </a:r>
            <a:r>
              <a:rPr lang="ja-JP" altLang="en-US" sz="1600">
                <a:latin typeface="メイリオ"/>
                <a:ea typeface="メイリオ"/>
              </a:rPr>
              <a:t>被害</a:t>
            </a:r>
            <a:r>
              <a:rPr lang="ja-JP" altLang="en-US" sz="1600">
                <a:latin typeface="メイリオ"/>
                <a:ea typeface="メイリオ"/>
              </a:rPr>
              <a:t>の早</a:t>
            </a:r>
            <a:endParaRPr lang="ja-JP" altLang="en-US" sz="1600">
              <a:latin typeface="メイリオ"/>
              <a:ea typeface="メイリオ"/>
            </a:endParaRPr>
          </a:p>
          <a:p>
            <a:r>
              <a:rPr lang="ja-JP" altLang="en-US" sz="1600">
                <a:latin typeface="メイリオ"/>
                <a:ea typeface="メイリオ"/>
              </a:rPr>
              <a:t>　 </a:t>
            </a:r>
            <a:r>
              <a:rPr lang="ja-JP" altLang="en-US" sz="1600">
                <a:latin typeface="メイリオ"/>
                <a:ea typeface="メイリオ"/>
              </a:rPr>
              <a:t>　</a:t>
            </a:r>
            <a:r>
              <a:rPr lang="ja-JP" altLang="en-US" sz="1600">
                <a:latin typeface="メイリオ"/>
                <a:ea typeface="メイリオ"/>
              </a:rPr>
              <a:t>期回復、軽減、被害者等の権利</a:t>
            </a:r>
            <a:r>
              <a:rPr lang="ja-JP" altLang="en-US" sz="1600">
                <a:latin typeface="メイリオ"/>
                <a:ea typeface="メイリオ"/>
              </a:rPr>
              <a:t>利益の保護を</a:t>
            </a:r>
            <a:r>
              <a:rPr lang="ja-JP" altLang="en-US" sz="1600">
                <a:latin typeface="メイリオ"/>
                <a:ea typeface="メイリオ"/>
              </a:rPr>
              <a:t>図</a:t>
            </a:r>
            <a:r>
              <a:rPr lang="ja-JP" altLang="en-US" sz="1600">
                <a:latin typeface="メイリオ"/>
                <a:ea typeface="メイリオ"/>
              </a:rPr>
              <a:t>る</a:t>
            </a:r>
            <a:r>
              <a:rPr lang="ja-JP" altLang="en-US" sz="1600">
                <a:latin typeface="メイリオ"/>
                <a:ea typeface="メイリオ"/>
              </a:rPr>
              <a:t>こと、</a:t>
            </a:r>
            <a:r>
              <a:rPr lang="ja-JP" altLang="en-US" sz="1600">
                <a:latin typeface="メイリオ"/>
                <a:ea typeface="メイリオ"/>
              </a:rPr>
              <a:t>誰も</a:t>
            </a:r>
            <a:r>
              <a:rPr lang="ja-JP" altLang="en-US" sz="1600">
                <a:latin typeface="メイリオ"/>
                <a:ea typeface="メイリオ"/>
              </a:rPr>
              <a:t>が安心して暮らすことができる地域社会の実現</a:t>
            </a:r>
            <a:r>
              <a:rPr lang="ja-JP" altLang="en-US" sz="1600">
                <a:latin typeface="メイリオ"/>
                <a:ea typeface="メイリオ"/>
              </a:rPr>
              <a:t>に寄与</a:t>
            </a:r>
            <a:r>
              <a:rPr lang="ja-JP" altLang="en-US" sz="1600">
                <a:latin typeface="メイリオ"/>
                <a:ea typeface="メイリオ"/>
              </a:rPr>
              <a:t>すること</a:t>
            </a:r>
            <a:r>
              <a:rPr lang="ja-JP" altLang="en-US" sz="1600">
                <a:latin typeface="メイリオ"/>
                <a:ea typeface="メイリオ"/>
              </a:rPr>
              <a:t> </a:t>
            </a:r>
            <a:endParaRPr lang="ja-JP" altLang="en-US" sz="1600">
              <a:latin typeface="メイリオ"/>
              <a:ea typeface="メイリオ"/>
            </a:endParaRPr>
          </a:p>
          <a:p>
            <a:r>
              <a:rPr lang="ja-JP" altLang="en-US" sz="1600" b="1" u="none">
                <a:latin typeface="メイリオ"/>
                <a:ea typeface="メイリオ"/>
              </a:rPr>
              <a:t>〈定義〉</a:t>
            </a:r>
            <a:r>
              <a:rPr lang="ja-JP" altLang="en-US" sz="1600" b="1" u="sng">
                <a:latin typeface="メイリオ"/>
                <a:ea typeface="メイリオ"/>
              </a:rPr>
              <a:t> </a:t>
            </a:r>
            <a:endParaRPr lang="ja-JP" altLang="en-US" sz="1600" b="1" u="sng">
              <a:latin typeface="メイリオ"/>
              <a:ea typeface="メイリオ"/>
            </a:endParaRPr>
          </a:p>
          <a:p>
            <a:r>
              <a:rPr lang="ja-JP" altLang="en-US" sz="1600">
                <a:latin typeface="メイリオ"/>
                <a:ea typeface="メイリオ"/>
              </a:rPr>
              <a:t>　　</a:t>
            </a:r>
            <a:r>
              <a:rPr lang="ja-JP" altLang="en-US" sz="1600" u="none">
                <a:latin typeface="メイリオ"/>
                <a:ea typeface="メイリオ"/>
              </a:rPr>
              <a:t>犯罪等</a:t>
            </a:r>
            <a:r>
              <a:rPr lang="ja-JP" altLang="en-US" sz="1600" u="none">
                <a:latin typeface="メイリオ"/>
                <a:ea typeface="メイリオ"/>
              </a:rPr>
              <a:t>、</a:t>
            </a:r>
            <a:r>
              <a:rPr lang="ja-JP" altLang="en-US" sz="1600" u="none">
                <a:latin typeface="メイリオ"/>
                <a:ea typeface="メイリオ"/>
              </a:rPr>
              <a:t>犯罪被害者等</a:t>
            </a:r>
            <a:r>
              <a:rPr lang="ja-JP" altLang="en-US" sz="1600" u="none">
                <a:latin typeface="メイリオ"/>
                <a:ea typeface="メイリオ"/>
              </a:rPr>
              <a:t>、二次被害、民間支援団体、</a:t>
            </a:r>
            <a:r>
              <a:rPr lang="ja-JP" altLang="en-US" sz="1600" u="none">
                <a:latin typeface="メイリオ"/>
                <a:ea typeface="メイリオ"/>
              </a:rPr>
              <a:t>犯罪被</a:t>
            </a:r>
            <a:r>
              <a:rPr lang="ja-JP" altLang="en-US" sz="1600" u="none">
                <a:latin typeface="メイリオ"/>
                <a:ea typeface="メイリオ"/>
              </a:rPr>
              <a:t>害者</a:t>
            </a:r>
            <a:r>
              <a:rPr lang="ja-JP" altLang="en-US" sz="1600" u="none">
                <a:latin typeface="メイリオ"/>
                <a:ea typeface="メイリオ"/>
              </a:rPr>
              <a:t>等の支援</a:t>
            </a:r>
            <a:r>
              <a:rPr lang="ja-JP" altLang="en-US" sz="1600">
                <a:latin typeface="メイリオ"/>
                <a:ea typeface="メイリオ"/>
              </a:rPr>
              <a:t> 　について定義</a:t>
            </a:r>
            <a:endParaRPr lang="ja-JP" altLang="en-US" sz="1600" u="none">
              <a:latin typeface="メイリオ"/>
              <a:ea typeface="メイリオ"/>
            </a:endParaRPr>
          </a:p>
          <a:p>
            <a:r>
              <a:rPr lang="ja-JP" altLang="en-US" sz="1600" b="1" u="none">
                <a:latin typeface="メイリオ"/>
                <a:ea typeface="メイリオ"/>
              </a:rPr>
              <a:t>〈基本理念〉</a:t>
            </a:r>
            <a:endParaRPr sz="1600" b="1" u="none">
              <a:latin typeface="メイリオ"/>
              <a:ea typeface="メイリオ"/>
            </a:endParaRPr>
          </a:p>
          <a:p>
            <a:r>
              <a:rPr lang="ja-JP" altLang="en-US" sz="1600">
                <a:latin typeface="メイリオ"/>
                <a:ea typeface="メイリオ"/>
              </a:rPr>
              <a:t>　　</a:t>
            </a:r>
            <a:r>
              <a:rPr lang="ja-JP" altLang="en-US" sz="1600" b="0" u="none">
                <a:latin typeface="メイリオ"/>
                <a:ea typeface="メイリオ"/>
              </a:rPr>
              <a:t>犯罪被害者</a:t>
            </a:r>
            <a:r>
              <a:rPr lang="ja-JP" altLang="en-US" sz="1600" b="0" u="none">
                <a:latin typeface="メイリオ"/>
                <a:ea typeface="メイリオ"/>
              </a:rPr>
              <a:t>等の</a:t>
            </a:r>
            <a:r>
              <a:rPr lang="ja-JP" altLang="en-US" sz="1600" b="0" u="none">
                <a:latin typeface="メイリオ"/>
                <a:ea typeface="メイリオ"/>
              </a:rPr>
              <a:t>支援</a:t>
            </a:r>
            <a:r>
              <a:rPr lang="ja-JP" altLang="en-US" sz="1600" b="0" u="none">
                <a:latin typeface="メイリオ"/>
                <a:ea typeface="メイリオ"/>
              </a:rPr>
              <a:t>は</a:t>
            </a:r>
            <a:r>
              <a:rPr lang="ja-JP" altLang="en-US" sz="1600" b="0" u="none">
                <a:latin typeface="メイリオ"/>
                <a:ea typeface="メイリオ"/>
              </a:rPr>
              <a:t>、</a:t>
            </a:r>
            <a:endParaRPr lang="ja-JP" altLang="en-US" sz="1600" b="0" u="none">
              <a:latin typeface="メイリオ"/>
              <a:ea typeface="メイリオ"/>
            </a:endParaRPr>
          </a:p>
          <a:p>
            <a:r>
              <a:rPr lang="ja-JP" altLang="en-US" sz="1600" b="0" u="none">
                <a:latin typeface="メイリオ"/>
                <a:ea typeface="メイリオ"/>
              </a:rPr>
              <a:t>　</a:t>
            </a:r>
            <a:r>
              <a:rPr lang="ja-JP" altLang="en-US" sz="1600" b="0" u="none">
                <a:latin typeface="メイリオ"/>
                <a:ea typeface="メイリオ"/>
              </a:rPr>
              <a:t>　</a:t>
            </a:r>
            <a:r>
              <a:rPr lang="ja-JP" altLang="en-US" sz="1600" b="0" u="none">
                <a:latin typeface="メイリオ"/>
                <a:ea typeface="メイリオ"/>
              </a:rPr>
              <a:t>①犯罪被害者等の個人としての尊厳が重んぜられ、尊厳にふさわしい処遇を保障される権</a:t>
            </a:r>
            <a:r>
              <a:rPr lang="ja-JP" altLang="en-US" sz="1600" b="0" u="none">
                <a:latin typeface="メイリオ"/>
                <a:ea typeface="メイリオ"/>
              </a:rPr>
              <a:t>利が尊重されることを旨として推進される</a:t>
            </a:r>
            <a:endParaRPr lang="ja-JP" altLang="en-US" sz="1600" b="0" u="none">
              <a:latin typeface="メイリオ"/>
              <a:ea typeface="メイリオ"/>
            </a:endParaRPr>
          </a:p>
          <a:p>
            <a:r>
              <a:rPr lang="ja-JP" altLang="en-US" sz="1600" b="0" u="none">
                <a:latin typeface="メイリオ"/>
                <a:ea typeface="メイリオ"/>
              </a:rPr>
              <a:t>　</a:t>
            </a:r>
            <a:r>
              <a:rPr lang="ja-JP" altLang="en-US" sz="1600" b="0" u="none">
                <a:latin typeface="メイリオ"/>
                <a:ea typeface="メイリオ"/>
              </a:rPr>
              <a:t>　</a:t>
            </a:r>
            <a:r>
              <a:rPr lang="ja-JP" altLang="en-US" sz="1600" b="0" u="none">
                <a:latin typeface="メイリオ"/>
                <a:ea typeface="メイリオ"/>
              </a:rPr>
              <a:t>②犯罪被害者等が犯罪等により受けた被害の状況及び原因、犯罪被害者等が置かれている生活環境その他の</a:t>
            </a:r>
            <a:r>
              <a:rPr lang="ja-JP" altLang="en-US" sz="1600" b="0" u="none">
                <a:latin typeface="メイリオ"/>
                <a:ea typeface="メイリオ"/>
              </a:rPr>
              <a:t>状況に</a:t>
            </a:r>
            <a:r>
              <a:rPr lang="ja-JP" altLang="en-US" sz="1600" b="0" u="none">
                <a:latin typeface="メイリオ"/>
                <a:ea typeface="メイリオ"/>
              </a:rPr>
              <a:t>応じて</a:t>
            </a:r>
            <a:r>
              <a:rPr lang="ja-JP" altLang="en-US" sz="1600" b="0" u="none">
                <a:latin typeface="メイリオ"/>
                <a:ea typeface="メイリオ"/>
              </a:rPr>
              <a:t>適切に対応</a:t>
            </a:r>
            <a:endParaRPr lang="ja-JP" altLang="en-US" sz="1600" b="0" u="none">
              <a:latin typeface="メイリオ"/>
              <a:ea typeface="メイリオ"/>
            </a:endParaRPr>
          </a:p>
          <a:p>
            <a:r>
              <a:rPr lang="ja-JP" altLang="en-US" sz="1600" b="0" u="none">
                <a:latin typeface="メイリオ"/>
                <a:ea typeface="メイリオ"/>
              </a:rPr>
              <a:t>　</a:t>
            </a:r>
            <a:r>
              <a:rPr lang="ja-JP" altLang="en-US" sz="1600" b="0" u="none">
                <a:latin typeface="メイリオ"/>
                <a:ea typeface="メイリオ"/>
              </a:rPr>
              <a:t>　</a:t>
            </a:r>
            <a:r>
              <a:rPr lang="ja-JP" altLang="en-US" sz="1600" b="0" u="none">
                <a:latin typeface="メイリオ"/>
                <a:ea typeface="メイリオ"/>
              </a:rPr>
              <a:t>　</a:t>
            </a:r>
            <a:r>
              <a:rPr lang="ja-JP" altLang="en-US" sz="1600" b="0" u="none">
                <a:latin typeface="メイリオ"/>
                <a:ea typeface="メイリオ"/>
              </a:rPr>
              <a:t>することを旨として推</a:t>
            </a:r>
            <a:r>
              <a:rPr lang="ja-JP" altLang="en-US" sz="1600" b="0" u="none">
                <a:latin typeface="メイリオ"/>
                <a:ea typeface="メイリオ"/>
              </a:rPr>
              <a:t>進される</a:t>
            </a:r>
            <a:endParaRPr lang="ja-JP" altLang="en-US" sz="1600" b="0" u="none">
              <a:latin typeface="メイリオ"/>
              <a:ea typeface="メイリオ"/>
            </a:endParaRPr>
          </a:p>
          <a:p>
            <a:r>
              <a:rPr lang="ja-JP" altLang="en-US" sz="1600" b="0" u="none">
                <a:latin typeface="メイリオ"/>
                <a:ea typeface="メイリオ"/>
              </a:rPr>
              <a:t>　</a:t>
            </a:r>
            <a:r>
              <a:rPr lang="ja-JP" altLang="en-US" sz="1600" b="0" u="none">
                <a:latin typeface="メイリオ"/>
                <a:ea typeface="メイリオ"/>
              </a:rPr>
              <a:t>　</a:t>
            </a:r>
            <a:r>
              <a:rPr lang="ja-JP" altLang="en-US" sz="1600" b="0" u="none">
                <a:latin typeface="メイリオ"/>
                <a:ea typeface="メイリオ"/>
              </a:rPr>
              <a:t>③犯罪被害者等が被害を受けた直後から再び平穏な生活を取り戻すために、</a:t>
            </a:r>
            <a:r>
              <a:rPr lang="ja-JP" altLang="en-US" sz="1600" b="0" u="none">
                <a:latin typeface="メイリオ"/>
                <a:ea typeface="メイリオ"/>
              </a:rPr>
              <a:t>必要な支援が被害発生時から</a:t>
            </a:r>
            <a:r>
              <a:rPr lang="ja-JP" altLang="en-US" sz="1600" b="0" u="none">
                <a:latin typeface="メイリオ"/>
                <a:ea typeface="メイリオ"/>
              </a:rPr>
              <a:t>途切</a:t>
            </a:r>
            <a:r>
              <a:rPr lang="ja-JP" altLang="en-US" sz="1600" b="0" u="none">
                <a:latin typeface="メイリオ"/>
                <a:ea typeface="メイリオ"/>
              </a:rPr>
              <a:t>れれることなく提供さ</a:t>
            </a:r>
            <a:endParaRPr lang="ja-JP" altLang="en-US" sz="1600" b="0" u="none">
              <a:latin typeface="メイリオ"/>
              <a:ea typeface="メイリオ"/>
            </a:endParaRPr>
          </a:p>
          <a:p>
            <a:r>
              <a:rPr lang="ja-JP" altLang="en-US" sz="1600" b="0" u="none">
                <a:latin typeface="メイリオ"/>
                <a:ea typeface="メイリオ"/>
              </a:rPr>
              <a:t>　</a:t>
            </a:r>
            <a:r>
              <a:rPr lang="ja-JP" altLang="en-US" sz="1600" b="0" u="none">
                <a:latin typeface="メイリオ"/>
                <a:ea typeface="メイリオ"/>
              </a:rPr>
              <a:t>　</a:t>
            </a:r>
            <a:r>
              <a:rPr lang="ja-JP" altLang="en-US" sz="1600" b="0" u="none">
                <a:latin typeface="メイリオ"/>
                <a:ea typeface="メイリオ"/>
              </a:rPr>
              <a:t>　</a:t>
            </a:r>
            <a:r>
              <a:rPr lang="ja-JP" altLang="en-US" sz="1600" b="0" u="none">
                <a:latin typeface="メイリオ"/>
                <a:ea typeface="メイリオ"/>
              </a:rPr>
              <a:t>れ</a:t>
            </a:r>
            <a:r>
              <a:rPr lang="ja-JP" altLang="en-US" sz="1600" b="0" u="none">
                <a:latin typeface="メイリオ"/>
                <a:ea typeface="メイリオ"/>
              </a:rPr>
              <a:t>る</a:t>
            </a:r>
            <a:endParaRPr lang="ja-JP" altLang="en-US" sz="1600" b="0" u="none">
              <a:latin typeface="メイリオ"/>
              <a:ea typeface="メイリオ"/>
            </a:endParaRPr>
          </a:p>
          <a:p>
            <a:r>
              <a:rPr lang="ja-JP" altLang="en-US" sz="1600" b="0" u="none">
                <a:latin typeface="メイリオ"/>
                <a:ea typeface="メイリオ"/>
              </a:rPr>
              <a:t>　</a:t>
            </a:r>
            <a:r>
              <a:rPr lang="ja-JP" altLang="en-US" sz="1600" b="0" u="none">
                <a:latin typeface="メイリオ"/>
                <a:ea typeface="メイリオ"/>
              </a:rPr>
              <a:t>　④国、県、市町村、民間支援団体その他の犯罪被害者等の支援に</a:t>
            </a:r>
            <a:r>
              <a:rPr lang="ja-JP" altLang="en-US" sz="1600" b="0" u="none">
                <a:latin typeface="メイリオ"/>
                <a:ea typeface="メイリオ"/>
              </a:rPr>
              <a:t>関係す</a:t>
            </a:r>
            <a:r>
              <a:rPr lang="ja-JP" altLang="en-US" sz="1600" b="0" u="none">
                <a:latin typeface="メイリオ"/>
                <a:ea typeface="メイリオ"/>
              </a:rPr>
              <a:t>るものによる相互の連携及び</a:t>
            </a:r>
            <a:r>
              <a:rPr lang="ja-JP" altLang="en-US" sz="1600" b="0" u="none">
                <a:latin typeface="メイリオ"/>
                <a:ea typeface="メイリオ"/>
              </a:rPr>
              <a:t>協力</a:t>
            </a:r>
            <a:r>
              <a:rPr lang="ja-JP" altLang="en-US" sz="1600" b="0" u="none">
                <a:latin typeface="メイリオ"/>
                <a:ea typeface="メイリオ"/>
              </a:rPr>
              <a:t>の下で推進される</a:t>
            </a:r>
            <a:endParaRPr lang="ja-JP" altLang="en-US" sz="1600" b="0" u="none">
              <a:latin typeface="メイリオ"/>
              <a:ea typeface="メイリオ"/>
            </a:endParaRPr>
          </a:p>
          <a:p>
            <a:r>
              <a:rPr lang="ja-JP" altLang="en-US" sz="1600" b="1">
                <a:latin typeface="メイリオ"/>
                <a:ea typeface="メイリオ"/>
              </a:rPr>
              <a:t>○各主体の責務・役割等を規定（第４条～第８条）</a:t>
            </a:r>
            <a:r>
              <a:rPr lang="ja-JP" altLang="en-US" sz="1600">
                <a:latin typeface="メイリオ"/>
                <a:ea typeface="メイリオ"/>
              </a:rPr>
              <a:t> </a:t>
            </a:r>
            <a:endParaRPr sz="1600">
              <a:latin typeface="メイリオ"/>
              <a:ea typeface="メイリオ"/>
            </a:endParaRPr>
          </a:p>
          <a:p>
            <a:r>
              <a:rPr lang="ja-JP" altLang="en-US" sz="1600">
                <a:latin typeface="メイリオ"/>
                <a:ea typeface="メイリオ"/>
              </a:rPr>
              <a:t>　</a:t>
            </a:r>
            <a:r>
              <a:rPr lang="ja-JP" altLang="en-US" sz="1600" u="none">
                <a:latin typeface="メイリオ"/>
                <a:ea typeface="メイリオ"/>
              </a:rPr>
              <a:t>・</a:t>
            </a:r>
            <a:r>
              <a:rPr lang="ja-JP" altLang="en-US" sz="1600" u="none">
                <a:latin typeface="メイリオ"/>
                <a:ea typeface="メイリオ"/>
              </a:rPr>
              <a:t>県の責務</a:t>
            </a:r>
            <a:r>
              <a:rPr lang="ja-JP" altLang="en-US" sz="1600" u="none">
                <a:latin typeface="メイリオ"/>
                <a:ea typeface="メイリオ"/>
              </a:rPr>
              <a:t>、</a:t>
            </a:r>
            <a:r>
              <a:rPr lang="ja-JP" altLang="en-US" sz="1600" u="none">
                <a:latin typeface="メイリオ"/>
                <a:ea typeface="メイリオ"/>
              </a:rPr>
              <a:t>県民・</a:t>
            </a:r>
            <a:r>
              <a:rPr lang="ja-JP" altLang="en-US" sz="1600" u="none">
                <a:latin typeface="メイリオ"/>
                <a:ea typeface="メイリオ"/>
              </a:rPr>
              <a:t>事業者・</a:t>
            </a:r>
            <a:r>
              <a:rPr lang="ja-JP" altLang="en-US" sz="1600" u="none">
                <a:latin typeface="メイリオ"/>
                <a:ea typeface="メイリオ"/>
              </a:rPr>
              <a:t>市町村・</a:t>
            </a:r>
            <a:r>
              <a:rPr lang="ja-JP" altLang="en-US" sz="1600" u="none">
                <a:latin typeface="メイリオ"/>
                <a:ea typeface="メイリオ"/>
              </a:rPr>
              <a:t>民間支援団体の役割</a:t>
            </a:r>
            <a:endParaRPr lang="ja-JP" altLang="en-US" sz="1600" u="none">
              <a:latin typeface="メイリオ"/>
              <a:ea typeface="メイリオ"/>
            </a:endParaRPr>
          </a:p>
          <a:p>
            <a:r>
              <a:rPr lang="ja-JP" altLang="en-US" sz="1600" u="none">
                <a:latin typeface="メイリオ"/>
                <a:ea typeface="メイリオ"/>
              </a:rPr>
              <a:t> </a:t>
            </a:r>
            <a:r>
              <a:rPr lang="ja-JP" altLang="en-US" sz="1600" u="none">
                <a:latin typeface="メイリオ"/>
                <a:ea typeface="メイリオ"/>
              </a:rPr>
              <a:t> </a:t>
            </a:r>
            <a:endParaRPr lang="ja-JP" altLang="en-US" sz="1600" u="none">
              <a:latin typeface="メイリオ"/>
              <a:ea typeface="メイリオ"/>
            </a:endParaRPr>
          </a:p>
          <a:p>
            <a:r>
              <a:rPr lang="ja-JP" altLang="en-US" sz="1600" b="1" u="sng">
                <a:latin typeface="メイリオ"/>
                <a:ea typeface="メイリオ"/>
              </a:rPr>
              <a:t>第２章　基本的施策</a:t>
            </a:r>
            <a:r>
              <a:rPr lang="ja-JP" altLang="en-US" sz="1600">
                <a:latin typeface="メイリオ"/>
                <a:ea typeface="メイリオ"/>
              </a:rPr>
              <a:t> </a:t>
            </a:r>
            <a:endParaRPr lang="ja-JP" altLang="en-US" sz="1600" b="1">
              <a:latin typeface="メイリオ"/>
              <a:ea typeface="メイリオ"/>
            </a:endParaRPr>
          </a:p>
          <a:p>
            <a:r>
              <a:rPr lang="ja-JP" altLang="en-US" sz="1600" b="1">
                <a:latin typeface="メイリオ"/>
                <a:ea typeface="メイリオ"/>
              </a:rPr>
              <a:t>○県が講じる基本的な施策を規定（第９</a:t>
            </a:r>
            <a:r>
              <a:rPr lang="ja-JP" altLang="en-US" sz="1600" b="1">
                <a:latin typeface="メイリオ"/>
                <a:ea typeface="メイリオ"/>
              </a:rPr>
              <a:t>条～第</a:t>
            </a:r>
            <a:r>
              <a:rPr lang="ja-JP" altLang="en-US" sz="1600" b="1">
                <a:latin typeface="メイリオ"/>
                <a:ea typeface="メイリオ"/>
              </a:rPr>
              <a:t>18</a:t>
            </a:r>
            <a:r>
              <a:rPr lang="ja-JP" altLang="en-US" sz="1600" b="1">
                <a:latin typeface="メイリオ"/>
                <a:ea typeface="メイリオ"/>
              </a:rPr>
              <a:t>条）</a:t>
            </a:r>
            <a:r>
              <a:rPr lang="ja-JP" altLang="en-US" sz="1600" b="1">
                <a:latin typeface="メイリオ"/>
                <a:ea typeface="メイリオ"/>
              </a:rPr>
              <a:t> </a:t>
            </a:r>
            <a:endParaRPr sz="1600" b="1">
              <a:latin typeface="メイリオ"/>
              <a:ea typeface="メイリオ"/>
            </a:endParaRPr>
          </a:p>
          <a:p>
            <a:r>
              <a:rPr lang="ja-JP" altLang="en-US" sz="1600" u="none">
                <a:latin typeface="メイリオ"/>
                <a:ea typeface="メイリオ"/>
              </a:rPr>
              <a:t>　</a:t>
            </a:r>
            <a:r>
              <a:rPr lang="ja-JP" altLang="en-US" sz="1600" u="none">
                <a:latin typeface="メイリオ"/>
                <a:ea typeface="メイリオ"/>
              </a:rPr>
              <a:t>・</a:t>
            </a:r>
            <a:r>
              <a:rPr lang="ja-JP" altLang="en-US" sz="1600" u="none">
                <a:latin typeface="メイリオ"/>
                <a:ea typeface="メイリオ"/>
              </a:rPr>
              <a:t>相談窓口の設置、情報の提供等</a:t>
            </a:r>
            <a:r>
              <a:rPr lang="ja-JP" altLang="en-US" sz="1600" u="none">
                <a:latin typeface="メイリオ"/>
                <a:ea typeface="メイリオ"/>
              </a:rPr>
              <a:t>、</a:t>
            </a:r>
            <a:r>
              <a:rPr lang="ja-JP" altLang="en-US" sz="1600" u="none">
                <a:latin typeface="メイリオ"/>
                <a:ea typeface="メイリオ"/>
              </a:rPr>
              <a:t>経済的負担の軽減</a:t>
            </a:r>
            <a:r>
              <a:rPr lang="ja-JP" altLang="en-US" sz="1600" u="none">
                <a:latin typeface="メイリオ"/>
                <a:ea typeface="メイリオ"/>
              </a:rPr>
              <a:t>、</a:t>
            </a:r>
            <a:r>
              <a:rPr lang="ja-JP" altLang="en-US" sz="1600" u="none">
                <a:latin typeface="メイリオ"/>
                <a:ea typeface="メイリオ"/>
              </a:rPr>
              <a:t>日常生</a:t>
            </a:r>
            <a:r>
              <a:rPr lang="ja-JP" altLang="en-US" sz="1600" u="none">
                <a:latin typeface="メイリオ"/>
                <a:ea typeface="メイリオ"/>
              </a:rPr>
              <a:t>活</a:t>
            </a:r>
            <a:r>
              <a:rPr lang="ja-JP" altLang="en-US" sz="1600" u="none">
                <a:latin typeface="メイリオ"/>
                <a:ea typeface="メイリオ"/>
              </a:rPr>
              <a:t>の支援</a:t>
            </a:r>
            <a:r>
              <a:rPr lang="ja-JP" altLang="en-US" sz="1600" u="none">
                <a:latin typeface="メイリオ"/>
                <a:ea typeface="メイリオ"/>
              </a:rPr>
              <a:t>、</a:t>
            </a:r>
            <a:r>
              <a:rPr lang="ja-JP" altLang="en-US" sz="1600" u="none">
                <a:latin typeface="メイリオ"/>
                <a:ea typeface="メイリオ"/>
              </a:rPr>
              <a:t>心身に受け</a:t>
            </a:r>
            <a:r>
              <a:rPr lang="ja-JP" altLang="en-US" sz="1600" u="none">
                <a:latin typeface="メイリオ"/>
                <a:ea typeface="メイリオ"/>
              </a:rPr>
              <a:t>た影響か</a:t>
            </a:r>
            <a:r>
              <a:rPr lang="ja-JP" altLang="en-US" sz="1600" u="none">
                <a:latin typeface="メイリオ"/>
                <a:ea typeface="メイリオ"/>
              </a:rPr>
              <a:t>らの回復</a:t>
            </a:r>
            <a:r>
              <a:rPr lang="ja-JP" altLang="en-US" sz="1600" u="none">
                <a:latin typeface="メイリオ"/>
                <a:ea typeface="メイリオ"/>
              </a:rPr>
              <a:t>、</a:t>
            </a:r>
            <a:r>
              <a:rPr lang="ja-JP" altLang="en-US" sz="1600" u="none">
                <a:latin typeface="メイリオ"/>
                <a:ea typeface="メイリオ"/>
              </a:rPr>
              <a:t>安全の確保</a:t>
            </a:r>
            <a:r>
              <a:rPr lang="ja-JP" altLang="en-US" sz="1600" u="none">
                <a:latin typeface="メイリオ"/>
                <a:ea typeface="メイリオ"/>
              </a:rPr>
              <a:t>、</a:t>
            </a:r>
            <a:r>
              <a:rPr lang="ja-JP" altLang="en-US" sz="1600" u="none">
                <a:latin typeface="メイリオ"/>
                <a:ea typeface="メイリオ"/>
              </a:rPr>
              <a:t>居住</a:t>
            </a:r>
            <a:r>
              <a:rPr lang="ja-JP" altLang="en-US" sz="1600" u="none">
                <a:latin typeface="メイリオ"/>
                <a:ea typeface="メイリオ"/>
              </a:rPr>
              <a:t>の安定</a:t>
            </a:r>
            <a:endParaRPr lang="ja-JP" altLang="en-US" sz="1600" u="none">
              <a:latin typeface="メイリオ"/>
              <a:ea typeface="メイリオ"/>
            </a:endParaRPr>
          </a:p>
          <a:p>
            <a:r>
              <a:rPr lang="ja-JP" altLang="en-US" sz="1600" u="none">
                <a:latin typeface="メイリオ"/>
                <a:ea typeface="メイリオ"/>
              </a:rPr>
              <a:t>　　雇</a:t>
            </a:r>
            <a:r>
              <a:rPr lang="ja-JP" altLang="en-US" sz="1600" u="none">
                <a:latin typeface="メイリオ"/>
                <a:ea typeface="メイリオ"/>
              </a:rPr>
              <a:t>用の安定等</a:t>
            </a:r>
            <a:r>
              <a:rPr lang="ja-JP" altLang="en-US" sz="1600" u="none">
                <a:latin typeface="メイリオ"/>
                <a:ea typeface="メイリオ"/>
              </a:rPr>
              <a:t>、</a:t>
            </a:r>
            <a:r>
              <a:rPr lang="ja-JP" altLang="en-US" sz="1600" u="none">
                <a:latin typeface="メイリオ"/>
                <a:ea typeface="メイリオ"/>
              </a:rPr>
              <a:t>県民の理解の増進</a:t>
            </a:r>
            <a:r>
              <a:rPr lang="ja-JP" altLang="en-US" sz="1600" u="none">
                <a:latin typeface="メイリオ"/>
                <a:ea typeface="メイリオ"/>
              </a:rPr>
              <a:t>、</a:t>
            </a:r>
            <a:r>
              <a:rPr lang="ja-JP" altLang="en-US" sz="1600" u="none">
                <a:latin typeface="メイリオ"/>
                <a:ea typeface="メイリオ"/>
              </a:rPr>
              <a:t>人材の育成</a:t>
            </a:r>
            <a:r>
              <a:rPr lang="ja-JP" altLang="en-US" sz="1600" u="none">
                <a:latin typeface="メイリオ"/>
                <a:ea typeface="メイリオ"/>
              </a:rPr>
              <a:t>、</a:t>
            </a:r>
            <a:r>
              <a:rPr lang="ja-JP" altLang="en-US" sz="1600" u="none">
                <a:latin typeface="メイリオ"/>
                <a:ea typeface="メイリオ"/>
              </a:rPr>
              <a:t>民</a:t>
            </a:r>
            <a:r>
              <a:rPr lang="ja-JP" altLang="en-US" sz="1600" u="none">
                <a:latin typeface="メイリオ"/>
                <a:ea typeface="メイリオ"/>
              </a:rPr>
              <a:t>間</a:t>
            </a:r>
            <a:r>
              <a:rPr lang="ja-JP" altLang="en-US" sz="1600" u="none">
                <a:latin typeface="メイリオ"/>
                <a:ea typeface="メイリオ"/>
              </a:rPr>
              <a:t>支援団体に</a:t>
            </a:r>
            <a:r>
              <a:rPr lang="ja-JP" altLang="en-US" sz="1600" u="none">
                <a:latin typeface="メイリオ"/>
                <a:ea typeface="メイリオ"/>
              </a:rPr>
              <a:t>対する支援</a:t>
            </a:r>
            <a:r>
              <a:rPr lang="ja-JP" altLang="en-US" sz="1600" u="none">
                <a:latin typeface="メイリオ"/>
                <a:ea typeface="メイリオ"/>
              </a:rPr>
              <a:t> </a:t>
            </a:r>
            <a:endParaRPr lang="ja-JP" altLang="en-US" sz="1600" u="none">
              <a:latin typeface="メイリオ"/>
              <a:ea typeface="メイリオ"/>
            </a:endParaRPr>
          </a:p>
          <a:p>
            <a:endParaRPr lang="ja-JP" altLang="en-US" sz="1600" u="none">
              <a:latin typeface="メイリオ"/>
              <a:ea typeface="メイリオ"/>
            </a:endParaRPr>
          </a:p>
          <a:p>
            <a:r>
              <a:rPr lang="ja-JP" altLang="en-US" sz="1600" b="1" u="sng">
                <a:latin typeface="メイリオ"/>
                <a:ea typeface="メイリオ"/>
              </a:rPr>
              <a:t>第３章　推進の体制等</a:t>
            </a:r>
            <a:r>
              <a:rPr lang="ja-JP" altLang="en-US" sz="1600" u="sng">
                <a:latin typeface="メイリオ"/>
                <a:ea typeface="メイリオ"/>
              </a:rPr>
              <a:t> </a:t>
            </a:r>
            <a:endParaRPr sz="1600" u="sng">
              <a:latin typeface="メイリオ"/>
              <a:ea typeface="メイリオ"/>
            </a:endParaRPr>
          </a:p>
          <a:p>
            <a:r>
              <a:rPr lang="ja-JP" altLang="en-US" sz="1600" b="1">
                <a:latin typeface="メイリオ"/>
                <a:ea typeface="メイリオ"/>
              </a:rPr>
              <a:t>○犯罪被害者等支援を推進するための体制等について規定</a:t>
            </a:r>
            <a:r>
              <a:rPr lang="ja-JP" altLang="en-US" sz="1600" b="1">
                <a:latin typeface="メイリオ"/>
                <a:ea typeface="メイリオ"/>
              </a:rPr>
              <a:t>（第19</a:t>
            </a:r>
            <a:r>
              <a:rPr lang="ja-JP" altLang="en-US" sz="1600" b="1">
                <a:latin typeface="メイリオ"/>
                <a:ea typeface="メイリオ"/>
              </a:rPr>
              <a:t>～23</a:t>
            </a:r>
            <a:r>
              <a:rPr lang="ja-JP" altLang="en-US" sz="1600" b="1">
                <a:latin typeface="メイリオ"/>
                <a:ea typeface="メイリオ"/>
              </a:rPr>
              <a:t>条）</a:t>
            </a:r>
            <a:r>
              <a:rPr lang="ja-JP" altLang="en-US" sz="1600" b="1">
                <a:latin typeface="メイリオ"/>
                <a:ea typeface="メイリオ"/>
              </a:rPr>
              <a:t> </a:t>
            </a:r>
            <a:endParaRPr lang="ja-JP" altLang="en-US" sz="1600" b="1">
              <a:latin typeface="メイリオ"/>
              <a:ea typeface="メイリオ"/>
            </a:endParaRPr>
          </a:p>
          <a:p>
            <a:r>
              <a:rPr lang="ja-JP" altLang="en-US" sz="1600">
                <a:latin typeface="メイリオ"/>
                <a:ea typeface="メイリオ"/>
              </a:rPr>
              <a:t>　・連携体制の整備、支援に関する指針の策定、</a:t>
            </a:r>
            <a:r>
              <a:rPr lang="ja-JP" altLang="en-US" sz="1600" u="none">
                <a:latin typeface="メイリオ"/>
                <a:ea typeface="メイリオ"/>
              </a:rPr>
              <a:t>犯罪被害者等支援推進会議の設置</a:t>
            </a:r>
            <a:r>
              <a:rPr lang="ja-JP" altLang="en-US" sz="1600" u="none">
                <a:latin typeface="メイリオ"/>
                <a:ea typeface="メイリオ"/>
              </a:rPr>
              <a:t>、</a:t>
            </a:r>
            <a:r>
              <a:rPr lang="ja-JP" altLang="en-US" sz="1600" u="none">
                <a:latin typeface="メイリオ"/>
                <a:ea typeface="メイリオ"/>
              </a:rPr>
              <a:t>財政上の措置</a:t>
            </a:r>
            <a:r>
              <a:rPr lang="ja-JP" altLang="en-US" sz="1600" u="none">
                <a:latin typeface="メイリオ"/>
                <a:ea typeface="メイリオ"/>
              </a:rPr>
              <a:t>、</a:t>
            </a:r>
            <a:r>
              <a:rPr lang="ja-JP" altLang="en-US" sz="1600" u="none">
                <a:latin typeface="メイリオ"/>
                <a:ea typeface="メイリオ"/>
              </a:rPr>
              <a:t>個人情報等</a:t>
            </a:r>
            <a:r>
              <a:rPr lang="ja-JP" altLang="en-US" sz="1600" u="none">
                <a:latin typeface="メイリオ"/>
                <a:ea typeface="メイリオ"/>
              </a:rPr>
              <a:t>の適切な管理</a:t>
            </a:r>
            <a:r>
              <a:rPr lang="ja-JP" altLang="en-US" sz="1600" u="none">
                <a:latin typeface="メイリオ"/>
                <a:ea typeface="メイリオ"/>
              </a:rPr>
              <a:t> </a:t>
            </a:r>
            <a:endParaRPr lang="ja-JP" altLang="en-US" sz="1600" u="none">
              <a:latin typeface="メイリオ"/>
              <a:ea typeface="メイリオ"/>
            </a:endParaRPr>
          </a:p>
        </p:txBody>
      </p:sp>
      <p:sp>
        <p:nvSpPr>
          <p:cNvPr id="1114" name="テキスト 12"/>
          <p:cNvSpPr txBox="1"/>
          <p:nvPr/>
        </p:nvSpPr>
        <p:spPr>
          <a:xfrm>
            <a:off x="12103708" y="0"/>
            <a:ext cx="1209805" cy="306884"/>
          </a:xfrm>
          <a:prstGeom prst="rect">
            <a:avLst/>
          </a:prstGeom>
          <a:ln>
            <a:solidFill>
              <a:schemeClr val="tx1"/>
            </a:solidFill>
          </a:ln>
        </p:spPr>
        <p:txBody>
          <a:bodyPr wrap="square">
            <a:spAutoFit/>
          </a:bodyPr>
          <a:p>
            <a:pPr algn="ctr">
              <a:defRPr lang="ja-JP" altLang="en-US"/>
            </a:pPr>
            <a:r>
              <a:rPr lang="ja-JP" altLang="en-US" sz="1400">
                <a:latin typeface="メイリオ"/>
                <a:ea typeface="メイリオ"/>
              </a:rPr>
              <a:t>参考資料</a:t>
            </a:r>
            <a:endParaRPr lang="ja-JP" altLang="en-US" sz="1400">
              <a:latin typeface="メイリオ"/>
              <a:ea typeface="メイリオ"/>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Focus">
  <a:themeElements>
    <a:clrScheme name="Focu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cu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oc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4.0.5</AppVersion>
  <PresentationFormat>ユーザー設定</PresentationFormat>
  <Slides>1</Slides>
  <Notes>1</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457493</dc:creator>
  <cp:lastModifiedBy>265731</cp:lastModifiedBy>
  <dcterms:created xsi:type="dcterms:W3CDTF">2019-01-17T10:08:50Z</dcterms:created>
  <dcterms:modified xsi:type="dcterms:W3CDTF">2019-09-09T02:50:59Z</dcterms:modified>
  <cp:revision>55</cp:revision>
</cp:coreProperties>
</file>

<file path=docProps/custom.xml><?xml version="1.0" encoding="utf-8"?>
<Properties xmlns:vt="http://schemas.openxmlformats.org/officeDocument/2006/docPropsVTypes" xmlns="http://schemas.openxmlformats.org/officeDocument/2006/custom-properties"/>
</file>