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3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44.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3.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4.xml" ContentType="application/vnd.openxmlformats-officedocument.themeOverr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720" r:id="rId2"/>
    <p:sldMasterId id="2147484164" r:id="rId3"/>
    <p:sldMasterId id="2147484176" r:id="rId4"/>
  </p:sldMasterIdLst>
  <p:notesMasterIdLst>
    <p:notesMasterId r:id="rId71"/>
  </p:notesMasterIdLst>
  <p:sldIdLst>
    <p:sldId id="260" r:id="rId5"/>
    <p:sldId id="335" r:id="rId6"/>
    <p:sldId id="356" r:id="rId7"/>
    <p:sldId id="337" r:id="rId8"/>
    <p:sldId id="327" r:id="rId9"/>
    <p:sldId id="325" r:id="rId10"/>
    <p:sldId id="326" r:id="rId11"/>
    <p:sldId id="324" r:id="rId12"/>
    <p:sldId id="328" r:id="rId13"/>
    <p:sldId id="329" r:id="rId14"/>
    <p:sldId id="259" r:id="rId15"/>
    <p:sldId id="256" r:id="rId16"/>
    <p:sldId id="257" r:id="rId17"/>
    <p:sldId id="261" r:id="rId18"/>
    <p:sldId id="342" r:id="rId19"/>
    <p:sldId id="354" r:id="rId20"/>
    <p:sldId id="316" r:id="rId21"/>
    <p:sldId id="317" r:id="rId22"/>
    <p:sldId id="322" r:id="rId23"/>
    <p:sldId id="319" r:id="rId24"/>
    <p:sldId id="343" r:id="rId25"/>
    <p:sldId id="357" r:id="rId26"/>
    <p:sldId id="345" r:id="rId27"/>
    <p:sldId id="350" r:id="rId28"/>
    <p:sldId id="351" r:id="rId29"/>
    <p:sldId id="352" r:id="rId30"/>
    <p:sldId id="353" r:id="rId31"/>
    <p:sldId id="355" r:id="rId32"/>
    <p:sldId id="281" r:id="rId33"/>
    <p:sldId id="280" r:id="rId34"/>
    <p:sldId id="263" r:id="rId35"/>
    <p:sldId id="267" r:id="rId36"/>
    <p:sldId id="268" r:id="rId37"/>
    <p:sldId id="332" r:id="rId38"/>
    <p:sldId id="304" r:id="rId39"/>
    <p:sldId id="309" r:id="rId40"/>
    <p:sldId id="310" r:id="rId41"/>
    <p:sldId id="265" r:id="rId42"/>
    <p:sldId id="266" r:id="rId43"/>
    <p:sldId id="276" r:id="rId44"/>
    <p:sldId id="272" r:id="rId45"/>
    <p:sldId id="279" r:id="rId46"/>
    <p:sldId id="273" r:id="rId47"/>
    <p:sldId id="270" r:id="rId48"/>
    <p:sldId id="282" r:id="rId49"/>
    <p:sldId id="271" r:id="rId50"/>
    <p:sldId id="338" r:id="rId51"/>
    <p:sldId id="334" r:id="rId52"/>
    <p:sldId id="333" r:id="rId53"/>
    <p:sldId id="321" r:id="rId54"/>
    <p:sldId id="341" r:id="rId55"/>
    <p:sldId id="278" r:id="rId56"/>
    <p:sldId id="330" r:id="rId57"/>
    <p:sldId id="284" r:id="rId58"/>
    <p:sldId id="311" r:id="rId59"/>
    <p:sldId id="287" r:id="rId60"/>
    <p:sldId id="286" r:id="rId61"/>
    <p:sldId id="320" r:id="rId62"/>
    <p:sldId id="288" r:id="rId63"/>
    <p:sldId id="290" r:id="rId64"/>
    <p:sldId id="312" r:id="rId65"/>
    <p:sldId id="299" r:id="rId66"/>
    <p:sldId id="300" r:id="rId67"/>
    <p:sldId id="305" r:id="rId68"/>
    <p:sldId id="306" r:id="rId69"/>
    <p:sldId id="307" r:id="rId70"/>
  </p:sldIdLst>
  <p:sldSz cx="12192000" cy="6858000"/>
  <p:notesSz cx="6805613" cy="99393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D5"/>
    <a:srgbClr val="FFE1FF"/>
    <a:srgbClr val="FFFFA7"/>
    <a:srgbClr val="FFFFCC"/>
    <a:srgbClr val="CCFFFF"/>
    <a:srgbClr val="FFCCFF"/>
    <a:srgbClr val="FFB9B9"/>
    <a:srgbClr val="FFCCCC"/>
    <a:srgbClr val="ABFFAB"/>
    <a:srgbClr val="8BFF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5791" autoAdjust="0"/>
  </p:normalViewPr>
  <p:slideViewPr>
    <p:cSldViewPr snapToGrid="0">
      <p:cViewPr varScale="1">
        <p:scale>
          <a:sx n="63" d="100"/>
          <a:sy n="63" d="100"/>
        </p:scale>
        <p:origin x="1020"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F:\&#24615;\&#24615;&#24863;&#26579;&#30151;&#12539;&#24615;&#35519;&#26619;.xlsx" TargetMode="Externa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file:///F:\&#24615;\&#24615;&#24863;&#26579;&#30151;&#12539;&#24615;&#35519;&#26619;.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369466\&#39135;&#32946;&#12539;&#23398;&#26657;&#32102;&#39135;&#12539;&#20445;&#20581;&#65288;&#24291;&#30000;&#65289;\&#24179;&#25104;31&#24180;&#24230;&#65288;2019&#65289;\&#9632;&#9632;&#23398;&#26657;&#20445;&#20581;&#65288;&#38917;&#30446;&#21029;&#65289;&#9632;&#9632;\01-2%20%20&#30476;&#20107;&#26989;\02%20%20&#12356;&#12398;&#12385;&#12398;&#25945;&#32946;&#12503;&#12525;&#12472;&#12455;&#12463;&#12488;&#65288;&#30476;&#20107;&#26989;&#65289;\&#20874;&#23376;&#25913;&#35330;\&#20874;&#23376;&#21407;&#26696;\&#36039;&#26009;&#12539;&#12464;&#12521;&#12501;\&#36007;&#22256;&#12464;&#12521;&#12501;.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369466\&#39135;&#32946;&#12539;&#23398;&#26657;&#32102;&#39135;&#12539;&#20445;&#20581;&#65288;&#24291;&#30000;&#65289;\&#24179;&#25104;31&#24180;&#24230;&#65288;2019&#65289;\&#9632;&#9632;&#23398;&#26657;&#20445;&#20581;&#65288;&#38917;&#30446;&#21029;&#65289;&#9632;&#9632;\01-2%20%20&#30476;&#20107;&#26989;\02%20%20&#12356;&#12398;&#12385;&#12398;&#25945;&#32946;&#12503;&#12525;&#12472;&#12455;&#12463;&#12488;&#65288;&#30476;&#20107;&#26989;&#65289;\&#20874;&#23376;&#25913;&#35330;\&#20874;&#23376;&#21407;&#26696;\&#36039;&#26009;&#12539;&#12464;&#12521;&#12501;\&#36007;&#22256;&#12464;&#12521;&#12501;.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file:///C:\Users\369466\&#39135;&#32946;&#12539;&#23398;&#26657;&#32102;&#39135;&#12539;&#20445;&#20581;&#65288;&#24291;&#30000;&#65289;\&#24179;&#25104;31&#24180;&#24230;&#65288;2019&#65289;\&#9632;&#9632;&#23398;&#26657;&#20445;&#20581;&#65288;&#38917;&#30446;&#21029;&#65289;&#9632;&#9632;\01-2%20%20&#30476;&#20107;&#26989;\02%20%20&#12356;&#12398;&#12385;&#12398;&#25945;&#32946;&#12503;&#12525;&#12472;&#12455;&#12463;&#12488;&#65288;&#30476;&#20107;&#26989;&#65289;\&#20874;&#23376;&#25913;&#35330;\&#20874;&#23376;&#21407;&#26696;\&#36039;&#26009;&#12539;&#12464;&#12521;&#12501;\SNS&#31561;&#24615;&#29359;&#32618;&#34987;&#23475;&#12464;&#12521;&#12501;.xlsx" TargetMode="External"/></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file:///C:\Users\369466\&#39135;&#32946;&#12539;&#23398;&#26657;&#32102;&#39135;&#12539;&#20445;&#20581;&#65288;&#24291;&#30000;&#65289;\&#24179;&#25104;31&#24180;&#24230;&#65288;2019&#65289;\&#9632;&#9632;&#23398;&#26657;&#20445;&#20581;&#65288;&#38917;&#30446;&#21029;&#65289;&#9632;&#9632;\01-2%20%20&#30476;&#20107;&#26989;\02%20%20&#12356;&#12398;&#12385;&#12398;&#25945;&#32946;&#12503;&#12525;&#12472;&#12455;&#12463;&#12488;&#65288;&#30476;&#20107;&#26989;&#65289;\&#20874;&#23376;&#25913;&#35330;\&#20874;&#23376;&#21407;&#26696;\&#36039;&#26009;&#12539;&#12464;&#12521;&#12501;\SNS&#31561;&#24615;&#29359;&#32618;&#34987;&#23475;&#12464;&#12521;&#125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690568256199437E-2"/>
          <c:y val="0.1310516122706844"/>
          <c:w val="0.8866850393700787"/>
          <c:h val="0.71065339369751201"/>
        </c:manualLayout>
      </c:layout>
      <c:lineChart>
        <c:grouping val="standard"/>
        <c:varyColors val="0"/>
        <c:ser>
          <c:idx val="0"/>
          <c:order val="0"/>
          <c:tx>
            <c:strRef>
              <c:f>Sheet3!$A$23</c:f>
              <c:strCache>
                <c:ptCount val="1"/>
                <c:pt idx="0">
                  <c:v>男子</c:v>
                </c:pt>
              </c:strCache>
            </c:strRef>
          </c:tx>
          <c:spPr>
            <a:ln w="66675" cap="rnd">
              <a:solidFill>
                <a:schemeClr val="accent1"/>
              </a:solidFill>
              <a:round/>
            </a:ln>
            <a:effectLst/>
          </c:spPr>
          <c:marker>
            <c:symbol val="circle"/>
            <c:size val="13"/>
            <c:spPr>
              <a:solidFill>
                <a:schemeClr val="accent1"/>
              </a:solidFill>
              <a:ln w="9525">
                <a:solidFill>
                  <a:schemeClr val="accent1"/>
                </a:solidFill>
              </a:ln>
              <a:effectLst/>
            </c:spPr>
          </c:marker>
          <c:dLbls>
            <c:dLbl>
              <c:idx val="1"/>
              <c:layout>
                <c:manualLayout>
                  <c:x val="-3.9165150601316867E-2"/>
                  <c:y val="-6.631963666657708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2EF-4ECF-B08D-FBBAD255ECF4}"/>
                </c:ext>
              </c:extLst>
            </c:dLbl>
            <c:dLbl>
              <c:idx val="2"/>
              <c:layout>
                <c:manualLayout>
                  <c:x val="-5.297557255666499E-2"/>
                  <c:y val="-7.087026237761236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2EF-4ECF-B08D-FBBAD255ECF4}"/>
                </c:ext>
              </c:extLst>
            </c:dLbl>
            <c:dLbl>
              <c:idx val="3"/>
              <c:layout>
                <c:manualLayout>
                  <c:x val="-6.8145090296137217E-2"/>
                  <c:y val="-5.94936981000241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2EF-4ECF-B08D-FBBAD255ECF4}"/>
                </c:ext>
              </c:extLst>
            </c:dLbl>
            <c:dLbl>
              <c:idx val="4"/>
              <c:layout>
                <c:manualLayout>
                  <c:x val="-4.680171091059912E-2"/>
                  <c:y val="-6.85949495220947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42EF-4ECF-B08D-FBBAD255ECF4}"/>
                </c:ext>
              </c:extLst>
            </c:dLbl>
            <c:dLbl>
              <c:idx val="5"/>
              <c:layout>
                <c:manualLayout>
                  <c:x val="-2.9224810240156114E-2"/>
                  <c:y val="-5.949369810002418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2EF-4ECF-B08D-FBBAD255ECF4}"/>
                </c:ext>
              </c:extLst>
            </c:dLbl>
            <c:dLbl>
              <c:idx val="6"/>
              <c:layout>
                <c:manualLayout>
                  <c:x val="-2.796931733512437E-2"/>
                  <c:y val="-7.314557523313003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2EF-4ECF-B08D-FBBAD255ECF4}"/>
                </c:ext>
              </c:extLst>
            </c:dLbl>
            <c:dLbl>
              <c:idx val="7"/>
              <c:layout>
                <c:manualLayout>
                  <c:x val="-1.9077264120810539E-2"/>
                  <c:y val="-6.404432381105953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2EF-4ECF-B08D-FBBAD255ECF4}"/>
                </c:ext>
              </c:extLst>
            </c:dLbl>
            <c:dLbl>
              <c:idx val="8"/>
              <c:layout>
                <c:manualLayout>
                  <c:x val="-2.2843742835905487E-2"/>
                  <c:y val="-7.08702623776124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2EF-4ECF-B08D-FBBAD255ECF4}"/>
                </c:ext>
              </c:extLst>
            </c:dLbl>
            <c:dLbl>
              <c:idx val="9"/>
              <c:layout>
                <c:manualLayout>
                  <c:x val="-1.7821771215778798E-2"/>
                  <c:y val="-5.721838524450671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42EF-4ECF-B08D-FBBAD255ECF4}"/>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ysClr val="windowText" lastClr="00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Sheet3!$B$22:$K$22</c:f>
              <c:strCache>
                <c:ptCount val="10"/>
                <c:pt idx="0">
                  <c:v>9歳</c:v>
                </c:pt>
                <c:pt idx="1">
                  <c:v>10歳</c:v>
                </c:pt>
                <c:pt idx="2">
                  <c:v>11歳</c:v>
                </c:pt>
                <c:pt idx="3">
                  <c:v>12歳</c:v>
                </c:pt>
                <c:pt idx="4">
                  <c:v>13歳</c:v>
                </c:pt>
                <c:pt idx="5">
                  <c:v>14歳</c:v>
                </c:pt>
                <c:pt idx="6">
                  <c:v>15歳</c:v>
                </c:pt>
                <c:pt idx="7">
                  <c:v>16歳</c:v>
                </c:pt>
                <c:pt idx="8">
                  <c:v>17歳</c:v>
                </c:pt>
                <c:pt idx="9">
                  <c:v>18歳</c:v>
                </c:pt>
              </c:strCache>
            </c:strRef>
          </c:cat>
          <c:val>
            <c:numRef>
              <c:f>Sheet3!$B$23:$K$23</c:f>
              <c:numCache>
                <c:formatCode>General</c:formatCode>
                <c:ptCount val="10"/>
                <c:pt idx="0">
                  <c:v>1.1000000000000001</c:v>
                </c:pt>
                <c:pt idx="1">
                  <c:v>4.5999999999999996</c:v>
                </c:pt>
                <c:pt idx="2">
                  <c:v>5.9</c:v>
                </c:pt>
                <c:pt idx="3">
                  <c:v>17.5</c:v>
                </c:pt>
                <c:pt idx="4">
                  <c:v>21.5</c:v>
                </c:pt>
                <c:pt idx="5">
                  <c:v>17.5</c:v>
                </c:pt>
                <c:pt idx="6">
                  <c:v>12.6</c:v>
                </c:pt>
                <c:pt idx="7">
                  <c:v>4.7</c:v>
                </c:pt>
                <c:pt idx="8">
                  <c:v>1.3</c:v>
                </c:pt>
                <c:pt idx="9">
                  <c:v>0.9</c:v>
                </c:pt>
              </c:numCache>
            </c:numRef>
          </c:val>
          <c:smooth val="0"/>
          <c:extLst>
            <c:ext xmlns:c16="http://schemas.microsoft.com/office/drawing/2014/chart" uri="{C3380CC4-5D6E-409C-BE32-E72D297353CC}">
              <c16:uniqueId val="{00000000-1349-4216-A7C1-9758F9F92F9E}"/>
            </c:ext>
          </c:extLst>
        </c:ser>
        <c:dLbls>
          <c:showLegendKey val="0"/>
          <c:showVal val="0"/>
          <c:showCatName val="0"/>
          <c:showSerName val="0"/>
          <c:showPercent val="0"/>
          <c:showBubbleSize val="0"/>
        </c:dLbls>
        <c:marker val="1"/>
        <c:smooth val="0"/>
        <c:axId val="685802752"/>
        <c:axId val="685795680"/>
      </c:lineChart>
      <c:catAx>
        <c:axId val="68580275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ja-JP"/>
          </a:p>
        </c:txPr>
        <c:crossAx val="685795680"/>
        <c:crosses val="autoZero"/>
        <c:auto val="1"/>
        <c:lblAlgn val="ctr"/>
        <c:lblOffset val="100"/>
        <c:noMultiLvlLbl val="0"/>
      </c:catAx>
      <c:valAx>
        <c:axId val="68579568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ja-JP"/>
          </a:p>
        </c:txPr>
        <c:crossAx val="685802752"/>
        <c:crosses val="autoZero"/>
        <c:crossBetween val="between"/>
      </c:valAx>
      <c:spPr>
        <a:noFill/>
        <a:ln>
          <a:noFill/>
        </a:ln>
        <a:effectLst/>
      </c:spPr>
    </c:plotArea>
    <c:plotVisOnly val="1"/>
    <c:dispBlanksAs val="gap"/>
    <c:showDLblsOverMax val="0"/>
  </c:chart>
  <c:spPr>
    <a:noFill/>
    <a:ln>
      <a:noFill/>
    </a:ln>
    <a:effectLst/>
  </c:spPr>
  <c:txPr>
    <a:bodyPr/>
    <a:lstStyle/>
    <a:p>
      <a:pPr>
        <a:defRPr sz="2400">
          <a:solidFill>
            <a:sysClr val="windowText" lastClr="000000"/>
          </a:solidFill>
        </a:defRPr>
      </a:pPr>
      <a:endParaRPr lang="ja-JP"/>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6553765522141173E-2"/>
          <c:y val="0.14963293630016147"/>
          <c:w val="0.8866850393700787"/>
          <c:h val="0.66674006943343234"/>
        </c:manualLayout>
      </c:layout>
      <c:lineChart>
        <c:grouping val="standard"/>
        <c:varyColors val="0"/>
        <c:ser>
          <c:idx val="0"/>
          <c:order val="0"/>
          <c:tx>
            <c:strRef>
              <c:f>Sheet3!$A$27</c:f>
              <c:strCache>
                <c:ptCount val="1"/>
                <c:pt idx="0">
                  <c:v>女子</c:v>
                </c:pt>
              </c:strCache>
            </c:strRef>
          </c:tx>
          <c:spPr>
            <a:ln w="66675" cap="rnd">
              <a:solidFill>
                <a:schemeClr val="accent2"/>
              </a:solidFill>
              <a:round/>
            </a:ln>
            <a:effectLst/>
          </c:spPr>
          <c:marker>
            <c:symbol val="circle"/>
            <c:size val="13"/>
            <c:spPr>
              <a:solidFill>
                <a:schemeClr val="accent2"/>
              </a:solidFill>
              <a:ln w="9525">
                <a:solidFill>
                  <a:schemeClr val="accent2"/>
                </a:solidFill>
              </a:ln>
              <a:effectLst/>
            </c:spPr>
          </c:marker>
          <c:dLbls>
            <c:dLbl>
              <c:idx val="1"/>
              <c:layout>
                <c:manualLayout>
                  <c:x val="-5.5235117151449943E-2"/>
                  <c:y val="-5.796651632138223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34F-48AC-AE15-B9D7D0A8F631}"/>
                </c:ext>
              </c:extLst>
            </c:dLbl>
            <c:dLbl>
              <c:idx val="2"/>
              <c:layout>
                <c:manualLayout>
                  <c:x val="-7.6373769195590413E-2"/>
                  <c:y val="-5.7966516321382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34F-48AC-AE15-B9D7D0A8F631}"/>
                </c:ext>
              </c:extLst>
            </c:dLbl>
            <c:dLbl>
              <c:idx val="3"/>
              <c:layout>
                <c:manualLayout>
                  <c:x val="-4.2724976856992773E-2"/>
                  <c:y val="-4.070653789635518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34F-48AC-AE15-B9D7D0A8F631}"/>
                </c:ext>
              </c:extLst>
            </c:dLbl>
            <c:dLbl>
              <c:idx val="4"/>
              <c:layout>
                <c:manualLayout>
                  <c:x val="-5.4709567678310859E-3"/>
                  <c:y val="-7.9541489352665862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E34F-48AC-AE15-B9D7D0A8F631}"/>
                </c:ext>
              </c:extLst>
            </c:dLbl>
            <c:dLbl>
              <c:idx val="5"/>
              <c:layout>
                <c:manualLayout>
                  <c:x val="-1.0277927101916383E-2"/>
                  <c:y val="-5.580901901825378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34F-48AC-AE15-B9D7D0A8F631}"/>
                </c:ext>
              </c:extLst>
            </c:dLbl>
            <c:dLbl>
              <c:idx val="6"/>
              <c:layout>
                <c:manualLayout>
                  <c:x val="-8.3671563941174424E-3"/>
                  <c:y val="-6.012401362451053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E34F-48AC-AE15-B9D7D0A8F631}"/>
                </c:ext>
              </c:extLst>
            </c:dLbl>
            <c:dLbl>
              <c:idx val="7"/>
              <c:layout>
                <c:manualLayout>
                  <c:x val="-2.8796780313980412E-2"/>
                  <c:y val="-6.0124013624510683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34F-48AC-AE15-B9D7D0A8F631}"/>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ysClr val="windowText" lastClr="00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noFill/>
                      <a:round/>
                    </a:ln>
                    <a:effectLst/>
                  </c:spPr>
                </c15:leaderLines>
              </c:ext>
            </c:extLst>
          </c:dLbls>
          <c:cat>
            <c:strRef>
              <c:f>Sheet3!$B$26:$K$26</c:f>
              <c:strCache>
                <c:ptCount val="10"/>
                <c:pt idx="0">
                  <c:v>9歳</c:v>
                </c:pt>
                <c:pt idx="1">
                  <c:v>10歳</c:v>
                </c:pt>
                <c:pt idx="2">
                  <c:v>11歳</c:v>
                </c:pt>
                <c:pt idx="3">
                  <c:v>12歳</c:v>
                </c:pt>
                <c:pt idx="4">
                  <c:v>13歳</c:v>
                </c:pt>
                <c:pt idx="5">
                  <c:v>14歳</c:v>
                </c:pt>
                <c:pt idx="6">
                  <c:v>15歳</c:v>
                </c:pt>
                <c:pt idx="7">
                  <c:v>16歳</c:v>
                </c:pt>
                <c:pt idx="8">
                  <c:v>17歳</c:v>
                </c:pt>
                <c:pt idx="9">
                  <c:v>18歳</c:v>
                </c:pt>
              </c:strCache>
            </c:strRef>
          </c:cat>
          <c:val>
            <c:numRef>
              <c:f>Sheet3!$B$27:$K$27</c:f>
              <c:numCache>
                <c:formatCode>0.0</c:formatCode>
                <c:ptCount val="10"/>
                <c:pt idx="0" formatCode="General">
                  <c:v>1.1000000000000001</c:v>
                </c:pt>
                <c:pt idx="1">
                  <c:v>8</c:v>
                </c:pt>
                <c:pt idx="2" formatCode="General">
                  <c:v>18.600000000000001</c:v>
                </c:pt>
                <c:pt idx="3">
                  <c:v>30</c:v>
                </c:pt>
                <c:pt idx="4" formatCode="General">
                  <c:v>15.4</c:v>
                </c:pt>
                <c:pt idx="5" formatCode="General">
                  <c:v>13.5</c:v>
                </c:pt>
                <c:pt idx="6" formatCode="General">
                  <c:v>6.1</c:v>
                </c:pt>
                <c:pt idx="7" formatCode="General">
                  <c:v>1.2</c:v>
                </c:pt>
                <c:pt idx="8" formatCode="General">
                  <c:v>0.5</c:v>
                </c:pt>
                <c:pt idx="9" formatCode="General">
                  <c:v>0.2</c:v>
                </c:pt>
              </c:numCache>
            </c:numRef>
          </c:val>
          <c:smooth val="0"/>
          <c:extLst>
            <c:ext xmlns:c16="http://schemas.microsoft.com/office/drawing/2014/chart" uri="{C3380CC4-5D6E-409C-BE32-E72D297353CC}">
              <c16:uniqueId val="{00000000-A00E-4627-B339-A2D9B0892100}"/>
            </c:ext>
          </c:extLst>
        </c:ser>
        <c:dLbls>
          <c:showLegendKey val="0"/>
          <c:showVal val="0"/>
          <c:showCatName val="0"/>
          <c:showSerName val="0"/>
          <c:showPercent val="0"/>
          <c:showBubbleSize val="0"/>
        </c:dLbls>
        <c:marker val="1"/>
        <c:smooth val="0"/>
        <c:axId val="685797312"/>
        <c:axId val="685791328"/>
      </c:lineChart>
      <c:catAx>
        <c:axId val="68579731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ja-JP"/>
          </a:p>
        </c:txPr>
        <c:crossAx val="685791328"/>
        <c:crosses val="autoZero"/>
        <c:auto val="1"/>
        <c:lblAlgn val="ctr"/>
        <c:lblOffset val="100"/>
        <c:noMultiLvlLbl val="0"/>
      </c:catAx>
      <c:valAx>
        <c:axId val="6857913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400" b="0" i="0" u="none" strike="noStrike" kern="1200" baseline="0">
                <a:solidFill>
                  <a:sysClr val="windowText" lastClr="000000"/>
                </a:solidFill>
                <a:latin typeface="+mn-lt"/>
                <a:ea typeface="+mn-ea"/>
                <a:cs typeface="+mn-cs"/>
              </a:defRPr>
            </a:pPr>
            <a:endParaRPr lang="ja-JP"/>
          </a:p>
        </c:txPr>
        <c:crossAx val="685797312"/>
        <c:crosses val="autoZero"/>
        <c:crossBetween val="between"/>
      </c:valAx>
      <c:spPr>
        <a:noFill/>
        <a:ln>
          <a:noFill/>
        </a:ln>
        <a:effectLst/>
      </c:spPr>
    </c:plotArea>
    <c:plotVisOnly val="1"/>
    <c:dispBlanksAs val="gap"/>
    <c:showDLblsOverMax val="0"/>
  </c:chart>
  <c:spPr>
    <a:noFill/>
    <a:ln>
      <a:noFill/>
    </a:ln>
    <a:effectLst/>
  </c:spPr>
  <c:txPr>
    <a:bodyPr/>
    <a:lstStyle/>
    <a:p>
      <a:pPr>
        <a:defRPr sz="2600">
          <a:solidFill>
            <a:sysClr val="windowText" lastClr="000000"/>
          </a:solidFill>
        </a:defRPr>
      </a:pPr>
      <a:endParaRPr lang="ja-JP"/>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5.9633176213179186E-2"/>
          <c:y val="6.520656895218073E-2"/>
          <c:w val="0.91674213392817427"/>
          <c:h val="0.83199163663864051"/>
        </c:manualLayout>
      </c:layout>
      <c:barChart>
        <c:barDir val="col"/>
        <c:grouping val="stacked"/>
        <c:varyColors val="0"/>
        <c:ser>
          <c:idx val="0"/>
          <c:order val="0"/>
          <c:tx>
            <c:strRef>
              <c:f>Sheet2!$A$3</c:f>
              <c:strCache>
                <c:ptCount val="1"/>
                <c:pt idx="0">
                  <c:v>ある</c:v>
                </c:pt>
              </c:strCache>
            </c:strRef>
          </c:tx>
          <c:spPr>
            <a:solidFill>
              <a:schemeClr val="accent2">
                <a:lumMod val="40000"/>
                <a:lumOff val="60000"/>
              </a:schemeClr>
            </a:solidFill>
            <a:ln>
              <a:solidFill>
                <a:schemeClr val="tx1"/>
              </a:solidFill>
            </a:ln>
            <a:effectLst/>
          </c:spPr>
          <c:invertIfNegative val="0"/>
          <c:dLbls>
            <c:dLbl>
              <c:idx val="0"/>
              <c:tx>
                <c:rich>
                  <a:bodyPr/>
                  <a:lstStyle/>
                  <a:p>
                    <a:r>
                      <a:rPr lang="ja-JP" altLang="en-US" smtClean="0"/>
                      <a:t>ある</a:t>
                    </a:r>
                  </a:p>
                  <a:p>
                    <a:r>
                      <a:rPr lang="en-US" altLang="ja-JP" smtClean="0"/>
                      <a:t>71.6%</a:t>
                    </a:r>
                    <a:endParaRPr lang="ja-JP" alt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246-4F62-B8D3-0BB8EC6DAB96}"/>
                </c:ext>
              </c:extLst>
            </c:dLbl>
            <c:dLbl>
              <c:idx val="1"/>
              <c:tx>
                <c:rich>
                  <a:bodyPr/>
                  <a:lstStyle/>
                  <a:p>
                    <a:r>
                      <a:rPr lang="ja-JP" altLang="en-US" smtClean="0"/>
                      <a:t>ある</a:t>
                    </a:r>
                  </a:p>
                  <a:p>
                    <a:r>
                      <a:rPr lang="en-US" altLang="ja-JP" smtClean="0"/>
                      <a:t>81.2%</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246-4F62-B8D3-0BB8EC6DAB96}"/>
                </c:ext>
              </c:extLst>
            </c:dLbl>
            <c:dLbl>
              <c:idx val="2"/>
              <c:tx>
                <c:rich>
                  <a:bodyPr/>
                  <a:lstStyle/>
                  <a:p>
                    <a:r>
                      <a:rPr lang="ja-JP" altLang="en-US" smtClean="0"/>
                      <a:t>ある</a:t>
                    </a:r>
                  </a:p>
                  <a:p>
                    <a:r>
                      <a:rPr lang="en-US" altLang="ja-JP" smtClean="0"/>
                      <a:t>84.9%</a:t>
                    </a:r>
                    <a:endParaRPr lang="ja-JP" alt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246-4F62-B8D3-0BB8EC6DAB96}"/>
                </c:ext>
              </c:extLst>
            </c:dLbl>
            <c:spPr>
              <a:noFill/>
              <a:ln>
                <a:noFill/>
              </a:ln>
              <a:effectLst/>
            </c:spPr>
            <c:txPr>
              <a:bodyPr rot="0" spcFirstLastPara="1" vertOverflow="ellipsis" vert="horz" wrap="square" anchor="ctr" anchorCtr="1"/>
              <a:lstStyle/>
              <a:p>
                <a:pPr>
                  <a:defRPr sz="2000" b="1" i="0" u="none" strike="noStrike" kern="1200" baseline="0">
                    <a:solidFill>
                      <a:schemeClr val="tx1"/>
                    </a:solidFill>
                    <a:latin typeface="+mn-ea"/>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Sheet2!$B$2:$D$2</c:f>
              <c:strCache>
                <c:ptCount val="3"/>
                <c:pt idx="0">
                  <c:v>小学生（５・６年生）</c:v>
                </c:pt>
                <c:pt idx="1">
                  <c:v>中学生</c:v>
                </c:pt>
                <c:pt idx="2">
                  <c:v>高校生等</c:v>
                </c:pt>
              </c:strCache>
            </c:strRef>
          </c:cat>
          <c:val>
            <c:numRef>
              <c:f>Sheet2!$B$3:$D$3</c:f>
              <c:numCache>
                <c:formatCode>General</c:formatCode>
                <c:ptCount val="3"/>
                <c:pt idx="0">
                  <c:v>71.599999999999994</c:v>
                </c:pt>
                <c:pt idx="1">
                  <c:v>81.2</c:v>
                </c:pt>
                <c:pt idx="2">
                  <c:v>84.9</c:v>
                </c:pt>
              </c:numCache>
            </c:numRef>
          </c:val>
          <c:extLst>
            <c:ext xmlns:c16="http://schemas.microsoft.com/office/drawing/2014/chart" uri="{C3380CC4-5D6E-409C-BE32-E72D297353CC}">
              <c16:uniqueId val="{00000000-2246-4F62-B8D3-0BB8EC6DAB96}"/>
            </c:ext>
          </c:extLst>
        </c:ser>
        <c:ser>
          <c:idx val="1"/>
          <c:order val="1"/>
          <c:tx>
            <c:strRef>
              <c:f>Sheet2!$A$4</c:f>
              <c:strCache>
                <c:ptCount val="1"/>
                <c:pt idx="0">
                  <c:v>ない</c:v>
                </c:pt>
              </c:strCache>
            </c:strRef>
          </c:tx>
          <c:spPr>
            <a:solidFill>
              <a:schemeClr val="accent1"/>
            </a:solidFill>
            <a:ln>
              <a:solidFill>
                <a:schemeClr val="tx1"/>
              </a:solidFill>
            </a:ln>
            <a:effectLst/>
          </c:spPr>
          <c:invertIfNegative val="0"/>
          <c:dLbls>
            <c:dLbl>
              <c:idx val="0"/>
              <c:tx>
                <c:rich>
                  <a:bodyPr/>
                  <a:lstStyle/>
                  <a:p>
                    <a:r>
                      <a:rPr lang="ja-JP" altLang="en-US" smtClean="0"/>
                      <a:t>ない</a:t>
                    </a:r>
                  </a:p>
                  <a:p>
                    <a:fld id="{5606C07F-9CB3-473A-A0BD-6AAFEA9B9F2E}" type="VALUE">
                      <a:rPr lang="en-US" altLang="ja-JP" smtClean="0"/>
                      <a:pPr/>
                      <a:t>[値]</a:t>
                    </a:fld>
                    <a:r>
                      <a:rPr lang="en-US" altLang="ja-JP" smtClean="0"/>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2246-4F62-B8D3-0BB8EC6DAB96}"/>
                </c:ext>
              </c:extLst>
            </c:dLbl>
            <c:dLbl>
              <c:idx val="1"/>
              <c:tx>
                <c:rich>
                  <a:bodyPr/>
                  <a:lstStyle/>
                  <a:p>
                    <a:r>
                      <a:rPr lang="ja-JP" altLang="en-US" smtClean="0"/>
                      <a:t>ない</a:t>
                    </a:r>
                  </a:p>
                  <a:p>
                    <a:r>
                      <a:rPr lang="en-US" altLang="ja-JP" smtClean="0"/>
                      <a:t>18.8%</a:t>
                    </a:r>
                    <a:endParaRPr lang="ja-JP" altLang="en-US" dirty="0"/>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246-4F62-B8D3-0BB8EC6DAB96}"/>
                </c:ext>
              </c:extLst>
            </c:dLbl>
            <c:dLbl>
              <c:idx val="2"/>
              <c:tx>
                <c:rich>
                  <a:bodyPr/>
                  <a:lstStyle/>
                  <a:p>
                    <a:r>
                      <a:rPr lang="ja-JP" altLang="en-US" smtClean="0"/>
                      <a:t>ない</a:t>
                    </a:r>
                  </a:p>
                  <a:p>
                    <a:r>
                      <a:rPr lang="en-US" altLang="ja-JP" smtClean="0"/>
                      <a:t>15.1%</a:t>
                    </a:r>
                  </a:p>
                </c:rich>
              </c:tx>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246-4F62-B8D3-0BB8EC6DAB96}"/>
                </c:ext>
              </c:extLst>
            </c:dLbl>
            <c:spPr>
              <a:noFill/>
              <a:ln>
                <a:noFill/>
              </a:ln>
              <a:effectLst/>
            </c:spPr>
            <c:txPr>
              <a:bodyPr rot="0" spcFirstLastPara="1" vertOverflow="ellipsis" vert="horz" wrap="square" anchor="ctr" anchorCtr="1"/>
              <a:lstStyle/>
              <a:p>
                <a:pPr>
                  <a:defRPr sz="2000" b="1" i="0" u="none" strike="noStrike" kern="1200" baseline="0">
                    <a:solidFill>
                      <a:schemeClr val="bg1"/>
                    </a:solidFill>
                    <a:latin typeface="+mn-ea"/>
                    <a:ea typeface="+mn-ea"/>
                    <a:cs typeface="+mn-cs"/>
                  </a:defRPr>
                </a:pPr>
                <a:endParaRPr lang="ja-JP"/>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Sheet2!$B$2:$D$2</c:f>
              <c:strCache>
                <c:ptCount val="3"/>
                <c:pt idx="0">
                  <c:v>小学生（５・６年生）</c:v>
                </c:pt>
                <c:pt idx="1">
                  <c:v>中学生</c:v>
                </c:pt>
                <c:pt idx="2">
                  <c:v>高校生等</c:v>
                </c:pt>
              </c:strCache>
            </c:strRef>
          </c:cat>
          <c:val>
            <c:numRef>
              <c:f>Sheet2!$B$4:$D$4</c:f>
              <c:numCache>
                <c:formatCode>General</c:formatCode>
                <c:ptCount val="3"/>
                <c:pt idx="0">
                  <c:v>28.4</c:v>
                </c:pt>
                <c:pt idx="1">
                  <c:v>18.8</c:v>
                </c:pt>
                <c:pt idx="2">
                  <c:v>15.1</c:v>
                </c:pt>
              </c:numCache>
            </c:numRef>
          </c:val>
          <c:extLst>
            <c:ext xmlns:c16="http://schemas.microsoft.com/office/drawing/2014/chart" uri="{C3380CC4-5D6E-409C-BE32-E72D297353CC}">
              <c16:uniqueId val="{00000001-2246-4F62-B8D3-0BB8EC6DAB96}"/>
            </c:ext>
          </c:extLst>
        </c:ser>
        <c:dLbls>
          <c:showLegendKey val="0"/>
          <c:showVal val="0"/>
          <c:showCatName val="0"/>
          <c:showSerName val="0"/>
          <c:showPercent val="0"/>
          <c:showBubbleSize val="0"/>
        </c:dLbls>
        <c:gapWidth val="219"/>
        <c:overlap val="100"/>
        <c:axId val="685798400"/>
        <c:axId val="685804384"/>
      </c:barChart>
      <c:catAx>
        <c:axId val="685798400"/>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800" b="1" i="0" u="none" strike="noStrike" kern="1200" baseline="0">
                <a:solidFill>
                  <a:schemeClr val="tx1"/>
                </a:solidFill>
                <a:latin typeface="+mn-ea"/>
                <a:ea typeface="+mn-ea"/>
                <a:cs typeface="+mn-cs"/>
              </a:defRPr>
            </a:pPr>
            <a:endParaRPr lang="ja-JP"/>
          </a:p>
        </c:txPr>
        <c:crossAx val="685804384"/>
        <c:crosses val="autoZero"/>
        <c:auto val="1"/>
        <c:lblAlgn val="ctr"/>
        <c:lblOffset val="100"/>
        <c:noMultiLvlLbl val="0"/>
      </c:catAx>
      <c:valAx>
        <c:axId val="685804384"/>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2000" b="0" i="0" u="none" strike="noStrike" kern="1200" baseline="0">
                <a:solidFill>
                  <a:schemeClr val="tx1"/>
                </a:solidFill>
                <a:latin typeface="+mn-ea"/>
                <a:ea typeface="+mn-ea"/>
                <a:cs typeface="+mn-cs"/>
              </a:defRPr>
            </a:pPr>
            <a:endParaRPr lang="ja-JP"/>
          </a:p>
        </c:txPr>
        <c:crossAx val="685798400"/>
        <c:crosses val="autoZero"/>
        <c:crossBetween val="between"/>
        <c:majorUnit val="20"/>
      </c:valAx>
      <c:spPr>
        <a:noFill/>
        <a:ln>
          <a:noFill/>
        </a:ln>
        <a:effectLst/>
      </c:spPr>
    </c:plotArea>
    <c:plotVisOnly val="1"/>
    <c:dispBlanksAs val="gap"/>
    <c:showDLblsOverMax val="0"/>
  </c:chart>
  <c:spPr>
    <a:noFill/>
    <a:ln>
      <a:noFill/>
    </a:ln>
    <a:effectLst/>
  </c:spPr>
  <c:txPr>
    <a:bodyPr/>
    <a:lstStyle/>
    <a:p>
      <a:pPr>
        <a:defRPr sz="1400">
          <a:solidFill>
            <a:schemeClr val="tx1"/>
          </a:solidFill>
          <a:latin typeface="+mn-ea"/>
          <a:ea typeface="+mn-ea"/>
        </a:defRPr>
      </a:pPr>
      <a:endParaRPr lang="ja-JP"/>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6494086929793822E-2"/>
          <c:y val="7.9414572191186833E-2"/>
          <c:w val="0.94164516669458875"/>
          <c:h val="0.75667233596893935"/>
        </c:manualLayout>
      </c:layout>
      <c:barChart>
        <c:barDir val="col"/>
        <c:grouping val="clustered"/>
        <c:varyColors val="0"/>
        <c:ser>
          <c:idx val="0"/>
          <c:order val="0"/>
          <c:tx>
            <c:strRef>
              <c:f>Sheet2!$H$2</c:f>
              <c:strCache>
                <c:ptCount val="1"/>
                <c:pt idx="0">
                  <c:v>小学生（５・６年生）</c:v>
                </c:pt>
              </c:strCache>
            </c:strRef>
          </c:tx>
          <c:spPr>
            <a:solidFill>
              <a:srgbClr val="99FF99"/>
            </a:solidFill>
            <a:ln>
              <a:solidFill>
                <a:schemeClr val="tx1"/>
              </a:solidFill>
            </a:ln>
            <a:effectLst/>
          </c:spPr>
          <c:invertIfNegative val="0"/>
          <c:cat>
            <c:strRef>
              <c:f>Sheet2!$G$3:$G$13</c:f>
              <c:strCache>
                <c:ptCount val="11"/>
                <c:pt idx="0">
                  <c:v>健康</c:v>
                </c:pt>
                <c:pt idx="1">
                  <c:v>顔や
体形</c:v>
                </c:pt>
                <c:pt idx="2">
                  <c:v>勉強や
進路</c:v>
                </c:pt>
                <c:pt idx="3">
                  <c:v>性格や
癖</c:v>
                </c:pt>
                <c:pt idx="4">
                  <c:v>いじめ</c:v>
                </c:pt>
                <c:pt idx="5">
                  <c:v>友達</c:v>
                </c:pt>
                <c:pt idx="6">
                  <c:v>性の
問題</c:v>
                </c:pt>
                <c:pt idx="7">
                  <c:v>ﾎﾞｰｲﾌﾚﾝﾄﾞ
ｶﾞｰﾙﾌﾚﾝﾄﾞ</c:v>
                </c:pt>
                <c:pt idx="8">
                  <c:v>家庭の
問題</c:v>
                </c:pt>
                <c:pt idx="9">
                  <c:v>学校
生活</c:v>
                </c:pt>
                <c:pt idx="10">
                  <c:v>その他</c:v>
                </c:pt>
              </c:strCache>
            </c:strRef>
          </c:cat>
          <c:val>
            <c:numRef>
              <c:f>Sheet2!$H$3:$H$13</c:f>
              <c:numCache>
                <c:formatCode>General</c:formatCode>
                <c:ptCount val="11"/>
                <c:pt idx="0">
                  <c:v>12.3</c:v>
                </c:pt>
                <c:pt idx="1">
                  <c:v>23.6</c:v>
                </c:pt>
                <c:pt idx="2">
                  <c:v>38.700000000000003</c:v>
                </c:pt>
                <c:pt idx="3">
                  <c:v>29.2</c:v>
                </c:pt>
                <c:pt idx="4">
                  <c:v>13.2</c:v>
                </c:pt>
                <c:pt idx="5">
                  <c:v>19.3</c:v>
                </c:pt>
                <c:pt idx="6">
                  <c:v>3.3</c:v>
                </c:pt>
                <c:pt idx="7">
                  <c:v>5.2</c:v>
                </c:pt>
                <c:pt idx="8">
                  <c:v>7.5</c:v>
                </c:pt>
                <c:pt idx="9">
                  <c:v>18.399999999999999</c:v>
                </c:pt>
                <c:pt idx="10">
                  <c:v>1.4</c:v>
                </c:pt>
              </c:numCache>
            </c:numRef>
          </c:val>
          <c:extLst>
            <c:ext xmlns:c16="http://schemas.microsoft.com/office/drawing/2014/chart" uri="{C3380CC4-5D6E-409C-BE32-E72D297353CC}">
              <c16:uniqueId val="{00000000-1499-4707-A5FF-C1ED6A42232E}"/>
            </c:ext>
          </c:extLst>
        </c:ser>
        <c:ser>
          <c:idx val="1"/>
          <c:order val="1"/>
          <c:tx>
            <c:strRef>
              <c:f>Sheet2!$I$2</c:f>
              <c:strCache>
                <c:ptCount val="1"/>
                <c:pt idx="0">
                  <c:v>中学生</c:v>
                </c:pt>
              </c:strCache>
            </c:strRef>
          </c:tx>
          <c:spPr>
            <a:solidFill>
              <a:srgbClr val="0070C0"/>
            </a:solidFill>
            <a:ln>
              <a:solidFill>
                <a:schemeClr val="tx2"/>
              </a:solidFill>
            </a:ln>
            <a:effectLst/>
          </c:spPr>
          <c:invertIfNegative val="0"/>
          <c:cat>
            <c:strRef>
              <c:f>Sheet2!$G$3:$G$13</c:f>
              <c:strCache>
                <c:ptCount val="11"/>
                <c:pt idx="0">
                  <c:v>健康</c:v>
                </c:pt>
                <c:pt idx="1">
                  <c:v>顔や
体形</c:v>
                </c:pt>
                <c:pt idx="2">
                  <c:v>勉強や
進路</c:v>
                </c:pt>
                <c:pt idx="3">
                  <c:v>性格や
癖</c:v>
                </c:pt>
                <c:pt idx="4">
                  <c:v>いじめ</c:v>
                </c:pt>
                <c:pt idx="5">
                  <c:v>友達</c:v>
                </c:pt>
                <c:pt idx="6">
                  <c:v>性の
問題</c:v>
                </c:pt>
                <c:pt idx="7">
                  <c:v>ﾎﾞｰｲﾌﾚﾝﾄﾞ
ｶﾞｰﾙﾌﾚﾝﾄﾞ</c:v>
                </c:pt>
                <c:pt idx="8">
                  <c:v>家庭の
問題</c:v>
                </c:pt>
                <c:pt idx="9">
                  <c:v>学校
生活</c:v>
                </c:pt>
                <c:pt idx="10">
                  <c:v>その他</c:v>
                </c:pt>
              </c:strCache>
            </c:strRef>
          </c:cat>
          <c:val>
            <c:numRef>
              <c:f>Sheet2!$I$3:$I$13</c:f>
              <c:numCache>
                <c:formatCode>General</c:formatCode>
                <c:ptCount val="11"/>
                <c:pt idx="0">
                  <c:v>11.2</c:v>
                </c:pt>
                <c:pt idx="1">
                  <c:v>33.799999999999997</c:v>
                </c:pt>
                <c:pt idx="2">
                  <c:v>68.400000000000006</c:v>
                </c:pt>
                <c:pt idx="3">
                  <c:v>27.7</c:v>
                </c:pt>
                <c:pt idx="4">
                  <c:v>12.6</c:v>
                </c:pt>
                <c:pt idx="5">
                  <c:v>19.8</c:v>
                </c:pt>
                <c:pt idx="6">
                  <c:v>2.2000000000000002</c:v>
                </c:pt>
                <c:pt idx="7">
                  <c:v>8.4</c:v>
                </c:pt>
                <c:pt idx="8">
                  <c:v>9.1999999999999993</c:v>
                </c:pt>
                <c:pt idx="9">
                  <c:v>21.5</c:v>
                </c:pt>
                <c:pt idx="10">
                  <c:v>1.1000000000000001</c:v>
                </c:pt>
              </c:numCache>
            </c:numRef>
          </c:val>
          <c:extLst>
            <c:ext xmlns:c16="http://schemas.microsoft.com/office/drawing/2014/chart" uri="{C3380CC4-5D6E-409C-BE32-E72D297353CC}">
              <c16:uniqueId val="{00000001-1499-4707-A5FF-C1ED6A42232E}"/>
            </c:ext>
          </c:extLst>
        </c:ser>
        <c:ser>
          <c:idx val="2"/>
          <c:order val="2"/>
          <c:tx>
            <c:strRef>
              <c:f>Sheet2!$J$2</c:f>
              <c:strCache>
                <c:ptCount val="1"/>
                <c:pt idx="0">
                  <c:v>高校生等</c:v>
                </c:pt>
              </c:strCache>
            </c:strRef>
          </c:tx>
          <c:spPr>
            <a:solidFill>
              <a:schemeClr val="accent2"/>
            </a:solidFill>
            <a:ln w="15875">
              <a:solidFill>
                <a:schemeClr val="tx1"/>
              </a:solidFill>
            </a:ln>
            <a:effectLst/>
          </c:spPr>
          <c:invertIfNegative val="0"/>
          <c:cat>
            <c:strRef>
              <c:f>Sheet2!$G$3:$G$13</c:f>
              <c:strCache>
                <c:ptCount val="11"/>
                <c:pt idx="0">
                  <c:v>健康</c:v>
                </c:pt>
                <c:pt idx="1">
                  <c:v>顔や
体形</c:v>
                </c:pt>
                <c:pt idx="2">
                  <c:v>勉強や
進路</c:v>
                </c:pt>
                <c:pt idx="3">
                  <c:v>性格や
癖</c:v>
                </c:pt>
                <c:pt idx="4">
                  <c:v>いじめ</c:v>
                </c:pt>
                <c:pt idx="5">
                  <c:v>友達</c:v>
                </c:pt>
                <c:pt idx="6">
                  <c:v>性の
問題</c:v>
                </c:pt>
                <c:pt idx="7">
                  <c:v>ﾎﾞｰｲﾌﾚﾝﾄﾞ
ｶﾞｰﾙﾌﾚﾝﾄﾞ</c:v>
                </c:pt>
                <c:pt idx="8">
                  <c:v>家庭の
問題</c:v>
                </c:pt>
                <c:pt idx="9">
                  <c:v>学校
生活</c:v>
                </c:pt>
                <c:pt idx="10">
                  <c:v>その他</c:v>
                </c:pt>
              </c:strCache>
            </c:strRef>
          </c:cat>
          <c:val>
            <c:numRef>
              <c:f>Sheet2!$J$3:$J$13</c:f>
              <c:numCache>
                <c:formatCode>General</c:formatCode>
                <c:ptCount val="11"/>
                <c:pt idx="0">
                  <c:v>21.8</c:v>
                </c:pt>
                <c:pt idx="1">
                  <c:v>37.200000000000003</c:v>
                </c:pt>
                <c:pt idx="2">
                  <c:v>75.5</c:v>
                </c:pt>
                <c:pt idx="3">
                  <c:v>38.299999999999997</c:v>
                </c:pt>
                <c:pt idx="4">
                  <c:v>7</c:v>
                </c:pt>
                <c:pt idx="5">
                  <c:v>17.399999999999999</c:v>
                </c:pt>
                <c:pt idx="6">
                  <c:v>4.7</c:v>
                </c:pt>
                <c:pt idx="7">
                  <c:v>14.4</c:v>
                </c:pt>
                <c:pt idx="8">
                  <c:v>16.399999999999999</c:v>
                </c:pt>
                <c:pt idx="9">
                  <c:v>21.5</c:v>
                </c:pt>
                <c:pt idx="10">
                  <c:v>1</c:v>
                </c:pt>
              </c:numCache>
            </c:numRef>
          </c:val>
          <c:extLst>
            <c:ext xmlns:c16="http://schemas.microsoft.com/office/drawing/2014/chart" uri="{C3380CC4-5D6E-409C-BE32-E72D297353CC}">
              <c16:uniqueId val="{00000002-1499-4707-A5FF-C1ED6A42232E}"/>
            </c:ext>
          </c:extLst>
        </c:ser>
        <c:dLbls>
          <c:showLegendKey val="0"/>
          <c:showVal val="0"/>
          <c:showCatName val="0"/>
          <c:showSerName val="0"/>
          <c:showPercent val="0"/>
          <c:showBubbleSize val="0"/>
        </c:dLbls>
        <c:gapWidth val="219"/>
        <c:overlap val="-27"/>
        <c:axId val="685796768"/>
        <c:axId val="685804928"/>
      </c:barChart>
      <c:catAx>
        <c:axId val="685796768"/>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0" spcFirstLastPara="1" vertOverflow="ellipsis" vert="eaVert" wrap="square" anchor="ctr" anchorCtr="1"/>
          <a:lstStyle/>
          <a:p>
            <a:pPr>
              <a:defRPr sz="1600" b="0" i="0" u="none" strike="noStrike" kern="1200" baseline="0">
                <a:solidFill>
                  <a:schemeClr val="tx1"/>
                </a:solidFill>
                <a:latin typeface="+mn-lt"/>
                <a:ea typeface="+mn-ea"/>
                <a:cs typeface="+mn-cs"/>
              </a:defRPr>
            </a:pPr>
            <a:endParaRPr lang="ja-JP"/>
          </a:p>
        </c:txPr>
        <c:crossAx val="685804928"/>
        <c:crosses val="autoZero"/>
        <c:auto val="1"/>
        <c:lblAlgn val="ctr"/>
        <c:lblOffset val="100"/>
        <c:noMultiLvlLbl val="0"/>
      </c:catAx>
      <c:valAx>
        <c:axId val="685804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ja-JP"/>
          </a:p>
        </c:txPr>
        <c:crossAx val="685796768"/>
        <c:crosses val="autoZero"/>
        <c:crossBetween val="between"/>
      </c:valAx>
      <c:spPr>
        <a:noFill/>
        <a:ln>
          <a:noFill/>
        </a:ln>
        <a:effectLst/>
      </c:spPr>
    </c:plotArea>
    <c:legend>
      <c:legendPos val="b"/>
      <c:layout>
        <c:manualLayout>
          <c:xMode val="edge"/>
          <c:yMode val="edge"/>
          <c:x val="0.70102982792055613"/>
          <c:y val="4.5623679066490708E-4"/>
          <c:w val="0.26389647021864099"/>
          <c:h val="0.2308111648028894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solidFill>
              <a:latin typeface="+mn-lt"/>
              <a:ea typeface="+mn-ea"/>
              <a:cs typeface="+mn-cs"/>
            </a:defRPr>
          </a:pPr>
          <a:endParaRPr lang="ja-JP"/>
        </a:p>
      </c:txPr>
    </c:legend>
    <c:plotVisOnly val="1"/>
    <c:dispBlanksAs val="gap"/>
    <c:showDLblsOverMax val="0"/>
  </c:chart>
  <c:spPr>
    <a:noFill/>
    <a:ln>
      <a:noFill/>
    </a:ln>
    <a:effectLst/>
  </c:spPr>
  <c:txPr>
    <a:bodyPr/>
    <a:lstStyle/>
    <a:p>
      <a:pPr>
        <a:defRPr>
          <a:solidFill>
            <a:schemeClr val="tx1"/>
          </a:solidFill>
        </a:defRPr>
      </a:pPr>
      <a:endParaRPr lang="ja-JP"/>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4569099341076287E-2"/>
          <c:y val="0.10265599747591292"/>
          <c:w val="0.894833122200419"/>
          <c:h val="0.79710636241124166"/>
        </c:manualLayout>
      </c:layout>
      <c:lineChart>
        <c:grouping val="standard"/>
        <c:varyColors val="0"/>
        <c:ser>
          <c:idx val="0"/>
          <c:order val="0"/>
          <c:spPr>
            <a:ln w="60325" cap="rnd">
              <a:solidFill>
                <a:schemeClr val="accent1"/>
              </a:solidFill>
              <a:round/>
            </a:ln>
            <a:effectLst/>
          </c:spPr>
          <c:marker>
            <c:symbol val="circle"/>
            <c:size val="12"/>
            <c:spPr>
              <a:solidFill>
                <a:schemeClr val="accent1"/>
              </a:solidFill>
              <a:ln w="9525">
                <a:solidFill>
                  <a:schemeClr val="accent1"/>
                </a:solidFill>
              </a:ln>
              <a:effectLst/>
            </c:spPr>
          </c:marker>
          <c:dLbls>
            <c:dLbl>
              <c:idx val="0"/>
              <c:layout>
                <c:manualLayout>
                  <c:x val="-2.455383174337928E-2"/>
                  <c:y val="5.399171426237284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DFA-4B6E-8696-9ED2685A5DBA}"/>
                </c:ext>
              </c:extLst>
            </c:dLbl>
            <c:spPr>
              <a:noFill/>
              <a:ln>
                <a:noFill/>
              </a:ln>
              <a:effectLst/>
            </c:spPr>
            <c:txPr>
              <a:bodyPr rot="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ja-JP"/>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Sheet1!$B$27:$L$27</c:f>
              <c:strCache>
                <c:ptCount val="11"/>
                <c:pt idx="0">
                  <c:v>H19</c:v>
                </c:pt>
                <c:pt idx="1">
                  <c:v>H20</c:v>
                </c:pt>
                <c:pt idx="2">
                  <c:v>H21</c:v>
                </c:pt>
                <c:pt idx="3">
                  <c:v>H22</c:v>
                </c:pt>
                <c:pt idx="4">
                  <c:v>H23</c:v>
                </c:pt>
                <c:pt idx="5">
                  <c:v>H24</c:v>
                </c:pt>
                <c:pt idx="6">
                  <c:v>H25</c:v>
                </c:pt>
                <c:pt idx="7">
                  <c:v>H26</c:v>
                </c:pt>
                <c:pt idx="8">
                  <c:v>H27</c:v>
                </c:pt>
                <c:pt idx="9">
                  <c:v>H28</c:v>
                </c:pt>
                <c:pt idx="10">
                  <c:v>H29</c:v>
                </c:pt>
              </c:strCache>
            </c:strRef>
          </c:cat>
          <c:val>
            <c:numRef>
              <c:f>Sheet1!$B$28:$L$28</c:f>
              <c:numCache>
                <c:formatCode>General</c:formatCode>
                <c:ptCount val="11"/>
                <c:pt idx="0">
                  <c:v>1100</c:v>
                </c:pt>
                <c:pt idx="1">
                  <c:v>1516</c:v>
                </c:pt>
                <c:pt idx="2">
                  <c:v>1589</c:v>
                </c:pt>
                <c:pt idx="3">
                  <c:v>1493</c:v>
                </c:pt>
                <c:pt idx="4">
                  <c:v>1367</c:v>
                </c:pt>
                <c:pt idx="5">
                  <c:v>1294</c:v>
                </c:pt>
                <c:pt idx="6">
                  <c:v>1452</c:v>
                </c:pt>
                <c:pt idx="7">
                  <c:v>1573</c:v>
                </c:pt>
                <c:pt idx="8">
                  <c:v>1745</c:v>
                </c:pt>
                <c:pt idx="9">
                  <c:v>1778</c:v>
                </c:pt>
                <c:pt idx="10">
                  <c:v>1842</c:v>
                </c:pt>
              </c:numCache>
            </c:numRef>
          </c:val>
          <c:smooth val="0"/>
          <c:extLst>
            <c:ext xmlns:c16="http://schemas.microsoft.com/office/drawing/2014/chart" uri="{C3380CC4-5D6E-409C-BE32-E72D297353CC}">
              <c16:uniqueId val="{00000000-ADFA-4B6E-8696-9ED2685A5DBA}"/>
            </c:ext>
          </c:extLst>
        </c:ser>
        <c:dLbls>
          <c:showLegendKey val="0"/>
          <c:showVal val="0"/>
          <c:showCatName val="0"/>
          <c:showSerName val="0"/>
          <c:showPercent val="0"/>
          <c:showBubbleSize val="0"/>
        </c:dLbls>
        <c:marker val="1"/>
        <c:smooth val="0"/>
        <c:axId val="685805472"/>
        <c:axId val="685806016"/>
      </c:lineChart>
      <c:catAx>
        <c:axId val="685805472"/>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2000" b="0" i="0" u="none" strike="noStrike" kern="1200" baseline="0">
                <a:solidFill>
                  <a:sysClr val="windowText" lastClr="000000"/>
                </a:solidFill>
                <a:latin typeface="+mn-lt"/>
                <a:ea typeface="+mn-ea"/>
                <a:cs typeface="+mn-cs"/>
              </a:defRPr>
            </a:pPr>
            <a:endParaRPr lang="ja-JP"/>
          </a:p>
        </c:txPr>
        <c:crossAx val="685806016"/>
        <c:crosses val="autoZero"/>
        <c:auto val="1"/>
        <c:lblAlgn val="ctr"/>
        <c:lblOffset val="100"/>
        <c:noMultiLvlLbl val="0"/>
      </c:catAx>
      <c:valAx>
        <c:axId val="685806016"/>
        <c:scaling>
          <c:orientation val="minMax"/>
          <c:min val="6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solidFill>
              <a:schemeClr val="tx1"/>
            </a:solidFill>
          </a:ln>
          <a:effectLst/>
        </c:spPr>
        <c:txPr>
          <a:bodyPr rot="-60000000" spcFirstLastPara="1" vertOverflow="ellipsis" vert="horz" wrap="square" anchor="ctr" anchorCtr="1"/>
          <a:lstStyle/>
          <a:p>
            <a:pPr>
              <a:defRPr sz="1800" b="0" i="0" u="none" strike="noStrike" kern="1200" baseline="0">
                <a:solidFill>
                  <a:sysClr val="windowText" lastClr="000000"/>
                </a:solidFill>
                <a:latin typeface="+mn-lt"/>
                <a:ea typeface="+mn-ea"/>
                <a:cs typeface="+mn-cs"/>
              </a:defRPr>
            </a:pPr>
            <a:endParaRPr lang="ja-JP"/>
          </a:p>
        </c:txPr>
        <c:crossAx val="685805472"/>
        <c:crosses val="autoZero"/>
        <c:crossBetween val="between"/>
      </c:valAx>
      <c:spPr>
        <a:noFill/>
        <a:ln>
          <a:noFill/>
        </a:ln>
        <a:effectLst/>
      </c:spPr>
    </c:plotArea>
    <c:plotVisOnly val="1"/>
    <c:dispBlanksAs val="gap"/>
    <c:showDLblsOverMax val="0"/>
  </c:chart>
  <c:spPr>
    <a:noFill/>
    <a:ln>
      <a:noFill/>
    </a:ln>
    <a:effectLst/>
  </c:spPr>
  <c:txPr>
    <a:bodyPr/>
    <a:lstStyle/>
    <a:p>
      <a:pPr>
        <a:defRPr sz="1800">
          <a:solidFill>
            <a:sysClr val="windowText" lastClr="000000"/>
          </a:solidFill>
        </a:defRPr>
      </a:pPr>
      <a:endParaRPr lang="ja-JP"/>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222156366559167"/>
          <c:y val="0.11685711953602665"/>
          <c:w val="0.63446217665974303"/>
          <c:h val="0.82811570919591937"/>
        </c:manualLayout>
      </c:layout>
      <c:pieChart>
        <c:varyColors val="1"/>
        <c:ser>
          <c:idx val="0"/>
          <c:order val="0"/>
          <c:spPr>
            <a:ln>
              <a:solidFill>
                <a:schemeClr val="tx1"/>
              </a:solidFill>
            </a:ln>
          </c:spPr>
          <c:dPt>
            <c:idx val="0"/>
            <c:bubble3D val="0"/>
            <c:spPr>
              <a:solidFill>
                <a:srgbClr val="FF7C80"/>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EC98-4C90-9BE6-FAD993ABC51D}"/>
              </c:ext>
            </c:extLst>
          </c:dPt>
          <c:dPt>
            <c:idx val="1"/>
            <c:bubble3D val="0"/>
            <c:spPr>
              <a:solidFill>
                <a:schemeClr val="accent2">
                  <a:lumMod val="60000"/>
                  <a:lumOff val="40000"/>
                </a:schemeClr>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EC98-4C90-9BE6-FAD993ABC51D}"/>
              </c:ext>
            </c:extLst>
          </c:dPt>
          <c:dPt>
            <c:idx val="2"/>
            <c:bubble3D val="0"/>
            <c:spPr>
              <a:no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EC98-4C90-9BE6-FAD993ABC51D}"/>
              </c:ext>
            </c:extLst>
          </c:dPt>
          <c:dPt>
            <c:idx val="3"/>
            <c:bubble3D val="0"/>
            <c:spPr>
              <a:solidFill>
                <a:schemeClr val="accent4"/>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EC98-4C90-9BE6-FAD993ABC51D}"/>
              </c:ext>
            </c:extLst>
          </c:dPt>
          <c:dPt>
            <c:idx val="4"/>
            <c:bubble3D val="0"/>
            <c:spPr>
              <a:solidFill>
                <a:srgbClr val="66CCFF"/>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EC98-4C90-9BE6-FAD993ABC51D}"/>
              </c:ext>
            </c:extLst>
          </c:dPt>
          <c:dPt>
            <c:idx val="5"/>
            <c:bubble3D val="0"/>
            <c:spPr>
              <a:solidFill>
                <a:srgbClr val="66FF33"/>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B-EC98-4C90-9BE6-FAD993ABC51D}"/>
              </c:ext>
            </c:extLst>
          </c:dPt>
          <c:dPt>
            <c:idx val="6"/>
            <c:bubble3D val="0"/>
            <c:spPr>
              <a:solidFill>
                <a:schemeClr val="accent1">
                  <a:lumMod val="60000"/>
                </a:schemeClr>
              </a:solidFill>
              <a:ln>
                <a:solidFill>
                  <a:schemeClr val="tx1"/>
                </a:solid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D-EC98-4C90-9BE6-FAD993ABC51D}"/>
              </c:ext>
            </c:extLst>
          </c:dPt>
          <c:dLbls>
            <c:dLbl>
              <c:idx val="0"/>
              <c:layout>
                <c:manualLayout>
                  <c:x val="-0.22642961058341066"/>
                  <c:y val="9.0719371960674238E-8"/>
                </c:manualLayout>
              </c:layout>
              <c:tx>
                <c:rich>
                  <a:bodyPr rot="0" spcFirstLastPara="1" vertOverflow="ellipsis" vert="horz" wrap="square" lIns="38100" tIns="19050" rIns="38100" bIns="19050" anchor="ctr" anchorCtr="1">
                    <a:noAutofit/>
                  </a:bodyPr>
                  <a:lstStyle/>
                  <a:p>
                    <a:pPr>
                      <a:defRPr sz="2200" b="1" i="0" u="none" strike="noStrike" kern="1200" spc="0" baseline="0">
                        <a:solidFill>
                          <a:schemeClr val="tx1"/>
                        </a:solidFill>
                        <a:latin typeface="+mn-lt"/>
                        <a:ea typeface="+mn-ea"/>
                        <a:cs typeface="+mn-cs"/>
                      </a:defRPr>
                    </a:pPr>
                    <a:fld id="{D39E4B45-8A05-4CF2-8F56-DD0A7C7DC52F}" type="CATEGORYNAME">
                      <a:rPr lang="ja-JP" altLang="en-US" sz="2200" smtClean="0"/>
                      <a:pPr>
                        <a:defRPr sz="2200">
                          <a:solidFill>
                            <a:schemeClr val="tx1"/>
                          </a:solidFill>
                        </a:defRPr>
                      </a:pPr>
                      <a:t>[分類名]</a:t>
                    </a:fld>
                    <a:r>
                      <a:rPr lang="ja-JP" altLang="en-US" sz="2200" dirty="0" smtClean="0"/>
                      <a:t>　</a:t>
                    </a:r>
                    <a:fld id="{B04E9A8F-E421-4AF7-8FE0-7B9AC84587D0}" type="VALUE">
                      <a:rPr lang="en-US" altLang="ja-JP" sz="2200" baseline="0" smtClean="0"/>
                      <a:pPr>
                        <a:defRPr sz="2200">
                          <a:solidFill>
                            <a:schemeClr val="tx1"/>
                          </a:solidFill>
                        </a:defRPr>
                      </a:pPr>
                      <a:t>[値]</a:t>
                    </a:fld>
                    <a:r>
                      <a:rPr lang="en-US" altLang="ja-JP" sz="2200" baseline="0" dirty="0"/>
                      <a:t>%</a:t>
                    </a:r>
                    <a:r>
                      <a:rPr lang="ja-JP" altLang="en-US" sz="2200" baseline="0" dirty="0"/>
                      <a:t>（</a:t>
                    </a:r>
                    <a:r>
                      <a:rPr lang="en-US" altLang="ja-JP" sz="2200" baseline="0" dirty="0" smtClean="0"/>
                      <a:t>8</a:t>
                    </a:r>
                    <a:r>
                      <a:rPr lang="ja-JP" altLang="en-US" sz="2200" baseline="0" dirty="0" smtClean="0"/>
                      <a:t>人）</a:t>
                    </a:r>
                  </a:p>
                </c:rich>
              </c:tx>
              <c:spPr>
                <a:noFill/>
                <a:ln>
                  <a:noFill/>
                </a:ln>
                <a:effectLst/>
              </c:spPr>
              <c:txPr>
                <a:bodyPr rot="0" spcFirstLastPara="1" vertOverflow="ellipsis" vert="horz" wrap="square" lIns="38100" tIns="19050" rIns="38100" bIns="19050" anchor="ctr" anchorCtr="1">
                  <a:noAutofit/>
                </a:bodyPr>
                <a:lstStyle/>
                <a:p>
                  <a:pPr>
                    <a:defRPr sz="2200" b="1" i="0" u="none" strike="noStrike" kern="1200" spc="0" baseline="0">
                      <a:solidFill>
                        <a:schemeClr val="tx1"/>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layout>
                    <c:manualLayout>
                      <c:w val="0.4354374132149374"/>
                      <c:h val="0.11883509281732839"/>
                    </c:manualLayout>
                  </c15:layout>
                  <c15:dlblFieldTable/>
                  <c15:showDataLabelsRange val="0"/>
                </c:ext>
                <c:ext xmlns:c16="http://schemas.microsoft.com/office/drawing/2014/chart" uri="{C3380CC4-5D6E-409C-BE32-E72D297353CC}">
                  <c16:uniqueId val="{00000001-EC98-4C90-9BE6-FAD993ABC51D}"/>
                </c:ext>
              </c:extLst>
            </c:dLbl>
            <c:dLbl>
              <c:idx val="1"/>
              <c:layout>
                <c:manualLayout>
                  <c:x val="0.16771478656908714"/>
                  <c:y val="2.7651264573613509E-2"/>
                </c:manualLayout>
              </c:layout>
              <c:tx>
                <c:rich>
                  <a:bodyPr rot="0" spcFirstLastPara="1" vertOverflow="ellipsis" vert="horz" wrap="square" lIns="38100" tIns="19050" rIns="38100" bIns="19050" anchor="ctr" anchorCtr="1">
                    <a:noAutofit/>
                  </a:bodyPr>
                  <a:lstStyle/>
                  <a:p>
                    <a:pPr>
                      <a:defRPr sz="2200" b="1" i="0" u="none" strike="noStrike" kern="1200" spc="0" baseline="0">
                        <a:solidFill>
                          <a:schemeClr val="tx1"/>
                        </a:solidFill>
                        <a:latin typeface="+mn-lt"/>
                        <a:ea typeface="+mn-ea"/>
                        <a:cs typeface="+mn-cs"/>
                      </a:defRPr>
                    </a:pPr>
                    <a:fld id="{5F81DA38-2FCE-4BFD-BDA4-2350F71B6704}" type="CATEGORYNAME">
                      <a:rPr lang="ja-JP" altLang="en-US" sz="2200" smtClean="0"/>
                      <a:pPr>
                        <a:defRPr sz="2200">
                          <a:solidFill>
                            <a:schemeClr val="tx1"/>
                          </a:solidFill>
                        </a:defRPr>
                      </a:pPr>
                      <a:t>[分類名]</a:t>
                    </a:fld>
                    <a:r>
                      <a:rPr lang="ja-JP" altLang="en-US" sz="2200" dirty="0" smtClean="0"/>
                      <a:t>　</a:t>
                    </a:r>
                    <a:fld id="{EACAFE7A-325D-40B8-8F9D-54D7659C9EC3}" type="VALUE">
                      <a:rPr lang="en-US" altLang="ja-JP" sz="2200" baseline="0" smtClean="0"/>
                      <a:pPr>
                        <a:defRPr sz="2200">
                          <a:solidFill>
                            <a:schemeClr val="tx1"/>
                          </a:solidFill>
                        </a:defRPr>
                      </a:pPr>
                      <a:t>[値]</a:t>
                    </a:fld>
                    <a:r>
                      <a:rPr lang="en-US" altLang="ja-JP" sz="2200" baseline="0" dirty="0"/>
                      <a:t>%</a:t>
                    </a:r>
                    <a:r>
                      <a:rPr lang="ja-JP" altLang="en-US" sz="2200" baseline="0" dirty="0"/>
                      <a:t>（</a:t>
                    </a:r>
                    <a:r>
                      <a:rPr lang="en-US" altLang="ja-JP" sz="2200" baseline="0" dirty="0" smtClean="0"/>
                      <a:t>36</a:t>
                    </a:r>
                    <a:r>
                      <a:rPr lang="ja-JP" altLang="en-US" sz="2200" baseline="0" dirty="0" smtClean="0"/>
                      <a:t>人）</a:t>
                    </a:r>
                  </a:p>
                </c:rich>
              </c:tx>
              <c:spPr>
                <a:noFill/>
                <a:ln>
                  <a:noFill/>
                </a:ln>
                <a:effectLst/>
              </c:spPr>
              <c:txPr>
                <a:bodyPr rot="0" spcFirstLastPara="1" vertOverflow="ellipsis" vert="horz" wrap="square" lIns="38100" tIns="19050" rIns="38100" bIns="19050" anchor="ctr" anchorCtr="1">
                  <a:noAutofit/>
                </a:bodyPr>
                <a:lstStyle/>
                <a:p>
                  <a:pPr>
                    <a:defRPr sz="2200" b="1" i="0" u="none" strike="noStrike" kern="1200" spc="0" baseline="0">
                      <a:solidFill>
                        <a:schemeClr val="tx1"/>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layout>
                    <c:manualLayout>
                      <c:w val="0.32408840496699504"/>
                      <c:h val="0.13322157916299404"/>
                    </c:manualLayout>
                  </c15:layout>
                  <c15:dlblFieldTable/>
                  <c15:showDataLabelsRange val="0"/>
                </c:ext>
                <c:ext xmlns:c16="http://schemas.microsoft.com/office/drawing/2014/chart" uri="{C3380CC4-5D6E-409C-BE32-E72D297353CC}">
                  <c16:uniqueId val="{00000003-EC98-4C90-9BE6-FAD993ABC51D}"/>
                </c:ext>
              </c:extLst>
            </c:dLbl>
            <c:dLbl>
              <c:idx val="2"/>
              <c:layout>
                <c:manualLayout>
                  <c:x val="-0.1356795554844859"/>
                  <c:y val="0.1776100007141497"/>
                </c:manualLayout>
              </c:layout>
              <c:tx>
                <c:rich>
                  <a:bodyPr rot="0" spcFirstLastPara="1" vertOverflow="ellipsis" vert="horz" wrap="square" lIns="38100" tIns="19050" rIns="38100" bIns="19050" anchor="ctr" anchorCtr="1">
                    <a:spAutoFit/>
                  </a:bodyPr>
                  <a:lstStyle/>
                  <a:p>
                    <a:pPr>
                      <a:defRPr sz="2200" b="1" i="0" u="none" strike="noStrike" kern="1200" spc="0" baseline="0">
                        <a:solidFill>
                          <a:schemeClr val="tx1"/>
                        </a:solidFill>
                        <a:latin typeface="+mn-lt"/>
                        <a:ea typeface="+mn-ea"/>
                        <a:cs typeface="+mn-cs"/>
                      </a:defRPr>
                    </a:pPr>
                    <a:fld id="{C2052D6C-5B36-4053-BA35-0394EBCAFE24}" type="CATEGORYNAME">
                      <a:rPr lang="ja-JP" altLang="en-US" sz="2200"/>
                      <a:pPr>
                        <a:defRPr sz="2200">
                          <a:solidFill>
                            <a:schemeClr val="tx1"/>
                          </a:solidFill>
                        </a:defRPr>
                      </a:pPr>
                      <a:t>[分類名]</a:t>
                    </a:fld>
                    <a:endParaRPr lang="ja-JP" altLang="en-US" sz="2200" baseline="0" dirty="0"/>
                  </a:p>
                  <a:p>
                    <a:pPr>
                      <a:defRPr sz="2200">
                        <a:solidFill>
                          <a:schemeClr val="tx1"/>
                        </a:solidFill>
                      </a:defRPr>
                    </a:pPr>
                    <a:fld id="{8618A545-F03A-4B42-924E-CCADF14A748E}" type="VALUE">
                      <a:rPr lang="en-US" altLang="ja-JP" sz="2200" baseline="0"/>
                      <a:pPr>
                        <a:defRPr sz="2200">
                          <a:solidFill>
                            <a:schemeClr val="tx1"/>
                          </a:solidFill>
                        </a:defRPr>
                      </a:pPr>
                      <a:t>[値]</a:t>
                    </a:fld>
                    <a:r>
                      <a:rPr lang="en-US" altLang="ja-JP" sz="2200" baseline="0" dirty="0"/>
                      <a:t>%</a:t>
                    </a:r>
                  </a:p>
                  <a:p>
                    <a:pPr>
                      <a:defRPr sz="2200">
                        <a:solidFill>
                          <a:schemeClr val="tx1"/>
                        </a:solidFill>
                      </a:defRPr>
                    </a:pPr>
                    <a:r>
                      <a:rPr lang="ja-JP" altLang="en-US" sz="2200" baseline="0" dirty="0"/>
                      <a:t>（</a:t>
                    </a:r>
                    <a:r>
                      <a:rPr lang="en-US" altLang="ja-JP" sz="2200" baseline="0" dirty="0" smtClean="0"/>
                      <a:t>96</a:t>
                    </a:r>
                    <a:r>
                      <a:rPr lang="ja-JP" altLang="en-US" sz="2200" baseline="0" dirty="0" smtClean="0"/>
                      <a:t>人）</a:t>
                    </a:r>
                  </a:p>
                </c:rich>
              </c:tx>
              <c:spPr>
                <a:noFill/>
                <a:ln>
                  <a:noFill/>
                </a:ln>
                <a:effectLst/>
              </c:spPr>
              <c:txPr>
                <a:bodyPr rot="0" spcFirstLastPara="1" vertOverflow="ellipsis" vert="horz" wrap="square" lIns="38100" tIns="19050" rIns="38100" bIns="19050" anchor="ctr" anchorCtr="1">
                  <a:spAutoFit/>
                </a:bodyPr>
                <a:lstStyle/>
                <a:p>
                  <a:pPr>
                    <a:defRPr sz="2200" b="1" i="0" u="none" strike="noStrike" kern="1200" spc="0" baseline="0">
                      <a:solidFill>
                        <a:schemeClr val="tx1"/>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C98-4C90-9BE6-FAD993ABC51D}"/>
                </c:ext>
              </c:extLst>
            </c:dLbl>
            <c:dLbl>
              <c:idx val="3"/>
              <c:layout>
                <c:manualLayout>
                  <c:x val="-0.16190483808570863"/>
                  <c:y val="2.7777752270762072E-2"/>
                </c:manualLayout>
              </c:layout>
              <c:tx>
                <c:rich>
                  <a:bodyPr rot="0" spcFirstLastPara="1" vertOverflow="ellipsis" vert="horz" wrap="square" lIns="38100" tIns="19050" rIns="38100" bIns="19050" anchor="ctr" anchorCtr="1">
                    <a:spAutoFit/>
                  </a:bodyPr>
                  <a:lstStyle/>
                  <a:p>
                    <a:pPr>
                      <a:defRPr sz="2200" b="1" i="0" u="none" strike="noStrike" kern="1200" spc="0" baseline="0">
                        <a:solidFill>
                          <a:schemeClr val="tx1"/>
                        </a:solidFill>
                        <a:latin typeface="+mn-lt"/>
                        <a:ea typeface="+mn-ea"/>
                        <a:cs typeface="+mn-cs"/>
                      </a:defRPr>
                    </a:pPr>
                    <a:fld id="{5253DB0F-A3A7-4455-B524-F2D486E9EB1A}" type="CATEGORYNAME">
                      <a:rPr lang="ja-JP" altLang="en-US" sz="2200"/>
                      <a:pPr>
                        <a:defRPr sz="2200">
                          <a:solidFill>
                            <a:schemeClr val="tx1"/>
                          </a:solidFill>
                        </a:defRPr>
                      </a:pPr>
                      <a:t>[分類名]</a:t>
                    </a:fld>
                    <a:endParaRPr lang="ja-JP" altLang="en-US" sz="2200" baseline="0" dirty="0"/>
                  </a:p>
                  <a:p>
                    <a:pPr>
                      <a:defRPr sz="2200">
                        <a:solidFill>
                          <a:schemeClr val="tx1"/>
                        </a:solidFill>
                      </a:defRPr>
                    </a:pPr>
                    <a:fld id="{6ED3FC04-90C3-4D22-AACD-462D7E7E377D}" type="VALUE">
                      <a:rPr lang="en-US" altLang="ja-JP" sz="2200" baseline="0"/>
                      <a:pPr>
                        <a:defRPr sz="2200">
                          <a:solidFill>
                            <a:schemeClr val="tx1"/>
                          </a:solidFill>
                        </a:defRPr>
                      </a:pPr>
                      <a:t>[値]</a:t>
                    </a:fld>
                    <a:r>
                      <a:rPr lang="en-US" altLang="ja-JP" sz="2200" baseline="0" dirty="0" smtClean="0"/>
                      <a:t>%</a:t>
                    </a:r>
                  </a:p>
                  <a:p>
                    <a:pPr>
                      <a:defRPr sz="2200">
                        <a:solidFill>
                          <a:schemeClr val="tx1"/>
                        </a:solidFill>
                      </a:defRPr>
                    </a:pPr>
                    <a:r>
                      <a:rPr lang="ja-JP" altLang="en-US" sz="2200" baseline="0" dirty="0" smtClean="0"/>
                      <a:t>（</a:t>
                    </a:r>
                    <a:r>
                      <a:rPr lang="en-US" altLang="ja-JP" sz="2200" baseline="0" dirty="0" smtClean="0"/>
                      <a:t>148</a:t>
                    </a:r>
                    <a:r>
                      <a:rPr lang="ja-JP" altLang="en-US" sz="2200" baseline="0" dirty="0" smtClean="0"/>
                      <a:t>人）</a:t>
                    </a:r>
                  </a:p>
                </c:rich>
              </c:tx>
              <c:spPr>
                <a:noFill/>
                <a:ln>
                  <a:noFill/>
                </a:ln>
                <a:effectLst/>
              </c:spPr>
              <c:txPr>
                <a:bodyPr rot="0" spcFirstLastPara="1" vertOverflow="ellipsis" vert="horz" wrap="square" lIns="38100" tIns="19050" rIns="38100" bIns="19050" anchor="ctr" anchorCtr="1">
                  <a:spAutoFit/>
                </a:bodyPr>
                <a:lstStyle/>
                <a:p>
                  <a:pPr>
                    <a:defRPr sz="2200" b="1" i="0" u="none" strike="noStrike" kern="1200" spc="0" baseline="0">
                      <a:solidFill>
                        <a:schemeClr val="tx1"/>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C98-4C90-9BE6-FAD993ABC51D}"/>
                </c:ext>
              </c:extLst>
            </c:dLbl>
            <c:dLbl>
              <c:idx val="4"/>
              <c:layout>
                <c:manualLayout>
                  <c:x val="-0.14746701927904016"/>
                  <c:y val="-8.8896819608280206E-2"/>
                </c:manualLayout>
              </c:layout>
              <c:tx>
                <c:rich>
                  <a:bodyPr rot="0" spcFirstLastPara="1" vertOverflow="ellipsis" vert="horz" wrap="square" lIns="38100" tIns="19050" rIns="38100" bIns="19050" anchor="ctr" anchorCtr="1">
                    <a:spAutoFit/>
                  </a:bodyPr>
                  <a:lstStyle/>
                  <a:p>
                    <a:pPr>
                      <a:defRPr sz="2200" b="1" i="0" u="none" strike="noStrike" kern="1200" spc="0" baseline="0">
                        <a:solidFill>
                          <a:schemeClr val="tx1"/>
                        </a:solidFill>
                        <a:latin typeface="+mn-lt"/>
                        <a:ea typeface="+mn-ea"/>
                        <a:cs typeface="+mn-cs"/>
                      </a:defRPr>
                    </a:pPr>
                    <a:fld id="{D0B20201-35E7-4017-B0F3-0CA601947EE2}" type="CATEGORYNAME">
                      <a:rPr lang="ja-JP" altLang="en-US" sz="2200"/>
                      <a:pPr>
                        <a:defRPr sz="2200">
                          <a:solidFill>
                            <a:schemeClr val="tx1"/>
                          </a:solidFill>
                        </a:defRPr>
                      </a:pPr>
                      <a:t>[分類名]</a:t>
                    </a:fld>
                    <a:endParaRPr lang="ja-JP" altLang="en-US" sz="2200" baseline="0" dirty="0"/>
                  </a:p>
                  <a:p>
                    <a:pPr>
                      <a:defRPr sz="2200">
                        <a:solidFill>
                          <a:schemeClr val="tx1"/>
                        </a:solidFill>
                      </a:defRPr>
                    </a:pPr>
                    <a:fld id="{F604CBEE-1A9F-492F-BAEB-ECEEA4FCA973}" type="VALUE">
                      <a:rPr lang="en-US" altLang="ja-JP" sz="2200" baseline="0"/>
                      <a:pPr>
                        <a:defRPr sz="2200">
                          <a:solidFill>
                            <a:schemeClr val="tx1"/>
                          </a:solidFill>
                        </a:defRPr>
                      </a:pPr>
                      <a:t>[値]</a:t>
                    </a:fld>
                    <a:r>
                      <a:rPr lang="en-US" altLang="ja-JP" sz="2200" baseline="0" dirty="0" smtClean="0"/>
                      <a:t>%</a:t>
                    </a:r>
                  </a:p>
                  <a:p>
                    <a:pPr>
                      <a:defRPr sz="2200">
                        <a:solidFill>
                          <a:schemeClr val="tx1"/>
                        </a:solidFill>
                      </a:defRPr>
                    </a:pPr>
                    <a:r>
                      <a:rPr lang="ja-JP" altLang="en-US" sz="2200" baseline="0" dirty="0" smtClean="0"/>
                      <a:t>（</a:t>
                    </a:r>
                    <a:r>
                      <a:rPr lang="en-US" altLang="ja-JP" sz="2200" baseline="0" dirty="0" smtClean="0"/>
                      <a:t>201</a:t>
                    </a:r>
                    <a:r>
                      <a:rPr lang="ja-JP" altLang="en-US" sz="2200" baseline="0" dirty="0" smtClean="0"/>
                      <a:t>人）</a:t>
                    </a:r>
                  </a:p>
                </c:rich>
              </c:tx>
              <c:spPr>
                <a:noFill/>
                <a:ln>
                  <a:noFill/>
                </a:ln>
                <a:effectLst/>
              </c:spPr>
              <c:txPr>
                <a:bodyPr rot="0" spcFirstLastPara="1" vertOverflow="ellipsis" vert="horz" wrap="square" lIns="38100" tIns="19050" rIns="38100" bIns="19050" anchor="ctr" anchorCtr="1">
                  <a:spAutoFit/>
                </a:bodyPr>
                <a:lstStyle/>
                <a:p>
                  <a:pPr>
                    <a:defRPr sz="2200" b="1" i="0" u="none" strike="noStrike" kern="1200" spc="0" baseline="0">
                      <a:solidFill>
                        <a:schemeClr val="tx1"/>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C98-4C90-9BE6-FAD993ABC51D}"/>
                </c:ext>
              </c:extLst>
            </c:dLbl>
            <c:dLbl>
              <c:idx val="5"/>
              <c:layout>
                <c:manualLayout>
                  <c:x val="0.17117604197874883"/>
                  <c:y val="-0.15758285316376269"/>
                </c:manualLayout>
              </c:layout>
              <c:tx>
                <c:rich>
                  <a:bodyPr rot="0" spcFirstLastPara="1" vertOverflow="ellipsis" vert="horz" wrap="square" lIns="38100" tIns="19050" rIns="38100" bIns="19050" anchor="ctr" anchorCtr="1">
                    <a:spAutoFit/>
                  </a:bodyPr>
                  <a:lstStyle/>
                  <a:p>
                    <a:pPr>
                      <a:defRPr sz="2200" b="1" i="0" u="none" strike="noStrike" kern="1200" spc="0" baseline="0">
                        <a:solidFill>
                          <a:schemeClr val="tx1"/>
                        </a:solidFill>
                        <a:latin typeface="+mn-lt"/>
                        <a:ea typeface="+mn-ea"/>
                        <a:cs typeface="+mn-cs"/>
                      </a:defRPr>
                    </a:pPr>
                    <a:fld id="{00018029-1E32-4A8C-A371-832F96F5C06B}" type="CATEGORYNAME">
                      <a:rPr lang="ja-JP" altLang="en-US" sz="2200"/>
                      <a:pPr>
                        <a:defRPr sz="2200">
                          <a:solidFill>
                            <a:schemeClr val="tx1"/>
                          </a:solidFill>
                        </a:defRPr>
                      </a:pPr>
                      <a:t>[分類名]</a:t>
                    </a:fld>
                    <a:endParaRPr lang="ja-JP" altLang="en-US" sz="2200" baseline="0" dirty="0"/>
                  </a:p>
                  <a:p>
                    <a:pPr>
                      <a:defRPr sz="2200">
                        <a:solidFill>
                          <a:schemeClr val="tx1"/>
                        </a:solidFill>
                      </a:defRPr>
                    </a:pPr>
                    <a:fld id="{067FB0AC-A35B-4DAD-9520-293E995B7FFF}" type="VALUE">
                      <a:rPr lang="en-US" altLang="ja-JP" sz="2200" baseline="0"/>
                      <a:pPr>
                        <a:defRPr sz="2200">
                          <a:solidFill>
                            <a:schemeClr val="tx1"/>
                          </a:solidFill>
                        </a:defRPr>
                      </a:pPr>
                      <a:t>[値]</a:t>
                    </a:fld>
                    <a:r>
                      <a:rPr lang="en-US" altLang="ja-JP" sz="2200" baseline="0" dirty="0" smtClean="0"/>
                      <a:t>%</a:t>
                    </a:r>
                  </a:p>
                  <a:p>
                    <a:pPr>
                      <a:defRPr sz="2200">
                        <a:solidFill>
                          <a:schemeClr val="tx1"/>
                        </a:solidFill>
                      </a:defRPr>
                    </a:pPr>
                    <a:r>
                      <a:rPr lang="ja-JP" altLang="en-US" sz="2200" baseline="0" dirty="0" smtClean="0"/>
                      <a:t>（</a:t>
                    </a:r>
                    <a:r>
                      <a:rPr lang="en-US" altLang="ja-JP" sz="2200" baseline="0" dirty="0" smtClean="0"/>
                      <a:t>231</a:t>
                    </a:r>
                    <a:r>
                      <a:rPr lang="ja-JP" altLang="en-US" sz="2200" baseline="0" dirty="0" smtClean="0"/>
                      <a:t>人）</a:t>
                    </a:r>
                  </a:p>
                </c:rich>
              </c:tx>
              <c:spPr>
                <a:noFill/>
                <a:ln>
                  <a:noFill/>
                </a:ln>
                <a:effectLst/>
              </c:spPr>
              <c:txPr>
                <a:bodyPr rot="0" spcFirstLastPara="1" vertOverflow="ellipsis" vert="horz" wrap="square" lIns="38100" tIns="19050" rIns="38100" bIns="19050" anchor="ctr" anchorCtr="1">
                  <a:spAutoFit/>
                </a:bodyPr>
                <a:lstStyle/>
                <a:p>
                  <a:pPr>
                    <a:defRPr sz="2200" b="1" i="0" u="none" strike="noStrike" kern="1200" spc="0" baseline="0">
                      <a:solidFill>
                        <a:schemeClr val="tx1"/>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EC98-4C90-9BE6-FAD993ABC51D}"/>
                </c:ext>
              </c:extLst>
            </c:dLbl>
            <c:dLbl>
              <c:idx val="6"/>
              <c:layout>
                <c:manualLayout>
                  <c:x val="0.16057002744597132"/>
                  <c:y val="0.20960910474132097"/>
                </c:manualLayout>
              </c:layout>
              <c:tx>
                <c:rich>
                  <a:bodyPr rot="0" spcFirstLastPara="1" vertOverflow="ellipsis" vert="horz" wrap="square" lIns="38100" tIns="19050" rIns="38100" bIns="19050" anchor="ctr" anchorCtr="1">
                    <a:spAutoFit/>
                  </a:bodyPr>
                  <a:lstStyle/>
                  <a:p>
                    <a:pPr>
                      <a:defRPr sz="2200" b="1" i="0" u="none" strike="noStrike" kern="1200" spc="0" baseline="0">
                        <a:solidFill>
                          <a:schemeClr val="bg1"/>
                        </a:solidFill>
                        <a:latin typeface="+mn-lt"/>
                        <a:ea typeface="+mn-ea"/>
                        <a:cs typeface="+mn-cs"/>
                      </a:defRPr>
                    </a:pPr>
                    <a:fld id="{167E7046-1461-4A58-B1A3-FAA6CB90D057}" type="CATEGORYNAME">
                      <a:rPr lang="ja-JP" altLang="en-US" sz="2200">
                        <a:solidFill>
                          <a:schemeClr val="bg1"/>
                        </a:solidFill>
                      </a:rPr>
                      <a:pPr>
                        <a:defRPr sz="2200">
                          <a:solidFill>
                            <a:schemeClr val="bg1"/>
                          </a:solidFill>
                        </a:defRPr>
                      </a:pPr>
                      <a:t>[分類名]</a:t>
                    </a:fld>
                    <a:endParaRPr lang="ja-JP" altLang="en-US" sz="2200" baseline="0" dirty="0">
                      <a:solidFill>
                        <a:schemeClr val="bg1"/>
                      </a:solidFill>
                    </a:endParaRPr>
                  </a:p>
                  <a:p>
                    <a:pPr>
                      <a:defRPr sz="2200">
                        <a:solidFill>
                          <a:schemeClr val="bg1"/>
                        </a:solidFill>
                      </a:defRPr>
                    </a:pPr>
                    <a:r>
                      <a:rPr lang="ja-JP" altLang="en-US" sz="2200" baseline="0" dirty="0">
                        <a:solidFill>
                          <a:schemeClr val="bg1"/>
                        </a:solidFill>
                      </a:rPr>
                      <a:t> </a:t>
                    </a:r>
                    <a:fld id="{6B9FDD7E-3746-4D09-9C76-343428AE7784}" type="VALUE">
                      <a:rPr lang="en-US" altLang="ja-JP" sz="2200" baseline="0">
                        <a:solidFill>
                          <a:schemeClr val="bg1"/>
                        </a:solidFill>
                      </a:rPr>
                      <a:pPr>
                        <a:defRPr sz="2200">
                          <a:solidFill>
                            <a:schemeClr val="bg1"/>
                          </a:solidFill>
                        </a:defRPr>
                      </a:pPr>
                      <a:t>[値]</a:t>
                    </a:fld>
                    <a:r>
                      <a:rPr lang="en-US" altLang="ja-JP" sz="2200" baseline="0" dirty="0" smtClean="0">
                        <a:solidFill>
                          <a:schemeClr val="bg1"/>
                        </a:solidFill>
                      </a:rPr>
                      <a:t>%</a:t>
                    </a:r>
                  </a:p>
                  <a:p>
                    <a:pPr>
                      <a:defRPr sz="2200">
                        <a:solidFill>
                          <a:schemeClr val="bg1"/>
                        </a:solidFill>
                      </a:defRPr>
                    </a:pPr>
                    <a:r>
                      <a:rPr lang="ja-JP" altLang="en-US" sz="2200" baseline="0" dirty="0" smtClean="0">
                        <a:solidFill>
                          <a:schemeClr val="bg1"/>
                        </a:solidFill>
                      </a:rPr>
                      <a:t>（</a:t>
                    </a:r>
                    <a:r>
                      <a:rPr lang="en-US" altLang="ja-JP" sz="2200" baseline="0" dirty="0" smtClean="0">
                        <a:solidFill>
                          <a:schemeClr val="bg1"/>
                        </a:solidFill>
                      </a:rPr>
                      <a:t>199</a:t>
                    </a:r>
                    <a:r>
                      <a:rPr lang="ja-JP" altLang="en-US" sz="2200" baseline="0" dirty="0" smtClean="0">
                        <a:solidFill>
                          <a:schemeClr val="bg1"/>
                        </a:solidFill>
                      </a:rPr>
                      <a:t>人）</a:t>
                    </a:r>
                  </a:p>
                </c:rich>
              </c:tx>
              <c:spPr>
                <a:noFill/>
                <a:ln>
                  <a:noFill/>
                </a:ln>
                <a:effectLst/>
              </c:spPr>
              <c:txPr>
                <a:bodyPr rot="0" spcFirstLastPara="1" vertOverflow="ellipsis" vert="horz" wrap="square" lIns="38100" tIns="19050" rIns="38100" bIns="19050" anchor="ctr" anchorCtr="1">
                  <a:spAutoFit/>
                </a:bodyPr>
                <a:lstStyle/>
                <a:p>
                  <a:pPr>
                    <a:defRPr sz="2200" b="1" i="0" u="none" strike="noStrike" kern="1200" spc="0" baseline="0">
                      <a:solidFill>
                        <a:schemeClr val="bg1"/>
                      </a:solidFill>
                      <a:latin typeface="+mn-lt"/>
                      <a:ea typeface="+mn-ea"/>
                      <a:cs typeface="+mn-cs"/>
                    </a:defRPr>
                  </a:pPr>
                  <a:endParaRPr lang="ja-JP"/>
                </a:p>
              </c:txPr>
              <c:dLblPos val="bestFit"/>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EC98-4C90-9BE6-FAD993ABC51D}"/>
                </c:ext>
              </c:extLst>
            </c:dLbl>
            <c:spPr>
              <a:noFill/>
              <a:ln>
                <a:noFill/>
              </a:ln>
              <a:effectLst/>
            </c:spPr>
            <c:txPr>
              <a:bodyPr rot="0" spcFirstLastPara="1" vertOverflow="ellipsis" vert="horz" wrap="square" lIns="38100" tIns="19050" rIns="38100" bIns="19050" anchor="ctr" anchorCtr="1">
                <a:spAutoFit/>
              </a:bodyPr>
              <a:lstStyle/>
              <a:p>
                <a:pPr>
                  <a:defRPr sz="2200" b="1" i="0" u="none" strike="noStrike" kern="1200" spc="0" baseline="0">
                    <a:solidFill>
                      <a:schemeClr val="tx1"/>
                    </a:solidFill>
                    <a:latin typeface="+mn-lt"/>
                    <a:ea typeface="+mn-ea"/>
                    <a:cs typeface="+mn-cs"/>
                  </a:defRPr>
                </a:pPr>
                <a:endParaRPr lang="ja-JP"/>
              </a:p>
            </c:txPr>
            <c:dLblPos val="outEnd"/>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Sheet2!$B$2:$H$2</c:f>
              <c:strCache>
                <c:ptCount val="7"/>
                <c:pt idx="0">
                  <c:v>11歳以下</c:v>
                </c:pt>
                <c:pt idx="1">
                  <c:v>12歳</c:v>
                </c:pt>
                <c:pt idx="2">
                  <c:v>13歳</c:v>
                </c:pt>
                <c:pt idx="3">
                  <c:v>14歳</c:v>
                </c:pt>
                <c:pt idx="4">
                  <c:v>15歳</c:v>
                </c:pt>
                <c:pt idx="5">
                  <c:v>16歳</c:v>
                </c:pt>
                <c:pt idx="6">
                  <c:v>17歳</c:v>
                </c:pt>
              </c:strCache>
            </c:strRef>
          </c:cat>
          <c:val>
            <c:numRef>
              <c:f>Sheet2!$B$3:$H$3</c:f>
              <c:numCache>
                <c:formatCode>General</c:formatCode>
                <c:ptCount val="7"/>
                <c:pt idx="0">
                  <c:v>0.9</c:v>
                </c:pt>
                <c:pt idx="1">
                  <c:v>3.9</c:v>
                </c:pt>
                <c:pt idx="2">
                  <c:v>10.4</c:v>
                </c:pt>
                <c:pt idx="3">
                  <c:v>16.100000000000001</c:v>
                </c:pt>
                <c:pt idx="4">
                  <c:v>21.9</c:v>
                </c:pt>
                <c:pt idx="5">
                  <c:v>25.1</c:v>
                </c:pt>
                <c:pt idx="6">
                  <c:v>21.7</c:v>
                </c:pt>
              </c:numCache>
            </c:numRef>
          </c:val>
          <c:extLst>
            <c:ext xmlns:c16="http://schemas.microsoft.com/office/drawing/2014/chart" uri="{C3380CC4-5D6E-409C-BE32-E72D297353CC}">
              <c16:uniqueId val="{0000000E-EC98-4C90-9BE6-FAD993ABC51D}"/>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ja-JP"/>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9099" cy="498693"/>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4939" y="0"/>
            <a:ext cx="2949099" cy="498693"/>
          </a:xfrm>
          <a:prstGeom prst="rect">
            <a:avLst/>
          </a:prstGeom>
        </p:spPr>
        <p:txBody>
          <a:bodyPr vert="horz" lIns="91440" tIns="45720" rIns="91440" bIns="45720" rtlCol="0"/>
          <a:lstStyle>
            <a:lvl1pPr algn="r">
              <a:defRPr sz="1200"/>
            </a:lvl1pPr>
          </a:lstStyle>
          <a:p>
            <a:fld id="{61AA4639-22CD-4BBA-A5DB-3180F97B8029}" type="datetimeFigureOut">
              <a:rPr kumimoji="1" lang="ja-JP" altLang="en-US" smtClean="0"/>
              <a:t>2022/3/4</a:t>
            </a:fld>
            <a:endParaRPr kumimoji="1" lang="ja-JP" altLang="en-US"/>
          </a:p>
        </p:txBody>
      </p:sp>
      <p:sp>
        <p:nvSpPr>
          <p:cNvPr id="4" name="スライド イメージ プレースホルダー 3"/>
          <p:cNvSpPr>
            <a:spLocks noGrp="1" noRot="1" noChangeAspect="1"/>
          </p:cNvSpPr>
          <p:nvPr>
            <p:ph type="sldImg" idx="2"/>
          </p:nvPr>
        </p:nvSpPr>
        <p:spPr>
          <a:xfrm>
            <a:off x="422275" y="1243013"/>
            <a:ext cx="5961063" cy="3354387"/>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0562" y="4783307"/>
            <a:ext cx="5444490" cy="3913614"/>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9440647"/>
            <a:ext cx="2949099" cy="498692"/>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4939" y="9440647"/>
            <a:ext cx="2949099" cy="498692"/>
          </a:xfrm>
          <a:prstGeom prst="rect">
            <a:avLst/>
          </a:prstGeom>
        </p:spPr>
        <p:txBody>
          <a:bodyPr vert="horz" lIns="91440" tIns="45720" rIns="91440" bIns="45720" rtlCol="0" anchor="b"/>
          <a:lstStyle>
            <a:lvl1pPr algn="r">
              <a:defRPr sz="1200"/>
            </a:lvl1pPr>
          </a:lstStyle>
          <a:p>
            <a:fld id="{6C45D214-96D8-4A19-89DD-F5C77182F37B}" type="slidenum">
              <a:rPr kumimoji="1" lang="ja-JP" altLang="en-US" smtClean="0"/>
              <a:t>‹#›</a:t>
            </a:fld>
            <a:endParaRPr kumimoji="1" lang="ja-JP" altLang="en-US"/>
          </a:p>
        </p:txBody>
      </p:sp>
    </p:spTree>
    <p:extLst>
      <p:ext uri="{BB962C8B-B14F-4D97-AF65-F5344CB8AC3E}">
        <p14:creationId xmlns:p14="http://schemas.microsoft.com/office/powerpoint/2010/main" val="1925585446"/>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高等学校まで続く１２年間の性に関する指導を実りあるものにするためには、性に関する指導の入口となるこの時間に、男女の体の違い、プライベートゾーンの大切さをしっかりと理解させることが重要です。</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「自分だけの大切な場所だから、守らなければならない」と正しく伝えることで、「自分の身体は大切」という意識に繋がります。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＊Ｔ：指導者の説明・発問　　Ｃ：予想される児童の反応</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1</a:t>
            </a:fld>
            <a:endParaRPr kumimoji="1" lang="ja-JP" altLang="en-US"/>
          </a:p>
        </p:txBody>
      </p:sp>
    </p:spTree>
    <p:extLst>
      <p:ext uri="{BB962C8B-B14F-4D97-AF65-F5344CB8AC3E}">
        <p14:creationId xmlns:p14="http://schemas.microsoft.com/office/powerpoint/2010/main" val="18700812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Ｔ：私たちの体が汚れるのは、どんなときでしょう。</a:t>
            </a:r>
            <a:endParaRPr kumimoji="1" lang="en-US" altLang="ja-JP" dirty="0" smtClean="0"/>
          </a:p>
          <a:p>
            <a:r>
              <a:rPr kumimoji="1" lang="ja-JP" altLang="en-US" dirty="0" smtClean="0"/>
              <a:t>Ｃ：外で遊んだとき。汚いものを触ったとき。トイレに行ったとき。</a:t>
            </a:r>
            <a:endParaRPr kumimoji="1" lang="en-US" altLang="ja-JP" dirty="0" smtClean="0"/>
          </a:p>
          <a:p>
            <a:r>
              <a:rPr kumimoji="1" lang="ja-JP" altLang="en-US" dirty="0" smtClean="0"/>
              <a:t>Ｔ：外で遊んで汗をかいたり、土や色々な物を触って遊んだりすると、体や手が汚れますね。</a:t>
            </a:r>
            <a:endParaRPr kumimoji="1" lang="en-US" altLang="ja-JP" dirty="0" smtClean="0"/>
          </a:p>
          <a:p>
            <a:r>
              <a:rPr kumimoji="1" lang="ja-JP" altLang="en-US" dirty="0" smtClean="0"/>
              <a:t>Ｔ：では、服で隠れている部分で汚れるところは、どんなところでしょうか。</a:t>
            </a:r>
            <a:endParaRPr kumimoji="1" lang="en-US" altLang="ja-JP" dirty="0" smtClean="0"/>
          </a:p>
          <a:p>
            <a:r>
              <a:rPr kumimoji="1" lang="ja-JP" altLang="en-US" dirty="0" smtClean="0"/>
              <a:t>Ｔ：トイレに行ったとき、おしっこやうんちをした時に、性器におしっこやうんちがついて汚れていることがあります。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15</a:t>
            </a:fld>
            <a:endParaRPr kumimoji="1" lang="ja-JP" altLang="en-US"/>
          </a:p>
        </p:txBody>
      </p:sp>
    </p:spTree>
    <p:extLst>
      <p:ext uri="{BB962C8B-B14F-4D97-AF65-F5344CB8AC3E}">
        <p14:creationId xmlns:p14="http://schemas.microsoft.com/office/powerpoint/2010/main" val="31714402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Ｔ：体が汚れたら、そのままにしておいていいでしょうか。</a:t>
            </a:r>
            <a:endParaRPr kumimoji="1" lang="en-US" altLang="ja-JP" dirty="0" smtClean="0"/>
          </a:p>
          <a:p>
            <a:r>
              <a:rPr kumimoji="1" lang="ja-JP" altLang="en-US" dirty="0" smtClean="0"/>
              <a:t>Ｃ：いけない。</a:t>
            </a:r>
            <a:endParaRPr kumimoji="1" lang="en-US" altLang="ja-JP" dirty="0" smtClean="0"/>
          </a:p>
          <a:p>
            <a:r>
              <a:rPr kumimoji="1" lang="ja-JP" altLang="en-US" dirty="0" smtClean="0"/>
              <a:t>Ｔ：それはなぜでしょう。</a:t>
            </a:r>
            <a:endParaRPr kumimoji="1" lang="en-US" altLang="ja-JP" dirty="0" smtClean="0"/>
          </a:p>
          <a:p>
            <a:r>
              <a:rPr kumimoji="1" lang="ja-JP" altLang="en-US" dirty="0" smtClean="0"/>
              <a:t>Ｃ：</a:t>
            </a:r>
            <a:r>
              <a:rPr kumimoji="1" lang="ja-JP" altLang="en-US" dirty="0" err="1" smtClean="0"/>
              <a:t>ば</a:t>
            </a:r>
            <a:r>
              <a:rPr kumimoji="1" lang="ja-JP" altLang="en-US" dirty="0" smtClean="0"/>
              <a:t>いきんがつくから。病気になるから。</a:t>
            </a:r>
            <a:endParaRPr kumimoji="1" lang="en-US" altLang="ja-JP" dirty="0" smtClean="0"/>
          </a:p>
          <a:p>
            <a:r>
              <a:rPr kumimoji="1" lang="ja-JP" altLang="en-US" dirty="0" smtClean="0"/>
              <a:t>Ｔ：汚れた手についた</a:t>
            </a:r>
            <a:r>
              <a:rPr kumimoji="1" lang="ja-JP" altLang="en-US" dirty="0" err="1" smtClean="0"/>
              <a:t>ばい</a:t>
            </a:r>
            <a:r>
              <a:rPr kumimoji="1" lang="ja-JP" altLang="en-US" dirty="0" smtClean="0"/>
              <a:t>菌を落とさないと、食事の時に手から口の中、そして体の中にばい菌が入って病気になってしまうことがあります。</a:t>
            </a:r>
            <a:endParaRPr kumimoji="1" lang="en-US" altLang="ja-JP" dirty="0" smtClean="0"/>
          </a:p>
          <a:p>
            <a:r>
              <a:rPr kumimoji="1" lang="ja-JP" altLang="en-US" sz="1200" kern="1200" dirty="0" smtClean="0">
                <a:solidFill>
                  <a:schemeClr val="tx1"/>
                </a:solidFill>
                <a:effectLst/>
                <a:latin typeface="+mn-lt"/>
                <a:ea typeface="+mn-ea"/>
                <a:cs typeface="+mn-cs"/>
              </a:rPr>
              <a:t>　　また、</a:t>
            </a:r>
            <a:r>
              <a:rPr kumimoji="1" lang="ja-JP" altLang="ja-JP" sz="1200" kern="1200" dirty="0" smtClean="0">
                <a:solidFill>
                  <a:schemeClr val="tx1"/>
                </a:solidFill>
                <a:effectLst/>
                <a:latin typeface="+mn-lt"/>
                <a:ea typeface="+mn-ea"/>
                <a:cs typeface="+mn-cs"/>
              </a:rPr>
              <a:t>性器</a:t>
            </a:r>
            <a:r>
              <a:rPr kumimoji="1" lang="ja-JP" altLang="en-US" sz="1200" kern="1200" dirty="0" smtClean="0">
                <a:solidFill>
                  <a:schemeClr val="tx1"/>
                </a:solidFill>
                <a:effectLst/>
                <a:latin typeface="+mn-lt"/>
                <a:ea typeface="+mn-ea"/>
                <a:cs typeface="+mn-cs"/>
              </a:rPr>
              <a:t>のところは、</a:t>
            </a:r>
            <a:r>
              <a:rPr kumimoji="1" lang="ja-JP" altLang="ja-JP" sz="1200" kern="1200" dirty="0" smtClean="0">
                <a:solidFill>
                  <a:schemeClr val="tx1"/>
                </a:solidFill>
                <a:effectLst/>
                <a:latin typeface="+mn-lt"/>
                <a:ea typeface="+mn-ea"/>
                <a:cs typeface="+mn-cs"/>
              </a:rPr>
              <a:t>体の中とつながってい</a:t>
            </a:r>
            <a:r>
              <a:rPr kumimoji="1" lang="ja-JP" altLang="en-US" sz="1200" kern="1200" dirty="0" smtClean="0">
                <a:solidFill>
                  <a:schemeClr val="tx1"/>
                </a:solidFill>
                <a:effectLst/>
                <a:latin typeface="+mn-lt"/>
                <a:ea typeface="+mn-ea"/>
                <a:cs typeface="+mn-cs"/>
              </a:rPr>
              <a:t>るので</a:t>
            </a:r>
            <a:r>
              <a:rPr kumimoji="1" lang="ja-JP" altLang="ja-JP" sz="1200" kern="1200" dirty="0" smtClean="0">
                <a:solidFill>
                  <a:schemeClr val="tx1"/>
                </a:solidFill>
                <a:effectLst/>
                <a:latin typeface="+mn-lt"/>
                <a:ea typeface="+mn-ea"/>
                <a:cs typeface="+mn-cs"/>
              </a:rPr>
              <a:t>、清潔にしないと</a:t>
            </a:r>
            <a:r>
              <a:rPr kumimoji="1" lang="ja-JP" altLang="en-US" sz="1200" kern="1200" dirty="0" err="1" smtClean="0">
                <a:solidFill>
                  <a:schemeClr val="tx1"/>
                </a:solidFill>
                <a:effectLst/>
                <a:latin typeface="+mn-lt"/>
                <a:ea typeface="+mn-ea"/>
                <a:cs typeface="+mn-cs"/>
              </a:rPr>
              <a:t>ばい</a:t>
            </a:r>
            <a:r>
              <a:rPr kumimoji="1" lang="ja-JP" altLang="en-US" sz="1200" kern="1200" dirty="0" smtClean="0">
                <a:solidFill>
                  <a:schemeClr val="tx1"/>
                </a:solidFill>
                <a:effectLst/>
                <a:latin typeface="+mn-lt"/>
                <a:ea typeface="+mn-ea"/>
                <a:cs typeface="+mn-cs"/>
              </a:rPr>
              <a:t>菌が入って</a:t>
            </a:r>
            <a:r>
              <a:rPr kumimoji="1" lang="ja-JP" altLang="ja-JP" sz="1200" kern="1200" dirty="0" smtClean="0">
                <a:solidFill>
                  <a:schemeClr val="tx1"/>
                </a:solidFill>
                <a:effectLst/>
                <a:latin typeface="+mn-lt"/>
                <a:ea typeface="+mn-ea"/>
                <a:cs typeface="+mn-cs"/>
              </a:rPr>
              <a:t>病気にな</a:t>
            </a:r>
            <a:r>
              <a:rPr kumimoji="1" lang="ja-JP" altLang="en-US" sz="1200" kern="1200" dirty="0" smtClean="0">
                <a:solidFill>
                  <a:schemeClr val="tx1"/>
                </a:solidFill>
                <a:effectLst/>
                <a:latin typeface="+mn-lt"/>
                <a:ea typeface="+mn-ea"/>
                <a:cs typeface="+mn-cs"/>
              </a:rPr>
              <a:t>ってしまうこと</a:t>
            </a:r>
            <a:r>
              <a:rPr kumimoji="1" lang="ja-JP" altLang="ja-JP" sz="1200" kern="1200" dirty="0" smtClean="0">
                <a:solidFill>
                  <a:schemeClr val="tx1"/>
                </a:solidFill>
                <a:effectLst/>
                <a:latin typeface="+mn-lt"/>
                <a:ea typeface="+mn-ea"/>
                <a:cs typeface="+mn-cs"/>
              </a:rPr>
              <a:t>があ</a:t>
            </a:r>
            <a:r>
              <a:rPr kumimoji="1" lang="ja-JP" altLang="en-US" sz="1200" kern="1200" dirty="0" smtClean="0">
                <a:solidFill>
                  <a:schemeClr val="tx1"/>
                </a:solidFill>
                <a:effectLst/>
                <a:latin typeface="+mn-lt"/>
                <a:ea typeface="+mn-ea"/>
                <a:cs typeface="+mn-cs"/>
              </a:rPr>
              <a:t>ります。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きれいにしていないと、</a:t>
            </a:r>
            <a:r>
              <a:rPr kumimoji="1" lang="ja-JP" altLang="en-US" sz="1200" kern="1200" dirty="0" err="1" smtClean="0">
                <a:solidFill>
                  <a:schemeClr val="tx1"/>
                </a:solidFill>
                <a:effectLst/>
                <a:latin typeface="+mn-lt"/>
                <a:ea typeface="+mn-ea"/>
                <a:cs typeface="+mn-cs"/>
              </a:rPr>
              <a:t>ばい</a:t>
            </a:r>
            <a:r>
              <a:rPr kumimoji="1" lang="ja-JP" altLang="en-US" sz="1200" kern="1200" dirty="0" smtClean="0">
                <a:solidFill>
                  <a:schemeClr val="tx1"/>
                </a:solidFill>
                <a:effectLst/>
                <a:latin typeface="+mn-lt"/>
                <a:ea typeface="+mn-ea"/>
                <a:cs typeface="+mn-cs"/>
              </a:rPr>
              <a:t>菌が増えて嫌なにおいがしたりするので、気持ちよく過ごすためにも体をきれいにすることは大切です。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Ｔ：では、体をきれいにする方法には、どんなことがあるでしょうか。</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Ｃ：手を洗う。お風呂に入る。</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16</a:t>
            </a:fld>
            <a:endParaRPr kumimoji="1" lang="ja-JP" altLang="en-US"/>
          </a:p>
        </p:txBody>
      </p:sp>
    </p:spTree>
    <p:extLst>
      <p:ext uri="{BB962C8B-B14F-4D97-AF65-F5344CB8AC3E}">
        <p14:creationId xmlns:p14="http://schemas.microsoft.com/office/powerpoint/2010/main" val="3703168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（以下、手洗いや体の洗い方を具体的に学習）</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17</a:t>
            </a:fld>
            <a:endParaRPr kumimoji="1" lang="ja-JP" altLang="en-US"/>
          </a:p>
        </p:txBody>
      </p:sp>
    </p:spTree>
    <p:extLst>
      <p:ext uri="{BB962C8B-B14F-4D97-AF65-F5344CB8AC3E}">
        <p14:creationId xmlns:p14="http://schemas.microsoft.com/office/powerpoint/2010/main" val="20581718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また・おしり</a:t>
            </a:r>
            <a:r>
              <a:rPr kumimoji="1" lang="ja-JP" altLang="ja-JP" sz="1200" kern="1200" dirty="0" smtClean="0">
                <a:solidFill>
                  <a:schemeClr val="tx1"/>
                </a:solidFill>
                <a:effectLst/>
                <a:latin typeface="+mn-lt"/>
                <a:ea typeface="+mn-ea"/>
                <a:cs typeface="+mn-cs"/>
              </a:rPr>
              <a:t>の洗い方</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・女の子はおしっこの出口の周りや肛門の周りに、男の子はおちんちんの先や肛門の周りに、おしっこやあせ、垢などの汚れがたまることがある。</a:t>
            </a:r>
          </a:p>
          <a:p>
            <a:r>
              <a:rPr kumimoji="1" lang="ja-JP" altLang="ja-JP" sz="1200" kern="1200" dirty="0" smtClean="0">
                <a:solidFill>
                  <a:schemeClr val="tx1"/>
                </a:solidFill>
                <a:effectLst/>
                <a:latin typeface="+mn-lt"/>
                <a:ea typeface="+mn-ea"/>
                <a:cs typeface="+mn-cs"/>
              </a:rPr>
              <a:t>・女の子は、おしっこの出るところとその周りは皮膚が柔らかく傷つきやすいので、優しく丁寧にお湯で流して洗う。</a:t>
            </a:r>
          </a:p>
          <a:p>
            <a:r>
              <a:rPr kumimoji="1" lang="ja-JP" altLang="ja-JP" sz="1200" kern="1200" dirty="0" smtClean="0">
                <a:solidFill>
                  <a:schemeClr val="tx1"/>
                </a:solidFill>
                <a:effectLst/>
                <a:latin typeface="+mn-lt"/>
                <a:ea typeface="+mn-ea"/>
                <a:cs typeface="+mn-cs"/>
              </a:rPr>
              <a:t>・男の子は、おちんちんの皮を痛くないところまでお腹の方へ引っ張り、おしっこが出るところを出す。おしっこが出るところの周りは皮膚が柔らかく傷つきやすいので、お湯で流して優しく洗う。</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18</a:t>
            </a:fld>
            <a:endParaRPr kumimoji="1" lang="ja-JP" altLang="en-US"/>
          </a:p>
        </p:txBody>
      </p:sp>
    </p:spTree>
    <p:extLst>
      <p:ext uri="{BB962C8B-B14F-4D97-AF65-F5344CB8AC3E}">
        <p14:creationId xmlns:p14="http://schemas.microsoft.com/office/powerpoint/2010/main" val="12860614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令和元年度に性的虐待を受けた</a:t>
            </a:r>
            <a:r>
              <a:rPr kumimoji="1" lang="en-US" altLang="ja-JP" sz="1200" kern="1200" dirty="0" smtClean="0">
                <a:solidFill>
                  <a:schemeClr val="tx1"/>
                </a:solidFill>
                <a:effectLst/>
                <a:latin typeface="+mn-lt"/>
                <a:ea typeface="+mn-ea"/>
                <a:cs typeface="+mn-cs"/>
              </a:rPr>
              <a:t>18</a:t>
            </a:r>
            <a:r>
              <a:rPr kumimoji="1" lang="ja-JP" altLang="ja-JP" sz="1200" kern="1200" dirty="0" smtClean="0">
                <a:solidFill>
                  <a:schemeClr val="tx1"/>
                </a:solidFill>
                <a:effectLst/>
                <a:latin typeface="+mn-lt"/>
                <a:ea typeface="+mn-ea"/>
                <a:cs typeface="+mn-cs"/>
              </a:rPr>
              <a:t>才未満の</a:t>
            </a:r>
            <a:r>
              <a:rPr kumimoji="1" lang="ja-JP" altLang="en-US" sz="1200" kern="1200" dirty="0" smtClean="0">
                <a:solidFill>
                  <a:schemeClr val="tx1"/>
                </a:solidFill>
                <a:effectLst/>
                <a:latin typeface="+mn-lt"/>
                <a:ea typeface="+mn-ea"/>
                <a:cs typeface="+mn-cs"/>
              </a:rPr>
              <a:t>子ども</a:t>
            </a:r>
            <a:r>
              <a:rPr kumimoji="1" lang="ja-JP" altLang="ja-JP" sz="1200" kern="1200" dirty="0" smtClean="0">
                <a:solidFill>
                  <a:schemeClr val="tx1"/>
                </a:solidFill>
                <a:effectLst/>
                <a:latin typeface="+mn-lt"/>
                <a:ea typeface="+mn-ea"/>
                <a:cs typeface="+mn-cs"/>
              </a:rPr>
              <a:t>のうち、全く知らない人から被害を受けた人は約</a:t>
            </a:r>
            <a:r>
              <a:rPr kumimoji="1" lang="en-US" altLang="ja-JP" sz="1200" kern="1200" dirty="0" smtClean="0">
                <a:solidFill>
                  <a:schemeClr val="tx1"/>
                </a:solidFill>
                <a:effectLst/>
                <a:latin typeface="+mn-lt"/>
                <a:ea typeface="+mn-ea"/>
                <a:cs typeface="+mn-cs"/>
              </a:rPr>
              <a:t>7.6</a:t>
            </a:r>
            <a:r>
              <a:rPr kumimoji="1" lang="ja-JP" altLang="ja-JP" sz="1200" kern="1200" dirty="0" smtClean="0">
                <a:solidFill>
                  <a:schemeClr val="tx1"/>
                </a:solidFill>
                <a:effectLst/>
                <a:latin typeface="+mn-lt"/>
                <a:ea typeface="+mn-ea"/>
                <a:cs typeface="+mn-cs"/>
              </a:rPr>
              <a:t>％となっており、被害者の多くは面識のある人（実父母、養父、継父、内縁関係の男女）から被害を受けています。</a:t>
            </a:r>
          </a:p>
          <a:p>
            <a:r>
              <a:rPr kumimoji="1" lang="ja-JP" altLang="ja-JP" sz="1200" kern="1200" dirty="0" smtClean="0">
                <a:solidFill>
                  <a:schemeClr val="tx1"/>
                </a:solidFill>
                <a:effectLst/>
                <a:latin typeface="+mn-lt"/>
                <a:ea typeface="+mn-ea"/>
                <a:cs typeface="+mn-cs"/>
              </a:rPr>
              <a:t>　また、女の子だけでなく男の子も被害に遭っており、性被害・性犯罪に巻き込まれる可能性や被害者の心に与える影響は、性別に関係はありません。</a:t>
            </a:r>
          </a:p>
          <a:p>
            <a:r>
              <a:rPr kumimoji="1" lang="ja-JP" altLang="ja-JP" sz="1200" kern="1200" dirty="0" smtClean="0">
                <a:solidFill>
                  <a:schemeClr val="tx1"/>
                </a:solidFill>
                <a:effectLst/>
                <a:latin typeface="+mn-lt"/>
                <a:ea typeface="+mn-ea"/>
                <a:cs typeface="+mn-cs"/>
              </a:rPr>
              <a:t>　もしもの場合には一人で抱え込まず誰かに相談できる態度を育成できるように指導していきましょう。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子どもが性被害を受けてしまったとき</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①まず、</a:t>
            </a:r>
            <a:r>
              <a:rPr kumimoji="1" lang="ja-JP" altLang="en-US" sz="1200" kern="1200" dirty="0" smtClean="0">
                <a:solidFill>
                  <a:schemeClr val="tx1"/>
                </a:solidFill>
                <a:effectLst/>
                <a:latin typeface="+mn-lt"/>
                <a:ea typeface="+mn-ea"/>
                <a:cs typeface="+mn-cs"/>
              </a:rPr>
              <a:t>子ども</a:t>
            </a:r>
            <a:r>
              <a:rPr kumimoji="1" lang="ja-JP" altLang="ja-JP" sz="1200" kern="1200" dirty="0" smtClean="0">
                <a:solidFill>
                  <a:schemeClr val="tx1"/>
                </a:solidFill>
                <a:effectLst/>
                <a:latin typeface="+mn-lt"/>
                <a:ea typeface="+mn-ea"/>
                <a:cs typeface="+mn-cs"/>
              </a:rPr>
              <a:t>の言うことを否定せず受け入れましょう。</a:t>
            </a:r>
          </a:p>
          <a:p>
            <a:r>
              <a:rPr kumimoji="1" lang="en-US" altLang="ja-JP" sz="1200" kern="1200" dirty="0" smtClean="0">
                <a:solidFill>
                  <a:schemeClr val="tx1"/>
                </a:solidFill>
                <a:effectLst/>
                <a:latin typeface="+mn-lt"/>
                <a:ea typeface="+mn-ea"/>
                <a:cs typeface="+mn-cs"/>
              </a:rPr>
              <a:t>②</a:t>
            </a:r>
            <a:r>
              <a:rPr kumimoji="1" lang="ja-JP" altLang="ja-JP" sz="1200" kern="1200" dirty="0" smtClean="0">
                <a:solidFill>
                  <a:schemeClr val="tx1"/>
                </a:solidFill>
                <a:effectLst/>
                <a:latin typeface="+mn-lt"/>
                <a:ea typeface="+mn-ea"/>
                <a:cs typeface="+mn-cs"/>
              </a:rPr>
              <a:t>過度に感情的にならず、冷静に話を聞きましょう。</a:t>
            </a:r>
          </a:p>
          <a:p>
            <a:r>
              <a:rPr kumimoji="1" lang="en-US" altLang="ja-JP" sz="1200" kern="1200" dirty="0" smtClean="0">
                <a:solidFill>
                  <a:schemeClr val="tx1"/>
                </a:solidFill>
                <a:effectLst/>
                <a:latin typeface="+mn-lt"/>
                <a:ea typeface="+mn-ea"/>
                <a:cs typeface="+mn-cs"/>
              </a:rPr>
              <a:t>③</a:t>
            </a:r>
            <a:r>
              <a:rPr kumimoji="1" lang="ja-JP" altLang="ja-JP" sz="1200" kern="1200" dirty="0" smtClean="0">
                <a:solidFill>
                  <a:schemeClr val="tx1"/>
                </a:solidFill>
                <a:effectLst/>
                <a:latin typeface="+mn-lt"/>
                <a:ea typeface="+mn-ea"/>
                <a:cs typeface="+mn-cs"/>
              </a:rPr>
              <a:t>「あなたは悪くない」「心配しなくていい」ということはっきりと伝え、安心感を与えましょう。</a:t>
            </a:r>
          </a:p>
          <a:p>
            <a:r>
              <a:rPr kumimoji="1" lang="ja-JP" altLang="ja-JP" sz="1200" kern="1200" dirty="0" smtClean="0">
                <a:solidFill>
                  <a:schemeClr val="tx1"/>
                </a:solidFill>
                <a:effectLst/>
                <a:latin typeface="+mn-lt"/>
                <a:ea typeface="+mn-ea"/>
                <a:cs typeface="+mn-cs"/>
              </a:rPr>
              <a:t>④</a:t>
            </a:r>
            <a:r>
              <a:rPr kumimoji="1" lang="ja-JP" altLang="en-US" sz="1200" kern="1200" dirty="0" smtClean="0">
                <a:solidFill>
                  <a:schemeClr val="tx1"/>
                </a:solidFill>
                <a:effectLst/>
                <a:latin typeface="+mn-lt"/>
                <a:ea typeface="+mn-ea"/>
                <a:cs typeface="+mn-cs"/>
              </a:rPr>
              <a:t>子ども</a:t>
            </a:r>
            <a:r>
              <a:rPr kumimoji="1" lang="ja-JP" altLang="ja-JP" sz="1200" kern="1200" dirty="0" smtClean="0">
                <a:solidFill>
                  <a:schemeClr val="tx1"/>
                </a:solidFill>
                <a:effectLst/>
                <a:latin typeface="+mn-lt"/>
                <a:ea typeface="+mn-ea"/>
                <a:cs typeface="+mn-cs"/>
              </a:rPr>
              <a:t>を援助してくれる専門機関（手引き</a:t>
            </a:r>
            <a:r>
              <a:rPr kumimoji="1" lang="en-US" altLang="ja-JP" sz="1200" kern="1200" dirty="0" smtClean="0">
                <a:solidFill>
                  <a:schemeClr val="tx1"/>
                </a:solidFill>
                <a:effectLst/>
                <a:latin typeface="+mn-lt"/>
                <a:ea typeface="+mn-ea"/>
                <a:cs typeface="+mn-cs"/>
              </a:rPr>
              <a:t>P.24</a:t>
            </a:r>
            <a:r>
              <a:rPr kumimoji="1" lang="ja-JP" altLang="ja-JP" sz="1200" kern="1200" dirty="0" smtClean="0">
                <a:solidFill>
                  <a:schemeClr val="tx1"/>
                </a:solidFill>
                <a:effectLst/>
                <a:latin typeface="+mn-lt"/>
                <a:ea typeface="+mn-ea"/>
                <a:cs typeface="+mn-cs"/>
              </a:rPr>
              <a:t>）や病院に相談してください。（手引き「個別指導（家庭内性的虐待・家庭外性被害を疑う場合）」参照）</a:t>
            </a:r>
            <a:endParaRPr kumimoji="1" lang="en-US"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21</a:t>
            </a:fld>
            <a:endParaRPr kumimoji="1" lang="ja-JP" altLang="en-US"/>
          </a:p>
        </p:txBody>
      </p:sp>
    </p:spTree>
    <p:extLst>
      <p:ext uri="{BB962C8B-B14F-4D97-AF65-F5344CB8AC3E}">
        <p14:creationId xmlns:p14="http://schemas.microsoft.com/office/powerpoint/2010/main" val="37074771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私たちの体の中で、水着を着ると隠れる部分（胸、性器、おしり（口や顔も大切な部分）は、特に大切な自分だけのところで、「プライベートゾーン」という名前がついています。</a:t>
            </a:r>
            <a:endParaRPr kumimoji="1" lang="en-US" altLang="ja-JP" dirty="0" smtClean="0"/>
          </a:p>
          <a:p>
            <a:r>
              <a:rPr kumimoji="1" lang="ja-JP" altLang="en-US" dirty="0" smtClean="0"/>
              <a:t>　プライベートゾーンには、生まれたときから命のもとがつまっていて、大切に守るところです。</a:t>
            </a:r>
            <a:endParaRPr kumimoji="1" lang="en-US" altLang="ja-JP" dirty="0" smtClean="0"/>
          </a:p>
          <a:p>
            <a:r>
              <a:rPr kumimoji="1" lang="ja-JP" altLang="en-US" dirty="0" smtClean="0"/>
              <a:t>　自分も友達も「プライベートゾーン」を大切に守れるように、約束がありました。</a:t>
            </a:r>
            <a:endParaRPr kumimoji="1" lang="en-US" altLang="ja-JP" dirty="0" smtClean="0"/>
          </a:p>
          <a:p>
            <a:r>
              <a:rPr kumimoji="1" lang="ja-JP" altLang="en-US" dirty="0" smtClean="0"/>
              <a:t>　　①他の人</a:t>
            </a:r>
            <a:r>
              <a:rPr kumimoji="1" lang="ja-JP" altLang="en-US" dirty="0" err="1" smtClean="0"/>
              <a:t>のを</a:t>
            </a:r>
            <a:r>
              <a:rPr kumimoji="1" lang="ja-JP" altLang="en-US" dirty="0" smtClean="0"/>
              <a:t>勝手に見ない　②他の人のを勝手に触らない</a:t>
            </a:r>
            <a:endParaRPr kumimoji="1" lang="en-US" altLang="ja-JP" dirty="0" smtClean="0"/>
          </a:p>
          <a:p>
            <a:r>
              <a:rPr kumimoji="1" lang="ja-JP" altLang="en-US" dirty="0" smtClean="0"/>
              <a:t>　　③人に見せない　④人前で触らない　</a:t>
            </a:r>
            <a:endParaRPr kumimoji="1" lang="en-US" altLang="ja-JP" dirty="0" smtClean="0"/>
          </a:p>
          <a:p>
            <a:r>
              <a:rPr kumimoji="1" lang="ja-JP" altLang="en-US" dirty="0" smtClean="0"/>
              <a:t>　　⑤蹴ったり叩いたりしない　⑥清潔にする</a:t>
            </a:r>
            <a:endParaRPr kumimoji="1" lang="en-US" altLang="ja-JP" dirty="0" smtClean="0"/>
          </a:p>
          <a:p>
            <a:endParaRPr kumimoji="1" lang="en-US" altLang="ja-JP" dirty="0" smtClean="0"/>
          </a:p>
          <a:p>
            <a:r>
              <a:rPr kumimoji="1" lang="ja-JP" altLang="en-US" dirty="0" smtClean="0"/>
              <a:t>　プライベートゾーンには、今みんなで確認した約束がありますが、中には約束を守らず、子どものプライベートゾーンを見たり触ったりしようとする大人やお兄さん・お姉さん（上級生や中高生）もいます。</a:t>
            </a:r>
            <a:endParaRPr kumimoji="1" lang="en-US" altLang="ja-JP" dirty="0" smtClean="0"/>
          </a:p>
          <a:p>
            <a:r>
              <a:rPr kumimoji="1" lang="ja-JP" altLang="en-US" dirty="0" smtClean="0"/>
              <a:t>　今日は、自分の体や大切なプライベートゾーンに、嫌なことをされそうになった時に、自分を守るための方法について、考えていきましょう。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22</a:t>
            </a:fld>
            <a:endParaRPr kumimoji="1" lang="ja-JP" altLang="en-US"/>
          </a:p>
        </p:txBody>
      </p:sp>
    </p:spTree>
    <p:extLst>
      <p:ext uri="{BB962C8B-B14F-4D97-AF65-F5344CB8AC3E}">
        <p14:creationId xmlns:p14="http://schemas.microsoft.com/office/powerpoint/2010/main" val="13362735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①叫んで逃げる。その場を離れて他の人がいる場所に行く。</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23</a:t>
            </a:fld>
            <a:endParaRPr kumimoji="1" lang="ja-JP" altLang="en-US"/>
          </a:p>
        </p:txBody>
      </p:sp>
    </p:spTree>
    <p:extLst>
      <p:ext uri="{BB962C8B-B14F-4D97-AF65-F5344CB8AC3E}">
        <p14:creationId xmlns:p14="http://schemas.microsoft.com/office/powerpoint/2010/main" val="10524759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②断ってその場を離れる。人が大勢いる場所に行く。</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24</a:t>
            </a:fld>
            <a:endParaRPr kumimoji="1" lang="ja-JP" altLang="en-US"/>
          </a:p>
        </p:txBody>
      </p:sp>
    </p:spTree>
    <p:extLst>
      <p:ext uri="{BB962C8B-B14F-4D97-AF65-F5344CB8AC3E}">
        <p14:creationId xmlns:p14="http://schemas.microsoft.com/office/powerpoint/2010/main" val="34530772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③信頼できる大人なら誰</a:t>
            </a:r>
            <a:r>
              <a:rPr kumimoji="1" lang="ja-JP" altLang="en-US" sz="1200" kern="1200" dirty="0" smtClean="0">
                <a:solidFill>
                  <a:schemeClr val="tx1"/>
                </a:solidFill>
                <a:effectLst/>
                <a:latin typeface="+mn-lt"/>
                <a:ea typeface="+mn-ea"/>
                <a:cs typeface="+mn-cs"/>
              </a:rPr>
              <a:t>に助けを求めても</a:t>
            </a:r>
            <a:r>
              <a:rPr kumimoji="1" lang="ja-JP" altLang="ja-JP" sz="1200" kern="1200" dirty="0" smtClean="0">
                <a:solidFill>
                  <a:schemeClr val="tx1"/>
                </a:solidFill>
                <a:effectLst/>
                <a:latin typeface="+mn-lt"/>
                <a:ea typeface="+mn-ea"/>
                <a:cs typeface="+mn-cs"/>
              </a:rPr>
              <a:t>かまわない。一人に話をして信じてもらえなくても、もう一度別の大人に話してみる。</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人が大勢いる場所に逃げる。</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25</a:t>
            </a:fld>
            <a:endParaRPr kumimoji="1" lang="ja-JP" altLang="en-US"/>
          </a:p>
        </p:txBody>
      </p:sp>
    </p:spTree>
    <p:extLst>
      <p:ext uri="{BB962C8B-B14F-4D97-AF65-F5344CB8AC3E}">
        <p14:creationId xmlns:p14="http://schemas.microsoft.com/office/powerpoint/2010/main" val="34536274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④相手が大人でも、知っている人でも、いやなことをされたら「いや」と言ってもいい。</a:t>
            </a:r>
            <a:endParaRPr lang="en-US" altLang="ja-JP" sz="1200"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26</a:t>
            </a:fld>
            <a:endParaRPr kumimoji="1" lang="ja-JP" altLang="en-US"/>
          </a:p>
        </p:txBody>
      </p:sp>
    </p:spTree>
    <p:extLst>
      <p:ext uri="{BB962C8B-B14F-4D97-AF65-F5344CB8AC3E}">
        <p14:creationId xmlns:p14="http://schemas.microsoft.com/office/powerpoint/2010/main" val="8234964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Ｔ：この絵は、どちらが男の子でどちらが女の子でしょうか。</a:t>
            </a:r>
            <a:endParaRPr kumimoji="1" lang="en-US" altLang="ja-JP" dirty="0" smtClean="0"/>
          </a:p>
          <a:p>
            <a:r>
              <a:rPr kumimoji="1" lang="ja-JP" altLang="en-US" dirty="0" smtClean="0"/>
              <a:t>Ｃ：髪が長い方が女の子。</a:t>
            </a:r>
            <a:endParaRPr kumimoji="1" lang="en-US" altLang="ja-JP" dirty="0" smtClean="0"/>
          </a:p>
          <a:p>
            <a:r>
              <a:rPr kumimoji="1" lang="ja-JP" altLang="en-US" dirty="0" smtClean="0"/>
              <a:t>Ｔ：髪が長い男の子（アニメの主人公など）もいるし、髪が短い女の子（ショートカットの先生など）もいますね。</a:t>
            </a:r>
            <a:endParaRPr kumimoji="1" lang="en-US" altLang="ja-JP" dirty="0" smtClean="0"/>
          </a:p>
          <a:p>
            <a:r>
              <a:rPr kumimoji="1" lang="ja-JP" altLang="en-US" dirty="0" smtClean="0"/>
              <a:t>Ｔ：どこを見れば、わかるでしょうか。</a:t>
            </a:r>
            <a:endParaRPr kumimoji="1" lang="en-US" altLang="ja-JP" dirty="0" smtClean="0"/>
          </a:p>
          <a:p>
            <a:r>
              <a:rPr kumimoji="1" lang="ja-JP" altLang="en-US" dirty="0" smtClean="0"/>
              <a:t>Ｔ：このままではわからないので、服を脱がしてみましょう。パンツをはいた状態までは、違いがありませんね。</a:t>
            </a:r>
            <a:endParaRPr kumimoji="1" lang="en-US" altLang="ja-JP" dirty="0" smtClean="0"/>
          </a:p>
          <a:p>
            <a:r>
              <a:rPr kumimoji="1" lang="ja-JP" altLang="en-US" dirty="0" smtClean="0"/>
              <a:t>　　男の子と女の子では、おちんちんの形が違います。おちんちんが外にあるのが男の子、ないのが女の子です。</a:t>
            </a:r>
            <a:endParaRPr kumimoji="1" lang="en-US" altLang="ja-JP" dirty="0" smtClean="0"/>
          </a:p>
          <a:p>
            <a:r>
              <a:rPr kumimoji="1" lang="ja-JP" altLang="en-US" dirty="0" smtClean="0"/>
              <a:t>　　お医者さんも、赤ちゃんが生まれたときにおちんちんの形を見て、生まれた赤ちゃんが男の子か女の子かを判断します。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2</a:t>
            </a:fld>
            <a:endParaRPr kumimoji="1" lang="ja-JP" altLang="en-US"/>
          </a:p>
        </p:txBody>
      </p:sp>
    </p:spTree>
    <p:extLst>
      <p:ext uri="{BB962C8B-B14F-4D97-AF65-F5344CB8AC3E}">
        <p14:creationId xmlns:p14="http://schemas.microsoft.com/office/powerpoint/2010/main" val="3738676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⑤</a:t>
            </a:r>
            <a:r>
              <a:rPr kumimoji="1" lang="ja-JP" altLang="ja-JP" sz="1200" kern="1200" dirty="0" smtClean="0">
                <a:solidFill>
                  <a:schemeClr val="tx1"/>
                </a:solidFill>
                <a:effectLst/>
                <a:latin typeface="+mn-lt"/>
                <a:ea typeface="+mn-ea"/>
                <a:cs typeface="+mn-cs"/>
              </a:rPr>
              <a:t>あなたが悪いことをしたのではなく嫌なことをする大人が悪いので、口止めをされてもその約束は守らなくてもよい。</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どんなことでも大人や信頼できる周りの人に相談してよい。</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27</a:t>
            </a:fld>
            <a:endParaRPr kumimoji="1" lang="ja-JP" altLang="en-US"/>
          </a:p>
        </p:txBody>
      </p:sp>
    </p:spTree>
    <p:extLst>
      <p:ext uri="{BB962C8B-B14F-4D97-AF65-F5344CB8AC3E}">
        <p14:creationId xmlns:p14="http://schemas.microsoft.com/office/powerpoint/2010/main" val="15282232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もしも大人</a:t>
            </a:r>
            <a:r>
              <a:rPr kumimoji="1" lang="ja-JP" altLang="en-US" sz="1200" kern="1200" dirty="0" smtClean="0">
                <a:solidFill>
                  <a:schemeClr val="tx1"/>
                </a:solidFill>
                <a:effectLst/>
                <a:latin typeface="+mn-lt"/>
                <a:ea typeface="+mn-ea"/>
                <a:cs typeface="+mn-cs"/>
              </a:rPr>
              <a:t>やお兄さん・お姉さん（上級生や中高生など）</a:t>
            </a:r>
            <a:r>
              <a:rPr kumimoji="1" lang="ja-JP" altLang="ja-JP" sz="1200" kern="1200" dirty="0" smtClean="0">
                <a:solidFill>
                  <a:schemeClr val="tx1"/>
                </a:solidFill>
                <a:effectLst/>
                <a:latin typeface="+mn-lt"/>
                <a:ea typeface="+mn-ea"/>
                <a:cs typeface="+mn-cs"/>
              </a:rPr>
              <a:t>に怖い思いをさせられても、あなたが悪いからではないこと、怖い思いをしたときには一人で我慢せず、必ず大人に話し助けてもらうことが必要であることを伝える。</a:t>
            </a:r>
            <a:endParaRPr lang="en-US" altLang="ja-JP" sz="1200"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28</a:t>
            </a:fld>
            <a:endParaRPr kumimoji="1" lang="ja-JP" altLang="en-US"/>
          </a:p>
        </p:txBody>
      </p:sp>
    </p:spTree>
    <p:extLst>
      <p:ext uri="{BB962C8B-B14F-4D97-AF65-F5344CB8AC3E}">
        <p14:creationId xmlns:p14="http://schemas.microsoft.com/office/powerpoint/2010/main" val="10455088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29</a:t>
            </a:fld>
            <a:endParaRPr kumimoji="1" lang="ja-JP" altLang="en-US"/>
          </a:p>
        </p:txBody>
      </p:sp>
    </p:spTree>
    <p:extLst>
      <p:ext uri="{BB962C8B-B14F-4D97-AF65-F5344CB8AC3E}">
        <p14:creationId xmlns:p14="http://schemas.microsoft.com/office/powerpoint/2010/main" val="25156149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思春期の体の変化はホルモンの働きによって引き起こされること、それぞれの変化には理由があることをおさえることで、人間の体の不思議さや尊さを伝え、自分の体の変化を肯定的に受け止められるようにしましょう。</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た、男女の体の変化を対比させながら学習を進め、どちらにも命を育むための変化が起こることやそれぞれの体の仕組みを理解することで、男女が互いの体を思いやることや性について話しやすい関係を作ることにつながっていくと考えられます。</a:t>
            </a:r>
            <a:endParaRPr lang="en-US" altLang="ja-JP" sz="1200"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31</a:t>
            </a:fld>
            <a:endParaRPr kumimoji="1" lang="ja-JP" altLang="en-US"/>
          </a:p>
        </p:txBody>
      </p:sp>
    </p:spTree>
    <p:extLst>
      <p:ext uri="{BB962C8B-B14F-4D97-AF65-F5344CB8AC3E}">
        <p14:creationId xmlns:p14="http://schemas.microsoft.com/office/powerpoint/2010/main" val="30880999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〈女の子の体の変化〉</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脂肪がついてふっくらする</a:t>
            </a:r>
            <a:r>
              <a:rPr kumimoji="1" lang="en-US" altLang="ja-JP" sz="1200" kern="1200" dirty="0" smtClean="0">
                <a:solidFill>
                  <a:schemeClr val="tx1"/>
                </a:solidFill>
                <a:effectLst/>
                <a:latin typeface="+mn-lt"/>
                <a:ea typeface="+mn-ea"/>
                <a:cs typeface="+mn-cs"/>
              </a:rPr>
              <a:t>】</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妊娠・出産に備えて多くのエネルギーを蓄えられるようにするため。</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わき毛や性毛が生える</a:t>
            </a:r>
            <a:r>
              <a:rPr kumimoji="1" lang="en-US" altLang="ja-JP" sz="1200" kern="1200" dirty="0" smtClean="0">
                <a:solidFill>
                  <a:schemeClr val="tx1"/>
                </a:solidFill>
                <a:effectLst/>
                <a:latin typeface="+mn-lt"/>
                <a:ea typeface="+mn-ea"/>
                <a:cs typeface="+mn-cs"/>
              </a:rPr>
              <a:t>】</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頭</a:t>
            </a:r>
            <a:r>
              <a:rPr kumimoji="1" lang="ja-JP" altLang="en-US" sz="1200" kern="1200" dirty="0" smtClean="0">
                <a:solidFill>
                  <a:schemeClr val="tx1"/>
                </a:solidFill>
                <a:effectLst/>
                <a:latin typeface="+mn-lt"/>
                <a:ea typeface="+mn-ea"/>
                <a:cs typeface="+mn-cs"/>
              </a:rPr>
              <a:t>を</a:t>
            </a:r>
            <a:r>
              <a:rPr kumimoji="1" lang="ja-JP" altLang="ja-JP" sz="1200" kern="1200" dirty="0" smtClean="0">
                <a:solidFill>
                  <a:schemeClr val="tx1"/>
                </a:solidFill>
                <a:effectLst/>
                <a:latin typeface="+mn-lt"/>
                <a:ea typeface="+mn-ea"/>
                <a:cs typeface="+mn-cs"/>
              </a:rPr>
              <a:t>守る毛髪や目を守るまつげのように、大切な部分を暑さや寒さ、外からの刺激から守るため。（大人になると、自分の体を自分で守るようになる。）</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胸がふくらむ</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将来赤ちゃんに飲ませる母乳を作れるようになるため。</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腰幅が広くなる</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妊娠や出産の時に胎児を支えるため。</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月経（排卵）</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新しい命をつくるため。</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32</a:t>
            </a:fld>
            <a:endParaRPr kumimoji="1" lang="ja-JP" altLang="en-US"/>
          </a:p>
        </p:txBody>
      </p:sp>
    </p:spTree>
    <p:extLst>
      <p:ext uri="{BB962C8B-B14F-4D97-AF65-F5344CB8AC3E}">
        <p14:creationId xmlns:p14="http://schemas.microsoft.com/office/powerpoint/2010/main" val="270213712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〈男の子の体の変化〉</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わき毛や性毛、ひげが生える</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　</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頭</a:t>
            </a:r>
            <a:r>
              <a:rPr kumimoji="1" lang="ja-JP" altLang="en-US" sz="1200" kern="1200" dirty="0" smtClean="0">
                <a:solidFill>
                  <a:schemeClr val="tx1"/>
                </a:solidFill>
                <a:effectLst/>
                <a:latin typeface="+mn-lt"/>
                <a:ea typeface="+mn-ea"/>
                <a:cs typeface="+mn-cs"/>
              </a:rPr>
              <a:t>を</a:t>
            </a:r>
            <a:r>
              <a:rPr kumimoji="1" lang="ja-JP" altLang="ja-JP" sz="1200" kern="1200" dirty="0" smtClean="0">
                <a:solidFill>
                  <a:schemeClr val="tx1"/>
                </a:solidFill>
                <a:effectLst/>
                <a:latin typeface="+mn-lt"/>
                <a:ea typeface="+mn-ea"/>
                <a:cs typeface="+mn-cs"/>
              </a:rPr>
              <a:t>守る毛髪や目を守るまつげのように、大切な部分を暑さや寒さ、外からの刺激から守るため。（大人になると、自分の体を自分で守るようになる。）</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肩幅が広くなる</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骨格が大人の体つきになるため。</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筋肉がついてがっしりする</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男性ホルモンが分泌されるようになるため。</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声変わり（のど仏が出てくる）</a:t>
            </a:r>
            <a:r>
              <a:rPr kumimoji="1" lang="en-US" altLang="ja-JP"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のど仏が大きくなるので、声帯が太く長くなり（一年で約</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倍になる）、低くてよく通る声になる。</a:t>
            </a:r>
            <a:endParaRPr kumimoji="1" lang="en-US" altLang="ja-JP" sz="1200" kern="120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射精</a:t>
            </a:r>
            <a:r>
              <a:rPr kumimoji="1" lang="en-US" altLang="ja-JP" sz="1200" kern="1200" dirty="0" smtClean="0">
                <a:solidFill>
                  <a:schemeClr val="tx1"/>
                </a:solidFill>
                <a:effectLst/>
                <a:latin typeface="+mn-lt"/>
                <a:ea typeface="+mn-ea"/>
                <a:cs typeface="+mn-cs"/>
              </a:rPr>
              <a:t>】</a:t>
            </a: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新しい命をつくるため。</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33</a:t>
            </a:fld>
            <a:endParaRPr kumimoji="1" lang="ja-JP" altLang="en-US"/>
          </a:p>
        </p:txBody>
      </p:sp>
    </p:spTree>
    <p:extLst>
      <p:ext uri="{BB962C8B-B14F-4D97-AF65-F5344CB8AC3E}">
        <p14:creationId xmlns:p14="http://schemas.microsoft.com/office/powerpoint/2010/main" val="35477914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男女とも、</a:t>
            </a:r>
            <a:r>
              <a:rPr kumimoji="1" lang="en-US" altLang="ja-JP" sz="1200" kern="1200" dirty="0" smtClean="0">
                <a:solidFill>
                  <a:schemeClr val="tx1"/>
                </a:solidFill>
                <a:effectLst/>
                <a:latin typeface="+mn-lt"/>
                <a:ea typeface="+mn-ea"/>
                <a:cs typeface="+mn-cs"/>
              </a:rPr>
              <a:t>10</a:t>
            </a:r>
            <a:r>
              <a:rPr kumimoji="1" lang="ja-JP" altLang="en-US" sz="1200" kern="1200" dirty="0" smtClean="0">
                <a:solidFill>
                  <a:schemeClr val="tx1"/>
                </a:solidFill>
                <a:effectLst/>
                <a:latin typeface="+mn-lt"/>
                <a:ea typeface="+mn-ea"/>
                <a:cs typeface="+mn-cs"/>
              </a:rPr>
              <a:t>歳頃から（</a:t>
            </a:r>
            <a:r>
              <a:rPr kumimoji="1" lang="ja-JP" altLang="ja-JP" sz="1200" kern="1200" dirty="0" smtClean="0">
                <a:solidFill>
                  <a:schemeClr val="tx1"/>
                </a:solidFill>
                <a:effectLst/>
                <a:latin typeface="+mn-lt"/>
                <a:ea typeface="+mn-ea"/>
                <a:cs typeface="+mn-cs"/>
              </a:rPr>
              <a:t>早い人は</a:t>
            </a:r>
            <a:r>
              <a:rPr kumimoji="1" lang="ja-JP" altLang="en-US" sz="1200" kern="1200" dirty="0" smtClean="0">
                <a:solidFill>
                  <a:schemeClr val="tx1"/>
                </a:solidFill>
                <a:effectLst/>
                <a:latin typeface="+mn-lt"/>
                <a:ea typeface="+mn-ea"/>
                <a:cs typeface="+mn-cs"/>
              </a:rPr>
              <a:t>８</a:t>
            </a:r>
            <a:r>
              <a:rPr kumimoji="1" lang="ja-JP" altLang="ja-JP" sz="1200" kern="1200" dirty="0" smtClean="0">
                <a:solidFill>
                  <a:schemeClr val="tx1"/>
                </a:solidFill>
                <a:effectLst/>
                <a:latin typeface="+mn-lt"/>
                <a:ea typeface="+mn-ea"/>
                <a:cs typeface="+mn-cs"/>
              </a:rPr>
              <a:t>歳</a:t>
            </a:r>
            <a:r>
              <a:rPr kumimoji="1" lang="ja-JP" altLang="en-US" sz="1200" kern="1200" dirty="0" smtClean="0">
                <a:solidFill>
                  <a:schemeClr val="tx1"/>
                </a:solidFill>
                <a:effectLst/>
                <a:latin typeface="+mn-lt"/>
                <a:ea typeface="+mn-ea"/>
                <a:cs typeface="+mn-cs"/>
              </a:rPr>
              <a:t>頃</a:t>
            </a:r>
            <a:r>
              <a:rPr kumimoji="1" lang="ja-JP" altLang="ja-JP" sz="1200" kern="1200" dirty="0" smtClean="0">
                <a:solidFill>
                  <a:schemeClr val="tx1"/>
                </a:solidFill>
                <a:effectLst/>
                <a:latin typeface="+mn-lt"/>
                <a:ea typeface="+mn-ea"/>
                <a:cs typeface="+mn-cs"/>
              </a:rPr>
              <a:t>から</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体が変わり始めます。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これは、脳が性ホルモン（</a:t>
            </a:r>
            <a:r>
              <a:rPr kumimoji="1" lang="ja-JP" altLang="en-US" sz="1200" kern="1200" dirty="0" smtClean="0">
                <a:solidFill>
                  <a:schemeClr val="tx1"/>
                </a:solidFill>
                <a:effectLst/>
                <a:latin typeface="+mn-lt"/>
                <a:ea typeface="+mn-ea"/>
                <a:cs typeface="+mn-cs"/>
              </a:rPr>
              <a:t>男性</a:t>
            </a:r>
            <a:r>
              <a:rPr kumimoji="1" lang="ja-JP" altLang="ja-JP" sz="1200" kern="1200" dirty="0" smtClean="0">
                <a:solidFill>
                  <a:schemeClr val="tx1"/>
                </a:solidFill>
                <a:effectLst/>
                <a:latin typeface="+mn-lt"/>
                <a:ea typeface="+mn-ea"/>
                <a:cs typeface="+mn-cs"/>
              </a:rPr>
              <a:t>ホルモン・女性ホルモン）を分泌するように命令を出すためです。</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男子の場合は、脳から精巣に命令がいき、そこで男性ホルモンが出され、血液に混ざって全身に運ばれます。女子の場合は、脳から卵巣へ命令がいき、そこで女性ホルモンが出され、血液に混ざって全身に運ばれます。</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男子では男性ホルモンの働きにより、精通や声変わりが起きたり、ひげが生えたり、がっちりした体つきに変わっていきます。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女子は、女性ホルモンの働きにより、月経が始まったり、胸が</a:t>
            </a:r>
            <a:r>
              <a:rPr kumimoji="1" lang="ja-JP" altLang="en-US" sz="1200" kern="1200" dirty="0" smtClean="0">
                <a:solidFill>
                  <a:schemeClr val="tx1"/>
                </a:solidFill>
                <a:effectLst/>
                <a:latin typeface="+mn-lt"/>
                <a:ea typeface="+mn-ea"/>
                <a:cs typeface="+mn-cs"/>
              </a:rPr>
              <a:t>ふく</a:t>
            </a:r>
            <a:r>
              <a:rPr kumimoji="1" lang="ja-JP" altLang="ja-JP" sz="1200" kern="1200" dirty="0" smtClean="0">
                <a:solidFill>
                  <a:schemeClr val="tx1"/>
                </a:solidFill>
                <a:effectLst/>
                <a:latin typeface="+mn-lt"/>
                <a:ea typeface="+mn-ea"/>
                <a:cs typeface="+mn-cs"/>
              </a:rPr>
              <a:t>らんだり、ふっくらした体つきになります。男女ともに性毛やわき毛が生えてきます。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（参考）</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胸がふくらむのは女子だけと思われがちですが、男子でも女性ホルモンが少量作られるため、思春期に性ホルモンが活発に働くと、女性ホルモンの働きで、胸にしこりができて痛んだり、少し</a:t>
            </a:r>
            <a:r>
              <a:rPr kumimoji="1" lang="ja-JP" altLang="en-US" sz="1200" kern="1200" dirty="0" smtClean="0">
                <a:solidFill>
                  <a:schemeClr val="tx1"/>
                </a:solidFill>
                <a:effectLst/>
                <a:latin typeface="+mn-lt"/>
                <a:ea typeface="+mn-ea"/>
                <a:cs typeface="+mn-cs"/>
              </a:rPr>
              <a:t>ふく</a:t>
            </a:r>
            <a:r>
              <a:rPr kumimoji="1" lang="ja-JP" altLang="ja-JP" sz="1200" kern="1200" dirty="0" smtClean="0">
                <a:solidFill>
                  <a:schemeClr val="tx1"/>
                </a:solidFill>
                <a:effectLst/>
                <a:latin typeface="+mn-lt"/>
                <a:ea typeface="+mn-ea"/>
                <a:cs typeface="+mn-cs"/>
              </a:rPr>
              <a:t>らんだりすることがあります。しばらくすると、男性ホルモン、女性ホルモンの活動やバランスが落ち着いて、元に戻るので心配はいりません。</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34</a:t>
            </a:fld>
            <a:endParaRPr kumimoji="1" lang="ja-JP" altLang="en-US"/>
          </a:p>
        </p:txBody>
      </p:sp>
    </p:spTree>
    <p:extLst>
      <p:ext uri="{BB962C8B-B14F-4D97-AF65-F5344CB8AC3E}">
        <p14:creationId xmlns:p14="http://schemas.microsoft.com/office/powerpoint/2010/main" val="2914252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男女とも、</a:t>
            </a:r>
            <a:r>
              <a:rPr kumimoji="1" lang="en-US" altLang="ja-JP" sz="1200" kern="1200" dirty="0" smtClean="0">
                <a:solidFill>
                  <a:schemeClr val="tx1"/>
                </a:solidFill>
                <a:effectLst/>
                <a:latin typeface="+mn-lt"/>
                <a:ea typeface="+mn-ea"/>
                <a:cs typeface="+mn-cs"/>
              </a:rPr>
              <a:t>10</a:t>
            </a:r>
            <a:r>
              <a:rPr kumimoji="1" lang="ja-JP" altLang="ja-JP" sz="1200" kern="1200" dirty="0" smtClean="0">
                <a:solidFill>
                  <a:schemeClr val="tx1"/>
                </a:solidFill>
                <a:effectLst/>
                <a:latin typeface="+mn-lt"/>
                <a:ea typeface="+mn-ea"/>
                <a:cs typeface="+mn-cs"/>
              </a:rPr>
              <a:t>歳頃から（早い人は８歳頃から）始まるこの体の変化は、大人に向かっての変化です。</a:t>
            </a:r>
          </a:p>
          <a:p>
            <a:r>
              <a:rPr kumimoji="1" lang="ja-JP" altLang="ja-JP" sz="1200" kern="1200" dirty="0" smtClean="0">
                <a:solidFill>
                  <a:schemeClr val="tx1"/>
                </a:solidFill>
                <a:effectLst/>
                <a:latin typeface="+mn-lt"/>
                <a:ea typeface="+mn-ea"/>
                <a:cs typeface="+mn-cs"/>
              </a:rPr>
              <a:t>　これは、新しい命を作り、産み、育てる体になるという変化で、子孫を残すために、あらゆる動物で起こる自然な変化で、健康に成長している証です。</a:t>
            </a:r>
          </a:p>
          <a:p>
            <a:r>
              <a:rPr kumimoji="1" lang="ja-JP" altLang="ja-JP" sz="1200" kern="1200" dirty="0" smtClean="0">
                <a:solidFill>
                  <a:schemeClr val="tx1"/>
                </a:solidFill>
                <a:effectLst/>
                <a:latin typeface="+mn-lt"/>
                <a:ea typeface="+mn-ea"/>
                <a:cs typeface="+mn-cs"/>
              </a:rPr>
              <a:t>　成長している時期に、食事をとらないなどの無理なダイエットを行うと、成長に悪影響を及ぼすことがあります。</a:t>
            </a:r>
            <a:endParaRPr kumimoji="1" lang="en-US" altLang="ja-JP" sz="1200" kern="1200" dirty="0" smtClean="0">
              <a:solidFill>
                <a:schemeClr val="tx1"/>
              </a:solidFill>
              <a:effectLst/>
              <a:latin typeface="+mn-lt"/>
              <a:ea typeface="+mn-ea"/>
              <a:cs typeface="+mn-cs"/>
            </a:endParaRPr>
          </a:p>
          <a:p>
            <a:r>
              <a:rPr kumimoji="1" lang="ja-JP" altLang="en-US" sz="1200" kern="1200" smtClean="0">
                <a:solidFill>
                  <a:schemeClr val="tx1"/>
                </a:solidFill>
                <a:effectLst/>
                <a:latin typeface="+mn-lt"/>
                <a:ea typeface="+mn-ea"/>
                <a:cs typeface="+mn-cs"/>
              </a:rPr>
              <a:t>　</a:t>
            </a:r>
            <a:r>
              <a:rPr kumimoji="1" lang="ja-JP" altLang="ja-JP" sz="1200" kern="1200" smtClean="0">
                <a:solidFill>
                  <a:schemeClr val="tx1"/>
                </a:solidFill>
                <a:effectLst/>
                <a:latin typeface="+mn-lt"/>
                <a:ea typeface="+mn-ea"/>
                <a:cs typeface="+mn-cs"/>
              </a:rPr>
              <a:t>バランス</a:t>
            </a:r>
            <a:r>
              <a:rPr kumimoji="1" lang="ja-JP" altLang="ja-JP" sz="1200" kern="1200" dirty="0" smtClean="0">
                <a:solidFill>
                  <a:schemeClr val="tx1"/>
                </a:solidFill>
                <a:effectLst/>
                <a:latin typeface="+mn-lt"/>
                <a:ea typeface="+mn-ea"/>
                <a:cs typeface="+mn-cs"/>
              </a:rPr>
              <a:t>よく栄養をとること、しっかり眠ること、適度に運動をすることに気をつけて、健康に成長できるようにしていきましょう。</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35</a:t>
            </a:fld>
            <a:endParaRPr kumimoji="1" lang="ja-JP" altLang="en-US"/>
          </a:p>
        </p:txBody>
      </p:sp>
    </p:spTree>
    <p:extLst>
      <p:ext uri="{BB962C8B-B14F-4D97-AF65-F5344CB8AC3E}">
        <p14:creationId xmlns:p14="http://schemas.microsoft.com/office/powerpoint/2010/main" val="1158757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思春期の体の変化はホルモンの働きによって引き起こされること、それぞれの変化には理由があることをおさえることで、人間の体の不思議さや尊さを伝え、自分の体の変化を肯定的に受け止められるようにしましょう。</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た、男女の体の変化を対比させながら学習を進め、どちらにも命を育むための変化が起こることやそれぞれの体の仕組みを理解することで、男女が互いの体を思いやることや性について話しやすい関係を作ることにつながっていくと考えられます。</a:t>
            </a:r>
            <a:endParaRPr lang="en-US" altLang="ja-JP" sz="1200"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40</a:t>
            </a:fld>
            <a:endParaRPr kumimoji="1" lang="ja-JP" altLang="en-US"/>
          </a:p>
        </p:txBody>
      </p:sp>
    </p:spTree>
    <p:extLst>
      <p:ext uri="{BB962C8B-B14F-4D97-AF65-F5344CB8AC3E}">
        <p14:creationId xmlns:p14="http://schemas.microsoft.com/office/powerpoint/2010/main" val="30295865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　前の時間には、男の子も女の子も</a:t>
            </a:r>
            <a:r>
              <a:rPr kumimoji="1" lang="en-US" altLang="ja-JP" dirty="0" smtClean="0"/>
              <a:t>10</a:t>
            </a:r>
            <a:r>
              <a:rPr kumimoji="1" lang="ja-JP" altLang="en-US" dirty="0" smtClean="0"/>
              <a:t>歳から</a:t>
            </a:r>
            <a:r>
              <a:rPr kumimoji="1" lang="en-US" altLang="ja-JP" dirty="0" smtClean="0"/>
              <a:t>11</a:t>
            </a:r>
            <a:r>
              <a:rPr kumimoji="1" lang="ja-JP" altLang="en-US" dirty="0" smtClean="0"/>
              <a:t>歳頃から体が大人へと変わり始め、性器のところに「新しい命を作る」という働きが加わってくることを学習しました。</a:t>
            </a:r>
            <a:endParaRPr kumimoji="1" lang="en-US" altLang="ja-JP" dirty="0" smtClean="0"/>
          </a:p>
          <a:p>
            <a:r>
              <a:rPr kumimoji="1" lang="ja-JP" altLang="en-US" dirty="0" smtClean="0"/>
              <a:t>　その働きを、男性では「射精」、女性では「月経」といいました。</a:t>
            </a:r>
            <a:endParaRPr kumimoji="1" lang="en-US" altLang="ja-JP" dirty="0" smtClean="0"/>
          </a:p>
          <a:p>
            <a:r>
              <a:rPr kumimoji="1" lang="ja-JP" altLang="en-US" dirty="0" smtClean="0"/>
              <a:t>　今日は、この２つについて詳しく学習していきます。</a:t>
            </a:r>
            <a:endParaRPr kumimoji="1" lang="en-US" altLang="ja-JP" dirty="0" smtClean="0"/>
          </a:p>
          <a:p>
            <a:endParaRPr kumimoji="1" lang="en-US" altLang="ja-JP" dirty="0" smtClean="0"/>
          </a:p>
          <a:p>
            <a:r>
              <a:rPr kumimoji="1" lang="ja-JP" altLang="en-US" dirty="0" smtClean="0"/>
              <a:t>　男性の</a:t>
            </a:r>
            <a:r>
              <a:rPr kumimoji="1" lang="ja-JP" altLang="ja-JP" sz="1200" kern="1200" dirty="0" smtClean="0">
                <a:solidFill>
                  <a:schemeClr val="tx1"/>
                </a:solidFill>
                <a:effectLst/>
                <a:latin typeface="+mn-lt"/>
                <a:ea typeface="+mn-ea"/>
                <a:cs typeface="+mn-cs"/>
              </a:rPr>
              <a:t>射精は、</a:t>
            </a:r>
            <a:r>
              <a:rPr kumimoji="1" lang="ja-JP" altLang="en-US" sz="1200" kern="1200" dirty="0" smtClean="0">
                <a:solidFill>
                  <a:schemeClr val="tx1"/>
                </a:solidFill>
                <a:effectLst/>
                <a:latin typeface="+mn-lt"/>
                <a:ea typeface="+mn-ea"/>
                <a:cs typeface="+mn-cs"/>
              </a:rPr>
              <a:t>陰茎と精巣が関係して起こります。体が成長すると精巣では、男性が持つ命のもとである「精子」が作られるようになります。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41</a:t>
            </a:fld>
            <a:endParaRPr kumimoji="1" lang="ja-JP" altLang="en-US"/>
          </a:p>
        </p:txBody>
      </p:sp>
    </p:spTree>
    <p:extLst>
      <p:ext uri="{BB962C8B-B14F-4D97-AF65-F5344CB8AC3E}">
        <p14:creationId xmlns:p14="http://schemas.microsoft.com/office/powerpoint/2010/main" val="1505488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Ｔ：みんなのまたのところは、今、どんな役目をしていますか。</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Ｃ：おしっこを出す。うんちを出す。</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Ｔ：またのところには、大人になると、「新しい命を作る」という働きが加わります。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男の子にはおちんちんの部分に、女の子には</a:t>
            </a:r>
            <a:r>
              <a:rPr kumimoji="1" lang="ja-JP" altLang="ja-JP" sz="1200" kern="1200" dirty="0" err="1" smtClean="0">
                <a:solidFill>
                  <a:schemeClr val="tx1"/>
                </a:solidFill>
                <a:effectLst/>
                <a:latin typeface="+mn-lt"/>
                <a:ea typeface="+mn-ea"/>
                <a:cs typeface="+mn-cs"/>
              </a:rPr>
              <a:t>おへ</a:t>
            </a:r>
            <a:r>
              <a:rPr kumimoji="1" lang="ja-JP" altLang="ja-JP" sz="1200" kern="1200" dirty="0" smtClean="0">
                <a:solidFill>
                  <a:schemeClr val="tx1"/>
                </a:solidFill>
                <a:effectLst/>
                <a:latin typeface="+mn-lt"/>
                <a:ea typeface="+mn-ea"/>
                <a:cs typeface="+mn-cs"/>
              </a:rPr>
              <a:t>その下あたりのおなかの中に、生まれたときから「命のもと」が入っています。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女の子には、またの部分に「赤ちゃんが生まれてくるときに通る道と出口」があります。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Ｔ：なぜパンツをはくのでしょう。</a:t>
            </a:r>
          </a:p>
          <a:p>
            <a:r>
              <a:rPr kumimoji="1" lang="ja-JP" altLang="ja-JP" sz="1200" kern="1200" dirty="0" smtClean="0">
                <a:solidFill>
                  <a:schemeClr val="tx1"/>
                </a:solidFill>
                <a:effectLst/>
                <a:latin typeface="+mn-lt"/>
                <a:ea typeface="+mn-ea"/>
                <a:cs typeface="+mn-cs"/>
              </a:rPr>
              <a:t>Ｃ：病気から守る。</a:t>
            </a:r>
            <a:r>
              <a:rPr kumimoji="1" lang="ja-JP" altLang="ja-JP" sz="1200" kern="1200" dirty="0" err="1" smtClean="0">
                <a:solidFill>
                  <a:schemeClr val="tx1"/>
                </a:solidFill>
                <a:effectLst/>
                <a:latin typeface="+mn-lt"/>
                <a:ea typeface="+mn-ea"/>
                <a:cs typeface="+mn-cs"/>
              </a:rPr>
              <a:t>ばい</a:t>
            </a:r>
            <a:r>
              <a:rPr kumimoji="1" lang="ja-JP" altLang="ja-JP" sz="1200" kern="1200" dirty="0" smtClean="0">
                <a:solidFill>
                  <a:schemeClr val="tx1"/>
                </a:solidFill>
                <a:effectLst/>
                <a:latin typeface="+mn-lt"/>
                <a:ea typeface="+mn-ea"/>
                <a:cs typeface="+mn-cs"/>
              </a:rPr>
              <a:t>菌から守る。</a:t>
            </a:r>
          </a:p>
          <a:p>
            <a:r>
              <a:rPr kumimoji="1" lang="ja-JP" altLang="ja-JP" sz="1200" kern="1200" dirty="0" smtClean="0">
                <a:solidFill>
                  <a:schemeClr val="tx1"/>
                </a:solidFill>
                <a:effectLst/>
                <a:latin typeface="+mn-lt"/>
                <a:ea typeface="+mn-ea"/>
                <a:cs typeface="+mn-cs"/>
              </a:rPr>
              <a:t>Ｔ：命を作る大切なところだから守るため、体の中と通じる穴があり、</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そこから</a:t>
            </a:r>
            <a:r>
              <a:rPr kumimoji="1" lang="ja-JP" altLang="ja-JP" sz="1200" kern="1200" dirty="0" err="1" smtClean="0">
                <a:solidFill>
                  <a:schemeClr val="tx1"/>
                </a:solidFill>
                <a:effectLst/>
                <a:latin typeface="+mn-lt"/>
                <a:ea typeface="+mn-ea"/>
                <a:cs typeface="+mn-cs"/>
              </a:rPr>
              <a:t>ばい</a:t>
            </a:r>
            <a:r>
              <a:rPr kumimoji="1" lang="ja-JP" altLang="ja-JP" sz="1200" kern="1200" dirty="0" smtClean="0">
                <a:solidFill>
                  <a:schemeClr val="tx1"/>
                </a:solidFill>
                <a:effectLst/>
                <a:latin typeface="+mn-lt"/>
                <a:ea typeface="+mn-ea"/>
                <a:cs typeface="+mn-cs"/>
              </a:rPr>
              <a:t>菌が入らないように清潔に守るために、パンツをはきます。</a:t>
            </a:r>
          </a:p>
        </p:txBody>
      </p:sp>
      <p:sp>
        <p:nvSpPr>
          <p:cNvPr id="4" name="スライド番号プレースホルダー 3"/>
          <p:cNvSpPr>
            <a:spLocks noGrp="1"/>
          </p:cNvSpPr>
          <p:nvPr>
            <p:ph type="sldNum" sz="quarter" idx="10"/>
          </p:nvPr>
        </p:nvSpPr>
        <p:spPr/>
        <p:txBody>
          <a:bodyPr/>
          <a:lstStyle/>
          <a:p>
            <a:fld id="{6C45D214-96D8-4A19-89DD-F5C77182F37B}" type="slidenum">
              <a:rPr lang="ja-JP" altLang="en-US" smtClean="0">
                <a:solidFill>
                  <a:prstClr val="black"/>
                </a:solidFill>
              </a:rPr>
              <a:pPr/>
              <a:t>3</a:t>
            </a:fld>
            <a:endParaRPr lang="ja-JP" altLang="en-US">
              <a:solidFill>
                <a:prstClr val="black"/>
              </a:solidFill>
            </a:endParaRPr>
          </a:p>
        </p:txBody>
      </p:sp>
    </p:spTree>
    <p:extLst>
      <p:ext uri="{BB962C8B-B14F-4D97-AF65-F5344CB8AC3E}">
        <p14:creationId xmlns:p14="http://schemas.microsoft.com/office/powerpoint/2010/main" val="31270707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dirty="0" smtClean="0"/>
              <a:t>　これが精子です。精巣でつくられます。</a:t>
            </a:r>
            <a:endParaRPr kumimoji="1" lang="en-US" altLang="ja-JP" sz="1200" dirty="0" smtClean="0"/>
          </a:p>
          <a:p>
            <a:r>
              <a:rPr kumimoji="1" lang="ja-JP" altLang="en-US" sz="1200" dirty="0" smtClean="0"/>
              <a:t>　大きさは、</a:t>
            </a:r>
            <a:r>
              <a:rPr kumimoji="1" lang="en-US" altLang="ja-JP" sz="1200" dirty="0" smtClean="0"/>
              <a:t>0.05mm</a:t>
            </a:r>
            <a:r>
              <a:rPr kumimoji="1" lang="ja-JP" altLang="en-US" sz="1200" dirty="0" smtClean="0"/>
              <a:t>～</a:t>
            </a:r>
            <a:r>
              <a:rPr kumimoji="1" lang="en-US" altLang="ja-JP" sz="1200" dirty="0" smtClean="0"/>
              <a:t>0.06mm</a:t>
            </a:r>
            <a:r>
              <a:rPr kumimoji="1" lang="ja-JP" altLang="en-US" sz="1200" dirty="0" err="1" smtClean="0"/>
              <a:t>、</a:t>
            </a:r>
            <a:r>
              <a:rPr kumimoji="1" lang="en-US" altLang="ja-JP" sz="1200" dirty="0" smtClean="0"/>
              <a:t>1</a:t>
            </a:r>
            <a:r>
              <a:rPr kumimoji="1" lang="ja-JP" altLang="en-US" sz="1200" dirty="0" smtClean="0"/>
              <a:t>回の射精で出る精液は</a:t>
            </a:r>
            <a:r>
              <a:rPr kumimoji="1" lang="en-US" altLang="ja-JP" sz="1200" dirty="0" smtClean="0"/>
              <a:t>3</a:t>
            </a:r>
            <a:r>
              <a:rPr kumimoji="1" lang="ja-JP" altLang="en-US" sz="1200" dirty="0" smtClean="0"/>
              <a:t>～</a:t>
            </a:r>
            <a:r>
              <a:rPr kumimoji="1" lang="en-US" altLang="ja-JP" sz="1200" dirty="0" smtClean="0"/>
              <a:t>5ml</a:t>
            </a:r>
            <a:r>
              <a:rPr kumimoji="1" lang="ja-JP" altLang="en-US" sz="1200" dirty="0" smtClean="0"/>
              <a:t>で、精液</a:t>
            </a:r>
            <a:r>
              <a:rPr kumimoji="1" lang="en-US" altLang="ja-JP" sz="1200" dirty="0" smtClean="0"/>
              <a:t>1ml</a:t>
            </a:r>
            <a:r>
              <a:rPr kumimoji="1" lang="ja-JP" altLang="en-US" sz="1200" dirty="0" smtClean="0"/>
              <a:t>中に</a:t>
            </a:r>
            <a:r>
              <a:rPr kumimoji="1" lang="en-US" altLang="ja-JP" sz="1200" dirty="0" smtClean="0"/>
              <a:t>5000</a:t>
            </a:r>
            <a:r>
              <a:rPr kumimoji="1" lang="ja-JP" altLang="en-US" sz="1200" dirty="0" smtClean="0"/>
              <a:t>万～</a:t>
            </a:r>
            <a:r>
              <a:rPr kumimoji="1" lang="en-US" altLang="ja-JP" sz="1200" dirty="0" smtClean="0"/>
              <a:t>1</a:t>
            </a:r>
            <a:r>
              <a:rPr kumimoji="1" lang="ja-JP" altLang="en-US" sz="1200" dirty="0" smtClean="0"/>
              <a:t>億の精子がいます（成人男性の正常性液）。</a:t>
            </a:r>
            <a:endParaRPr kumimoji="1" lang="en-US" altLang="ja-JP" sz="1200"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42</a:t>
            </a:fld>
            <a:endParaRPr kumimoji="1" lang="ja-JP" altLang="en-US"/>
          </a:p>
        </p:txBody>
      </p:sp>
    </p:spTree>
    <p:extLst>
      <p:ext uri="{BB962C8B-B14F-4D97-AF65-F5344CB8AC3E}">
        <p14:creationId xmlns:p14="http://schemas.microsoft.com/office/powerpoint/2010/main" val="6890216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尿を出す管と射精をするときに精液が出る管は同じです。</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尿を出すときは、陰茎は下を向いていますが、射精をするときには、脳から命令が出されて、陰茎が上を向きます。</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精巣で作られた精子は、管を通って、途中で白っぽいと</a:t>
            </a:r>
            <a:r>
              <a:rPr lang="ja-JP" altLang="en-US" dirty="0" err="1" smtClean="0">
                <a:latin typeface="Arial" panose="020B0604020202020204" pitchFamily="34" charset="0"/>
              </a:rPr>
              <a:t>ろっ</a:t>
            </a:r>
            <a:r>
              <a:rPr lang="ja-JP" altLang="en-US" dirty="0" smtClean="0">
                <a:latin typeface="Arial" panose="020B0604020202020204" pitchFamily="34" charset="0"/>
              </a:rPr>
              <a:t>とした精液と混ざって、陰茎の先から出されます。これが射精です。</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Arial" panose="020B0604020202020204" pitchFamily="34" charset="0"/>
                <a:ea typeface="+mn-ea"/>
                <a:cs typeface="+mn-cs"/>
              </a:rPr>
              <a:t>　</a:t>
            </a:r>
            <a:r>
              <a:rPr kumimoji="1" lang="ja-JP" altLang="en-US" sz="1200" kern="1200" dirty="0" smtClean="0">
                <a:solidFill>
                  <a:schemeClr val="tx1"/>
                </a:solidFill>
                <a:effectLst/>
                <a:latin typeface="+mn-lt"/>
                <a:ea typeface="+mn-ea"/>
                <a:cs typeface="+mn-cs"/>
              </a:rPr>
              <a:t>射精は、</a:t>
            </a:r>
            <a:r>
              <a:rPr kumimoji="1" lang="ja-JP" altLang="ja-JP" sz="1200" kern="1200" dirty="0" smtClean="0">
                <a:solidFill>
                  <a:schemeClr val="tx1"/>
                </a:solidFill>
                <a:effectLst/>
                <a:latin typeface="+mn-lt"/>
                <a:ea typeface="+mn-ea"/>
                <a:cs typeface="+mn-cs"/>
              </a:rPr>
              <a:t>陰茎に直接刺激を与えることで起こります。また、性的な夢を見て寝ている間に射精をすること（夢精）もあります。</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射精の時には</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膀胱の入り口が閉まって尿が尿道に出ないようになっています。そのため、尿と精液が混ざることはありません。</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（参考）</a:t>
            </a:r>
            <a:endParaRPr lang="en-US" altLang="ja-JP" dirty="0" smtClean="0">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dirty="0" smtClean="0">
                <a:latin typeface="Arial" panose="020B0604020202020204" pitchFamily="34" charset="0"/>
              </a:rPr>
              <a:t>　朝、目覚めたときに陰茎が上を向いていることがあり、これは、睡眠中に脳波の刺激で勝手に起こることで、目覚めてしばらくするとおさまります。病気ではなく、自然なことです。</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43</a:t>
            </a:fld>
            <a:endParaRPr kumimoji="1" lang="ja-JP" altLang="en-US"/>
          </a:p>
        </p:txBody>
      </p:sp>
    </p:spTree>
    <p:extLst>
      <p:ext uri="{BB962C8B-B14F-4D97-AF65-F5344CB8AC3E}">
        <p14:creationId xmlns:p14="http://schemas.microsoft.com/office/powerpoint/2010/main" val="35487716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　次に、女性の「月経」について学習していきましょう。</a:t>
            </a:r>
            <a:endParaRPr kumimoji="1" lang="en-US" altLang="ja-JP" dirty="0" smtClean="0"/>
          </a:p>
          <a:p>
            <a:r>
              <a:rPr kumimoji="1" lang="ja-JP" altLang="en-US" dirty="0" smtClean="0"/>
              <a:t>　「月経」も射精と同じで、新しい命を作るために、なくてはならない働きです。</a:t>
            </a:r>
            <a:endParaRPr kumimoji="1" lang="en-US" altLang="ja-JP" dirty="0" smtClean="0"/>
          </a:p>
          <a:p>
            <a:r>
              <a:rPr kumimoji="1" lang="ja-JP" altLang="en-US" dirty="0" smtClean="0"/>
              <a:t>　「月経」は、卵巣・子宮・膣が関係して起こります。</a:t>
            </a:r>
            <a:endParaRPr kumimoji="1" lang="en-US" altLang="ja-JP" dirty="0" smtClean="0"/>
          </a:p>
          <a:p>
            <a:r>
              <a:rPr kumimoji="1" lang="ja-JP" altLang="en-US" sz="1200" kern="1200" dirty="0" smtClean="0">
                <a:solidFill>
                  <a:schemeClr val="tx1"/>
                </a:solidFill>
                <a:effectLst/>
                <a:latin typeface="+mn-lt"/>
                <a:ea typeface="+mn-ea"/>
                <a:cs typeface="+mn-cs"/>
              </a:rPr>
              <a:t>　体が成長すると卵巣では、女性が持つ命のもとである「卵子」が育てられるようになります。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44</a:t>
            </a:fld>
            <a:endParaRPr kumimoji="1" lang="ja-JP" altLang="en-US"/>
          </a:p>
        </p:txBody>
      </p:sp>
    </p:spTree>
    <p:extLst>
      <p:ext uri="{BB962C8B-B14F-4D97-AF65-F5344CB8AC3E}">
        <p14:creationId xmlns:p14="http://schemas.microsoft.com/office/powerpoint/2010/main" val="327307119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dirty="0" smtClean="0"/>
              <a:t>　女性の卵子です。</a:t>
            </a:r>
            <a:endParaRPr kumimoji="1" lang="en-US" altLang="ja-JP" sz="1200" dirty="0" smtClean="0"/>
          </a:p>
          <a:p>
            <a:r>
              <a:rPr kumimoji="1" lang="ja-JP" altLang="en-US" sz="1200" dirty="0" smtClean="0"/>
              <a:t>　思春期になると、卵巣の中で卵子が育ち、性ホルモンの影響で毎月</a:t>
            </a:r>
            <a:r>
              <a:rPr kumimoji="1" lang="en-US" altLang="ja-JP" sz="1200" dirty="0" smtClean="0"/>
              <a:t>1</a:t>
            </a:r>
            <a:r>
              <a:rPr kumimoji="1" lang="ja-JP" altLang="en-US" sz="1200" dirty="0" smtClean="0"/>
              <a:t>つずつ（くらい）育ちます。</a:t>
            </a:r>
            <a:endParaRPr kumimoji="1" lang="en-US" altLang="ja-JP" sz="1200" dirty="0" smtClean="0"/>
          </a:p>
          <a:p>
            <a:r>
              <a:rPr kumimoji="1" lang="ja-JP" altLang="en-US" sz="1200" dirty="0" smtClean="0"/>
              <a:t>　大きさは、約</a:t>
            </a:r>
            <a:r>
              <a:rPr kumimoji="1" lang="en-US" altLang="ja-JP" sz="1200" dirty="0" smtClean="0"/>
              <a:t>0.1mm</a:t>
            </a:r>
            <a:r>
              <a:rPr kumimoji="1" lang="ja-JP" altLang="en-US" sz="1200" dirty="0" smtClean="0"/>
              <a:t>です。</a:t>
            </a:r>
            <a:endParaRPr kumimoji="1" lang="en-US" altLang="ja-JP" sz="1200"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45</a:t>
            </a:fld>
            <a:endParaRPr kumimoji="1" lang="ja-JP" altLang="en-US"/>
          </a:p>
        </p:txBody>
      </p:sp>
    </p:spTree>
    <p:extLst>
      <p:ext uri="{BB962C8B-B14F-4D97-AF65-F5344CB8AC3E}">
        <p14:creationId xmlns:p14="http://schemas.microsoft.com/office/powerpoint/2010/main" val="18175404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①</a:t>
            </a:r>
            <a:r>
              <a:rPr kumimoji="1" lang="ja-JP" altLang="ja-JP" sz="1200" kern="1200" dirty="0" smtClean="0">
                <a:solidFill>
                  <a:schemeClr val="tx1"/>
                </a:solidFill>
                <a:effectLst/>
                <a:latin typeface="+mn-lt"/>
                <a:ea typeface="+mn-ea"/>
                <a:cs typeface="+mn-cs"/>
              </a:rPr>
              <a:t>女性の卵巣の中には生まれたときから、卵子のもとになる細胞が約</a:t>
            </a:r>
            <a:r>
              <a:rPr kumimoji="1" lang="en-US" altLang="ja-JP" sz="1200" kern="1200" dirty="0" smtClean="0">
                <a:solidFill>
                  <a:schemeClr val="tx1"/>
                </a:solidFill>
                <a:effectLst/>
                <a:latin typeface="+mn-lt"/>
                <a:ea typeface="+mn-ea"/>
                <a:cs typeface="+mn-cs"/>
              </a:rPr>
              <a:t>35</a:t>
            </a:r>
            <a:r>
              <a:rPr kumimoji="1" lang="ja-JP" altLang="ja-JP" sz="1200" kern="1200" dirty="0" smtClean="0">
                <a:solidFill>
                  <a:schemeClr val="tx1"/>
                </a:solidFill>
                <a:effectLst/>
                <a:latin typeface="+mn-lt"/>
                <a:ea typeface="+mn-ea"/>
                <a:cs typeface="+mn-cs"/>
              </a:rPr>
              <a:t>万個も用意されています。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この卵子のもとが、思春期を迎える</a:t>
            </a:r>
            <a:r>
              <a:rPr kumimoji="1" lang="ja-JP" altLang="en-US" sz="1200" kern="1200" dirty="0" smtClean="0">
                <a:solidFill>
                  <a:schemeClr val="tx1"/>
                </a:solidFill>
                <a:effectLst/>
                <a:latin typeface="+mn-lt"/>
                <a:ea typeface="+mn-ea"/>
                <a:cs typeface="+mn-cs"/>
              </a:rPr>
              <a:t>頃</a:t>
            </a:r>
            <a:r>
              <a:rPr kumimoji="1" lang="ja-JP" altLang="ja-JP" sz="1200" kern="1200" dirty="0" smtClean="0">
                <a:solidFill>
                  <a:schemeClr val="tx1"/>
                </a:solidFill>
                <a:effectLst/>
                <a:latin typeface="+mn-lt"/>
                <a:ea typeface="+mn-ea"/>
                <a:cs typeface="+mn-cs"/>
              </a:rPr>
              <a:t>、ホルモンの働きにより新しい命になる卵子へと成長します。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②</a:t>
            </a:r>
            <a:r>
              <a:rPr kumimoji="1" lang="ja-JP" altLang="ja-JP" sz="1200" kern="1200" dirty="0" smtClean="0">
                <a:solidFill>
                  <a:schemeClr val="tx1"/>
                </a:solidFill>
                <a:effectLst/>
                <a:latin typeface="+mn-lt"/>
                <a:ea typeface="+mn-ea"/>
                <a:cs typeface="+mn-cs"/>
              </a:rPr>
              <a:t>思春期を過ぎると、卵巣はほぼひと月に</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回、左右のどちらかから成熟した卵子を</a:t>
            </a:r>
            <a:r>
              <a:rPr kumimoji="1" lang="ja-JP" altLang="en-US" sz="1200" kern="1200" dirty="0" smtClean="0">
                <a:solidFill>
                  <a:schemeClr val="tx1"/>
                </a:solidFill>
                <a:effectLst/>
                <a:latin typeface="+mn-lt"/>
                <a:ea typeface="+mn-ea"/>
                <a:cs typeface="+mn-cs"/>
              </a:rPr>
              <a:t>１つ、</a:t>
            </a:r>
            <a:r>
              <a:rPr kumimoji="1" lang="ja-JP" altLang="ja-JP" sz="1200" kern="1200" dirty="0" smtClean="0">
                <a:solidFill>
                  <a:schemeClr val="tx1"/>
                </a:solidFill>
                <a:effectLst/>
                <a:latin typeface="+mn-lt"/>
                <a:ea typeface="+mn-ea"/>
                <a:cs typeface="+mn-cs"/>
              </a:rPr>
              <a:t>卵巣の外へ出します。これを排卵といいます。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出された卵子は卵管へ吸い込まれます。受精しなければ、約</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か月後にはまた新しい卵子が押し出されます。</a:t>
            </a: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③</a:t>
            </a:r>
            <a:r>
              <a:rPr kumimoji="1" lang="ja-JP" altLang="ja-JP" sz="1200" kern="1200" dirty="0" smtClean="0">
                <a:solidFill>
                  <a:schemeClr val="tx1"/>
                </a:solidFill>
                <a:effectLst/>
                <a:latin typeface="+mn-lt"/>
                <a:ea typeface="+mn-ea"/>
                <a:cs typeface="+mn-cs"/>
              </a:rPr>
              <a:t>子宮の内側では、排卵に合わせて、いつ</a:t>
            </a:r>
            <a:r>
              <a:rPr kumimoji="1" lang="ja-JP" altLang="en-US" sz="1200" kern="1200" dirty="0" smtClean="0">
                <a:solidFill>
                  <a:schemeClr val="tx1"/>
                </a:solidFill>
                <a:effectLst/>
                <a:latin typeface="+mn-lt"/>
                <a:ea typeface="+mn-ea"/>
                <a:cs typeface="+mn-cs"/>
              </a:rPr>
              <a:t>精子と合わさった卵子（</a:t>
            </a:r>
            <a:r>
              <a:rPr kumimoji="1" lang="ja-JP" altLang="ja-JP" sz="1200" kern="1200" dirty="0" smtClean="0">
                <a:solidFill>
                  <a:schemeClr val="tx1"/>
                </a:solidFill>
                <a:effectLst/>
                <a:latin typeface="+mn-lt"/>
                <a:ea typeface="+mn-ea"/>
                <a:cs typeface="+mn-cs"/>
              </a:rPr>
              <a:t>受精卵）が</a:t>
            </a:r>
            <a:r>
              <a:rPr kumimoji="1" lang="ja-JP" altLang="en-US" sz="1200" kern="1200" dirty="0" smtClean="0">
                <a:solidFill>
                  <a:schemeClr val="tx1"/>
                </a:solidFill>
                <a:effectLst/>
                <a:latin typeface="+mn-lt"/>
                <a:ea typeface="+mn-ea"/>
                <a:cs typeface="+mn-cs"/>
              </a:rPr>
              <a:t>来ても</a:t>
            </a:r>
            <a:r>
              <a:rPr kumimoji="1" lang="ja-JP" altLang="ja-JP" sz="1200" kern="1200" dirty="0" smtClean="0">
                <a:solidFill>
                  <a:schemeClr val="tx1"/>
                </a:solidFill>
                <a:effectLst/>
                <a:latin typeface="+mn-lt"/>
                <a:ea typeface="+mn-ea"/>
                <a:cs typeface="+mn-cs"/>
              </a:rPr>
              <a:t>いいように、赤ちゃんを育てるための栄養いっぱいの血液に似たベッドを準備します。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④</a:t>
            </a:r>
            <a:r>
              <a:rPr kumimoji="1" lang="ja-JP" altLang="ja-JP" sz="1200" kern="1200" dirty="0" smtClean="0">
                <a:solidFill>
                  <a:schemeClr val="tx1"/>
                </a:solidFill>
                <a:effectLst/>
                <a:latin typeface="+mn-lt"/>
                <a:ea typeface="+mn-ea"/>
                <a:cs typeface="+mn-cs"/>
              </a:rPr>
              <a:t>しかし受精をしなかった場合にはこのベッドが必要なくなるので、それがはがれ落ちて「月経血」となり、体外に出ます。これを月経といいます。</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月経は、ほぼひと月に一度、３～７日間くらいあり、初経のあと</a:t>
            </a:r>
            <a:r>
              <a:rPr kumimoji="1" lang="en-US" altLang="ja-JP" sz="1200" kern="1200" dirty="0" smtClean="0">
                <a:solidFill>
                  <a:schemeClr val="tx1"/>
                </a:solidFill>
                <a:effectLst/>
                <a:latin typeface="+mn-lt"/>
                <a:ea typeface="+mn-ea"/>
                <a:cs typeface="+mn-cs"/>
              </a:rPr>
              <a:t>50</a:t>
            </a:r>
            <a:r>
              <a:rPr kumimoji="1" lang="ja-JP" altLang="ja-JP" sz="1200" kern="1200" dirty="0" smtClean="0">
                <a:solidFill>
                  <a:schemeClr val="tx1"/>
                </a:solidFill>
                <a:effectLst/>
                <a:latin typeface="+mn-lt"/>
                <a:ea typeface="+mn-ea"/>
                <a:cs typeface="+mn-cs"/>
              </a:rPr>
              <a:t>歳くらいまで繰り返されます。</a:t>
            </a:r>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46</a:t>
            </a:fld>
            <a:endParaRPr kumimoji="1" lang="ja-JP" altLang="en-US"/>
          </a:p>
        </p:txBody>
      </p:sp>
    </p:spTree>
    <p:extLst>
      <p:ext uri="{BB962C8B-B14F-4D97-AF65-F5344CB8AC3E}">
        <p14:creationId xmlns:p14="http://schemas.microsoft.com/office/powerpoint/2010/main" val="19291359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06463" rtl="0" eaLnBrk="1" fontAlgn="base" latinLnBrk="0" hangingPunct="1">
              <a:lnSpc>
                <a:spcPct val="100000"/>
              </a:lnSpc>
              <a:spcBef>
                <a:spcPct val="0"/>
              </a:spcBef>
              <a:spcAft>
                <a:spcPct val="0"/>
              </a:spcAft>
              <a:buClrTx/>
              <a:buSzTx/>
              <a:buFontTx/>
              <a:buNone/>
              <a:tabLst/>
              <a:defRPr/>
            </a:pPr>
            <a:fld id="{EEC6401C-388E-4FBB-A2C0-930407058AFB}"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06463" rtl="0" eaLnBrk="1" fontAlgn="base" latinLnBrk="0" hangingPunct="1">
                <a:lnSpc>
                  <a:spcPct val="100000"/>
                </a:lnSpc>
                <a:spcBef>
                  <a:spcPct val="0"/>
                </a:spcBef>
                <a:spcAft>
                  <a:spcPct val="0"/>
                </a:spcAft>
                <a:buClrTx/>
                <a:buSzTx/>
                <a:buFontTx/>
                <a:buNone/>
                <a:tabLst/>
                <a:defRPr/>
              </a:pPr>
              <a:t>47</a:t>
            </a:fld>
            <a:endPar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8915" name="Rectangle 2"/>
          <p:cNvSpPr>
            <a:spLocks noGrp="1" noRot="1" noChangeAspect="1" noChangeArrowheads="1" noTextEdit="1"/>
          </p:cNvSpPr>
          <p:nvPr>
            <p:ph type="sldImg"/>
          </p:nvPr>
        </p:nvSpPr>
        <p:spPr>
          <a:xfrm>
            <a:off x="422275" y="1243013"/>
            <a:ext cx="5961063" cy="3354387"/>
          </a:xfrm>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ja-JP" altLang="en-US" dirty="0" smtClean="0">
              <a:latin typeface="Arial" panose="020B0604020202020204" pitchFamily="34" charset="0"/>
            </a:endParaRPr>
          </a:p>
        </p:txBody>
      </p:sp>
    </p:spTree>
    <p:extLst>
      <p:ext uri="{BB962C8B-B14F-4D97-AF65-F5344CB8AC3E}">
        <p14:creationId xmlns:p14="http://schemas.microsoft.com/office/powerpoint/2010/main" val="17449119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defRPr/>
            </a:pPr>
            <a:fld id="{746C7407-F5C3-4216-BEA8-075006D1EAEB}" type="slidenum">
              <a:rPr lang="en-US" altLang="ja-JP" sz="1200" b="0" smtClean="0">
                <a:solidFill>
                  <a:srgbClr val="000000"/>
                </a:solidFill>
              </a:rPr>
              <a:pPr eaLnBrk="1" fontAlgn="base" hangingPunct="1">
                <a:spcBef>
                  <a:spcPct val="0"/>
                </a:spcBef>
                <a:spcAft>
                  <a:spcPct val="0"/>
                </a:spcAft>
                <a:defRPr/>
              </a:pPr>
              <a:t>48</a:t>
            </a:fld>
            <a:endParaRPr lang="en-US" altLang="ja-JP" sz="1200" b="0" smtClean="0">
              <a:solidFill>
                <a:srgbClr val="000000"/>
              </a:solidFill>
            </a:endParaRPr>
          </a:p>
        </p:txBody>
      </p:sp>
      <p:sp>
        <p:nvSpPr>
          <p:cNvPr id="34819" name="Rectangle 2"/>
          <p:cNvSpPr>
            <a:spLocks noGrp="1" noRot="1" noChangeAspect="1" noChangeArrowheads="1" noTextEdit="1"/>
          </p:cNvSpPr>
          <p:nvPr>
            <p:ph type="sldImg"/>
          </p:nvPr>
        </p:nvSpPr>
        <p:spPr>
          <a:xfrm>
            <a:off x="234950" y="722313"/>
            <a:ext cx="6413500" cy="3608387"/>
          </a:xfrm>
          <a:ln/>
        </p:spPr>
      </p:sp>
      <p:sp>
        <p:nvSpPr>
          <p:cNvPr id="34820" name="Rectangle 3"/>
          <p:cNvSpPr>
            <a:spLocks noGrp="1" noChangeArrowheads="1"/>
          </p:cNvSpPr>
          <p:nvPr>
            <p:ph type="body" idx="1"/>
          </p:nvPr>
        </p:nvSpPr>
        <p:spPr>
          <a:xfrm>
            <a:off x="918949" y="4570413"/>
            <a:ext cx="5048660" cy="433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200" kern="1200" smtClean="0">
                <a:solidFill>
                  <a:schemeClr val="tx1"/>
                </a:solidFill>
                <a:effectLst/>
                <a:latin typeface="+mn-lt"/>
                <a:ea typeface="+mn-ea"/>
                <a:cs typeface="+mn-cs"/>
              </a:rPr>
              <a:t>○精通</a:t>
            </a:r>
            <a:r>
              <a:rPr kumimoji="1" lang="ja-JP" altLang="ja-JP" sz="1200" kern="1200" dirty="0" smtClean="0">
                <a:solidFill>
                  <a:schemeClr val="tx1"/>
                </a:solidFill>
                <a:effectLst/>
                <a:latin typeface="+mn-lt"/>
                <a:ea typeface="+mn-ea"/>
                <a:cs typeface="+mn-cs"/>
              </a:rPr>
              <a:t>年齢のグラフを示しながら、成長の速度は人それぞれ</a:t>
            </a:r>
            <a:r>
              <a:rPr kumimoji="1" lang="ja-JP" altLang="en-US" sz="1200" kern="1200" dirty="0" smtClean="0">
                <a:solidFill>
                  <a:schemeClr val="tx1"/>
                </a:solidFill>
                <a:effectLst/>
                <a:latin typeface="+mn-lt"/>
                <a:ea typeface="+mn-ea"/>
                <a:cs typeface="+mn-cs"/>
              </a:rPr>
              <a:t>個人差が</a:t>
            </a:r>
            <a:r>
              <a:rPr kumimoji="1" lang="ja-JP" altLang="ja-JP" sz="1200" kern="1200" dirty="0" smtClean="0">
                <a:solidFill>
                  <a:schemeClr val="tx1"/>
                </a:solidFill>
                <a:effectLst/>
                <a:latin typeface="+mn-lt"/>
                <a:ea typeface="+mn-ea"/>
                <a:cs typeface="+mn-cs"/>
              </a:rPr>
              <a:t>あり、誰もが迎える変化であることを伝える。</a:t>
            </a:r>
          </a:p>
          <a:p>
            <a:r>
              <a:rPr kumimoji="1" lang="ja-JP" altLang="ja-JP" sz="1200" kern="1200" dirty="0" smtClean="0">
                <a:solidFill>
                  <a:schemeClr val="tx1"/>
                </a:solidFill>
                <a:effectLst/>
                <a:latin typeface="+mn-lt"/>
                <a:ea typeface="+mn-ea"/>
                <a:cs typeface="+mn-cs"/>
              </a:rPr>
              <a:t>○精通が近づいているサインについては、資料を配付し一緒に読んで確認する。</a:t>
            </a:r>
          </a:p>
        </p:txBody>
      </p:sp>
    </p:spTree>
    <p:extLst>
      <p:ext uri="{BB962C8B-B14F-4D97-AF65-F5344CB8AC3E}">
        <p14:creationId xmlns:p14="http://schemas.microsoft.com/office/powerpoint/2010/main" val="293165058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marL="0" marR="0" lvl="0" indent="0" algn="r" defTabSz="906463" rtl="0" eaLnBrk="1" fontAlgn="base" latinLnBrk="0" hangingPunct="1">
              <a:lnSpc>
                <a:spcPct val="100000"/>
              </a:lnSpc>
              <a:spcBef>
                <a:spcPct val="0"/>
              </a:spcBef>
              <a:spcAft>
                <a:spcPct val="0"/>
              </a:spcAft>
              <a:buClrTx/>
              <a:buSzTx/>
              <a:buFontTx/>
              <a:buNone/>
              <a:tabLst/>
              <a:defRPr/>
            </a:pPr>
            <a:fld id="{746C7407-F5C3-4216-BEA8-075006D1EAEB}" type="slidenum">
              <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rPr>
              <a:pPr marL="0" marR="0" lvl="0" indent="0" algn="r" defTabSz="906463" rtl="0" eaLnBrk="1" fontAlgn="base" latinLnBrk="0" hangingPunct="1">
                <a:lnSpc>
                  <a:spcPct val="100000"/>
                </a:lnSpc>
                <a:spcBef>
                  <a:spcPct val="0"/>
                </a:spcBef>
                <a:spcAft>
                  <a:spcPct val="0"/>
                </a:spcAft>
                <a:buClrTx/>
                <a:buSzTx/>
                <a:buFontTx/>
                <a:buNone/>
                <a:tabLst/>
                <a:defRPr/>
              </a:pPr>
              <a:t>49</a:t>
            </a:fld>
            <a:endParaRPr kumimoji="1" lang="en-US" altLang="ja-JP" sz="1200" b="0" i="0" u="none" strike="noStrike" kern="1200" cap="none" spc="0" normalizeH="0" baseline="0" noProof="0" smtClean="0">
              <a:ln>
                <a:noFill/>
              </a:ln>
              <a:solidFill>
                <a:srgbClr val="000000"/>
              </a:solidFill>
              <a:effectLst/>
              <a:uLnTx/>
              <a:uFillTx/>
              <a:latin typeface="Arial" panose="020B0604020202020204" pitchFamily="34" charset="0"/>
              <a:ea typeface="ＭＳ Ｐゴシック" panose="020B0600070205080204" pitchFamily="50" charset="-128"/>
              <a:cs typeface="+mn-cs"/>
            </a:endParaRPr>
          </a:p>
        </p:txBody>
      </p:sp>
      <p:sp>
        <p:nvSpPr>
          <p:cNvPr id="34819" name="Rectangle 2"/>
          <p:cNvSpPr>
            <a:spLocks noGrp="1" noRot="1" noChangeAspect="1" noChangeArrowheads="1" noTextEdit="1"/>
          </p:cNvSpPr>
          <p:nvPr>
            <p:ph type="sldImg"/>
          </p:nvPr>
        </p:nvSpPr>
        <p:spPr>
          <a:xfrm>
            <a:off x="234950" y="722313"/>
            <a:ext cx="6413500" cy="3608387"/>
          </a:xfrm>
          <a:ln/>
        </p:spPr>
      </p:sp>
      <p:sp>
        <p:nvSpPr>
          <p:cNvPr id="34820" name="Rectangle 3"/>
          <p:cNvSpPr>
            <a:spLocks noGrp="1" noChangeArrowheads="1"/>
          </p:cNvSpPr>
          <p:nvPr>
            <p:ph type="body" idx="1"/>
          </p:nvPr>
        </p:nvSpPr>
        <p:spPr>
          <a:xfrm>
            <a:off x="918949" y="4570413"/>
            <a:ext cx="5048660" cy="43307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ja-JP" altLang="ja-JP" sz="1200" kern="1200" dirty="0" smtClean="0">
                <a:solidFill>
                  <a:schemeClr val="tx1"/>
                </a:solidFill>
                <a:effectLst/>
                <a:latin typeface="+mn-lt"/>
                <a:ea typeface="+mn-ea"/>
                <a:cs typeface="+mn-cs"/>
              </a:rPr>
              <a:t>○初経年齢のグラフを示しながら、成長の速度は人それぞれ</a:t>
            </a:r>
            <a:r>
              <a:rPr kumimoji="1" lang="ja-JP" altLang="en-US" sz="1200" kern="1200" dirty="0" smtClean="0">
                <a:solidFill>
                  <a:schemeClr val="tx1"/>
                </a:solidFill>
                <a:effectLst/>
                <a:latin typeface="+mn-lt"/>
                <a:ea typeface="+mn-ea"/>
                <a:cs typeface="+mn-cs"/>
              </a:rPr>
              <a:t>個人差が</a:t>
            </a:r>
            <a:r>
              <a:rPr kumimoji="1" lang="ja-JP" altLang="ja-JP" sz="1200" kern="1200" dirty="0" smtClean="0">
                <a:solidFill>
                  <a:schemeClr val="tx1"/>
                </a:solidFill>
                <a:effectLst/>
                <a:latin typeface="+mn-lt"/>
                <a:ea typeface="+mn-ea"/>
                <a:cs typeface="+mn-cs"/>
              </a:rPr>
              <a:t>あり、誰もが迎える変化であることを伝える。</a:t>
            </a:r>
          </a:p>
          <a:p>
            <a:r>
              <a:rPr kumimoji="1" lang="ja-JP" altLang="ja-JP" sz="1200" kern="1200" dirty="0" smtClean="0">
                <a:solidFill>
                  <a:schemeClr val="tx1"/>
                </a:solidFill>
                <a:effectLst/>
                <a:latin typeface="+mn-lt"/>
                <a:ea typeface="+mn-ea"/>
                <a:cs typeface="+mn-cs"/>
              </a:rPr>
              <a:t>○初経が近づいているサインについては、資料を配付し一緒に読んで確認する。</a:t>
            </a:r>
          </a:p>
        </p:txBody>
      </p:sp>
    </p:spTree>
    <p:extLst>
      <p:ext uri="{BB962C8B-B14F-4D97-AF65-F5344CB8AC3E}">
        <p14:creationId xmlns:p14="http://schemas.microsoft.com/office/powerpoint/2010/main" val="4277854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6463"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defTabSz="906463"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defTabSz="906463"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defTabSz="906463"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eaLnBrk="1" fontAlgn="base" hangingPunct="1">
              <a:spcBef>
                <a:spcPct val="0"/>
              </a:spcBef>
              <a:spcAft>
                <a:spcPct val="0"/>
              </a:spcAft>
              <a:defRPr/>
            </a:pPr>
            <a:fld id="{746C7407-F5C3-4216-BEA8-075006D1EAEB}" type="slidenum">
              <a:rPr lang="en-US" altLang="ja-JP" sz="1200" b="0" smtClean="0">
                <a:solidFill>
                  <a:srgbClr val="000000"/>
                </a:solidFill>
              </a:rPr>
              <a:pPr eaLnBrk="1" fontAlgn="base" hangingPunct="1">
                <a:spcBef>
                  <a:spcPct val="0"/>
                </a:spcBef>
                <a:spcAft>
                  <a:spcPct val="0"/>
                </a:spcAft>
                <a:defRPr/>
              </a:pPr>
              <a:t>50</a:t>
            </a:fld>
            <a:endParaRPr lang="en-US" altLang="ja-JP" sz="1200" b="0" smtClean="0">
              <a:solidFill>
                <a:srgbClr val="000000"/>
              </a:solidFill>
            </a:endParaRPr>
          </a:p>
        </p:txBody>
      </p:sp>
      <p:sp>
        <p:nvSpPr>
          <p:cNvPr id="34819" name="Rectangle 2"/>
          <p:cNvSpPr>
            <a:spLocks noGrp="1" noRot="1" noChangeAspect="1" noChangeArrowheads="1" noTextEdit="1"/>
          </p:cNvSpPr>
          <p:nvPr>
            <p:ph type="sldImg"/>
          </p:nvPr>
        </p:nvSpPr>
        <p:spPr>
          <a:xfrm>
            <a:off x="-68263" y="785813"/>
            <a:ext cx="6969126" cy="3921125"/>
          </a:xfrm>
          <a:ln/>
        </p:spPr>
      </p:sp>
      <p:sp>
        <p:nvSpPr>
          <p:cNvPr id="34820" name="Rectangle 3"/>
          <p:cNvSpPr>
            <a:spLocks noGrp="1" noChangeArrowheads="1"/>
          </p:cNvSpPr>
          <p:nvPr>
            <p:ph type="body" idx="1"/>
          </p:nvPr>
        </p:nvSpPr>
        <p:spPr>
          <a:xfrm>
            <a:off x="912142" y="4967944"/>
            <a:ext cx="5011262" cy="4707381"/>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初経や精通が近づいているサイン</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女子</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①胸にぐりぐりとしたしこりのようなものができる（男子も一時的にできる場合がある）</a:t>
            </a:r>
          </a:p>
          <a:p>
            <a:r>
              <a:rPr kumimoji="1" lang="ja-JP" altLang="ja-JP" sz="1200" kern="1200" dirty="0" smtClean="0">
                <a:solidFill>
                  <a:schemeClr val="tx1"/>
                </a:solidFill>
                <a:effectLst/>
                <a:latin typeface="+mn-lt"/>
                <a:ea typeface="+mn-ea"/>
                <a:cs typeface="+mn-cs"/>
              </a:rPr>
              <a:t>②パンツに『おりもの』（＊）がつく</a:t>
            </a:r>
          </a:p>
          <a:p>
            <a:r>
              <a:rPr kumimoji="1" lang="ja-JP" altLang="ja-JP" sz="1200" kern="1200" dirty="0" smtClean="0">
                <a:solidFill>
                  <a:schemeClr val="tx1"/>
                </a:solidFill>
                <a:effectLst/>
                <a:latin typeface="+mn-lt"/>
                <a:ea typeface="+mn-ea"/>
                <a:cs typeface="+mn-cs"/>
              </a:rPr>
              <a:t>③身長がぐんと伸びる</a:t>
            </a:r>
          </a:p>
          <a:p>
            <a:r>
              <a:rPr kumimoji="1" lang="ja-JP" altLang="ja-JP" sz="1200" kern="1200" dirty="0" smtClean="0">
                <a:solidFill>
                  <a:schemeClr val="tx1"/>
                </a:solidFill>
                <a:effectLst/>
                <a:latin typeface="+mn-lt"/>
                <a:ea typeface="+mn-ea"/>
                <a:cs typeface="+mn-cs"/>
              </a:rPr>
              <a:t>④性毛やわき毛がはえる</a:t>
            </a:r>
          </a:p>
          <a:p>
            <a:r>
              <a:rPr kumimoji="1" lang="ja-JP" altLang="ja-JP" sz="1200" kern="1200" dirty="0" smtClean="0">
                <a:solidFill>
                  <a:schemeClr val="tx1"/>
                </a:solidFill>
                <a:effectLst/>
                <a:latin typeface="+mn-lt"/>
                <a:ea typeface="+mn-ea"/>
                <a:cs typeface="+mn-cs"/>
              </a:rPr>
              <a:t>＊膣や子宮頸管から出される白や透明のネバネバしたもののこと。卵巣が動き出し、女性ホルモンが分泌されだしたという</a:t>
            </a:r>
            <a:r>
              <a:rPr kumimoji="1" lang="ja-JP" altLang="en-US" sz="1200" kern="1200" dirty="0" smtClean="0">
                <a:solidFill>
                  <a:schemeClr val="tx1"/>
                </a:solidFill>
                <a:effectLst/>
                <a:latin typeface="+mn-lt"/>
                <a:ea typeface="+mn-ea"/>
                <a:cs typeface="+mn-cs"/>
              </a:rPr>
              <a:t>証</a:t>
            </a:r>
            <a:r>
              <a:rPr kumimoji="1" lang="ja-JP" altLang="ja-JP"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男子</a:t>
            </a:r>
            <a:r>
              <a:rPr kumimoji="1" lang="ja-JP" altLang="en-US" sz="1200" kern="1200" dirty="0" smtClean="0">
                <a:solidFill>
                  <a:schemeClr val="tx1"/>
                </a:solidFill>
                <a:effectLst/>
                <a:latin typeface="+mn-lt"/>
                <a:ea typeface="+mn-ea"/>
                <a:cs typeface="+mn-cs"/>
              </a:rPr>
              <a:t>）</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①身長がぐんと伸びて、筋肉が発達する</a:t>
            </a:r>
          </a:p>
          <a:p>
            <a:r>
              <a:rPr kumimoji="1" lang="ja-JP" altLang="ja-JP" sz="1200" kern="1200" dirty="0" smtClean="0">
                <a:solidFill>
                  <a:schemeClr val="tx1"/>
                </a:solidFill>
                <a:effectLst/>
                <a:latin typeface="+mn-lt"/>
                <a:ea typeface="+mn-ea"/>
                <a:cs typeface="+mn-cs"/>
              </a:rPr>
              <a:t>②陰茎や睾丸が大きくなってくる</a:t>
            </a:r>
          </a:p>
          <a:p>
            <a:r>
              <a:rPr kumimoji="1" lang="ja-JP" altLang="ja-JP" sz="1200" kern="1200" dirty="0" smtClean="0">
                <a:solidFill>
                  <a:schemeClr val="tx1"/>
                </a:solidFill>
                <a:effectLst/>
                <a:latin typeface="+mn-lt"/>
                <a:ea typeface="+mn-ea"/>
                <a:cs typeface="+mn-cs"/>
              </a:rPr>
              <a:t>③声変わりをする</a:t>
            </a:r>
          </a:p>
          <a:p>
            <a:r>
              <a:rPr kumimoji="1" lang="ja-JP" altLang="ja-JP" sz="1200" kern="1200" dirty="0" smtClean="0">
                <a:solidFill>
                  <a:schemeClr val="tx1"/>
                </a:solidFill>
                <a:effectLst/>
                <a:latin typeface="+mn-lt"/>
                <a:ea typeface="+mn-ea"/>
                <a:cs typeface="+mn-cs"/>
              </a:rPr>
              <a:t>④性毛やわき毛、ひげがはえる</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毛が</a:t>
            </a:r>
            <a:r>
              <a:rPr kumimoji="1" lang="ja-JP" altLang="en-US" sz="1200" kern="1200" dirty="0" smtClean="0">
                <a:solidFill>
                  <a:schemeClr val="tx1"/>
                </a:solidFill>
                <a:effectLst/>
                <a:latin typeface="+mn-lt"/>
                <a:ea typeface="+mn-ea"/>
                <a:cs typeface="+mn-cs"/>
              </a:rPr>
              <a:t>濃く</a:t>
            </a:r>
            <a:r>
              <a:rPr kumimoji="1" lang="ja-JP" altLang="ja-JP" sz="1200" kern="1200" dirty="0" smtClean="0">
                <a:solidFill>
                  <a:schemeClr val="tx1"/>
                </a:solidFill>
                <a:effectLst/>
                <a:latin typeface="+mn-lt"/>
                <a:ea typeface="+mn-ea"/>
                <a:cs typeface="+mn-cs"/>
              </a:rPr>
              <a:t>なる）</a:t>
            </a:r>
          </a:p>
        </p:txBody>
      </p:sp>
    </p:spTree>
    <p:extLst>
      <p:ext uri="{BB962C8B-B14F-4D97-AF65-F5344CB8AC3E}">
        <p14:creationId xmlns:p14="http://schemas.microsoft.com/office/powerpoint/2010/main" val="22984484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52</a:t>
            </a:fld>
            <a:endParaRPr kumimoji="1" lang="ja-JP" altLang="en-US"/>
          </a:p>
        </p:txBody>
      </p:sp>
    </p:spTree>
    <p:extLst>
      <p:ext uri="{BB962C8B-B14F-4D97-AF65-F5344CB8AC3E}">
        <p14:creationId xmlns:p14="http://schemas.microsoft.com/office/powerpoint/2010/main" val="2088223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Ｔ：水着で隠れる部分には、特別な名前が付いていて、「プライベートゾーン」といいます。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おちんちんと呼んでいるところは、「性器」といいます。胸、性器、おしりは、プライベートゾーンです。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水着では隠れていないけれど、口と顔も大切な部分です。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Ｔ：女の子も男の子も、胸の部分も大切です。特に女の子は、下着をつけたりして守ります。なぜでしょう。</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Ｃ：赤ちゃんにおっぱいをあげるから。心臓があるから。</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Ｔ：おなかの中に赤ちゃんができると、女の人の胸では、赤ちゃんを育てるための母乳（おっぱい）が作られるようになります。</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また、男の子も女の子も、胸には心臓などの大切な臓器があるので、大切に守っています。</a:t>
            </a:r>
          </a:p>
        </p:txBody>
      </p:sp>
      <p:sp>
        <p:nvSpPr>
          <p:cNvPr id="4" name="スライド番号プレースホルダー 3"/>
          <p:cNvSpPr>
            <a:spLocks noGrp="1"/>
          </p:cNvSpPr>
          <p:nvPr>
            <p:ph type="sldNum" sz="quarter" idx="10"/>
          </p:nvPr>
        </p:nvSpPr>
        <p:spPr/>
        <p:txBody>
          <a:bodyPr/>
          <a:lstStyle/>
          <a:p>
            <a:fld id="{6C45D214-96D8-4A19-89DD-F5C77182F37B}" type="slidenum">
              <a:rPr lang="ja-JP" altLang="en-US" smtClean="0">
                <a:solidFill>
                  <a:prstClr val="black"/>
                </a:solidFill>
              </a:rPr>
              <a:pPr/>
              <a:t>4</a:t>
            </a:fld>
            <a:endParaRPr lang="ja-JP" altLang="en-US">
              <a:solidFill>
                <a:prstClr val="black"/>
              </a:solidFill>
            </a:endParaRPr>
          </a:p>
        </p:txBody>
      </p:sp>
    </p:spTree>
    <p:extLst>
      <p:ext uri="{BB962C8B-B14F-4D97-AF65-F5344CB8AC3E}">
        <p14:creationId xmlns:p14="http://schemas.microsoft.com/office/powerpoint/2010/main" val="327751177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53</a:t>
            </a:fld>
            <a:endParaRPr kumimoji="1" lang="ja-JP" altLang="en-US"/>
          </a:p>
        </p:txBody>
      </p:sp>
    </p:spTree>
    <p:extLst>
      <p:ext uri="{BB962C8B-B14F-4D97-AF65-F5344CB8AC3E}">
        <p14:creationId xmlns:p14="http://schemas.microsoft.com/office/powerpoint/2010/main" val="222271840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羊水の働き</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一つには、クッションの役割をしています。お母さんが転んだり、おなかに何かがぶつかったときに、赤ちゃんに直接衝撃が伝わらず、赤ちゃんを守ることができます。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胎盤の働き</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おなかの中に赤ちゃんができると、</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胎盤</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という赤ちゃんのための栄養タンクが子宮の中にできます。お母さんの血液は、この胎盤に栄養と酸素を届け、そこにつながっているへその緒を通して、赤ちゃんはお母さんから栄養や酸素をもらいます。胎盤は、赤ちゃんに必要な栄養や酸素を送り届けています。</a:t>
            </a:r>
            <a:endParaRPr kumimoji="1" lang="en-US"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また、お母さんが飲酒や喫煙（受動喫煙を含む）をすると、たばこやアルコールの有害物質もお母さんの血液を通して胎児に届けられます。</a:t>
            </a:r>
          </a:p>
          <a:p>
            <a:r>
              <a:rPr kumimoji="1" lang="ja-JP" altLang="ja-JP" sz="1200" kern="1200" dirty="0" smtClean="0">
                <a:solidFill>
                  <a:schemeClr val="tx1"/>
                </a:solidFill>
                <a:effectLst/>
                <a:latin typeface="+mn-lt"/>
                <a:ea typeface="+mn-ea"/>
                <a:cs typeface="+mn-cs"/>
              </a:rPr>
              <a:t>これらの有害物質は、早産や流産などの可能性を高めたり、低出生体重などの発育の障害を起こりやすくします。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陣痛</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赤ちゃんを押し出すために子宮が収縮する力が陣痛です。陣痛には、赤ちゃんを子宮の外に送り出す働きがあります。</a:t>
            </a:r>
            <a:endParaRPr kumimoji="1" lang="en-US" altLang="ja-JP" sz="1200" kern="1200" dirty="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出産時の胎児の動き（回旋）</a:t>
            </a:r>
            <a:r>
              <a:rPr kumimoji="1" lang="en-US" altLang="ja-JP" sz="1200" kern="1200" dirty="0" smtClean="0">
                <a:solidFill>
                  <a:schemeClr val="tx1"/>
                </a:solidFill>
                <a:effectLst/>
                <a:latin typeface="+mn-lt"/>
                <a:ea typeface="+mn-ea"/>
                <a:cs typeface="+mn-cs"/>
              </a:rPr>
              <a:t>】</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陣痛の力を受けて、赤ちゃんは子宮の外へと向かって進みます。せまい産道の中を、身体を上手に回旋させながら、自分のペースで少しずつ進んでいきます。赤ちゃん自身も体を動かしながら上手に回って出てくることで、お母さんが少しでも楽になるように工夫し、お母さんと協力をして生まれてきます。</a:t>
            </a:r>
            <a:endParaRPr kumimoji="1" lang="en-US" altLang="ja-JP" sz="1200" kern="1200" smtClean="0">
              <a:solidFill>
                <a:schemeClr val="tx1"/>
              </a:solidFill>
              <a:effectLst/>
              <a:latin typeface="+mn-lt"/>
              <a:ea typeface="+mn-ea"/>
              <a:cs typeface="+mn-cs"/>
            </a:endParaRPr>
          </a:p>
          <a:p>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産声</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　この世界に生まれ出て、初めて自分の力で呼吸をした証拠</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54</a:t>
            </a:fld>
            <a:endParaRPr kumimoji="1" lang="ja-JP" altLang="en-US"/>
          </a:p>
        </p:txBody>
      </p:sp>
    </p:spTree>
    <p:extLst>
      <p:ext uri="{BB962C8B-B14F-4D97-AF65-F5344CB8AC3E}">
        <p14:creationId xmlns:p14="http://schemas.microsoft.com/office/powerpoint/2010/main" val="29390144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endParaRPr kumimoji="1" lang="ja-JP" altLang="ja-JP" sz="1200" kern="1200" dirty="0" smtClean="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55</a:t>
            </a:fld>
            <a:endParaRPr kumimoji="1" lang="ja-JP" altLang="en-US"/>
          </a:p>
        </p:txBody>
      </p:sp>
    </p:spTree>
    <p:extLst>
      <p:ext uri="{BB962C8B-B14F-4D97-AF65-F5344CB8AC3E}">
        <p14:creationId xmlns:p14="http://schemas.microsoft.com/office/powerpoint/2010/main" val="20917571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思春期は、自分を見つめるようになり、他人の目を気にするようになる時期です。思春期が終わる頃には、心が安定し、その後も様々な経験を積むことで見方・考え方が広がり、心は成長し続けていきます。</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中でもイメージすることや人の気持ちを読み取ることなどが苦手な子どもは、自分と他人の違いを感じて孤立感を深めてしまったり、自分がどう思われているのかわからずに混乱したりすることがあります。思春期の頃から対人関係が複雑になり、周りとのギャップが次第に大きくなるために、発達障害等の特性による生きづらさも表面化しやすくなります。</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心身の変化の意味や誰にでも起こる当たり前のことであること、相談することの大切さを伝え、少しでも不安を解消していくようにしましょう。</a:t>
            </a:r>
            <a:endParaRPr lang="en-US" altLang="ja-JP" sz="1200"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56</a:t>
            </a:fld>
            <a:endParaRPr kumimoji="1" lang="ja-JP" altLang="en-US"/>
          </a:p>
        </p:txBody>
      </p:sp>
    </p:spTree>
    <p:extLst>
      <p:ext uri="{BB962C8B-B14F-4D97-AF65-F5344CB8AC3E}">
        <p14:creationId xmlns:p14="http://schemas.microsoft.com/office/powerpoint/2010/main" val="11902096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安全にインターネットを利用するために、以下の点を伝えましょう。</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①インターネット上で知り合った人を簡単に信用しない</a:t>
            </a:r>
          </a:p>
          <a:p>
            <a:r>
              <a:rPr kumimoji="1" lang="ja-JP" altLang="ja-JP" sz="1200" kern="1200" dirty="0" smtClean="0">
                <a:solidFill>
                  <a:schemeClr val="tx1"/>
                </a:solidFill>
                <a:effectLst/>
                <a:latin typeface="+mn-lt"/>
                <a:ea typeface="+mn-ea"/>
                <a:cs typeface="+mn-cs"/>
              </a:rPr>
              <a:t>　</a:t>
            </a:r>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②自分や他人の写真、個人情報を送らない</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個人情報（学校名や学年・名前等）を知らない人に教えると、実際に訪ねてくる等インターネット上でのやりとりだけで収まらず、つきまとわれたり、脅されたり、犯罪に巻き込まれる危険がある。</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　③現実の世界でしないことはインターネット上でもしない</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危険から身を守るために、例えば、直接、道で声をかけられた知らない人に、簡単に個人情報を教えたり写真を撮らせたりしないようにすることは、インターネットの世界でも</a:t>
            </a:r>
            <a:r>
              <a:rPr kumimoji="1" lang="ja-JP" altLang="en-US" sz="1200" kern="1200" dirty="0" smtClean="0">
                <a:solidFill>
                  <a:schemeClr val="tx1"/>
                </a:solidFill>
                <a:effectLst/>
                <a:latin typeface="+mn-lt"/>
                <a:ea typeface="+mn-ea"/>
                <a:cs typeface="+mn-cs"/>
              </a:rPr>
              <a:t>同様のことが言える</a:t>
            </a:r>
            <a:r>
              <a:rPr kumimoji="1" lang="ja-JP" altLang="ja-JP" sz="1200" kern="1200" dirty="0" smtClean="0">
                <a:solidFill>
                  <a:schemeClr val="tx1"/>
                </a:solidFill>
                <a:effectLst/>
                <a:latin typeface="+mn-lt"/>
                <a:ea typeface="+mn-ea"/>
                <a:cs typeface="+mn-cs"/>
              </a:rPr>
              <a:t>。</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　④困ったときはすぐに保護者や学校の先生、警察などに相談する</a:t>
            </a:r>
            <a:endParaRPr lang="en-US" altLang="ja-JP" sz="1200"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59</a:t>
            </a:fld>
            <a:endParaRPr kumimoji="1" lang="ja-JP" altLang="en-US"/>
          </a:p>
        </p:txBody>
      </p:sp>
    </p:spTree>
    <p:extLst>
      <p:ext uri="{BB962C8B-B14F-4D97-AF65-F5344CB8AC3E}">
        <p14:creationId xmlns:p14="http://schemas.microsoft.com/office/powerpoint/2010/main" val="288062871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性同一性障害の人の</a:t>
            </a:r>
            <a:r>
              <a:rPr kumimoji="1" lang="en-US" altLang="ja-JP" sz="1200" kern="1200" dirty="0" smtClean="0">
                <a:solidFill>
                  <a:schemeClr val="tx1"/>
                </a:solidFill>
                <a:effectLst/>
                <a:latin typeface="+mn-lt"/>
                <a:ea typeface="+mn-ea"/>
                <a:cs typeface="+mn-cs"/>
              </a:rPr>
              <a:t>58.6</a:t>
            </a:r>
            <a:r>
              <a:rPr kumimoji="1" lang="ja-JP" altLang="ja-JP" sz="1200" kern="1200" dirty="0" smtClean="0">
                <a:solidFill>
                  <a:schemeClr val="tx1"/>
                </a:solidFill>
                <a:effectLst/>
                <a:latin typeface="+mn-lt"/>
                <a:ea typeface="+mn-ea"/>
                <a:cs typeface="+mn-cs"/>
              </a:rPr>
              <a:t>％が自殺念慮（死にたいという思い）を持ち、</a:t>
            </a:r>
            <a:r>
              <a:rPr kumimoji="1" lang="en-US" altLang="ja-JP" sz="1200" kern="1200" dirty="0" smtClean="0">
                <a:solidFill>
                  <a:schemeClr val="tx1"/>
                </a:solidFill>
                <a:effectLst/>
                <a:latin typeface="+mn-lt"/>
                <a:ea typeface="+mn-ea"/>
                <a:cs typeface="+mn-cs"/>
              </a:rPr>
              <a:t>28.4</a:t>
            </a:r>
            <a:r>
              <a:rPr kumimoji="1" lang="ja-JP" altLang="ja-JP" sz="1200" kern="1200" dirty="0" smtClean="0">
                <a:solidFill>
                  <a:schemeClr val="tx1"/>
                </a:solidFill>
                <a:effectLst/>
                <a:latin typeface="+mn-lt"/>
                <a:ea typeface="+mn-ea"/>
                <a:cs typeface="+mn-cs"/>
              </a:rPr>
              <a:t>％は自傷・自殺未遂を経験したというデータがあります。　</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また、「性同一性障害の人が自殺念慮を持つ年齢の第</a:t>
            </a:r>
            <a:r>
              <a:rPr kumimoji="1" lang="en-US" altLang="ja-JP" sz="1200" kern="1200" dirty="0" smtClean="0">
                <a:solidFill>
                  <a:schemeClr val="tx1"/>
                </a:solidFill>
                <a:effectLst/>
                <a:latin typeface="+mn-lt"/>
                <a:ea typeface="+mn-ea"/>
                <a:cs typeface="+mn-cs"/>
              </a:rPr>
              <a:t>1</a:t>
            </a:r>
            <a:r>
              <a:rPr kumimoji="1" lang="ja-JP" altLang="ja-JP" sz="1200" kern="1200" dirty="0" smtClean="0">
                <a:solidFill>
                  <a:schemeClr val="tx1"/>
                </a:solidFill>
                <a:effectLst/>
                <a:latin typeface="+mn-lt"/>
                <a:ea typeface="+mn-ea"/>
                <a:cs typeface="+mn-cs"/>
              </a:rPr>
              <a:t>のピークは、思春期である中学生の頃」と言われています。</a:t>
            </a:r>
          </a:p>
          <a:p>
            <a:r>
              <a:rPr kumimoji="1" lang="ja-JP" altLang="ja-JP" sz="1200" kern="1200" dirty="0" smtClean="0">
                <a:solidFill>
                  <a:schemeClr val="tx1"/>
                </a:solidFill>
                <a:effectLst/>
                <a:latin typeface="+mn-lt"/>
                <a:ea typeface="+mn-ea"/>
                <a:cs typeface="+mn-cs"/>
              </a:rPr>
              <a:t>　性同一性障害の人々の生きづらさを少しでも解消し、一人ひとりの考え方や個性を尊重し合える社会をつくっていくためには、多様な性について正しい知識を身に付けること、多様な見方や理解を深めて相手を理解しようとすること、誰もがプライバシーが守られ相談できる人や場所があること等が大切です。</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＊Ｔ：指導者の説明・発問　　Ｃ：予想される児童の反応</a:t>
            </a:r>
            <a:endParaRPr lang="en-US" altLang="ja-JP" sz="1200"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62</a:t>
            </a:fld>
            <a:endParaRPr kumimoji="1" lang="ja-JP" altLang="en-US"/>
          </a:p>
        </p:txBody>
      </p:sp>
    </p:spTree>
    <p:extLst>
      <p:ext uri="{BB962C8B-B14F-4D97-AF65-F5344CB8AC3E}">
        <p14:creationId xmlns:p14="http://schemas.microsoft.com/office/powerpoint/2010/main" val="27202878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Ｔ：①から⑥のイラストは、それぞれ、男性だと思いますか、女性だと思いますか。</a:t>
            </a:r>
            <a:endParaRPr kumimoji="1" lang="en-US" altLang="ja-JP" dirty="0" smtClean="0"/>
          </a:p>
          <a:p>
            <a:r>
              <a:rPr kumimoji="1" lang="ja-JP" altLang="en-US" dirty="0" smtClean="0"/>
              <a:t>Ｃ：④と⑤は女の子。①と⑥は男の子。</a:t>
            </a:r>
            <a:endParaRPr kumimoji="1" lang="ja-JP" altLang="en-US" dirty="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63</a:t>
            </a:fld>
            <a:endParaRPr kumimoji="1" lang="ja-JP" altLang="en-US"/>
          </a:p>
        </p:txBody>
      </p:sp>
    </p:spTree>
    <p:extLst>
      <p:ext uri="{BB962C8B-B14F-4D97-AF65-F5344CB8AC3E}">
        <p14:creationId xmlns:p14="http://schemas.microsoft.com/office/powerpoint/2010/main" val="189484902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Ｔ：先ほどのイラストで、「男の子」「女の子」と考えた理由を書いて、なぜそう思ったのか、グループで意見を交流してみましょう。</a:t>
            </a:r>
            <a:endParaRPr kumimoji="1" lang="en-US" altLang="ja-JP" dirty="0" smtClean="0"/>
          </a:p>
          <a:p>
            <a:r>
              <a:rPr kumimoji="1" lang="ja-JP" altLang="en-US" dirty="0" smtClean="0"/>
              <a:t>Ｃ：④と⑥は髪が長いから女の子。④はピンク色のユニフォームを着ているから女の子。①と⑥は、髪が短いから男の子。</a:t>
            </a:r>
            <a:endParaRPr kumimoji="1" lang="en-US" altLang="ja-JP" dirty="0" smtClean="0"/>
          </a:p>
          <a:p>
            <a:endParaRPr kumimoji="1" lang="en-US" altLang="ja-JP" dirty="0" smtClean="0"/>
          </a:p>
          <a:p>
            <a:r>
              <a:rPr kumimoji="1" lang="ja-JP" altLang="en-US" dirty="0" smtClean="0"/>
              <a:t>Ｔ：グループで出された男の子と思った理由（男らしさ）と女の子と思った理由（女らしさ）は、それぞれ逆の性別の人には、あてはまらなかったり、してはいけなかったりすることか、考えてみましょう。</a:t>
            </a:r>
            <a:endParaRPr kumimoji="1" lang="en-US" altLang="ja-JP" dirty="0" smtClean="0"/>
          </a:p>
          <a:p>
            <a:r>
              <a:rPr kumimoji="1" lang="ja-JP" altLang="en-US" dirty="0" smtClean="0"/>
              <a:t>Ｃ：そんなことはない。性格は人それぞれで、性別は関係ない。</a:t>
            </a:r>
            <a:endParaRPr kumimoji="1" lang="en-US" altLang="ja-JP" dirty="0" smtClean="0"/>
          </a:p>
          <a:p>
            <a:endParaRPr kumimoji="1" lang="en-US" altLang="ja-JP" dirty="0" smtClean="0"/>
          </a:p>
          <a:p>
            <a:r>
              <a:rPr kumimoji="1" lang="ja-JP" altLang="en-US" dirty="0" smtClean="0"/>
              <a:t>Ｔ：みんなで意見を出し合った男の子と思った理由や女の子と思った理由は、</a:t>
            </a:r>
            <a:r>
              <a:rPr kumimoji="1" lang="ja-JP" altLang="ja-JP" sz="1200" kern="1200" dirty="0" smtClean="0">
                <a:solidFill>
                  <a:schemeClr val="tx1"/>
                </a:solidFill>
                <a:effectLst/>
                <a:latin typeface="+mn-lt"/>
                <a:ea typeface="+mn-ea"/>
                <a:cs typeface="+mn-cs"/>
              </a:rPr>
              <a:t>逆にしても当てはま</a:t>
            </a:r>
            <a:r>
              <a:rPr kumimoji="1" lang="ja-JP" altLang="en-US" sz="1200" kern="1200" dirty="0" smtClean="0">
                <a:solidFill>
                  <a:schemeClr val="tx1"/>
                </a:solidFill>
                <a:effectLst/>
                <a:latin typeface="+mn-lt"/>
                <a:ea typeface="+mn-ea"/>
                <a:cs typeface="+mn-cs"/>
              </a:rPr>
              <a:t>ります。行動や服装、性格は、</a:t>
            </a:r>
            <a:r>
              <a:rPr kumimoji="1" lang="ja-JP" altLang="ja-JP" sz="1200" kern="1200" dirty="0" smtClean="0">
                <a:solidFill>
                  <a:schemeClr val="tx1"/>
                </a:solidFill>
                <a:effectLst/>
                <a:latin typeface="+mn-lt"/>
                <a:ea typeface="+mn-ea"/>
                <a:cs typeface="+mn-cs"/>
              </a:rPr>
              <a:t>「男性</a:t>
            </a:r>
            <a:r>
              <a:rPr kumimoji="1" lang="ja-JP" altLang="en-US" sz="1200" kern="1200" dirty="0" smtClean="0">
                <a:solidFill>
                  <a:schemeClr val="tx1"/>
                </a:solidFill>
                <a:effectLst/>
                <a:latin typeface="+mn-lt"/>
                <a:ea typeface="+mn-ea"/>
                <a:cs typeface="+mn-cs"/>
              </a:rPr>
              <a:t>だから</a:t>
            </a:r>
            <a:r>
              <a:rPr kumimoji="1" lang="ja-JP" altLang="ja-JP" sz="1200" kern="1200" dirty="0" smtClean="0">
                <a:solidFill>
                  <a:schemeClr val="tx1"/>
                </a:solidFill>
                <a:effectLst/>
                <a:latin typeface="+mn-lt"/>
                <a:ea typeface="+mn-ea"/>
                <a:cs typeface="+mn-cs"/>
              </a:rPr>
              <a:t>」「女性</a:t>
            </a:r>
            <a:r>
              <a:rPr kumimoji="1" lang="ja-JP" altLang="en-US" sz="1200" kern="1200" dirty="0" smtClean="0">
                <a:solidFill>
                  <a:schemeClr val="tx1"/>
                </a:solidFill>
                <a:effectLst/>
                <a:latin typeface="+mn-lt"/>
                <a:ea typeface="+mn-ea"/>
                <a:cs typeface="+mn-cs"/>
              </a:rPr>
              <a:t>だから</a:t>
            </a:r>
            <a:r>
              <a:rPr kumimoji="1" lang="ja-JP" altLang="ja-JP" sz="1200" kern="1200" dirty="0" smtClean="0">
                <a:solidFill>
                  <a:schemeClr val="tx1"/>
                </a:solidFill>
                <a:effectLst/>
                <a:latin typeface="+mn-lt"/>
                <a:ea typeface="+mn-ea"/>
                <a:cs typeface="+mn-cs"/>
              </a:rPr>
              <a:t>」とはっきりと決められるものではなく、全ては一人ひとり違っており、一つひとつの項目は「自分らしさ」「その人らしさ」</a:t>
            </a:r>
            <a:r>
              <a:rPr kumimoji="1" lang="ja-JP" altLang="en-US" sz="1200" kern="1200" dirty="0" smtClean="0">
                <a:solidFill>
                  <a:schemeClr val="tx1"/>
                </a:solidFill>
                <a:effectLst/>
                <a:latin typeface="+mn-lt"/>
                <a:ea typeface="+mn-ea"/>
                <a:cs typeface="+mn-cs"/>
              </a:rPr>
              <a:t>と言えます。</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64</a:t>
            </a:fld>
            <a:endParaRPr kumimoji="1" lang="ja-JP" altLang="en-US"/>
          </a:p>
        </p:txBody>
      </p:sp>
    </p:spTree>
    <p:extLst>
      <p:ext uri="{BB962C8B-B14F-4D97-AF65-F5344CB8AC3E}">
        <p14:creationId xmlns:p14="http://schemas.microsoft.com/office/powerpoint/2010/main" val="95066241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性は、「体の性」、「心の性」、「好きになる性」など、様々な捉え方ができ、一人ひとり違う「性」をもっていること。</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自分の性別をどう感じるか、どんな相手を好きになるか、それはその人の</a:t>
            </a:r>
            <a:r>
              <a:rPr kumimoji="1" lang="ja-JP" altLang="en-US" sz="1200" kern="1200" dirty="0" smtClean="0">
                <a:solidFill>
                  <a:schemeClr val="tx1"/>
                </a:solidFill>
                <a:effectLst/>
                <a:latin typeface="+mn-lt"/>
                <a:ea typeface="+mn-ea"/>
                <a:cs typeface="+mn-cs"/>
              </a:rPr>
              <a:t>生まれついた</a:t>
            </a:r>
            <a:r>
              <a:rPr kumimoji="1" lang="ja-JP" altLang="ja-JP" sz="1200" kern="1200" dirty="0" smtClean="0">
                <a:solidFill>
                  <a:schemeClr val="tx1"/>
                </a:solidFill>
                <a:effectLst/>
                <a:latin typeface="+mn-lt"/>
                <a:ea typeface="+mn-ea"/>
                <a:cs typeface="+mn-cs"/>
              </a:rPr>
              <a:t>個性の一つであること。</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LGBT</a:t>
            </a:r>
            <a:r>
              <a:rPr kumimoji="1" lang="ja-JP" altLang="ja-JP" sz="1200" kern="1200" dirty="0" smtClean="0">
                <a:solidFill>
                  <a:schemeClr val="tx1"/>
                </a:solidFill>
                <a:effectLst/>
                <a:latin typeface="+mn-lt"/>
                <a:ea typeface="+mn-ea"/>
                <a:cs typeface="+mn-cs"/>
              </a:rPr>
              <a:t>」という言葉は、性的指向・性自認の一部を表している言葉であり、性は</a:t>
            </a:r>
            <a:r>
              <a:rPr kumimoji="1" lang="en-US" altLang="ja-JP" sz="1200" kern="1200" dirty="0" smtClean="0">
                <a:solidFill>
                  <a:schemeClr val="tx1"/>
                </a:solidFill>
                <a:effectLst/>
                <a:latin typeface="+mn-lt"/>
                <a:ea typeface="+mn-ea"/>
                <a:cs typeface="+mn-cs"/>
              </a:rPr>
              <a:t>LGBT</a:t>
            </a:r>
            <a:r>
              <a:rPr kumimoji="1" lang="ja-JP" altLang="ja-JP" sz="1200" kern="1200" dirty="0" err="1" smtClean="0">
                <a:solidFill>
                  <a:schemeClr val="tx1"/>
                </a:solidFill>
                <a:effectLst/>
                <a:latin typeface="+mn-lt"/>
                <a:ea typeface="+mn-ea"/>
                <a:cs typeface="+mn-cs"/>
              </a:rPr>
              <a:t>だけで</a:t>
            </a:r>
            <a:r>
              <a:rPr kumimoji="1" lang="ja-JP" altLang="ja-JP" sz="1200" kern="1200" dirty="0" smtClean="0">
                <a:solidFill>
                  <a:schemeClr val="tx1"/>
                </a:solidFill>
                <a:effectLst/>
                <a:latin typeface="+mn-lt"/>
                <a:ea typeface="+mn-ea"/>
                <a:cs typeface="+mn-cs"/>
              </a:rPr>
              <a:t>なく、多様であること。</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困ったら相談してもよいこと。とても大切なことなので</a:t>
            </a:r>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きちんと話を聞いて理解してくれそうな信頼できる大人</a:t>
            </a:r>
            <a:r>
              <a:rPr kumimoji="1" lang="ja-JP" altLang="en-US" sz="1200" kern="1200" dirty="0" smtClean="0">
                <a:solidFill>
                  <a:schemeClr val="tx1"/>
                </a:solidFill>
                <a:effectLst/>
                <a:latin typeface="+mn-lt"/>
                <a:ea typeface="+mn-ea"/>
                <a:cs typeface="+mn-cs"/>
              </a:rPr>
              <a:t>や相談機関</a:t>
            </a:r>
            <a:r>
              <a:rPr kumimoji="1" lang="ja-JP" altLang="ja-JP" sz="1200" kern="1200" dirty="0" smtClean="0">
                <a:solidFill>
                  <a:schemeClr val="tx1"/>
                </a:solidFill>
                <a:effectLst/>
                <a:latin typeface="+mn-lt"/>
                <a:ea typeface="+mn-ea"/>
                <a:cs typeface="+mn-cs"/>
              </a:rPr>
              <a:t>に話すこと。</a:t>
            </a:r>
            <a:endParaRPr kumimoji="1" lang="en-US" altLang="ja-JP"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200" kern="1200" dirty="0" smtClean="0">
                <a:solidFill>
                  <a:schemeClr val="tx1"/>
                </a:solidFill>
                <a:effectLst/>
                <a:latin typeface="+mn-lt"/>
                <a:ea typeface="+mn-ea"/>
                <a:cs typeface="+mn-cs"/>
              </a:rPr>
              <a:t>（電話相談・面接相談：思春期相談センター</a:t>
            </a:r>
            <a:r>
              <a:rPr kumimoji="1" lang="en-US" altLang="ja-JP" sz="1200" kern="1200" dirty="0" smtClean="0">
                <a:solidFill>
                  <a:schemeClr val="tx1"/>
                </a:solidFill>
                <a:effectLst/>
                <a:latin typeface="+mn-lt"/>
                <a:ea typeface="+mn-ea"/>
                <a:cs typeface="+mn-cs"/>
              </a:rPr>
              <a:t>PRINK 088-873-0022</a:t>
            </a:r>
            <a:r>
              <a:rPr kumimoji="1" lang="ja-JP" altLang="ja-JP" sz="1200" kern="1200" dirty="0" smtClean="0">
                <a:solidFill>
                  <a:schemeClr val="tx1"/>
                </a:solidFill>
                <a:effectLst/>
                <a:latin typeface="+mn-lt"/>
                <a:ea typeface="+mn-ea"/>
                <a:cs typeface="+mn-cs"/>
              </a:rPr>
              <a:t>）</a:t>
            </a:r>
          </a:p>
          <a:p>
            <a:r>
              <a:rPr kumimoji="1" lang="ja-JP" altLang="en-US"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誰にも言いたくない人は、自分の中にしまっておいてもよいこと。</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65</a:t>
            </a:fld>
            <a:endParaRPr kumimoji="1" lang="ja-JP" altLang="en-US"/>
          </a:p>
        </p:txBody>
      </p:sp>
    </p:spTree>
    <p:extLst>
      <p:ext uri="{BB962C8B-B14F-4D97-AF65-F5344CB8AC3E}">
        <p14:creationId xmlns:p14="http://schemas.microsoft.com/office/powerpoint/2010/main" val="8143803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○身近な人に相談しにくい人は、相談窓口を利用する方法があることも知らせる。</a:t>
            </a:r>
            <a:endParaRPr kumimoji="1" lang="ja-JP" altLang="en-US" dirty="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66</a:t>
            </a:fld>
            <a:endParaRPr kumimoji="1" lang="ja-JP" altLang="en-US"/>
          </a:p>
        </p:txBody>
      </p:sp>
    </p:spTree>
    <p:extLst>
      <p:ext uri="{BB962C8B-B14F-4D97-AF65-F5344CB8AC3E}">
        <p14:creationId xmlns:p14="http://schemas.microsoft.com/office/powerpoint/2010/main" val="713492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Ｔ：自分だけの大切な所である「プライベートゾーン」を守るために、</a:t>
            </a:r>
            <a:r>
              <a:rPr kumimoji="1" lang="en-US" altLang="ja-JP" dirty="0" smtClean="0"/>
              <a:t>6</a:t>
            </a:r>
            <a:r>
              <a:rPr kumimoji="1" lang="ja-JP" altLang="en-US" dirty="0" err="1" smtClean="0"/>
              <a:t>つの</a:t>
            </a:r>
            <a:r>
              <a:rPr kumimoji="1" lang="ja-JP" altLang="en-US" dirty="0" smtClean="0"/>
              <a:t>お約束があります。</a:t>
            </a:r>
            <a:endParaRPr kumimoji="1" lang="en-US" altLang="ja-JP" dirty="0" smtClean="0"/>
          </a:p>
          <a:p>
            <a:r>
              <a:rPr kumimoji="1" lang="ja-JP" altLang="en-US" dirty="0" smtClean="0"/>
              <a:t>　　自分も友達も「プライベートゾーン」を大切に守れるように、ひとつずつ確認していきましょう。</a:t>
            </a:r>
            <a:endParaRPr kumimoji="1" lang="en-US" altLang="ja-JP"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5</a:t>
            </a:fld>
            <a:endParaRPr kumimoji="1" lang="ja-JP" altLang="en-US"/>
          </a:p>
        </p:txBody>
      </p:sp>
    </p:spTree>
    <p:extLst>
      <p:ext uri="{BB962C8B-B14F-4D97-AF65-F5344CB8AC3E}">
        <p14:creationId xmlns:p14="http://schemas.microsoft.com/office/powerpoint/2010/main" val="1598800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Ｔ：見た人が嫌な気持ちになるので、自分の「プライベートゾーン」を他の人がいるところでさわるのは、やめましょう。</a:t>
            </a:r>
            <a:endParaRPr kumimoji="1" lang="en-US" altLang="ja-JP"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dirty="0" smtClean="0"/>
              <a:t>　　触るのは、他の人がいない自分の部屋などで一人でいるときにしましょう。</a:t>
            </a:r>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8</a:t>
            </a:fld>
            <a:endParaRPr kumimoji="1" lang="ja-JP" altLang="en-US"/>
          </a:p>
        </p:txBody>
      </p:sp>
    </p:spTree>
    <p:extLst>
      <p:ext uri="{BB962C8B-B14F-4D97-AF65-F5344CB8AC3E}">
        <p14:creationId xmlns:p14="http://schemas.microsoft.com/office/powerpoint/2010/main" val="9086746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Ｔ：今日から、プライベートゾーンを大切にするためにやってみようと思うことを考えて、ワークシートに書いてみましょう。</a:t>
            </a:r>
            <a:endParaRPr kumimoji="1" lang="ja-JP" altLang="en-US" dirty="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10</a:t>
            </a:fld>
            <a:endParaRPr kumimoji="1" lang="ja-JP" altLang="en-US"/>
          </a:p>
        </p:txBody>
      </p:sp>
    </p:spTree>
    <p:extLst>
      <p:ext uri="{BB962C8B-B14F-4D97-AF65-F5344CB8AC3E}">
        <p14:creationId xmlns:p14="http://schemas.microsoft.com/office/powerpoint/2010/main" val="2680825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dirty="0" smtClean="0"/>
              <a:t>まとめ・復習</a:t>
            </a:r>
            <a:endParaRPr kumimoji="1" lang="ja-JP" altLang="en-US" dirty="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11</a:t>
            </a:fld>
            <a:endParaRPr kumimoji="1" lang="ja-JP" altLang="en-US"/>
          </a:p>
        </p:txBody>
      </p:sp>
    </p:spTree>
    <p:extLst>
      <p:ext uri="{BB962C8B-B14F-4D97-AF65-F5344CB8AC3E}">
        <p14:creationId xmlns:p14="http://schemas.microsoft.com/office/powerpoint/2010/main" val="9768077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422275" y="1243013"/>
            <a:ext cx="5961063" cy="3354387"/>
          </a:xfrm>
        </p:spPr>
      </p:sp>
      <p:sp>
        <p:nvSpPr>
          <p:cNvPr id="3" name="ノート プレースホルダー 2"/>
          <p:cNvSpPr>
            <a:spLocks noGrp="1"/>
          </p:cNvSpPr>
          <p:nvPr>
            <p:ph type="body" idx="1"/>
          </p:nvPr>
        </p:nvSpPr>
        <p:spPr/>
        <p:txBody>
          <a:bodyPr/>
          <a:lstStyle/>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思春期に自分の身体的変化に気づき肯定的に受け止めるためには、思春期前の「自分の体に興味を持ち、大切にすること」が重要となります。</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思春期に入る前</a:t>
            </a:r>
            <a:r>
              <a:rPr kumimoji="1" lang="ja-JP" altLang="en-US" sz="1200" kern="1200" dirty="0" smtClean="0">
                <a:solidFill>
                  <a:schemeClr val="tx1"/>
                </a:solidFill>
                <a:effectLst/>
                <a:latin typeface="+mn-lt"/>
                <a:ea typeface="+mn-ea"/>
                <a:cs typeface="+mn-cs"/>
              </a:rPr>
              <a:t>の体を理解し大切にする</a:t>
            </a:r>
            <a:r>
              <a:rPr kumimoji="1" lang="ja-JP" altLang="ja-JP" sz="1200" kern="1200" dirty="0" smtClean="0">
                <a:solidFill>
                  <a:schemeClr val="tx1"/>
                </a:solidFill>
                <a:effectLst/>
                <a:latin typeface="+mn-lt"/>
                <a:ea typeface="+mn-ea"/>
                <a:cs typeface="+mn-cs"/>
              </a:rPr>
              <a:t>習慣としては、体を清潔にすること、下着を毎日変えること、栄養バランスのとれた食事をすること、早寝早起きをすることを指導していくことが大切です。</a:t>
            </a: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思春期になって性的な発達が進んでくると、性器の洗い方が分からないという悩みを持つ子が出てきます。</a:t>
            </a:r>
            <a:endParaRPr kumimoji="1" lang="en-US" altLang="ja-JP" sz="1200" kern="1200" dirty="0" smtClean="0">
              <a:solidFill>
                <a:schemeClr val="tx1"/>
              </a:solidFill>
              <a:effectLst/>
              <a:latin typeface="+mn-lt"/>
              <a:ea typeface="+mn-ea"/>
              <a:cs typeface="+mn-cs"/>
            </a:endParaRPr>
          </a:p>
          <a:p>
            <a:r>
              <a:rPr kumimoji="1" lang="ja-JP" altLang="en-US" sz="1200" kern="1200" dirty="0" smtClean="0">
                <a:solidFill>
                  <a:schemeClr val="tx1"/>
                </a:solidFill>
                <a:effectLst/>
                <a:latin typeface="+mn-lt"/>
                <a:ea typeface="+mn-ea"/>
                <a:cs typeface="+mn-cs"/>
              </a:rPr>
              <a:t>　</a:t>
            </a:r>
            <a:r>
              <a:rPr kumimoji="1" lang="ja-JP" altLang="ja-JP" sz="1200" kern="1200" dirty="0" smtClean="0">
                <a:solidFill>
                  <a:schemeClr val="tx1"/>
                </a:solidFill>
                <a:effectLst/>
                <a:latin typeface="+mn-lt"/>
                <a:ea typeface="+mn-ea"/>
                <a:cs typeface="+mn-cs"/>
              </a:rPr>
              <a:t>低年齢のうちから、体を清潔にする方法として正しく教え、自分の体を理解し大切にすることへつなげられるようにしましょう。</a:t>
            </a:r>
            <a:endParaRPr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ja-JP" sz="1200"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t>＊Ｔ：指導者の説明・発問　　Ｃ：予想される児童の反応</a:t>
            </a:r>
            <a:endParaRPr lang="en-US" altLang="ja-JP" sz="1200" dirty="0" smtClean="0"/>
          </a:p>
        </p:txBody>
      </p:sp>
      <p:sp>
        <p:nvSpPr>
          <p:cNvPr id="4" name="スライド番号プレースホルダー 3"/>
          <p:cNvSpPr>
            <a:spLocks noGrp="1"/>
          </p:cNvSpPr>
          <p:nvPr>
            <p:ph type="sldNum" sz="quarter" idx="10"/>
          </p:nvPr>
        </p:nvSpPr>
        <p:spPr/>
        <p:txBody>
          <a:bodyPr/>
          <a:lstStyle/>
          <a:p>
            <a:fld id="{6C45D214-96D8-4A19-89DD-F5C77182F37B}" type="slidenum">
              <a:rPr kumimoji="1" lang="ja-JP" altLang="en-US" smtClean="0"/>
              <a:t>14</a:t>
            </a:fld>
            <a:endParaRPr kumimoji="1" lang="ja-JP" altLang="en-US"/>
          </a:p>
        </p:txBody>
      </p:sp>
    </p:spTree>
    <p:extLst>
      <p:ext uri="{BB962C8B-B14F-4D97-AF65-F5344CB8AC3E}">
        <p14:creationId xmlns:p14="http://schemas.microsoft.com/office/powerpoint/2010/main" val="9762491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48"/>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342891" indent="0" algn="ctr">
              <a:buNone/>
              <a:defRPr/>
            </a:lvl2pPr>
            <a:lvl3pPr marL="685783" indent="0" algn="ctr">
              <a:buNone/>
              <a:defRPr/>
            </a:lvl3pPr>
            <a:lvl4pPr marL="1028674" indent="0" algn="ctr">
              <a:buNone/>
              <a:defRPr/>
            </a:lvl4pPr>
            <a:lvl5pPr marL="1371566" indent="0" algn="ctr">
              <a:buNone/>
              <a:defRPr/>
            </a:lvl5pPr>
            <a:lvl6pPr marL="1714457" indent="0" algn="ctr">
              <a:buNone/>
              <a:defRPr/>
            </a:lvl6pPr>
            <a:lvl7pPr marL="2057349" indent="0" algn="ctr">
              <a:buNone/>
              <a:defRPr/>
            </a:lvl7pPr>
            <a:lvl8pPr marL="2400240" indent="0" algn="ctr">
              <a:buNone/>
              <a:defRPr/>
            </a:lvl8pPr>
            <a:lvl9pPr marL="2743131"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3097F72-CA08-4E00-B478-46A7D080B80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452299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C39C07-DB1B-47F1-854F-F4499275F59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3356284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61"/>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61"/>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1D426E-8831-4B84-BC5D-7E826CE19DA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5930441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914400" y="2130456"/>
            <a:ext cx="10363200" cy="1470025"/>
          </a:xfrm>
        </p:spPr>
        <p:txBody>
          <a:bodyPr/>
          <a:lstStyle/>
          <a:p>
            <a:r>
              <a:rPr lang="ja-JP" altLang="en-US" smtClean="0"/>
              <a:t>マスタ タイトルの書式設定</a:t>
            </a:r>
            <a:endParaRPr lang="ja-JP" altLang="en-US"/>
          </a:p>
        </p:txBody>
      </p:sp>
      <p:sp>
        <p:nvSpPr>
          <p:cNvPr id="3" name="サブタイトル 2"/>
          <p:cNvSpPr>
            <a:spLocks noGrp="1"/>
          </p:cNvSpPr>
          <p:nvPr>
            <p:ph type="subTitle" idx="1"/>
          </p:nvPr>
        </p:nvSpPr>
        <p:spPr>
          <a:xfrm>
            <a:off x="1828800" y="3886200"/>
            <a:ext cx="8534400" cy="1752600"/>
          </a:xfrm>
        </p:spPr>
        <p:txBody>
          <a:bodyPr/>
          <a:lstStyle>
            <a:lvl1pPr marL="0" indent="0" algn="ctr">
              <a:buNone/>
              <a:defRPr/>
            </a:lvl1pPr>
            <a:lvl2pPr marL="342874" indent="0" algn="ctr">
              <a:buNone/>
              <a:defRPr/>
            </a:lvl2pPr>
            <a:lvl3pPr marL="685750" indent="0" algn="ctr">
              <a:buNone/>
              <a:defRPr/>
            </a:lvl3pPr>
            <a:lvl4pPr marL="1028624" indent="0" algn="ctr">
              <a:buNone/>
              <a:defRPr/>
            </a:lvl4pPr>
            <a:lvl5pPr marL="1371498" indent="0" algn="ctr">
              <a:buNone/>
              <a:defRPr/>
            </a:lvl5pPr>
            <a:lvl6pPr marL="1714372" indent="0" algn="ctr">
              <a:buNone/>
              <a:defRPr/>
            </a:lvl6pPr>
            <a:lvl7pPr marL="2057247" indent="0" algn="ctr">
              <a:buNone/>
              <a:defRPr/>
            </a:lvl7pPr>
            <a:lvl8pPr marL="2400120" indent="0" algn="ctr">
              <a:buNone/>
              <a:defRPr/>
            </a:lvl8pPr>
            <a:lvl9pPr marL="2742994" indent="0" algn="ctr">
              <a:buNone/>
              <a:defRPr/>
            </a:lvl9pPr>
          </a:lstStyle>
          <a:p>
            <a:r>
              <a:rPr lang="ja-JP" altLang="en-US" smtClean="0"/>
              <a:t>マスタ サブタイトルの書式設定</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3097F72-CA08-4E00-B478-46A7D080B804}"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309680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E17AAD8-2011-4A89-B64C-A88AFCB2F27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0140590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31"/>
            <a:ext cx="10363200" cy="1362075"/>
          </a:xfrm>
        </p:spPr>
        <p:txBody>
          <a:bodyPr anchor="t"/>
          <a:lstStyle>
            <a:lvl1pPr algn="l">
              <a:defRPr sz="3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1500"/>
            </a:lvl1pPr>
            <a:lvl2pPr marL="342874" indent="0">
              <a:buNone/>
              <a:defRPr sz="1351"/>
            </a:lvl2pPr>
            <a:lvl3pPr marL="685750" indent="0">
              <a:buNone/>
              <a:defRPr sz="1200"/>
            </a:lvl3pPr>
            <a:lvl4pPr marL="1028624" indent="0">
              <a:buNone/>
              <a:defRPr sz="1051"/>
            </a:lvl4pPr>
            <a:lvl5pPr marL="1371498" indent="0">
              <a:buNone/>
              <a:defRPr sz="1051"/>
            </a:lvl5pPr>
            <a:lvl6pPr marL="1714372" indent="0">
              <a:buNone/>
              <a:defRPr sz="1051"/>
            </a:lvl6pPr>
            <a:lvl7pPr marL="2057247" indent="0">
              <a:buNone/>
              <a:defRPr sz="1051"/>
            </a:lvl7pPr>
            <a:lvl8pPr marL="2400120" indent="0">
              <a:buNone/>
              <a:defRPr sz="1051"/>
            </a:lvl8pPr>
            <a:lvl9pPr marL="2742994" indent="0">
              <a:buNone/>
              <a:defRPr sz="1051"/>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5BBDBE-DE52-49E0-B281-A0C5585966B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353271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8A27AC-B585-4F64-ADDB-75E3AF6AA45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29555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1800" b="1"/>
            </a:lvl1pPr>
            <a:lvl2pPr marL="342874" indent="0">
              <a:buNone/>
              <a:defRPr sz="1500" b="1"/>
            </a:lvl2pPr>
            <a:lvl3pPr marL="685750" indent="0">
              <a:buNone/>
              <a:defRPr sz="1351" b="1"/>
            </a:lvl3pPr>
            <a:lvl4pPr marL="1028624" indent="0">
              <a:buNone/>
              <a:defRPr sz="1200" b="1"/>
            </a:lvl4pPr>
            <a:lvl5pPr marL="1371498" indent="0">
              <a:buNone/>
              <a:defRPr sz="1200" b="1"/>
            </a:lvl5pPr>
            <a:lvl6pPr marL="1714372" indent="0">
              <a:buNone/>
              <a:defRPr sz="1200" b="1"/>
            </a:lvl6pPr>
            <a:lvl7pPr marL="2057247" indent="0">
              <a:buNone/>
              <a:defRPr sz="1200" b="1"/>
            </a:lvl7pPr>
            <a:lvl8pPr marL="2400120" indent="0">
              <a:buNone/>
              <a:defRPr sz="1200" b="1"/>
            </a:lvl8pPr>
            <a:lvl9pPr marL="2742994" indent="0">
              <a:buNone/>
              <a:defRPr sz="12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88" y="1535113"/>
            <a:ext cx="5389033" cy="639762"/>
          </a:xfrm>
        </p:spPr>
        <p:txBody>
          <a:bodyPr anchor="b"/>
          <a:lstStyle>
            <a:lvl1pPr marL="0" indent="0">
              <a:buNone/>
              <a:defRPr sz="1800" b="1"/>
            </a:lvl1pPr>
            <a:lvl2pPr marL="342874" indent="0">
              <a:buNone/>
              <a:defRPr sz="1500" b="1"/>
            </a:lvl2pPr>
            <a:lvl3pPr marL="685750" indent="0">
              <a:buNone/>
              <a:defRPr sz="1351" b="1"/>
            </a:lvl3pPr>
            <a:lvl4pPr marL="1028624" indent="0">
              <a:buNone/>
              <a:defRPr sz="1200" b="1"/>
            </a:lvl4pPr>
            <a:lvl5pPr marL="1371498" indent="0">
              <a:buNone/>
              <a:defRPr sz="1200" b="1"/>
            </a:lvl5pPr>
            <a:lvl6pPr marL="1714372" indent="0">
              <a:buNone/>
              <a:defRPr sz="1200" b="1"/>
            </a:lvl6pPr>
            <a:lvl7pPr marL="2057247" indent="0">
              <a:buNone/>
              <a:defRPr sz="1200" b="1"/>
            </a:lvl7pPr>
            <a:lvl8pPr marL="2400120" indent="0">
              <a:buNone/>
              <a:defRPr sz="1200" b="1"/>
            </a:lvl8pPr>
            <a:lvl9pPr marL="2742994" indent="0">
              <a:buNone/>
              <a:defRPr sz="12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88"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F8D1577-A1D3-4F94-B0C5-0D14AEC3DB4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38351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BF8145C-E6B6-42EB-BD2C-20E4DA697D5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981278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21F591B-FD5E-4B2D-B507-FC53E13D5C3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256592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15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081"/>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051"/>
            </a:lvl1pPr>
            <a:lvl2pPr marL="342874" indent="0">
              <a:buNone/>
              <a:defRPr sz="900"/>
            </a:lvl2pPr>
            <a:lvl3pPr marL="685750" indent="0">
              <a:buNone/>
              <a:defRPr sz="751"/>
            </a:lvl3pPr>
            <a:lvl4pPr marL="1028624" indent="0">
              <a:buNone/>
              <a:defRPr sz="675"/>
            </a:lvl4pPr>
            <a:lvl5pPr marL="1371498" indent="0">
              <a:buNone/>
              <a:defRPr sz="675"/>
            </a:lvl5pPr>
            <a:lvl6pPr marL="1714372" indent="0">
              <a:buNone/>
              <a:defRPr sz="675"/>
            </a:lvl6pPr>
            <a:lvl7pPr marL="2057247" indent="0">
              <a:buNone/>
              <a:defRPr sz="675"/>
            </a:lvl7pPr>
            <a:lvl8pPr marL="2400120" indent="0">
              <a:buNone/>
              <a:defRPr sz="675"/>
            </a:lvl8pPr>
            <a:lvl9pPr marL="2742994" indent="0">
              <a:buNone/>
              <a:defRPr sz="675"/>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942C988-49DF-4A48-A7F2-6AC5B39DC2E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5201472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p:txBody>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E17AAD8-2011-4A89-B64C-A88AFCB2F27C}"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9695959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5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a:lstStyle>
            <a:lvl1pPr marL="0" indent="0">
              <a:buNone/>
              <a:defRPr sz="2400"/>
            </a:lvl1pPr>
            <a:lvl2pPr marL="342874" indent="0">
              <a:buNone/>
              <a:defRPr sz="2100"/>
            </a:lvl2pPr>
            <a:lvl3pPr marL="685750" indent="0">
              <a:buNone/>
              <a:defRPr sz="1800"/>
            </a:lvl3pPr>
            <a:lvl4pPr marL="1028624" indent="0">
              <a:buNone/>
              <a:defRPr sz="1500"/>
            </a:lvl4pPr>
            <a:lvl5pPr marL="1371498" indent="0">
              <a:buNone/>
              <a:defRPr sz="1500"/>
            </a:lvl5pPr>
            <a:lvl6pPr marL="1714372" indent="0">
              <a:buNone/>
              <a:defRPr sz="1500"/>
            </a:lvl6pPr>
            <a:lvl7pPr marL="2057247" indent="0">
              <a:buNone/>
              <a:defRPr sz="1500"/>
            </a:lvl7pPr>
            <a:lvl8pPr marL="2400120" indent="0">
              <a:buNone/>
              <a:defRPr sz="1500"/>
            </a:lvl8pPr>
            <a:lvl9pPr marL="2742994" indent="0">
              <a:buNone/>
              <a:defRPr sz="1500"/>
            </a:lvl9pPr>
          </a:lstStyle>
          <a:p>
            <a:pPr lvl="0"/>
            <a:endParaRPr lang="ja-JP" altLang="en-US" noProof="0" smtClean="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051"/>
            </a:lvl1pPr>
            <a:lvl2pPr marL="342874" indent="0">
              <a:buNone/>
              <a:defRPr sz="900"/>
            </a:lvl2pPr>
            <a:lvl3pPr marL="685750" indent="0">
              <a:buNone/>
              <a:defRPr sz="751"/>
            </a:lvl3pPr>
            <a:lvl4pPr marL="1028624" indent="0">
              <a:buNone/>
              <a:defRPr sz="675"/>
            </a:lvl4pPr>
            <a:lvl5pPr marL="1371498" indent="0">
              <a:buNone/>
              <a:defRPr sz="675"/>
            </a:lvl5pPr>
            <a:lvl6pPr marL="1714372" indent="0">
              <a:buNone/>
              <a:defRPr sz="675"/>
            </a:lvl6pPr>
            <a:lvl7pPr marL="2057247" indent="0">
              <a:buNone/>
              <a:defRPr sz="675"/>
            </a:lvl7pPr>
            <a:lvl8pPr marL="2400120" indent="0">
              <a:buNone/>
              <a:defRPr sz="675"/>
            </a:lvl8pPr>
            <a:lvl9pPr marL="2742994" indent="0">
              <a:buNone/>
              <a:defRPr sz="675"/>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87DAD5-E778-43C5-8698-6E8B3AC3FB3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42069374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74C39C07-DB1B-47F1-854F-F4499275F59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2265729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839200" y="274669"/>
            <a:ext cx="2743200" cy="5851525"/>
          </a:xfrm>
        </p:spPr>
        <p:txBody>
          <a:bodyPr vert="eaVert"/>
          <a:lstStyle/>
          <a:p>
            <a:r>
              <a:rPr lang="ja-JP" altLang="en-US" smtClean="0"/>
              <a:t>マスタ タイトルの書式設定</a:t>
            </a:r>
            <a:endParaRPr lang="ja-JP" altLang="en-US"/>
          </a:p>
        </p:txBody>
      </p:sp>
      <p:sp>
        <p:nvSpPr>
          <p:cNvPr id="3" name="縦書きテキスト プレースホルダ 2"/>
          <p:cNvSpPr>
            <a:spLocks noGrp="1"/>
          </p:cNvSpPr>
          <p:nvPr>
            <p:ph type="body" orient="vert" idx="1"/>
          </p:nvPr>
        </p:nvSpPr>
        <p:spPr>
          <a:xfrm>
            <a:off x="609600" y="274669"/>
            <a:ext cx="8026400" cy="5851525"/>
          </a:xfrm>
        </p:spPr>
        <p:txBody>
          <a:bodyPr vert="eaVert"/>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31D426E-8831-4B84-BC5D-7E826CE19DAB}"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0947359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36304DDA-04EB-48C4-8AAE-78B8F5810AFD}" type="datetimeFigureOut">
              <a:rPr kumimoji="1" lang="ja-JP" altLang="en-US" smtClean="0"/>
              <a:t>2022/3/4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A48055-D371-4046-A088-5B0AEB55223C}" type="slidenum">
              <a:rPr kumimoji="1" lang="ja-JP" altLang="en-US" smtClean="0"/>
              <a:t>‹#›</a:t>
            </a:fld>
            <a:endParaRPr kumimoji="1" lang="ja-JP" altLang="en-US"/>
          </a:p>
        </p:txBody>
      </p:sp>
    </p:spTree>
    <p:extLst>
      <p:ext uri="{BB962C8B-B14F-4D97-AF65-F5344CB8AC3E}">
        <p14:creationId xmlns:p14="http://schemas.microsoft.com/office/powerpoint/2010/main" val="380186963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304DDA-04EB-48C4-8AAE-78B8F5810AFD}" type="datetimeFigureOut">
              <a:rPr kumimoji="1" lang="ja-JP" altLang="en-US" smtClean="0"/>
              <a:t>2022/3/4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A48055-D371-4046-A088-5B0AEB55223C}" type="slidenum">
              <a:rPr kumimoji="1" lang="ja-JP" altLang="en-US" smtClean="0"/>
              <a:t>‹#›</a:t>
            </a:fld>
            <a:endParaRPr kumimoji="1" lang="ja-JP" altLang="en-US"/>
          </a:p>
        </p:txBody>
      </p:sp>
    </p:spTree>
    <p:extLst>
      <p:ext uri="{BB962C8B-B14F-4D97-AF65-F5344CB8AC3E}">
        <p14:creationId xmlns:p14="http://schemas.microsoft.com/office/powerpoint/2010/main" val="2939292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36304DDA-04EB-48C4-8AAE-78B8F5810AFD}" type="datetimeFigureOut">
              <a:rPr kumimoji="1" lang="ja-JP" altLang="en-US" smtClean="0"/>
              <a:t>2022/3/4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A48055-D371-4046-A088-5B0AEB55223C}" type="slidenum">
              <a:rPr kumimoji="1" lang="ja-JP" altLang="en-US" smtClean="0"/>
              <a:t>‹#›</a:t>
            </a:fld>
            <a:endParaRPr kumimoji="1" lang="ja-JP" altLang="en-US"/>
          </a:p>
        </p:txBody>
      </p:sp>
    </p:spTree>
    <p:extLst>
      <p:ext uri="{BB962C8B-B14F-4D97-AF65-F5344CB8AC3E}">
        <p14:creationId xmlns:p14="http://schemas.microsoft.com/office/powerpoint/2010/main" val="179897176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36304DDA-04EB-48C4-8AAE-78B8F5810AFD}" type="datetimeFigureOut">
              <a:rPr kumimoji="1" lang="ja-JP" altLang="en-US" smtClean="0"/>
              <a:t>2022/3/4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FA48055-D371-4046-A088-5B0AEB55223C}" type="slidenum">
              <a:rPr kumimoji="1" lang="ja-JP" altLang="en-US" smtClean="0"/>
              <a:t>‹#›</a:t>
            </a:fld>
            <a:endParaRPr kumimoji="1" lang="ja-JP" altLang="en-US"/>
          </a:p>
        </p:txBody>
      </p:sp>
    </p:spTree>
    <p:extLst>
      <p:ext uri="{BB962C8B-B14F-4D97-AF65-F5344CB8AC3E}">
        <p14:creationId xmlns:p14="http://schemas.microsoft.com/office/powerpoint/2010/main" val="13956142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36304DDA-04EB-48C4-8AAE-78B8F5810AFD}" type="datetimeFigureOut">
              <a:rPr kumimoji="1" lang="ja-JP" altLang="en-US" smtClean="0"/>
              <a:t>2022/3/4</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3FA48055-D371-4046-A088-5B0AEB55223C}" type="slidenum">
              <a:rPr kumimoji="1" lang="ja-JP" altLang="en-US" smtClean="0"/>
              <a:t>‹#›</a:t>
            </a:fld>
            <a:endParaRPr kumimoji="1" lang="ja-JP" altLang="en-US"/>
          </a:p>
        </p:txBody>
      </p:sp>
    </p:spTree>
    <p:extLst>
      <p:ext uri="{BB962C8B-B14F-4D97-AF65-F5344CB8AC3E}">
        <p14:creationId xmlns:p14="http://schemas.microsoft.com/office/powerpoint/2010/main" val="19417928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36304DDA-04EB-48C4-8AAE-78B8F5810AFD}" type="datetimeFigureOut">
              <a:rPr kumimoji="1" lang="ja-JP" altLang="en-US" smtClean="0"/>
              <a:t>2022/3/4</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3FA48055-D371-4046-A088-5B0AEB55223C}" type="slidenum">
              <a:rPr kumimoji="1" lang="ja-JP" altLang="en-US" smtClean="0"/>
              <a:t>‹#›</a:t>
            </a:fld>
            <a:endParaRPr kumimoji="1" lang="ja-JP" altLang="en-US"/>
          </a:p>
        </p:txBody>
      </p:sp>
    </p:spTree>
    <p:extLst>
      <p:ext uri="{BB962C8B-B14F-4D97-AF65-F5344CB8AC3E}">
        <p14:creationId xmlns:p14="http://schemas.microsoft.com/office/powerpoint/2010/main" val="40488562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304DDA-04EB-48C4-8AAE-78B8F5810AFD}" type="datetimeFigureOut">
              <a:rPr kumimoji="1" lang="ja-JP" altLang="en-US" smtClean="0"/>
              <a:t>2022/3/4</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3FA48055-D371-4046-A088-5B0AEB55223C}" type="slidenum">
              <a:rPr kumimoji="1" lang="ja-JP" altLang="en-US" smtClean="0"/>
              <a:t>‹#›</a:t>
            </a:fld>
            <a:endParaRPr kumimoji="1" lang="ja-JP" altLang="en-US"/>
          </a:p>
        </p:txBody>
      </p:sp>
    </p:spTree>
    <p:extLst>
      <p:ext uri="{BB962C8B-B14F-4D97-AF65-F5344CB8AC3E}">
        <p14:creationId xmlns:p14="http://schemas.microsoft.com/office/powerpoint/2010/main" val="2296100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963084" y="4406923"/>
            <a:ext cx="10363200" cy="1362075"/>
          </a:xfrm>
        </p:spPr>
        <p:txBody>
          <a:bodyPr anchor="t"/>
          <a:lstStyle>
            <a:lvl1pPr algn="l">
              <a:defRPr sz="3000" b="1" cap="all"/>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963084" y="2906713"/>
            <a:ext cx="10363200" cy="1500187"/>
          </a:xfrm>
        </p:spPr>
        <p:txBody>
          <a:bodyPr anchor="b"/>
          <a:lstStyle>
            <a:lvl1pPr marL="0" indent="0">
              <a:buNone/>
              <a:defRPr sz="1500"/>
            </a:lvl1pPr>
            <a:lvl2pPr marL="342891" indent="0">
              <a:buNone/>
              <a:defRPr sz="1351"/>
            </a:lvl2pPr>
            <a:lvl3pPr marL="685783" indent="0">
              <a:buNone/>
              <a:defRPr sz="1200"/>
            </a:lvl3pPr>
            <a:lvl4pPr marL="1028674" indent="0">
              <a:buNone/>
              <a:defRPr sz="1051"/>
            </a:lvl4pPr>
            <a:lvl5pPr marL="1371566" indent="0">
              <a:buNone/>
              <a:defRPr sz="1051"/>
            </a:lvl5pPr>
            <a:lvl6pPr marL="1714457" indent="0">
              <a:buNone/>
              <a:defRPr sz="1051"/>
            </a:lvl6pPr>
            <a:lvl7pPr marL="2057349" indent="0">
              <a:buNone/>
              <a:defRPr sz="1051"/>
            </a:lvl7pPr>
            <a:lvl8pPr marL="2400240" indent="0">
              <a:buNone/>
              <a:defRPr sz="1051"/>
            </a:lvl8pPr>
            <a:lvl9pPr marL="2743131" indent="0">
              <a:buNone/>
              <a:defRPr sz="1051"/>
            </a:lvl9pPr>
          </a:lstStyle>
          <a:p>
            <a:pPr lvl="0"/>
            <a:r>
              <a:rPr lang="ja-JP" altLang="en-US" smtClean="0"/>
              <a:t>マスタ テキストの書式設定</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65BBDBE-DE52-49E0-B281-A0C5585966BD}"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8499774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6304DDA-04EB-48C4-8AAE-78B8F5810AFD}" type="datetimeFigureOut">
              <a:rPr kumimoji="1" lang="ja-JP" altLang="en-US" smtClean="0"/>
              <a:t>2022/3/4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FA48055-D371-4046-A088-5B0AEB55223C}" type="slidenum">
              <a:rPr kumimoji="1" lang="ja-JP" altLang="en-US" smtClean="0"/>
              <a:t>‹#›</a:t>
            </a:fld>
            <a:endParaRPr kumimoji="1" lang="ja-JP" altLang="en-US"/>
          </a:p>
        </p:txBody>
      </p:sp>
    </p:spTree>
    <p:extLst>
      <p:ext uri="{BB962C8B-B14F-4D97-AF65-F5344CB8AC3E}">
        <p14:creationId xmlns:p14="http://schemas.microsoft.com/office/powerpoint/2010/main" val="12817577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6304DDA-04EB-48C4-8AAE-78B8F5810AFD}" type="datetimeFigureOut">
              <a:rPr kumimoji="1" lang="ja-JP" altLang="en-US" smtClean="0"/>
              <a:t>2022/3/4</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3FA48055-D371-4046-A088-5B0AEB55223C}" type="slidenum">
              <a:rPr kumimoji="1" lang="ja-JP" altLang="en-US" smtClean="0"/>
              <a:t>‹#›</a:t>
            </a:fld>
            <a:endParaRPr kumimoji="1" lang="ja-JP" altLang="en-US"/>
          </a:p>
        </p:txBody>
      </p:sp>
    </p:spTree>
    <p:extLst>
      <p:ext uri="{BB962C8B-B14F-4D97-AF65-F5344CB8AC3E}">
        <p14:creationId xmlns:p14="http://schemas.microsoft.com/office/powerpoint/2010/main" val="11180321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304DDA-04EB-48C4-8AAE-78B8F5810AFD}" type="datetimeFigureOut">
              <a:rPr kumimoji="1" lang="ja-JP" altLang="en-US" smtClean="0"/>
              <a:t>2022/3/4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A48055-D371-4046-A088-5B0AEB55223C}" type="slidenum">
              <a:rPr kumimoji="1" lang="ja-JP" altLang="en-US" smtClean="0"/>
              <a:t>‹#›</a:t>
            </a:fld>
            <a:endParaRPr kumimoji="1" lang="ja-JP" altLang="en-US"/>
          </a:p>
        </p:txBody>
      </p:sp>
    </p:spTree>
    <p:extLst>
      <p:ext uri="{BB962C8B-B14F-4D97-AF65-F5344CB8AC3E}">
        <p14:creationId xmlns:p14="http://schemas.microsoft.com/office/powerpoint/2010/main" val="23141132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304DDA-04EB-48C4-8AAE-78B8F5810AFD}" type="datetimeFigureOut">
              <a:rPr kumimoji="1" lang="ja-JP" altLang="en-US" smtClean="0"/>
              <a:t>2022/3/4</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3FA48055-D371-4046-A088-5B0AEB55223C}" type="slidenum">
              <a:rPr kumimoji="1" lang="ja-JP" altLang="en-US" smtClean="0"/>
              <a:t>‹#›</a:t>
            </a:fld>
            <a:endParaRPr kumimoji="1" lang="ja-JP" altLang="en-US"/>
          </a:p>
        </p:txBody>
      </p:sp>
    </p:spTree>
    <p:extLst>
      <p:ext uri="{BB962C8B-B14F-4D97-AF65-F5344CB8AC3E}">
        <p14:creationId xmlns:p14="http://schemas.microsoft.com/office/powerpoint/2010/main" val="11245974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ja-JP" altLang="en-US" smtClean="0"/>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smtClean="0"/>
              <a:t>マスター サブタイトルの書式設定</a:t>
            </a:r>
            <a:endParaRPr lang="en-US" dirty="0"/>
          </a:p>
        </p:txBody>
      </p:sp>
      <p:sp>
        <p:nvSpPr>
          <p:cNvPr id="4" name="Date Placeholder 3"/>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7665053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513651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smtClean="0"/>
              <a:t>マスター テキストの書式設定</a:t>
            </a:r>
          </a:p>
        </p:txBody>
      </p:sp>
      <p:sp>
        <p:nvSpPr>
          <p:cNvPr id="4" name="Date Placeholder 3"/>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5040826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Date Placeholder 4"/>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7873528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Content Placeholder 3"/>
          <p:cNvSpPr>
            <a:spLocks noGrp="1"/>
          </p:cNvSpPr>
          <p:nvPr>
            <p:ph sz="half" idx="2"/>
          </p:nvPr>
        </p:nvSpPr>
        <p:spPr>
          <a:xfrm>
            <a:off x="839788" y="2505075"/>
            <a:ext cx="5157787"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Content Placeholder 5"/>
          <p:cNvSpPr>
            <a:spLocks noGrp="1"/>
          </p:cNvSpPr>
          <p:nvPr>
            <p:ph sz="quarter" idx="4"/>
          </p:nvPr>
        </p:nvSpPr>
        <p:spPr>
          <a:xfrm>
            <a:off x="6172200" y="2505075"/>
            <a:ext cx="5183188" cy="3684588"/>
          </a:xfrm>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7" name="Date Placeholder 6"/>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2022/3/4</a:t>
            </a:fld>
            <a:endParaRPr lang="ja-JP" alt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ja-JP" alt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1044827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Date Placeholder 2"/>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2022/3/4</a:t>
            </a:fld>
            <a:endParaRPr lang="ja-JP" alt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ja-JP" alt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25398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コンテンツ プレースホルダ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E8A27AC-B585-4F64-ADDB-75E3AF6AA45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81204738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2022/3/4</a:t>
            </a:fld>
            <a:endParaRPr lang="ja-JP" alt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ja-JP" alt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0744607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42058098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ja-JP" altLang="en-US" smtClean="0"/>
              <a:t>マスター タイトルの書式設定</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smtClean="0"/>
              <a:t>図を追加</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smtClean="0"/>
              <a:t>マスター テキストの書式設定</a:t>
            </a:r>
          </a:p>
        </p:txBody>
      </p:sp>
      <p:sp>
        <p:nvSpPr>
          <p:cNvPr id="5" name="Date Placeholder 4"/>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2022/3/4</a:t>
            </a:fld>
            <a:endParaRPr lang="ja-JP" alt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ja-JP" alt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304264365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27665425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ja-JP" altLang="en-US" smtClean="0"/>
              <a:t>マスター タイトルの書式設定</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10"/>
          </p:nvPr>
        </p:nvSpPr>
        <p:spPr/>
        <p:txBody>
          <a:bodyPr/>
          <a:lstStyle/>
          <a:p>
            <a:fld id="{36304DDA-04EB-48C4-8AAE-78B8F5810AFD}" type="datetimeFigureOut">
              <a:rPr lang="ja-JP" altLang="en-US" smtClean="0">
                <a:solidFill>
                  <a:prstClr val="black">
                    <a:tint val="75000"/>
                  </a:prstClr>
                </a:solidFill>
              </a:rPr>
              <a:pPr/>
              <a:t>2022/3/4</a:t>
            </a:fld>
            <a:endParaRPr lang="ja-JP" alt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ja-JP" alt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FA48055-D371-4046-A088-5B0AEB55223C}" type="slidenum">
              <a:rPr lang="ja-JP" altLang="en-US" smtClean="0">
                <a:solidFill>
                  <a:prstClr val="black">
                    <a:tint val="75000"/>
                  </a:prstClr>
                </a:solidFill>
              </a:rPr>
              <a:pPr/>
              <a:t>‹#›</a:t>
            </a:fld>
            <a:endParaRPr lang="ja-JP" altLang="en-US">
              <a:solidFill>
                <a:prstClr val="black">
                  <a:tint val="75000"/>
                </a:prstClr>
              </a:solidFill>
            </a:endParaRPr>
          </a:p>
        </p:txBody>
      </p:sp>
    </p:spTree>
    <p:extLst>
      <p:ext uri="{BB962C8B-B14F-4D97-AF65-F5344CB8AC3E}">
        <p14:creationId xmlns:p14="http://schemas.microsoft.com/office/powerpoint/2010/main" val="1224881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lang="ja-JP" altLang="en-US" smtClean="0"/>
              <a:t>マスタ タイトルの書式設定</a:t>
            </a:r>
            <a:endParaRPr lang="ja-JP" altLang="en-US"/>
          </a:p>
        </p:txBody>
      </p:sp>
      <p:sp>
        <p:nvSpPr>
          <p:cNvPr id="3" name="テキスト プレースホルダ 2"/>
          <p:cNvSpPr>
            <a:spLocks noGrp="1"/>
          </p:cNvSpPr>
          <p:nvPr>
            <p:ph type="body" idx="1"/>
          </p:nvPr>
        </p:nvSpPr>
        <p:spPr>
          <a:xfrm>
            <a:off x="609600" y="1535113"/>
            <a:ext cx="5386917"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ja-JP" altLang="en-US" smtClean="0"/>
              <a:t>マスタ テキストの書式設定</a:t>
            </a:r>
          </a:p>
        </p:txBody>
      </p:sp>
      <p:sp>
        <p:nvSpPr>
          <p:cNvPr id="4" name="コンテンツ プレースホルダ 3"/>
          <p:cNvSpPr>
            <a:spLocks noGrp="1"/>
          </p:cNvSpPr>
          <p:nvPr>
            <p:ph sz="half" idx="2"/>
          </p:nvPr>
        </p:nvSpPr>
        <p:spPr>
          <a:xfrm>
            <a:off x="609600" y="2174875"/>
            <a:ext cx="5386917"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 4"/>
          <p:cNvSpPr>
            <a:spLocks noGrp="1"/>
          </p:cNvSpPr>
          <p:nvPr>
            <p:ph type="body" sz="quarter" idx="3"/>
          </p:nvPr>
        </p:nvSpPr>
        <p:spPr>
          <a:xfrm>
            <a:off x="6193382" y="1535113"/>
            <a:ext cx="5389033" cy="63976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ja-JP" altLang="en-US" smtClean="0"/>
              <a:t>マスタ テキストの書式設定</a:t>
            </a:r>
          </a:p>
        </p:txBody>
      </p:sp>
      <p:sp>
        <p:nvSpPr>
          <p:cNvPr id="6" name="コンテンツ プレースホルダ 5"/>
          <p:cNvSpPr>
            <a:spLocks noGrp="1"/>
          </p:cNvSpPr>
          <p:nvPr>
            <p:ph sz="quarter" idx="4"/>
          </p:nvPr>
        </p:nvSpPr>
        <p:spPr>
          <a:xfrm>
            <a:off x="6193382" y="2174875"/>
            <a:ext cx="5389033" cy="3951288"/>
          </a:xfrm>
        </p:spPr>
        <p:txBody>
          <a:bodyPr/>
          <a:lstStyle>
            <a:lvl1pPr>
              <a:defRPr sz="1800"/>
            </a:lvl1pPr>
            <a:lvl2pPr>
              <a:defRPr sz="1500"/>
            </a:lvl2pPr>
            <a:lvl3pPr>
              <a:defRPr sz="1351"/>
            </a:lvl3pPr>
            <a:lvl4pPr>
              <a:defRPr sz="1200"/>
            </a:lvl4pPr>
            <a:lvl5pPr>
              <a:defRPr sz="1200"/>
            </a:lvl5pPr>
            <a:lvl6pPr>
              <a:defRPr sz="1200"/>
            </a:lvl6pPr>
            <a:lvl7pPr>
              <a:defRPr sz="1200"/>
            </a:lvl7pPr>
            <a:lvl8pPr>
              <a:defRPr sz="1200"/>
            </a:lvl8pPr>
            <a:lvl9pPr>
              <a:defRPr sz="12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F8D1577-A1D3-4F94-B0C5-0D14AEC3DB4A}"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5095322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 タイトルの書式設定</a:t>
            </a:r>
            <a:endParaRPr lang="ja-JP" alt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8BF8145C-E6B6-42EB-BD2C-20E4DA697D56}"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622868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D21F591B-FD5E-4B2D-B507-FC53E13D5C3E}"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727655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3" y="273050"/>
            <a:ext cx="4011084" cy="1162050"/>
          </a:xfrm>
        </p:spPr>
        <p:txBody>
          <a:bodyPr anchor="b"/>
          <a:lstStyle>
            <a:lvl1pPr algn="l">
              <a:defRPr sz="1500" b="1"/>
            </a:lvl1pPr>
          </a:lstStyle>
          <a:p>
            <a:r>
              <a:rPr lang="ja-JP" altLang="en-US" smtClean="0"/>
              <a:t>マスタ タイトルの書式設定</a:t>
            </a:r>
            <a:endParaRPr lang="ja-JP" altLang="en-US"/>
          </a:p>
        </p:txBody>
      </p:sp>
      <p:sp>
        <p:nvSpPr>
          <p:cNvPr id="3" name="コンテンツ プレースホルダ 2"/>
          <p:cNvSpPr>
            <a:spLocks noGrp="1"/>
          </p:cNvSpPr>
          <p:nvPr>
            <p:ph idx="1"/>
          </p:nvPr>
        </p:nvSpPr>
        <p:spPr>
          <a:xfrm>
            <a:off x="4766733" y="27307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 3"/>
          <p:cNvSpPr>
            <a:spLocks noGrp="1"/>
          </p:cNvSpPr>
          <p:nvPr>
            <p:ph type="body" sz="half" idx="2"/>
          </p:nvPr>
        </p:nvSpPr>
        <p:spPr>
          <a:xfrm>
            <a:off x="609603" y="1435103"/>
            <a:ext cx="4011084" cy="4691063"/>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D942C988-49DF-4A48-A7F2-6AC5B39DC2E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4114032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389717" y="4800600"/>
            <a:ext cx="7315200" cy="566738"/>
          </a:xfrm>
        </p:spPr>
        <p:txBody>
          <a:bodyPr anchor="b"/>
          <a:lstStyle>
            <a:lvl1pPr algn="l">
              <a:defRPr sz="1500" b="1"/>
            </a:lvl1pPr>
          </a:lstStyle>
          <a:p>
            <a:r>
              <a:rPr lang="ja-JP" altLang="en-US" smtClean="0"/>
              <a:t>マスタ タイトルの書式設定</a:t>
            </a:r>
            <a:endParaRPr lang="ja-JP" altLang="en-US"/>
          </a:p>
        </p:txBody>
      </p:sp>
      <p:sp>
        <p:nvSpPr>
          <p:cNvPr id="3" name="図プレースホルダ 2"/>
          <p:cNvSpPr>
            <a:spLocks noGrp="1"/>
          </p:cNvSpPr>
          <p:nvPr>
            <p:ph type="pic" idx="1"/>
          </p:nvPr>
        </p:nvSpPr>
        <p:spPr>
          <a:xfrm>
            <a:off x="2389717" y="612775"/>
            <a:ext cx="7315200" cy="4114800"/>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pPr lvl="0"/>
            <a:endParaRPr lang="ja-JP" altLang="en-US" noProof="0" smtClean="0"/>
          </a:p>
        </p:txBody>
      </p:sp>
      <p:sp>
        <p:nvSpPr>
          <p:cNvPr id="4" name="テキスト プレースホルダ 3"/>
          <p:cNvSpPr>
            <a:spLocks noGrp="1"/>
          </p:cNvSpPr>
          <p:nvPr>
            <p:ph type="body" sz="half" idx="2"/>
          </p:nvPr>
        </p:nvSpPr>
        <p:spPr>
          <a:xfrm>
            <a:off x="2389717" y="5367338"/>
            <a:ext cx="7315200" cy="804862"/>
          </a:xfrm>
        </p:spPr>
        <p:txBody>
          <a:bodyPr/>
          <a:lstStyle>
            <a:lvl1pPr marL="0" indent="0">
              <a:buNone/>
              <a:defRPr sz="1051"/>
            </a:lvl1pPr>
            <a:lvl2pPr marL="342891" indent="0">
              <a:buNone/>
              <a:defRPr sz="900"/>
            </a:lvl2pPr>
            <a:lvl3pPr marL="685783" indent="0">
              <a:buNone/>
              <a:defRPr sz="751"/>
            </a:lvl3pPr>
            <a:lvl4pPr marL="1028674" indent="0">
              <a:buNone/>
              <a:defRPr sz="675"/>
            </a:lvl4pPr>
            <a:lvl5pPr marL="1371566" indent="0">
              <a:buNone/>
              <a:defRPr sz="675"/>
            </a:lvl5pPr>
            <a:lvl6pPr marL="1714457" indent="0">
              <a:buNone/>
              <a:defRPr sz="675"/>
            </a:lvl6pPr>
            <a:lvl7pPr marL="2057349" indent="0">
              <a:buNone/>
              <a:defRPr sz="675"/>
            </a:lvl7pPr>
            <a:lvl8pPr marL="2400240" indent="0">
              <a:buNone/>
              <a:defRPr sz="675"/>
            </a:lvl8pPr>
            <a:lvl9pPr marL="2743131" indent="0">
              <a:buNone/>
              <a:defRPr sz="675"/>
            </a:lvl9pPr>
          </a:lstStyle>
          <a:p>
            <a:pPr lvl="0"/>
            <a:r>
              <a:rPr lang="ja-JP" altLang="en-US" smtClean="0"/>
              <a:t>マスタ テキストの書式設定</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ja-JP">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ja-JP">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C87DAD5-E778-43C5-8698-6E8B3AC3FB33}"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714263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9626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051" b="0" smtClean="0">
                <a:latin typeface="Arial" charset="0"/>
              </a:defRPr>
            </a:lvl1pPr>
          </a:lstStyle>
          <a:p>
            <a:pPr>
              <a:defRPr/>
            </a:pPr>
            <a:endParaRPr lang="en-US" altLang="ja-JP">
              <a:solidFill>
                <a:srgbClr val="000000"/>
              </a:solidFill>
            </a:endParaRPr>
          </a:p>
        </p:txBody>
      </p:sp>
      <p:sp>
        <p:nvSpPr>
          <p:cNvPr id="9626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051" b="0" smtClean="0">
                <a:latin typeface="Arial" charset="0"/>
              </a:defRPr>
            </a:lvl1pPr>
          </a:lstStyle>
          <a:p>
            <a:pPr>
              <a:defRPr/>
            </a:pPr>
            <a:endParaRPr lang="en-US" altLang="ja-JP">
              <a:solidFill>
                <a:srgbClr val="000000"/>
              </a:solidFill>
            </a:endParaRPr>
          </a:p>
        </p:txBody>
      </p:sp>
      <p:sp>
        <p:nvSpPr>
          <p:cNvPr id="9626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51" b="0"/>
            </a:lvl1pPr>
          </a:lstStyle>
          <a:p>
            <a:fld id="{32181CB0-EEA2-4996-8000-7541F43CEEA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346781808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kumimoji="1" sz="3300">
          <a:solidFill>
            <a:schemeClr val="tx2"/>
          </a:solidFill>
          <a:latin typeface="+mj-lt"/>
          <a:ea typeface="+mj-ea"/>
          <a:cs typeface="+mj-cs"/>
        </a:defRPr>
      </a:lvl1pPr>
      <a:lvl2pPr algn="ctr" rtl="0" eaLnBrk="0" fontAlgn="base" hangingPunct="0">
        <a:spcBef>
          <a:spcPct val="0"/>
        </a:spcBef>
        <a:spcAft>
          <a:spcPct val="0"/>
        </a:spcAft>
        <a:defRPr kumimoji="1" sz="33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33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33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3300">
          <a:solidFill>
            <a:schemeClr val="tx2"/>
          </a:solidFill>
          <a:latin typeface="Arial" charset="0"/>
          <a:ea typeface="ＭＳ Ｐゴシック" pitchFamily="50" charset="-128"/>
        </a:defRPr>
      </a:lvl5pPr>
      <a:lvl6pPr marL="342891" algn="ctr" rtl="0" fontAlgn="base">
        <a:spcBef>
          <a:spcPct val="0"/>
        </a:spcBef>
        <a:spcAft>
          <a:spcPct val="0"/>
        </a:spcAft>
        <a:defRPr kumimoji="1" sz="3300">
          <a:solidFill>
            <a:schemeClr val="tx2"/>
          </a:solidFill>
          <a:latin typeface="Arial" charset="0"/>
          <a:ea typeface="ＭＳ Ｐゴシック" pitchFamily="50" charset="-128"/>
        </a:defRPr>
      </a:lvl6pPr>
      <a:lvl7pPr marL="685783" algn="ctr" rtl="0" fontAlgn="base">
        <a:spcBef>
          <a:spcPct val="0"/>
        </a:spcBef>
        <a:spcAft>
          <a:spcPct val="0"/>
        </a:spcAft>
        <a:defRPr kumimoji="1" sz="3300">
          <a:solidFill>
            <a:schemeClr val="tx2"/>
          </a:solidFill>
          <a:latin typeface="Arial" charset="0"/>
          <a:ea typeface="ＭＳ Ｐゴシック" pitchFamily="50" charset="-128"/>
        </a:defRPr>
      </a:lvl7pPr>
      <a:lvl8pPr marL="1028674" algn="ctr" rtl="0" fontAlgn="base">
        <a:spcBef>
          <a:spcPct val="0"/>
        </a:spcBef>
        <a:spcAft>
          <a:spcPct val="0"/>
        </a:spcAft>
        <a:defRPr kumimoji="1" sz="3300">
          <a:solidFill>
            <a:schemeClr val="tx2"/>
          </a:solidFill>
          <a:latin typeface="Arial" charset="0"/>
          <a:ea typeface="ＭＳ Ｐゴシック" pitchFamily="50" charset="-128"/>
        </a:defRPr>
      </a:lvl8pPr>
      <a:lvl9pPr marL="1371566" algn="ctr" rtl="0" fontAlgn="base">
        <a:spcBef>
          <a:spcPct val="0"/>
        </a:spcBef>
        <a:spcAft>
          <a:spcPct val="0"/>
        </a:spcAft>
        <a:defRPr kumimoji="1" sz="3300">
          <a:solidFill>
            <a:schemeClr val="tx2"/>
          </a:solidFill>
          <a:latin typeface="Arial" charset="0"/>
          <a:ea typeface="ＭＳ Ｐゴシック" pitchFamily="50" charset="-128"/>
        </a:defRPr>
      </a:lvl9pPr>
    </p:titleStyle>
    <p:bodyStyle>
      <a:lvl1pPr marL="257168" indent="-257168" algn="l" rtl="0" eaLnBrk="0" fontAlgn="base" hangingPunct="0">
        <a:spcBef>
          <a:spcPct val="20000"/>
        </a:spcBef>
        <a:spcAft>
          <a:spcPct val="0"/>
        </a:spcAft>
        <a:buChar char="•"/>
        <a:defRPr kumimoji="1" sz="2400">
          <a:solidFill>
            <a:schemeClr val="tx1"/>
          </a:solidFill>
          <a:latin typeface="+mn-lt"/>
          <a:ea typeface="+mn-ea"/>
          <a:cs typeface="+mn-cs"/>
        </a:defRPr>
      </a:lvl1pPr>
      <a:lvl2pPr marL="557199" indent="-214308" algn="l" rtl="0" eaLnBrk="0" fontAlgn="base" hangingPunct="0">
        <a:spcBef>
          <a:spcPct val="20000"/>
        </a:spcBef>
        <a:spcAft>
          <a:spcPct val="0"/>
        </a:spcAft>
        <a:buChar char="–"/>
        <a:defRPr kumimoji="1" sz="2100">
          <a:solidFill>
            <a:schemeClr val="tx1"/>
          </a:solidFill>
          <a:latin typeface="+mn-lt"/>
          <a:ea typeface="+mn-ea"/>
        </a:defRPr>
      </a:lvl2pPr>
      <a:lvl3pPr marL="857229" indent="-171446" algn="l" rtl="0" eaLnBrk="0" fontAlgn="base" hangingPunct="0">
        <a:spcBef>
          <a:spcPct val="20000"/>
        </a:spcBef>
        <a:spcAft>
          <a:spcPct val="0"/>
        </a:spcAft>
        <a:buChar char="•"/>
        <a:defRPr kumimoji="1" sz="1800">
          <a:solidFill>
            <a:schemeClr val="tx1"/>
          </a:solidFill>
          <a:latin typeface="+mn-lt"/>
          <a:ea typeface="+mn-ea"/>
        </a:defRPr>
      </a:lvl3pPr>
      <a:lvl4pPr marL="1200121" indent="-171446" algn="l" rtl="0" eaLnBrk="0" fontAlgn="base" hangingPunct="0">
        <a:spcBef>
          <a:spcPct val="20000"/>
        </a:spcBef>
        <a:spcAft>
          <a:spcPct val="0"/>
        </a:spcAft>
        <a:buChar char="–"/>
        <a:defRPr kumimoji="1" sz="1500">
          <a:solidFill>
            <a:schemeClr val="tx1"/>
          </a:solidFill>
          <a:latin typeface="+mn-lt"/>
          <a:ea typeface="+mn-ea"/>
        </a:defRPr>
      </a:lvl4pPr>
      <a:lvl5pPr marL="1543012" indent="-171446" algn="l" rtl="0" eaLnBrk="0" fontAlgn="base" hangingPunct="0">
        <a:spcBef>
          <a:spcPct val="20000"/>
        </a:spcBef>
        <a:spcAft>
          <a:spcPct val="0"/>
        </a:spcAft>
        <a:buChar char="»"/>
        <a:defRPr kumimoji="1" sz="1500">
          <a:solidFill>
            <a:schemeClr val="tx1"/>
          </a:solidFill>
          <a:latin typeface="+mn-lt"/>
          <a:ea typeface="+mn-ea"/>
        </a:defRPr>
      </a:lvl5pPr>
      <a:lvl6pPr marL="1885904" indent="-171446" algn="l" rtl="0" fontAlgn="base">
        <a:spcBef>
          <a:spcPct val="20000"/>
        </a:spcBef>
        <a:spcAft>
          <a:spcPct val="0"/>
        </a:spcAft>
        <a:buChar char="»"/>
        <a:defRPr kumimoji="1" sz="1500">
          <a:solidFill>
            <a:schemeClr val="tx1"/>
          </a:solidFill>
          <a:latin typeface="+mn-lt"/>
          <a:ea typeface="+mn-ea"/>
        </a:defRPr>
      </a:lvl6pPr>
      <a:lvl7pPr marL="2228795" indent="-171446" algn="l" rtl="0" fontAlgn="base">
        <a:spcBef>
          <a:spcPct val="20000"/>
        </a:spcBef>
        <a:spcAft>
          <a:spcPct val="0"/>
        </a:spcAft>
        <a:buChar char="»"/>
        <a:defRPr kumimoji="1" sz="1500">
          <a:solidFill>
            <a:schemeClr val="tx1"/>
          </a:solidFill>
          <a:latin typeface="+mn-lt"/>
          <a:ea typeface="+mn-ea"/>
        </a:defRPr>
      </a:lvl7pPr>
      <a:lvl8pPr marL="2571686" indent="-171446" algn="l" rtl="0" fontAlgn="base">
        <a:spcBef>
          <a:spcPct val="20000"/>
        </a:spcBef>
        <a:spcAft>
          <a:spcPct val="0"/>
        </a:spcAft>
        <a:buChar char="»"/>
        <a:defRPr kumimoji="1" sz="1500">
          <a:solidFill>
            <a:schemeClr val="tx1"/>
          </a:solidFill>
          <a:latin typeface="+mn-lt"/>
          <a:ea typeface="+mn-ea"/>
        </a:defRPr>
      </a:lvl8pPr>
      <a:lvl9pPr marL="2914578" indent="-171446" algn="l" rtl="0" fontAlgn="base">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685783" rtl="0" eaLnBrk="1" latinLnBrk="0" hangingPunct="1">
        <a:defRPr kumimoji="1" sz="1351" kern="1200">
          <a:solidFill>
            <a:schemeClr val="tx1"/>
          </a:solidFill>
          <a:latin typeface="+mn-lt"/>
          <a:ea typeface="+mn-ea"/>
          <a:cs typeface="+mn-cs"/>
        </a:defRPr>
      </a:lvl1pPr>
      <a:lvl2pPr marL="342891" algn="l" defTabSz="685783" rtl="0" eaLnBrk="1" latinLnBrk="0" hangingPunct="1">
        <a:defRPr kumimoji="1" sz="1351" kern="1200">
          <a:solidFill>
            <a:schemeClr val="tx1"/>
          </a:solidFill>
          <a:latin typeface="+mn-lt"/>
          <a:ea typeface="+mn-ea"/>
          <a:cs typeface="+mn-cs"/>
        </a:defRPr>
      </a:lvl2pPr>
      <a:lvl3pPr marL="685783" algn="l" defTabSz="685783" rtl="0" eaLnBrk="1" latinLnBrk="0" hangingPunct="1">
        <a:defRPr kumimoji="1" sz="1351" kern="1200">
          <a:solidFill>
            <a:schemeClr val="tx1"/>
          </a:solidFill>
          <a:latin typeface="+mn-lt"/>
          <a:ea typeface="+mn-ea"/>
          <a:cs typeface="+mn-cs"/>
        </a:defRPr>
      </a:lvl3pPr>
      <a:lvl4pPr marL="1028674" algn="l" defTabSz="685783" rtl="0" eaLnBrk="1" latinLnBrk="0" hangingPunct="1">
        <a:defRPr kumimoji="1" sz="1351" kern="1200">
          <a:solidFill>
            <a:schemeClr val="tx1"/>
          </a:solidFill>
          <a:latin typeface="+mn-lt"/>
          <a:ea typeface="+mn-ea"/>
          <a:cs typeface="+mn-cs"/>
        </a:defRPr>
      </a:lvl4pPr>
      <a:lvl5pPr marL="1371566" algn="l" defTabSz="685783" rtl="0" eaLnBrk="1" latinLnBrk="0" hangingPunct="1">
        <a:defRPr kumimoji="1" sz="1351" kern="1200">
          <a:solidFill>
            <a:schemeClr val="tx1"/>
          </a:solidFill>
          <a:latin typeface="+mn-lt"/>
          <a:ea typeface="+mn-ea"/>
          <a:cs typeface="+mn-cs"/>
        </a:defRPr>
      </a:lvl5pPr>
      <a:lvl6pPr marL="1714457" algn="l" defTabSz="685783" rtl="0" eaLnBrk="1" latinLnBrk="0" hangingPunct="1">
        <a:defRPr kumimoji="1" sz="1351" kern="1200">
          <a:solidFill>
            <a:schemeClr val="tx1"/>
          </a:solidFill>
          <a:latin typeface="+mn-lt"/>
          <a:ea typeface="+mn-ea"/>
          <a:cs typeface="+mn-cs"/>
        </a:defRPr>
      </a:lvl6pPr>
      <a:lvl7pPr marL="2057349" algn="l" defTabSz="685783" rtl="0" eaLnBrk="1" latinLnBrk="0" hangingPunct="1">
        <a:defRPr kumimoji="1" sz="1351" kern="1200">
          <a:solidFill>
            <a:schemeClr val="tx1"/>
          </a:solidFill>
          <a:latin typeface="+mn-lt"/>
          <a:ea typeface="+mn-ea"/>
          <a:cs typeface="+mn-cs"/>
        </a:defRPr>
      </a:lvl7pPr>
      <a:lvl8pPr marL="2400240" algn="l" defTabSz="685783" rtl="0" eaLnBrk="1" latinLnBrk="0" hangingPunct="1">
        <a:defRPr kumimoji="1" sz="1351" kern="1200">
          <a:solidFill>
            <a:schemeClr val="tx1"/>
          </a:solidFill>
          <a:latin typeface="+mn-lt"/>
          <a:ea typeface="+mn-ea"/>
          <a:cs typeface="+mn-cs"/>
        </a:defRPr>
      </a:lvl8pPr>
      <a:lvl9pPr marL="2743131" algn="l" defTabSz="685783" rtl="0" eaLnBrk="1" latinLnBrk="0" hangingPunct="1">
        <a:defRPr kumimoji="1"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ja-JP" altLang="en-US" smtClean="0"/>
              <a:t>マスタ タイトルの書式設定</a:t>
            </a:r>
          </a:p>
        </p:txBody>
      </p:sp>
      <p:sp>
        <p:nvSpPr>
          <p:cNvPr id="1027"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ja-JP" altLang="en-US" smtClean="0"/>
              <a:t>マスタ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p>
        </p:txBody>
      </p:sp>
      <p:sp>
        <p:nvSpPr>
          <p:cNvPr id="9626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051" b="0" smtClean="0">
                <a:latin typeface="Arial" charset="0"/>
              </a:defRPr>
            </a:lvl1pPr>
          </a:lstStyle>
          <a:p>
            <a:pPr>
              <a:defRPr/>
            </a:pPr>
            <a:endParaRPr lang="en-US" altLang="ja-JP">
              <a:solidFill>
                <a:srgbClr val="000000"/>
              </a:solidFill>
            </a:endParaRPr>
          </a:p>
        </p:txBody>
      </p:sp>
      <p:sp>
        <p:nvSpPr>
          <p:cNvPr id="9626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defRPr sz="1051" b="0" smtClean="0">
                <a:latin typeface="Arial" charset="0"/>
              </a:defRPr>
            </a:lvl1pPr>
          </a:lstStyle>
          <a:p>
            <a:pPr>
              <a:defRPr/>
            </a:pPr>
            <a:endParaRPr lang="en-US" altLang="ja-JP">
              <a:solidFill>
                <a:srgbClr val="000000"/>
              </a:solidFill>
            </a:endParaRPr>
          </a:p>
        </p:txBody>
      </p:sp>
      <p:sp>
        <p:nvSpPr>
          <p:cNvPr id="9626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051" b="0"/>
            </a:lvl1pPr>
          </a:lstStyle>
          <a:p>
            <a:fld id="{32181CB0-EEA2-4996-8000-7541F43CEEA8}" type="slidenum">
              <a:rPr lang="en-US" altLang="ja-JP">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2843603564"/>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rtl="0" eaLnBrk="0" fontAlgn="base" hangingPunct="0">
        <a:spcBef>
          <a:spcPct val="0"/>
        </a:spcBef>
        <a:spcAft>
          <a:spcPct val="0"/>
        </a:spcAft>
        <a:defRPr kumimoji="1" sz="3300">
          <a:solidFill>
            <a:schemeClr val="tx2"/>
          </a:solidFill>
          <a:latin typeface="+mj-lt"/>
          <a:ea typeface="+mj-ea"/>
          <a:cs typeface="+mj-cs"/>
        </a:defRPr>
      </a:lvl1pPr>
      <a:lvl2pPr algn="ctr" rtl="0" eaLnBrk="0" fontAlgn="base" hangingPunct="0">
        <a:spcBef>
          <a:spcPct val="0"/>
        </a:spcBef>
        <a:spcAft>
          <a:spcPct val="0"/>
        </a:spcAft>
        <a:defRPr kumimoji="1" sz="3300">
          <a:solidFill>
            <a:schemeClr val="tx2"/>
          </a:solidFill>
          <a:latin typeface="Arial" charset="0"/>
          <a:ea typeface="ＭＳ Ｐゴシック" pitchFamily="50" charset="-128"/>
        </a:defRPr>
      </a:lvl2pPr>
      <a:lvl3pPr algn="ctr" rtl="0" eaLnBrk="0" fontAlgn="base" hangingPunct="0">
        <a:spcBef>
          <a:spcPct val="0"/>
        </a:spcBef>
        <a:spcAft>
          <a:spcPct val="0"/>
        </a:spcAft>
        <a:defRPr kumimoji="1" sz="3300">
          <a:solidFill>
            <a:schemeClr val="tx2"/>
          </a:solidFill>
          <a:latin typeface="Arial" charset="0"/>
          <a:ea typeface="ＭＳ Ｐゴシック" pitchFamily="50" charset="-128"/>
        </a:defRPr>
      </a:lvl3pPr>
      <a:lvl4pPr algn="ctr" rtl="0" eaLnBrk="0" fontAlgn="base" hangingPunct="0">
        <a:spcBef>
          <a:spcPct val="0"/>
        </a:spcBef>
        <a:spcAft>
          <a:spcPct val="0"/>
        </a:spcAft>
        <a:defRPr kumimoji="1" sz="3300">
          <a:solidFill>
            <a:schemeClr val="tx2"/>
          </a:solidFill>
          <a:latin typeface="Arial" charset="0"/>
          <a:ea typeface="ＭＳ Ｐゴシック" pitchFamily="50" charset="-128"/>
        </a:defRPr>
      </a:lvl4pPr>
      <a:lvl5pPr algn="ctr" rtl="0" eaLnBrk="0" fontAlgn="base" hangingPunct="0">
        <a:spcBef>
          <a:spcPct val="0"/>
        </a:spcBef>
        <a:spcAft>
          <a:spcPct val="0"/>
        </a:spcAft>
        <a:defRPr kumimoji="1" sz="3300">
          <a:solidFill>
            <a:schemeClr val="tx2"/>
          </a:solidFill>
          <a:latin typeface="Arial" charset="0"/>
          <a:ea typeface="ＭＳ Ｐゴシック" pitchFamily="50" charset="-128"/>
        </a:defRPr>
      </a:lvl5pPr>
      <a:lvl6pPr marL="342874" algn="ctr" rtl="0" fontAlgn="base">
        <a:spcBef>
          <a:spcPct val="0"/>
        </a:spcBef>
        <a:spcAft>
          <a:spcPct val="0"/>
        </a:spcAft>
        <a:defRPr kumimoji="1" sz="3300">
          <a:solidFill>
            <a:schemeClr val="tx2"/>
          </a:solidFill>
          <a:latin typeface="Arial" charset="0"/>
          <a:ea typeface="ＭＳ Ｐゴシック" pitchFamily="50" charset="-128"/>
        </a:defRPr>
      </a:lvl6pPr>
      <a:lvl7pPr marL="685750" algn="ctr" rtl="0" fontAlgn="base">
        <a:spcBef>
          <a:spcPct val="0"/>
        </a:spcBef>
        <a:spcAft>
          <a:spcPct val="0"/>
        </a:spcAft>
        <a:defRPr kumimoji="1" sz="3300">
          <a:solidFill>
            <a:schemeClr val="tx2"/>
          </a:solidFill>
          <a:latin typeface="Arial" charset="0"/>
          <a:ea typeface="ＭＳ Ｐゴシック" pitchFamily="50" charset="-128"/>
        </a:defRPr>
      </a:lvl7pPr>
      <a:lvl8pPr marL="1028624" algn="ctr" rtl="0" fontAlgn="base">
        <a:spcBef>
          <a:spcPct val="0"/>
        </a:spcBef>
        <a:spcAft>
          <a:spcPct val="0"/>
        </a:spcAft>
        <a:defRPr kumimoji="1" sz="3300">
          <a:solidFill>
            <a:schemeClr val="tx2"/>
          </a:solidFill>
          <a:latin typeface="Arial" charset="0"/>
          <a:ea typeface="ＭＳ Ｐゴシック" pitchFamily="50" charset="-128"/>
        </a:defRPr>
      </a:lvl8pPr>
      <a:lvl9pPr marL="1371498" algn="ctr" rtl="0" fontAlgn="base">
        <a:spcBef>
          <a:spcPct val="0"/>
        </a:spcBef>
        <a:spcAft>
          <a:spcPct val="0"/>
        </a:spcAft>
        <a:defRPr kumimoji="1" sz="3300">
          <a:solidFill>
            <a:schemeClr val="tx2"/>
          </a:solidFill>
          <a:latin typeface="Arial" charset="0"/>
          <a:ea typeface="ＭＳ Ｐゴシック" pitchFamily="50" charset="-128"/>
        </a:defRPr>
      </a:lvl9pPr>
    </p:titleStyle>
    <p:bodyStyle>
      <a:lvl1pPr marL="257156" indent="-257156" algn="l" rtl="0" eaLnBrk="0" fontAlgn="base" hangingPunct="0">
        <a:spcBef>
          <a:spcPct val="20000"/>
        </a:spcBef>
        <a:spcAft>
          <a:spcPct val="0"/>
        </a:spcAft>
        <a:buChar char="•"/>
        <a:defRPr kumimoji="1" sz="2400">
          <a:solidFill>
            <a:schemeClr val="tx1"/>
          </a:solidFill>
          <a:latin typeface="+mn-lt"/>
          <a:ea typeface="+mn-ea"/>
          <a:cs typeface="+mn-cs"/>
        </a:defRPr>
      </a:lvl1pPr>
      <a:lvl2pPr marL="557171" indent="-214297" algn="l" rtl="0" eaLnBrk="0" fontAlgn="base" hangingPunct="0">
        <a:spcBef>
          <a:spcPct val="20000"/>
        </a:spcBef>
        <a:spcAft>
          <a:spcPct val="0"/>
        </a:spcAft>
        <a:buChar char="–"/>
        <a:defRPr kumimoji="1" sz="2100">
          <a:solidFill>
            <a:schemeClr val="tx1"/>
          </a:solidFill>
          <a:latin typeface="+mn-lt"/>
          <a:ea typeface="+mn-ea"/>
        </a:defRPr>
      </a:lvl2pPr>
      <a:lvl3pPr marL="857187" indent="-171438" algn="l" rtl="0" eaLnBrk="0" fontAlgn="base" hangingPunct="0">
        <a:spcBef>
          <a:spcPct val="20000"/>
        </a:spcBef>
        <a:spcAft>
          <a:spcPct val="0"/>
        </a:spcAft>
        <a:buChar char="•"/>
        <a:defRPr kumimoji="1" sz="1800">
          <a:solidFill>
            <a:schemeClr val="tx1"/>
          </a:solidFill>
          <a:latin typeface="+mn-lt"/>
          <a:ea typeface="+mn-ea"/>
        </a:defRPr>
      </a:lvl3pPr>
      <a:lvl4pPr marL="1200061" indent="-171438" algn="l" rtl="0" eaLnBrk="0" fontAlgn="base" hangingPunct="0">
        <a:spcBef>
          <a:spcPct val="20000"/>
        </a:spcBef>
        <a:spcAft>
          <a:spcPct val="0"/>
        </a:spcAft>
        <a:buChar char="–"/>
        <a:defRPr kumimoji="1" sz="1500">
          <a:solidFill>
            <a:schemeClr val="tx1"/>
          </a:solidFill>
          <a:latin typeface="+mn-lt"/>
          <a:ea typeface="+mn-ea"/>
        </a:defRPr>
      </a:lvl4pPr>
      <a:lvl5pPr marL="1542935" indent="-171438" algn="l" rtl="0" eaLnBrk="0" fontAlgn="base" hangingPunct="0">
        <a:spcBef>
          <a:spcPct val="20000"/>
        </a:spcBef>
        <a:spcAft>
          <a:spcPct val="0"/>
        </a:spcAft>
        <a:buChar char="»"/>
        <a:defRPr kumimoji="1" sz="1500">
          <a:solidFill>
            <a:schemeClr val="tx1"/>
          </a:solidFill>
          <a:latin typeface="+mn-lt"/>
          <a:ea typeface="+mn-ea"/>
        </a:defRPr>
      </a:lvl5pPr>
      <a:lvl6pPr marL="1885810" indent="-171438" algn="l" rtl="0" fontAlgn="base">
        <a:spcBef>
          <a:spcPct val="20000"/>
        </a:spcBef>
        <a:spcAft>
          <a:spcPct val="0"/>
        </a:spcAft>
        <a:buChar char="»"/>
        <a:defRPr kumimoji="1" sz="1500">
          <a:solidFill>
            <a:schemeClr val="tx1"/>
          </a:solidFill>
          <a:latin typeface="+mn-lt"/>
          <a:ea typeface="+mn-ea"/>
        </a:defRPr>
      </a:lvl6pPr>
      <a:lvl7pPr marL="2228683" indent="-171438" algn="l" rtl="0" fontAlgn="base">
        <a:spcBef>
          <a:spcPct val="20000"/>
        </a:spcBef>
        <a:spcAft>
          <a:spcPct val="0"/>
        </a:spcAft>
        <a:buChar char="»"/>
        <a:defRPr kumimoji="1" sz="1500">
          <a:solidFill>
            <a:schemeClr val="tx1"/>
          </a:solidFill>
          <a:latin typeface="+mn-lt"/>
          <a:ea typeface="+mn-ea"/>
        </a:defRPr>
      </a:lvl7pPr>
      <a:lvl8pPr marL="2571558" indent="-171438" algn="l" rtl="0" fontAlgn="base">
        <a:spcBef>
          <a:spcPct val="20000"/>
        </a:spcBef>
        <a:spcAft>
          <a:spcPct val="0"/>
        </a:spcAft>
        <a:buChar char="»"/>
        <a:defRPr kumimoji="1" sz="1500">
          <a:solidFill>
            <a:schemeClr val="tx1"/>
          </a:solidFill>
          <a:latin typeface="+mn-lt"/>
          <a:ea typeface="+mn-ea"/>
        </a:defRPr>
      </a:lvl8pPr>
      <a:lvl9pPr marL="2914434" indent="-171438" algn="l" rtl="0" fontAlgn="base">
        <a:spcBef>
          <a:spcPct val="20000"/>
        </a:spcBef>
        <a:spcAft>
          <a:spcPct val="0"/>
        </a:spcAft>
        <a:buChar char="»"/>
        <a:defRPr kumimoji="1" sz="1500">
          <a:solidFill>
            <a:schemeClr val="tx1"/>
          </a:solidFill>
          <a:latin typeface="+mn-lt"/>
          <a:ea typeface="+mn-ea"/>
        </a:defRPr>
      </a:lvl9pPr>
    </p:bodyStyle>
    <p:otherStyle>
      <a:defPPr>
        <a:defRPr lang="ja-JP"/>
      </a:defPPr>
      <a:lvl1pPr marL="0" algn="l" defTabSz="685750" rtl="0" eaLnBrk="1" latinLnBrk="0" hangingPunct="1">
        <a:defRPr kumimoji="1" sz="1351" kern="1200">
          <a:solidFill>
            <a:schemeClr val="tx1"/>
          </a:solidFill>
          <a:latin typeface="+mn-lt"/>
          <a:ea typeface="+mn-ea"/>
          <a:cs typeface="+mn-cs"/>
        </a:defRPr>
      </a:lvl1pPr>
      <a:lvl2pPr marL="342874" algn="l" defTabSz="685750" rtl="0" eaLnBrk="1" latinLnBrk="0" hangingPunct="1">
        <a:defRPr kumimoji="1" sz="1351" kern="1200">
          <a:solidFill>
            <a:schemeClr val="tx1"/>
          </a:solidFill>
          <a:latin typeface="+mn-lt"/>
          <a:ea typeface="+mn-ea"/>
          <a:cs typeface="+mn-cs"/>
        </a:defRPr>
      </a:lvl2pPr>
      <a:lvl3pPr marL="685750" algn="l" defTabSz="685750" rtl="0" eaLnBrk="1" latinLnBrk="0" hangingPunct="1">
        <a:defRPr kumimoji="1" sz="1351" kern="1200">
          <a:solidFill>
            <a:schemeClr val="tx1"/>
          </a:solidFill>
          <a:latin typeface="+mn-lt"/>
          <a:ea typeface="+mn-ea"/>
          <a:cs typeface="+mn-cs"/>
        </a:defRPr>
      </a:lvl3pPr>
      <a:lvl4pPr marL="1028624" algn="l" defTabSz="685750" rtl="0" eaLnBrk="1" latinLnBrk="0" hangingPunct="1">
        <a:defRPr kumimoji="1" sz="1351" kern="1200">
          <a:solidFill>
            <a:schemeClr val="tx1"/>
          </a:solidFill>
          <a:latin typeface="+mn-lt"/>
          <a:ea typeface="+mn-ea"/>
          <a:cs typeface="+mn-cs"/>
        </a:defRPr>
      </a:lvl4pPr>
      <a:lvl5pPr marL="1371498" algn="l" defTabSz="685750" rtl="0" eaLnBrk="1" latinLnBrk="0" hangingPunct="1">
        <a:defRPr kumimoji="1" sz="1351" kern="1200">
          <a:solidFill>
            <a:schemeClr val="tx1"/>
          </a:solidFill>
          <a:latin typeface="+mn-lt"/>
          <a:ea typeface="+mn-ea"/>
          <a:cs typeface="+mn-cs"/>
        </a:defRPr>
      </a:lvl5pPr>
      <a:lvl6pPr marL="1714372" algn="l" defTabSz="685750" rtl="0" eaLnBrk="1" latinLnBrk="0" hangingPunct="1">
        <a:defRPr kumimoji="1" sz="1351" kern="1200">
          <a:solidFill>
            <a:schemeClr val="tx1"/>
          </a:solidFill>
          <a:latin typeface="+mn-lt"/>
          <a:ea typeface="+mn-ea"/>
          <a:cs typeface="+mn-cs"/>
        </a:defRPr>
      </a:lvl6pPr>
      <a:lvl7pPr marL="2057247" algn="l" defTabSz="685750" rtl="0" eaLnBrk="1" latinLnBrk="0" hangingPunct="1">
        <a:defRPr kumimoji="1" sz="1351" kern="1200">
          <a:solidFill>
            <a:schemeClr val="tx1"/>
          </a:solidFill>
          <a:latin typeface="+mn-lt"/>
          <a:ea typeface="+mn-ea"/>
          <a:cs typeface="+mn-cs"/>
        </a:defRPr>
      </a:lvl7pPr>
      <a:lvl8pPr marL="2400120" algn="l" defTabSz="685750" rtl="0" eaLnBrk="1" latinLnBrk="0" hangingPunct="1">
        <a:defRPr kumimoji="1" sz="1351" kern="1200">
          <a:solidFill>
            <a:schemeClr val="tx1"/>
          </a:solidFill>
          <a:latin typeface="+mn-lt"/>
          <a:ea typeface="+mn-ea"/>
          <a:cs typeface="+mn-cs"/>
        </a:defRPr>
      </a:lvl8pPr>
      <a:lvl9pPr marL="2742994" algn="l" defTabSz="685750" rtl="0" eaLnBrk="1" latinLnBrk="0" hangingPunct="1">
        <a:defRPr kumimoji="1" sz="1351"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solidFill>
                <a:srgbClr val="000000"/>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81CB0-EEA2-4996-8000-7541F43CEEA8}"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737644758"/>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167" r:id="rId3"/>
    <p:sldLayoutId id="2147484168" r:id="rId4"/>
    <p:sldLayoutId id="2147484169" r:id="rId5"/>
    <p:sldLayoutId id="2147484170" r:id="rId6"/>
    <p:sldLayoutId id="2147484171" r:id="rId7"/>
    <p:sldLayoutId id="2147484172" r:id="rId8"/>
    <p:sldLayoutId id="2147484173" r:id="rId9"/>
    <p:sldLayoutId id="2147484174" r:id="rId10"/>
    <p:sldLayoutId id="2147484175"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ja-JP" altLang="en-US" smtClean="0"/>
              <a:t>マスター タイトルの書式設定</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ltLang="ja-JP">
              <a:solidFill>
                <a:srgbClr val="000000"/>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ltLang="ja-JP">
              <a:solidFill>
                <a:srgbClr val="000000"/>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181CB0-EEA2-4996-8000-7541F43CEEA8}" type="slidenum">
              <a:rPr lang="en-US" altLang="ja-JP" smtClean="0">
                <a:solidFill>
                  <a:srgbClr val="000000"/>
                </a:solidFill>
              </a:rPr>
              <a:pPr/>
              <a:t>‹#›</a:t>
            </a:fld>
            <a:endParaRPr lang="en-US" altLang="ja-JP">
              <a:solidFill>
                <a:srgbClr val="000000"/>
              </a:solidFill>
            </a:endParaRPr>
          </a:p>
        </p:txBody>
      </p:sp>
    </p:spTree>
    <p:extLst>
      <p:ext uri="{BB962C8B-B14F-4D97-AF65-F5344CB8AC3E}">
        <p14:creationId xmlns:p14="http://schemas.microsoft.com/office/powerpoint/2010/main" val="1838156284"/>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7.png"/><Relationship Id="rId7" Type="http://schemas.openxmlformats.org/officeDocument/2006/relationships/image" Target="../media/image4.png"/><Relationship Id="rId2" Type="http://schemas.openxmlformats.org/officeDocument/2006/relationships/image" Target="../media/image26.png"/><Relationship Id="rId1" Type="http://schemas.openxmlformats.org/officeDocument/2006/relationships/slideLayout" Target="../slideLayouts/slideLayout23.xml"/><Relationship Id="rId6" Type="http://schemas.microsoft.com/office/2007/relationships/hdphoto" Target="../media/hdphoto1.wdp"/><Relationship Id="rId5" Type="http://schemas.openxmlformats.org/officeDocument/2006/relationships/image" Target="../media/image2.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29.png"/><Relationship Id="rId7" Type="http://schemas.openxmlformats.org/officeDocument/2006/relationships/image" Target="../media/image4.png"/><Relationship Id="rId2" Type="http://schemas.openxmlformats.org/officeDocument/2006/relationships/image" Target="../media/image28.png"/><Relationship Id="rId1" Type="http://schemas.openxmlformats.org/officeDocument/2006/relationships/slideLayout" Target="../slideLayouts/slideLayout24.xml"/><Relationship Id="rId6" Type="http://schemas.microsoft.com/office/2007/relationships/hdphoto" Target="../media/hdphoto4.wdp"/><Relationship Id="rId5" Type="http://schemas.openxmlformats.org/officeDocument/2006/relationships/image" Target="../media/image6.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4.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24.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24.xml"/><Relationship Id="rId5" Type="http://schemas.openxmlformats.org/officeDocument/2006/relationships/image" Target="../media/image35.png"/><Relationship Id="rId4" Type="http://schemas.openxmlformats.org/officeDocument/2006/relationships/image" Target="../media/image34.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5.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1.png"/><Relationship Id="rId7" Type="http://schemas.microsoft.com/office/2007/relationships/hdphoto" Target="../media/hdphoto2.wdp"/><Relationship Id="rId12"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3.png"/><Relationship Id="rId11" Type="http://schemas.openxmlformats.org/officeDocument/2006/relationships/image" Target="../media/image6.png"/><Relationship Id="rId5" Type="http://schemas.microsoft.com/office/2007/relationships/hdphoto" Target="../media/hdphoto1.wdp"/><Relationship Id="rId10" Type="http://schemas.openxmlformats.org/officeDocument/2006/relationships/image" Target="../media/image5.png"/><Relationship Id="rId4" Type="http://schemas.openxmlformats.org/officeDocument/2006/relationships/image" Target="../media/image2.png"/><Relationship Id="rId9" Type="http://schemas.microsoft.com/office/2007/relationships/hdphoto" Target="../media/hdphoto3.wdp"/><Relationship Id="rId14" Type="http://schemas.microsoft.com/office/2007/relationships/hdphoto" Target="../media/hdphoto5.wdp"/></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4.xml"/><Relationship Id="rId5" Type="http://schemas.openxmlformats.org/officeDocument/2006/relationships/image" Target="../media/image42.pn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4.xml"/><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24.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45.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4.xml"/><Relationship Id="rId5" Type="http://schemas.openxmlformats.org/officeDocument/2006/relationships/image" Target="../media/image49.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9.xml"/><Relationship Id="rId1" Type="http://schemas.openxmlformats.org/officeDocument/2006/relationships/slideLayout" Target="../slideLayouts/slideLayout24.xml"/><Relationship Id="rId5" Type="http://schemas.openxmlformats.org/officeDocument/2006/relationships/image" Target="../media/image48.png"/><Relationship Id="rId4" Type="http://schemas.openxmlformats.org/officeDocument/2006/relationships/image" Target="../media/image44.png"/></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3" Type="http://schemas.openxmlformats.org/officeDocument/2006/relationships/image" Target="../media/image58.png"/><Relationship Id="rId18" Type="http://schemas.openxmlformats.org/officeDocument/2006/relationships/hyperlink" Target="https://3.bp.blogspot.com/-2a6IjntLmsY/VaMNrc0tUlI/AAAAAAAAvbk/6D1hsNbOViM/s800/oldman_80.png" TargetMode="External"/><Relationship Id="rId26" Type="http://schemas.openxmlformats.org/officeDocument/2006/relationships/image" Target="../media/image65.png"/><Relationship Id="rId39" Type="http://schemas.openxmlformats.org/officeDocument/2006/relationships/image" Target="../media/image78.png"/><Relationship Id="rId21" Type="http://schemas.openxmlformats.org/officeDocument/2006/relationships/image" Target="../media/image62.png"/><Relationship Id="rId34" Type="http://schemas.openxmlformats.org/officeDocument/2006/relationships/image" Target="../media/image73.png"/><Relationship Id="rId7" Type="http://schemas.openxmlformats.org/officeDocument/2006/relationships/image" Target="../media/image53.png"/><Relationship Id="rId2" Type="http://schemas.openxmlformats.org/officeDocument/2006/relationships/hyperlink" Target="https://4.bp.blogspot.com/-mC49PSgpFe8/VaMNp_C3FJI/AAAAAAAAvbI/nk11m26CGpk/s800/oldman_76.png" TargetMode="External"/><Relationship Id="rId16" Type="http://schemas.openxmlformats.org/officeDocument/2006/relationships/hyperlink" Target="https://3.bp.blogspot.com/-S24wi69yNyQ/VaMNq9VaYaI/AAAAAAAAvbc/ax2NelBMkr0/s800/oldman_79.png" TargetMode="External"/><Relationship Id="rId20" Type="http://schemas.openxmlformats.org/officeDocument/2006/relationships/hyperlink" Target="https://4.bp.blogspot.com/-aJiG_1apmXs/VaMNwx5R4TI/AAAAAAAAvdQ/SGlzST9_E-o/s800/oldwoman_94.png" TargetMode="External"/><Relationship Id="rId29" Type="http://schemas.openxmlformats.org/officeDocument/2006/relationships/image" Target="../media/image68.png"/><Relationship Id="rId41" Type="http://schemas.openxmlformats.org/officeDocument/2006/relationships/image" Target="../media/image80.png"/><Relationship Id="rId1" Type="http://schemas.openxmlformats.org/officeDocument/2006/relationships/slideLayout" Target="../slideLayouts/slideLayout23.xml"/><Relationship Id="rId6" Type="http://schemas.openxmlformats.org/officeDocument/2006/relationships/hyperlink" Target="https://1.bp.blogspot.com/-V5T6dlbcR7I/VaMNvb7p9XI/AAAAAAAAvc8/daXFH_t8M9k/s800/oldwoman_92.png" TargetMode="External"/><Relationship Id="rId11" Type="http://schemas.openxmlformats.org/officeDocument/2006/relationships/image" Target="../media/image56.png"/><Relationship Id="rId24" Type="http://schemas.openxmlformats.org/officeDocument/2006/relationships/hyperlink" Target="https://3.bp.blogspot.com/-gKRy3Js54QQ/VaMNwgNM_FI/AAAAAAAAvdU/wjZm8Nugcjo/s800/oldwoman_93.png" TargetMode="External"/><Relationship Id="rId32" Type="http://schemas.openxmlformats.org/officeDocument/2006/relationships/image" Target="../media/image71.png"/><Relationship Id="rId37" Type="http://schemas.openxmlformats.org/officeDocument/2006/relationships/image" Target="../media/image76.png"/><Relationship Id="rId40" Type="http://schemas.openxmlformats.org/officeDocument/2006/relationships/image" Target="../media/image79.png"/><Relationship Id="rId5" Type="http://schemas.openxmlformats.org/officeDocument/2006/relationships/image" Target="../media/image52.png"/><Relationship Id="rId15" Type="http://schemas.openxmlformats.org/officeDocument/2006/relationships/image" Target="../media/image59.png"/><Relationship Id="rId23" Type="http://schemas.openxmlformats.org/officeDocument/2006/relationships/image" Target="../media/image63.png"/><Relationship Id="rId28" Type="http://schemas.openxmlformats.org/officeDocument/2006/relationships/image" Target="../media/image67.png"/><Relationship Id="rId36" Type="http://schemas.openxmlformats.org/officeDocument/2006/relationships/image" Target="../media/image75.png"/><Relationship Id="rId10" Type="http://schemas.openxmlformats.org/officeDocument/2006/relationships/image" Target="../media/image55.png"/><Relationship Id="rId19" Type="http://schemas.openxmlformats.org/officeDocument/2006/relationships/image" Target="../media/image61.png"/><Relationship Id="rId31" Type="http://schemas.openxmlformats.org/officeDocument/2006/relationships/image" Target="../media/image70.png"/><Relationship Id="rId4" Type="http://schemas.openxmlformats.org/officeDocument/2006/relationships/hyperlink" Target="https://3.bp.blogspot.com/-43hrpo3_bOo/VaMNqshWGGI/AAAAAAAAvbY/HqvzEfV5P8k/s800/oldman_78.png" TargetMode="External"/><Relationship Id="rId9" Type="http://schemas.openxmlformats.org/officeDocument/2006/relationships/image" Target="../media/image54.png"/><Relationship Id="rId14" Type="http://schemas.openxmlformats.org/officeDocument/2006/relationships/hyperlink" Target="https://1.bp.blogspot.com/-s9zoBdgl1Fk/VaMNppB0OOI/AAAAAAAAvb4/2jbZZQAW3rg/s800/oldman_75.png" TargetMode="External"/><Relationship Id="rId22" Type="http://schemas.openxmlformats.org/officeDocument/2006/relationships/hyperlink" Target="https://2.bp.blogspot.com/-lwzHm5A3x2A/VaMNx2mms1I/AAAAAAAAvdg/-EbCV7j73cU/s800/oldwoman_96.png" TargetMode="External"/><Relationship Id="rId27" Type="http://schemas.openxmlformats.org/officeDocument/2006/relationships/image" Target="../media/image66.png"/><Relationship Id="rId30" Type="http://schemas.openxmlformats.org/officeDocument/2006/relationships/image" Target="../media/image69.png"/><Relationship Id="rId35" Type="http://schemas.openxmlformats.org/officeDocument/2006/relationships/image" Target="../media/image74.png"/><Relationship Id="rId8" Type="http://schemas.openxmlformats.org/officeDocument/2006/relationships/hyperlink" Target="https://4.bp.blogspot.com/-J4jLETIeuYk/VaMNvITY0xI/AAAAAAAAvdA/SxOJzu1B7d0/s800/oldwoman_91.png" TargetMode="External"/><Relationship Id="rId3" Type="http://schemas.openxmlformats.org/officeDocument/2006/relationships/image" Target="../media/image51.png"/><Relationship Id="rId12" Type="http://schemas.openxmlformats.org/officeDocument/2006/relationships/image" Target="../media/image57.png"/><Relationship Id="rId17" Type="http://schemas.openxmlformats.org/officeDocument/2006/relationships/image" Target="../media/image60.png"/><Relationship Id="rId25" Type="http://schemas.openxmlformats.org/officeDocument/2006/relationships/image" Target="../media/image64.png"/><Relationship Id="rId33" Type="http://schemas.openxmlformats.org/officeDocument/2006/relationships/image" Target="../media/image72.png"/><Relationship Id="rId38" Type="http://schemas.openxmlformats.org/officeDocument/2006/relationships/image" Target="../media/image7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4.xml"/><Relationship Id="rId1" Type="http://schemas.openxmlformats.org/officeDocument/2006/relationships/slideLayout" Target="../slideLayouts/slideLayout24.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5.png"/><Relationship Id="rId7" Type="http://schemas.microsoft.com/office/2007/relationships/hdphoto" Target="../media/hdphoto6.wdp"/><Relationship Id="rId2" Type="http://schemas.openxmlformats.org/officeDocument/2006/relationships/notesSlide" Target="../notesSlides/notesSlide25.xml"/><Relationship Id="rId1" Type="http://schemas.openxmlformats.org/officeDocument/2006/relationships/slideLayout" Target="../slideLayouts/slideLayout24.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microsoft.com/office/2007/relationships/hdphoto" Target="../media/hdphoto7.wdp"/></Relationships>
</file>

<file path=ppt/slides/_rels/slide34.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26.xml"/><Relationship Id="rId1" Type="http://schemas.openxmlformats.org/officeDocument/2006/relationships/slideLayout" Target="../slideLayouts/slideLayout2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24.xml"/><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4.xml"/><Relationship Id="rId4" Type="http://schemas.openxmlformats.org/officeDocument/2006/relationships/image" Target="../media/image101.png"/></Relationships>
</file>

<file path=ppt/slides/_rels/slide3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24.xml"/><Relationship Id="rId4" Type="http://schemas.openxmlformats.org/officeDocument/2006/relationships/image" Target="../media/image104.jpeg"/></Relationships>
</file>

<file path=ppt/slides/_rels/slide39.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4.xml"/><Relationship Id="rId4" Type="http://schemas.openxmlformats.org/officeDocument/2006/relationships/image" Target="../media/image107.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29.xml"/><Relationship Id="rId1" Type="http://schemas.openxmlformats.org/officeDocument/2006/relationships/slideLayout" Target="../slideLayouts/slideLayout23.xml"/><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30.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111.jpeg"/><Relationship Id="rId7"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23.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jpeg"/></Relationships>
</file>

<file path=ppt/slides/_rels/slide4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32.xml"/><Relationship Id="rId1" Type="http://schemas.openxmlformats.org/officeDocument/2006/relationships/slideLayout" Target="../slideLayouts/slideLayout23.xml"/><Relationship Id="rId4" Type="http://schemas.openxmlformats.org/officeDocument/2006/relationships/image" Target="../media/image117.png"/></Relationships>
</file>

<file path=ppt/slides/_rels/slide4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34.xml"/><Relationship Id="rId1" Type="http://schemas.openxmlformats.org/officeDocument/2006/relationships/slideLayout" Target="../slideLayouts/slideLayout23.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7"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125.png"/><Relationship Id="rId5" Type="http://schemas.openxmlformats.org/officeDocument/2006/relationships/image" Target="../media/image124.png"/><Relationship Id="rId4" Type="http://schemas.microsoft.com/office/2007/relationships/hdphoto" Target="../media/hdphoto8.wdp"/></Relationships>
</file>

<file path=ppt/slides/_rels/slide4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26.png"/><Relationship Id="rId1" Type="http://schemas.openxmlformats.org/officeDocument/2006/relationships/slideLayout" Target="../slideLayouts/slideLayout1.xml"/><Relationship Id="rId6" Type="http://schemas.openxmlformats.org/officeDocument/2006/relationships/image" Target="../media/image122.jpeg"/><Relationship Id="rId5" Type="http://schemas.openxmlformats.org/officeDocument/2006/relationships/image" Target="../media/image121.jpeg"/><Relationship Id="rId4" Type="http://schemas.openxmlformats.org/officeDocument/2006/relationships/image" Target="../media/image120.jpe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40.xml"/><Relationship Id="rId1" Type="http://schemas.openxmlformats.org/officeDocument/2006/relationships/slideLayout" Target="../slideLayouts/slideLayout24.xml"/><Relationship Id="rId6" Type="http://schemas.openxmlformats.org/officeDocument/2006/relationships/image" Target="../media/image131.png"/><Relationship Id="rId5" Type="http://schemas.openxmlformats.org/officeDocument/2006/relationships/image" Target="../media/image130.png"/><Relationship Id="rId4" Type="http://schemas.openxmlformats.org/officeDocument/2006/relationships/image" Target="../media/image129.png"/></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41.xml"/><Relationship Id="rId1" Type="http://schemas.openxmlformats.org/officeDocument/2006/relationships/slideLayout" Target="../slideLayouts/slideLayout24.xml"/><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3" Type="http://schemas.openxmlformats.org/officeDocument/2006/relationships/image" Target="../media/image134.png"/><Relationship Id="rId7" Type="http://schemas.microsoft.com/office/2007/relationships/hdphoto" Target="../media/hdphoto10.wdp"/><Relationship Id="rId2" Type="http://schemas.openxmlformats.org/officeDocument/2006/relationships/notesSlide" Target="../notesSlides/notesSlide42.xml"/><Relationship Id="rId1" Type="http://schemas.openxmlformats.org/officeDocument/2006/relationships/slideLayout" Target="../slideLayouts/slideLayout23.xml"/><Relationship Id="rId6" Type="http://schemas.openxmlformats.org/officeDocument/2006/relationships/image" Target="../media/image136.png"/><Relationship Id="rId5" Type="http://schemas.microsoft.com/office/2007/relationships/hdphoto" Target="../media/hdphoto9.wdp"/><Relationship Id="rId4" Type="http://schemas.openxmlformats.org/officeDocument/2006/relationships/image" Target="../media/image13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4.xml"/></Relationships>
</file>

<file path=ppt/slides/_rels/slide5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2.jpeg"/><Relationship Id="rId1" Type="http://schemas.openxmlformats.org/officeDocument/2006/relationships/slideLayout" Target="../slideLayouts/slideLayout24.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3.xml"/></Relationships>
</file>

<file path=ppt/slides/_rels/slide61.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4.xml"/></Relationships>
</file>

<file path=ppt/slides/_rels/slide63.xml.rels><?xml version="1.0" encoding="UTF-8" standalone="yes"?>
<Relationships xmlns="http://schemas.openxmlformats.org/package/2006/relationships"><Relationship Id="rId8" Type="http://schemas.openxmlformats.org/officeDocument/2006/relationships/image" Target="../media/image142.png"/><Relationship Id="rId3" Type="http://schemas.openxmlformats.org/officeDocument/2006/relationships/image" Target="../media/image137.png"/><Relationship Id="rId7" Type="http://schemas.openxmlformats.org/officeDocument/2006/relationships/image" Target="../media/image141.png"/><Relationship Id="rId2" Type="http://schemas.openxmlformats.org/officeDocument/2006/relationships/notesSlide" Target="../notesSlides/notesSlide46.xml"/><Relationship Id="rId1" Type="http://schemas.openxmlformats.org/officeDocument/2006/relationships/slideLayout" Target="../slideLayouts/slideLayout24.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8.xml"/></Relationships>
</file>

<file path=ppt/slides/_rels/slide65.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48.xml"/><Relationship Id="rId1" Type="http://schemas.openxmlformats.org/officeDocument/2006/relationships/slideLayout" Target="../slideLayouts/slideLayout23.xml"/><Relationship Id="rId4" Type="http://schemas.openxmlformats.org/officeDocument/2006/relationships/image" Target="../media/image144.emf"/></Relationships>
</file>

<file path=ppt/slides/_rels/slide6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9.xml"/><Relationship Id="rId1" Type="http://schemas.openxmlformats.org/officeDocument/2006/relationships/slideLayout" Target="../slideLayouts/slideLayout28.xml"/><Relationship Id="rId4" Type="http://schemas.openxmlformats.org/officeDocument/2006/relationships/image" Target="../media/image146.pn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jpe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jpe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8756" y="1106357"/>
            <a:ext cx="3887833" cy="724988"/>
          </a:xfrm>
        </p:spPr>
        <p:txBody>
          <a:bodyPr>
            <a:normAutofit/>
          </a:bodyPr>
          <a:lstStyle/>
          <a:p>
            <a:r>
              <a:rPr lang="ja-JP" altLang="en-US" sz="3000" dirty="0"/>
              <a:t>（小学校　１学年）</a:t>
            </a:r>
            <a:endParaRPr kumimoji="1" lang="ja-JP" altLang="en-US" dirty="0"/>
          </a:p>
        </p:txBody>
      </p:sp>
      <p:sp>
        <p:nvSpPr>
          <p:cNvPr id="4" name="タイトル 1"/>
          <p:cNvSpPr txBox="1">
            <a:spLocks/>
          </p:cNvSpPr>
          <p:nvPr/>
        </p:nvSpPr>
        <p:spPr>
          <a:xfrm>
            <a:off x="2926391" y="2225649"/>
            <a:ext cx="6467747" cy="1519035"/>
          </a:xfrm>
          <a:prstGeom prst="rect">
            <a:avLst/>
          </a:prstGeom>
        </p:spPr>
        <p:txBody>
          <a:bodyPr vert="horz" lIns="68580" tIns="34291" rIns="68580" bIns="34291"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50000"/>
              </a:lnSpc>
            </a:pPr>
            <a:r>
              <a:rPr lang="ja-JP" altLang="en-US" sz="3300" dirty="0"/>
              <a:t>男の子と女の子の体のちがい</a:t>
            </a:r>
            <a:r>
              <a:rPr lang="en-US" altLang="ja-JP" sz="3300" dirty="0"/>
              <a:t/>
            </a:r>
            <a:br>
              <a:rPr lang="en-US" altLang="ja-JP" sz="3300" dirty="0"/>
            </a:br>
            <a:r>
              <a:rPr lang="ja-JP" altLang="en-US" sz="3300" dirty="0"/>
              <a:t>～大切なプライベートゾーン～</a:t>
            </a:r>
          </a:p>
        </p:txBody>
      </p:sp>
      <p:sp>
        <p:nvSpPr>
          <p:cNvPr id="5" name="タイトル 1"/>
          <p:cNvSpPr txBox="1">
            <a:spLocks/>
          </p:cNvSpPr>
          <p:nvPr/>
        </p:nvSpPr>
        <p:spPr>
          <a:xfrm>
            <a:off x="2043270" y="332402"/>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（小）資料１</a:t>
            </a:r>
          </a:p>
        </p:txBody>
      </p:sp>
      <p:sp>
        <p:nvSpPr>
          <p:cNvPr id="6" name="タイトル 1"/>
          <p:cNvSpPr txBox="1">
            <a:spLocks/>
          </p:cNvSpPr>
          <p:nvPr/>
        </p:nvSpPr>
        <p:spPr>
          <a:xfrm>
            <a:off x="4446564" y="5513150"/>
            <a:ext cx="6221437" cy="1345223"/>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dirty="0">
                <a:latin typeface="游ゴシック Light" panose="020B0300000000000000" pitchFamily="50" charset="-128"/>
                <a:ea typeface="游ゴシック Light" panose="020B0300000000000000" pitchFamily="50" charset="-128"/>
              </a:rPr>
              <a:t>参考資料：</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ぐー</a:t>
            </a:r>
            <a:r>
              <a:rPr lang="ja-JP" altLang="en-US" sz="1400" dirty="0" err="1">
                <a:latin typeface="游ゴシック Light" panose="020B0300000000000000" pitchFamily="50" charset="-128"/>
                <a:ea typeface="游ゴシック Light" panose="020B0300000000000000" pitchFamily="50" charset="-128"/>
              </a:rPr>
              <a:t>ちょきぱ</a:t>
            </a:r>
            <a:r>
              <a:rPr lang="ja-JP" altLang="en-US" sz="1400" dirty="0">
                <a:latin typeface="游ゴシック Light" panose="020B0300000000000000" pitchFamily="50" charset="-128"/>
                <a:ea typeface="游ゴシック Light" panose="020B0300000000000000" pitchFamily="50" charset="-128"/>
              </a:rPr>
              <a:t>ー　</a:t>
            </a:r>
            <a:r>
              <a:rPr lang="en-US" altLang="ja-JP" sz="1400" dirty="0">
                <a:latin typeface="游ゴシック Light" panose="020B0300000000000000" pitchFamily="50" charset="-128"/>
                <a:ea typeface="游ゴシック Light" panose="020B0300000000000000" pitchFamily="50" charset="-128"/>
              </a:rPr>
              <a:t>vol.8</a:t>
            </a:r>
            <a:r>
              <a:rPr lang="ja-JP" altLang="en-US" sz="1400" dirty="0">
                <a:latin typeface="游ゴシック Light" panose="020B0300000000000000" pitchFamily="50" charset="-128"/>
                <a:ea typeface="游ゴシック Light" panose="020B0300000000000000" pitchFamily="50" charset="-128"/>
              </a:rPr>
              <a:t>　こどもに伝える生と性</a:t>
            </a:r>
            <a:r>
              <a:rPr lang="en-US" altLang="ja-JP" sz="1400" dirty="0">
                <a:latin typeface="游ゴシック Light" panose="020B0300000000000000" pitchFamily="50" charset="-128"/>
                <a:ea typeface="游ゴシック Light" panose="020B0300000000000000" pitchFamily="50" charset="-128"/>
              </a:rPr>
              <a:t>』</a:t>
            </a:r>
          </a:p>
          <a:p>
            <a:pPr>
              <a:lnSpc>
                <a:spcPct val="150000"/>
              </a:lnSpc>
            </a:pPr>
            <a:r>
              <a:rPr lang="ja-JP" altLang="en-US" sz="1400" dirty="0">
                <a:latin typeface="游ゴシック Light" panose="020B0300000000000000" pitchFamily="50" charset="-128"/>
                <a:ea typeface="游ゴシック Light" panose="020B0300000000000000" pitchFamily="50" charset="-128"/>
              </a:rPr>
              <a:t>　　　　　（公財）高知男女共同参画社会づくり財団</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http://www.sole-kochi.or.jp/info/dtl.php?ID=532&amp;routekbn=S</a:t>
            </a:r>
            <a:endParaRPr lang="ja-JP" altLang="en-US" sz="1400" dirty="0">
              <a:latin typeface="游ゴシック Light" panose="020B0300000000000000" pitchFamily="50" charset="-128"/>
              <a:ea typeface="游ゴシック Light" panose="020B0300000000000000" pitchFamily="50" charset="-128"/>
            </a:endParaRPr>
          </a:p>
        </p:txBody>
      </p:sp>
      <p:sp>
        <p:nvSpPr>
          <p:cNvPr id="7" name="タイトル 1"/>
          <p:cNvSpPr txBox="1">
            <a:spLocks/>
          </p:cNvSpPr>
          <p:nvPr/>
        </p:nvSpPr>
        <p:spPr>
          <a:xfrm>
            <a:off x="2358104" y="3869399"/>
            <a:ext cx="7770251" cy="151903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ct val="150000"/>
              </a:lnSpc>
            </a:pPr>
            <a:r>
              <a:rPr lang="ja-JP" altLang="en-US" sz="1800" dirty="0"/>
              <a:t>　　</a:t>
            </a:r>
            <a:r>
              <a:rPr lang="ja-JP" altLang="ja-JP" sz="1800" dirty="0"/>
              <a:t>男の子と女の子の体の</a:t>
            </a:r>
            <a:r>
              <a:rPr lang="ja-JP" altLang="en-US" sz="1800" dirty="0"/>
              <a:t>ちが</a:t>
            </a:r>
            <a:r>
              <a:rPr lang="ja-JP" altLang="ja-JP" sz="1800" dirty="0"/>
              <a:t>いを知り、自分や周りの人の体に関心を持たせ、</a:t>
            </a:r>
            <a:endParaRPr lang="en-US" altLang="ja-JP" sz="1800" dirty="0"/>
          </a:p>
          <a:p>
            <a:pPr>
              <a:lnSpc>
                <a:spcPct val="150000"/>
              </a:lnSpc>
            </a:pPr>
            <a:r>
              <a:rPr lang="en-US" altLang="ja-JP" sz="1800" dirty="0"/>
              <a:t> </a:t>
            </a:r>
            <a:r>
              <a:rPr lang="ja-JP" altLang="ja-JP" sz="1800" dirty="0"/>
              <a:t>大切にしようとする態度を身に付けることができるようにする。</a:t>
            </a:r>
            <a:r>
              <a:rPr lang="ja-JP" altLang="en-US" sz="1800" dirty="0"/>
              <a:t>　</a:t>
            </a:r>
          </a:p>
        </p:txBody>
      </p:sp>
    </p:spTree>
    <p:extLst>
      <p:ext uri="{BB962C8B-B14F-4D97-AF65-F5344CB8AC3E}">
        <p14:creationId xmlns:p14="http://schemas.microsoft.com/office/powerpoint/2010/main" val="36479723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1919554" y="258619"/>
            <a:ext cx="8509251" cy="5698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n-ea"/>
              </a:rPr>
              <a:t>プライベートゾーンのやくそく⑥</a:t>
            </a:r>
          </a:p>
        </p:txBody>
      </p:sp>
      <p:graphicFrame>
        <p:nvGraphicFramePr>
          <p:cNvPr id="10" name="四角形 164"/>
          <p:cNvGraphicFramePr>
            <a:graphicFrameLocks noGrp="1"/>
          </p:cNvGraphicFramePr>
          <p:nvPr>
            <p:extLst>
              <p:ext uri="{D42A27DB-BD31-4B8C-83A1-F6EECF244321}">
                <p14:modId xmlns:p14="http://schemas.microsoft.com/office/powerpoint/2010/main" val="677330473"/>
              </p:ext>
            </p:extLst>
          </p:nvPr>
        </p:nvGraphicFramePr>
        <p:xfrm>
          <a:off x="4023709" y="5651292"/>
          <a:ext cx="4300943" cy="789184"/>
        </p:xfrm>
        <a:graphic>
          <a:graphicData uri="http://schemas.openxmlformats.org/drawingml/2006/table">
            <a:tbl>
              <a:tblPr/>
              <a:tblGrid>
                <a:gridCol w="4300943">
                  <a:extLst>
                    <a:ext uri="{9D8B030D-6E8A-4147-A177-3AD203B41FA5}">
                      <a16:colId xmlns:a16="http://schemas.microsoft.com/office/drawing/2014/main" val="20000"/>
                    </a:ext>
                  </a:extLst>
                </a:gridCol>
              </a:tblGrid>
              <a:tr h="789184">
                <a:tc>
                  <a:txBody>
                    <a:bodyPr/>
                    <a:lstStyle/>
                    <a:p>
                      <a:pPr algn="ctr">
                        <a:lnSpc>
                          <a:spcPct val="100000"/>
                        </a:lnSpc>
                      </a:pPr>
                      <a:r>
                        <a:rPr kumimoji="1" lang="ja-JP" altLang="en-US" sz="3100" b="0" dirty="0" smtClean="0"/>
                        <a:t>おふろできれいにあらう</a:t>
                      </a:r>
                      <a:endParaRPr kumimoji="1" lang="ja-JP" altLang="en-US" sz="3100" b="0" dirty="0"/>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00"/>
                  </a:ext>
                </a:extLst>
              </a:tr>
            </a:tbl>
          </a:graphicData>
        </a:graphic>
      </p:graphicFrame>
      <p:pic>
        <p:nvPicPr>
          <p:cNvPr id="7" name="図 6"/>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29382" y="828487"/>
            <a:ext cx="1554969" cy="1554969"/>
          </a:xfrm>
          <a:prstGeom prst="rect">
            <a:avLst/>
          </a:prstGeom>
        </p:spPr>
      </p:pic>
      <p:pic>
        <p:nvPicPr>
          <p:cNvPr id="8" name="図 7" descr="画面の領域"/>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708304" y="1798183"/>
            <a:ext cx="3966279" cy="3748857"/>
          </a:xfrm>
          <a:prstGeom prst="rect">
            <a:avLst/>
          </a:prstGeom>
        </p:spPr>
      </p:pic>
      <p:pic>
        <p:nvPicPr>
          <p:cNvPr id="11" name="図 10" descr="画面の領域"/>
          <p:cNvPicPr/>
          <p:nvPr/>
        </p:nvPicPr>
        <p:blipFill rotWithShape="1">
          <a:blip r:embed="rId5" cstate="email">
            <a:extLst>
              <a:ext uri="{28A0092B-C50C-407E-A947-70E740481C1C}">
                <a14:useLocalDpi xmlns:a14="http://schemas.microsoft.com/office/drawing/2010/main"/>
              </a:ext>
            </a:extLst>
          </a:blip>
          <a:srcRect/>
          <a:stretch/>
        </p:blipFill>
        <p:spPr bwMode="auto">
          <a:xfrm>
            <a:off x="6957541" y="1545303"/>
            <a:ext cx="1650069" cy="3897444"/>
          </a:xfrm>
          <a:prstGeom prst="rect">
            <a:avLst/>
          </a:prstGeom>
          <a:ln>
            <a:noFill/>
          </a:ln>
          <a:extLst>
            <a:ext uri="{53640926-AAD7-44D8-BBD7-CCE9431645EC}">
              <a14:shadowObscured xmlns:a14="http://schemas.microsoft.com/office/drawing/2010/main"/>
            </a:ext>
          </a:extLst>
        </p:spPr>
      </p:pic>
      <p:pic>
        <p:nvPicPr>
          <p:cNvPr id="12" name="図 11" descr="画面の領域"/>
          <p:cNvPicPr/>
          <p:nvPr/>
        </p:nvPicPr>
        <p:blipFill rotWithShape="1">
          <a:blip r:embed="rId6" cstate="email">
            <a:extLst>
              <a:ext uri="{28A0092B-C50C-407E-A947-70E740481C1C}">
                <a14:useLocalDpi xmlns:a14="http://schemas.microsoft.com/office/drawing/2010/main"/>
              </a:ext>
            </a:extLst>
          </a:blip>
          <a:srcRect/>
          <a:stretch/>
        </p:blipFill>
        <p:spPr bwMode="auto">
          <a:xfrm>
            <a:off x="8607610" y="1545322"/>
            <a:ext cx="1445813" cy="38974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10227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913785" y="236222"/>
            <a:ext cx="8509251" cy="5698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n-ea"/>
              </a:rPr>
              <a:t>大切な　プライベートゾーン</a:t>
            </a:r>
          </a:p>
        </p:txBody>
      </p:sp>
      <p:sp>
        <p:nvSpPr>
          <p:cNvPr id="15" name="楕円 14"/>
          <p:cNvSpPr/>
          <p:nvPr/>
        </p:nvSpPr>
        <p:spPr>
          <a:xfrm>
            <a:off x="1792233" y="925001"/>
            <a:ext cx="3149000" cy="1043701"/>
          </a:xfrm>
          <a:prstGeom prst="ellipse">
            <a:avLst/>
          </a:prstGeom>
          <a:solidFill>
            <a:srgbClr val="FFE1FF"/>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400" dirty="0">
                <a:solidFill>
                  <a:schemeClr val="tx1">
                    <a:lumMod val="75000"/>
                    <a:lumOff val="25000"/>
                  </a:schemeClr>
                </a:solidFill>
                <a:latin typeface="+mj-ea"/>
                <a:ea typeface="+mj-ea"/>
              </a:rPr>
              <a:t>とくに大切な</a:t>
            </a:r>
            <a:endParaRPr lang="en-US" altLang="ja-JP" sz="2400" dirty="0">
              <a:solidFill>
                <a:schemeClr val="tx1">
                  <a:lumMod val="75000"/>
                  <a:lumOff val="25000"/>
                </a:schemeClr>
              </a:solidFill>
              <a:latin typeface="+mj-ea"/>
              <a:ea typeface="+mj-ea"/>
            </a:endParaRPr>
          </a:p>
          <a:p>
            <a:pPr algn="ctr"/>
            <a:r>
              <a:rPr lang="ja-JP" altLang="en-US" sz="2400" dirty="0">
                <a:solidFill>
                  <a:schemeClr val="tx1">
                    <a:lumMod val="75000"/>
                    <a:lumOff val="25000"/>
                  </a:schemeClr>
                </a:solidFill>
                <a:latin typeface="+mj-ea"/>
                <a:ea typeface="+mj-ea"/>
              </a:rPr>
              <a:t>自分だけのところ</a:t>
            </a:r>
          </a:p>
        </p:txBody>
      </p:sp>
      <p:sp>
        <p:nvSpPr>
          <p:cNvPr id="17" name="楕円 16"/>
          <p:cNvSpPr/>
          <p:nvPr/>
        </p:nvSpPr>
        <p:spPr>
          <a:xfrm>
            <a:off x="7219248" y="965307"/>
            <a:ext cx="2955799" cy="1003376"/>
          </a:xfrm>
          <a:prstGeom prst="ellipse">
            <a:avLst/>
          </a:prstGeom>
          <a:solidFill>
            <a:srgbClr val="FFE1FF"/>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400" dirty="0">
                <a:solidFill>
                  <a:schemeClr val="tx1">
                    <a:lumMod val="75000"/>
                    <a:lumOff val="25000"/>
                  </a:schemeClr>
                </a:solidFill>
                <a:latin typeface="+mn-ea"/>
              </a:rPr>
              <a:t>大切にまもる</a:t>
            </a:r>
            <a:endParaRPr lang="en-US" altLang="ja-JP" sz="2400" dirty="0">
              <a:solidFill>
                <a:schemeClr val="tx1">
                  <a:lumMod val="75000"/>
                  <a:lumOff val="25000"/>
                </a:schemeClr>
              </a:solidFill>
              <a:latin typeface="+mn-ea"/>
            </a:endParaRPr>
          </a:p>
          <a:p>
            <a:pPr algn="ctr"/>
            <a:r>
              <a:rPr lang="ja-JP" altLang="en-US" sz="2400" dirty="0">
                <a:solidFill>
                  <a:schemeClr val="tx1">
                    <a:lumMod val="75000"/>
                    <a:lumOff val="25000"/>
                  </a:schemeClr>
                </a:solidFill>
                <a:latin typeface="+mn-ea"/>
              </a:rPr>
              <a:t>ところ</a:t>
            </a:r>
          </a:p>
        </p:txBody>
      </p:sp>
      <p:sp>
        <p:nvSpPr>
          <p:cNvPr id="18" name="楕円 17"/>
          <p:cNvSpPr/>
          <p:nvPr/>
        </p:nvSpPr>
        <p:spPr>
          <a:xfrm>
            <a:off x="4583717" y="965307"/>
            <a:ext cx="2799867" cy="1003376"/>
          </a:xfrm>
          <a:prstGeom prst="ellipse">
            <a:avLst/>
          </a:prstGeom>
          <a:solidFill>
            <a:srgbClr val="FFE1FF"/>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400" dirty="0">
                <a:solidFill>
                  <a:schemeClr val="tx1">
                    <a:lumMod val="75000"/>
                    <a:lumOff val="25000"/>
                  </a:schemeClr>
                </a:solidFill>
                <a:latin typeface="+mn-ea"/>
              </a:rPr>
              <a:t>いのちのもとが</a:t>
            </a:r>
            <a:endParaRPr lang="en-US" altLang="ja-JP" sz="2400" dirty="0">
              <a:solidFill>
                <a:schemeClr val="tx1">
                  <a:lumMod val="75000"/>
                  <a:lumOff val="25000"/>
                </a:schemeClr>
              </a:solidFill>
              <a:latin typeface="+mn-ea"/>
            </a:endParaRPr>
          </a:p>
          <a:p>
            <a:pPr algn="ctr"/>
            <a:r>
              <a:rPr lang="ja-JP" altLang="en-US" sz="2400" dirty="0">
                <a:solidFill>
                  <a:schemeClr val="tx1">
                    <a:lumMod val="75000"/>
                    <a:lumOff val="25000"/>
                  </a:schemeClr>
                </a:solidFill>
                <a:latin typeface="+mn-ea"/>
              </a:rPr>
              <a:t>つまっている</a:t>
            </a:r>
          </a:p>
        </p:txBody>
      </p:sp>
      <p:pic>
        <p:nvPicPr>
          <p:cNvPr id="11" name="図 10"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3697" y="1983673"/>
            <a:ext cx="1465664" cy="4698608"/>
          </a:xfrm>
          <a:prstGeom prst="rect">
            <a:avLst/>
          </a:prstGeom>
        </p:spPr>
      </p:pic>
      <p:pic>
        <p:nvPicPr>
          <p:cNvPr id="12" name="図 11" descr="画面の領域"/>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86843" y="2063637"/>
            <a:ext cx="1465663" cy="4611587"/>
          </a:xfrm>
          <a:prstGeom prst="rect">
            <a:avLst/>
          </a:prstGeom>
        </p:spPr>
      </p:pic>
      <p:grpSp>
        <p:nvGrpSpPr>
          <p:cNvPr id="3" name="グループ化 2"/>
          <p:cNvGrpSpPr/>
          <p:nvPr/>
        </p:nvGrpSpPr>
        <p:grpSpPr>
          <a:xfrm>
            <a:off x="1913785" y="2271187"/>
            <a:ext cx="2514073" cy="1314254"/>
            <a:chOff x="389784" y="2271187"/>
            <a:chExt cx="2514073" cy="1314254"/>
          </a:xfrm>
        </p:grpSpPr>
        <p:sp>
          <p:nvSpPr>
            <p:cNvPr id="19" name="角丸四角形 18"/>
            <p:cNvSpPr/>
            <p:nvPr/>
          </p:nvSpPr>
          <p:spPr>
            <a:xfrm>
              <a:off x="389784" y="2670836"/>
              <a:ext cx="2514073" cy="914605"/>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ほかの人の</a:t>
              </a:r>
              <a:r>
                <a:rPr lang="ja-JP" altLang="en-US" sz="2200" dirty="0" err="1">
                  <a:solidFill>
                    <a:schemeClr val="tx1">
                      <a:lumMod val="75000"/>
                      <a:lumOff val="25000"/>
                    </a:schemeClr>
                  </a:solidFill>
                  <a:latin typeface="+mn-ea"/>
                </a:rPr>
                <a:t>を</a:t>
              </a:r>
              <a:endParaRPr lang="en-US" altLang="ja-JP" sz="2200" dirty="0">
                <a:solidFill>
                  <a:schemeClr val="tx1">
                    <a:lumMod val="75000"/>
                    <a:lumOff val="25000"/>
                  </a:schemeClr>
                </a:solidFill>
                <a:latin typeface="+mn-ea"/>
              </a:endParaRPr>
            </a:p>
            <a:p>
              <a:pPr algn="ctr"/>
              <a:r>
                <a:rPr lang="ja-JP" altLang="en-US" sz="2200" dirty="0">
                  <a:solidFill>
                    <a:schemeClr val="tx1">
                      <a:lumMod val="75000"/>
                      <a:lumOff val="25000"/>
                    </a:schemeClr>
                  </a:solidFill>
                  <a:latin typeface="+mn-ea"/>
                </a:rPr>
                <a:t>かってに　みない</a:t>
              </a:r>
              <a:endParaRPr lang="en-US" altLang="ja-JP" sz="2200" dirty="0">
                <a:solidFill>
                  <a:schemeClr val="tx1">
                    <a:lumMod val="75000"/>
                    <a:lumOff val="25000"/>
                  </a:schemeClr>
                </a:solidFill>
                <a:latin typeface="+mn-ea"/>
              </a:endParaRPr>
            </a:p>
          </p:txBody>
        </p:sp>
        <p:sp>
          <p:nvSpPr>
            <p:cNvPr id="20" name="角丸四角形 19"/>
            <p:cNvSpPr/>
            <p:nvPr/>
          </p:nvSpPr>
          <p:spPr>
            <a:xfrm>
              <a:off x="389784" y="2271187"/>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①</a:t>
              </a:r>
              <a:endParaRPr lang="en-US" altLang="ja-JP" sz="2200" dirty="0">
                <a:solidFill>
                  <a:schemeClr val="tx1">
                    <a:lumMod val="75000"/>
                    <a:lumOff val="25000"/>
                  </a:schemeClr>
                </a:solidFill>
                <a:latin typeface="+mn-ea"/>
              </a:endParaRPr>
            </a:p>
          </p:txBody>
        </p:sp>
      </p:grpSp>
      <p:grpSp>
        <p:nvGrpSpPr>
          <p:cNvPr id="4" name="グループ化 3"/>
          <p:cNvGrpSpPr/>
          <p:nvPr/>
        </p:nvGrpSpPr>
        <p:grpSpPr>
          <a:xfrm>
            <a:off x="1701450" y="3691592"/>
            <a:ext cx="2791464" cy="1355675"/>
            <a:chOff x="190313" y="3627650"/>
            <a:chExt cx="2791464" cy="1355675"/>
          </a:xfrm>
        </p:grpSpPr>
        <p:sp>
          <p:nvSpPr>
            <p:cNvPr id="14" name="角丸四角形 13"/>
            <p:cNvSpPr/>
            <p:nvPr/>
          </p:nvSpPr>
          <p:spPr>
            <a:xfrm>
              <a:off x="190313" y="4024150"/>
              <a:ext cx="2791464" cy="959175"/>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ほかの人の</a:t>
              </a:r>
              <a:r>
                <a:rPr lang="ja-JP" altLang="en-US" sz="2200" dirty="0" err="1">
                  <a:solidFill>
                    <a:schemeClr val="tx1">
                      <a:lumMod val="75000"/>
                      <a:lumOff val="25000"/>
                    </a:schemeClr>
                  </a:solidFill>
                  <a:latin typeface="+mn-ea"/>
                </a:rPr>
                <a:t>を</a:t>
              </a:r>
              <a:endParaRPr lang="en-US" altLang="ja-JP" sz="2200" dirty="0">
                <a:solidFill>
                  <a:schemeClr val="tx1">
                    <a:lumMod val="75000"/>
                    <a:lumOff val="25000"/>
                  </a:schemeClr>
                </a:solidFill>
                <a:latin typeface="+mn-ea"/>
              </a:endParaRPr>
            </a:p>
            <a:p>
              <a:pPr algn="ctr"/>
              <a:r>
                <a:rPr lang="ja-JP" altLang="en-US" sz="2200" dirty="0">
                  <a:solidFill>
                    <a:schemeClr val="tx1">
                      <a:lumMod val="75000"/>
                      <a:lumOff val="25000"/>
                    </a:schemeClr>
                  </a:solidFill>
                  <a:latin typeface="+mn-ea"/>
                </a:rPr>
                <a:t>かってに　さわらない</a:t>
              </a:r>
            </a:p>
          </p:txBody>
        </p:sp>
        <p:sp>
          <p:nvSpPr>
            <p:cNvPr id="21" name="角丸四角形 20"/>
            <p:cNvSpPr/>
            <p:nvPr/>
          </p:nvSpPr>
          <p:spPr>
            <a:xfrm>
              <a:off x="190313" y="3627650"/>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②</a:t>
              </a:r>
              <a:endParaRPr lang="en-US" altLang="ja-JP" sz="2200" dirty="0">
                <a:solidFill>
                  <a:schemeClr val="tx1">
                    <a:lumMod val="75000"/>
                    <a:lumOff val="25000"/>
                  </a:schemeClr>
                </a:solidFill>
                <a:latin typeface="+mn-ea"/>
              </a:endParaRPr>
            </a:p>
          </p:txBody>
        </p:sp>
      </p:grpSp>
      <p:grpSp>
        <p:nvGrpSpPr>
          <p:cNvPr id="6" name="グループ化 5"/>
          <p:cNvGrpSpPr/>
          <p:nvPr/>
        </p:nvGrpSpPr>
        <p:grpSpPr>
          <a:xfrm>
            <a:off x="7789966" y="2409357"/>
            <a:ext cx="2514073" cy="1176085"/>
            <a:chOff x="6265965" y="2409356"/>
            <a:chExt cx="2514073" cy="1176085"/>
          </a:xfrm>
        </p:grpSpPr>
        <p:sp>
          <p:nvSpPr>
            <p:cNvPr id="2" name="角丸四角形 1"/>
            <p:cNvSpPr/>
            <p:nvPr/>
          </p:nvSpPr>
          <p:spPr>
            <a:xfrm>
              <a:off x="6265965" y="2809005"/>
              <a:ext cx="2514073" cy="776436"/>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人にみせない</a:t>
              </a:r>
              <a:endParaRPr lang="en-US" altLang="ja-JP" sz="2200" dirty="0">
                <a:solidFill>
                  <a:schemeClr val="tx1">
                    <a:lumMod val="75000"/>
                    <a:lumOff val="25000"/>
                  </a:schemeClr>
                </a:solidFill>
                <a:latin typeface="+mn-ea"/>
              </a:endParaRPr>
            </a:p>
          </p:txBody>
        </p:sp>
        <p:sp>
          <p:nvSpPr>
            <p:cNvPr id="22" name="角丸四角形 21"/>
            <p:cNvSpPr/>
            <p:nvPr/>
          </p:nvSpPr>
          <p:spPr>
            <a:xfrm>
              <a:off x="6270960" y="2409356"/>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③</a:t>
              </a:r>
              <a:endParaRPr lang="en-US" altLang="ja-JP" sz="2200" dirty="0">
                <a:solidFill>
                  <a:schemeClr val="tx1">
                    <a:lumMod val="75000"/>
                    <a:lumOff val="25000"/>
                  </a:schemeClr>
                </a:solidFill>
                <a:latin typeface="+mn-ea"/>
              </a:endParaRPr>
            </a:p>
          </p:txBody>
        </p:sp>
      </p:grpSp>
      <p:grpSp>
        <p:nvGrpSpPr>
          <p:cNvPr id="7" name="グループ化 6"/>
          <p:cNvGrpSpPr/>
          <p:nvPr/>
        </p:nvGrpSpPr>
        <p:grpSpPr>
          <a:xfrm>
            <a:off x="7849464" y="3839513"/>
            <a:ext cx="2514073" cy="1148314"/>
            <a:chOff x="6325462" y="3668298"/>
            <a:chExt cx="2514073" cy="1148314"/>
          </a:xfrm>
        </p:grpSpPr>
        <p:sp>
          <p:nvSpPr>
            <p:cNvPr id="16" name="角丸四角形 15"/>
            <p:cNvSpPr/>
            <p:nvPr/>
          </p:nvSpPr>
          <p:spPr>
            <a:xfrm>
              <a:off x="6325462" y="4048536"/>
              <a:ext cx="2514073" cy="768076"/>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人の前でさわらない</a:t>
              </a:r>
              <a:endParaRPr lang="en-US" altLang="ja-JP" sz="2200" dirty="0">
                <a:solidFill>
                  <a:schemeClr val="tx1">
                    <a:lumMod val="75000"/>
                    <a:lumOff val="25000"/>
                  </a:schemeClr>
                </a:solidFill>
                <a:latin typeface="+mn-ea"/>
              </a:endParaRPr>
            </a:p>
          </p:txBody>
        </p:sp>
        <p:sp>
          <p:nvSpPr>
            <p:cNvPr id="25" name="角丸四角形 24"/>
            <p:cNvSpPr/>
            <p:nvPr/>
          </p:nvSpPr>
          <p:spPr>
            <a:xfrm>
              <a:off x="6333454" y="3668298"/>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④</a:t>
              </a:r>
              <a:endParaRPr lang="en-US" altLang="ja-JP" sz="2200" dirty="0">
                <a:solidFill>
                  <a:schemeClr val="tx1">
                    <a:lumMod val="75000"/>
                    <a:lumOff val="25000"/>
                  </a:schemeClr>
                </a:solidFill>
                <a:latin typeface="+mn-ea"/>
              </a:endParaRPr>
            </a:p>
          </p:txBody>
        </p:sp>
      </p:grpSp>
      <p:grpSp>
        <p:nvGrpSpPr>
          <p:cNvPr id="5" name="グループ化 4"/>
          <p:cNvGrpSpPr/>
          <p:nvPr/>
        </p:nvGrpSpPr>
        <p:grpSpPr>
          <a:xfrm>
            <a:off x="1913785" y="5153843"/>
            <a:ext cx="2514073" cy="1249273"/>
            <a:chOff x="389784" y="5112920"/>
            <a:chExt cx="2514073" cy="1249273"/>
          </a:xfrm>
        </p:grpSpPr>
        <p:sp>
          <p:nvSpPr>
            <p:cNvPr id="23" name="角丸四角形 22"/>
            <p:cNvSpPr/>
            <p:nvPr/>
          </p:nvSpPr>
          <p:spPr>
            <a:xfrm>
              <a:off x="389784" y="5482589"/>
              <a:ext cx="2514073" cy="879604"/>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dirty="0">
                  <a:solidFill>
                    <a:schemeClr val="tx1">
                      <a:lumMod val="75000"/>
                      <a:lumOff val="25000"/>
                    </a:schemeClr>
                  </a:solidFill>
                  <a:latin typeface="+mj-ea"/>
                  <a:ea typeface="+mj-ea"/>
                </a:rPr>
                <a:t>けったり</a:t>
              </a:r>
              <a:endParaRPr lang="en-US" altLang="ja-JP" sz="2400" dirty="0">
                <a:solidFill>
                  <a:schemeClr val="tx1">
                    <a:lumMod val="75000"/>
                    <a:lumOff val="25000"/>
                  </a:schemeClr>
                </a:solidFill>
                <a:latin typeface="+mj-ea"/>
                <a:ea typeface="+mj-ea"/>
              </a:endParaRPr>
            </a:p>
            <a:p>
              <a:pPr algn="ctr"/>
              <a:r>
                <a:rPr lang="ja-JP" altLang="en-US" sz="2400" dirty="0">
                  <a:solidFill>
                    <a:schemeClr val="tx1">
                      <a:lumMod val="75000"/>
                      <a:lumOff val="25000"/>
                    </a:schemeClr>
                  </a:solidFill>
                  <a:latin typeface="+mj-ea"/>
                  <a:ea typeface="+mj-ea"/>
                </a:rPr>
                <a:t>たたいたりしない</a:t>
              </a:r>
            </a:p>
          </p:txBody>
        </p:sp>
        <p:sp>
          <p:nvSpPr>
            <p:cNvPr id="26" name="角丸四角形 25"/>
            <p:cNvSpPr/>
            <p:nvPr/>
          </p:nvSpPr>
          <p:spPr>
            <a:xfrm>
              <a:off x="436852" y="5112920"/>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⑤</a:t>
              </a:r>
              <a:endParaRPr lang="en-US" altLang="ja-JP" sz="2200" dirty="0">
                <a:solidFill>
                  <a:schemeClr val="tx1">
                    <a:lumMod val="75000"/>
                    <a:lumOff val="25000"/>
                  </a:schemeClr>
                </a:solidFill>
                <a:latin typeface="+mn-ea"/>
              </a:endParaRPr>
            </a:p>
          </p:txBody>
        </p:sp>
      </p:grpSp>
      <p:grpSp>
        <p:nvGrpSpPr>
          <p:cNvPr id="8" name="グループ化 7"/>
          <p:cNvGrpSpPr/>
          <p:nvPr/>
        </p:nvGrpSpPr>
        <p:grpSpPr>
          <a:xfrm>
            <a:off x="7789967" y="5241901"/>
            <a:ext cx="2633069" cy="1161215"/>
            <a:chOff x="6265966" y="4886568"/>
            <a:chExt cx="2633069" cy="1161215"/>
          </a:xfrm>
        </p:grpSpPr>
        <p:sp>
          <p:nvSpPr>
            <p:cNvPr id="24" name="角丸四角形 23"/>
            <p:cNvSpPr/>
            <p:nvPr/>
          </p:nvSpPr>
          <p:spPr>
            <a:xfrm>
              <a:off x="6265966" y="5279707"/>
              <a:ext cx="2633069" cy="768076"/>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dirty="0">
                  <a:solidFill>
                    <a:schemeClr val="tx1">
                      <a:lumMod val="75000"/>
                      <a:lumOff val="25000"/>
                    </a:schemeClr>
                  </a:solidFill>
                  <a:latin typeface="+mn-ea"/>
                </a:rPr>
                <a:t>せいけつにする</a:t>
              </a:r>
            </a:p>
          </p:txBody>
        </p:sp>
        <p:sp>
          <p:nvSpPr>
            <p:cNvPr id="27" name="角丸四角形 26"/>
            <p:cNvSpPr/>
            <p:nvPr/>
          </p:nvSpPr>
          <p:spPr>
            <a:xfrm>
              <a:off x="6310071" y="4886568"/>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⑥</a:t>
              </a:r>
              <a:endParaRPr lang="en-US" altLang="ja-JP" sz="2200" dirty="0">
                <a:solidFill>
                  <a:schemeClr val="tx1">
                    <a:lumMod val="75000"/>
                    <a:lumOff val="25000"/>
                  </a:schemeClr>
                </a:solidFill>
                <a:latin typeface="+mn-ea"/>
              </a:endParaRPr>
            </a:p>
          </p:txBody>
        </p:sp>
      </p:grpSp>
    </p:spTree>
    <p:extLst>
      <p:ext uri="{BB962C8B-B14F-4D97-AF65-F5344CB8AC3E}">
        <p14:creationId xmlns:p14="http://schemas.microsoft.com/office/powerpoint/2010/main" val="128972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画面の領域"/>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5822041" y="920147"/>
            <a:ext cx="1564775" cy="5010412"/>
          </a:xfrm>
          <a:prstGeom prst="rect">
            <a:avLst/>
          </a:prstGeom>
        </p:spPr>
      </p:pic>
      <p:pic>
        <p:nvPicPr>
          <p:cNvPr id="8" name="図 7"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86988" y="857251"/>
            <a:ext cx="1602167" cy="5136204"/>
          </a:xfrm>
          <a:prstGeom prst="rect">
            <a:avLst/>
          </a:prstGeom>
        </p:spPr>
      </p:pic>
      <p:pic>
        <p:nvPicPr>
          <p:cNvPr id="10" name="図 9"/>
          <p:cNvPicPr>
            <a:picLocks noChangeAspect="1"/>
          </p:cNvPicPr>
          <p:nvPr/>
        </p:nvPicPr>
        <p:blipFill>
          <a:blip r:embed="rId4">
            <a:extLst/>
          </a:blip>
          <a:stretch>
            <a:fillRect/>
          </a:stretch>
        </p:blipFill>
        <p:spPr>
          <a:xfrm>
            <a:off x="3447085" y="3444582"/>
            <a:ext cx="1213011" cy="497509"/>
          </a:xfrm>
          <a:prstGeom prst="rect">
            <a:avLst/>
          </a:prstGeom>
        </p:spPr>
      </p:pic>
      <p:sp>
        <p:nvSpPr>
          <p:cNvPr id="11" name="タイトル 1"/>
          <p:cNvSpPr txBox="1">
            <a:spLocks/>
          </p:cNvSpPr>
          <p:nvPr/>
        </p:nvSpPr>
        <p:spPr>
          <a:xfrm>
            <a:off x="1891243" y="360374"/>
            <a:ext cx="2420928" cy="524525"/>
          </a:xfrm>
          <a:prstGeom prst="rect">
            <a:avLst/>
          </a:prstGeom>
          <a:ln>
            <a:solidFill>
              <a:schemeClr val="bg1">
                <a:lumMod val="50000"/>
              </a:schemeClr>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3751"/>
              </a:lnSpc>
            </a:pPr>
            <a:r>
              <a:rPr lang="ja-JP" altLang="en-US" sz="2400" dirty="0">
                <a:solidFill>
                  <a:schemeClr val="bg1">
                    <a:lumMod val="50000"/>
                  </a:schemeClr>
                </a:solidFill>
              </a:rPr>
              <a:t>掲示教材作成用</a:t>
            </a:r>
          </a:p>
        </p:txBody>
      </p:sp>
      <p:pic>
        <p:nvPicPr>
          <p:cNvPr id="12" name="図 11"/>
          <p:cNvPicPr>
            <a:picLocks noChangeAspect="1"/>
          </p:cNvPicPr>
          <p:nvPr/>
        </p:nvPicPr>
        <p:blipFill>
          <a:blip r:embed="rId5" cstate="email">
            <a:extLst>
              <a:ext uri="{BEBA8EAE-BF5A-486C-A8C5-ECC9F3942E4B}">
                <a14:imgProps xmlns:a14="http://schemas.microsoft.com/office/drawing/2010/main">
                  <a14:imgLayer r:embed="rId6">
                    <a14:imgEffect>
                      <a14:backgroundRemoval t="0" b="99412" l="0" r="99404">
                        <a14:backgroundMark x1="3976" y1="7941" x2="3976" y2="7941"/>
                      </a14:backgroundRemoval>
                    </a14:imgEffect>
                  </a14:imgLayer>
                </a14:imgProps>
              </a:ext>
              <a:ext uri="{28A0092B-C50C-407E-A947-70E740481C1C}">
                <a14:useLocalDpi xmlns:a14="http://schemas.microsoft.com/office/drawing/2010/main"/>
              </a:ext>
            </a:extLst>
          </a:blip>
          <a:stretch>
            <a:fillRect/>
          </a:stretch>
        </p:blipFill>
        <p:spPr>
          <a:xfrm>
            <a:off x="3001721" y="1260334"/>
            <a:ext cx="2239348" cy="1808813"/>
          </a:xfrm>
          <a:prstGeom prst="rect">
            <a:avLst/>
          </a:prstGeom>
        </p:spPr>
      </p:pic>
      <p:pic>
        <p:nvPicPr>
          <p:cNvPr id="14" name="図 13"/>
          <p:cNvPicPr>
            <a:picLocks noChangeAspect="1"/>
          </p:cNvPicPr>
          <p:nvPr/>
        </p:nvPicPr>
        <p:blipFill>
          <a:blip r:embed="rId7" cstate="email">
            <a:extLst>
              <a:ext uri="{BEBA8EAE-BF5A-486C-A8C5-ECC9F3942E4B}">
                <a14:imgProps xmlns:a14="http://schemas.microsoft.com/office/drawing/2010/main">
                  <a14:imgLayer r:embed="rId8">
                    <a14:imgEffect>
                      <a14:backgroundRemoval t="3377" b="95584" l="0" r="100000"/>
                    </a14:imgEffect>
                  </a14:imgLayer>
                </a14:imgProps>
              </a:ext>
              <a:ext uri="{28A0092B-C50C-407E-A947-70E740481C1C}">
                <a14:useLocalDpi xmlns:a14="http://schemas.microsoft.com/office/drawing/2010/main"/>
              </a:ext>
            </a:extLst>
          </a:blip>
          <a:stretch>
            <a:fillRect/>
          </a:stretch>
        </p:blipFill>
        <p:spPr>
          <a:xfrm>
            <a:off x="3276505" y="4317526"/>
            <a:ext cx="1689780" cy="915428"/>
          </a:xfrm>
          <a:prstGeom prst="rect">
            <a:avLst/>
          </a:prstGeom>
        </p:spPr>
      </p:pic>
    </p:spTree>
    <p:extLst>
      <p:ext uri="{BB962C8B-B14F-4D97-AF65-F5344CB8AC3E}">
        <p14:creationId xmlns:p14="http://schemas.microsoft.com/office/powerpoint/2010/main" val="98763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10" presetClass="exit" presetSubtype="0" fill="hold" nodeType="afterEffect">
                                  <p:stCondLst>
                                    <p:cond delay="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画面の領域"/>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7979650" y="843581"/>
            <a:ext cx="1631811" cy="5134360"/>
          </a:xfrm>
          <a:prstGeom prst="rect">
            <a:avLst/>
          </a:prstGeom>
        </p:spPr>
      </p:pic>
      <p:pic>
        <p:nvPicPr>
          <p:cNvPr id="8" name="図 7"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27575" y="884900"/>
            <a:ext cx="1577136" cy="5020823"/>
          </a:xfrm>
          <a:prstGeom prst="rect">
            <a:avLst/>
          </a:prstGeom>
        </p:spPr>
      </p:pic>
      <p:pic>
        <p:nvPicPr>
          <p:cNvPr id="13" name="図 12"/>
          <p:cNvPicPr>
            <a:picLocks noChangeAspect="1"/>
          </p:cNvPicPr>
          <p:nvPr/>
        </p:nvPicPr>
        <p:blipFill>
          <a:blip r:embed="rId4">
            <a:extLst/>
          </a:blip>
          <a:stretch>
            <a:fillRect/>
          </a:stretch>
        </p:blipFill>
        <p:spPr>
          <a:xfrm>
            <a:off x="3166774" y="3410760"/>
            <a:ext cx="1392701" cy="729504"/>
          </a:xfrm>
          <a:prstGeom prst="rect">
            <a:avLst/>
          </a:prstGeom>
        </p:spPr>
      </p:pic>
      <p:sp>
        <p:nvSpPr>
          <p:cNvPr id="7" name="タイトル 1"/>
          <p:cNvSpPr txBox="1">
            <a:spLocks/>
          </p:cNvSpPr>
          <p:nvPr/>
        </p:nvSpPr>
        <p:spPr>
          <a:xfrm>
            <a:off x="1891243" y="360374"/>
            <a:ext cx="2420928" cy="524525"/>
          </a:xfrm>
          <a:prstGeom prst="rect">
            <a:avLst/>
          </a:prstGeom>
          <a:ln>
            <a:solidFill>
              <a:schemeClr val="bg1">
                <a:lumMod val="50000"/>
              </a:schemeClr>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3751"/>
              </a:lnSpc>
            </a:pPr>
            <a:r>
              <a:rPr lang="ja-JP" altLang="en-US" sz="2400" dirty="0">
                <a:solidFill>
                  <a:schemeClr val="bg1">
                    <a:lumMod val="50000"/>
                  </a:schemeClr>
                </a:solidFill>
              </a:rPr>
              <a:t>掲示教材作成用</a:t>
            </a:r>
          </a:p>
        </p:txBody>
      </p:sp>
      <p:pic>
        <p:nvPicPr>
          <p:cNvPr id="12" name="図 11"/>
          <p:cNvPicPr>
            <a:picLocks noChangeAspect="1"/>
          </p:cNvPicPr>
          <p:nvPr/>
        </p:nvPicPr>
        <p:blipFill>
          <a:blip r:embed="rId5" cstate="email">
            <a:extLst>
              <a:ext uri="{BEBA8EAE-BF5A-486C-A8C5-ECC9F3942E4B}">
                <a14:imgProps xmlns:a14="http://schemas.microsoft.com/office/drawing/2010/main">
                  <a14:imgLayer r:embed="rId6">
                    <a14:imgEffect>
                      <a14:backgroundRemoval t="0" b="100000" l="0" r="98323">
                        <a14:backgroundMark x1="10323" y1="12133" x2="10323" y2="12133"/>
                        <a14:backgroundMark x1="6839" y1="14481" x2="6839" y2="14481"/>
                      </a14:backgroundRemoval>
                    </a14:imgEffect>
                  </a14:imgLayer>
                </a14:imgProps>
              </a:ext>
              <a:ext uri="{28A0092B-C50C-407E-A947-70E740481C1C}">
                <a14:useLocalDpi xmlns:a14="http://schemas.microsoft.com/office/drawing/2010/main"/>
              </a:ext>
            </a:extLst>
          </a:blip>
          <a:stretch>
            <a:fillRect/>
          </a:stretch>
        </p:blipFill>
        <p:spPr>
          <a:xfrm>
            <a:off x="2810002" y="1158784"/>
            <a:ext cx="2159871" cy="1978091"/>
          </a:xfrm>
          <a:prstGeom prst="rect">
            <a:avLst/>
          </a:prstGeom>
        </p:spPr>
      </p:pic>
      <p:pic>
        <p:nvPicPr>
          <p:cNvPr id="15" name="図 14"/>
          <p:cNvPicPr>
            <a:picLocks noChangeAspect="1"/>
          </p:cNvPicPr>
          <p:nvPr/>
        </p:nvPicPr>
        <p:blipFill>
          <a:blip r:embed="rId7" cstate="email">
            <a:extLst>
              <a:ext uri="{BEBA8EAE-BF5A-486C-A8C5-ECC9F3942E4B}">
                <a14:imgProps xmlns:a14="http://schemas.microsoft.com/office/drawing/2010/main">
                  <a14:imgLayer r:embed="rId8">
                    <a14:imgEffect>
                      <a14:backgroundRemoval t="3377" b="95584" l="0" r="100000"/>
                    </a14:imgEffect>
                  </a14:imgLayer>
                </a14:imgProps>
              </a:ext>
              <a:ext uri="{28A0092B-C50C-407E-A947-70E740481C1C}">
                <a14:useLocalDpi xmlns:a14="http://schemas.microsoft.com/office/drawing/2010/main"/>
              </a:ext>
            </a:extLst>
          </a:blip>
          <a:stretch>
            <a:fillRect/>
          </a:stretch>
        </p:blipFill>
        <p:spPr>
          <a:xfrm>
            <a:off x="3032824" y="4414149"/>
            <a:ext cx="1660599" cy="942673"/>
          </a:xfrm>
          <a:prstGeom prst="rect">
            <a:avLst/>
          </a:prstGeom>
        </p:spPr>
      </p:pic>
    </p:spTree>
    <p:extLst>
      <p:ext uri="{BB962C8B-B14F-4D97-AF65-F5344CB8AC3E}">
        <p14:creationId xmlns:p14="http://schemas.microsoft.com/office/powerpoint/2010/main" val="1965929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nodeType="withEffect">
                                  <p:stCondLst>
                                    <p:cond delay="0"/>
                                  </p:stCondLst>
                                  <p:childTnLst>
                                    <p:animEffect transition="out" filter="fade">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8756" y="1106357"/>
            <a:ext cx="3887833" cy="724988"/>
          </a:xfrm>
        </p:spPr>
        <p:txBody>
          <a:bodyPr>
            <a:normAutofit/>
          </a:bodyPr>
          <a:lstStyle/>
          <a:p>
            <a:r>
              <a:rPr lang="ja-JP" altLang="en-US" sz="3000" dirty="0"/>
              <a:t>（小学校　１学年）</a:t>
            </a:r>
            <a:endParaRPr kumimoji="1" lang="ja-JP" altLang="en-US" dirty="0"/>
          </a:p>
        </p:txBody>
      </p:sp>
      <p:sp>
        <p:nvSpPr>
          <p:cNvPr id="4" name="タイトル 1"/>
          <p:cNvSpPr txBox="1">
            <a:spLocks/>
          </p:cNvSpPr>
          <p:nvPr/>
        </p:nvSpPr>
        <p:spPr>
          <a:xfrm>
            <a:off x="4863295" y="2285728"/>
            <a:ext cx="2820195" cy="1102051"/>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300" dirty="0"/>
              <a:t>体をきれいに</a:t>
            </a:r>
          </a:p>
        </p:txBody>
      </p:sp>
      <p:sp>
        <p:nvSpPr>
          <p:cNvPr id="6" name="タイトル 1"/>
          <p:cNvSpPr txBox="1">
            <a:spLocks/>
          </p:cNvSpPr>
          <p:nvPr/>
        </p:nvSpPr>
        <p:spPr>
          <a:xfrm>
            <a:off x="4446582" y="5509979"/>
            <a:ext cx="6221437" cy="1345223"/>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dirty="0">
                <a:latin typeface="游ゴシック Light" panose="020B0300000000000000" pitchFamily="50" charset="-128"/>
                <a:ea typeface="游ゴシック Light" panose="020B0300000000000000" pitchFamily="50" charset="-128"/>
              </a:rPr>
              <a:t>参考資料：</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ぐー</a:t>
            </a:r>
            <a:r>
              <a:rPr lang="ja-JP" altLang="en-US" sz="1400" dirty="0" err="1">
                <a:latin typeface="游ゴシック Light" panose="020B0300000000000000" pitchFamily="50" charset="-128"/>
                <a:ea typeface="游ゴシック Light" panose="020B0300000000000000" pitchFamily="50" charset="-128"/>
              </a:rPr>
              <a:t>ちょきぱ</a:t>
            </a:r>
            <a:r>
              <a:rPr lang="ja-JP" altLang="en-US" sz="1400" dirty="0">
                <a:latin typeface="游ゴシック Light" panose="020B0300000000000000" pitchFamily="50" charset="-128"/>
                <a:ea typeface="游ゴシック Light" panose="020B0300000000000000" pitchFamily="50" charset="-128"/>
              </a:rPr>
              <a:t>ー　</a:t>
            </a:r>
            <a:r>
              <a:rPr lang="en-US" altLang="ja-JP" sz="1400" dirty="0">
                <a:latin typeface="游ゴシック Light" panose="020B0300000000000000" pitchFamily="50" charset="-128"/>
                <a:ea typeface="游ゴシック Light" panose="020B0300000000000000" pitchFamily="50" charset="-128"/>
              </a:rPr>
              <a:t>vol.8</a:t>
            </a:r>
            <a:r>
              <a:rPr lang="ja-JP" altLang="en-US" sz="1400" dirty="0">
                <a:latin typeface="游ゴシック Light" panose="020B0300000000000000" pitchFamily="50" charset="-128"/>
                <a:ea typeface="游ゴシック Light" panose="020B0300000000000000" pitchFamily="50" charset="-128"/>
              </a:rPr>
              <a:t>　こどもに伝える生と性</a:t>
            </a:r>
            <a:r>
              <a:rPr lang="en-US" altLang="ja-JP" sz="1400" dirty="0">
                <a:latin typeface="游ゴシック Light" panose="020B0300000000000000" pitchFamily="50" charset="-128"/>
                <a:ea typeface="游ゴシック Light" panose="020B0300000000000000" pitchFamily="50" charset="-128"/>
              </a:rPr>
              <a:t>』</a:t>
            </a:r>
          </a:p>
          <a:p>
            <a:pPr>
              <a:lnSpc>
                <a:spcPct val="150000"/>
              </a:lnSpc>
            </a:pPr>
            <a:r>
              <a:rPr lang="ja-JP" altLang="en-US" sz="1400" dirty="0">
                <a:latin typeface="游ゴシック Light" panose="020B0300000000000000" pitchFamily="50" charset="-128"/>
                <a:ea typeface="游ゴシック Light" panose="020B0300000000000000" pitchFamily="50" charset="-128"/>
              </a:rPr>
              <a:t>　　　　　（公財）高知男女共同参画社会づくり財団</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http://www.sole-kochi.or.jp/info/dtl.php?ID=532&amp;routekbn=S</a:t>
            </a:r>
            <a:endParaRPr lang="ja-JP" altLang="en-US" sz="1400" dirty="0">
              <a:latin typeface="游ゴシック Light" panose="020B0300000000000000" pitchFamily="50" charset="-128"/>
              <a:ea typeface="游ゴシック Light" panose="020B0300000000000000" pitchFamily="50" charset="-128"/>
            </a:endParaRPr>
          </a:p>
        </p:txBody>
      </p:sp>
      <p:sp>
        <p:nvSpPr>
          <p:cNvPr id="8" name="タイトル 1"/>
          <p:cNvSpPr txBox="1">
            <a:spLocks/>
          </p:cNvSpPr>
          <p:nvPr/>
        </p:nvSpPr>
        <p:spPr>
          <a:xfrm>
            <a:off x="2043270" y="332402"/>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（小）資料２</a:t>
            </a:r>
          </a:p>
        </p:txBody>
      </p:sp>
      <p:sp>
        <p:nvSpPr>
          <p:cNvPr id="7" name="タイトル 1"/>
          <p:cNvSpPr txBox="1">
            <a:spLocks/>
          </p:cNvSpPr>
          <p:nvPr/>
        </p:nvSpPr>
        <p:spPr>
          <a:xfrm>
            <a:off x="2358104" y="3869399"/>
            <a:ext cx="7604319" cy="151903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ct val="150000"/>
              </a:lnSpc>
            </a:pPr>
            <a:r>
              <a:rPr lang="ja-JP" altLang="en-US" sz="1800" dirty="0"/>
              <a:t>　　</a:t>
            </a:r>
            <a:r>
              <a:rPr lang="ja-JP" altLang="ja-JP" sz="1800" dirty="0"/>
              <a:t>体を清潔にすることの大切さを理解させ、清潔にしようとする態度を身に</a:t>
            </a:r>
            <a:endParaRPr lang="en-US" altLang="ja-JP" sz="1800" dirty="0"/>
          </a:p>
          <a:p>
            <a:pPr>
              <a:lnSpc>
                <a:spcPct val="150000"/>
              </a:lnSpc>
            </a:pPr>
            <a:r>
              <a:rPr lang="ja-JP" altLang="en-US" sz="1800" dirty="0"/>
              <a:t>  </a:t>
            </a:r>
            <a:r>
              <a:rPr lang="ja-JP" altLang="ja-JP" sz="1800" dirty="0"/>
              <a:t>つけることができるようにする。</a:t>
            </a:r>
            <a:r>
              <a:rPr lang="ja-JP" altLang="en-US" sz="1800" dirty="0"/>
              <a:t>　</a:t>
            </a:r>
          </a:p>
        </p:txBody>
      </p:sp>
    </p:spTree>
    <p:extLst>
      <p:ext uri="{BB962C8B-B14F-4D97-AF65-F5344CB8AC3E}">
        <p14:creationId xmlns:p14="http://schemas.microsoft.com/office/powerpoint/2010/main" val="271781678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2854454" y="-1"/>
            <a:ext cx="6664777" cy="131913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4800"/>
              </a:lnSpc>
            </a:pPr>
            <a:r>
              <a:rPr lang="ja-JP" altLang="en-US" sz="2800" dirty="0">
                <a:solidFill>
                  <a:schemeClr val="tx1"/>
                </a:solidFill>
                <a:latin typeface="+mn-ea"/>
              </a:rPr>
              <a:t>体がよごれるのは　どんなときだろうか</a:t>
            </a:r>
            <a:endParaRPr lang="en-US" altLang="ja-JP" sz="2800" dirty="0">
              <a:solidFill>
                <a:schemeClr val="tx1"/>
              </a:solidFill>
              <a:latin typeface="+mn-ea"/>
            </a:endParaRPr>
          </a:p>
          <a:p>
            <a:pPr algn="ctr">
              <a:lnSpc>
                <a:spcPts val="4800"/>
              </a:lnSpc>
            </a:pPr>
            <a:r>
              <a:rPr lang="ja-JP" altLang="en-US" sz="2800" dirty="0">
                <a:solidFill>
                  <a:schemeClr val="tx1"/>
                </a:solidFill>
                <a:latin typeface="+mn-ea"/>
              </a:rPr>
              <a:t>どんなところが　よごれるだろうか</a:t>
            </a:r>
          </a:p>
        </p:txBody>
      </p:sp>
      <p:sp>
        <p:nvSpPr>
          <p:cNvPr id="19" name="メモ 18"/>
          <p:cNvSpPr/>
          <p:nvPr/>
        </p:nvSpPr>
        <p:spPr>
          <a:xfrm>
            <a:off x="1964254" y="1534609"/>
            <a:ext cx="2894419" cy="5001103"/>
          </a:xfrm>
          <a:prstGeom prst="foldedCorner">
            <a:avLst/>
          </a:prstGeom>
          <a:solidFill>
            <a:schemeClr val="accent4">
              <a:lumMod val="20000"/>
              <a:lumOff val="80000"/>
            </a:schemeClr>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0" name="角丸四角形 19"/>
          <p:cNvSpPr/>
          <p:nvPr/>
        </p:nvSpPr>
        <p:spPr>
          <a:xfrm>
            <a:off x="2151022" y="1770746"/>
            <a:ext cx="2520885" cy="519605"/>
          </a:xfrm>
          <a:prstGeom prst="roundRect">
            <a:avLst/>
          </a:prstGeom>
          <a:solidFill>
            <a:schemeClr val="bg1"/>
          </a:solidFill>
          <a:ln w="47625" cmpd="thickThi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体がよごれるとき</a:t>
            </a:r>
          </a:p>
        </p:txBody>
      </p:sp>
      <p:pic>
        <p:nvPicPr>
          <p:cNvPr id="21" name="図 20"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697610" y="1408069"/>
            <a:ext cx="1671423" cy="5351899"/>
          </a:xfrm>
          <a:prstGeom prst="rect">
            <a:avLst/>
          </a:prstGeom>
        </p:spPr>
      </p:pic>
      <p:pic>
        <p:nvPicPr>
          <p:cNvPr id="22" name="図 21"/>
          <p:cNvPicPr>
            <a:picLocks noChangeAspect="1"/>
          </p:cNvPicPr>
          <p:nvPr/>
        </p:nvPicPr>
        <p:blipFill>
          <a:blip r:embed="rId4">
            <a:extLst>
              <a:ext uri="{BEBA8EAE-BF5A-486C-A8C5-ECC9F3942E4B}">
                <a14:imgProps xmlns:a14="http://schemas.microsoft.com/office/drawing/2010/main">
                  <a14:imgLayer r:embed="rId5">
                    <a14:imgEffect>
                      <a14:backgroundRemoval t="0" b="99315" l="588" r="100000"/>
                    </a14:imgEffect>
                  </a14:imgLayer>
                </a14:imgProps>
              </a:ext>
            </a:extLst>
          </a:blip>
          <a:stretch>
            <a:fillRect/>
          </a:stretch>
        </p:blipFill>
        <p:spPr>
          <a:xfrm>
            <a:off x="5926815" y="4475178"/>
            <a:ext cx="1213011" cy="497509"/>
          </a:xfrm>
          <a:prstGeom prst="rect">
            <a:avLst/>
          </a:prstGeom>
        </p:spPr>
      </p:pic>
      <p:pic>
        <p:nvPicPr>
          <p:cNvPr id="25" name="図 24" descr="画面の領域"/>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984888" y="1408067"/>
            <a:ext cx="1681133" cy="5351899"/>
          </a:xfrm>
          <a:prstGeom prst="rect">
            <a:avLst/>
          </a:prstGeom>
        </p:spPr>
      </p:pic>
      <p:pic>
        <p:nvPicPr>
          <p:cNvPr id="26" name="図 25"/>
          <p:cNvPicPr>
            <a:picLocks noChangeAspect="1"/>
          </p:cNvPicPr>
          <p:nvPr/>
        </p:nvPicPr>
        <p:blipFill>
          <a:blip r:embed="rId7">
            <a:extLst>
              <a:ext uri="{BEBA8EAE-BF5A-486C-A8C5-ECC9F3942E4B}">
                <a14:imgProps xmlns:a14="http://schemas.microsoft.com/office/drawing/2010/main">
                  <a14:imgLayer r:embed="rId8">
                    <a14:imgEffect>
                      <a14:backgroundRemoval t="0" b="100000" l="0" r="100000">
                        <a14:foregroundMark x1="6526" y1="17184" x2="4016" y2="64200"/>
                        <a14:foregroundMark x1="4016" y1="67303" x2="45884" y2="89260"/>
                        <a14:backgroundMark x1="4016" y1="89260" x2="4016" y2="89260"/>
                      </a14:backgroundRemoval>
                    </a14:imgEffect>
                  </a14:imgLayer>
                </a14:imgProps>
              </a:ext>
            </a:extLst>
          </a:blip>
          <a:stretch>
            <a:fillRect/>
          </a:stretch>
        </p:blipFill>
        <p:spPr>
          <a:xfrm>
            <a:off x="8240832" y="4383369"/>
            <a:ext cx="1153525" cy="686375"/>
          </a:xfrm>
          <a:prstGeom prst="rect">
            <a:avLst/>
          </a:prstGeom>
        </p:spPr>
      </p:pic>
    </p:spTree>
    <p:extLst>
      <p:ext uri="{BB962C8B-B14F-4D97-AF65-F5344CB8AC3E}">
        <p14:creationId xmlns:p14="http://schemas.microsoft.com/office/powerpoint/2010/main" val="37084907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879914" y="216470"/>
            <a:ext cx="8338895" cy="569867"/>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n-ea"/>
              </a:rPr>
              <a:t>なぜ　よごれたままにしていては　いけないのだろうか</a:t>
            </a:r>
          </a:p>
        </p:txBody>
      </p:sp>
      <p:pic>
        <p:nvPicPr>
          <p:cNvPr id="11" name="図 10"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25515" y="1510459"/>
            <a:ext cx="1465664" cy="4698608"/>
          </a:xfrm>
          <a:prstGeom prst="rect">
            <a:avLst/>
          </a:prstGeom>
        </p:spPr>
      </p:pic>
      <p:pic>
        <p:nvPicPr>
          <p:cNvPr id="12" name="図 11" descr="画面の領域"/>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960031" y="1553971"/>
            <a:ext cx="1465663" cy="4611587"/>
          </a:xfrm>
          <a:prstGeom prst="rect">
            <a:avLst/>
          </a:prstGeom>
        </p:spPr>
      </p:pic>
      <p:grpSp>
        <p:nvGrpSpPr>
          <p:cNvPr id="2" name="グループ化 1"/>
          <p:cNvGrpSpPr/>
          <p:nvPr/>
        </p:nvGrpSpPr>
        <p:grpSpPr>
          <a:xfrm>
            <a:off x="3291179" y="4347149"/>
            <a:ext cx="5553208" cy="2188564"/>
            <a:chOff x="1767179" y="4347149"/>
            <a:chExt cx="5553208" cy="2188564"/>
          </a:xfrm>
        </p:grpSpPr>
        <p:sp>
          <p:nvSpPr>
            <p:cNvPr id="10" name="メモ 9"/>
            <p:cNvSpPr/>
            <p:nvPr/>
          </p:nvSpPr>
          <p:spPr>
            <a:xfrm>
              <a:off x="1767179" y="4347149"/>
              <a:ext cx="5553208" cy="2188564"/>
            </a:xfrm>
            <a:prstGeom prst="foldedCorner">
              <a:avLst/>
            </a:prstGeom>
            <a:solidFill>
              <a:schemeClr val="accent4">
                <a:lumMod val="20000"/>
                <a:lumOff val="80000"/>
              </a:schemeClr>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5" name="角丸四角形 14"/>
            <p:cNvSpPr/>
            <p:nvPr/>
          </p:nvSpPr>
          <p:spPr>
            <a:xfrm>
              <a:off x="2356068" y="4611064"/>
              <a:ext cx="4375430" cy="460857"/>
            </a:xfrm>
            <a:prstGeom prst="roundRect">
              <a:avLst/>
            </a:prstGeom>
            <a:solidFill>
              <a:schemeClr val="bg1"/>
            </a:solidFill>
            <a:ln w="47625" cmpd="thickThi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体をきれいにする方</a:t>
              </a:r>
              <a:r>
                <a:rPr lang="ja-JP" altLang="en-US" sz="2400" dirty="0" err="1">
                  <a:solidFill>
                    <a:schemeClr val="tx1"/>
                  </a:solidFill>
                </a:rPr>
                <a:t>ほう</a:t>
              </a:r>
              <a:endParaRPr lang="ja-JP" altLang="en-US" sz="2400" dirty="0">
                <a:solidFill>
                  <a:schemeClr val="tx1"/>
                </a:solidFill>
              </a:endParaRPr>
            </a:p>
          </p:txBody>
        </p:sp>
      </p:grpSp>
      <p:sp>
        <p:nvSpPr>
          <p:cNvPr id="17" name="AutoShape 3"/>
          <p:cNvSpPr>
            <a:spLocks noChangeArrowheads="1"/>
          </p:cNvSpPr>
          <p:nvPr/>
        </p:nvSpPr>
        <p:spPr bwMode="auto">
          <a:xfrm>
            <a:off x="3403143" y="1032206"/>
            <a:ext cx="5292436" cy="2823204"/>
          </a:xfrm>
          <a:prstGeom prst="flowChartProcess">
            <a:avLst/>
          </a:prstGeom>
          <a:solidFill>
            <a:srgbClr val="FFFF99"/>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50" eaLnBrk="1" fontAlgn="base" hangingPunct="1">
              <a:lnSpc>
                <a:spcPts val="4500"/>
              </a:lnSpc>
              <a:spcBef>
                <a:spcPct val="0"/>
              </a:spcBef>
              <a:spcAft>
                <a:spcPct val="0"/>
              </a:spcAft>
              <a:defRPr/>
            </a:pPr>
            <a:r>
              <a:rPr lang="ja-JP" altLang="en-US" sz="2800" b="0" dirty="0">
                <a:solidFill>
                  <a:srgbClr val="000000"/>
                </a:solidFill>
                <a:latin typeface="+mn-ea"/>
                <a:ea typeface="+mn-ea"/>
              </a:rPr>
              <a:t>  ○ </a:t>
            </a:r>
            <a:r>
              <a:rPr lang="ja-JP" altLang="en-US" sz="2800" b="0" dirty="0" err="1">
                <a:solidFill>
                  <a:srgbClr val="000000"/>
                </a:solidFill>
                <a:latin typeface="+mn-ea"/>
                <a:ea typeface="+mn-ea"/>
              </a:rPr>
              <a:t>ば</a:t>
            </a:r>
            <a:r>
              <a:rPr lang="ja-JP" altLang="en-US" sz="2800" b="0" dirty="0">
                <a:solidFill>
                  <a:srgbClr val="000000"/>
                </a:solidFill>
                <a:latin typeface="+mn-ea"/>
                <a:ea typeface="+mn-ea"/>
              </a:rPr>
              <a:t>いきんがつくから</a:t>
            </a:r>
            <a:endParaRPr lang="en-US" altLang="ja-JP" sz="2800" b="0" dirty="0">
              <a:solidFill>
                <a:srgbClr val="000000"/>
              </a:solidFill>
              <a:latin typeface="+mn-ea"/>
              <a:ea typeface="+mn-ea"/>
            </a:endParaRPr>
          </a:p>
          <a:p>
            <a:pPr defTabSz="685750" eaLnBrk="1" fontAlgn="base" hangingPunct="1">
              <a:lnSpc>
                <a:spcPts val="4500"/>
              </a:lnSpc>
              <a:spcBef>
                <a:spcPct val="0"/>
              </a:spcBef>
              <a:spcAft>
                <a:spcPct val="0"/>
              </a:spcAft>
              <a:defRPr/>
            </a:pPr>
            <a:r>
              <a:rPr lang="ja-JP" altLang="en-US" sz="2800" b="0" dirty="0">
                <a:solidFill>
                  <a:srgbClr val="000000"/>
                </a:solidFill>
                <a:latin typeface="+mn-ea"/>
                <a:ea typeface="+mn-ea"/>
              </a:rPr>
              <a:t>  ○ 体の中に</a:t>
            </a:r>
            <a:r>
              <a:rPr lang="ja-JP" altLang="en-US" sz="2800" b="0" dirty="0" err="1">
                <a:solidFill>
                  <a:srgbClr val="000000"/>
                </a:solidFill>
                <a:latin typeface="+mn-ea"/>
                <a:ea typeface="+mn-ea"/>
              </a:rPr>
              <a:t>ば</a:t>
            </a:r>
            <a:r>
              <a:rPr lang="ja-JP" altLang="en-US" sz="2800" b="0" dirty="0">
                <a:solidFill>
                  <a:srgbClr val="000000"/>
                </a:solidFill>
                <a:latin typeface="+mn-ea"/>
                <a:ea typeface="+mn-ea"/>
              </a:rPr>
              <a:t>いきんが入って</a:t>
            </a:r>
            <a:endParaRPr lang="en-US" altLang="ja-JP" sz="2800" b="0" dirty="0">
              <a:solidFill>
                <a:srgbClr val="000000"/>
              </a:solidFill>
              <a:latin typeface="+mn-ea"/>
              <a:ea typeface="+mn-ea"/>
            </a:endParaRPr>
          </a:p>
          <a:p>
            <a:pPr defTabSz="685750" eaLnBrk="1" fontAlgn="base" hangingPunct="1">
              <a:lnSpc>
                <a:spcPts val="4500"/>
              </a:lnSpc>
              <a:spcBef>
                <a:spcPct val="0"/>
              </a:spcBef>
              <a:spcAft>
                <a:spcPct val="0"/>
              </a:spcAft>
              <a:defRPr/>
            </a:pPr>
            <a:r>
              <a:rPr lang="en-US" altLang="ja-JP" sz="2800" b="0" dirty="0">
                <a:solidFill>
                  <a:srgbClr val="000000"/>
                </a:solidFill>
                <a:latin typeface="+mn-ea"/>
                <a:ea typeface="+mn-ea"/>
              </a:rPr>
              <a:t>      </a:t>
            </a:r>
            <a:r>
              <a:rPr lang="ja-JP" altLang="en-US" sz="2800" b="0" dirty="0">
                <a:solidFill>
                  <a:srgbClr val="000000"/>
                </a:solidFill>
                <a:latin typeface="+mn-ea"/>
                <a:ea typeface="+mn-ea"/>
              </a:rPr>
              <a:t>病気になるから</a:t>
            </a:r>
            <a:endParaRPr lang="en-US" altLang="ja-JP" sz="2800" b="0" dirty="0">
              <a:solidFill>
                <a:srgbClr val="000000"/>
              </a:solidFill>
              <a:latin typeface="+mn-ea"/>
              <a:ea typeface="+mn-ea"/>
            </a:endParaRPr>
          </a:p>
          <a:p>
            <a:pPr defTabSz="685750" eaLnBrk="1" fontAlgn="base" hangingPunct="1">
              <a:lnSpc>
                <a:spcPts val="4500"/>
              </a:lnSpc>
              <a:spcBef>
                <a:spcPct val="0"/>
              </a:spcBef>
              <a:spcAft>
                <a:spcPct val="0"/>
              </a:spcAft>
              <a:defRPr/>
            </a:pPr>
            <a:r>
              <a:rPr lang="ja-JP" altLang="en-US" sz="2800" b="0" dirty="0">
                <a:solidFill>
                  <a:srgbClr val="000000"/>
                </a:solidFill>
                <a:latin typeface="+mn-ea"/>
                <a:ea typeface="+mn-ea"/>
              </a:rPr>
              <a:t>  ○ きもちよくすごすため</a:t>
            </a:r>
          </a:p>
        </p:txBody>
      </p:sp>
    </p:spTree>
    <p:extLst>
      <p:ext uri="{BB962C8B-B14F-4D97-AF65-F5344CB8AC3E}">
        <p14:creationId xmlns:p14="http://schemas.microsoft.com/office/powerpoint/2010/main" val="224112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568991" y="170467"/>
            <a:ext cx="2821233" cy="6360983"/>
          </a:xfrm>
          <a:prstGeom prst="rect">
            <a:avLst/>
          </a:prstGeom>
        </p:spPr>
      </p:pic>
      <p:pic>
        <p:nvPicPr>
          <p:cNvPr id="3" name="図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70687" y="170447"/>
            <a:ext cx="2759623" cy="6360984"/>
          </a:xfrm>
          <a:prstGeom prst="rect">
            <a:avLst/>
          </a:prstGeom>
        </p:spPr>
      </p:pic>
      <p:pic>
        <p:nvPicPr>
          <p:cNvPr id="4" name="図 3"/>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10753" y="170468"/>
            <a:ext cx="2747268" cy="6360983"/>
          </a:xfrm>
          <a:prstGeom prst="rect">
            <a:avLst/>
          </a:prstGeom>
        </p:spPr>
      </p:pic>
      <p:sp>
        <p:nvSpPr>
          <p:cNvPr id="12" name="二等辺三角形 11"/>
          <p:cNvSpPr/>
          <p:nvPr/>
        </p:nvSpPr>
        <p:spPr>
          <a:xfrm rot="5400000">
            <a:off x="4248951" y="3228675"/>
            <a:ext cx="566544" cy="3055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二等辺三角形 12"/>
          <p:cNvSpPr/>
          <p:nvPr/>
        </p:nvSpPr>
        <p:spPr>
          <a:xfrm rot="5400000">
            <a:off x="7287905" y="3206827"/>
            <a:ext cx="566544" cy="3055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4" name="二等辺三角形 13"/>
          <p:cNvSpPr/>
          <p:nvPr/>
        </p:nvSpPr>
        <p:spPr>
          <a:xfrm rot="5400000">
            <a:off x="10286760" y="3241240"/>
            <a:ext cx="566544" cy="28046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219056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500"/>
                                        <p:tgtEl>
                                          <p:spTgt spid="13"/>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05494" y="248504"/>
            <a:ext cx="2802243" cy="6360984"/>
          </a:xfrm>
          <a:prstGeom prst="rect">
            <a:avLst/>
          </a:prstGeom>
        </p:spPr>
      </p:pic>
      <p:pic>
        <p:nvPicPr>
          <p:cNvPr id="4" name="図 3"/>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26886" y="248525"/>
            <a:ext cx="2780932" cy="6360983"/>
          </a:xfrm>
          <a:prstGeom prst="rect">
            <a:avLst/>
          </a:prstGeom>
        </p:spPr>
      </p:pic>
      <p:pic>
        <p:nvPicPr>
          <p:cNvPr id="6" name="図 5"/>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727003" y="248525"/>
            <a:ext cx="2770279" cy="6360983"/>
          </a:xfrm>
          <a:prstGeom prst="rect">
            <a:avLst/>
          </a:prstGeom>
        </p:spPr>
      </p:pic>
      <p:sp>
        <p:nvSpPr>
          <p:cNvPr id="10" name="二等辺三角形 9"/>
          <p:cNvSpPr/>
          <p:nvPr/>
        </p:nvSpPr>
        <p:spPr>
          <a:xfrm rot="5400000">
            <a:off x="1355835" y="3272467"/>
            <a:ext cx="566544" cy="3055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1" name="二等辺三角形 10"/>
          <p:cNvSpPr/>
          <p:nvPr/>
        </p:nvSpPr>
        <p:spPr>
          <a:xfrm rot="5400000">
            <a:off x="7359099" y="3276222"/>
            <a:ext cx="566544" cy="3055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二等辺三角形 11"/>
          <p:cNvSpPr/>
          <p:nvPr/>
        </p:nvSpPr>
        <p:spPr>
          <a:xfrm rot="5400000">
            <a:off x="10366787" y="3272467"/>
            <a:ext cx="566544" cy="3055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3" name="二等辺三角形 12"/>
          <p:cNvSpPr/>
          <p:nvPr/>
        </p:nvSpPr>
        <p:spPr>
          <a:xfrm rot="5400000">
            <a:off x="4351409" y="3272468"/>
            <a:ext cx="566544" cy="3055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423419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610066" y="260427"/>
            <a:ext cx="2802243" cy="6389960"/>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690545" y="260427"/>
            <a:ext cx="2749168" cy="6389960"/>
          </a:xfrm>
          <a:prstGeom prst="rect">
            <a:avLst/>
          </a:prstGeom>
        </p:spPr>
      </p:pic>
      <p:pic>
        <p:nvPicPr>
          <p:cNvPr id="5" name="図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72999" y="472691"/>
            <a:ext cx="2834076" cy="5965432"/>
          </a:xfrm>
          <a:prstGeom prst="rect">
            <a:avLst/>
          </a:prstGeom>
        </p:spPr>
      </p:pic>
      <p:sp>
        <p:nvSpPr>
          <p:cNvPr id="6" name="二等辺三角形 5"/>
          <p:cNvSpPr/>
          <p:nvPr/>
        </p:nvSpPr>
        <p:spPr>
          <a:xfrm rot="5400000">
            <a:off x="4274419" y="3276220"/>
            <a:ext cx="566544" cy="3055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8" name="二等辺三角形 7"/>
          <p:cNvSpPr/>
          <p:nvPr/>
        </p:nvSpPr>
        <p:spPr>
          <a:xfrm rot="5400000">
            <a:off x="7293751" y="3302631"/>
            <a:ext cx="566544" cy="3055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二等辺三角形 8"/>
          <p:cNvSpPr/>
          <p:nvPr/>
        </p:nvSpPr>
        <p:spPr>
          <a:xfrm rot="5400000">
            <a:off x="1273699" y="3280322"/>
            <a:ext cx="566544" cy="305593"/>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3898759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3748779" y="683794"/>
            <a:ext cx="1834995" cy="5875657"/>
          </a:xfrm>
          <a:prstGeom prst="rect">
            <a:avLst/>
          </a:prstGeom>
        </p:spPr>
      </p:pic>
      <p:pic>
        <p:nvPicPr>
          <p:cNvPr id="9" name="図 8"/>
          <p:cNvPicPr>
            <a:picLocks noChangeAspect="1"/>
          </p:cNvPicPr>
          <p:nvPr/>
        </p:nvPicPr>
        <p:blipFill>
          <a:blip r:embed="rId4" cstate="email">
            <a:extLst>
              <a:ext uri="{BEBA8EAE-BF5A-486C-A8C5-ECC9F3942E4B}">
                <a14:imgProps xmlns:a14="http://schemas.microsoft.com/office/drawing/2010/main">
                  <a14:imgLayer r:embed="rId5">
                    <a14:imgEffect>
                      <a14:backgroundRemoval t="0" b="99412" l="0" r="99404">
                        <a14:backgroundMark x1="3976" y1="7941" x2="3976" y2="7941"/>
                      </a14:backgroundRemoval>
                    </a14:imgEffect>
                  </a14:imgLayer>
                </a14:imgProps>
              </a:ext>
              <a:ext uri="{28A0092B-C50C-407E-A947-70E740481C1C}">
                <a14:useLocalDpi xmlns:a14="http://schemas.microsoft.com/office/drawing/2010/main"/>
              </a:ext>
            </a:extLst>
          </a:blip>
          <a:stretch>
            <a:fillRect/>
          </a:stretch>
        </p:blipFill>
        <p:spPr>
          <a:xfrm>
            <a:off x="3595397" y="2320742"/>
            <a:ext cx="2239348" cy="1808813"/>
          </a:xfrm>
          <a:prstGeom prst="rect">
            <a:avLst/>
          </a:prstGeom>
        </p:spPr>
      </p:pic>
      <p:pic>
        <p:nvPicPr>
          <p:cNvPr id="10" name="図 9"/>
          <p:cNvPicPr>
            <a:picLocks noChangeAspect="1"/>
          </p:cNvPicPr>
          <p:nvPr/>
        </p:nvPicPr>
        <p:blipFill>
          <a:blip r:embed="rId6">
            <a:extLst>
              <a:ext uri="{BEBA8EAE-BF5A-486C-A8C5-ECC9F3942E4B}">
                <a14:imgProps xmlns:a14="http://schemas.microsoft.com/office/drawing/2010/main">
                  <a14:imgLayer r:embed="rId7">
                    <a14:imgEffect>
                      <a14:backgroundRemoval t="0" b="99315" l="588" r="100000"/>
                    </a14:imgEffect>
                  </a14:imgLayer>
                </a14:imgProps>
              </a:ext>
            </a:extLst>
          </a:blip>
          <a:stretch>
            <a:fillRect/>
          </a:stretch>
        </p:blipFill>
        <p:spPr>
          <a:xfrm>
            <a:off x="4041111" y="3978375"/>
            <a:ext cx="1282339" cy="525944"/>
          </a:xfrm>
          <a:prstGeom prst="rect">
            <a:avLst/>
          </a:prstGeom>
        </p:spPr>
      </p:pic>
      <p:pic>
        <p:nvPicPr>
          <p:cNvPr id="13" name="図 12"/>
          <p:cNvPicPr>
            <a:picLocks noChangeAspect="1"/>
          </p:cNvPicPr>
          <p:nvPr/>
        </p:nvPicPr>
        <p:blipFill>
          <a:blip r:embed="rId8" cstate="email">
            <a:extLst>
              <a:ext uri="{BEBA8EAE-BF5A-486C-A8C5-ECC9F3942E4B}">
                <a14:imgProps xmlns:a14="http://schemas.microsoft.com/office/drawing/2010/main">
                  <a14:imgLayer r:embed="rId9">
                    <a14:imgEffect>
                      <a14:backgroundRemoval t="3377" b="95584" l="0" r="100000"/>
                    </a14:imgEffect>
                  </a14:imgLayer>
                </a14:imgProps>
              </a:ext>
              <a:ext uri="{28A0092B-C50C-407E-A947-70E740481C1C}">
                <a14:useLocalDpi xmlns:a14="http://schemas.microsoft.com/office/drawing/2010/main"/>
              </a:ext>
            </a:extLst>
          </a:blip>
          <a:stretch>
            <a:fillRect/>
          </a:stretch>
        </p:blipFill>
        <p:spPr>
          <a:xfrm>
            <a:off x="3838077" y="3922162"/>
            <a:ext cx="1689780" cy="915428"/>
          </a:xfrm>
          <a:prstGeom prst="rect">
            <a:avLst/>
          </a:prstGeom>
        </p:spPr>
      </p:pic>
      <p:pic>
        <p:nvPicPr>
          <p:cNvPr id="11" name="図 10" descr="画面の領域"/>
          <p:cNvPicPr>
            <a:picLocks noChangeAspect="1"/>
          </p:cNvPicPr>
          <p:nvPr/>
        </p:nvPicPr>
        <p:blipFill rotWithShape="1">
          <a:blip r:embed="rId10" cstate="email">
            <a:extLst>
              <a:ext uri="{28A0092B-C50C-407E-A947-70E740481C1C}">
                <a14:useLocalDpi xmlns:a14="http://schemas.microsoft.com/office/drawing/2010/main"/>
              </a:ext>
            </a:extLst>
          </a:blip>
          <a:srcRect/>
          <a:stretch/>
        </p:blipFill>
        <p:spPr>
          <a:xfrm>
            <a:off x="6785241" y="683794"/>
            <a:ext cx="1845656" cy="5875657"/>
          </a:xfrm>
          <a:prstGeom prst="rect">
            <a:avLst/>
          </a:prstGeom>
        </p:spPr>
      </p:pic>
      <p:pic>
        <p:nvPicPr>
          <p:cNvPr id="14" name="図 13"/>
          <p:cNvPicPr>
            <a:picLocks noChangeAspect="1"/>
          </p:cNvPicPr>
          <p:nvPr/>
        </p:nvPicPr>
        <p:blipFill>
          <a:blip r:embed="rId11" cstate="email">
            <a:extLst>
              <a:ext uri="{BEBA8EAE-BF5A-486C-A8C5-ECC9F3942E4B}">
                <a14:imgProps xmlns:a14="http://schemas.microsoft.com/office/drawing/2010/main">
                  <a14:imgLayer r:embed="rId12">
                    <a14:imgEffect>
                      <a14:backgroundRemoval t="0" b="100000" l="0" r="98323">
                        <a14:backgroundMark x1="10323" y1="12133" x2="10323" y2="12133"/>
                        <a14:backgroundMark x1="6839" y1="14481" x2="6839" y2="14481"/>
                      </a14:backgroundRemoval>
                    </a14:imgEffect>
                  </a14:imgLayer>
                </a14:imgProps>
              </a:ext>
              <a:ext uri="{28A0092B-C50C-407E-A947-70E740481C1C}">
                <a14:useLocalDpi xmlns:a14="http://schemas.microsoft.com/office/drawing/2010/main"/>
              </a:ext>
            </a:extLst>
          </a:blip>
          <a:stretch>
            <a:fillRect/>
          </a:stretch>
        </p:blipFill>
        <p:spPr>
          <a:xfrm>
            <a:off x="6628140" y="2151464"/>
            <a:ext cx="2159871" cy="1978091"/>
          </a:xfrm>
          <a:prstGeom prst="rect">
            <a:avLst/>
          </a:prstGeom>
        </p:spPr>
      </p:pic>
      <p:pic>
        <p:nvPicPr>
          <p:cNvPr id="15" name="図 14"/>
          <p:cNvPicPr>
            <a:picLocks noChangeAspect="1"/>
          </p:cNvPicPr>
          <p:nvPr/>
        </p:nvPicPr>
        <p:blipFill>
          <a:blip r:embed="rId13">
            <a:extLst>
              <a:ext uri="{BEBA8EAE-BF5A-486C-A8C5-ECC9F3942E4B}">
                <a14:imgProps xmlns:a14="http://schemas.microsoft.com/office/drawing/2010/main">
                  <a14:imgLayer r:embed="rId14">
                    <a14:imgEffect>
                      <a14:backgroundRemoval t="0" b="100000" l="0" r="100000">
                        <a14:foregroundMark x1="6526" y1="17184" x2="4016" y2="64200"/>
                        <a14:foregroundMark x1="4016" y1="67303" x2="45884" y2="89260"/>
                        <a14:backgroundMark x1="4016" y1="89260" x2="4016" y2="89260"/>
                      </a14:backgroundRemoval>
                    </a14:imgEffect>
                  </a14:imgLayer>
                </a14:imgProps>
              </a:ext>
            </a:extLst>
          </a:blip>
          <a:stretch>
            <a:fillRect/>
          </a:stretch>
        </p:blipFill>
        <p:spPr>
          <a:xfrm>
            <a:off x="7052907" y="4001528"/>
            <a:ext cx="1310363" cy="686375"/>
          </a:xfrm>
          <a:prstGeom prst="rect">
            <a:avLst/>
          </a:prstGeom>
        </p:spPr>
      </p:pic>
      <p:pic>
        <p:nvPicPr>
          <p:cNvPr id="16" name="図 15"/>
          <p:cNvPicPr>
            <a:picLocks noChangeAspect="1"/>
          </p:cNvPicPr>
          <p:nvPr/>
        </p:nvPicPr>
        <p:blipFill>
          <a:blip r:embed="rId8" cstate="email">
            <a:extLst>
              <a:ext uri="{BEBA8EAE-BF5A-486C-A8C5-ECC9F3942E4B}">
                <a14:imgProps xmlns:a14="http://schemas.microsoft.com/office/drawing/2010/main">
                  <a14:imgLayer r:embed="rId9">
                    <a14:imgEffect>
                      <a14:backgroundRemoval t="3377" b="95584" l="0" r="100000"/>
                    </a14:imgEffect>
                  </a14:imgLayer>
                </a14:imgProps>
              </a:ext>
              <a:ext uri="{28A0092B-C50C-407E-A947-70E740481C1C}">
                <a14:useLocalDpi xmlns:a14="http://schemas.microsoft.com/office/drawing/2010/main"/>
              </a:ext>
            </a:extLst>
          </a:blip>
          <a:stretch>
            <a:fillRect/>
          </a:stretch>
        </p:blipFill>
        <p:spPr>
          <a:xfrm>
            <a:off x="6877777" y="3940682"/>
            <a:ext cx="1660599" cy="942673"/>
          </a:xfrm>
          <a:prstGeom prst="rect">
            <a:avLst/>
          </a:prstGeom>
        </p:spPr>
      </p:pic>
    </p:spTree>
    <p:extLst>
      <p:ext uri="{BB962C8B-B14F-4D97-AF65-F5344CB8AC3E}">
        <p14:creationId xmlns:p14="http://schemas.microsoft.com/office/powerpoint/2010/main" val="3317102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childTnLst>
                          </p:cTn>
                        </p:par>
                        <p:par>
                          <p:cTn id="11" fill="hold">
                            <p:stCondLst>
                              <p:cond delay="500"/>
                            </p:stCondLst>
                            <p:childTnLst>
                              <p:par>
                                <p:cTn id="12" presetID="10" presetClass="exit" presetSubtype="0" fill="hold" nodeType="afterEffect">
                                  <p:stCondLst>
                                    <p:cond delay="0"/>
                                  </p:stCondLst>
                                  <p:childTnLst>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par>
                                <p:cTn id="15" presetID="10" presetClass="exit" presetSubtype="0" fill="hold" nodeType="withEffect">
                                  <p:stCondLst>
                                    <p:cond delay="0"/>
                                  </p:stCondLst>
                                  <p:childTnLst>
                                    <p:animEffect transition="out" filter="fade">
                                      <p:cBhvr>
                                        <p:cTn id="16" dur="500"/>
                                        <p:tgtEl>
                                          <p:spTgt spid="16"/>
                                        </p:tgtEl>
                                      </p:cBhvr>
                                    </p:animEffect>
                                    <p:set>
                                      <p:cBhvr>
                                        <p:cTn id="17" dur="1" fill="hold">
                                          <p:stCondLst>
                                            <p:cond delay="499"/>
                                          </p:stCondLst>
                                        </p:cTn>
                                        <p:tgtEl>
                                          <p:spTgt spid="1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childTnLst>
                          </p:cTn>
                        </p:par>
                        <p:par>
                          <p:cTn id="23" fill="hold">
                            <p:stCondLst>
                              <p:cond delay="500"/>
                            </p:stCondLst>
                            <p:childTnLst>
                              <p:par>
                                <p:cTn id="24" presetID="10" presetClass="exit" presetSubtype="0" fill="hold" nodeType="afterEffect">
                                  <p:stCondLst>
                                    <p:cond delay="0"/>
                                  </p:stCondLst>
                                  <p:childTnLst>
                                    <p:animEffect transition="out" filter="fade">
                                      <p:cBhvr>
                                        <p:cTn id="25" dur="500"/>
                                        <p:tgtEl>
                                          <p:spTgt spid="15"/>
                                        </p:tgtEl>
                                      </p:cBhvr>
                                    </p:animEffect>
                                    <p:set>
                                      <p:cBhvr>
                                        <p:cTn id="26"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85898" y="465446"/>
            <a:ext cx="2328781" cy="6016849"/>
          </a:xfrm>
          <a:prstGeom prst="rect">
            <a:avLst/>
          </a:prstGeom>
        </p:spPr>
      </p:pic>
      <p:pic>
        <p:nvPicPr>
          <p:cNvPr id="5" name="図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60919" y="465445"/>
            <a:ext cx="1914287" cy="5733333"/>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6350447" y="465448"/>
            <a:ext cx="2328780" cy="6016847"/>
          </a:xfrm>
          <a:prstGeom prst="rect">
            <a:avLst/>
          </a:prstGeom>
        </p:spPr>
      </p:pic>
      <p:pic>
        <p:nvPicPr>
          <p:cNvPr id="7" name="図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8889940" y="466547"/>
            <a:ext cx="1538913" cy="6015751"/>
          </a:xfrm>
          <a:prstGeom prst="rect">
            <a:avLst/>
          </a:prstGeom>
        </p:spPr>
      </p:pic>
      <p:sp>
        <p:nvSpPr>
          <p:cNvPr id="8" name="二等辺三角形 7"/>
          <p:cNvSpPr/>
          <p:nvPr/>
        </p:nvSpPr>
        <p:spPr>
          <a:xfrm rot="5400000">
            <a:off x="3414731" y="3343086"/>
            <a:ext cx="566544" cy="2778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9" name="二等辺三角形 8"/>
          <p:cNvSpPr/>
          <p:nvPr/>
        </p:nvSpPr>
        <p:spPr>
          <a:xfrm rot="5400000">
            <a:off x="5949283" y="3334943"/>
            <a:ext cx="566544" cy="2778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二等辺三角形 9"/>
          <p:cNvSpPr/>
          <p:nvPr/>
        </p:nvSpPr>
        <p:spPr>
          <a:xfrm rot="5400000">
            <a:off x="8514243" y="3343086"/>
            <a:ext cx="566544" cy="277812"/>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Tree>
    <p:extLst>
      <p:ext uri="{BB962C8B-B14F-4D97-AF65-F5344CB8AC3E}">
        <p14:creationId xmlns:p14="http://schemas.microsoft.com/office/powerpoint/2010/main" val="71705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left)">
                                      <p:cBhvr>
                                        <p:cTn id="25" dur="500"/>
                                        <p:tgtEl>
                                          <p:spTgt spid="10"/>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8756" y="1106367"/>
            <a:ext cx="3887833" cy="724988"/>
          </a:xfrm>
        </p:spPr>
        <p:txBody>
          <a:bodyPr>
            <a:normAutofit/>
          </a:bodyPr>
          <a:lstStyle/>
          <a:p>
            <a:r>
              <a:rPr lang="ja-JP" altLang="en-US" sz="3000" dirty="0"/>
              <a:t>（小学校　２学年）</a:t>
            </a:r>
            <a:endParaRPr kumimoji="1" lang="ja-JP" altLang="en-US" dirty="0"/>
          </a:p>
        </p:txBody>
      </p:sp>
      <p:sp>
        <p:nvSpPr>
          <p:cNvPr id="4" name="タイトル 1"/>
          <p:cNvSpPr txBox="1">
            <a:spLocks/>
          </p:cNvSpPr>
          <p:nvPr/>
        </p:nvSpPr>
        <p:spPr>
          <a:xfrm>
            <a:off x="4594295" y="2452117"/>
            <a:ext cx="3104185" cy="941837"/>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300" dirty="0"/>
              <a:t>じぶんをまもろう</a:t>
            </a:r>
          </a:p>
        </p:txBody>
      </p:sp>
      <p:sp>
        <p:nvSpPr>
          <p:cNvPr id="6" name="タイトル 1"/>
          <p:cNvSpPr txBox="1">
            <a:spLocks/>
          </p:cNvSpPr>
          <p:nvPr/>
        </p:nvSpPr>
        <p:spPr>
          <a:xfrm>
            <a:off x="4102309" y="5201587"/>
            <a:ext cx="6565710" cy="1648914"/>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dirty="0">
                <a:latin typeface="游ゴシック Light" panose="020B0300000000000000" pitchFamily="50" charset="-128"/>
                <a:ea typeface="游ゴシック Light" panose="020B0300000000000000" pitchFamily="50" charset="-128"/>
              </a:rPr>
              <a:t>参考資料：</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生命（いのち）の安全教育　小学生向け教材</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文部科学省　内閣府</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ぐー</a:t>
            </a:r>
            <a:r>
              <a:rPr lang="ja-JP" altLang="en-US" sz="1400" dirty="0" err="1">
                <a:latin typeface="游ゴシック Light" panose="020B0300000000000000" pitchFamily="50" charset="-128"/>
                <a:ea typeface="游ゴシック Light" panose="020B0300000000000000" pitchFamily="50" charset="-128"/>
              </a:rPr>
              <a:t>ちょきぱ</a:t>
            </a:r>
            <a:r>
              <a:rPr lang="ja-JP" altLang="en-US" sz="1400" dirty="0">
                <a:latin typeface="游ゴシック Light" panose="020B0300000000000000" pitchFamily="50" charset="-128"/>
                <a:ea typeface="游ゴシック Light" panose="020B0300000000000000" pitchFamily="50" charset="-128"/>
              </a:rPr>
              <a:t>ー　</a:t>
            </a:r>
            <a:r>
              <a:rPr lang="en-US" altLang="ja-JP" sz="1400" dirty="0">
                <a:latin typeface="游ゴシック Light" panose="020B0300000000000000" pitchFamily="50" charset="-128"/>
                <a:ea typeface="游ゴシック Light" panose="020B0300000000000000" pitchFamily="50" charset="-128"/>
              </a:rPr>
              <a:t>vol.8</a:t>
            </a:r>
            <a:r>
              <a:rPr lang="ja-JP" altLang="en-US" sz="1400" dirty="0">
                <a:latin typeface="游ゴシック Light" panose="020B0300000000000000" pitchFamily="50" charset="-128"/>
                <a:ea typeface="游ゴシック Light" panose="020B0300000000000000" pitchFamily="50" charset="-128"/>
              </a:rPr>
              <a:t>　こどもに伝える生と性</a:t>
            </a:r>
            <a:r>
              <a:rPr lang="en-US" altLang="ja-JP" sz="1400" dirty="0">
                <a:latin typeface="游ゴシック Light" panose="020B0300000000000000" pitchFamily="50" charset="-128"/>
                <a:ea typeface="游ゴシック Light" panose="020B0300000000000000" pitchFamily="50" charset="-128"/>
              </a:rPr>
              <a:t>』</a:t>
            </a:r>
          </a:p>
          <a:p>
            <a:pPr>
              <a:lnSpc>
                <a:spcPct val="150000"/>
              </a:lnSpc>
            </a:pPr>
            <a:r>
              <a:rPr lang="ja-JP" altLang="en-US" sz="1400" dirty="0">
                <a:latin typeface="游ゴシック Light" panose="020B0300000000000000" pitchFamily="50" charset="-128"/>
                <a:ea typeface="游ゴシック Light" panose="020B0300000000000000" pitchFamily="50" charset="-128"/>
              </a:rPr>
              <a:t>　　　　　（公財）高知男女共同参画社会づくり財団</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http://www.sole-kochi.or.jp/info/dtl.php?ID=532&amp;routekbn=S</a:t>
            </a:r>
            <a:endParaRPr lang="ja-JP" altLang="en-US" sz="1400" dirty="0">
              <a:latin typeface="游ゴシック Light" panose="020B0300000000000000" pitchFamily="50" charset="-128"/>
              <a:ea typeface="游ゴシック Light" panose="020B0300000000000000" pitchFamily="50" charset="-128"/>
            </a:endParaRPr>
          </a:p>
        </p:txBody>
      </p:sp>
      <p:sp>
        <p:nvSpPr>
          <p:cNvPr id="8" name="タイトル 1"/>
          <p:cNvSpPr txBox="1">
            <a:spLocks/>
          </p:cNvSpPr>
          <p:nvPr/>
        </p:nvSpPr>
        <p:spPr>
          <a:xfrm>
            <a:off x="2043270" y="332412"/>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（小）資料３</a:t>
            </a:r>
          </a:p>
        </p:txBody>
      </p:sp>
      <p:sp>
        <p:nvSpPr>
          <p:cNvPr id="7" name="タイトル 1"/>
          <p:cNvSpPr txBox="1">
            <a:spLocks/>
          </p:cNvSpPr>
          <p:nvPr/>
        </p:nvSpPr>
        <p:spPr>
          <a:xfrm>
            <a:off x="2186866" y="3538253"/>
            <a:ext cx="7919040" cy="151903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ct val="150000"/>
              </a:lnSpc>
            </a:pPr>
            <a:r>
              <a:rPr lang="ja-JP" altLang="en-US" sz="1800" dirty="0"/>
              <a:t>　　</a:t>
            </a:r>
            <a:r>
              <a:rPr lang="ja-JP" altLang="ja-JP" sz="1800" dirty="0"/>
              <a:t>プライベートゾーンをねらった犯罪があることを知り、自分を守るための方法を</a:t>
            </a:r>
            <a:endParaRPr lang="en-US" altLang="ja-JP" sz="1800" dirty="0"/>
          </a:p>
          <a:p>
            <a:pPr>
              <a:lnSpc>
                <a:spcPct val="150000"/>
              </a:lnSpc>
            </a:pPr>
            <a:r>
              <a:rPr lang="en-US" altLang="ja-JP" sz="1800" dirty="0"/>
              <a:t> </a:t>
            </a:r>
            <a:r>
              <a:rPr lang="ja-JP" altLang="ja-JP" sz="1800" dirty="0"/>
              <a:t>考えることを通して、自分の命と体を守るための方法に気付くことができる。</a:t>
            </a:r>
            <a:r>
              <a:rPr lang="ja-JP" altLang="en-US" sz="1800" dirty="0"/>
              <a:t>　</a:t>
            </a:r>
          </a:p>
        </p:txBody>
      </p:sp>
    </p:spTree>
    <p:extLst>
      <p:ext uri="{BB962C8B-B14F-4D97-AF65-F5344CB8AC3E}">
        <p14:creationId xmlns:p14="http://schemas.microsoft.com/office/powerpoint/2010/main" val="37185503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p:cNvSpPr/>
          <p:nvPr/>
        </p:nvSpPr>
        <p:spPr>
          <a:xfrm>
            <a:off x="1913785" y="236222"/>
            <a:ext cx="8509251" cy="5698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n-ea"/>
              </a:rPr>
              <a:t>大切な　プライベートゾーン</a:t>
            </a:r>
          </a:p>
        </p:txBody>
      </p:sp>
      <p:sp>
        <p:nvSpPr>
          <p:cNvPr id="15" name="楕円 14"/>
          <p:cNvSpPr/>
          <p:nvPr/>
        </p:nvSpPr>
        <p:spPr>
          <a:xfrm>
            <a:off x="1792233" y="925001"/>
            <a:ext cx="3149000" cy="1043701"/>
          </a:xfrm>
          <a:prstGeom prst="ellipse">
            <a:avLst/>
          </a:prstGeom>
          <a:solidFill>
            <a:srgbClr val="FFE1FF"/>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400" dirty="0">
                <a:solidFill>
                  <a:schemeClr val="tx1">
                    <a:lumMod val="75000"/>
                    <a:lumOff val="25000"/>
                  </a:schemeClr>
                </a:solidFill>
                <a:latin typeface="+mj-ea"/>
                <a:ea typeface="+mj-ea"/>
              </a:rPr>
              <a:t>とくに大切な</a:t>
            </a:r>
            <a:endParaRPr lang="en-US" altLang="ja-JP" sz="2400" dirty="0">
              <a:solidFill>
                <a:schemeClr val="tx1">
                  <a:lumMod val="75000"/>
                  <a:lumOff val="25000"/>
                </a:schemeClr>
              </a:solidFill>
              <a:latin typeface="+mj-ea"/>
              <a:ea typeface="+mj-ea"/>
            </a:endParaRPr>
          </a:p>
          <a:p>
            <a:pPr algn="ctr"/>
            <a:r>
              <a:rPr lang="ja-JP" altLang="en-US" sz="2400" dirty="0">
                <a:solidFill>
                  <a:schemeClr val="tx1">
                    <a:lumMod val="75000"/>
                    <a:lumOff val="25000"/>
                  </a:schemeClr>
                </a:solidFill>
                <a:latin typeface="+mj-ea"/>
                <a:ea typeface="+mj-ea"/>
              </a:rPr>
              <a:t>自分だけのところ</a:t>
            </a:r>
          </a:p>
        </p:txBody>
      </p:sp>
      <p:sp>
        <p:nvSpPr>
          <p:cNvPr id="17" name="楕円 16"/>
          <p:cNvSpPr/>
          <p:nvPr/>
        </p:nvSpPr>
        <p:spPr>
          <a:xfrm>
            <a:off x="7219248" y="965307"/>
            <a:ext cx="2955799" cy="1003376"/>
          </a:xfrm>
          <a:prstGeom prst="ellipse">
            <a:avLst/>
          </a:prstGeom>
          <a:solidFill>
            <a:srgbClr val="FFE1FF"/>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400" dirty="0">
                <a:solidFill>
                  <a:schemeClr val="tx1">
                    <a:lumMod val="75000"/>
                    <a:lumOff val="25000"/>
                  </a:schemeClr>
                </a:solidFill>
                <a:latin typeface="+mn-ea"/>
              </a:rPr>
              <a:t>大切にまもる</a:t>
            </a:r>
            <a:endParaRPr lang="en-US" altLang="ja-JP" sz="2400" dirty="0">
              <a:solidFill>
                <a:schemeClr val="tx1">
                  <a:lumMod val="75000"/>
                  <a:lumOff val="25000"/>
                </a:schemeClr>
              </a:solidFill>
              <a:latin typeface="+mn-ea"/>
            </a:endParaRPr>
          </a:p>
          <a:p>
            <a:pPr algn="ctr"/>
            <a:r>
              <a:rPr lang="ja-JP" altLang="en-US" sz="2400" dirty="0">
                <a:solidFill>
                  <a:schemeClr val="tx1">
                    <a:lumMod val="75000"/>
                    <a:lumOff val="25000"/>
                  </a:schemeClr>
                </a:solidFill>
                <a:latin typeface="+mn-ea"/>
              </a:rPr>
              <a:t>ところ</a:t>
            </a:r>
          </a:p>
        </p:txBody>
      </p:sp>
      <p:sp>
        <p:nvSpPr>
          <p:cNvPr id="18" name="楕円 17"/>
          <p:cNvSpPr/>
          <p:nvPr/>
        </p:nvSpPr>
        <p:spPr>
          <a:xfrm>
            <a:off x="4583717" y="965307"/>
            <a:ext cx="2799867" cy="1003376"/>
          </a:xfrm>
          <a:prstGeom prst="ellipse">
            <a:avLst/>
          </a:prstGeom>
          <a:solidFill>
            <a:srgbClr val="FFE1FF"/>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ja-JP" altLang="en-US" sz="2400" dirty="0">
                <a:solidFill>
                  <a:schemeClr val="tx1">
                    <a:lumMod val="75000"/>
                    <a:lumOff val="25000"/>
                  </a:schemeClr>
                </a:solidFill>
                <a:latin typeface="+mn-ea"/>
              </a:rPr>
              <a:t>いのちのもとが</a:t>
            </a:r>
            <a:endParaRPr lang="en-US" altLang="ja-JP" sz="2400" dirty="0">
              <a:solidFill>
                <a:schemeClr val="tx1">
                  <a:lumMod val="75000"/>
                  <a:lumOff val="25000"/>
                </a:schemeClr>
              </a:solidFill>
              <a:latin typeface="+mn-ea"/>
            </a:endParaRPr>
          </a:p>
          <a:p>
            <a:pPr algn="ctr"/>
            <a:r>
              <a:rPr lang="ja-JP" altLang="en-US" sz="2400" dirty="0">
                <a:solidFill>
                  <a:schemeClr val="tx1">
                    <a:lumMod val="75000"/>
                    <a:lumOff val="25000"/>
                  </a:schemeClr>
                </a:solidFill>
                <a:latin typeface="+mn-ea"/>
              </a:rPr>
              <a:t>つまっている</a:t>
            </a:r>
          </a:p>
        </p:txBody>
      </p:sp>
      <p:pic>
        <p:nvPicPr>
          <p:cNvPr id="11" name="図 10"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83697" y="1983673"/>
            <a:ext cx="1465664" cy="4698608"/>
          </a:xfrm>
          <a:prstGeom prst="rect">
            <a:avLst/>
          </a:prstGeom>
        </p:spPr>
      </p:pic>
      <p:pic>
        <p:nvPicPr>
          <p:cNvPr id="12" name="図 11" descr="画面の領域"/>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186843" y="2063637"/>
            <a:ext cx="1465663" cy="4611587"/>
          </a:xfrm>
          <a:prstGeom prst="rect">
            <a:avLst/>
          </a:prstGeom>
        </p:spPr>
      </p:pic>
      <p:grpSp>
        <p:nvGrpSpPr>
          <p:cNvPr id="3" name="グループ化 2"/>
          <p:cNvGrpSpPr/>
          <p:nvPr/>
        </p:nvGrpSpPr>
        <p:grpSpPr>
          <a:xfrm>
            <a:off x="1913785" y="2271187"/>
            <a:ext cx="2514073" cy="1314254"/>
            <a:chOff x="389784" y="2271187"/>
            <a:chExt cx="2514073" cy="1314254"/>
          </a:xfrm>
        </p:grpSpPr>
        <p:sp>
          <p:nvSpPr>
            <p:cNvPr id="19" name="角丸四角形 18"/>
            <p:cNvSpPr/>
            <p:nvPr/>
          </p:nvSpPr>
          <p:spPr>
            <a:xfrm>
              <a:off x="389784" y="2670836"/>
              <a:ext cx="2514073" cy="914605"/>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ほかの人の</a:t>
              </a:r>
              <a:r>
                <a:rPr lang="ja-JP" altLang="en-US" sz="2200" dirty="0" err="1">
                  <a:solidFill>
                    <a:schemeClr val="tx1">
                      <a:lumMod val="75000"/>
                      <a:lumOff val="25000"/>
                    </a:schemeClr>
                  </a:solidFill>
                  <a:latin typeface="+mn-ea"/>
                </a:rPr>
                <a:t>を</a:t>
              </a:r>
              <a:endParaRPr lang="en-US" altLang="ja-JP" sz="2200" dirty="0">
                <a:solidFill>
                  <a:schemeClr val="tx1">
                    <a:lumMod val="75000"/>
                    <a:lumOff val="25000"/>
                  </a:schemeClr>
                </a:solidFill>
                <a:latin typeface="+mn-ea"/>
              </a:endParaRPr>
            </a:p>
            <a:p>
              <a:pPr algn="ctr"/>
              <a:r>
                <a:rPr lang="ja-JP" altLang="en-US" sz="2200" dirty="0">
                  <a:solidFill>
                    <a:schemeClr val="tx1">
                      <a:lumMod val="75000"/>
                      <a:lumOff val="25000"/>
                    </a:schemeClr>
                  </a:solidFill>
                  <a:latin typeface="+mn-ea"/>
                </a:rPr>
                <a:t>かってに　みない</a:t>
              </a:r>
              <a:endParaRPr lang="en-US" altLang="ja-JP" sz="2200" dirty="0">
                <a:solidFill>
                  <a:schemeClr val="tx1">
                    <a:lumMod val="75000"/>
                    <a:lumOff val="25000"/>
                  </a:schemeClr>
                </a:solidFill>
                <a:latin typeface="+mn-ea"/>
              </a:endParaRPr>
            </a:p>
          </p:txBody>
        </p:sp>
        <p:sp>
          <p:nvSpPr>
            <p:cNvPr id="20" name="角丸四角形 19"/>
            <p:cNvSpPr/>
            <p:nvPr/>
          </p:nvSpPr>
          <p:spPr>
            <a:xfrm>
              <a:off x="389784" y="2271187"/>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①</a:t>
              </a:r>
              <a:endParaRPr lang="en-US" altLang="ja-JP" sz="2200" dirty="0">
                <a:solidFill>
                  <a:schemeClr val="tx1">
                    <a:lumMod val="75000"/>
                    <a:lumOff val="25000"/>
                  </a:schemeClr>
                </a:solidFill>
                <a:latin typeface="+mn-ea"/>
              </a:endParaRPr>
            </a:p>
          </p:txBody>
        </p:sp>
      </p:grpSp>
      <p:grpSp>
        <p:nvGrpSpPr>
          <p:cNvPr id="4" name="グループ化 3"/>
          <p:cNvGrpSpPr/>
          <p:nvPr/>
        </p:nvGrpSpPr>
        <p:grpSpPr>
          <a:xfrm>
            <a:off x="1701450" y="3691592"/>
            <a:ext cx="2791464" cy="1355675"/>
            <a:chOff x="190313" y="3627650"/>
            <a:chExt cx="2791464" cy="1355675"/>
          </a:xfrm>
        </p:grpSpPr>
        <p:sp>
          <p:nvSpPr>
            <p:cNvPr id="14" name="角丸四角形 13"/>
            <p:cNvSpPr/>
            <p:nvPr/>
          </p:nvSpPr>
          <p:spPr>
            <a:xfrm>
              <a:off x="190313" y="4024150"/>
              <a:ext cx="2791464" cy="959175"/>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ほかの人の</a:t>
              </a:r>
              <a:r>
                <a:rPr lang="ja-JP" altLang="en-US" sz="2200" dirty="0" err="1">
                  <a:solidFill>
                    <a:schemeClr val="tx1">
                      <a:lumMod val="75000"/>
                      <a:lumOff val="25000"/>
                    </a:schemeClr>
                  </a:solidFill>
                  <a:latin typeface="+mn-ea"/>
                </a:rPr>
                <a:t>を</a:t>
              </a:r>
              <a:endParaRPr lang="en-US" altLang="ja-JP" sz="2200" dirty="0">
                <a:solidFill>
                  <a:schemeClr val="tx1">
                    <a:lumMod val="75000"/>
                    <a:lumOff val="25000"/>
                  </a:schemeClr>
                </a:solidFill>
                <a:latin typeface="+mn-ea"/>
              </a:endParaRPr>
            </a:p>
            <a:p>
              <a:pPr algn="ctr"/>
              <a:r>
                <a:rPr lang="ja-JP" altLang="en-US" sz="2200" dirty="0">
                  <a:solidFill>
                    <a:schemeClr val="tx1">
                      <a:lumMod val="75000"/>
                      <a:lumOff val="25000"/>
                    </a:schemeClr>
                  </a:solidFill>
                  <a:latin typeface="+mn-ea"/>
                </a:rPr>
                <a:t>かってに　さわらない</a:t>
              </a:r>
            </a:p>
          </p:txBody>
        </p:sp>
        <p:sp>
          <p:nvSpPr>
            <p:cNvPr id="21" name="角丸四角形 20"/>
            <p:cNvSpPr/>
            <p:nvPr/>
          </p:nvSpPr>
          <p:spPr>
            <a:xfrm>
              <a:off x="190313" y="3627650"/>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②</a:t>
              </a:r>
              <a:endParaRPr lang="en-US" altLang="ja-JP" sz="2200" dirty="0">
                <a:solidFill>
                  <a:schemeClr val="tx1">
                    <a:lumMod val="75000"/>
                    <a:lumOff val="25000"/>
                  </a:schemeClr>
                </a:solidFill>
                <a:latin typeface="+mn-ea"/>
              </a:endParaRPr>
            </a:p>
          </p:txBody>
        </p:sp>
      </p:grpSp>
      <p:grpSp>
        <p:nvGrpSpPr>
          <p:cNvPr id="6" name="グループ化 5"/>
          <p:cNvGrpSpPr/>
          <p:nvPr/>
        </p:nvGrpSpPr>
        <p:grpSpPr>
          <a:xfrm>
            <a:off x="7789966" y="2409357"/>
            <a:ext cx="2514073" cy="1176085"/>
            <a:chOff x="6265965" y="2409356"/>
            <a:chExt cx="2514073" cy="1176085"/>
          </a:xfrm>
        </p:grpSpPr>
        <p:sp>
          <p:nvSpPr>
            <p:cNvPr id="2" name="角丸四角形 1"/>
            <p:cNvSpPr/>
            <p:nvPr/>
          </p:nvSpPr>
          <p:spPr>
            <a:xfrm>
              <a:off x="6265965" y="2809005"/>
              <a:ext cx="2514073" cy="776436"/>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人にみせない</a:t>
              </a:r>
              <a:endParaRPr lang="en-US" altLang="ja-JP" sz="2200" dirty="0">
                <a:solidFill>
                  <a:schemeClr val="tx1">
                    <a:lumMod val="75000"/>
                    <a:lumOff val="25000"/>
                  </a:schemeClr>
                </a:solidFill>
                <a:latin typeface="+mn-ea"/>
              </a:endParaRPr>
            </a:p>
          </p:txBody>
        </p:sp>
        <p:sp>
          <p:nvSpPr>
            <p:cNvPr id="22" name="角丸四角形 21"/>
            <p:cNvSpPr/>
            <p:nvPr/>
          </p:nvSpPr>
          <p:spPr>
            <a:xfrm>
              <a:off x="6270960" y="2409356"/>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③</a:t>
              </a:r>
              <a:endParaRPr lang="en-US" altLang="ja-JP" sz="2200" dirty="0">
                <a:solidFill>
                  <a:schemeClr val="tx1">
                    <a:lumMod val="75000"/>
                    <a:lumOff val="25000"/>
                  </a:schemeClr>
                </a:solidFill>
                <a:latin typeface="+mn-ea"/>
              </a:endParaRPr>
            </a:p>
          </p:txBody>
        </p:sp>
      </p:grpSp>
      <p:grpSp>
        <p:nvGrpSpPr>
          <p:cNvPr id="7" name="グループ化 6"/>
          <p:cNvGrpSpPr/>
          <p:nvPr/>
        </p:nvGrpSpPr>
        <p:grpSpPr>
          <a:xfrm>
            <a:off x="7849464" y="3839513"/>
            <a:ext cx="2514073" cy="1148314"/>
            <a:chOff x="6325462" y="3668298"/>
            <a:chExt cx="2514073" cy="1148314"/>
          </a:xfrm>
        </p:grpSpPr>
        <p:sp>
          <p:nvSpPr>
            <p:cNvPr id="16" name="角丸四角形 15"/>
            <p:cNvSpPr/>
            <p:nvPr/>
          </p:nvSpPr>
          <p:spPr>
            <a:xfrm>
              <a:off x="6325462" y="4048536"/>
              <a:ext cx="2514073" cy="768076"/>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人の前でさわらない</a:t>
              </a:r>
              <a:endParaRPr lang="en-US" altLang="ja-JP" sz="2200" dirty="0">
                <a:solidFill>
                  <a:schemeClr val="tx1">
                    <a:lumMod val="75000"/>
                    <a:lumOff val="25000"/>
                  </a:schemeClr>
                </a:solidFill>
                <a:latin typeface="+mn-ea"/>
              </a:endParaRPr>
            </a:p>
          </p:txBody>
        </p:sp>
        <p:sp>
          <p:nvSpPr>
            <p:cNvPr id="25" name="角丸四角形 24"/>
            <p:cNvSpPr/>
            <p:nvPr/>
          </p:nvSpPr>
          <p:spPr>
            <a:xfrm>
              <a:off x="6333454" y="3668298"/>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④</a:t>
              </a:r>
              <a:endParaRPr lang="en-US" altLang="ja-JP" sz="2200" dirty="0">
                <a:solidFill>
                  <a:schemeClr val="tx1">
                    <a:lumMod val="75000"/>
                    <a:lumOff val="25000"/>
                  </a:schemeClr>
                </a:solidFill>
                <a:latin typeface="+mn-ea"/>
              </a:endParaRPr>
            </a:p>
          </p:txBody>
        </p:sp>
      </p:grpSp>
      <p:grpSp>
        <p:nvGrpSpPr>
          <p:cNvPr id="5" name="グループ化 4"/>
          <p:cNvGrpSpPr/>
          <p:nvPr/>
        </p:nvGrpSpPr>
        <p:grpSpPr>
          <a:xfrm>
            <a:off x="1913785" y="5153843"/>
            <a:ext cx="2514073" cy="1249273"/>
            <a:chOff x="389784" y="5112920"/>
            <a:chExt cx="2514073" cy="1249273"/>
          </a:xfrm>
        </p:grpSpPr>
        <p:sp>
          <p:nvSpPr>
            <p:cNvPr id="23" name="角丸四角形 22"/>
            <p:cNvSpPr/>
            <p:nvPr/>
          </p:nvSpPr>
          <p:spPr>
            <a:xfrm>
              <a:off x="389784" y="5482589"/>
              <a:ext cx="2514073" cy="879604"/>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dirty="0">
                  <a:solidFill>
                    <a:schemeClr val="tx1">
                      <a:lumMod val="75000"/>
                      <a:lumOff val="25000"/>
                    </a:schemeClr>
                  </a:solidFill>
                  <a:latin typeface="+mj-ea"/>
                  <a:ea typeface="+mj-ea"/>
                </a:rPr>
                <a:t>けったり</a:t>
              </a:r>
              <a:endParaRPr lang="en-US" altLang="ja-JP" sz="2400" dirty="0">
                <a:solidFill>
                  <a:schemeClr val="tx1">
                    <a:lumMod val="75000"/>
                    <a:lumOff val="25000"/>
                  </a:schemeClr>
                </a:solidFill>
                <a:latin typeface="+mj-ea"/>
                <a:ea typeface="+mj-ea"/>
              </a:endParaRPr>
            </a:p>
            <a:p>
              <a:pPr algn="ctr"/>
              <a:r>
                <a:rPr lang="ja-JP" altLang="en-US" sz="2400" dirty="0">
                  <a:solidFill>
                    <a:schemeClr val="tx1">
                      <a:lumMod val="75000"/>
                      <a:lumOff val="25000"/>
                    </a:schemeClr>
                  </a:solidFill>
                  <a:latin typeface="+mj-ea"/>
                  <a:ea typeface="+mj-ea"/>
                </a:rPr>
                <a:t>たたいたりしない</a:t>
              </a:r>
            </a:p>
          </p:txBody>
        </p:sp>
        <p:sp>
          <p:nvSpPr>
            <p:cNvPr id="26" name="角丸四角形 25"/>
            <p:cNvSpPr/>
            <p:nvPr/>
          </p:nvSpPr>
          <p:spPr>
            <a:xfrm>
              <a:off x="436852" y="5112920"/>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⑤</a:t>
              </a:r>
              <a:endParaRPr lang="en-US" altLang="ja-JP" sz="2200" dirty="0">
                <a:solidFill>
                  <a:schemeClr val="tx1">
                    <a:lumMod val="75000"/>
                    <a:lumOff val="25000"/>
                  </a:schemeClr>
                </a:solidFill>
                <a:latin typeface="+mn-ea"/>
              </a:endParaRPr>
            </a:p>
          </p:txBody>
        </p:sp>
      </p:grpSp>
      <p:grpSp>
        <p:nvGrpSpPr>
          <p:cNvPr id="8" name="グループ化 7"/>
          <p:cNvGrpSpPr/>
          <p:nvPr/>
        </p:nvGrpSpPr>
        <p:grpSpPr>
          <a:xfrm>
            <a:off x="7789967" y="5241901"/>
            <a:ext cx="2633069" cy="1161215"/>
            <a:chOff x="6265966" y="4886568"/>
            <a:chExt cx="2633069" cy="1161215"/>
          </a:xfrm>
        </p:grpSpPr>
        <p:sp>
          <p:nvSpPr>
            <p:cNvPr id="24" name="角丸四角形 23"/>
            <p:cNvSpPr/>
            <p:nvPr/>
          </p:nvSpPr>
          <p:spPr>
            <a:xfrm>
              <a:off x="6265966" y="5279707"/>
              <a:ext cx="2633069" cy="768076"/>
            </a:xfrm>
            <a:prstGeom prst="roundRect">
              <a:avLst/>
            </a:prstGeom>
            <a:solidFill>
              <a:srgbClr val="CCFF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400" dirty="0">
                  <a:solidFill>
                    <a:schemeClr val="tx1">
                      <a:lumMod val="75000"/>
                      <a:lumOff val="25000"/>
                    </a:schemeClr>
                  </a:solidFill>
                  <a:latin typeface="+mn-ea"/>
                </a:rPr>
                <a:t>せいけつにする</a:t>
              </a:r>
            </a:p>
          </p:txBody>
        </p:sp>
        <p:sp>
          <p:nvSpPr>
            <p:cNvPr id="27" name="角丸四角形 26"/>
            <p:cNvSpPr/>
            <p:nvPr/>
          </p:nvSpPr>
          <p:spPr>
            <a:xfrm>
              <a:off x="6310071" y="4886568"/>
              <a:ext cx="462157" cy="39964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2200" dirty="0">
                  <a:solidFill>
                    <a:schemeClr val="tx1">
                      <a:lumMod val="75000"/>
                      <a:lumOff val="25000"/>
                    </a:schemeClr>
                  </a:solidFill>
                  <a:latin typeface="+mn-ea"/>
                </a:rPr>
                <a:t>⑥</a:t>
              </a:r>
              <a:endParaRPr lang="en-US" altLang="ja-JP" sz="2200" dirty="0">
                <a:solidFill>
                  <a:schemeClr val="tx1">
                    <a:lumMod val="75000"/>
                    <a:lumOff val="25000"/>
                  </a:schemeClr>
                </a:solidFill>
                <a:latin typeface="+mn-ea"/>
              </a:endParaRPr>
            </a:p>
          </p:txBody>
        </p:sp>
      </p:grpSp>
    </p:spTree>
    <p:extLst>
      <p:ext uri="{BB962C8B-B14F-4D97-AF65-F5344CB8AC3E}">
        <p14:creationId xmlns:p14="http://schemas.microsoft.com/office/powerpoint/2010/main" val="298171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500"/>
                                        <p:tgtEl>
                                          <p:spTgt spid="3"/>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1000"/>
                            </p:stCondLst>
                            <p:childTnLst>
                              <p:par>
                                <p:cTn id="26" presetID="10"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500"/>
                                        <p:tgtEl>
                                          <p:spTgt spid="6"/>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childTnLst>
                          </p:cTn>
                        </p:par>
                        <p:par>
                          <p:cTn id="37" fill="hold">
                            <p:stCondLst>
                              <p:cond delay="2500"/>
                            </p:stCondLst>
                            <p:childTnLst>
                              <p:par>
                                <p:cTn id="38" presetID="10" presetClass="entr" presetSubtype="0" fill="hold" nodeType="after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1524000" y="0"/>
            <a:ext cx="9144000" cy="824460"/>
          </a:xfrm>
          <a:prstGeom prst="flowChartProcess">
            <a:avLst/>
          </a:prstGeom>
          <a:solidFill>
            <a:srgbClr val="CCFFFF"/>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spcBef>
                <a:spcPct val="0"/>
              </a:spcBef>
              <a:spcAft>
                <a:spcPct val="0"/>
              </a:spcAft>
              <a:defRPr/>
            </a:pPr>
            <a:r>
              <a:rPr lang="ja-JP" altLang="en-US" sz="2700" b="0" dirty="0">
                <a:solidFill>
                  <a:srgbClr val="000000"/>
                </a:solidFill>
                <a:latin typeface="+mn-ea"/>
                <a:ea typeface="+mn-ea"/>
              </a:rPr>
              <a:t>つかまえられたり　さわられそうになったら　どうすればよいか</a:t>
            </a:r>
            <a:endParaRPr lang="ja-JP" altLang="en-US" sz="2100" b="0" dirty="0">
              <a:solidFill>
                <a:srgbClr val="000000"/>
              </a:solidFill>
              <a:latin typeface="+mn-ea"/>
              <a:ea typeface="+mn-ea"/>
            </a:endParaRPr>
          </a:p>
        </p:txBody>
      </p:sp>
      <p:sp>
        <p:nvSpPr>
          <p:cNvPr id="9" name="AutoShape 3"/>
          <p:cNvSpPr>
            <a:spLocks noChangeArrowheads="1"/>
          </p:cNvSpPr>
          <p:nvPr/>
        </p:nvSpPr>
        <p:spPr bwMode="auto">
          <a:xfrm>
            <a:off x="2262266" y="5456420"/>
            <a:ext cx="7667468" cy="1221698"/>
          </a:xfrm>
          <a:prstGeom prst="flowChartProcess">
            <a:avLst/>
          </a:prstGeom>
          <a:solidFill>
            <a:srgbClr val="FFFF99"/>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lnSpc>
                <a:spcPts val="4500"/>
              </a:lnSpc>
              <a:spcBef>
                <a:spcPct val="0"/>
              </a:spcBef>
              <a:spcAft>
                <a:spcPct val="0"/>
              </a:spcAft>
              <a:defRPr/>
            </a:pPr>
            <a:r>
              <a:rPr lang="ja-JP" altLang="en-US" sz="2700" b="0" dirty="0">
                <a:solidFill>
                  <a:srgbClr val="000000"/>
                </a:solidFill>
                <a:latin typeface="+mn-ea"/>
                <a:ea typeface="+mn-ea"/>
              </a:rPr>
              <a:t>さけんで　にげる</a:t>
            </a:r>
            <a:endParaRPr lang="en-US" altLang="ja-JP" sz="2700" b="0" dirty="0">
              <a:solidFill>
                <a:srgbClr val="000000"/>
              </a:solidFill>
              <a:latin typeface="+mn-ea"/>
              <a:ea typeface="+mn-ea"/>
            </a:endParaRPr>
          </a:p>
          <a:p>
            <a:pPr algn="ctr" defTabSz="685750" eaLnBrk="1" fontAlgn="base" hangingPunct="1">
              <a:lnSpc>
                <a:spcPts val="4500"/>
              </a:lnSpc>
              <a:spcBef>
                <a:spcPct val="0"/>
              </a:spcBef>
              <a:spcAft>
                <a:spcPct val="0"/>
              </a:spcAft>
              <a:defRPr/>
            </a:pPr>
            <a:r>
              <a:rPr lang="ja-JP" altLang="en-US" sz="2700" b="0" dirty="0">
                <a:solidFill>
                  <a:srgbClr val="000000"/>
                </a:solidFill>
                <a:latin typeface="+mn-ea"/>
                <a:ea typeface="+mn-ea"/>
              </a:rPr>
              <a:t>その場所をはなれて　ほかの人がいる場所に行く</a:t>
            </a:r>
            <a:endParaRPr lang="ja-JP" altLang="en-US" sz="2100" b="0" dirty="0">
              <a:solidFill>
                <a:srgbClr val="000000"/>
              </a:solidFill>
              <a:latin typeface="+mn-ea"/>
              <a:ea typeface="+mn-ea"/>
            </a:endParaRPr>
          </a:p>
        </p:txBody>
      </p:sp>
      <p:pic>
        <p:nvPicPr>
          <p:cNvPr id="4" name="図 3" descr="おもちゃ, 人形 が含まれている画像&#10;&#10;自動的に生成された説明">
            <a:extLst>
              <a:ext uri="{FF2B5EF4-FFF2-40B4-BE49-F238E27FC236}">
                <a16:creationId xmlns:a16="http://schemas.microsoft.com/office/drawing/2014/main" id="{DD2A61DA-8BE5-45A9-A8EC-9C4C0B4251B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flipH="1">
            <a:off x="1720626" y="824461"/>
            <a:ext cx="3291006" cy="3656673"/>
          </a:xfrm>
          <a:prstGeom prst="rect">
            <a:avLst/>
          </a:prstGeom>
        </p:spPr>
      </p:pic>
      <p:sp>
        <p:nvSpPr>
          <p:cNvPr id="5" name="矢印: 右 44">
            <a:extLst>
              <a:ext uri="{FF2B5EF4-FFF2-40B4-BE49-F238E27FC236}">
                <a16:creationId xmlns:a16="http://schemas.microsoft.com/office/drawing/2014/main" id="{ED5C8481-593F-4CA5-97CD-43270D84FA6B}"/>
              </a:ext>
            </a:extLst>
          </p:cNvPr>
          <p:cNvSpPr/>
          <p:nvPr/>
        </p:nvSpPr>
        <p:spPr>
          <a:xfrm>
            <a:off x="7194875" y="2193789"/>
            <a:ext cx="839328" cy="918014"/>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8" name="図 7" descr="テキスト が含まれている画像&#10;&#10;自動的に生成された説明">
            <a:extLst>
              <a:ext uri="{FF2B5EF4-FFF2-40B4-BE49-F238E27FC236}">
                <a16:creationId xmlns:a16="http://schemas.microsoft.com/office/drawing/2014/main" id="{5A6478DC-E9C6-4664-98E2-34C29E4C16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733088" y="2824164"/>
            <a:ext cx="2632257" cy="2632257"/>
          </a:xfrm>
          <a:prstGeom prst="rect">
            <a:avLst/>
          </a:prstGeom>
        </p:spPr>
      </p:pic>
      <p:grpSp>
        <p:nvGrpSpPr>
          <p:cNvPr id="3" name="グループ化 2"/>
          <p:cNvGrpSpPr/>
          <p:nvPr/>
        </p:nvGrpSpPr>
        <p:grpSpPr>
          <a:xfrm>
            <a:off x="7505077" y="853978"/>
            <a:ext cx="3022571" cy="4202908"/>
            <a:chOff x="5981076" y="853978"/>
            <a:chExt cx="3022571" cy="4202908"/>
          </a:xfrm>
        </p:grpSpPr>
        <p:pic>
          <p:nvPicPr>
            <p:cNvPr id="6" name="図 5" descr="アイコン&#10;&#10;自動的に生成された説明">
              <a:extLst>
                <a:ext uri="{FF2B5EF4-FFF2-40B4-BE49-F238E27FC236}">
                  <a16:creationId xmlns:a16="http://schemas.microsoft.com/office/drawing/2014/main" id="{AC463FE4-9FA8-4777-8909-9C3BFBF4D3F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649935" y="1856547"/>
              <a:ext cx="2353712" cy="3200339"/>
            </a:xfrm>
            <a:prstGeom prst="rect">
              <a:avLst/>
            </a:prstGeom>
          </p:spPr>
        </p:pic>
        <p:sp>
          <p:nvSpPr>
            <p:cNvPr id="2" name="円形吹き出し 1"/>
            <p:cNvSpPr/>
            <p:nvPr/>
          </p:nvSpPr>
          <p:spPr>
            <a:xfrm>
              <a:off x="5981076" y="853978"/>
              <a:ext cx="1971326" cy="1199212"/>
            </a:xfrm>
            <a:prstGeom prst="wedgeEllipseCallout">
              <a:avLst>
                <a:gd name="adj1" fmla="val 10344"/>
                <a:gd name="adj2" fmla="val 86250"/>
              </a:avLst>
            </a:prstGeom>
            <a:solidFill>
              <a:srgbClr val="FFFFD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rPr>
                <a:t>いやだ</a:t>
              </a:r>
              <a:endParaRPr lang="en-US" altLang="ja-JP" sz="2800" dirty="0">
                <a:solidFill>
                  <a:schemeClr val="tx1"/>
                </a:solidFill>
              </a:endParaRPr>
            </a:p>
            <a:p>
              <a:pPr algn="ctr"/>
              <a:r>
                <a:rPr lang="ja-JP" altLang="en-US" sz="2800" dirty="0">
                  <a:solidFill>
                    <a:schemeClr val="tx1"/>
                  </a:solidFill>
                </a:rPr>
                <a:t>やめて</a:t>
              </a:r>
            </a:p>
          </p:txBody>
        </p:sp>
      </p:grpSp>
    </p:spTree>
    <p:extLst>
      <p:ext uri="{BB962C8B-B14F-4D97-AF65-F5344CB8AC3E}">
        <p14:creationId xmlns:p14="http://schemas.microsoft.com/office/powerpoint/2010/main" val="2122154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1524000" y="0"/>
            <a:ext cx="9144000" cy="824460"/>
          </a:xfrm>
          <a:prstGeom prst="flowChartProcess">
            <a:avLst/>
          </a:prstGeom>
          <a:solidFill>
            <a:srgbClr val="CCFFFF"/>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spcBef>
                <a:spcPct val="0"/>
              </a:spcBef>
              <a:spcAft>
                <a:spcPct val="0"/>
              </a:spcAft>
              <a:defRPr/>
            </a:pPr>
            <a:r>
              <a:rPr lang="ja-JP" altLang="en-US" sz="2700" b="0" dirty="0">
                <a:solidFill>
                  <a:srgbClr val="000000"/>
                </a:solidFill>
                <a:latin typeface="+mn-ea"/>
                <a:ea typeface="+mn-ea"/>
              </a:rPr>
              <a:t>プレゼントやおかしをあげる　といわれたら　どうすればよいか</a:t>
            </a:r>
            <a:endParaRPr lang="ja-JP" altLang="en-US" sz="2100" b="0" dirty="0">
              <a:solidFill>
                <a:srgbClr val="000000"/>
              </a:solidFill>
              <a:latin typeface="+mn-ea"/>
              <a:ea typeface="+mn-ea"/>
            </a:endParaRPr>
          </a:p>
        </p:txBody>
      </p:sp>
      <p:sp>
        <p:nvSpPr>
          <p:cNvPr id="9" name="AutoShape 3"/>
          <p:cNvSpPr>
            <a:spLocks noChangeArrowheads="1"/>
          </p:cNvSpPr>
          <p:nvPr/>
        </p:nvSpPr>
        <p:spPr bwMode="auto">
          <a:xfrm>
            <a:off x="2138597" y="5471410"/>
            <a:ext cx="8072203" cy="1221698"/>
          </a:xfrm>
          <a:prstGeom prst="flowChartProcess">
            <a:avLst/>
          </a:prstGeom>
          <a:solidFill>
            <a:srgbClr val="FFFF99"/>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lnSpc>
                <a:spcPts val="4500"/>
              </a:lnSpc>
              <a:spcBef>
                <a:spcPct val="0"/>
              </a:spcBef>
              <a:spcAft>
                <a:spcPct val="0"/>
              </a:spcAft>
              <a:defRPr/>
            </a:pPr>
            <a:r>
              <a:rPr lang="ja-JP" altLang="en-US" sz="2700" b="0" dirty="0">
                <a:solidFill>
                  <a:srgbClr val="000000"/>
                </a:solidFill>
                <a:latin typeface="+mn-ea"/>
                <a:ea typeface="+mn-ea"/>
              </a:rPr>
              <a:t>ことわって　その場所を　はなれる</a:t>
            </a:r>
            <a:endParaRPr lang="en-US" altLang="ja-JP" sz="2700" b="0" dirty="0">
              <a:solidFill>
                <a:srgbClr val="000000"/>
              </a:solidFill>
              <a:latin typeface="+mn-ea"/>
              <a:ea typeface="+mn-ea"/>
            </a:endParaRPr>
          </a:p>
          <a:p>
            <a:pPr algn="ctr" defTabSz="685750" eaLnBrk="1" fontAlgn="base" hangingPunct="1">
              <a:lnSpc>
                <a:spcPts val="4500"/>
              </a:lnSpc>
              <a:spcBef>
                <a:spcPct val="0"/>
              </a:spcBef>
              <a:spcAft>
                <a:spcPct val="0"/>
              </a:spcAft>
              <a:defRPr/>
            </a:pPr>
            <a:r>
              <a:rPr lang="ja-JP" altLang="en-US" sz="2700" b="0" dirty="0">
                <a:solidFill>
                  <a:srgbClr val="000000"/>
                </a:solidFill>
                <a:latin typeface="+mn-ea"/>
                <a:ea typeface="+mn-ea"/>
              </a:rPr>
              <a:t>人が　たくさんいる場所に　いく</a:t>
            </a:r>
            <a:endParaRPr lang="ja-JP" altLang="en-US" sz="2100" b="0" dirty="0">
              <a:solidFill>
                <a:srgbClr val="000000"/>
              </a:solidFill>
              <a:latin typeface="+mn-ea"/>
              <a:ea typeface="+mn-ea"/>
            </a:endParaRPr>
          </a:p>
        </p:txBody>
      </p:sp>
      <p:pic>
        <p:nvPicPr>
          <p:cNvPr id="4" name="図 3" descr="時計 が含まれている画像&#10;&#10;自動的に生成された説明">
            <a:extLst>
              <a:ext uri="{FF2B5EF4-FFF2-40B4-BE49-F238E27FC236}">
                <a16:creationId xmlns:a16="http://schemas.microsoft.com/office/drawing/2014/main" id="{2E1119DE-7714-48E4-840F-F96E0AF115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1" y="1238609"/>
            <a:ext cx="4339849" cy="3818653"/>
          </a:xfrm>
          <a:prstGeom prst="rect">
            <a:avLst/>
          </a:prstGeom>
        </p:spPr>
      </p:pic>
      <p:sp>
        <p:nvSpPr>
          <p:cNvPr id="6" name="矢印: 右 44">
            <a:extLst>
              <a:ext uri="{FF2B5EF4-FFF2-40B4-BE49-F238E27FC236}">
                <a16:creationId xmlns:a16="http://schemas.microsoft.com/office/drawing/2014/main" id="{ED5C8481-593F-4CA5-97CD-43270D84FA6B}"/>
              </a:ext>
            </a:extLst>
          </p:cNvPr>
          <p:cNvSpPr/>
          <p:nvPr/>
        </p:nvSpPr>
        <p:spPr>
          <a:xfrm>
            <a:off x="5902001" y="2599532"/>
            <a:ext cx="730512" cy="918014"/>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grpSp>
        <p:nvGrpSpPr>
          <p:cNvPr id="2" name="グループ化 1"/>
          <p:cNvGrpSpPr/>
          <p:nvPr/>
        </p:nvGrpSpPr>
        <p:grpSpPr>
          <a:xfrm>
            <a:off x="5463323" y="854440"/>
            <a:ext cx="4747476" cy="4533978"/>
            <a:chOff x="4291593" y="890164"/>
            <a:chExt cx="4747476" cy="4533978"/>
          </a:xfrm>
        </p:grpSpPr>
        <p:pic>
          <p:nvPicPr>
            <p:cNvPr id="5" name="図 4" descr="アイコン&#10;&#10;自動的に生成された説明">
              <a:extLst>
                <a:ext uri="{FF2B5EF4-FFF2-40B4-BE49-F238E27FC236}">
                  <a16:creationId xmlns:a16="http://schemas.microsoft.com/office/drawing/2014/main" id="{AC463FE4-9FA8-4777-8909-9C3BFBF4D3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128316" y="2216247"/>
              <a:ext cx="2359269" cy="3207895"/>
            </a:xfrm>
            <a:prstGeom prst="rect">
              <a:avLst/>
            </a:prstGeom>
          </p:spPr>
        </p:pic>
        <p:sp>
          <p:nvSpPr>
            <p:cNvPr id="8" name="円形吹き出し 7"/>
            <p:cNvSpPr/>
            <p:nvPr/>
          </p:nvSpPr>
          <p:spPr>
            <a:xfrm>
              <a:off x="4291593" y="992252"/>
              <a:ext cx="2076257" cy="1199212"/>
            </a:xfrm>
            <a:prstGeom prst="wedgeEllipseCallout">
              <a:avLst>
                <a:gd name="adj1" fmla="val 28394"/>
                <a:gd name="adj2" fmla="val 68750"/>
              </a:avLst>
            </a:prstGeom>
            <a:solidFill>
              <a:srgbClr val="FFFFD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rPr>
                <a:t>いらない</a:t>
              </a:r>
              <a:endParaRPr lang="en-US" altLang="ja-JP" sz="2800" dirty="0">
                <a:solidFill>
                  <a:schemeClr val="tx1"/>
                </a:solidFill>
              </a:endParaRPr>
            </a:p>
          </p:txBody>
        </p:sp>
        <p:sp>
          <p:nvSpPr>
            <p:cNvPr id="10" name="円形吹き出し 9"/>
            <p:cNvSpPr/>
            <p:nvPr/>
          </p:nvSpPr>
          <p:spPr>
            <a:xfrm>
              <a:off x="6484964" y="890164"/>
              <a:ext cx="2554105" cy="1469091"/>
            </a:xfrm>
            <a:prstGeom prst="wedgeEllipseCallout">
              <a:avLst>
                <a:gd name="adj1" fmla="val -13818"/>
                <a:gd name="adj2" fmla="val 71378"/>
              </a:avLst>
            </a:prstGeom>
            <a:solidFill>
              <a:srgbClr val="FFFFD5"/>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家の人があっちで</a:t>
              </a:r>
              <a:endParaRPr lang="en-US" altLang="ja-JP" sz="2400" dirty="0">
                <a:solidFill>
                  <a:schemeClr val="tx1"/>
                </a:solidFill>
              </a:endParaRPr>
            </a:p>
            <a:p>
              <a:pPr algn="ctr"/>
              <a:r>
                <a:rPr lang="ja-JP" altLang="en-US" sz="2400" dirty="0">
                  <a:solidFill>
                    <a:schemeClr val="tx1"/>
                  </a:solidFill>
                </a:rPr>
                <a:t>まってるから</a:t>
              </a:r>
              <a:endParaRPr lang="en-US" altLang="ja-JP" sz="2400" dirty="0">
                <a:solidFill>
                  <a:schemeClr val="tx1"/>
                </a:solidFill>
              </a:endParaRPr>
            </a:p>
          </p:txBody>
        </p:sp>
      </p:grpSp>
      <p:pic>
        <p:nvPicPr>
          <p:cNvPr id="11" name="図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636862" y="2293438"/>
            <a:ext cx="2008685" cy="3207952"/>
          </a:xfrm>
          <a:prstGeom prst="rect">
            <a:avLst/>
          </a:prstGeom>
        </p:spPr>
      </p:pic>
    </p:spTree>
    <p:extLst>
      <p:ext uri="{BB962C8B-B14F-4D97-AF65-F5344CB8AC3E}">
        <p14:creationId xmlns:p14="http://schemas.microsoft.com/office/powerpoint/2010/main" val="2136311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par>
                                <p:cTn id="12" presetID="10" presetClass="entr" presetSubtype="0"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1524000" y="0"/>
            <a:ext cx="9144000" cy="824460"/>
          </a:xfrm>
          <a:prstGeom prst="flowChartProcess">
            <a:avLst/>
          </a:prstGeom>
          <a:solidFill>
            <a:srgbClr val="CCFFFF"/>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spcBef>
                <a:spcPct val="0"/>
              </a:spcBef>
              <a:spcAft>
                <a:spcPct val="0"/>
              </a:spcAft>
              <a:defRPr/>
            </a:pPr>
            <a:r>
              <a:rPr lang="ja-JP" altLang="en-US" sz="2700" b="0" dirty="0">
                <a:solidFill>
                  <a:srgbClr val="000000"/>
                </a:solidFill>
                <a:latin typeface="+mn-ea"/>
                <a:ea typeface="+mn-ea"/>
              </a:rPr>
              <a:t>だれに「助けて」といったらよいか　　どこににげたらよいか</a:t>
            </a:r>
            <a:endParaRPr lang="ja-JP" altLang="en-US" sz="2100" b="0" dirty="0">
              <a:solidFill>
                <a:srgbClr val="000000"/>
              </a:solidFill>
              <a:latin typeface="+mn-ea"/>
              <a:ea typeface="+mn-ea"/>
            </a:endParaRPr>
          </a:p>
        </p:txBody>
      </p:sp>
      <p:sp>
        <p:nvSpPr>
          <p:cNvPr id="9" name="AutoShape 3"/>
          <p:cNvSpPr>
            <a:spLocks noChangeArrowheads="1"/>
          </p:cNvSpPr>
          <p:nvPr/>
        </p:nvSpPr>
        <p:spPr bwMode="auto">
          <a:xfrm>
            <a:off x="1524000" y="4811844"/>
            <a:ext cx="8964118" cy="1881265"/>
          </a:xfrm>
          <a:prstGeom prst="flowChartProcess">
            <a:avLst/>
          </a:prstGeom>
          <a:solidFill>
            <a:srgbClr val="FFFF99"/>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lnSpc>
                <a:spcPts val="4500"/>
              </a:lnSpc>
              <a:spcBef>
                <a:spcPct val="0"/>
              </a:spcBef>
              <a:spcAft>
                <a:spcPct val="0"/>
              </a:spcAft>
              <a:defRPr/>
            </a:pPr>
            <a:r>
              <a:rPr lang="ja-JP" altLang="en-US" sz="2700" b="0" dirty="0">
                <a:solidFill>
                  <a:srgbClr val="000000"/>
                </a:solidFill>
                <a:latin typeface="+mn-ea"/>
                <a:ea typeface="+mn-ea"/>
              </a:rPr>
              <a:t>おとなに話す</a:t>
            </a:r>
            <a:endParaRPr lang="en-US" altLang="ja-JP" sz="2700" b="0" dirty="0">
              <a:solidFill>
                <a:srgbClr val="000000"/>
              </a:solidFill>
              <a:latin typeface="+mn-ea"/>
              <a:ea typeface="+mn-ea"/>
            </a:endParaRPr>
          </a:p>
          <a:p>
            <a:pPr algn="ctr" defTabSz="685750" eaLnBrk="1" fontAlgn="base" hangingPunct="1">
              <a:lnSpc>
                <a:spcPts val="4000"/>
              </a:lnSpc>
              <a:spcBef>
                <a:spcPct val="0"/>
              </a:spcBef>
              <a:spcAft>
                <a:spcPct val="0"/>
              </a:spcAft>
              <a:defRPr/>
            </a:pPr>
            <a:r>
              <a:rPr lang="ja-JP" altLang="en-US" sz="2700" b="0" dirty="0">
                <a:solidFill>
                  <a:srgbClr val="000000"/>
                </a:solidFill>
                <a:latin typeface="+mn-ea"/>
                <a:ea typeface="+mn-ea"/>
              </a:rPr>
              <a:t>（かいけつしてもらえなかったら、べつのおとなに話してみる）</a:t>
            </a:r>
            <a:endParaRPr lang="en-US" altLang="ja-JP" sz="2700" b="0" dirty="0">
              <a:solidFill>
                <a:srgbClr val="000000"/>
              </a:solidFill>
              <a:latin typeface="+mn-ea"/>
              <a:ea typeface="+mn-ea"/>
            </a:endParaRPr>
          </a:p>
          <a:p>
            <a:pPr algn="ctr" defTabSz="685750" eaLnBrk="1" fontAlgn="base" hangingPunct="1">
              <a:lnSpc>
                <a:spcPts val="4500"/>
              </a:lnSpc>
              <a:spcBef>
                <a:spcPct val="0"/>
              </a:spcBef>
              <a:spcAft>
                <a:spcPct val="0"/>
              </a:spcAft>
              <a:defRPr/>
            </a:pPr>
            <a:r>
              <a:rPr lang="ja-JP" altLang="en-US" sz="2700" b="0" dirty="0">
                <a:solidFill>
                  <a:srgbClr val="000000"/>
                </a:solidFill>
                <a:latin typeface="+mn-ea"/>
                <a:ea typeface="+mn-ea"/>
              </a:rPr>
              <a:t>人が　たくさんいる場所に　にげる</a:t>
            </a:r>
            <a:endParaRPr lang="ja-JP" altLang="en-US" sz="2100" b="0" dirty="0">
              <a:solidFill>
                <a:srgbClr val="000000"/>
              </a:solidFill>
              <a:latin typeface="+mn-ea"/>
              <a:ea typeface="+mn-ea"/>
            </a:endParaRPr>
          </a:p>
        </p:txBody>
      </p:sp>
      <p:pic>
        <p:nvPicPr>
          <p:cNvPr id="8" name="図 7" descr="アイコン&#10;&#10;自動的に生成された説明">
            <a:extLst>
              <a:ext uri="{FF2B5EF4-FFF2-40B4-BE49-F238E27FC236}">
                <a16:creationId xmlns:a16="http://schemas.microsoft.com/office/drawing/2014/main" id="{E6A2E8AD-46AE-427E-8BF6-86E37389BB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48433" y="1691932"/>
            <a:ext cx="2908387" cy="2378881"/>
          </a:xfrm>
          <a:prstGeom prst="rect">
            <a:avLst/>
          </a:prstGeom>
        </p:spPr>
      </p:pic>
      <p:pic>
        <p:nvPicPr>
          <p:cNvPr id="10" name="図 9" descr="アイコン&#10;&#10;自動的に生成された説明">
            <a:extLst>
              <a:ext uri="{FF2B5EF4-FFF2-40B4-BE49-F238E27FC236}">
                <a16:creationId xmlns:a16="http://schemas.microsoft.com/office/drawing/2014/main" id="{AC463FE4-9FA8-4777-8909-9C3BFBF4D3F4}"/>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63687" y="2038663"/>
            <a:ext cx="1829757" cy="2487919"/>
          </a:xfrm>
          <a:prstGeom prst="rect">
            <a:avLst/>
          </a:prstGeom>
        </p:spPr>
      </p:pic>
      <p:sp>
        <p:nvSpPr>
          <p:cNvPr id="11" name="矢印: 右 44">
            <a:extLst>
              <a:ext uri="{FF2B5EF4-FFF2-40B4-BE49-F238E27FC236}">
                <a16:creationId xmlns:a16="http://schemas.microsoft.com/office/drawing/2014/main" id="{ED5C8481-593F-4CA5-97CD-43270D84FA6B}"/>
              </a:ext>
            </a:extLst>
          </p:cNvPr>
          <p:cNvSpPr/>
          <p:nvPr/>
        </p:nvSpPr>
        <p:spPr>
          <a:xfrm>
            <a:off x="7189548" y="2525918"/>
            <a:ext cx="630599" cy="689717"/>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pic>
        <p:nvPicPr>
          <p:cNvPr id="3" name="図 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66324" y="1565491"/>
            <a:ext cx="3848106" cy="3011018"/>
          </a:xfrm>
          <a:prstGeom prst="rect">
            <a:avLst/>
          </a:prstGeom>
        </p:spPr>
      </p:pic>
    </p:spTree>
    <p:extLst>
      <p:ext uri="{BB962C8B-B14F-4D97-AF65-F5344CB8AC3E}">
        <p14:creationId xmlns:p14="http://schemas.microsoft.com/office/powerpoint/2010/main" val="3099180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left)">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1524000" y="0"/>
            <a:ext cx="9144000" cy="824460"/>
          </a:xfrm>
          <a:prstGeom prst="flowChartProcess">
            <a:avLst/>
          </a:prstGeom>
          <a:solidFill>
            <a:srgbClr val="CCFFFF"/>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spcBef>
                <a:spcPct val="0"/>
              </a:spcBef>
              <a:spcAft>
                <a:spcPct val="0"/>
              </a:spcAft>
              <a:defRPr/>
            </a:pPr>
            <a:r>
              <a:rPr lang="ja-JP" altLang="en-US" sz="2700" b="0" dirty="0">
                <a:solidFill>
                  <a:srgbClr val="000000"/>
                </a:solidFill>
                <a:latin typeface="+mn-ea"/>
                <a:ea typeface="+mn-ea"/>
              </a:rPr>
              <a:t>体をさわられるなど　いやなことをされたら　どうすればよいか</a:t>
            </a:r>
            <a:endParaRPr lang="ja-JP" altLang="en-US" sz="2100" b="0" dirty="0">
              <a:solidFill>
                <a:srgbClr val="000000"/>
              </a:solidFill>
              <a:latin typeface="+mn-ea"/>
              <a:ea typeface="+mn-ea"/>
            </a:endParaRPr>
          </a:p>
        </p:txBody>
      </p:sp>
      <p:sp>
        <p:nvSpPr>
          <p:cNvPr id="9" name="AutoShape 3"/>
          <p:cNvSpPr>
            <a:spLocks noChangeArrowheads="1"/>
          </p:cNvSpPr>
          <p:nvPr/>
        </p:nvSpPr>
        <p:spPr bwMode="auto">
          <a:xfrm>
            <a:off x="2138597" y="5471410"/>
            <a:ext cx="8072203" cy="1221698"/>
          </a:xfrm>
          <a:prstGeom prst="flowChartProcess">
            <a:avLst/>
          </a:prstGeom>
          <a:solidFill>
            <a:srgbClr val="FFFF99"/>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lnSpc>
                <a:spcPts val="4500"/>
              </a:lnSpc>
              <a:spcBef>
                <a:spcPct val="0"/>
              </a:spcBef>
              <a:spcAft>
                <a:spcPct val="0"/>
              </a:spcAft>
              <a:defRPr/>
            </a:pPr>
            <a:r>
              <a:rPr lang="ja-JP" altLang="en-US" sz="2700" b="0" dirty="0">
                <a:solidFill>
                  <a:srgbClr val="000000"/>
                </a:solidFill>
                <a:latin typeface="+mn-ea"/>
                <a:ea typeface="+mn-ea"/>
              </a:rPr>
              <a:t>相手がおとなでも　知っている人でも</a:t>
            </a:r>
            <a:endParaRPr lang="en-US" altLang="ja-JP" sz="2700" b="0" dirty="0">
              <a:solidFill>
                <a:srgbClr val="000000"/>
              </a:solidFill>
              <a:latin typeface="+mn-ea"/>
              <a:ea typeface="+mn-ea"/>
            </a:endParaRPr>
          </a:p>
          <a:p>
            <a:pPr algn="ctr" defTabSz="685750" eaLnBrk="1" fontAlgn="base" hangingPunct="1">
              <a:lnSpc>
                <a:spcPts val="4500"/>
              </a:lnSpc>
              <a:spcBef>
                <a:spcPct val="0"/>
              </a:spcBef>
              <a:spcAft>
                <a:spcPct val="0"/>
              </a:spcAft>
              <a:defRPr/>
            </a:pPr>
            <a:r>
              <a:rPr lang="ja-JP" altLang="en-US" sz="2700" b="0" dirty="0">
                <a:solidFill>
                  <a:srgbClr val="000000"/>
                </a:solidFill>
                <a:latin typeface="+mn-ea"/>
                <a:ea typeface="+mn-ea"/>
              </a:rPr>
              <a:t>いやなことをされたら　「いや」と言っていい</a:t>
            </a:r>
            <a:endParaRPr lang="ja-JP" altLang="en-US" sz="2100" b="0" dirty="0">
              <a:solidFill>
                <a:srgbClr val="000000"/>
              </a:solidFill>
              <a:latin typeface="+mn-ea"/>
              <a:ea typeface="+mn-ea"/>
            </a:endParaRPr>
          </a:p>
        </p:txBody>
      </p:sp>
      <p:pic>
        <p:nvPicPr>
          <p:cNvPr id="4" name="図 3" descr="アイコン&#10;&#10;自動的に生成された説明">
            <a:extLst>
              <a:ext uri="{FF2B5EF4-FFF2-40B4-BE49-F238E27FC236}">
                <a16:creationId xmlns:a16="http://schemas.microsoft.com/office/drawing/2014/main" id="{36827AAB-685B-466A-A54E-97207CC5902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46690" y="1143051"/>
            <a:ext cx="3086306" cy="4009769"/>
          </a:xfrm>
          <a:prstGeom prst="rect">
            <a:avLst/>
          </a:prstGeom>
        </p:spPr>
      </p:pic>
      <p:pic>
        <p:nvPicPr>
          <p:cNvPr id="5" name="図 4" descr="テキスト が含まれている画像&#10;&#10;自動的に生成された説明">
            <a:extLst>
              <a:ext uri="{FF2B5EF4-FFF2-40B4-BE49-F238E27FC236}">
                <a16:creationId xmlns:a16="http://schemas.microsoft.com/office/drawing/2014/main" id="{5A6478DC-E9C6-4664-98E2-34C29E4C168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92851" y="2008684"/>
            <a:ext cx="3141453" cy="3141453"/>
          </a:xfrm>
          <a:prstGeom prst="rect">
            <a:avLst/>
          </a:prstGeom>
        </p:spPr>
      </p:pic>
      <p:pic>
        <p:nvPicPr>
          <p:cNvPr id="6" name="図 5" descr="アイコン&#10;&#10;自動的に生成された説明">
            <a:extLst>
              <a:ext uri="{FF2B5EF4-FFF2-40B4-BE49-F238E27FC236}">
                <a16:creationId xmlns:a16="http://schemas.microsoft.com/office/drawing/2014/main" id="{E6A2E8AD-46AE-427E-8BF6-86E37389BBC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63369" y="2711385"/>
            <a:ext cx="2981586" cy="2438753"/>
          </a:xfrm>
          <a:prstGeom prst="rect">
            <a:avLst/>
          </a:prstGeom>
        </p:spPr>
      </p:pic>
      <p:sp>
        <p:nvSpPr>
          <p:cNvPr id="8" name="矢印: 右 44">
            <a:extLst>
              <a:ext uri="{FF2B5EF4-FFF2-40B4-BE49-F238E27FC236}">
                <a16:creationId xmlns:a16="http://schemas.microsoft.com/office/drawing/2014/main" id="{ED5C8481-593F-4CA5-97CD-43270D84FA6B}"/>
              </a:ext>
            </a:extLst>
          </p:cNvPr>
          <p:cNvSpPr/>
          <p:nvPr/>
        </p:nvSpPr>
        <p:spPr>
          <a:xfrm>
            <a:off x="4734304" y="3514820"/>
            <a:ext cx="715919" cy="831880"/>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dirty="0"/>
          </a:p>
        </p:txBody>
      </p:sp>
    </p:spTree>
    <p:extLst>
      <p:ext uri="{BB962C8B-B14F-4D97-AF65-F5344CB8AC3E}">
        <p14:creationId xmlns:p14="http://schemas.microsoft.com/office/powerpoint/2010/main" val="784348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utoShape 3"/>
          <p:cNvSpPr>
            <a:spLocks noChangeArrowheads="1"/>
          </p:cNvSpPr>
          <p:nvPr/>
        </p:nvSpPr>
        <p:spPr bwMode="auto">
          <a:xfrm>
            <a:off x="1524000" y="0"/>
            <a:ext cx="9144000" cy="824460"/>
          </a:xfrm>
          <a:prstGeom prst="flowChartProcess">
            <a:avLst/>
          </a:prstGeom>
          <a:solidFill>
            <a:srgbClr val="CCFFFF"/>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spcBef>
                <a:spcPct val="0"/>
              </a:spcBef>
              <a:spcAft>
                <a:spcPct val="0"/>
              </a:spcAft>
              <a:defRPr/>
            </a:pPr>
            <a:r>
              <a:rPr lang="ja-JP" altLang="en-US" sz="2700" b="0" dirty="0">
                <a:solidFill>
                  <a:srgbClr val="000000"/>
                </a:solidFill>
                <a:latin typeface="+mn-ea"/>
                <a:ea typeface="+mn-ea"/>
              </a:rPr>
              <a:t>いやなことをされたとき　「だれにも言ってはダメ」と言われたら</a:t>
            </a:r>
            <a:endParaRPr lang="ja-JP" altLang="en-US" sz="2100" b="0" dirty="0">
              <a:solidFill>
                <a:srgbClr val="000000"/>
              </a:solidFill>
              <a:latin typeface="+mn-ea"/>
              <a:ea typeface="+mn-ea"/>
            </a:endParaRPr>
          </a:p>
        </p:txBody>
      </p:sp>
      <p:sp>
        <p:nvSpPr>
          <p:cNvPr id="9" name="AutoShape 3"/>
          <p:cNvSpPr>
            <a:spLocks noChangeArrowheads="1"/>
          </p:cNvSpPr>
          <p:nvPr/>
        </p:nvSpPr>
        <p:spPr bwMode="auto">
          <a:xfrm>
            <a:off x="1524000" y="5471410"/>
            <a:ext cx="9144000" cy="1221698"/>
          </a:xfrm>
          <a:prstGeom prst="flowChartProcess">
            <a:avLst/>
          </a:prstGeom>
          <a:solidFill>
            <a:srgbClr val="FFFF99"/>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lnSpc>
                <a:spcPts val="4500"/>
              </a:lnSpc>
              <a:spcBef>
                <a:spcPct val="0"/>
              </a:spcBef>
              <a:spcAft>
                <a:spcPct val="0"/>
              </a:spcAft>
              <a:defRPr/>
            </a:pPr>
            <a:r>
              <a:rPr lang="ja-JP" altLang="en-US" sz="2700" b="0" dirty="0">
                <a:solidFill>
                  <a:srgbClr val="000000"/>
                </a:solidFill>
                <a:latin typeface="+mn-ea"/>
                <a:ea typeface="+mn-ea"/>
              </a:rPr>
              <a:t>いやなことをされたときに　したやくそくは　守らなくてよい</a:t>
            </a:r>
            <a:endParaRPr lang="en-US" altLang="ja-JP" sz="2700" b="0" dirty="0">
              <a:solidFill>
                <a:srgbClr val="000000"/>
              </a:solidFill>
              <a:latin typeface="+mn-ea"/>
              <a:ea typeface="+mn-ea"/>
            </a:endParaRPr>
          </a:p>
          <a:p>
            <a:pPr algn="ctr" defTabSz="685750" eaLnBrk="1" fontAlgn="base" hangingPunct="1">
              <a:lnSpc>
                <a:spcPts val="4500"/>
              </a:lnSpc>
              <a:spcBef>
                <a:spcPct val="0"/>
              </a:spcBef>
              <a:spcAft>
                <a:spcPct val="0"/>
              </a:spcAft>
              <a:defRPr/>
            </a:pPr>
            <a:r>
              <a:rPr lang="ja-JP" altLang="en-US" sz="2700" b="0" dirty="0">
                <a:solidFill>
                  <a:srgbClr val="000000"/>
                </a:solidFill>
                <a:latin typeface="+mn-ea"/>
                <a:ea typeface="+mn-ea"/>
              </a:rPr>
              <a:t>どんなことでも　まわりのおとなに　そうだんしてよい</a:t>
            </a:r>
            <a:endParaRPr lang="ja-JP" altLang="en-US" sz="2100" b="0" dirty="0">
              <a:solidFill>
                <a:srgbClr val="000000"/>
              </a:solidFill>
              <a:latin typeface="+mn-ea"/>
              <a:ea typeface="+mn-ea"/>
            </a:endParaRPr>
          </a:p>
        </p:txBody>
      </p:sp>
      <p:pic>
        <p:nvPicPr>
          <p:cNvPr id="8" name="図 7" descr="アイコン&#10;&#10;自動的に生成された説明">
            <a:extLst>
              <a:ext uri="{FF2B5EF4-FFF2-40B4-BE49-F238E27FC236}">
                <a16:creationId xmlns:a16="http://schemas.microsoft.com/office/drawing/2014/main" id="{E6A2E8AD-46AE-427E-8BF6-86E37389BB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9142" y="1533560"/>
            <a:ext cx="4539461" cy="3712999"/>
          </a:xfrm>
          <a:prstGeom prst="rect">
            <a:avLst/>
          </a:prstGeom>
        </p:spPr>
      </p:pic>
    </p:spTree>
    <p:extLst>
      <p:ext uri="{BB962C8B-B14F-4D97-AF65-F5344CB8AC3E}">
        <p14:creationId xmlns:p14="http://schemas.microsoft.com/office/powerpoint/2010/main" val="2728558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AutoShape 3"/>
          <p:cNvSpPr>
            <a:spLocks noChangeArrowheads="1"/>
          </p:cNvSpPr>
          <p:nvPr/>
        </p:nvSpPr>
        <p:spPr bwMode="auto">
          <a:xfrm>
            <a:off x="2138598" y="2083634"/>
            <a:ext cx="8154648" cy="2383435"/>
          </a:xfrm>
          <a:prstGeom prst="flowChartProcess">
            <a:avLst/>
          </a:prstGeom>
          <a:no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lnSpc>
                <a:spcPct val="150000"/>
              </a:lnSpc>
              <a:spcBef>
                <a:spcPct val="0"/>
              </a:spcBef>
              <a:spcAft>
                <a:spcPct val="0"/>
              </a:spcAft>
              <a:defRPr/>
            </a:pPr>
            <a:r>
              <a:rPr lang="ja-JP" altLang="en-US" sz="3600" b="0" dirty="0">
                <a:solidFill>
                  <a:srgbClr val="000000"/>
                </a:solidFill>
                <a:latin typeface="+mn-ea"/>
                <a:ea typeface="+mn-ea"/>
              </a:rPr>
              <a:t>自分を守るために　</a:t>
            </a:r>
            <a:endParaRPr lang="en-US" altLang="ja-JP" sz="3600" b="0" dirty="0">
              <a:solidFill>
                <a:srgbClr val="000000"/>
              </a:solidFill>
              <a:latin typeface="+mn-ea"/>
              <a:ea typeface="+mn-ea"/>
            </a:endParaRPr>
          </a:p>
          <a:p>
            <a:pPr algn="ctr" defTabSz="685750" eaLnBrk="1" fontAlgn="base" hangingPunct="1">
              <a:lnSpc>
                <a:spcPct val="150000"/>
              </a:lnSpc>
              <a:spcBef>
                <a:spcPct val="0"/>
              </a:spcBef>
              <a:spcAft>
                <a:spcPct val="0"/>
              </a:spcAft>
              <a:defRPr/>
            </a:pPr>
            <a:r>
              <a:rPr lang="ja-JP" altLang="en-US" sz="3600" b="0" dirty="0">
                <a:solidFill>
                  <a:srgbClr val="000000"/>
                </a:solidFill>
                <a:latin typeface="+mn-ea"/>
                <a:ea typeface="+mn-ea"/>
              </a:rPr>
              <a:t>これから気をつけようと思うことを</a:t>
            </a:r>
            <a:endParaRPr lang="en-US" altLang="ja-JP" sz="3600" b="0" dirty="0">
              <a:solidFill>
                <a:srgbClr val="000000"/>
              </a:solidFill>
              <a:latin typeface="+mn-ea"/>
              <a:ea typeface="+mn-ea"/>
            </a:endParaRPr>
          </a:p>
          <a:p>
            <a:pPr algn="ctr" defTabSz="685750" eaLnBrk="1" fontAlgn="base" hangingPunct="1">
              <a:lnSpc>
                <a:spcPct val="150000"/>
              </a:lnSpc>
              <a:spcBef>
                <a:spcPct val="0"/>
              </a:spcBef>
              <a:spcAft>
                <a:spcPct val="0"/>
              </a:spcAft>
              <a:defRPr/>
            </a:pPr>
            <a:r>
              <a:rPr lang="ja-JP" altLang="en-US" sz="3600" b="0" dirty="0">
                <a:solidFill>
                  <a:srgbClr val="000000"/>
                </a:solidFill>
                <a:latin typeface="+mn-ea"/>
                <a:ea typeface="+mn-ea"/>
              </a:rPr>
              <a:t>考えよう</a:t>
            </a:r>
          </a:p>
        </p:txBody>
      </p:sp>
    </p:spTree>
    <p:extLst>
      <p:ext uri="{BB962C8B-B14F-4D97-AF65-F5344CB8AC3E}">
        <p14:creationId xmlns:p14="http://schemas.microsoft.com/office/powerpoint/2010/main" val="423246231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8756" y="1106355"/>
            <a:ext cx="3887833" cy="724988"/>
          </a:xfrm>
        </p:spPr>
        <p:txBody>
          <a:bodyPr>
            <a:normAutofit/>
          </a:bodyPr>
          <a:lstStyle/>
          <a:p>
            <a:r>
              <a:rPr lang="ja-JP" altLang="en-US" sz="3000" dirty="0"/>
              <a:t>（小学校　３学年）</a:t>
            </a:r>
            <a:endParaRPr kumimoji="1" lang="ja-JP" altLang="en-US" dirty="0"/>
          </a:p>
        </p:txBody>
      </p:sp>
      <p:sp>
        <p:nvSpPr>
          <p:cNvPr id="4" name="タイトル 1"/>
          <p:cNvSpPr txBox="1">
            <a:spLocks/>
          </p:cNvSpPr>
          <p:nvPr/>
        </p:nvSpPr>
        <p:spPr>
          <a:xfrm>
            <a:off x="3066407" y="2138903"/>
            <a:ext cx="6196343" cy="1660617"/>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4800"/>
              </a:lnSpc>
            </a:pPr>
            <a:r>
              <a:rPr lang="ja-JP" altLang="en-US" sz="3300" dirty="0"/>
              <a:t>いのちのつながり </a:t>
            </a:r>
            <a:endParaRPr lang="en-US" altLang="ja-JP" sz="3300" dirty="0"/>
          </a:p>
          <a:p>
            <a:pPr algn="ctr">
              <a:lnSpc>
                <a:spcPts val="4800"/>
              </a:lnSpc>
            </a:pPr>
            <a:r>
              <a:rPr lang="ja-JP" altLang="en-US" sz="3200" dirty="0"/>
              <a:t>～支えられているわたしたち～</a:t>
            </a:r>
            <a:endParaRPr lang="ja-JP" altLang="en-US" sz="4000" dirty="0"/>
          </a:p>
        </p:txBody>
      </p:sp>
      <p:sp>
        <p:nvSpPr>
          <p:cNvPr id="6" name="タイトル 1"/>
          <p:cNvSpPr txBox="1">
            <a:spLocks/>
          </p:cNvSpPr>
          <p:nvPr/>
        </p:nvSpPr>
        <p:spPr>
          <a:xfrm>
            <a:off x="2043270" y="332400"/>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（小）資料４</a:t>
            </a:r>
          </a:p>
        </p:txBody>
      </p:sp>
      <p:sp>
        <p:nvSpPr>
          <p:cNvPr id="5" name="タイトル 1"/>
          <p:cNvSpPr txBox="1">
            <a:spLocks/>
          </p:cNvSpPr>
          <p:nvPr/>
        </p:nvSpPr>
        <p:spPr>
          <a:xfrm>
            <a:off x="6164580" y="5655052"/>
            <a:ext cx="4503420" cy="1200151"/>
          </a:xfrm>
          <a:prstGeom prst="rect">
            <a:avLst/>
          </a:prstGeom>
        </p:spPr>
        <p:txBody>
          <a:bodyPr vert="horz" lIns="51435" tIns="25719" rIns="51435" bIns="25719"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dirty="0">
                <a:latin typeface="游ゴシック Light" panose="020B0300000000000000" pitchFamily="50" charset="-128"/>
                <a:ea typeface="游ゴシック Light" panose="020B0300000000000000" pitchFamily="50" charset="-128"/>
              </a:rPr>
              <a:t>参考資料：</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いのちのまつり～ヌチヌグスージ～</a:t>
            </a:r>
            <a:r>
              <a:rPr lang="en-US" altLang="ja-JP" sz="1400" dirty="0">
                <a:latin typeface="游ゴシック Light" panose="020B0300000000000000" pitchFamily="50" charset="-128"/>
                <a:ea typeface="游ゴシック Light" panose="020B0300000000000000" pitchFamily="50" charset="-128"/>
              </a:rPr>
              <a:t>』</a:t>
            </a:r>
          </a:p>
          <a:p>
            <a:pPr>
              <a:lnSpc>
                <a:spcPct val="150000"/>
              </a:lnSpc>
            </a:pPr>
            <a:r>
              <a:rPr lang="ja-JP" altLang="en-US" sz="1400" dirty="0">
                <a:latin typeface="游ゴシック Light" panose="020B0300000000000000" pitchFamily="50" charset="-128"/>
                <a:ea typeface="游ゴシック Light" panose="020B0300000000000000" pitchFamily="50" charset="-128"/>
              </a:rPr>
              <a:t>　　　　　　著：草場一壽　絵：平安座資尚</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サンマーク出版</a:t>
            </a:r>
          </a:p>
        </p:txBody>
      </p:sp>
      <p:sp>
        <p:nvSpPr>
          <p:cNvPr id="7" name="タイトル 1"/>
          <p:cNvSpPr txBox="1">
            <a:spLocks/>
          </p:cNvSpPr>
          <p:nvPr/>
        </p:nvSpPr>
        <p:spPr>
          <a:xfrm>
            <a:off x="2053029" y="3911686"/>
            <a:ext cx="8223098" cy="151903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ts val="2500"/>
              </a:lnSpc>
            </a:pPr>
            <a:r>
              <a:rPr lang="ja-JP" altLang="en-US" sz="1800" dirty="0"/>
              <a:t>　　</a:t>
            </a:r>
            <a:r>
              <a:rPr lang="ja-JP" altLang="ja-JP" sz="1800" dirty="0"/>
              <a:t>命は太古の昔から様々な人によってつながれてきたものであることを知り、自分</a:t>
            </a:r>
            <a:endParaRPr lang="en-US" altLang="ja-JP" sz="1800" dirty="0"/>
          </a:p>
          <a:p>
            <a:pPr>
              <a:lnSpc>
                <a:spcPts val="2500"/>
              </a:lnSpc>
            </a:pPr>
            <a:r>
              <a:rPr lang="en-US" altLang="ja-JP" sz="1800" dirty="0"/>
              <a:t>  </a:t>
            </a:r>
            <a:r>
              <a:rPr lang="ja-JP" altLang="ja-JP" sz="1800" dirty="0"/>
              <a:t>一人の命ではなく周囲の人によって支えられ育まれている命であること、自分たちも</a:t>
            </a:r>
            <a:endParaRPr lang="en-US" altLang="ja-JP" sz="1800" dirty="0"/>
          </a:p>
          <a:p>
            <a:pPr>
              <a:lnSpc>
                <a:spcPts val="2500"/>
              </a:lnSpc>
            </a:pPr>
            <a:r>
              <a:rPr lang="en-US" altLang="ja-JP" sz="1800" dirty="0"/>
              <a:t>  </a:t>
            </a:r>
            <a:r>
              <a:rPr lang="ja-JP" altLang="ja-JP" sz="1800" dirty="0"/>
              <a:t>また命をつないでいく大事な存在であることに気付くことができるようにする。</a:t>
            </a:r>
          </a:p>
        </p:txBody>
      </p:sp>
    </p:spTree>
    <p:extLst>
      <p:ext uri="{BB962C8B-B14F-4D97-AF65-F5344CB8AC3E}">
        <p14:creationId xmlns:p14="http://schemas.microsoft.com/office/powerpoint/2010/main" val="12373760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168630" y="1408079"/>
            <a:ext cx="1671423" cy="5351899"/>
          </a:xfrm>
          <a:prstGeom prst="rect">
            <a:avLst/>
          </a:prstGeom>
        </p:spPr>
      </p:pic>
      <p:pic>
        <p:nvPicPr>
          <p:cNvPr id="10" name="図 9"/>
          <p:cNvPicPr>
            <a:picLocks noChangeAspect="1"/>
          </p:cNvPicPr>
          <p:nvPr/>
        </p:nvPicPr>
        <p:blipFill>
          <a:blip r:embed="rId4">
            <a:extLst/>
          </a:blip>
          <a:stretch>
            <a:fillRect/>
          </a:stretch>
        </p:blipFill>
        <p:spPr>
          <a:xfrm>
            <a:off x="4397835" y="4475188"/>
            <a:ext cx="1213011" cy="497509"/>
          </a:xfrm>
          <a:prstGeom prst="rect">
            <a:avLst/>
          </a:prstGeom>
        </p:spPr>
      </p:pic>
      <p:pic>
        <p:nvPicPr>
          <p:cNvPr id="11" name="図 10" descr="画面の領域"/>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6455908" y="1408077"/>
            <a:ext cx="1681133" cy="5351899"/>
          </a:xfrm>
          <a:prstGeom prst="rect">
            <a:avLst/>
          </a:prstGeom>
        </p:spPr>
      </p:pic>
      <p:pic>
        <p:nvPicPr>
          <p:cNvPr id="15" name="図 14"/>
          <p:cNvPicPr>
            <a:picLocks noChangeAspect="1"/>
          </p:cNvPicPr>
          <p:nvPr/>
        </p:nvPicPr>
        <p:blipFill>
          <a:blip r:embed="rId6">
            <a:extLst/>
          </a:blip>
          <a:stretch>
            <a:fillRect/>
          </a:stretch>
        </p:blipFill>
        <p:spPr>
          <a:xfrm>
            <a:off x="6711852" y="4383379"/>
            <a:ext cx="1153525" cy="686375"/>
          </a:xfrm>
          <a:prstGeom prst="rect">
            <a:avLst/>
          </a:prstGeom>
        </p:spPr>
      </p:pic>
      <p:sp>
        <p:nvSpPr>
          <p:cNvPr id="17" name="楕円 17"/>
          <p:cNvSpPr/>
          <p:nvPr/>
        </p:nvSpPr>
        <p:spPr>
          <a:xfrm>
            <a:off x="1710025" y="3939018"/>
            <a:ext cx="2379883" cy="1033679"/>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r>
              <a:rPr lang="ja-JP" altLang="en-US" sz="2200" dirty="0">
                <a:solidFill>
                  <a:prstClr val="black">
                    <a:lumMod val="75000"/>
                    <a:lumOff val="25000"/>
                  </a:prstClr>
                </a:solidFill>
                <a:latin typeface="+mj-ea"/>
                <a:ea typeface="+mj-ea"/>
              </a:rPr>
              <a:t>いのちのもと</a:t>
            </a:r>
            <a:endParaRPr lang="en-US" altLang="ja-JP" sz="2200" dirty="0">
              <a:solidFill>
                <a:prstClr val="black">
                  <a:lumMod val="75000"/>
                  <a:lumOff val="25000"/>
                </a:prstClr>
              </a:solidFill>
              <a:latin typeface="+mj-ea"/>
              <a:ea typeface="+mj-ea"/>
            </a:endParaRPr>
          </a:p>
        </p:txBody>
      </p:sp>
      <p:sp>
        <p:nvSpPr>
          <p:cNvPr id="18" name="楕円 17"/>
          <p:cNvSpPr/>
          <p:nvPr/>
        </p:nvSpPr>
        <p:spPr>
          <a:xfrm>
            <a:off x="8137011" y="4084028"/>
            <a:ext cx="2442408" cy="1033677"/>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r>
              <a:rPr lang="ja-JP" altLang="en-US" sz="2200" dirty="0">
                <a:solidFill>
                  <a:prstClr val="black">
                    <a:lumMod val="75000"/>
                    <a:lumOff val="25000"/>
                  </a:prstClr>
                </a:solidFill>
                <a:latin typeface="+mn-ea"/>
              </a:rPr>
              <a:t>いのちのもと</a:t>
            </a:r>
          </a:p>
        </p:txBody>
      </p:sp>
      <p:sp>
        <p:nvSpPr>
          <p:cNvPr id="8" name="正方形/長方形 7"/>
          <p:cNvSpPr/>
          <p:nvPr/>
        </p:nvSpPr>
        <p:spPr>
          <a:xfrm>
            <a:off x="2824625" y="186118"/>
            <a:ext cx="6866911" cy="119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ja-JP" altLang="en-US" sz="3000" dirty="0">
                <a:solidFill>
                  <a:schemeClr val="tx1"/>
                </a:solidFill>
                <a:latin typeface="+mj-ea"/>
                <a:ea typeface="+mj-ea"/>
              </a:rPr>
              <a:t>おとなになったら</a:t>
            </a:r>
            <a:endParaRPr lang="en-US" altLang="ja-JP" sz="3000" dirty="0">
              <a:solidFill>
                <a:schemeClr val="tx1"/>
              </a:solidFill>
              <a:latin typeface="+mj-ea"/>
              <a:ea typeface="+mj-ea"/>
            </a:endParaRPr>
          </a:p>
          <a:p>
            <a:pPr algn="ctr" defTabSz="685783"/>
            <a:r>
              <a:rPr lang="ja-JP" altLang="en-US" sz="3600" dirty="0">
                <a:solidFill>
                  <a:srgbClr val="FF0000"/>
                </a:solidFill>
                <a:latin typeface="+mj-ea"/>
                <a:ea typeface="+mj-ea"/>
              </a:rPr>
              <a:t>あたらしい　いのちを　つくる</a:t>
            </a:r>
          </a:p>
        </p:txBody>
      </p:sp>
      <p:sp>
        <p:nvSpPr>
          <p:cNvPr id="9" name="楕円 17"/>
          <p:cNvSpPr/>
          <p:nvPr/>
        </p:nvSpPr>
        <p:spPr>
          <a:xfrm>
            <a:off x="1788748" y="5117706"/>
            <a:ext cx="2379883" cy="1238125"/>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r>
              <a:rPr lang="ja-JP" altLang="en-US" sz="2200" dirty="0">
                <a:solidFill>
                  <a:prstClr val="black">
                    <a:lumMod val="75000"/>
                    <a:lumOff val="25000"/>
                  </a:prstClr>
                </a:solidFill>
                <a:latin typeface="+mj-ea"/>
                <a:ea typeface="+mj-ea"/>
              </a:rPr>
              <a:t>あかちゃんが</a:t>
            </a:r>
            <a:endParaRPr lang="en-US" altLang="ja-JP" sz="2200" dirty="0">
              <a:solidFill>
                <a:prstClr val="black">
                  <a:lumMod val="75000"/>
                  <a:lumOff val="25000"/>
                </a:prstClr>
              </a:solidFill>
              <a:latin typeface="+mj-ea"/>
              <a:ea typeface="+mj-ea"/>
            </a:endParaRPr>
          </a:p>
          <a:p>
            <a:pPr algn="ctr" defTabSz="685783"/>
            <a:r>
              <a:rPr lang="ja-JP" altLang="en-US" sz="2200" dirty="0">
                <a:solidFill>
                  <a:prstClr val="black">
                    <a:lumMod val="75000"/>
                    <a:lumOff val="25000"/>
                  </a:prstClr>
                </a:solidFill>
                <a:latin typeface="+mj-ea"/>
                <a:ea typeface="+mj-ea"/>
              </a:rPr>
              <a:t>とおるみち</a:t>
            </a:r>
            <a:endParaRPr lang="en-US" altLang="ja-JP" sz="2200" dirty="0">
              <a:solidFill>
                <a:prstClr val="black">
                  <a:lumMod val="75000"/>
                  <a:lumOff val="25000"/>
                </a:prstClr>
              </a:solidFill>
              <a:latin typeface="+mj-ea"/>
              <a:ea typeface="+mj-ea"/>
            </a:endParaRPr>
          </a:p>
          <a:p>
            <a:pPr algn="ctr" defTabSz="685783"/>
            <a:r>
              <a:rPr lang="ja-JP" altLang="en-US" sz="2200" dirty="0">
                <a:solidFill>
                  <a:prstClr val="black">
                    <a:lumMod val="75000"/>
                    <a:lumOff val="25000"/>
                  </a:prstClr>
                </a:solidFill>
                <a:latin typeface="+mj-ea"/>
                <a:ea typeface="+mj-ea"/>
              </a:rPr>
              <a:t>でぐち</a:t>
            </a:r>
            <a:endParaRPr lang="en-US" altLang="ja-JP" sz="2200" dirty="0">
              <a:solidFill>
                <a:prstClr val="black">
                  <a:lumMod val="75000"/>
                  <a:lumOff val="25000"/>
                </a:prstClr>
              </a:solidFill>
              <a:latin typeface="+mj-ea"/>
              <a:ea typeface="+mj-ea"/>
            </a:endParaRPr>
          </a:p>
        </p:txBody>
      </p:sp>
    </p:spTree>
    <p:extLst>
      <p:ext uri="{BB962C8B-B14F-4D97-AF65-F5344CB8AC3E}">
        <p14:creationId xmlns:p14="http://schemas.microsoft.com/office/powerpoint/2010/main" val="2731119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fade">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animBg="1"/>
      <p:bldP spid="8" grpId="0"/>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descr="お爺さんの顔アイコン 4">
            <a:hlinkClick r:id="rId2"/>
          </p:cNvPr>
          <p:cNvPicPr/>
          <p:nvPr/>
        </p:nvPicPr>
        <p:blipFill>
          <a:blip r:embed="rId3" cstate="email">
            <a:extLst>
              <a:ext uri="{28A0092B-C50C-407E-A947-70E740481C1C}">
                <a14:useLocalDpi xmlns:a14="http://schemas.microsoft.com/office/drawing/2010/main"/>
              </a:ext>
            </a:extLst>
          </a:blip>
          <a:srcRect/>
          <a:stretch>
            <a:fillRect/>
          </a:stretch>
        </p:blipFill>
        <p:spPr bwMode="auto">
          <a:xfrm>
            <a:off x="2300049" y="2976728"/>
            <a:ext cx="1040437" cy="1052752"/>
          </a:xfrm>
          <a:prstGeom prst="rect">
            <a:avLst/>
          </a:prstGeom>
          <a:noFill/>
          <a:ln>
            <a:noFill/>
          </a:ln>
        </p:spPr>
      </p:pic>
      <p:pic>
        <p:nvPicPr>
          <p:cNvPr id="5" name="図 4" descr="お爺さんの顔アイコン 6">
            <a:hlinkClick r:id="rId4"/>
          </p:cNvPr>
          <p:cNvPicPr/>
          <p:nvPr/>
        </p:nvPicPr>
        <p:blipFill>
          <a:blip r:embed="rId5" cstate="email">
            <a:extLst>
              <a:ext uri="{28A0092B-C50C-407E-A947-70E740481C1C}">
                <a14:useLocalDpi xmlns:a14="http://schemas.microsoft.com/office/drawing/2010/main"/>
              </a:ext>
            </a:extLst>
          </a:blip>
          <a:srcRect/>
          <a:stretch>
            <a:fillRect/>
          </a:stretch>
        </p:blipFill>
        <p:spPr bwMode="auto">
          <a:xfrm>
            <a:off x="6689271" y="2970588"/>
            <a:ext cx="1049543" cy="1052752"/>
          </a:xfrm>
          <a:prstGeom prst="rect">
            <a:avLst/>
          </a:prstGeom>
          <a:noFill/>
          <a:ln>
            <a:noFill/>
          </a:ln>
        </p:spPr>
      </p:pic>
      <p:pic>
        <p:nvPicPr>
          <p:cNvPr id="6" name="図 5" descr="お婆さんの顔アイコン 8">
            <a:hlinkClick r:id="rId6"/>
          </p:cNvPr>
          <p:cNvPicPr/>
          <p:nvPr/>
        </p:nvPicPr>
        <p:blipFill>
          <a:blip r:embed="rId7" cstate="email">
            <a:extLst>
              <a:ext uri="{28A0092B-C50C-407E-A947-70E740481C1C}">
                <a14:useLocalDpi xmlns:a14="http://schemas.microsoft.com/office/drawing/2010/main"/>
              </a:ext>
            </a:extLst>
          </a:blip>
          <a:srcRect/>
          <a:stretch>
            <a:fillRect/>
          </a:stretch>
        </p:blipFill>
        <p:spPr bwMode="auto">
          <a:xfrm>
            <a:off x="8877308" y="2981167"/>
            <a:ext cx="1058263" cy="1052752"/>
          </a:xfrm>
          <a:prstGeom prst="rect">
            <a:avLst/>
          </a:prstGeom>
          <a:noFill/>
          <a:ln>
            <a:noFill/>
          </a:ln>
        </p:spPr>
      </p:pic>
      <p:pic>
        <p:nvPicPr>
          <p:cNvPr id="7" name="図 6" descr="お婆さんの顔アイコン 7">
            <a:hlinkClick r:id="rId8"/>
          </p:cNvPr>
          <p:cNvPicPr/>
          <p:nvPr/>
        </p:nvPicPr>
        <p:blipFill>
          <a:blip r:embed="rId9" cstate="email">
            <a:extLst>
              <a:ext uri="{28A0092B-C50C-407E-A947-70E740481C1C}">
                <a14:useLocalDpi xmlns:a14="http://schemas.microsoft.com/office/drawing/2010/main"/>
              </a:ext>
            </a:extLst>
          </a:blip>
          <a:srcRect/>
          <a:stretch>
            <a:fillRect/>
          </a:stretch>
        </p:blipFill>
        <p:spPr bwMode="auto">
          <a:xfrm>
            <a:off x="4524459" y="2976728"/>
            <a:ext cx="1039553" cy="1052752"/>
          </a:xfrm>
          <a:prstGeom prst="rect">
            <a:avLst/>
          </a:prstGeom>
          <a:noFill/>
          <a:ln>
            <a:noFill/>
          </a:ln>
        </p:spPr>
      </p:pic>
      <p:grpSp>
        <p:nvGrpSpPr>
          <p:cNvPr id="41" name="グループ化 40"/>
          <p:cNvGrpSpPr/>
          <p:nvPr/>
        </p:nvGrpSpPr>
        <p:grpSpPr>
          <a:xfrm>
            <a:off x="5201391" y="5309399"/>
            <a:ext cx="1975001" cy="1119188"/>
            <a:chOff x="3655942" y="4819522"/>
            <a:chExt cx="1975001" cy="1119188"/>
          </a:xfrm>
        </p:grpSpPr>
        <p:pic>
          <p:nvPicPr>
            <p:cNvPr id="8" name="図 7" descr="https://1.bp.blogspot.com/-QsEmvxuPg94/VaMNhcZ9_dI/AAAAAAAAvY0/Ofe9JsjbLWE/s800/girl_23.png"/>
            <p:cNvPicPr/>
            <p:nvPr/>
          </p:nvPicPr>
          <p:blipFill>
            <a:blip r:embed="rId10" cstate="email">
              <a:extLst>
                <a:ext uri="{28A0092B-C50C-407E-A947-70E740481C1C}">
                  <a14:useLocalDpi xmlns:a14="http://schemas.microsoft.com/office/drawing/2010/main"/>
                </a:ext>
              </a:extLst>
            </a:blip>
            <a:srcRect/>
            <a:stretch>
              <a:fillRect/>
            </a:stretch>
          </p:blipFill>
          <p:spPr bwMode="auto">
            <a:xfrm>
              <a:off x="3655942" y="4827381"/>
              <a:ext cx="1103471" cy="1103471"/>
            </a:xfrm>
            <a:prstGeom prst="rect">
              <a:avLst/>
            </a:prstGeom>
            <a:noFill/>
            <a:ln>
              <a:noFill/>
            </a:ln>
          </p:spPr>
        </p:pic>
        <p:pic>
          <p:nvPicPr>
            <p:cNvPr id="9" name="図 8" descr="https://2.bp.blogspot.com/-sLPzb9Vw-V0/VaMOLdc37EI/AAAAAAAAvjE/T-FTmodsYBg/s800/boy_12.png"/>
            <p:cNvPicPr/>
            <p:nvPr/>
          </p:nvPicPr>
          <p:blipFill>
            <a:blip r:embed="rId11" cstate="email">
              <a:extLst>
                <a:ext uri="{28A0092B-C50C-407E-A947-70E740481C1C}">
                  <a14:useLocalDpi xmlns:a14="http://schemas.microsoft.com/office/drawing/2010/main"/>
                </a:ext>
              </a:extLst>
            </a:blip>
            <a:srcRect/>
            <a:stretch>
              <a:fillRect/>
            </a:stretch>
          </p:blipFill>
          <p:spPr bwMode="auto">
            <a:xfrm>
              <a:off x="4511755" y="4819522"/>
              <a:ext cx="1119188" cy="1119188"/>
            </a:xfrm>
            <a:prstGeom prst="rect">
              <a:avLst/>
            </a:prstGeom>
            <a:noFill/>
            <a:ln>
              <a:noFill/>
            </a:ln>
          </p:spPr>
        </p:pic>
      </p:grpSp>
      <p:pic>
        <p:nvPicPr>
          <p:cNvPr id="10" name="図 9" descr="https://2.bp.blogspot.com/-v3yEwItkXKQ/VaMN_1Nx6TI/AAAAAAAAvhM/zDXN_eZw_UE/s800/youngwoman_42.png"/>
          <p:cNvPicPr/>
          <p:nvPr/>
        </p:nvPicPr>
        <p:blipFill>
          <a:blip r:embed="rId12" cstate="email">
            <a:extLst>
              <a:ext uri="{28A0092B-C50C-407E-A947-70E740481C1C}">
                <a14:useLocalDpi xmlns:a14="http://schemas.microsoft.com/office/drawing/2010/main"/>
              </a:ext>
            </a:extLst>
          </a:blip>
          <a:srcRect/>
          <a:stretch>
            <a:fillRect/>
          </a:stretch>
        </p:blipFill>
        <p:spPr bwMode="auto">
          <a:xfrm>
            <a:off x="7763122" y="4023358"/>
            <a:ext cx="1097603" cy="1103043"/>
          </a:xfrm>
          <a:prstGeom prst="rect">
            <a:avLst/>
          </a:prstGeom>
          <a:noFill/>
          <a:ln>
            <a:noFill/>
          </a:ln>
        </p:spPr>
      </p:pic>
      <p:pic>
        <p:nvPicPr>
          <p:cNvPr id="11" name="図 10" descr="https://1.bp.blogspot.com/--LvyWw-Jedc/VaMN642toWI/AAAAAAAAvf8/0Ew5DLoWHOQ/s800/youngman_31.png"/>
          <p:cNvPicPr/>
          <p:nvPr/>
        </p:nvPicPr>
        <p:blipFill>
          <a:blip r:embed="rId13" cstate="email">
            <a:extLst>
              <a:ext uri="{28A0092B-C50C-407E-A947-70E740481C1C}">
                <a14:useLocalDpi xmlns:a14="http://schemas.microsoft.com/office/drawing/2010/main"/>
              </a:ext>
            </a:extLst>
          </a:blip>
          <a:srcRect/>
          <a:stretch>
            <a:fillRect/>
          </a:stretch>
        </p:blipFill>
        <p:spPr bwMode="auto">
          <a:xfrm>
            <a:off x="3385891" y="4031679"/>
            <a:ext cx="1088600" cy="1071609"/>
          </a:xfrm>
          <a:prstGeom prst="rect">
            <a:avLst/>
          </a:prstGeom>
          <a:noFill/>
          <a:ln>
            <a:noFill/>
          </a:ln>
        </p:spPr>
      </p:pic>
      <p:pic>
        <p:nvPicPr>
          <p:cNvPr id="16" name="図 15" descr="お爺さんの顔アイコン 3">
            <a:hlinkClick r:id="rId14"/>
          </p:cNvPr>
          <p:cNvPicPr/>
          <p:nvPr/>
        </p:nvPicPr>
        <p:blipFill>
          <a:blip r:embed="rId15" cstate="email">
            <a:extLst>
              <a:ext uri="{28A0092B-C50C-407E-A947-70E740481C1C}">
                <a14:useLocalDpi xmlns:a14="http://schemas.microsoft.com/office/drawing/2010/main"/>
              </a:ext>
            </a:extLst>
          </a:blip>
          <a:srcRect/>
          <a:stretch>
            <a:fillRect/>
          </a:stretch>
        </p:blipFill>
        <p:spPr bwMode="auto">
          <a:xfrm>
            <a:off x="4036319" y="1805540"/>
            <a:ext cx="853824" cy="850415"/>
          </a:xfrm>
          <a:prstGeom prst="rect">
            <a:avLst/>
          </a:prstGeom>
          <a:noFill/>
          <a:ln>
            <a:noFill/>
          </a:ln>
        </p:spPr>
      </p:pic>
      <p:pic>
        <p:nvPicPr>
          <p:cNvPr id="17" name="図 16" descr="お爺さんの顔アイコン 7">
            <a:hlinkClick r:id="rId16"/>
          </p:cNvPr>
          <p:cNvPicPr/>
          <p:nvPr/>
        </p:nvPicPr>
        <p:blipFill>
          <a:blip r:embed="rId17" cstate="email">
            <a:extLst>
              <a:ext uri="{28A0092B-C50C-407E-A947-70E740481C1C}">
                <a14:useLocalDpi xmlns:a14="http://schemas.microsoft.com/office/drawing/2010/main"/>
              </a:ext>
            </a:extLst>
          </a:blip>
          <a:srcRect/>
          <a:stretch>
            <a:fillRect/>
          </a:stretch>
        </p:blipFill>
        <p:spPr bwMode="auto">
          <a:xfrm>
            <a:off x="8416019" y="1794911"/>
            <a:ext cx="972201" cy="854927"/>
          </a:xfrm>
          <a:prstGeom prst="rect">
            <a:avLst/>
          </a:prstGeom>
          <a:noFill/>
          <a:ln>
            <a:noFill/>
          </a:ln>
        </p:spPr>
      </p:pic>
      <p:pic>
        <p:nvPicPr>
          <p:cNvPr id="18" name="図 17" descr="お爺さんの顔アイコン 8">
            <a:hlinkClick r:id="rId18"/>
          </p:cNvPr>
          <p:cNvPicPr/>
          <p:nvPr/>
        </p:nvPicPr>
        <p:blipFill>
          <a:blip r:embed="rId19" cstate="email">
            <a:extLst>
              <a:ext uri="{28A0092B-C50C-407E-A947-70E740481C1C}">
                <a14:useLocalDpi xmlns:a14="http://schemas.microsoft.com/office/drawing/2010/main"/>
              </a:ext>
            </a:extLst>
          </a:blip>
          <a:srcRect/>
          <a:stretch>
            <a:fillRect/>
          </a:stretch>
        </p:blipFill>
        <p:spPr bwMode="auto">
          <a:xfrm>
            <a:off x="6242735" y="1768083"/>
            <a:ext cx="882008" cy="899555"/>
          </a:xfrm>
          <a:prstGeom prst="rect">
            <a:avLst/>
          </a:prstGeom>
          <a:noFill/>
          <a:ln>
            <a:noFill/>
          </a:ln>
        </p:spPr>
      </p:pic>
      <p:pic>
        <p:nvPicPr>
          <p:cNvPr id="19" name="図 18" descr="お婆さんの顔アイコン 10">
            <a:hlinkClick r:id="rId20"/>
          </p:cNvPr>
          <p:cNvPicPr/>
          <p:nvPr/>
        </p:nvPicPr>
        <p:blipFill>
          <a:blip r:embed="rId21" cstate="email">
            <a:extLst>
              <a:ext uri="{28A0092B-C50C-407E-A947-70E740481C1C}">
                <a14:useLocalDpi xmlns:a14="http://schemas.microsoft.com/office/drawing/2010/main"/>
              </a:ext>
            </a:extLst>
          </a:blip>
          <a:srcRect/>
          <a:stretch>
            <a:fillRect/>
          </a:stretch>
        </p:blipFill>
        <p:spPr bwMode="auto">
          <a:xfrm>
            <a:off x="9559527" y="1763604"/>
            <a:ext cx="943345" cy="901767"/>
          </a:xfrm>
          <a:prstGeom prst="rect">
            <a:avLst/>
          </a:prstGeom>
          <a:noFill/>
          <a:ln>
            <a:noFill/>
          </a:ln>
        </p:spPr>
      </p:pic>
      <p:pic>
        <p:nvPicPr>
          <p:cNvPr id="21" name="図 20" descr="お婆さんの顔アイコン 12">
            <a:hlinkClick r:id="rId22"/>
          </p:cNvPr>
          <p:cNvPicPr/>
          <p:nvPr/>
        </p:nvPicPr>
        <p:blipFill>
          <a:blip r:embed="rId23" cstate="email">
            <a:extLst>
              <a:ext uri="{28A0092B-C50C-407E-A947-70E740481C1C}">
                <a14:useLocalDpi xmlns:a14="http://schemas.microsoft.com/office/drawing/2010/main"/>
              </a:ext>
            </a:extLst>
          </a:blip>
          <a:srcRect/>
          <a:stretch>
            <a:fillRect/>
          </a:stretch>
        </p:blipFill>
        <p:spPr bwMode="auto">
          <a:xfrm>
            <a:off x="7370967" y="1770231"/>
            <a:ext cx="878407" cy="886199"/>
          </a:xfrm>
          <a:prstGeom prst="rect">
            <a:avLst/>
          </a:prstGeom>
          <a:noFill/>
          <a:ln>
            <a:noFill/>
          </a:ln>
        </p:spPr>
      </p:pic>
      <p:pic>
        <p:nvPicPr>
          <p:cNvPr id="22" name="図 21" descr="お婆さんの顔アイコン 9">
            <a:hlinkClick r:id="rId24"/>
          </p:cNvPr>
          <p:cNvPicPr/>
          <p:nvPr/>
        </p:nvPicPr>
        <p:blipFill>
          <a:blip r:embed="rId25" cstate="email">
            <a:extLst>
              <a:ext uri="{28A0092B-C50C-407E-A947-70E740481C1C}">
                <a14:useLocalDpi xmlns:a14="http://schemas.microsoft.com/office/drawing/2010/main"/>
              </a:ext>
            </a:extLst>
          </a:blip>
          <a:srcRect/>
          <a:stretch>
            <a:fillRect/>
          </a:stretch>
        </p:blipFill>
        <p:spPr bwMode="auto">
          <a:xfrm>
            <a:off x="5156941" y="1790053"/>
            <a:ext cx="1010655" cy="896336"/>
          </a:xfrm>
          <a:prstGeom prst="rect">
            <a:avLst/>
          </a:prstGeom>
          <a:noFill/>
          <a:ln>
            <a:noFill/>
          </a:ln>
        </p:spPr>
      </p:pic>
      <p:grpSp>
        <p:nvGrpSpPr>
          <p:cNvPr id="3" name="グループ化 2"/>
          <p:cNvGrpSpPr/>
          <p:nvPr/>
        </p:nvGrpSpPr>
        <p:grpSpPr>
          <a:xfrm>
            <a:off x="3340485" y="3503103"/>
            <a:ext cx="1183973" cy="528556"/>
            <a:chOff x="1816465" y="3503103"/>
            <a:chExt cx="1183973" cy="528556"/>
          </a:xfrm>
        </p:grpSpPr>
        <p:cxnSp>
          <p:nvCxnSpPr>
            <p:cNvPr id="38" name="直線コネクタ 37"/>
            <p:cNvCxnSpPr>
              <a:stCxn id="4" idx="3"/>
              <a:endCxn id="7" idx="1"/>
            </p:cNvCxnSpPr>
            <p:nvPr/>
          </p:nvCxnSpPr>
          <p:spPr>
            <a:xfrm>
              <a:off x="1816465" y="3503104"/>
              <a:ext cx="1183973"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直線コネクタ 89"/>
            <p:cNvCxnSpPr>
              <a:endCxn id="11" idx="0"/>
            </p:cNvCxnSpPr>
            <p:nvPr/>
          </p:nvCxnSpPr>
          <p:spPr>
            <a:xfrm>
              <a:off x="2406191" y="3503103"/>
              <a:ext cx="0" cy="52855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2" name="グループ化 11"/>
          <p:cNvGrpSpPr/>
          <p:nvPr/>
        </p:nvGrpSpPr>
        <p:grpSpPr>
          <a:xfrm>
            <a:off x="7751647" y="3494785"/>
            <a:ext cx="1162295" cy="528556"/>
            <a:chOff x="6227626" y="3494784"/>
            <a:chExt cx="1162295" cy="528556"/>
          </a:xfrm>
        </p:grpSpPr>
        <p:cxnSp>
          <p:nvCxnSpPr>
            <p:cNvPr id="51" name="直線コネクタ 50"/>
            <p:cNvCxnSpPr/>
            <p:nvPr/>
          </p:nvCxnSpPr>
          <p:spPr>
            <a:xfrm>
              <a:off x="6227626" y="3503103"/>
              <a:ext cx="1162295"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a:off x="6787903" y="3494784"/>
              <a:ext cx="0" cy="52855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 name="グループ化 1"/>
          <p:cNvGrpSpPr/>
          <p:nvPr/>
        </p:nvGrpSpPr>
        <p:grpSpPr>
          <a:xfrm>
            <a:off x="4474511" y="4882008"/>
            <a:ext cx="3288611" cy="422559"/>
            <a:chOff x="2950491" y="4567463"/>
            <a:chExt cx="3288611" cy="422558"/>
          </a:xfrm>
        </p:grpSpPr>
        <p:cxnSp>
          <p:nvCxnSpPr>
            <p:cNvPr id="37" name="直線コネクタ 36"/>
            <p:cNvCxnSpPr>
              <a:stCxn id="11" idx="3"/>
              <a:endCxn id="10" idx="1"/>
            </p:cNvCxnSpPr>
            <p:nvPr/>
          </p:nvCxnSpPr>
          <p:spPr>
            <a:xfrm>
              <a:off x="2950491" y="4567463"/>
              <a:ext cx="3288611" cy="7398"/>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直線コネクタ 91"/>
            <p:cNvCxnSpPr/>
            <p:nvPr/>
          </p:nvCxnSpPr>
          <p:spPr>
            <a:xfrm>
              <a:off x="4664871" y="4567464"/>
              <a:ext cx="0" cy="422557"/>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0" name="グループ化 19"/>
          <p:cNvGrpSpPr/>
          <p:nvPr/>
        </p:nvGrpSpPr>
        <p:grpSpPr>
          <a:xfrm>
            <a:off x="2649227" y="2393190"/>
            <a:ext cx="341351" cy="528556"/>
            <a:chOff x="1125206" y="2393189"/>
            <a:chExt cx="341351" cy="528556"/>
          </a:xfrm>
        </p:grpSpPr>
        <p:cxnSp>
          <p:nvCxnSpPr>
            <p:cNvPr id="40" name="直線コネクタ 39"/>
            <p:cNvCxnSpPr/>
            <p:nvPr/>
          </p:nvCxnSpPr>
          <p:spPr>
            <a:xfrm>
              <a:off x="1125206" y="2393189"/>
              <a:ext cx="34135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4" name="直線コネクタ 93"/>
            <p:cNvCxnSpPr/>
            <p:nvPr/>
          </p:nvCxnSpPr>
          <p:spPr>
            <a:xfrm>
              <a:off x="1293583" y="2393189"/>
              <a:ext cx="0" cy="52855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 name="グループ化 14"/>
          <p:cNvGrpSpPr/>
          <p:nvPr/>
        </p:nvGrpSpPr>
        <p:grpSpPr>
          <a:xfrm>
            <a:off x="4847956" y="2428406"/>
            <a:ext cx="341351" cy="534364"/>
            <a:chOff x="3323935" y="2428405"/>
            <a:chExt cx="341351" cy="534364"/>
          </a:xfrm>
        </p:grpSpPr>
        <p:cxnSp>
          <p:nvCxnSpPr>
            <p:cNvPr id="95" name="直線コネクタ 94"/>
            <p:cNvCxnSpPr/>
            <p:nvPr/>
          </p:nvCxnSpPr>
          <p:spPr>
            <a:xfrm>
              <a:off x="3494611" y="2434213"/>
              <a:ext cx="0" cy="52855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直線コネクタ 100"/>
            <p:cNvCxnSpPr/>
            <p:nvPr/>
          </p:nvCxnSpPr>
          <p:spPr>
            <a:xfrm>
              <a:off x="3323935" y="2428405"/>
              <a:ext cx="34135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4" name="グループ化 13"/>
          <p:cNvGrpSpPr/>
          <p:nvPr/>
        </p:nvGrpSpPr>
        <p:grpSpPr>
          <a:xfrm>
            <a:off x="7050000" y="2428406"/>
            <a:ext cx="341351" cy="534364"/>
            <a:chOff x="5525979" y="2428405"/>
            <a:chExt cx="341351" cy="534364"/>
          </a:xfrm>
        </p:grpSpPr>
        <p:cxnSp>
          <p:nvCxnSpPr>
            <p:cNvPr id="96" name="直線コネクタ 95"/>
            <p:cNvCxnSpPr/>
            <p:nvPr/>
          </p:nvCxnSpPr>
          <p:spPr>
            <a:xfrm>
              <a:off x="5696654" y="2434213"/>
              <a:ext cx="0" cy="52855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a:off x="5525979" y="2428405"/>
              <a:ext cx="34135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3" name="グループ化 12"/>
          <p:cNvGrpSpPr/>
          <p:nvPr/>
        </p:nvGrpSpPr>
        <p:grpSpPr>
          <a:xfrm>
            <a:off x="9285544" y="2448173"/>
            <a:ext cx="341351" cy="528556"/>
            <a:chOff x="7761523" y="2448172"/>
            <a:chExt cx="341351" cy="528556"/>
          </a:xfrm>
        </p:grpSpPr>
        <p:cxnSp>
          <p:nvCxnSpPr>
            <p:cNvPr id="97" name="直線コネクタ 96"/>
            <p:cNvCxnSpPr/>
            <p:nvPr/>
          </p:nvCxnSpPr>
          <p:spPr>
            <a:xfrm>
              <a:off x="7932198" y="2448172"/>
              <a:ext cx="0" cy="528556"/>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 name="直線コネクタ 102"/>
            <p:cNvCxnSpPr/>
            <p:nvPr/>
          </p:nvCxnSpPr>
          <p:spPr>
            <a:xfrm>
              <a:off x="7761523" y="2452490"/>
              <a:ext cx="341351" cy="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3" name="グループ化 42"/>
          <p:cNvGrpSpPr/>
          <p:nvPr/>
        </p:nvGrpSpPr>
        <p:grpSpPr>
          <a:xfrm>
            <a:off x="2007977" y="432123"/>
            <a:ext cx="8303179" cy="232744"/>
            <a:chOff x="483959" y="868512"/>
            <a:chExt cx="8303178" cy="174865"/>
          </a:xfrm>
        </p:grpSpPr>
        <p:cxnSp>
          <p:nvCxnSpPr>
            <p:cNvPr id="114" name="直線コネクタ 113"/>
            <p:cNvCxnSpPr/>
            <p:nvPr/>
          </p:nvCxnSpPr>
          <p:spPr>
            <a:xfrm>
              <a:off x="483959" y="879774"/>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a:off x="1027732" y="885426"/>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直線コネクタ 116"/>
            <p:cNvCxnSpPr/>
            <p:nvPr/>
          </p:nvCxnSpPr>
          <p:spPr>
            <a:xfrm>
              <a:off x="1606654" y="874164"/>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直線コネクタ 118"/>
            <p:cNvCxnSpPr/>
            <p:nvPr/>
          </p:nvCxnSpPr>
          <p:spPr>
            <a:xfrm>
              <a:off x="2164079" y="868512"/>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直線コネクタ 119"/>
            <p:cNvCxnSpPr/>
            <p:nvPr/>
          </p:nvCxnSpPr>
          <p:spPr>
            <a:xfrm>
              <a:off x="2685272" y="880994"/>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直線コネクタ 120"/>
            <p:cNvCxnSpPr/>
            <p:nvPr/>
          </p:nvCxnSpPr>
          <p:spPr>
            <a:xfrm>
              <a:off x="3260712" y="870444"/>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直線コネクタ 121"/>
            <p:cNvCxnSpPr/>
            <p:nvPr/>
          </p:nvCxnSpPr>
          <p:spPr>
            <a:xfrm>
              <a:off x="3829523" y="877062"/>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3" name="直線コネクタ 122"/>
            <p:cNvCxnSpPr/>
            <p:nvPr/>
          </p:nvCxnSpPr>
          <p:spPr>
            <a:xfrm>
              <a:off x="4349548" y="891035"/>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4" name="直線コネクタ 123"/>
            <p:cNvCxnSpPr/>
            <p:nvPr/>
          </p:nvCxnSpPr>
          <p:spPr>
            <a:xfrm>
              <a:off x="4872551" y="891034"/>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直線コネクタ 124"/>
            <p:cNvCxnSpPr/>
            <p:nvPr/>
          </p:nvCxnSpPr>
          <p:spPr>
            <a:xfrm>
              <a:off x="5421707" y="879771"/>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直線コネクタ 125"/>
            <p:cNvCxnSpPr/>
            <p:nvPr/>
          </p:nvCxnSpPr>
          <p:spPr>
            <a:xfrm>
              <a:off x="6046078" y="888324"/>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直線コネクタ 126"/>
            <p:cNvCxnSpPr/>
            <p:nvPr/>
          </p:nvCxnSpPr>
          <p:spPr>
            <a:xfrm>
              <a:off x="6574313" y="877062"/>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直線コネクタ 127"/>
            <p:cNvCxnSpPr/>
            <p:nvPr/>
          </p:nvCxnSpPr>
          <p:spPr>
            <a:xfrm>
              <a:off x="7104766" y="891033"/>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直線コネクタ 128"/>
            <p:cNvCxnSpPr/>
            <p:nvPr/>
          </p:nvCxnSpPr>
          <p:spPr>
            <a:xfrm>
              <a:off x="7684252" y="899586"/>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直線コネクタ 129"/>
            <p:cNvCxnSpPr/>
            <p:nvPr/>
          </p:nvCxnSpPr>
          <p:spPr>
            <a:xfrm>
              <a:off x="8266821" y="879770"/>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直線コネクタ 130"/>
            <p:cNvCxnSpPr/>
            <p:nvPr/>
          </p:nvCxnSpPr>
          <p:spPr>
            <a:xfrm>
              <a:off x="8787137" y="879769"/>
              <a:ext cx="0" cy="14379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2" name="図 71" descr="お爺さんの顔アイコン 6">
            <a:hlinkClick r:id="rId4"/>
          </p:cNvPr>
          <p:cNvPicPr/>
          <p:nvPr/>
        </p:nvPicPr>
        <p:blipFill>
          <a:blip r:embed="rId26" cstate="email">
            <a:extLst>
              <a:ext uri="{28A0092B-C50C-407E-A947-70E740481C1C}">
                <a14:useLocalDpi xmlns:a14="http://schemas.microsoft.com/office/drawing/2010/main"/>
              </a:ext>
            </a:extLst>
          </a:blip>
          <a:srcRect/>
          <a:stretch>
            <a:fillRect/>
          </a:stretch>
        </p:blipFill>
        <p:spPr bwMode="auto">
          <a:xfrm>
            <a:off x="1812071" y="1763773"/>
            <a:ext cx="826419" cy="918963"/>
          </a:xfrm>
          <a:prstGeom prst="rect">
            <a:avLst/>
          </a:prstGeom>
          <a:noFill/>
          <a:ln>
            <a:noFill/>
          </a:ln>
        </p:spPr>
      </p:pic>
      <p:pic>
        <p:nvPicPr>
          <p:cNvPr id="74" name="図 73" descr="お婆さんの顔アイコン 8">
            <a:hlinkClick r:id="rId6"/>
          </p:cNvPr>
          <p:cNvPicPr/>
          <p:nvPr/>
        </p:nvPicPr>
        <p:blipFill>
          <a:blip r:embed="rId27" cstate="email">
            <a:extLst>
              <a:ext uri="{28A0092B-C50C-407E-A947-70E740481C1C}">
                <a14:useLocalDpi xmlns:a14="http://schemas.microsoft.com/office/drawing/2010/main"/>
              </a:ext>
            </a:extLst>
          </a:blip>
          <a:srcRect/>
          <a:stretch>
            <a:fillRect/>
          </a:stretch>
        </p:blipFill>
        <p:spPr bwMode="auto">
          <a:xfrm>
            <a:off x="2924780" y="1790535"/>
            <a:ext cx="882661" cy="874816"/>
          </a:xfrm>
          <a:prstGeom prst="rect">
            <a:avLst/>
          </a:prstGeom>
          <a:noFill/>
          <a:ln>
            <a:noFill/>
          </a:ln>
        </p:spPr>
      </p:pic>
      <p:grpSp>
        <p:nvGrpSpPr>
          <p:cNvPr id="46" name="グループ化 45"/>
          <p:cNvGrpSpPr/>
          <p:nvPr/>
        </p:nvGrpSpPr>
        <p:grpSpPr>
          <a:xfrm>
            <a:off x="2825305" y="659805"/>
            <a:ext cx="1178741" cy="671915"/>
            <a:chOff x="1301285" y="659785"/>
            <a:chExt cx="1178741" cy="671915"/>
          </a:xfrm>
        </p:grpSpPr>
        <p:pic>
          <p:nvPicPr>
            <p:cNvPr id="28" name="図 27" descr="お婆さんの顔アイコン 10">
              <a:hlinkClick r:id="rId20"/>
            </p:cNvPr>
            <p:cNvPicPr/>
            <p:nvPr/>
          </p:nvPicPr>
          <p:blipFill>
            <a:blip r:embed="rId28" cstate="email">
              <a:extLst>
                <a:ext uri="{28A0092B-C50C-407E-A947-70E740481C1C}">
                  <a14:useLocalDpi xmlns:a14="http://schemas.microsoft.com/office/drawing/2010/main"/>
                </a:ext>
              </a:extLst>
            </a:blip>
            <a:srcRect/>
            <a:stretch>
              <a:fillRect/>
            </a:stretch>
          </p:blipFill>
          <p:spPr bwMode="auto">
            <a:xfrm>
              <a:off x="1856437" y="668681"/>
              <a:ext cx="623589" cy="663019"/>
            </a:xfrm>
            <a:prstGeom prst="rect">
              <a:avLst/>
            </a:prstGeom>
            <a:noFill/>
            <a:ln>
              <a:noFill/>
            </a:ln>
          </p:spPr>
        </p:pic>
        <p:pic>
          <p:nvPicPr>
            <p:cNvPr id="75" name="図 74" descr="お爺さんの顔アイコン 8">
              <a:hlinkClick r:id="rId18"/>
            </p:cNvPr>
            <p:cNvPicPr/>
            <p:nvPr/>
          </p:nvPicPr>
          <p:blipFill>
            <a:blip r:embed="rId29" cstate="email">
              <a:extLst>
                <a:ext uri="{28A0092B-C50C-407E-A947-70E740481C1C}">
                  <a14:useLocalDpi xmlns:a14="http://schemas.microsoft.com/office/drawing/2010/main"/>
                </a:ext>
              </a:extLst>
            </a:blip>
            <a:srcRect/>
            <a:stretch>
              <a:fillRect/>
            </a:stretch>
          </p:blipFill>
          <p:spPr bwMode="auto">
            <a:xfrm>
              <a:off x="1301285" y="659785"/>
              <a:ext cx="607645" cy="670243"/>
            </a:xfrm>
            <a:prstGeom prst="rect">
              <a:avLst/>
            </a:prstGeom>
            <a:noFill/>
            <a:ln>
              <a:noFill/>
            </a:ln>
          </p:spPr>
        </p:pic>
      </p:grpSp>
      <p:grpSp>
        <p:nvGrpSpPr>
          <p:cNvPr id="45" name="グループ化 44"/>
          <p:cNvGrpSpPr/>
          <p:nvPr/>
        </p:nvGrpSpPr>
        <p:grpSpPr>
          <a:xfrm>
            <a:off x="1684167" y="663745"/>
            <a:ext cx="1174249" cy="666301"/>
            <a:chOff x="160147" y="693785"/>
            <a:chExt cx="1174249" cy="605727"/>
          </a:xfrm>
        </p:grpSpPr>
        <p:pic>
          <p:nvPicPr>
            <p:cNvPr id="76" name="図 75" descr="お爺さんの顔アイコン 7">
              <a:hlinkClick r:id="rId16"/>
            </p:cNvPr>
            <p:cNvPicPr/>
            <p:nvPr/>
          </p:nvPicPr>
          <p:blipFill>
            <a:blip r:embed="rId30" cstate="email">
              <a:extLst>
                <a:ext uri="{28A0092B-C50C-407E-A947-70E740481C1C}">
                  <a14:useLocalDpi xmlns:a14="http://schemas.microsoft.com/office/drawing/2010/main"/>
                </a:ext>
              </a:extLst>
            </a:blip>
            <a:srcRect/>
            <a:stretch>
              <a:fillRect/>
            </a:stretch>
          </p:blipFill>
          <p:spPr bwMode="auto">
            <a:xfrm>
              <a:off x="160147" y="693785"/>
              <a:ext cx="638844" cy="599834"/>
            </a:xfrm>
            <a:prstGeom prst="rect">
              <a:avLst/>
            </a:prstGeom>
            <a:noFill/>
            <a:ln>
              <a:noFill/>
            </a:ln>
          </p:spPr>
        </p:pic>
        <p:pic>
          <p:nvPicPr>
            <p:cNvPr id="77" name="図 76" descr="お婆さんの顔アイコン 7">
              <a:hlinkClick r:id="rId8"/>
            </p:cNvPr>
            <p:cNvPicPr/>
            <p:nvPr/>
          </p:nvPicPr>
          <p:blipFill>
            <a:blip r:embed="rId31" cstate="email">
              <a:extLst>
                <a:ext uri="{28A0092B-C50C-407E-A947-70E740481C1C}">
                  <a14:useLocalDpi xmlns:a14="http://schemas.microsoft.com/office/drawing/2010/main"/>
                </a:ext>
              </a:extLst>
            </a:blip>
            <a:srcRect/>
            <a:stretch>
              <a:fillRect/>
            </a:stretch>
          </p:blipFill>
          <p:spPr bwMode="auto">
            <a:xfrm>
              <a:off x="728151" y="700623"/>
              <a:ext cx="606245" cy="598889"/>
            </a:xfrm>
            <a:prstGeom prst="rect">
              <a:avLst/>
            </a:prstGeom>
            <a:noFill/>
            <a:ln>
              <a:noFill/>
            </a:ln>
          </p:spPr>
        </p:pic>
      </p:grpSp>
      <p:grpSp>
        <p:nvGrpSpPr>
          <p:cNvPr id="52" name="グループ化 51"/>
          <p:cNvGrpSpPr/>
          <p:nvPr/>
        </p:nvGrpSpPr>
        <p:grpSpPr>
          <a:xfrm>
            <a:off x="8311203" y="686283"/>
            <a:ext cx="1246371" cy="652804"/>
            <a:chOff x="6787186" y="686283"/>
            <a:chExt cx="1246370" cy="652804"/>
          </a:xfrm>
        </p:grpSpPr>
        <p:pic>
          <p:nvPicPr>
            <p:cNvPr id="26" name="図 25" descr="お爺さんの顔アイコン 4">
              <a:hlinkClick r:id="rId2"/>
            </p:cNvPr>
            <p:cNvPicPr/>
            <p:nvPr/>
          </p:nvPicPr>
          <p:blipFill>
            <a:blip r:embed="rId32" cstate="email">
              <a:extLst>
                <a:ext uri="{28A0092B-C50C-407E-A947-70E740481C1C}">
                  <a14:useLocalDpi xmlns:a14="http://schemas.microsoft.com/office/drawing/2010/main"/>
                </a:ext>
              </a:extLst>
            </a:blip>
            <a:srcRect/>
            <a:stretch>
              <a:fillRect/>
            </a:stretch>
          </p:blipFill>
          <p:spPr bwMode="auto">
            <a:xfrm>
              <a:off x="6787186" y="686283"/>
              <a:ext cx="606152" cy="652804"/>
            </a:xfrm>
            <a:prstGeom prst="rect">
              <a:avLst/>
            </a:prstGeom>
            <a:noFill/>
            <a:ln>
              <a:noFill/>
            </a:ln>
          </p:spPr>
        </p:pic>
        <p:pic>
          <p:nvPicPr>
            <p:cNvPr id="78" name="図 77" descr="お婆さんの顔アイコン 9">
              <a:hlinkClick r:id="rId24"/>
            </p:cNvPr>
            <p:cNvPicPr/>
            <p:nvPr/>
          </p:nvPicPr>
          <p:blipFill>
            <a:blip r:embed="rId33" cstate="email">
              <a:extLst>
                <a:ext uri="{28A0092B-C50C-407E-A947-70E740481C1C}">
                  <a14:useLocalDpi xmlns:a14="http://schemas.microsoft.com/office/drawing/2010/main"/>
                </a:ext>
              </a:extLst>
            </a:blip>
            <a:srcRect/>
            <a:stretch>
              <a:fillRect/>
            </a:stretch>
          </p:blipFill>
          <p:spPr bwMode="auto">
            <a:xfrm>
              <a:off x="7357869" y="700892"/>
              <a:ext cx="675687" cy="622653"/>
            </a:xfrm>
            <a:prstGeom prst="rect">
              <a:avLst/>
            </a:prstGeom>
            <a:noFill/>
            <a:ln>
              <a:noFill/>
            </a:ln>
          </p:spPr>
        </p:pic>
      </p:grpSp>
      <p:grpSp>
        <p:nvGrpSpPr>
          <p:cNvPr id="53" name="グループ化 52"/>
          <p:cNvGrpSpPr/>
          <p:nvPr/>
        </p:nvGrpSpPr>
        <p:grpSpPr>
          <a:xfrm>
            <a:off x="9467181" y="671249"/>
            <a:ext cx="1113020" cy="652296"/>
            <a:chOff x="7943180" y="671249"/>
            <a:chExt cx="1113020" cy="652296"/>
          </a:xfrm>
        </p:grpSpPr>
        <p:pic>
          <p:nvPicPr>
            <p:cNvPr id="27" name="図 26" descr="お婆さんの顔アイコン 8">
              <a:hlinkClick r:id="rId6"/>
            </p:cNvPr>
            <p:cNvPicPr/>
            <p:nvPr/>
          </p:nvPicPr>
          <p:blipFill>
            <a:blip r:embed="rId34" cstate="email">
              <a:extLst>
                <a:ext uri="{28A0092B-C50C-407E-A947-70E740481C1C}">
                  <a14:useLocalDpi xmlns:a14="http://schemas.microsoft.com/office/drawing/2010/main"/>
                </a:ext>
              </a:extLst>
            </a:blip>
            <a:srcRect/>
            <a:stretch>
              <a:fillRect/>
            </a:stretch>
          </p:blipFill>
          <p:spPr bwMode="auto">
            <a:xfrm>
              <a:off x="8457734" y="671249"/>
              <a:ext cx="598466" cy="652296"/>
            </a:xfrm>
            <a:prstGeom prst="rect">
              <a:avLst/>
            </a:prstGeom>
            <a:noFill/>
            <a:ln>
              <a:noFill/>
            </a:ln>
          </p:spPr>
        </p:pic>
        <p:pic>
          <p:nvPicPr>
            <p:cNvPr id="79" name="図 78" descr="お爺さんの顔アイコン 6">
              <a:hlinkClick r:id="rId4"/>
            </p:cNvPr>
            <p:cNvPicPr/>
            <p:nvPr/>
          </p:nvPicPr>
          <p:blipFill>
            <a:blip r:embed="rId35" cstate="email">
              <a:extLst>
                <a:ext uri="{28A0092B-C50C-407E-A947-70E740481C1C}">
                  <a14:useLocalDpi xmlns:a14="http://schemas.microsoft.com/office/drawing/2010/main"/>
                </a:ext>
              </a:extLst>
            </a:blip>
            <a:srcRect/>
            <a:stretch>
              <a:fillRect/>
            </a:stretch>
          </p:blipFill>
          <p:spPr bwMode="auto">
            <a:xfrm>
              <a:off x="7943180" y="678899"/>
              <a:ext cx="616615" cy="644646"/>
            </a:xfrm>
            <a:prstGeom prst="rect">
              <a:avLst/>
            </a:prstGeom>
            <a:noFill/>
            <a:ln>
              <a:noFill/>
            </a:ln>
          </p:spPr>
        </p:pic>
      </p:grpSp>
      <p:grpSp>
        <p:nvGrpSpPr>
          <p:cNvPr id="49" name="グループ化 48"/>
          <p:cNvGrpSpPr/>
          <p:nvPr/>
        </p:nvGrpSpPr>
        <p:grpSpPr>
          <a:xfrm>
            <a:off x="6126804" y="677059"/>
            <a:ext cx="1173649" cy="664380"/>
            <a:chOff x="4602784" y="677059"/>
            <a:chExt cx="1173649" cy="664380"/>
          </a:xfrm>
        </p:grpSpPr>
        <p:pic>
          <p:nvPicPr>
            <p:cNvPr id="35" name="図 34" descr="お婆さんの顔アイコン 8">
              <a:hlinkClick r:id="rId6"/>
            </p:cNvPr>
            <p:cNvPicPr/>
            <p:nvPr/>
          </p:nvPicPr>
          <p:blipFill>
            <a:blip r:embed="rId36" cstate="email">
              <a:extLst>
                <a:ext uri="{28A0092B-C50C-407E-A947-70E740481C1C}">
                  <a14:useLocalDpi xmlns:a14="http://schemas.microsoft.com/office/drawing/2010/main"/>
                </a:ext>
              </a:extLst>
            </a:blip>
            <a:srcRect/>
            <a:stretch>
              <a:fillRect/>
            </a:stretch>
          </p:blipFill>
          <p:spPr bwMode="auto">
            <a:xfrm>
              <a:off x="5141778" y="677059"/>
              <a:ext cx="634655" cy="634208"/>
            </a:xfrm>
            <a:prstGeom prst="rect">
              <a:avLst/>
            </a:prstGeom>
            <a:noFill/>
            <a:ln>
              <a:noFill/>
            </a:ln>
          </p:spPr>
        </p:pic>
        <p:pic>
          <p:nvPicPr>
            <p:cNvPr id="80" name="図 79" descr="お爺さんの顔アイコン 4">
              <a:hlinkClick r:id="rId2"/>
            </p:cNvPr>
            <p:cNvPicPr/>
            <p:nvPr/>
          </p:nvPicPr>
          <p:blipFill>
            <a:blip r:embed="rId37" cstate="email">
              <a:extLst>
                <a:ext uri="{28A0092B-C50C-407E-A947-70E740481C1C}">
                  <a14:useLocalDpi xmlns:a14="http://schemas.microsoft.com/office/drawing/2010/main"/>
                </a:ext>
              </a:extLst>
            </a:blip>
            <a:srcRect/>
            <a:stretch>
              <a:fillRect/>
            </a:stretch>
          </p:blipFill>
          <p:spPr bwMode="auto">
            <a:xfrm>
              <a:off x="4602784" y="688499"/>
              <a:ext cx="583397" cy="652940"/>
            </a:xfrm>
            <a:prstGeom prst="rect">
              <a:avLst/>
            </a:prstGeom>
            <a:noFill/>
            <a:ln>
              <a:noFill/>
            </a:ln>
          </p:spPr>
        </p:pic>
      </p:grpSp>
      <p:grpSp>
        <p:nvGrpSpPr>
          <p:cNvPr id="47" name="グループ化 46"/>
          <p:cNvGrpSpPr/>
          <p:nvPr/>
        </p:nvGrpSpPr>
        <p:grpSpPr>
          <a:xfrm>
            <a:off x="3900801" y="665901"/>
            <a:ext cx="1201863" cy="669751"/>
            <a:chOff x="2376781" y="665881"/>
            <a:chExt cx="1201863" cy="669751"/>
          </a:xfrm>
        </p:grpSpPr>
        <p:pic>
          <p:nvPicPr>
            <p:cNvPr id="29" name="図 28" descr="お爺さんの顔アイコン 6">
              <a:hlinkClick r:id="rId4"/>
            </p:cNvPr>
            <p:cNvPicPr/>
            <p:nvPr/>
          </p:nvPicPr>
          <p:blipFill>
            <a:blip r:embed="rId35" cstate="email">
              <a:extLst>
                <a:ext uri="{28A0092B-C50C-407E-A947-70E740481C1C}">
                  <a14:useLocalDpi xmlns:a14="http://schemas.microsoft.com/office/drawing/2010/main"/>
                </a:ext>
              </a:extLst>
            </a:blip>
            <a:srcRect/>
            <a:stretch>
              <a:fillRect/>
            </a:stretch>
          </p:blipFill>
          <p:spPr bwMode="auto">
            <a:xfrm>
              <a:off x="2376781" y="690986"/>
              <a:ext cx="616615" cy="644646"/>
            </a:xfrm>
            <a:prstGeom prst="rect">
              <a:avLst/>
            </a:prstGeom>
            <a:noFill/>
            <a:ln>
              <a:noFill/>
            </a:ln>
          </p:spPr>
        </p:pic>
        <p:pic>
          <p:nvPicPr>
            <p:cNvPr id="81" name="図 80" descr="お婆さんの顔アイコン 12">
              <a:hlinkClick r:id="rId22"/>
            </p:cNvPr>
            <p:cNvPicPr/>
            <p:nvPr/>
          </p:nvPicPr>
          <p:blipFill>
            <a:blip r:embed="rId38" cstate="email">
              <a:extLst>
                <a:ext uri="{28A0092B-C50C-407E-A947-70E740481C1C}">
                  <a14:useLocalDpi xmlns:a14="http://schemas.microsoft.com/office/drawing/2010/main"/>
                </a:ext>
              </a:extLst>
            </a:blip>
            <a:srcRect/>
            <a:stretch>
              <a:fillRect/>
            </a:stretch>
          </p:blipFill>
          <p:spPr bwMode="auto">
            <a:xfrm>
              <a:off x="2983596" y="665881"/>
              <a:ext cx="595048" cy="664147"/>
            </a:xfrm>
            <a:prstGeom prst="rect">
              <a:avLst/>
            </a:prstGeom>
            <a:noFill/>
            <a:ln>
              <a:noFill/>
            </a:ln>
          </p:spPr>
        </p:pic>
      </p:grpSp>
      <p:grpSp>
        <p:nvGrpSpPr>
          <p:cNvPr id="48" name="グループ化 47"/>
          <p:cNvGrpSpPr/>
          <p:nvPr/>
        </p:nvGrpSpPr>
        <p:grpSpPr>
          <a:xfrm>
            <a:off x="5050944" y="686301"/>
            <a:ext cx="1139385" cy="646447"/>
            <a:chOff x="3526924" y="686283"/>
            <a:chExt cx="1139385" cy="646446"/>
          </a:xfrm>
        </p:grpSpPr>
        <p:pic>
          <p:nvPicPr>
            <p:cNvPr id="34" name="図 33" descr="お爺さんの顔アイコン 7">
              <a:hlinkClick r:id="rId16"/>
            </p:cNvPr>
            <p:cNvPicPr/>
            <p:nvPr/>
          </p:nvPicPr>
          <p:blipFill>
            <a:blip r:embed="rId39" cstate="email">
              <a:extLst>
                <a:ext uri="{28A0092B-C50C-407E-A947-70E740481C1C}">
                  <a14:useLocalDpi xmlns:a14="http://schemas.microsoft.com/office/drawing/2010/main"/>
                </a:ext>
              </a:extLst>
            </a:blip>
            <a:srcRect/>
            <a:stretch>
              <a:fillRect/>
            </a:stretch>
          </p:blipFill>
          <p:spPr bwMode="auto">
            <a:xfrm>
              <a:off x="3526924" y="686283"/>
              <a:ext cx="638844" cy="646446"/>
            </a:xfrm>
            <a:prstGeom prst="rect">
              <a:avLst/>
            </a:prstGeom>
            <a:noFill/>
            <a:ln>
              <a:noFill/>
            </a:ln>
          </p:spPr>
        </p:pic>
        <p:pic>
          <p:nvPicPr>
            <p:cNvPr id="82" name="図 81" descr="お婆さんの顔アイコン 7">
              <a:hlinkClick r:id="rId8"/>
            </p:cNvPr>
            <p:cNvPicPr/>
            <p:nvPr/>
          </p:nvPicPr>
          <p:blipFill>
            <a:blip r:embed="rId40" cstate="email">
              <a:extLst>
                <a:ext uri="{28A0092B-C50C-407E-A947-70E740481C1C}">
                  <a14:useLocalDpi xmlns:a14="http://schemas.microsoft.com/office/drawing/2010/main"/>
                </a:ext>
              </a:extLst>
            </a:blip>
            <a:srcRect/>
            <a:stretch>
              <a:fillRect/>
            </a:stretch>
          </p:blipFill>
          <p:spPr bwMode="auto">
            <a:xfrm>
              <a:off x="4060064" y="704033"/>
              <a:ext cx="606245" cy="625995"/>
            </a:xfrm>
            <a:prstGeom prst="rect">
              <a:avLst/>
            </a:prstGeom>
            <a:noFill/>
            <a:ln>
              <a:noFill/>
            </a:ln>
          </p:spPr>
        </p:pic>
      </p:grpSp>
      <p:grpSp>
        <p:nvGrpSpPr>
          <p:cNvPr id="44" name="グループ化 43"/>
          <p:cNvGrpSpPr/>
          <p:nvPr/>
        </p:nvGrpSpPr>
        <p:grpSpPr>
          <a:xfrm>
            <a:off x="2264356" y="1264152"/>
            <a:ext cx="7804544" cy="466431"/>
            <a:chOff x="740356" y="1264134"/>
            <a:chExt cx="7804544" cy="466430"/>
          </a:xfrm>
        </p:grpSpPr>
        <p:cxnSp>
          <p:nvCxnSpPr>
            <p:cNvPr id="107" name="直線コネクタ 106"/>
            <p:cNvCxnSpPr/>
            <p:nvPr/>
          </p:nvCxnSpPr>
          <p:spPr>
            <a:xfrm>
              <a:off x="1891874" y="1264134"/>
              <a:ext cx="44" cy="4264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直線コネクタ 103"/>
            <p:cNvCxnSpPr/>
            <p:nvPr/>
          </p:nvCxnSpPr>
          <p:spPr>
            <a:xfrm>
              <a:off x="740356" y="1293838"/>
              <a:ext cx="44" cy="4264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2" name="直線コネクタ 111"/>
            <p:cNvCxnSpPr/>
            <p:nvPr/>
          </p:nvCxnSpPr>
          <p:spPr>
            <a:xfrm>
              <a:off x="7370563" y="1304124"/>
              <a:ext cx="44" cy="4264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3" name="直線コネクタ 112"/>
            <p:cNvCxnSpPr/>
            <p:nvPr/>
          </p:nvCxnSpPr>
          <p:spPr>
            <a:xfrm>
              <a:off x="8544856" y="1329082"/>
              <a:ext cx="44" cy="35243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直線コネクタ 109"/>
            <p:cNvCxnSpPr/>
            <p:nvPr/>
          </p:nvCxnSpPr>
          <p:spPr>
            <a:xfrm>
              <a:off x="5172730" y="1293838"/>
              <a:ext cx="44" cy="4264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直線コネクタ 107"/>
            <p:cNvCxnSpPr/>
            <p:nvPr/>
          </p:nvCxnSpPr>
          <p:spPr>
            <a:xfrm>
              <a:off x="2998477" y="1285151"/>
              <a:ext cx="44" cy="4264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直線コネクタ 108"/>
            <p:cNvCxnSpPr/>
            <p:nvPr/>
          </p:nvCxnSpPr>
          <p:spPr>
            <a:xfrm>
              <a:off x="4091669" y="1293838"/>
              <a:ext cx="44" cy="4264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1" name="直線コネクタ 110"/>
            <p:cNvCxnSpPr/>
            <p:nvPr/>
          </p:nvCxnSpPr>
          <p:spPr>
            <a:xfrm>
              <a:off x="6266144" y="1293838"/>
              <a:ext cx="44" cy="426440"/>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 name="グループ化 49"/>
          <p:cNvGrpSpPr/>
          <p:nvPr/>
        </p:nvGrpSpPr>
        <p:grpSpPr>
          <a:xfrm>
            <a:off x="7277532" y="668701"/>
            <a:ext cx="1138487" cy="663019"/>
            <a:chOff x="5753512" y="668681"/>
            <a:chExt cx="1138487" cy="663019"/>
          </a:xfrm>
        </p:grpSpPr>
        <p:pic>
          <p:nvPicPr>
            <p:cNvPr id="32" name="図 31" descr="お爺さんの顔アイコン 3">
              <a:hlinkClick r:id="rId14"/>
            </p:cNvPr>
            <p:cNvPicPr/>
            <p:nvPr/>
          </p:nvPicPr>
          <p:blipFill>
            <a:blip r:embed="rId41" cstate="email">
              <a:extLst>
                <a:ext uri="{28A0092B-C50C-407E-A947-70E740481C1C}">
                  <a14:useLocalDpi xmlns:a14="http://schemas.microsoft.com/office/drawing/2010/main"/>
                </a:ext>
              </a:extLst>
            </a:blip>
            <a:srcRect/>
            <a:stretch>
              <a:fillRect/>
            </a:stretch>
          </p:blipFill>
          <p:spPr bwMode="auto">
            <a:xfrm>
              <a:off x="5753512" y="677058"/>
              <a:ext cx="606299" cy="635953"/>
            </a:xfrm>
            <a:prstGeom prst="rect">
              <a:avLst/>
            </a:prstGeom>
            <a:noFill/>
            <a:ln>
              <a:noFill/>
            </a:ln>
          </p:spPr>
        </p:pic>
        <p:pic>
          <p:nvPicPr>
            <p:cNvPr id="83" name="図 82" descr="お婆さんの顔アイコン 10">
              <a:hlinkClick r:id="rId20"/>
            </p:cNvPr>
            <p:cNvPicPr/>
            <p:nvPr/>
          </p:nvPicPr>
          <p:blipFill>
            <a:blip r:embed="rId28" cstate="email">
              <a:extLst>
                <a:ext uri="{28A0092B-C50C-407E-A947-70E740481C1C}">
                  <a14:useLocalDpi xmlns:a14="http://schemas.microsoft.com/office/drawing/2010/main"/>
                </a:ext>
              </a:extLst>
            </a:blip>
            <a:srcRect/>
            <a:stretch>
              <a:fillRect/>
            </a:stretch>
          </p:blipFill>
          <p:spPr bwMode="auto">
            <a:xfrm>
              <a:off x="6268410" y="668681"/>
              <a:ext cx="623589" cy="663019"/>
            </a:xfrm>
            <a:prstGeom prst="rect">
              <a:avLst/>
            </a:prstGeom>
            <a:noFill/>
            <a:ln>
              <a:noFill/>
            </a:ln>
          </p:spPr>
        </p:pic>
      </p:grpSp>
    </p:spTree>
    <p:extLst>
      <p:ext uri="{BB962C8B-B14F-4D97-AF65-F5344CB8AC3E}">
        <p14:creationId xmlns:p14="http://schemas.microsoft.com/office/powerpoint/2010/main" val="4260926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2" presetClass="entr" presetSubtype="4"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down)">
                                      <p:cBhvr>
                                        <p:cTn id="23" dur="500"/>
                                        <p:tgtEl>
                                          <p:spTgt spid="12"/>
                                        </p:tgtEl>
                                      </p:cBhvr>
                                    </p:animEffect>
                                  </p:childTnLst>
                                </p:cTn>
                              </p:par>
                            </p:childTnLst>
                          </p:cTn>
                        </p:par>
                        <p:par>
                          <p:cTn id="24" fill="hold">
                            <p:stCondLst>
                              <p:cond delay="500"/>
                            </p:stCondLst>
                            <p:childTnLst>
                              <p:par>
                                <p:cTn id="25" presetID="10" presetClass="entr" presetSubtype="0"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childTnLst>
                          </p:cTn>
                        </p:par>
                        <p:par>
                          <p:cTn id="31" fill="hold">
                            <p:stCondLst>
                              <p:cond delay="1000"/>
                            </p:stCondLst>
                            <p:childTnLst>
                              <p:par>
                                <p:cTn id="32" presetID="10" presetClass="entr" presetSubtype="0" fill="hold" nodeType="after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500"/>
                                        <p:tgtEl>
                                          <p:spTgt spid="5"/>
                                        </p:tgtEl>
                                      </p:cBhvr>
                                    </p:animEffect>
                                  </p:childTnLst>
                                </p:cTn>
                              </p:par>
                              <p:par>
                                <p:cTn id="35" presetID="10" presetClass="entr" presetSubtype="0"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wipe(down)">
                                      <p:cBhvr>
                                        <p:cTn id="42" dur="500"/>
                                        <p:tgtEl>
                                          <p:spTgt spid="20"/>
                                        </p:tgtEl>
                                      </p:cBhvr>
                                    </p:animEffect>
                                  </p:childTnLst>
                                </p:cTn>
                              </p:par>
                              <p:par>
                                <p:cTn id="43" presetID="22" presetClass="entr" presetSubtype="4" fill="hold"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par>
                                <p:cTn id="46" presetID="22" presetClass="entr" presetSubtype="4" fill="hold"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down)">
                                      <p:cBhvr>
                                        <p:cTn id="48" dur="500"/>
                                        <p:tgtEl>
                                          <p:spTgt spid="14"/>
                                        </p:tgtEl>
                                      </p:cBhvr>
                                    </p:animEffect>
                                  </p:childTnLst>
                                </p:cTn>
                              </p:par>
                              <p:par>
                                <p:cTn id="49" presetID="22" presetClass="entr" presetSubtype="4" fill="hold" nodeType="withEffect">
                                  <p:stCondLst>
                                    <p:cond delay="0"/>
                                  </p:stCondLst>
                                  <p:childTnLst>
                                    <p:set>
                                      <p:cBhvr>
                                        <p:cTn id="50" dur="1" fill="hold">
                                          <p:stCondLst>
                                            <p:cond delay="0"/>
                                          </p:stCondLst>
                                        </p:cTn>
                                        <p:tgtEl>
                                          <p:spTgt spid="13"/>
                                        </p:tgtEl>
                                        <p:attrNameLst>
                                          <p:attrName>style.visibility</p:attrName>
                                        </p:attrNameLst>
                                      </p:cBhvr>
                                      <p:to>
                                        <p:strVal val="visible"/>
                                      </p:to>
                                    </p:set>
                                    <p:animEffect transition="in" filter="wipe(down)">
                                      <p:cBhvr>
                                        <p:cTn id="51" dur="500"/>
                                        <p:tgtEl>
                                          <p:spTgt spid="13"/>
                                        </p:tgtEl>
                                      </p:cBhvr>
                                    </p:animEffect>
                                  </p:childTnLst>
                                </p:cTn>
                              </p:par>
                            </p:childTnLst>
                          </p:cTn>
                        </p:par>
                        <p:par>
                          <p:cTn id="52" fill="hold">
                            <p:stCondLst>
                              <p:cond delay="500"/>
                            </p:stCondLst>
                            <p:childTnLst>
                              <p:par>
                                <p:cTn id="53" presetID="10" presetClass="entr" presetSubtype="0" fill="hold" nodeType="afterEffect">
                                  <p:stCondLst>
                                    <p:cond delay="0"/>
                                  </p:stCondLst>
                                  <p:childTnLst>
                                    <p:set>
                                      <p:cBhvr>
                                        <p:cTn id="54" dur="1" fill="hold">
                                          <p:stCondLst>
                                            <p:cond delay="0"/>
                                          </p:stCondLst>
                                        </p:cTn>
                                        <p:tgtEl>
                                          <p:spTgt spid="72"/>
                                        </p:tgtEl>
                                        <p:attrNameLst>
                                          <p:attrName>style.visibility</p:attrName>
                                        </p:attrNameLst>
                                      </p:cBhvr>
                                      <p:to>
                                        <p:strVal val="visible"/>
                                      </p:to>
                                    </p:set>
                                    <p:animEffect transition="in" filter="fade">
                                      <p:cBhvr>
                                        <p:cTn id="55" dur="500"/>
                                        <p:tgtEl>
                                          <p:spTgt spid="72"/>
                                        </p:tgtEl>
                                      </p:cBhvr>
                                    </p:animEffect>
                                  </p:childTnLst>
                                </p:cTn>
                              </p:par>
                              <p:par>
                                <p:cTn id="56" presetID="10" presetClass="entr" presetSubtype="0" fill="hold" nodeType="withEffect">
                                  <p:stCondLst>
                                    <p:cond delay="0"/>
                                  </p:stCondLst>
                                  <p:childTnLst>
                                    <p:set>
                                      <p:cBhvr>
                                        <p:cTn id="57" dur="1" fill="hold">
                                          <p:stCondLst>
                                            <p:cond delay="0"/>
                                          </p:stCondLst>
                                        </p:cTn>
                                        <p:tgtEl>
                                          <p:spTgt spid="74"/>
                                        </p:tgtEl>
                                        <p:attrNameLst>
                                          <p:attrName>style.visibility</p:attrName>
                                        </p:attrNameLst>
                                      </p:cBhvr>
                                      <p:to>
                                        <p:strVal val="visible"/>
                                      </p:to>
                                    </p:set>
                                    <p:animEffect transition="in" filter="fade">
                                      <p:cBhvr>
                                        <p:cTn id="58" dur="500"/>
                                        <p:tgtEl>
                                          <p:spTgt spid="74"/>
                                        </p:tgtEl>
                                      </p:cBhvr>
                                    </p:animEffect>
                                  </p:childTnLst>
                                </p:cTn>
                              </p:par>
                            </p:childTnLst>
                          </p:cTn>
                        </p:par>
                        <p:par>
                          <p:cTn id="59" fill="hold">
                            <p:stCondLst>
                              <p:cond delay="1000"/>
                            </p:stCondLst>
                            <p:childTnLst>
                              <p:par>
                                <p:cTn id="60" presetID="10" presetClass="entr" presetSubtype="0" fill="hold" nodeType="after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fade">
                                      <p:cBhvr>
                                        <p:cTn id="62" dur="500"/>
                                        <p:tgtEl>
                                          <p:spTgt spid="16"/>
                                        </p:tgtEl>
                                      </p:cBhvr>
                                    </p:animEffect>
                                  </p:childTnLst>
                                </p:cTn>
                              </p:par>
                              <p:par>
                                <p:cTn id="63" presetID="10" presetClass="entr" presetSubtype="0" fill="hold" nodeType="with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fade">
                                      <p:cBhvr>
                                        <p:cTn id="65" dur="500"/>
                                        <p:tgtEl>
                                          <p:spTgt spid="22"/>
                                        </p:tgtEl>
                                      </p:cBhvr>
                                    </p:animEffect>
                                  </p:childTnLst>
                                </p:cTn>
                              </p:par>
                            </p:childTnLst>
                          </p:cTn>
                        </p:par>
                        <p:par>
                          <p:cTn id="66" fill="hold">
                            <p:stCondLst>
                              <p:cond delay="1500"/>
                            </p:stCondLst>
                            <p:childTnLst>
                              <p:par>
                                <p:cTn id="67" presetID="10" presetClass="entr" presetSubtype="0" fill="hold" nodeType="afterEffect">
                                  <p:stCondLst>
                                    <p:cond delay="0"/>
                                  </p:stCondLst>
                                  <p:childTnLst>
                                    <p:set>
                                      <p:cBhvr>
                                        <p:cTn id="68" dur="1" fill="hold">
                                          <p:stCondLst>
                                            <p:cond delay="0"/>
                                          </p:stCondLst>
                                        </p:cTn>
                                        <p:tgtEl>
                                          <p:spTgt spid="18"/>
                                        </p:tgtEl>
                                        <p:attrNameLst>
                                          <p:attrName>style.visibility</p:attrName>
                                        </p:attrNameLst>
                                      </p:cBhvr>
                                      <p:to>
                                        <p:strVal val="visible"/>
                                      </p:to>
                                    </p:set>
                                    <p:animEffect transition="in" filter="fade">
                                      <p:cBhvr>
                                        <p:cTn id="69" dur="500"/>
                                        <p:tgtEl>
                                          <p:spTgt spid="18"/>
                                        </p:tgtEl>
                                      </p:cBhvr>
                                    </p:animEffect>
                                  </p:childTnLst>
                                </p:cTn>
                              </p:par>
                              <p:par>
                                <p:cTn id="70" presetID="10" presetClass="entr" presetSubtype="0" fill="hold" nodeType="withEffect">
                                  <p:stCondLst>
                                    <p:cond delay="0"/>
                                  </p:stCondLst>
                                  <p:childTnLst>
                                    <p:set>
                                      <p:cBhvr>
                                        <p:cTn id="71" dur="1" fill="hold">
                                          <p:stCondLst>
                                            <p:cond delay="0"/>
                                          </p:stCondLst>
                                        </p:cTn>
                                        <p:tgtEl>
                                          <p:spTgt spid="21"/>
                                        </p:tgtEl>
                                        <p:attrNameLst>
                                          <p:attrName>style.visibility</p:attrName>
                                        </p:attrNameLst>
                                      </p:cBhvr>
                                      <p:to>
                                        <p:strVal val="visible"/>
                                      </p:to>
                                    </p:set>
                                    <p:animEffect transition="in" filter="fade">
                                      <p:cBhvr>
                                        <p:cTn id="72" dur="500"/>
                                        <p:tgtEl>
                                          <p:spTgt spid="21"/>
                                        </p:tgtEl>
                                      </p:cBhvr>
                                    </p:animEffect>
                                  </p:childTnLst>
                                </p:cTn>
                              </p:par>
                            </p:childTnLst>
                          </p:cTn>
                        </p:par>
                        <p:par>
                          <p:cTn id="73" fill="hold">
                            <p:stCondLst>
                              <p:cond delay="2000"/>
                            </p:stCondLst>
                            <p:childTnLst>
                              <p:par>
                                <p:cTn id="74" presetID="10" presetClass="entr" presetSubtype="0" fill="hold" nodeType="afterEffect">
                                  <p:stCondLst>
                                    <p:cond delay="0"/>
                                  </p:stCondLst>
                                  <p:childTnLst>
                                    <p:set>
                                      <p:cBhvr>
                                        <p:cTn id="75" dur="1" fill="hold">
                                          <p:stCondLst>
                                            <p:cond delay="0"/>
                                          </p:stCondLst>
                                        </p:cTn>
                                        <p:tgtEl>
                                          <p:spTgt spid="17"/>
                                        </p:tgtEl>
                                        <p:attrNameLst>
                                          <p:attrName>style.visibility</p:attrName>
                                        </p:attrNameLst>
                                      </p:cBhvr>
                                      <p:to>
                                        <p:strVal val="visible"/>
                                      </p:to>
                                    </p:set>
                                    <p:animEffect transition="in" filter="fade">
                                      <p:cBhvr>
                                        <p:cTn id="76" dur="500"/>
                                        <p:tgtEl>
                                          <p:spTgt spid="17"/>
                                        </p:tgtEl>
                                      </p:cBhvr>
                                    </p:animEffect>
                                  </p:childTnLst>
                                </p:cTn>
                              </p:par>
                              <p:par>
                                <p:cTn id="77" presetID="10" presetClass="entr" presetSubtype="0" fill="hold" nodeType="withEffect">
                                  <p:stCondLst>
                                    <p:cond delay="0"/>
                                  </p:stCondLst>
                                  <p:childTnLst>
                                    <p:set>
                                      <p:cBhvr>
                                        <p:cTn id="78" dur="1" fill="hold">
                                          <p:stCondLst>
                                            <p:cond delay="0"/>
                                          </p:stCondLst>
                                        </p:cTn>
                                        <p:tgtEl>
                                          <p:spTgt spid="19"/>
                                        </p:tgtEl>
                                        <p:attrNameLst>
                                          <p:attrName>style.visibility</p:attrName>
                                        </p:attrNameLst>
                                      </p:cBhvr>
                                      <p:to>
                                        <p:strVal val="visible"/>
                                      </p:to>
                                    </p:set>
                                    <p:animEffect transition="in" filter="fade">
                                      <p:cBhvr>
                                        <p:cTn id="79" dur="500"/>
                                        <p:tgtEl>
                                          <p:spTgt spid="19"/>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4" fill="hold" nodeType="clickEffect">
                                  <p:stCondLst>
                                    <p:cond delay="0"/>
                                  </p:stCondLst>
                                  <p:childTnLst>
                                    <p:set>
                                      <p:cBhvr>
                                        <p:cTn id="83" dur="1" fill="hold">
                                          <p:stCondLst>
                                            <p:cond delay="0"/>
                                          </p:stCondLst>
                                        </p:cTn>
                                        <p:tgtEl>
                                          <p:spTgt spid="44"/>
                                        </p:tgtEl>
                                        <p:attrNameLst>
                                          <p:attrName>style.visibility</p:attrName>
                                        </p:attrNameLst>
                                      </p:cBhvr>
                                      <p:to>
                                        <p:strVal val="visible"/>
                                      </p:to>
                                    </p:set>
                                    <p:animEffect transition="in" filter="wipe(down)">
                                      <p:cBhvr>
                                        <p:cTn id="84" dur="500"/>
                                        <p:tgtEl>
                                          <p:spTgt spid="44"/>
                                        </p:tgtEl>
                                      </p:cBhvr>
                                    </p:animEffect>
                                  </p:childTnLst>
                                </p:cTn>
                              </p:par>
                            </p:childTnLst>
                          </p:cTn>
                        </p:par>
                        <p:par>
                          <p:cTn id="85" fill="hold">
                            <p:stCondLst>
                              <p:cond delay="500"/>
                            </p:stCondLst>
                            <p:childTnLst>
                              <p:par>
                                <p:cTn id="86" presetID="10" presetClass="entr" presetSubtype="0" fill="hold" nodeType="after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fade">
                                      <p:cBhvr>
                                        <p:cTn id="88" dur="500"/>
                                        <p:tgtEl>
                                          <p:spTgt spid="45"/>
                                        </p:tgtEl>
                                      </p:cBhvr>
                                    </p:animEffect>
                                  </p:childTnLst>
                                </p:cTn>
                              </p:par>
                            </p:childTnLst>
                          </p:cTn>
                        </p:par>
                        <p:par>
                          <p:cTn id="89" fill="hold">
                            <p:stCondLst>
                              <p:cond delay="1000"/>
                            </p:stCondLst>
                            <p:childTnLst>
                              <p:par>
                                <p:cTn id="90" presetID="10" presetClass="entr" presetSubtype="0" fill="hold" nodeType="afterEffect">
                                  <p:stCondLst>
                                    <p:cond delay="0"/>
                                  </p:stCondLst>
                                  <p:childTnLst>
                                    <p:set>
                                      <p:cBhvr>
                                        <p:cTn id="91" dur="1" fill="hold">
                                          <p:stCondLst>
                                            <p:cond delay="0"/>
                                          </p:stCondLst>
                                        </p:cTn>
                                        <p:tgtEl>
                                          <p:spTgt spid="46"/>
                                        </p:tgtEl>
                                        <p:attrNameLst>
                                          <p:attrName>style.visibility</p:attrName>
                                        </p:attrNameLst>
                                      </p:cBhvr>
                                      <p:to>
                                        <p:strVal val="visible"/>
                                      </p:to>
                                    </p:set>
                                    <p:animEffect transition="in" filter="fade">
                                      <p:cBhvr>
                                        <p:cTn id="92" dur="500"/>
                                        <p:tgtEl>
                                          <p:spTgt spid="46"/>
                                        </p:tgtEl>
                                      </p:cBhvr>
                                    </p:animEffect>
                                  </p:childTnLst>
                                </p:cTn>
                              </p:par>
                            </p:childTnLst>
                          </p:cTn>
                        </p:par>
                        <p:par>
                          <p:cTn id="93" fill="hold">
                            <p:stCondLst>
                              <p:cond delay="1500"/>
                            </p:stCondLst>
                            <p:childTnLst>
                              <p:par>
                                <p:cTn id="94" presetID="10" presetClass="entr" presetSubtype="0" fill="hold" nodeType="afterEffect">
                                  <p:stCondLst>
                                    <p:cond delay="0"/>
                                  </p:stCondLst>
                                  <p:childTnLst>
                                    <p:set>
                                      <p:cBhvr>
                                        <p:cTn id="95" dur="1" fill="hold">
                                          <p:stCondLst>
                                            <p:cond delay="0"/>
                                          </p:stCondLst>
                                        </p:cTn>
                                        <p:tgtEl>
                                          <p:spTgt spid="47"/>
                                        </p:tgtEl>
                                        <p:attrNameLst>
                                          <p:attrName>style.visibility</p:attrName>
                                        </p:attrNameLst>
                                      </p:cBhvr>
                                      <p:to>
                                        <p:strVal val="visible"/>
                                      </p:to>
                                    </p:set>
                                    <p:animEffect transition="in" filter="fade">
                                      <p:cBhvr>
                                        <p:cTn id="96" dur="500"/>
                                        <p:tgtEl>
                                          <p:spTgt spid="47"/>
                                        </p:tgtEl>
                                      </p:cBhvr>
                                    </p:animEffect>
                                  </p:childTnLst>
                                </p:cTn>
                              </p:par>
                            </p:childTnLst>
                          </p:cTn>
                        </p:par>
                        <p:par>
                          <p:cTn id="97" fill="hold">
                            <p:stCondLst>
                              <p:cond delay="2000"/>
                            </p:stCondLst>
                            <p:childTnLst>
                              <p:par>
                                <p:cTn id="98" presetID="10" presetClass="entr" presetSubtype="0" fill="hold" nodeType="after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fade">
                                      <p:cBhvr>
                                        <p:cTn id="100" dur="500"/>
                                        <p:tgtEl>
                                          <p:spTgt spid="48"/>
                                        </p:tgtEl>
                                      </p:cBhvr>
                                    </p:animEffect>
                                  </p:childTnLst>
                                </p:cTn>
                              </p:par>
                            </p:childTnLst>
                          </p:cTn>
                        </p:par>
                        <p:par>
                          <p:cTn id="101" fill="hold">
                            <p:stCondLst>
                              <p:cond delay="2500"/>
                            </p:stCondLst>
                            <p:childTnLst>
                              <p:par>
                                <p:cTn id="102" presetID="10" presetClass="entr" presetSubtype="0" fill="hold" nodeType="afterEffect">
                                  <p:stCondLst>
                                    <p:cond delay="0"/>
                                  </p:stCondLst>
                                  <p:childTnLst>
                                    <p:set>
                                      <p:cBhvr>
                                        <p:cTn id="103" dur="1" fill="hold">
                                          <p:stCondLst>
                                            <p:cond delay="0"/>
                                          </p:stCondLst>
                                        </p:cTn>
                                        <p:tgtEl>
                                          <p:spTgt spid="49"/>
                                        </p:tgtEl>
                                        <p:attrNameLst>
                                          <p:attrName>style.visibility</p:attrName>
                                        </p:attrNameLst>
                                      </p:cBhvr>
                                      <p:to>
                                        <p:strVal val="visible"/>
                                      </p:to>
                                    </p:set>
                                    <p:animEffect transition="in" filter="fade">
                                      <p:cBhvr>
                                        <p:cTn id="104" dur="500"/>
                                        <p:tgtEl>
                                          <p:spTgt spid="49"/>
                                        </p:tgtEl>
                                      </p:cBhvr>
                                    </p:animEffect>
                                  </p:childTnLst>
                                </p:cTn>
                              </p:par>
                            </p:childTnLst>
                          </p:cTn>
                        </p:par>
                        <p:par>
                          <p:cTn id="105" fill="hold">
                            <p:stCondLst>
                              <p:cond delay="3000"/>
                            </p:stCondLst>
                            <p:childTnLst>
                              <p:par>
                                <p:cTn id="106" presetID="10" presetClass="entr" presetSubtype="0" fill="hold" nodeType="afterEffect">
                                  <p:stCondLst>
                                    <p:cond delay="0"/>
                                  </p:stCondLst>
                                  <p:childTnLst>
                                    <p:set>
                                      <p:cBhvr>
                                        <p:cTn id="107" dur="1" fill="hold">
                                          <p:stCondLst>
                                            <p:cond delay="0"/>
                                          </p:stCondLst>
                                        </p:cTn>
                                        <p:tgtEl>
                                          <p:spTgt spid="50"/>
                                        </p:tgtEl>
                                        <p:attrNameLst>
                                          <p:attrName>style.visibility</p:attrName>
                                        </p:attrNameLst>
                                      </p:cBhvr>
                                      <p:to>
                                        <p:strVal val="visible"/>
                                      </p:to>
                                    </p:set>
                                    <p:animEffect transition="in" filter="fade">
                                      <p:cBhvr>
                                        <p:cTn id="108" dur="500"/>
                                        <p:tgtEl>
                                          <p:spTgt spid="50"/>
                                        </p:tgtEl>
                                      </p:cBhvr>
                                    </p:animEffect>
                                  </p:childTnLst>
                                </p:cTn>
                              </p:par>
                            </p:childTnLst>
                          </p:cTn>
                        </p:par>
                        <p:par>
                          <p:cTn id="109" fill="hold">
                            <p:stCondLst>
                              <p:cond delay="3500"/>
                            </p:stCondLst>
                            <p:childTnLst>
                              <p:par>
                                <p:cTn id="110" presetID="10" presetClass="entr" presetSubtype="0" fill="hold" nodeType="after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fade">
                                      <p:cBhvr>
                                        <p:cTn id="112" dur="500"/>
                                        <p:tgtEl>
                                          <p:spTgt spid="52"/>
                                        </p:tgtEl>
                                      </p:cBhvr>
                                    </p:animEffect>
                                  </p:childTnLst>
                                </p:cTn>
                              </p:par>
                            </p:childTnLst>
                          </p:cTn>
                        </p:par>
                        <p:par>
                          <p:cTn id="113" fill="hold">
                            <p:stCondLst>
                              <p:cond delay="4000"/>
                            </p:stCondLst>
                            <p:childTnLst>
                              <p:par>
                                <p:cTn id="114" presetID="10" presetClass="entr" presetSubtype="0" fill="hold" nodeType="afterEffect">
                                  <p:stCondLst>
                                    <p:cond delay="0"/>
                                  </p:stCondLst>
                                  <p:childTnLst>
                                    <p:set>
                                      <p:cBhvr>
                                        <p:cTn id="115" dur="1" fill="hold">
                                          <p:stCondLst>
                                            <p:cond delay="0"/>
                                          </p:stCondLst>
                                        </p:cTn>
                                        <p:tgtEl>
                                          <p:spTgt spid="53"/>
                                        </p:tgtEl>
                                        <p:attrNameLst>
                                          <p:attrName>style.visibility</p:attrName>
                                        </p:attrNameLst>
                                      </p:cBhvr>
                                      <p:to>
                                        <p:strVal val="visible"/>
                                      </p:to>
                                    </p:set>
                                    <p:animEffect transition="in" filter="fade">
                                      <p:cBhvr>
                                        <p:cTn id="116" dur="500"/>
                                        <p:tgtEl>
                                          <p:spTgt spid="53"/>
                                        </p:tgtEl>
                                      </p:cBhvr>
                                    </p:animEffect>
                                  </p:childTnLst>
                                </p:cTn>
                              </p:par>
                            </p:childTnLst>
                          </p:cTn>
                        </p:par>
                        <p:par>
                          <p:cTn id="117" fill="hold">
                            <p:stCondLst>
                              <p:cond delay="4500"/>
                            </p:stCondLst>
                            <p:childTnLst>
                              <p:par>
                                <p:cTn id="118" presetID="22" presetClass="entr" presetSubtype="4" fill="hold" nodeType="after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down)">
                                      <p:cBhvr>
                                        <p:cTn id="120"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8756" y="1106357"/>
            <a:ext cx="3887833" cy="724988"/>
          </a:xfrm>
        </p:spPr>
        <p:txBody>
          <a:bodyPr>
            <a:normAutofit/>
          </a:bodyPr>
          <a:lstStyle/>
          <a:p>
            <a:r>
              <a:rPr lang="ja-JP" altLang="en-US" sz="3000" dirty="0"/>
              <a:t>（小学校　４学年）</a:t>
            </a:r>
            <a:endParaRPr kumimoji="1" lang="ja-JP" altLang="en-US" dirty="0"/>
          </a:p>
        </p:txBody>
      </p:sp>
      <p:sp>
        <p:nvSpPr>
          <p:cNvPr id="4" name="タイトル 1"/>
          <p:cNvSpPr txBox="1">
            <a:spLocks/>
          </p:cNvSpPr>
          <p:nvPr/>
        </p:nvSpPr>
        <p:spPr>
          <a:xfrm>
            <a:off x="3987336" y="2320615"/>
            <a:ext cx="4327205" cy="1441880"/>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4800"/>
              </a:lnSpc>
            </a:pPr>
            <a:r>
              <a:rPr lang="ja-JP" altLang="en-US" sz="3300" dirty="0"/>
              <a:t>大人に近づいていく体</a:t>
            </a:r>
            <a:endParaRPr lang="en-US" altLang="ja-JP" sz="3300" dirty="0"/>
          </a:p>
          <a:p>
            <a:pPr algn="ctr">
              <a:lnSpc>
                <a:spcPts val="4800"/>
              </a:lnSpc>
            </a:pPr>
            <a:r>
              <a:rPr lang="ja-JP" altLang="en-US" sz="3300" dirty="0"/>
              <a:t>～体の外側の変化～</a:t>
            </a:r>
          </a:p>
        </p:txBody>
      </p:sp>
      <p:sp>
        <p:nvSpPr>
          <p:cNvPr id="6" name="タイトル 1"/>
          <p:cNvSpPr txBox="1">
            <a:spLocks/>
          </p:cNvSpPr>
          <p:nvPr/>
        </p:nvSpPr>
        <p:spPr>
          <a:xfrm>
            <a:off x="4446564" y="5569407"/>
            <a:ext cx="6221437" cy="1288593"/>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dirty="0">
                <a:latin typeface="游ゴシック Light" panose="020B0300000000000000" pitchFamily="50" charset="-128"/>
                <a:ea typeface="游ゴシック Light" panose="020B0300000000000000" pitchFamily="50" charset="-128"/>
              </a:rPr>
              <a:t>参考資料：</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ぐー</a:t>
            </a:r>
            <a:r>
              <a:rPr lang="ja-JP" altLang="en-US" sz="1400" dirty="0" err="1">
                <a:latin typeface="游ゴシック Light" panose="020B0300000000000000" pitchFamily="50" charset="-128"/>
                <a:ea typeface="游ゴシック Light" panose="020B0300000000000000" pitchFamily="50" charset="-128"/>
              </a:rPr>
              <a:t>ちょきぱ</a:t>
            </a:r>
            <a:r>
              <a:rPr lang="ja-JP" altLang="en-US" sz="1400" dirty="0">
                <a:latin typeface="游ゴシック Light" panose="020B0300000000000000" pitchFamily="50" charset="-128"/>
                <a:ea typeface="游ゴシック Light" panose="020B0300000000000000" pitchFamily="50" charset="-128"/>
              </a:rPr>
              <a:t>ー　</a:t>
            </a:r>
            <a:r>
              <a:rPr lang="en-US" altLang="ja-JP" sz="1400" dirty="0">
                <a:latin typeface="游ゴシック Light" panose="020B0300000000000000" pitchFamily="50" charset="-128"/>
                <a:ea typeface="游ゴシック Light" panose="020B0300000000000000" pitchFamily="50" charset="-128"/>
              </a:rPr>
              <a:t>vol.8</a:t>
            </a:r>
            <a:r>
              <a:rPr lang="ja-JP" altLang="en-US" sz="1400" dirty="0">
                <a:latin typeface="游ゴシック Light" panose="020B0300000000000000" pitchFamily="50" charset="-128"/>
                <a:ea typeface="游ゴシック Light" panose="020B0300000000000000" pitchFamily="50" charset="-128"/>
              </a:rPr>
              <a:t>　こどもに伝える生と性</a:t>
            </a:r>
            <a:r>
              <a:rPr lang="en-US" altLang="ja-JP" sz="1400" dirty="0">
                <a:latin typeface="游ゴシック Light" panose="020B0300000000000000" pitchFamily="50" charset="-128"/>
                <a:ea typeface="游ゴシック Light" panose="020B0300000000000000" pitchFamily="50" charset="-128"/>
              </a:rPr>
              <a:t>』</a:t>
            </a:r>
          </a:p>
          <a:p>
            <a:pPr>
              <a:lnSpc>
                <a:spcPct val="150000"/>
              </a:lnSpc>
            </a:pPr>
            <a:r>
              <a:rPr lang="ja-JP" altLang="en-US" sz="1400" dirty="0">
                <a:latin typeface="游ゴシック Light" panose="020B0300000000000000" pitchFamily="50" charset="-128"/>
                <a:ea typeface="游ゴシック Light" panose="020B0300000000000000" pitchFamily="50" charset="-128"/>
              </a:rPr>
              <a:t>　　　　　（公財）高知男女共同参画社会づくり財団</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http://www.sole-kochi.or.jp/info/dtl.php?ID=532&amp;routekbn=S</a:t>
            </a:r>
          </a:p>
        </p:txBody>
      </p:sp>
      <p:sp>
        <p:nvSpPr>
          <p:cNvPr id="7" name="タイトル 1"/>
          <p:cNvSpPr txBox="1">
            <a:spLocks/>
          </p:cNvSpPr>
          <p:nvPr/>
        </p:nvSpPr>
        <p:spPr>
          <a:xfrm>
            <a:off x="2043270" y="332402"/>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（小）資料５</a:t>
            </a:r>
          </a:p>
        </p:txBody>
      </p:sp>
      <p:sp>
        <p:nvSpPr>
          <p:cNvPr id="8" name="タイトル 1"/>
          <p:cNvSpPr txBox="1">
            <a:spLocks/>
          </p:cNvSpPr>
          <p:nvPr/>
        </p:nvSpPr>
        <p:spPr>
          <a:xfrm>
            <a:off x="2351660" y="3876454"/>
            <a:ext cx="7598559" cy="151903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ct val="150000"/>
              </a:lnSpc>
            </a:pPr>
            <a:r>
              <a:rPr lang="ja-JP" altLang="en-US" sz="1800" dirty="0"/>
              <a:t>　　</a:t>
            </a:r>
            <a:r>
              <a:rPr lang="ja-JP" altLang="ja-JP" sz="1800" dirty="0"/>
              <a:t>体は年齢によって変化し、体つきが変わったり初経や精通などが起こったり</a:t>
            </a:r>
            <a:endParaRPr lang="en-US" altLang="ja-JP" sz="1800" dirty="0"/>
          </a:p>
          <a:p>
            <a:pPr>
              <a:lnSpc>
                <a:spcPct val="150000"/>
              </a:lnSpc>
            </a:pPr>
            <a:r>
              <a:rPr lang="en-US" altLang="ja-JP" sz="1800" dirty="0"/>
              <a:t>  </a:t>
            </a:r>
            <a:r>
              <a:rPr lang="ja-JP" altLang="ja-JP" sz="1800" dirty="0"/>
              <a:t>することや、発達や発育には個人差があることを理解する。</a:t>
            </a:r>
            <a:r>
              <a:rPr lang="ja-JP" altLang="en-US" sz="1800" dirty="0"/>
              <a:t>　</a:t>
            </a:r>
          </a:p>
        </p:txBody>
      </p:sp>
    </p:spTree>
    <p:extLst>
      <p:ext uri="{BB962C8B-B14F-4D97-AF65-F5344CB8AC3E}">
        <p14:creationId xmlns:p14="http://schemas.microsoft.com/office/powerpoint/2010/main" val="5083405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1817931" y="3159579"/>
            <a:ext cx="78379" cy="23513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pic>
        <p:nvPicPr>
          <p:cNvPr id="11" name="図 10"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802533" y="2475906"/>
            <a:ext cx="962933" cy="3103017"/>
          </a:xfrm>
          <a:prstGeom prst="rect">
            <a:avLst/>
          </a:prstGeom>
        </p:spPr>
      </p:pic>
      <p:pic>
        <p:nvPicPr>
          <p:cNvPr id="12" name="図 11" descr="画面の領域"/>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88427" y="1336623"/>
            <a:ext cx="1193225" cy="4242299"/>
          </a:xfrm>
          <a:prstGeom prst="rect">
            <a:avLst/>
          </a:prstGeom>
        </p:spPr>
      </p:pic>
      <p:pic>
        <p:nvPicPr>
          <p:cNvPr id="13" name="図 12" descr="画面の領域"/>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9118701" y="592816"/>
            <a:ext cx="1442744" cy="5024157"/>
          </a:xfrm>
          <a:prstGeom prst="rect">
            <a:avLst/>
          </a:prstGeom>
        </p:spPr>
      </p:pic>
      <p:sp>
        <p:nvSpPr>
          <p:cNvPr id="14" name="正方形/長方形 13"/>
          <p:cNvSpPr/>
          <p:nvPr/>
        </p:nvSpPr>
        <p:spPr>
          <a:xfrm>
            <a:off x="6687450" y="2870470"/>
            <a:ext cx="2739293" cy="23700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600" dirty="0">
                <a:solidFill>
                  <a:schemeClr val="tx1"/>
                </a:solidFill>
                <a:latin typeface="+mj-ea"/>
                <a:ea typeface="+mj-ea"/>
              </a:rPr>
              <a:t>・胸がふくらんで丸くなって</a:t>
            </a:r>
            <a:endParaRPr lang="en-US" altLang="ja-JP" sz="1600" dirty="0">
              <a:solidFill>
                <a:schemeClr val="tx1"/>
              </a:solidFill>
              <a:latin typeface="+mj-ea"/>
              <a:ea typeface="+mj-ea"/>
            </a:endParaRPr>
          </a:p>
          <a:p>
            <a:pPr>
              <a:lnSpc>
                <a:spcPct val="150000"/>
              </a:lnSpc>
            </a:pPr>
            <a:r>
              <a:rPr lang="ja-JP" altLang="en-US" sz="1600" dirty="0">
                <a:solidFill>
                  <a:schemeClr val="tx1"/>
                </a:solidFill>
                <a:latin typeface="+mj-ea"/>
                <a:ea typeface="+mj-ea"/>
              </a:rPr>
              <a:t>  くる</a:t>
            </a:r>
            <a:endParaRPr lang="en-US" altLang="ja-JP" sz="1600" dirty="0">
              <a:solidFill>
                <a:schemeClr val="tx1"/>
              </a:solidFill>
              <a:latin typeface="+mj-ea"/>
              <a:ea typeface="+mj-ea"/>
            </a:endParaRPr>
          </a:p>
          <a:p>
            <a:pPr>
              <a:lnSpc>
                <a:spcPct val="150000"/>
              </a:lnSpc>
            </a:pPr>
            <a:r>
              <a:rPr lang="ja-JP" altLang="en-US" sz="1600" dirty="0">
                <a:solidFill>
                  <a:schemeClr val="tx1"/>
                </a:solidFill>
                <a:latin typeface="+mj-ea"/>
                <a:ea typeface="+mj-ea"/>
              </a:rPr>
              <a:t>・腰はばが広くなる</a:t>
            </a:r>
            <a:endParaRPr lang="en-US" altLang="ja-JP" sz="1600" dirty="0">
              <a:solidFill>
                <a:schemeClr val="tx1"/>
              </a:solidFill>
              <a:latin typeface="+mj-ea"/>
              <a:ea typeface="+mj-ea"/>
            </a:endParaRPr>
          </a:p>
          <a:p>
            <a:pPr>
              <a:lnSpc>
                <a:spcPct val="150000"/>
              </a:lnSpc>
            </a:pPr>
            <a:r>
              <a:rPr lang="ja-JP" altLang="en-US" sz="1600" dirty="0">
                <a:solidFill>
                  <a:schemeClr val="tx1"/>
                </a:solidFill>
                <a:latin typeface="+mj-ea"/>
                <a:ea typeface="+mj-ea"/>
              </a:rPr>
              <a:t> （腰とおしりが大きくなる）</a:t>
            </a:r>
            <a:endParaRPr lang="en-US" altLang="ja-JP" sz="1600" dirty="0">
              <a:solidFill>
                <a:schemeClr val="tx1"/>
              </a:solidFill>
              <a:latin typeface="+mj-ea"/>
              <a:ea typeface="+mj-ea"/>
            </a:endParaRPr>
          </a:p>
          <a:p>
            <a:pPr>
              <a:lnSpc>
                <a:spcPct val="150000"/>
              </a:lnSpc>
            </a:pPr>
            <a:r>
              <a:rPr lang="ja-JP" altLang="en-US" sz="1600" dirty="0">
                <a:solidFill>
                  <a:schemeClr val="tx1"/>
                </a:solidFill>
                <a:latin typeface="+mj-ea"/>
                <a:ea typeface="+mj-ea"/>
              </a:rPr>
              <a:t>・体全体に脂肪がついて</a:t>
            </a:r>
            <a:endParaRPr lang="en-US" altLang="ja-JP" sz="1600" dirty="0">
              <a:solidFill>
                <a:schemeClr val="tx1"/>
              </a:solidFill>
              <a:latin typeface="+mj-ea"/>
              <a:ea typeface="+mj-ea"/>
            </a:endParaRPr>
          </a:p>
          <a:p>
            <a:pPr>
              <a:lnSpc>
                <a:spcPct val="150000"/>
              </a:lnSpc>
            </a:pPr>
            <a:r>
              <a:rPr lang="en-US" altLang="ja-JP" sz="1600" dirty="0">
                <a:solidFill>
                  <a:schemeClr val="tx1"/>
                </a:solidFill>
                <a:latin typeface="+mj-ea"/>
                <a:ea typeface="+mj-ea"/>
              </a:rPr>
              <a:t>  </a:t>
            </a:r>
            <a:r>
              <a:rPr lang="ja-JP" altLang="en-US" sz="1600" dirty="0">
                <a:solidFill>
                  <a:schemeClr val="tx1"/>
                </a:solidFill>
                <a:latin typeface="+mj-ea"/>
                <a:ea typeface="+mj-ea"/>
              </a:rPr>
              <a:t>丸くなる</a:t>
            </a:r>
            <a:endParaRPr lang="en-US" altLang="ja-JP" sz="1600" dirty="0">
              <a:solidFill>
                <a:schemeClr val="tx1"/>
              </a:solidFill>
              <a:latin typeface="+mj-ea"/>
              <a:ea typeface="+mj-ea"/>
            </a:endParaRPr>
          </a:p>
        </p:txBody>
      </p:sp>
      <p:sp>
        <p:nvSpPr>
          <p:cNvPr id="15" name="正方形/長方形 14"/>
          <p:cNvSpPr/>
          <p:nvPr/>
        </p:nvSpPr>
        <p:spPr>
          <a:xfrm>
            <a:off x="2878557" y="2870451"/>
            <a:ext cx="2345379" cy="2736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600" dirty="0">
                <a:solidFill>
                  <a:schemeClr val="tx1"/>
                </a:solidFill>
                <a:latin typeface="+mj-ea"/>
                <a:ea typeface="+mj-ea"/>
              </a:rPr>
              <a:t>・体が丸くなり始める</a:t>
            </a:r>
            <a:endParaRPr lang="en-US" altLang="ja-JP" sz="1600" dirty="0">
              <a:solidFill>
                <a:schemeClr val="tx1"/>
              </a:solidFill>
              <a:latin typeface="+mj-ea"/>
              <a:ea typeface="+mj-ea"/>
            </a:endParaRPr>
          </a:p>
          <a:p>
            <a:pPr>
              <a:lnSpc>
                <a:spcPct val="150000"/>
              </a:lnSpc>
            </a:pPr>
            <a:r>
              <a:rPr lang="ja-JP" altLang="en-US" sz="1600" dirty="0">
                <a:solidFill>
                  <a:schemeClr val="tx1"/>
                </a:solidFill>
                <a:latin typeface="+mj-ea"/>
                <a:ea typeface="+mj-ea"/>
              </a:rPr>
              <a:t>　（皮下脂肪の増加）</a:t>
            </a:r>
            <a:endParaRPr lang="en-US" altLang="ja-JP" sz="1600" dirty="0">
              <a:solidFill>
                <a:schemeClr val="tx1"/>
              </a:solidFill>
              <a:latin typeface="+mj-ea"/>
              <a:ea typeface="+mj-ea"/>
            </a:endParaRPr>
          </a:p>
          <a:p>
            <a:pPr>
              <a:lnSpc>
                <a:spcPct val="150000"/>
              </a:lnSpc>
            </a:pPr>
            <a:r>
              <a:rPr lang="ja-JP" altLang="en-US" sz="1600" dirty="0">
                <a:solidFill>
                  <a:schemeClr val="tx1"/>
                </a:solidFill>
                <a:latin typeface="+mj-ea"/>
                <a:ea typeface="+mj-ea"/>
              </a:rPr>
              <a:t>・胸の先が出て、ふくらみ</a:t>
            </a:r>
            <a:endParaRPr lang="en-US" altLang="ja-JP" sz="1600" dirty="0">
              <a:solidFill>
                <a:schemeClr val="tx1"/>
              </a:solidFill>
              <a:latin typeface="+mj-ea"/>
              <a:ea typeface="+mj-ea"/>
            </a:endParaRPr>
          </a:p>
          <a:p>
            <a:pPr>
              <a:lnSpc>
                <a:spcPct val="150000"/>
              </a:lnSpc>
            </a:pPr>
            <a:r>
              <a:rPr lang="en-US" altLang="ja-JP" sz="1600" dirty="0">
                <a:solidFill>
                  <a:schemeClr val="tx1"/>
                </a:solidFill>
                <a:latin typeface="+mj-ea"/>
                <a:ea typeface="+mj-ea"/>
              </a:rPr>
              <a:t>  </a:t>
            </a:r>
            <a:r>
              <a:rPr lang="ja-JP" altLang="en-US" sz="1600" dirty="0">
                <a:solidFill>
                  <a:schemeClr val="tx1"/>
                </a:solidFill>
                <a:latin typeface="+mj-ea"/>
                <a:ea typeface="+mj-ea"/>
              </a:rPr>
              <a:t>始める</a:t>
            </a:r>
            <a:endParaRPr lang="en-US" altLang="ja-JP" sz="1600" dirty="0">
              <a:solidFill>
                <a:schemeClr val="tx1"/>
              </a:solidFill>
              <a:latin typeface="+mj-ea"/>
              <a:ea typeface="+mj-ea"/>
            </a:endParaRPr>
          </a:p>
          <a:p>
            <a:pPr>
              <a:lnSpc>
                <a:spcPct val="150000"/>
              </a:lnSpc>
            </a:pPr>
            <a:r>
              <a:rPr lang="ja-JP" altLang="en-US" sz="1600" dirty="0">
                <a:solidFill>
                  <a:schemeClr val="tx1"/>
                </a:solidFill>
                <a:latin typeface="+mj-ea"/>
                <a:ea typeface="+mj-ea"/>
              </a:rPr>
              <a:t>・わき毛や性毛が生え</a:t>
            </a:r>
            <a:endParaRPr lang="en-US" altLang="ja-JP" sz="1600" dirty="0">
              <a:solidFill>
                <a:schemeClr val="tx1"/>
              </a:solidFill>
              <a:latin typeface="+mj-ea"/>
              <a:ea typeface="+mj-ea"/>
            </a:endParaRPr>
          </a:p>
          <a:p>
            <a:pPr>
              <a:lnSpc>
                <a:spcPct val="150000"/>
              </a:lnSpc>
            </a:pPr>
            <a:r>
              <a:rPr lang="en-US" altLang="ja-JP" sz="1600" dirty="0">
                <a:solidFill>
                  <a:schemeClr val="tx1"/>
                </a:solidFill>
                <a:latin typeface="+mj-ea"/>
                <a:ea typeface="+mj-ea"/>
              </a:rPr>
              <a:t>  </a:t>
            </a:r>
            <a:r>
              <a:rPr lang="ja-JP" altLang="en-US" sz="1600" dirty="0">
                <a:solidFill>
                  <a:schemeClr val="tx1"/>
                </a:solidFill>
                <a:latin typeface="+mj-ea"/>
                <a:ea typeface="+mj-ea"/>
              </a:rPr>
              <a:t>始める</a:t>
            </a:r>
            <a:endParaRPr lang="en-US" altLang="ja-JP" sz="1600" dirty="0">
              <a:solidFill>
                <a:schemeClr val="tx1"/>
              </a:solidFill>
              <a:latin typeface="+mj-ea"/>
              <a:ea typeface="+mj-ea"/>
            </a:endParaRPr>
          </a:p>
          <a:p>
            <a:pPr>
              <a:lnSpc>
                <a:spcPct val="150000"/>
              </a:lnSpc>
            </a:pPr>
            <a:r>
              <a:rPr lang="ja-JP" altLang="en-US" sz="1600" dirty="0">
                <a:solidFill>
                  <a:schemeClr val="tx1"/>
                </a:solidFill>
                <a:latin typeface="+mj-ea"/>
                <a:ea typeface="+mj-ea"/>
              </a:rPr>
              <a:t>・「</a:t>
            </a:r>
            <a:r>
              <a:rPr lang="ja-JP" altLang="en-US" sz="1600" dirty="0">
                <a:solidFill>
                  <a:srgbClr val="FF0000"/>
                </a:solidFill>
                <a:latin typeface="+mj-ea"/>
                <a:ea typeface="+mj-ea"/>
              </a:rPr>
              <a:t>月経</a:t>
            </a:r>
            <a:r>
              <a:rPr lang="ja-JP" altLang="en-US" sz="1600" dirty="0">
                <a:solidFill>
                  <a:schemeClr val="tx1"/>
                </a:solidFill>
                <a:latin typeface="+mj-ea"/>
                <a:ea typeface="+mj-ea"/>
              </a:rPr>
              <a:t>」が始まる</a:t>
            </a:r>
            <a:endParaRPr lang="en-US" altLang="ja-JP" sz="1600" dirty="0">
              <a:solidFill>
                <a:schemeClr val="tx1"/>
              </a:solidFill>
              <a:latin typeface="+mj-ea"/>
              <a:ea typeface="+mj-ea"/>
            </a:endParaRPr>
          </a:p>
        </p:txBody>
      </p:sp>
      <p:pic>
        <p:nvPicPr>
          <p:cNvPr id="16" name="図 15"/>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87451" y="1807519"/>
            <a:ext cx="2325471" cy="602352"/>
          </a:xfrm>
          <a:prstGeom prst="rect">
            <a:avLst/>
          </a:prstGeom>
        </p:spPr>
      </p:pic>
      <p:sp>
        <p:nvSpPr>
          <p:cNvPr id="17" name="正方形/長方形 16"/>
          <p:cNvSpPr/>
          <p:nvPr/>
        </p:nvSpPr>
        <p:spPr>
          <a:xfrm>
            <a:off x="6027414" y="5709983"/>
            <a:ext cx="4206516" cy="820855"/>
          </a:xfrm>
          <a:prstGeom prst="rect">
            <a:avLst/>
          </a:prstGeom>
          <a:solidFill>
            <a:srgbClr val="99FF6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lang="ja-JP" altLang="en-US" dirty="0">
                <a:solidFill>
                  <a:schemeClr val="tx1"/>
                </a:solidFill>
                <a:latin typeface="+mn-ea"/>
              </a:rPr>
              <a:t>＊胸の大きさや色、形は人によって違い、</a:t>
            </a:r>
            <a:endParaRPr lang="en-US" altLang="ja-JP" dirty="0">
              <a:solidFill>
                <a:schemeClr val="tx1"/>
              </a:solidFill>
              <a:latin typeface="+mn-ea"/>
            </a:endParaRPr>
          </a:p>
          <a:p>
            <a:pPr>
              <a:lnSpc>
                <a:spcPts val="2500"/>
              </a:lnSpc>
            </a:pPr>
            <a:r>
              <a:rPr lang="ja-JP" altLang="en-US" dirty="0">
                <a:solidFill>
                  <a:schemeClr val="tx1"/>
                </a:solidFill>
                <a:latin typeface="+mn-ea"/>
              </a:rPr>
              <a:t>　 個人差があります</a:t>
            </a:r>
            <a:endParaRPr lang="en-US" altLang="ja-JP" dirty="0">
              <a:solidFill>
                <a:schemeClr val="tx1"/>
              </a:solidFill>
              <a:latin typeface="+mn-ea"/>
            </a:endParaRPr>
          </a:p>
        </p:txBody>
      </p:sp>
      <p:pic>
        <p:nvPicPr>
          <p:cNvPr id="19" name="図 18"/>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871264" y="2174707"/>
            <a:ext cx="2325471" cy="602352"/>
          </a:xfrm>
          <a:prstGeom prst="rect">
            <a:avLst/>
          </a:prstGeom>
        </p:spPr>
      </p:pic>
      <p:sp>
        <p:nvSpPr>
          <p:cNvPr id="20" name="正方形/長方形 19"/>
          <p:cNvSpPr/>
          <p:nvPr/>
        </p:nvSpPr>
        <p:spPr>
          <a:xfrm>
            <a:off x="3082752" y="1558995"/>
            <a:ext cx="1657288" cy="522339"/>
          </a:xfrm>
          <a:prstGeom prst="rect">
            <a:avLst/>
          </a:prstGeom>
          <a:solidFill>
            <a:srgbClr val="FFFF9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ja-JP" sz="2000" dirty="0">
                <a:solidFill>
                  <a:schemeClr val="tx1"/>
                </a:solidFill>
                <a:latin typeface="+mn-ea"/>
              </a:rPr>
              <a:t>10</a:t>
            </a:r>
            <a:r>
              <a:rPr lang="ja-JP" altLang="en-US" sz="2000" dirty="0">
                <a:solidFill>
                  <a:schemeClr val="tx1"/>
                </a:solidFill>
                <a:latin typeface="+mn-ea"/>
              </a:rPr>
              <a:t>歳ごろから</a:t>
            </a:r>
            <a:endParaRPr lang="en-US" altLang="ja-JP" sz="2000" dirty="0">
              <a:solidFill>
                <a:schemeClr val="tx1"/>
              </a:solidFill>
              <a:latin typeface="+mn-ea"/>
            </a:endParaRPr>
          </a:p>
        </p:txBody>
      </p:sp>
      <p:sp>
        <p:nvSpPr>
          <p:cNvPr id="21" name="正方形/長方形 20"/>
          <p:cNvSpPr/>
          <p:nvPr/>
        </p:nvSpPr>
        <p:spPr>
          <a:xfrm>
            <a:off x="6801597" y="1154135"/>
            <a:ext cx="2097179" cy="522339"/>
          </a:xfrm>
          <a:prstGeom prst="rect">
            <a:avLst/>
          </a:prstGeom>
          <a:solidFill>
            <a:srgbClr val="FFFF9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ja-JP" sz="2000" dirty="0">
                <a:solidFill>
                  <a:schemeClr val="tx1"/>
                </a:solidFill>
                <a:latin typeface="+mn-ea"/>
              </a:rPr>
              <a:t>18</a:t>
            </a:r>
            <a:r>
              <a:rPr lang="ja-JP" altLang="en-US" sz="2000" dirty="0">
                <a:solidFill>
                  <a:schemeClr val="tx1"/>
                </a:solidFill>
                <a:latin typeface="+mn-ea"/>
              </a:rPr>
              <a:t>歳ごろまでには</a:t>
            </a:r>
            <a:endParaRPr lang="en-US" altLang="ja-JP" sz="2000" dirty="0">
              <a:solidFill>
                <a:schemeClr val="tx1"/>
              </a:solidFill>
              <a:latin typeface="+mn-ea"/>
            </a:endParaRPr>
          </a:p>
        </p:txBody>
      </p:sp>
    </p:spTree>
    <p:extLst>
      <p:ext uri="{BB962C8B-B14F-4D97-AF65-F5344CB8AC3E}">
        <p14:creationId xmlns:p14="http://schemas.microsoft.com/office/powerpoint/2010/main" val="3634214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fade">
                                      <p:cBhvr>
                                        <p:cTn id="14" dur="500"/>
                                        <p:tgtEl>
                                          <p:spTgt spid="1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7" grpId="0" animBg="1"/>
      <p:bldP spid="20" grpId="0" animBg="1"/>
      <p:bldP spid="2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791427" y="2453187"/>
            <a:ext cx="1086955" cy="3248507"/>
          </a:xfrm>
          <a:prstGeom prst="rect">
            <a:avLst/>
          </a:prstGeom>
        </p:spPr>
      </p:pic>
      <p:pic>
        <p:nvPicPr>
          <p:cNvPr id="10" name="図 9" descr="画面の領域"/>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328459" y="1523587"/>
            <a:ext cx="1252343" cy="4178088"/>
          </a:xfrm>
          <a:prstGeom prst="rect">
            <a:avLst/>
          </a:prstGeom>
        </p:spPr>
      </p:pic>
      <p:pic>
        <p:nvPicPr>
          <p:cNvPr id="15" name="図 14" descr="画面の領域"/>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8974131" y="459282"/>
            <a:ext cx="1547809" cy="5242411"/>
          </a:xfrm>
          <a:prstGeom prst="rect">
            <a:avLst/>
          </a:prstGeom>
        </p:spPr>
      </p:pic>
      <p:sp>
        <p:nvSpPr>
          <p:cNvPr id="4" name="正方形/長方形 3"/>
          <p:cNvSpPr/>
          <p:nvPr/>
        </p:nvSpPr>
        <p:spPr>
          <a:xfrm>
            <a:off x="2989194" y="2998183"/>
            <a:ext cx="2288907" cy="28133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600" dirty="0">
                <a:solidFill>
                  <a:schemeClr val="tx1"/>
                </a:solidFill>
                <a:latin typeface="+mn-ea"/>
              </a:rPr>
              <a:t>・いんけい、こうがんが</a:t>
            </a:r>
            <a:endParaRPr lang="en-US" altLang="ja-JP" sz="1600" dirty="0">
              <a:solidFill>
                <a:schemeClr val="tx1"/>
              </a:solidFill>
              <a:latin typeface="+mn-ea"/>
            </a:endParaRPr>
          </a:p>
          <a:p>
            <a:pPr>
              <a:lnSpc>
                <a:spcPct val="150000"/>
              </a:lnSpc>
            </a:pPr>
            <a:r>
              <a:rPr lang="en-US" altLang="ja-JP" sz="1600" dirty="0">
                <a:solidFill>
                  <a:schemeClr val="tx1"/>
                </a:solidFill>
                <a:latin typeface="+mn-ea"/>
              </a:rPr>
              <a:t>  </a:t>
            </a:r>
            <a:r>
              <a:rPr lang="ja-JP" altLang="en-US" sz="1600" dirty="0">
                <a:solidFill>
                  <a:schemeClr val="tx1"/>
                </a:solidFill>
                <a:latin typeface="+mn-ea"/>
              </a:rPr>
              <a:t>大きく なり始める</a:t>
            </a:r>
            <a:endParaRPr lang="en-US" altLang="ja-JP" sz="1600" dirty="0">
              <a:solidFill>
                <a:schemeClr val="tx1"/>
              </a:solidFill>
              <a:latin typeface="+mn-ea"/>
            </a:endParaRPr>
          </a:p>
          <a:p>
            <a:pPr>
              <a:lnSpc>
                <a:spcPct val="150000"/>
              </a:lnSpc>
            </a:pPr>
            <a:r>
              <a:rPr lang="ja-JP" altLang="en-US" sz="1600" dirty="0">
                <a:solidFill>
                  <a:schemeClr val="tx1"/>
                </a:solidFill>
                <a:latin typeface="+mn-ea"/>
              </a:rPr>
              <a:t>・わき毛や性毛が生え</a:t>
            </a:r>
            <a:endParaRPr lang="en-US" altLang="ja-JP" sz="1600" dirty="0">
              <a:solidFill>
                <a:schemeClr val="tx1"/>
              </a:solidFill>
              <a:latin typeface="+mn-ea"/>
            </a:endParaRPr>
          </a:p>
          <a:p>
            <a:pPr>
              <a:lnSpc>
                <a:spcPct val="150000"/>
              </a:lnSpc>
            </a:pPr>
            <a:r>
              <a:rPr lang="en-US" altLang="ja-JP" sz="1600" dirty="0">
                <a:solidFill>
                  <a:schemeClr val="tx1"/>
                </a:solidFill>
                <a:latin typeface="+mn-ea"/>
              </a:rPr>
              <a:t>  </a:t>
            </a:r>
            <a:r>
              <a:rPr lang="ja-JP" altLang="en-US" sz="1600" dirty="0">
                <a:solidFill>
                  <a:schemeClr val="tx1"/>
                </a:solidFill>
                <a:latin typeface="+mn-ea"/>
              </a:rPr>
              <a:t>始める</a:t>
            </a:r>
            <a:endParaRPr lang="en-US" altLang="ja-JP" sz="1600" dirty="0">
              <a:solidFill>
                <a:schemeClr val="tx1"/>
              </a:solidFill>
              <a:latin typeface="+mn-ea"/>
            </a:endParaRPr>
          </a:p>
          <a:p>
            <a:pPr>
              <a:lnSpc>
                <a:spcPct val="150000"/>
              </a:lnSpc>
            </a:pPr>
            <a:r>
              <a:rPr lang="ja-JP" altLang="en-US" sz="1600" dirty="0">
                <a:solidFill>
                  <a:schemeClr val="tx1"/>
                </a:solidFill>
                <a:latin typeface="+mn-ea"/>
              </a:rPr>
              <a:t>・ひげが生え始める</a:t>
            </a:r>
            <a:endParaRPr lang="en-US" altLang="ja-JP" sz="1600" dirty="0">
              <a:solidFill>
                <a:schemeClr val="tx1"/>
              </a:solidFill>
              <a:latin typeface="+mn-ea"/>
            </a:endParaRPr>
          </a:p>
          <a:p>
            <a:pPr>
              <a:lnSpc>
                <a:spcPct val="150000"/>
              </a:lnSpc>
            </a:pPr>
            <a:r>
              <a:rPr lang="ja-JP" altLang="en-US" sz="1600" dirty="0">
                <a:solidFill>
                  <a:schemeClr val="tx1"/>
                </a:solidFill>
                <a:latin typeface="+mn-ea"/>
              </a:rPr>
              <a:t>・声が低くなる</a:t>
            </a:r>
            <a:endParaRPr lang="en-US" altLang="ja-JP" sz="1600" dirty="0">
              <a:solidFill>
                <a:schemeClr val="tx1"/>
              </a:solidFill>
              <a:latin typeface="+mn-ea"/>
            </a:endParaRPr>
          </a:p>
          <a:p>
            <a:pPr>
              <a:lnSpc>
                <a:spcPct val="150000"/>
              </a:lnSpc>
            </a:pPr>
            <a:r>
              <a:rPr lang="ja-JP" altLang="en-US" sz="1600" dirty="0">
                <a:solidFill>
                  <a:schemeClr val="tx1"/>
                </a:solidFill>
                <a:latin typeface="+mn-ea"/>
              </a:rPr>
              <a:t>・「</a:t>
            </a:r>
            <a:r>
              <a:rPr lang="ja-JP" altLang="en-US" sz="1600" dirty="0">
                <a:solidFill>
                  <a:srgbClr val="FF0000"/>
                </a:solidFill>
                <a:latin typeface="+mn-ea"/>
              </a:rPr>
              <a:t>精通</a:t>
            </a:r>
            <a:r>
              <a:rPr lang="ja-JP" altLang="en-US" sz="1600" dirty="0">
                <a:solidFill>
                  <a:schemeClr val="tx1"/>
                </a:solidFill>
                <a:latin typeface="+mn-ea"/>
              </a:rPr>
              <a:t>」が起こる</a:t>
            </a:r>
            <a:endParaRPr lang="en-US" altLang="ja-JP" sz="1600" dirty="0">
              <a:solidFill>
                <a:schemeClr val="tx1"/>
              </a:solidFill>
              <a:latin typeface="+mn-ea"/>
            </a:endParaRPr>
          </a:p>
        </p:txBody>
      </p:sp>
      <p:pic>
        <p:nvPicPr>
          <p:cNvPr id="5" name="図 4"/>
          <p:cNvPicPr>
            <a:picLocks noChangeAspect="1"/>
          </p:cNvPicPr>
          <p:nvPr/>
        </p:nvPicPr>
        <p:blipFill>
          <a:blip r:embed="rId6" cstate="email">
            <a:extLst>
              <a:ext uri="{BEBA8EAE-BF5A-486C-A8C5-ECC9F3942E4B}">
                <a14:imgProps xmlns:a14="http://schemas.microsoft.com/office/drawing/2010/main">
                  <a14:imgLayer r:embed="rId7">
                    <a14:imgEffect>
                      <a14:backgroundRemoval t="0" b="100000" l="0" r="100000">
                        <a14:foregroundMark x1="2423" y1="70714" x2="37803" y2="23571"/>
                        <a14:foregroundMark x1="90953" y1="67857" x2="69467" y2="31429"/>
                        <a14:foregroundMark x1="67690" y1="28571" x2="36511" y2="23571"/>
                      </a14:backgroundRemoval>
                    </a14:imgEffect>
                  </a14:imgLayer>
                </a14:imgProps>
              </a:ext>
              <a:ext uri="{28A0092B-C50C-407E-A947-70E740481C1C}">
                <a14:useLocalDpi xmlns:a14="http://schemas.microsoft.com/office/drawing/2010/main"/>
              </a:ext>
            </a:extLst>
          </a:blip>
          <a:stretch>
            <a:fillRect/>
          </a:stretch>
        </p:blipFill>
        <p:spPr>
          <a:xfrm>
            <a:off x="2989175" y="2348368"/>
            <a:ext cx="2238736" cy="576255"/>
          </a:xfrm>
          <a:prstGeom prst="rect">
            <a:avLst/>
          </a:prstGeom>
        </p:spPr>
      </p:pic>
      <p:sp>
        <p:nvSpPr>
          <p:cNvPr id="17" name="正方形/長方形 16"/>
          <p:cNvSpPr/>
          <p:nvPr/>
        </p:nvSpPr>
        <p:spPr>
          <a:xfrm>
            <a:off x="6635949" y="2924603"/>
            <a:ext cx="2252399" cy="172373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sz="1600" dirty="0">
                <a:solidFill>
                  <a:schemeClr val="tx1"/>
                </a:solidFill>
                <a:latin typeface="+mj-ea"/>
                <a:ea typeface="+mj-ea"/>
              </a:rPr>
              <a:t>・いんけいの皮がむける</a:t>
            </a:r>
            <a:endParaRPr lang="en-US" altLang="ja-JP" sz="1600" dirty="0">
              <a:solidFill>
                <a:schemeClr val="tx1"/>
              </a:solidFill>
              <a:latin typeface="+mj-ea"/>
              <a:ea typeface="+mj-ea"/>
            </a:endParaRPr>
          </a:p>
          <a:p>
            <a:pPr>
              <a:lnSpc>
                <a:spcPct val="150000"/>
              </a:lnSpc>
            </a:pPr>
            <a:r>
              <a:rPr lang="ja-JP" altLang="en-US" sz="1600" dirty="0">
                <a:solidFill>
                  <a:schemeClr val="tx1"/>
                </a:solidFill>
                <a:latin typeface="+mj-ea"/>
                <a:ea typeface="+mj-ea"/>
              </a:rPr>
              <a:t>・肩幅が広くなる</a:t>
            </a:r>
            <a:endParaRPr lang="en-US" altLang="ja-JP" sz="1600" dirty="0">
              <a:solidFill>
                <a:schemeClr val="tx1"/>
              </a:solidFill>
              <a:latin typeface="+mj-ea"/>
              <a:ea typeface="+mj-ea"/>
            </a:endParaRPr>
          </a:p>
          <a:p>
            <a:pPr>
              <a:lnSpc>
                <a:spcPct val="150000"/>
              </a:lnSpc>
            </a:pPr>
            <a:r>
              <a:rPr lang="ja-JP" altLang="en-US" sz="1600" dirty="0">
                <a:solidFill>
                  <a:schemeClr val="tx1"/>
                </a:solidFill>
                <a:latin typeface="+mj-ea"/>
                <a:ea typeface="+mj-ea"/>
              </a:rPr>
              <a:t>・筋肉がついてがっしり</a:t>
            </a:r>
            <a:endParaRPr lang="en-US" altLang="ja-JP" sz="1600" dirty="0">
              <a:solidFill>
                <a:schemeClr val="tx1"/>
              </a:solidFill>
              <a:latin typeface="+mj-ea"/>
              <a:ea typeface="+mj-ea"/>
            </a:endParaRPr>
          </a:p>
          <a:p>
            <a:pPr>
              <a:lnSpc>
                <a:spcPct val="150000"/>
              </a:lnSpc>
            </a:pPr>
            <a:r>
              <a:rPr lang="en-US" altLang="ja-JP" sz="1600" dirty="0">
                <a:solidFill>
                  <a:schemeClr val="tx1"/>
                </a:solidFill>
                <a:latin typeface="+mj-ea"/>
                <a:ea typeface="+mj-ea"/>
              </a:rPr>
              <a:t>  </a:t>
            </a:r>
            <a:r>
              <a:rPr lang="ja-JP" altLang="en-US" sz="1600" dirty="0">
                <a:solidFill>
                  <a:schemeClr val="tx1"/>
                </a:solidFill>
                <a:latin typeface="+mj-ea"/>
                <a:ea typeface="+mj-ea"/>
              </a:rPr>
              <a:t>する</a:t>
            </a:r>
            <a:endParaRPr lang="en-US" altLang="ja-JP" sz="1600" dirty="0">
              <a:solidFill>
                <a:schemeClr val="tx1"/>
              </a:solidFill>
              <a:latin typeface="+mj-ea"/>
              <a:ea typeface="+mj-ea"/>
            </a:endParaRPr>
          </a:p>
        </p:txBody>
      </p:sp>
      <p:sp>
        <p:nvSpPr>
          <p:cNvPr id="18" name="正方形/長方形 17"/>
          <p:cNvSpPr/>
          <p:nvPr/>
        </p:nvSpPr>
        <p:spPr>
          <a:xfrm>
            <a:off x="5366139" y="5811491"/>
            <a:ext cx="4856812" cy="820855"/>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2500"/>
              </a:lnSpc>
            </a:pPr>
            <a:r>
              <a:rPr lang="ja-JP" altLang="en-US" dirty="0">
                <a:solidFill>
                  <a:schemeClr val="tx1"/>
                </a:solidFill>
                <a:latin typeface="+mn-ea"/>
              </a:rPr>
              <a:t>＊いんけいの大きさや色、形は人によって違い、</a:t>
            </a:r>
            <a:endParaRPr lang="en-US" altLang="ja-JP" dirty="0">
              <a:solidFill>
                <a:schemeClr val="tx1"/>
              </a:solidFill>
              <a:latin typeface="+mn-ea"/>
            </a:endParaRPr>
          </a:p>
          <a:p>
            <a:pPr>
              <a:lnSpc>
                <a:spcPts val="2500"/>
              </a:lnSpc>
            </a:pPr>
            <a:r>
              <a:rPr lang="en-US" altLang="ja-JP" dirty="0">
                <a:solidFill>
                  <a:schemeClr val="tx1"/>
                </a:solidFill>
                <a:latin typeface="+mn-ea"/>
              </a:rPr>
              <a:t>   </a:t>
            </a:r>
            <a:r>
              <a:rPr lang="ja-JP" altLang="en-US" dirty="0">
                <a:solidFill>
                  <a:schemeClr val="tx1"/>
                </a:solidFill>
                <a:latin typeface="+mn-ea"/>
              </a:rPr>
              <a:t>個人差があります</a:t>
            </a:r>
            <a:endParaRPr lang="en-US" altLang="ja-JP" dirty="0">
              <a:solidFill>
                <a:schemeClr val="tx1"/>
              </a:solidFill>
              <a:latin typeface="+mn-ea"/>
            </a:endParaRPr>
          </a:p>
        </p:txBody>
      </p:sp>
      <p:pic>
        <p:nvPicPr>
          <p:cNvPr id="11" name="図 10"/>
          <p:cNvPicPr>
            <a:picLocks noChangeAspect="1"/>
          </p:cNvPicPr>
          <p:nvPr/>
        </p:nvPicPr>
        <p:blipFill>
          <a:blip r:embed="rId8" cstate="email">
            <a:extLst>
              <a:ext uri="{BEBA8EAE-BF5A-486C-A8C5-ECC9F3942E4B}">
                <a14:imgProps xmlns:a14="http://schemas.microsoft.com/office/drawing/2010/main">
                  <a14:imgLayer r:embed="rId9">
                    <a14:imgEffect>
                      <a14:backgroundRemoval t="0" b="100000" l="0" r="100000">
                        <a14:foregroundMark x1="2423" y1="70714" x2="37803" y2="23571"/>
                        <a14:foregroundMark x1="90953" y1="67857" x2="69467" y2="31429"/>
                        <a14:foregroundMark x1="67690" y1="28571" x2="36511" y2="23571"/>
                      </a14:backgroundRemoval>
                    </a14:imgEffect>
                  </a14:imgLayer>
                </a14:imgProps>
              </a:ext>
              <a:ext uri="{28A0092B-C50C-407E-A947-70E740481C1C}">
                <a14:useLocalDpi xmlns:a14="http://schemas.microsoft.com/office/drawing/2010/main"/>
              </a:ext>
            </a:extLst>
          </a:blip>
          <a:stretch>
            <a:fillRect/>
          </a:stretch>
        </p:blipFill>
        <p:spPr>
          <a:xfrm>
            <a:off x="6580803" y="1895359"/>
            <a:ext cx="2299375" cy="576255"/>
          </a:xfrm>
          <a:prstGeom prst="rect">
            <a:avLst/>
          </a:prstGeom>
        </p:spPr>
      </p:pic>
      <p:sp>
        <p:nvSpPr>
          <p:cNvPr id="12" name="正方形/長方形 11"/>
          <p:cNvSpPr/>
          <p:nvPr/>
        </p:nvSpPr>
        <p:spPr>
          <a:xfrm>
            <a:off x="6713559" y="1262435"/>
            <a:ext cx="2097179" cy="522339"/>
          </a:xfrm>
          <a:prstGeom prst="rect">
            <a:avLst/>
          </a:prstGeom>
          <a:solidFill>
            <a:srgbClr val="FFFF9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ja-JP" sz="2000" dirty="0">
                <a:solidFill>
                  <a:schemeClr val="tx1"/>
                </a:solidFill>
                <a:latin typeface="+mn-ea"/>
              </a:rPr>
              <a:t>18</a:t>
            </a:r>
            <a:r>
              <a:rPr lang="ja-JP" altLang="en-US" sz="2000" dirty="0">
                <a:solidFill>
                  <a:schemeClr val="tx1"/>
                </a:solidFill>
                <a:latin typeface="+mn-ea"/>
              </a:rPr>
              <a:t>歳ごろまでには</a:t>
            </a:r>
            <a:endParaRPr lang="en-US" altLang="ja-JP" sz="2000" dirty="0">
              <a:solidFill>
                <a:schemeClr val="tx1"/>
              </a:solidFill>
              <a:latin typeface="+mn-ea"/>
            </a:endParaRPr>
          </a:p>
        </p:txBody>
      </p:sp>
      <p:sp>
        <p:nvSpPr>
          <p:cNvPr id="13" name="正方形/長方形 12"/>
          <p:cNvSpPr/>
          <p:nvPr/>
        </p:nvSpPr>
        <p:spPr>
          <a:xfrm>
            <a:off x="3157703" y="1752466"/>
            <a:ext cx="1657288" cy="522339"/>
          </a:xfrm>
          <a:prstGeom prst="rect">
            <a:avLst/>
          </a:prstGeom>
          <a:solidFill>
            <a:srgbClr val="FFFF9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altLang="ja-JP" sz="2000" dirty="0">
                <a:solidFill>
                  <a:schemeClr val="tx1"/>
                </a:solidFill>
                <a:latin typeface="+mn-ea"/>
              </a:rPr>
              <a:t>11</a:t>
            </a:r>
            <a:r>
              <a:rPr lang="ja-JP" altLang="en-US" sz="2000" dirty="0">
                <a:solidFill>
                  <a:schemeClr val="tx1"/>
                </a:solidFill>
                <a:latin typeface="+mn-ea"/>
              </a:rPr>
              <a:t>歳ごろから</a:t>
            </a:r>
            <a:endParaRPr lang="en-US" altLang="ja-JP" sz="2000" dirty="0">
              <a:solidFill>
                <a:schemeClr val="tx1"/>
              </a:solidFill>
              <a:latin typeface="+mn-ea"/>
            </a:endParaRPr>
          </a:p>
        </p:txBody>
      </p:sp>
    </p:spTree>
    <p:extLst>
      <p:ext uri="{BB962C8B-B14F-4D97-AF65-F5344CB8AC3E}">
        <p14:creationId xmlns:p14="http://schemas.microsoft.com/office/powerpoint/2010/main" val="3676312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500"/>
                            </p:stCondLst>
                            <p:childTnLst>
                              <p:par>
                                <p:cTn id="27" presetID="10"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500"/>
                                        <p:tgtEl>
                                          <p:spTgt spid="1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animBg="1"/>
      <p:bldP spid="12" grpId="0" animBg="1"/>
      <p:bldP spid="1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9"/>
          <p:cNvSpPr>
            <a:spLocks noChangeArrowheads="1"/>
          </p:cNvSpPr>
          <p:nvPr/>
        </p:nvSpPr>
        <p:spPr bwMode="auto">
          <a:xfrm>
            <a:off x="4333930" y="677492"/>
            <a:ext cx="3969499" cy="1384995"/>
          </a:xfrm>
          <a:prstGeom prst="rect">
            <a:avLst/>
          </a:prstGeom>
          <a:noFill/>
          <a:ln w="9525" algn="ctr">
            <a:noFill/>
            <a:miter lim="800000"/>
            <a:headEnd/>
            <a:tailEnd/>
          </a:ln>
        </p:spPr>
        <p:txBody>
          <a:bodyPr wrap="square" anchor="ctr">
            <a:spAutoFit/>
          </a:bodyPr>
          <a:lstStyle/>
          <a:p>
            <a:r>
              <a:rPr lang="ja-JP" altLang="en-US" sz="2800" dirty="0">
                <a:latin typeface="+mn-ea"/>
              </a:rPr>
              <a:t>脳からの命令で</a:t>
            </a:r>
            <a:endParaRPr lang="en-US" altLang="ja-JP" sz="2800" dirty="0">
              <a:latin typeface="+mn-ea"/>
            </a:endParaRPr>
          </a:p>
          <a:p>
            <a:r>
              <a:rPr lang="ja-JP" altLang="en-US" sz="2800" dirty="0">
                <a:latin typeface="+mn-ea"/>
              </a:rPr>
              <a:t>卵巣や精巣に</a:t>
            </a:r>
            <a:endParaRPr lang="en-US" altLang="ja-JP" sz="2800" dirty="0">
              <a:latin typeface="+mn-ea"/>
            </a:endParaRPr>
          </a:p>
          <a:p>
            <a:r>
              <a:rPr lang="ja-JP" altLang="en-US" sz="2800" dirty="0">
                <a:latin typeface="+mn-ea"/>
              </a:rPr>
              <a:t>ホルモンが分泌される</a:t>
            </a:r>
            <a:endParaRPr lang="en-US" altLang="ja-JP" sz="2800" dirty="0">
              <a:latin typeface="+mn-ea"/>
            </a:endParaRPr>
          </a:p>
        </p:txBody>
      </p:sp>
      <p:sp>
        <p:nvSpPr>
          <p:cNvPr id="6" name="Rectangle 9"/>
          <p:cNvSpPr>
            <a:spLocks noChangeArrowheads="1"/>
          </p:cNvSpPr>
          <p:nvPr/>
        </p:nvSpPr>
        <p:spPr bwMode="auto">
          <a:xfrm>
            <a:off x="4333929" y="3011628"/>
            <a:ext cx="3558235" cy="1384995"/>
          </a:xfrm>
          <a:prstGeom prst="rect">
            <a:avLst/>
          </a:prstGeom>
          <a:noFill/>
          <a:ln w="9525" algn="ctr">
            <a:noFill/>
            <a:miter lim="800000"/>
            <a:headEnd/>
            <a:tailEnd/>
          </a:ln>
        </p:spPr>
        <p:txBody>
          <a:bodyPr wrap="square" anchor="ctr">
            <a:spAutoFit/>
          </a:bodyPr>
          <a:lstStyle/>
          <a:p>
            <a:r>
              <a:rPr lang="ja-JP" altLang="en-US" sz="2800" dirty="0">
                <a:latin typeface="+mn-ea"/>
              </a:rPr>
              <a:t>卵巣や精巣から</a:t>
            </a:r>
            <a:endParaRPr lang="en-US" altLang="ja-JP" sz="2800" dirty="0">
              <a:latin typeface="+mn-ea"/>
            </a:endParaRPr>
          </a:p>
          <a:p>
            <a:r>
              <a:rPr lang="ja-JP" altLang="en-US" sz="2800" dirty="0">
                <a:latin typeface="+mn-ea"/>
              </a:rPr>
              <a:t>体を変化させる</a:t>
            </a:r>
            <a:endParaRPr lang="en-US" altLang="ja-JP" sz="2800" dirty="0">
              <a:latin typeface="+mn-ea"/>
            </a:endParaRPr>
          </a:p>
          <a:p>
            <a:r>
              <a:rPr lang="ja-JP" altLang="en-US" sz="2800" dirty="0">
                <a:latin typeface="+mn-ea"/>
              </a:rPr>
              <a:t>性ホルモンが出される</a:t>
            </a:r>
          </a:p>
        </p:txBody>
      </p:sp>
      <p:sp>
        <p:nvSpPr>
          <p:cNvPr id="7" name="Rectangle 9"/>
          <p:cNvSpPr>
            <a:spLocks noChangeArrowheads="1"/>
          </p:cNvSpPr>
          <p:nvPr/>
        </p:nvSpPr>
        <p:spPr bwMode="auto">
          <a:xfrm>
            <a:off x="4950643" y="5454296"/>
            <a:ext cx="2324768" cy="523220"/>
          </a:xfrm>
          <a:prstGeom prst="rect">
            <a:avLst/>
          </a:prstGeom>
          <a:noFill/>
          <a:ln w="9525" algn="ctr">
            <a:noFill/>
            <a:miter lim="800000"/>
            <a:headEnd/>
            <a:tailEnd/>
          </a:ln>
        </p:spPr>
        <p:txBody>
          <a:bodyPr wrap="square" anchor="ctr">
            <a:spAutoFit/>
          </a:bodyPr>
          <a:lstStyle/>
          <a:p>
            <a:r>
              <a:rPr lang="ja-JP" altLang="en-US" sz="2800" dirty="0">
                <a:latin typeface="+mn-ea"/>
              </a:rPr>
              <a:t>体が変化する</a:t>
            </a:r>
          </a:p>
        </p:txBody>
      </p:sp>
      <p:sp>
        <p:nvSpPr>
          <p:cNvPr id="8" name="AutoShape 11"/>
          <p:cNvSpPr>
            <a:spLocks noChangeArrowheads="1"/>
          </p:cNvSpPr>
          <p:nvPr/>
        </p:nvSpPr>
        <p:spPr bwMode="auto">
          <a:xfrm>
            <a:off x="5870280" y="2191307"/>
            <a:ext cx="485533" cy="594979"/>
          </a:xfrm>
          <a:prstGeom prst="downArrow">
            <a:avLst>
              <a:gd name="adj1" fmla="val 49454"/>
              <a:gd name="adj2" fmla="val 58908"/>
            </a:avLst>
          </a:prstGeom>
          <a:solidFill>
            <a:schemeClr val="accent5"/>
          </a:solidFill>
          <a:ln w="9525">
            <a:noFill/>
            <a:miter lim="800000"/>
            <a:headEnd/>
            <a:tailEnd/>
          </a:ln>
        </p:spPr>
        <p:txBody>
          <a:bodyPr vert="eaVert" wrap="none" anchor="ctr"/>
          <a:lstStyle/>
          <a:p>
            <a:endParaRPr lang="ja-JP" altLang="en-US" sz="1351"/>
          </a:p>
        </p:txBody>
      </p:sp>
      <p:sp>
        <p:nvSpPr>
          <p:cNvPr id="9" name="AutoShape 11"/>
          <p:cNvSpPr>
            <a:spLocks noChangeArrowheads="1"/>
          </p:cNvSpPr>
          <p:nvPr/>
        </p:nvSpPr>
        <p:spPr bwMode="auto">
          <a:xfrm>
            <a:off x="5871541" y="4627979"/>
            <a:ext cx="485533" cy="594979"/>
          </a:xfrm>
          <a:prstGeom prst="downArrow">
            <a:avLst>
              <a:gd name="adj1" fmla="val 49454"/>
              <a:gd name="adj2" fmla="val 58908"/>
            </a:avLst>
          </a:prstGeom>
          <a:solidFill>
            <a:schemeClr val="accent5"/>
          </a:solidFill>
          <a:ln w="9525">
            <a:noFill/>
            <a:miter lim="800000"/>
            <a:headEnd/>
            <a:tailEnd/>
          </a:ln>
        </p:spPr>
        <p:txBody>
          <a:bodyPr vert="eaVert" wrap="none" anchor="ctr"/>
          <a:lstStyle/>
          <a:p>
            <a:endParaRPr lang="ja-JP" altLang="en-US" sz="1351"/>
          </a:p>
        </p:txBody>
      </p:sp>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3913" y="677490"/>
            <a:ext cx="2778352" cy="5395917"/>
          </a:xfrm>
          <a:prstGeom prst="rect">
            <a:avLst/>
          </a:prstGeom>
        </p:spPr>
      </p:pic>
      <p:pic>
        <p:nvPicPr>
          <p:cNvPr id="10" name="図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673808" y="677471"/>
            <a:ext cx="2543319" cy="5347980"/>
          </a:xfrm>
          <a:prstGeom prst="rect">
            <a:avLst/>
          </a:prstGeom>
        </p:spPr>
      </p:pic>
      <p:sp>
        <p:nvSpPr>
          <p:cNvPr id="11" name="Rectangle 9"/>
          <p:cNvSpPr>
            <a:spLocks noChangeArrowheads="1"/>
          </p:cNvSpPr>
          <p:nvPr/>
        </p:nvSpPr>
        <p:spPr bwMode="auto">
          <a:xfrm>
            <a:off x="3067319" y="5676188"/>
            <a:ext cx="679620" cy="369332"/>
          </a:xfrm>
          <a:prstGeom prst="rect">
            <a:avLst/>
          </a:prstGeom>
          <a:noFill/>
          <a:ln w="9525" algn="ctr">
            <a:noFill/>
            <a:miter lim="800000"/>
            <a:headEnd/>
            <a:tailEnd/>
          </a:ln>
        </p:spPr>
        <p:txBody>
          <a:bodyPr wrap="square" anchor="ctr">
            <a:spAutoFit/>
          </a:bodyPr>
          <a:lstStyle/>
          <a:p>
            <a:r>
              <a:rPr lang="ja-JP" altLang="en-US" dirty="0">
                <a:latin typeface="+mn-ea"/>
              </a:rPr>
              <a:t>卵巣</a:t>
            </a:r>
          </a:p>
        </p:txBody>
      </p:sp>
      <p:sp>
        <p:nvSpPr>
          <p:cNvPr id="12" name="Rectangle 9"/>
          <p:cNvSpPr>
            <a:spLocks noChangeArrowheads="1"/>
          </p:cNvSpPr>
          <p:nvPr/>
        </p:nvSpPr>
        <p:spPr bwMode="auto">
          <a:xfrm>
            <a:off x="9603701" y="5561994"/>
            <a:ext cx="679620" cy="369332"/>
          </a:xfrm>
          <a:prstGeom prst="rect">
            <a:avLst/>
          </a:prstGeom>
          <a:noFill/>
          <a:ln w="9525" algn="ctr">
            <a:noFill/>
            <a:miter lim="800000"/>
            <a:headEnd/>
            <a:tailEnd/>
          </a:ln>
        </p:spPr>
        <p:txBody>
          <a:bodyPr wrap="square" anchor="ctr">
            <a:spAutoFit/>
          </a:bodyPr>
          <a:lstStyle/>
          <a:p>
            <a:r>
              <a:rPr lang="ja-JP" altLang="en-US" dirty="0">
                <a:latin typeface="+mn-ea"/>
              </a:rPr>
              <a:t>精巣</a:t>
            </a:r>
          </a:p>
        </p:txBody>
      </p:sp>
      <p:pic>
        <p:nvPicPr>
          <p:cNvPr id="13" name="図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86343" y="1459151"/>
            <a:ext cx="879161" cy="3783244"/>
          </a:xfrm>
          <a:prstGeom prst="rect">
            <a:avLst/>
          </a:prstGeom>
        </p:spPr>
      </p:pic>
      <p:pic>
        <p:nvPicPr>
          <p:cNvPr id="14" name="図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18022" y="1439714"/>
            <a:ext cx="729011" cy="4113077"/>
          </a:xfrm>
          <a:prstGeom prst="rect">
            <a:avLst/>
          </a:prstGeom>
        </p:spPr>
      </p:pic>
      <p:pic>
        <p:nvPicPr>
          <p:cNvPr id="15" name="図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1728" y="4578957"/>
            <a:ext cx="455957" cy="603835"/>
          </a:xfrm>
          <a:prstGeom prst="rect">
            <a:avLst/>
          </a:prstGeom>
        </p:spPr>
      </p:pic>
      <p:pic>
        <p:nvPicPr>
          <p:cNvPr id="17" name="図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78386">
            <a:off x="2380446" y="4563629"/>
            <a:ext cx="455957" cy="603835"/>
          </a:xfrm>
          <a:prstGeom prst="rect">
            <a:avLst/>
          </a:prstGeom>
        </p:spPr>
      </p:pic>
      <p:pic>
        <p:nvPicPr>
          <p:cNvPr id="18" name="図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213405">
            <a:off x="2117535" y="4867694"/>
            <a:ext cx="445307" cy="589731"/>
          </a:xfrm>
          <a:prstGeom prst="rect">
            <a:avLst/>
          </a:prstGeom>
        </p:spPr>
      </p:pic>
      <p:pic>
        <p:nvPicPr>
          <p:cNvPr id="19" name="図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89500">
            <a:off x="3479386" y="4909271"/>
            <a:ext cx="490236" cy="542307"/>
          </a:xfrm>
          <a:prstGeom prst="rect">
            <a:avLst/>
          </a:prstGeom>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231583">
            <a:off x="2234164" y="5157391"/>
            <a:ext cx="455957" cy="603835"/>
          </a:xfrm>
          <a:prstGeom prst="rect">
            <a:avLst/>
          </a:prstGeom>
        </p:spPr>
      </p:pic>
      <p:pic>
        <p:nvPicPr>
          <p:cNvPr id="21" name="図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935390">
            <a:off x="3363684" y="5207061"/>
            <a:ext cx="455957" cy="603835"/>
          </a:xfrm>
          <a:prstGeom prst="rect">
            <a:avLst/>
          </a:prstGeom>
        </p:spPr>
      </p:pic>
      <p:pic>
        <p:nvPicPr>
          <p:cNvPr id="22" name="図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2523706" y="4176343"/>
            <a:ext cx="455957" cy="603835"/>
          </a:xfrm>
          <a:prstGeom prst="rect">
            <a:avLst/>
          </a:prstGeom>
        </p:spPr>
      </p:pic>
      <p:pic>
        <p:nvPicPr>
          <p:cNvPr id="23" name="図 22"/>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9630874">
            <a:off x="2458652" y="3463614"/>
            <a:ext cx="455957" cy="603835"/>
          </a:xfrm>
          <a:prstGeom prst="rect">
            <a:avLst/>
          </a:prstGeom>
        </p:spPr>
      </p:pic>
      <p:pic>
        <p:nvPicPr>
          <p:cNvPr id="24" name="図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3162433" y="4180571"/>
            <a:ext cx="455957" cy="603835"/>
          </a:xfrm>
          <a:prstGeom prst="rect">
            <a:avLst/>
          </a:prstGeom>
        </p:spPr>
      </p:pic>
      <p:pic>
        <p:nvPicPr>
          <p:cNvPr id="25" name="図 2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3222910" y="3455459"/>
            <a:ext cx="455957" cy="603835"/>
          </a:xfrm>
          <a:prstGeom prst="rect">
            <a:avLst/>
          </a:prstGeom>
        </p:spPr>
      </p:pic>
      <p:pic>
        <p:nvPicPr>
          <p:cNvPr id="26" name="図 2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2919988" y="4001150"/>
            <a:ext cx="455957" cy="603835"/>
          </a:xfrm>
          <a:prstGeom prst="rect">
            <a:avLst/>
          </a:prstGeom>
        </p:spPr>
      </p:pic>
      <p:pic>
        <p:nvPicPr>
          <p:cNvPr id="27" name="図 2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2916658" y="3220263"/>
            <a:ext cx="455957" cy="603835"/>
          </a:xfrm>
          <a:prstGeom prst="rect">
            <a:avLst/>
          </a:prstGeom>
        </p:spPr>
      </p:pic>
      <p:pic>
        <p:nvPicPr>
          <p:cNvPr id="30" name="図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93311">
            <a:off x="9427038" y="5029462"/>
            <a:ext cx="455957" cy="603835"/>
          </a:xfrm>
          <a:prstGeom prst="rect">
            <a:avLst/>
          </a:prstGeom>
        </p:spPr>
      </p:pic>
      <p:pic>
        <p:nvPicPr>
          <p:cNvPr id="31" name="図 3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8360606">
            <a:off x="8572737" y="5013599"/>
            <a:ext cx="455957" cy="603835"/>
          </a:xfrm>
          <a:prstGeom prst="rect">
            <a:avLst/>
          </a:prstGeom>
        </p:spPr>
      </p:pic>
      <p:pic>
        <p:nvPicPr>
          <p:cNvPr id="32" name="図 3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5213405">
            <a:off x="8486126" y="5264521"/>
            <a:ext cx="445307" cy="589731"/>
          </a:xfrm>
          <a:prstGeom prst="rect">
            <a:avLst/>
          </a:prstGeom>
        </p:spPr>
      </p:pic>
      <p:pic>
        <p:nvPicPr>
          <p:cNvPr id="33" name="図 3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3889500">
            <a:off x="9433551" y="5323009"/>
            <a:ext cx="490236" cy="542307"/>
          </a:xfrm>
          <a:prstGeom prst="rect">
            <a:avLst/>
          </a:prstGeom>
        </p:spPr>
      </p:pic>
      <p:pic>
        <p:nvPicPr>
          <p:cNvPr id="34" name="図 3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2231583">
            <a:off x="8590045" y="5556531"/>
            <a:ext cx="455957" cy="603835"/>
          </a:xfrm>
          <a:prstGeom prst="rect">
            <a:avLst/>
          </a:prstGeom>
        </p:spPr>
      </p:pic>
      <p:pic>
        <p:nvPicPr>
          <p:cNvPr id="35" name="図 3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935390">
            <a:off x="9325322" y="5589195"/>
            <a:ext cx="455957" cy="603835"/>
          </a:xfrm>
          <a:prstGeom prst="rect">
            <a:avLst/>
          </a:prstGeom>
        </p:spPr>
      </p:pic>
      <p:pic>
        <p:nvPicPr>
          <p:cNvPr id="36" name="図 3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8757565" y="4415415"/>
            <a:ext cx="455957" cy="603835"/>
          </a:xfrm>
          <a:prstGeom prst="rect">
            <a:avLst/>
          </a:prstGeom>
        </p:spPr>
      </p:pic>
      <p:pic>
        <p:nvPicPr>
          <p:cNvPr id="37" name="図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8636448" y="3813527"/>
            <a:ext cx="455957" cy="603835"/>
          </a:xfrm>
          <a:prstGeom prst="rect">
            <a:avLst/>
          </a:prstGeom>
        </p:spPr>
      </p:pic>
      <p:pic>
        <p:nvPicPr>
          <p:cNvPr id="38" name="図 3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9343406" y="4444513"/>
            <a:ext cx="455957" cy="603835"/>
          </a:xfrm>
          <a:prstGeom prst="rect">
            <a:avLst/>
          </a:prstGeom>
        </p:spPr>
      </p:pic>
      <p:pic>
        <p:nvPicPr>
          <p:cNvPr id="39" name="図 3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9477762" y="3828238"/>
            <a:ext cx="455957" cy="603835"/>
          </a:xfrm>
          <a:prstGeom prst="rect">
            <a:avLst/>
          </a:prstGeom>
        </p:spPr>
      </p:pic>
      <p:pic>
        <p:nvPicPr>
          <p:cNvPr id="40" name="図 3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9116698" y="4001151"/>
            <a:ext cx="455957" cy="603835"/>
          </a:xfrm>
          <a:prstGeom prst="rect">
            <a:avLst/>
          </a:prstGeom>
        </p:spPr>
      </p:pic>
      <p:pic>
        <p:nvPicPr>
          <p:cNvPr id="41" name="図 4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9107066" y="3273206"/>
            <a:ext cx="455957" cy="603835"/>
          </a:xfrm>
          <a:prstGeom prst="rect">
            <a:avLst/>
          </a:prstGeom>
        </p:spPr>
      </p:pic>
      <p:pic>
        <p:nvPicPr>
          <p:cNvPr id="43" name="図 4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9573368" y="3189618"/>
            <a:ext cx="455957" cy="603835"/>
          </a:xfrm>
          <a:prstGeom prst="rect">
            <a:avLst/>
          </a:prstGeom>
        </p:spPr>
      </p:pic>
      <p:pic>
        <p:nvPicPr>
          <p:cNvPr id="44" name="図 4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8503382" y="3194207"/>
            <a:ext cx="455957" cy="603835"/>
          </a:xfrm>
          <a:prstGeom prst="rect">
            <a:avLst/>
          </a:prstGeom>
        </p:spPr>
      </p:pic>
      <p:pic>
        <p:nvPicPr>
          <p:cNvPr id="45" name="図 4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9101042" y="2603139"/>
            <a:ext cx="455957" cy="603835"/>
          </a:xfrm>
          <a:prstGeom prst="rect">
            <a:avLst/>
          </a:prstGeom>
        </p:spPr>
      </p:pic>
      <p:pic>
        <p:nvPicPr>
          <p:cNvPr id="46" name="図 4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1415390">
            <a:off x="3297165" y="2664202"/>
            <a:ext cx="455957" cy="603835"/>
          </a:xfrm>
          <a:prstGeom prst="rect">
            <a:avLst/>
          </a:prstGeom>
        </p:spPr>
      </p:pic>
      <p:pic>
        <p:nvPicPr>
          <p:cNvPr id="47" name="図 4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630874">
            <a:off x="2370954" y="2681933"/>
            <a:ext cx="455957" cy="603835"/>
          </a:xfrm>
          <a:prstGeom prst="rect">
            <a:avLst/>
          </a:prstGeom>
        </p:spPr>
      </p:pic>
      <p:pic>
        <p:nvPicPr>
          <p:cNvPr id="48" name="図 4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20390655">
            <a:off x="2910757" y="2506349"/>
            <a:ext cx="455957" cy="603835"/>
          </a:xfrm>
          <a:prstGeom prst="rect">
            <a:avLst/>
          </a:prstGeom>
        </p:spPr>
      </p:pic>
    </p:spTree>
    <p:extLst>
      <p:ext uri="{BB962C8B-B14F-4D97-AF65-F5344CB8AC3E}">
        <p14:creationId xmlns:p14="http://schemas.microsoft.com/office/powerpoint/2010/main" val="3740132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000"/>
                            </p:stCondLst>
                            <p:childTnLst>
                              <p:par>
                                <p:cTn id="22" presetID="22" presetClass="entr" presetSubtype="4" fill="hold" nodeType="after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wipe(down)">
                                      <p:cBhvr>
                                        <p:cTn id="24" dur="500"/>
                                        <p:tgtEl>
                                          <p:spTgt spid="15"/>
                                        </p:tgtEl>
                                      </p:cBhvr>
                                    </p:animEffect>
                                  </p:childTnLst>
                                </p:cTn>
                              </p:par>
                              <p:par>
                                <p:cTn id="25" presetID="22" presetClass="entr" presetSubtype="4"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par>
                                <p:cTn id="28" presetID="22" presetClass="entr" presetSubtype="4" fill="hold"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down)">
                                      <p:cBhvr>
                                        <p:cTn id="30" dur="500"/>
                                        <p:tgtEl>
                                          <p:spTgt spid="18"/>
                                        </p:tgtEl>
                                      </p:cBhvr>
                                    </p:animEffect>
                                  </p:childTnLst>
                                </p:cTn>
                              </p:par>
                              <p:par>
                                <p:cTn id="31" presetID="22" presetClass="entr" presetSubtype="4"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down)">
                                      <p:cBhvr>
                                        <p:cTn id="33" dur="500"/>
                                        <p:tgtEl>
                                          <p:spTgt spid="20"/>
                                        </p:tgtEl>
                                      </p:cBhvr>
                                    </p:animEffect>
                                  </p:childTnLst>
                                </p:cTn>
                              </p:par>
                              <p:par>
                                <p:cTn id="34" presetID="22" presetClass="entr" presetSubtype="4"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wipe(down)">
                                      <p:cBhvr>
                                        <p:cTn id="36" dur="500"/>
                                        <p:tgtEl>
                                          <p:spTgt spid="19"/>
                                        </p:tgtEl>
                                      </p:cBhvr>
                                    </p:animEffect>
                                  </p:childTnLst>
                                </p:cTn>
                              </p:par>
                              <p:par>
                                <p:cTn id="37" presetID="22" presetClass="entr" presetSubtype="4" fill="hold"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down)">
                                      <p:cBhvr>
                                        <p:cTn id="39" dur="500"/>
                                        <p:tgtEl>
                                          <p:spTgt spid="21"/>
                                        </p:tgtEl>
                                      </p:cBhvr>
                                    </p:animEffect>
                                  </p:childTnLst>
                                </p:cTn>
                              </p:par>
                            </p:childTnLst>
                          </p:cTn>
                        </p:par>
                        <p:par>
                          <p:cTn id="40" fill="hold">
                            <p:stCondLst>
                              <p:cond delay="1500"/>
                            </p:stCondLst>
                            <p:childTnLst>
                              <p:par>
                                <p:cTn id="41" presetID="22" presetClass="entr" presetSubtype="4"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down)">
                                      <p:cBhvr>
                                        <p:cTn id="43" dur="500"/>
                                        <p:tgtEl>
                                          <p:spTgt spid="22"/>
                                        </p:tgtEl>
                                      </p:cBhvr>
                                    </p:animEffect>
                                  </p:childTnLst>
                                </p:cTn>
                              </p:par>
                              <p:par>
                                <p:cTn id="44" presetID="22" presetClass="entr" presetSubtype="4"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down)">
                                      <p:cBhvr>
                                        <p:cTn id="46" dur="500"/>
                                        <p:tgtEl>
                                          <p:spTgt spid="23"/>
                                        </p:tgtEl>
                                      </p:cBhvr>
                                    </p:animEffect>
                                  </p:childTnLst>
                                </p:cTn>
                              </p:par>
                              <p:par>
                                <p:cTn id="47" presetID="22" presetClass="entr" presetSubtype="4"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down)">
                                      <p:cBhvr>
                                        <p:cTn id="49" dur="500"/>
                                        <p:tgtEl>
                                          <p:spTgt spid="24"/>
                                        </p:tgtEl>
                                      </p:cBhvr>
                                    </p:animEffect>
                                  </p:childTnLst>
                                </p:cTn>
                              </p:par>
                              <p:par>
                                <p:cTn id="50" presetID="22" presetClass="entr" presetSubtype="4" fill="hold" nodeType="with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down)">
                                      <p:cBhvr>
                                        <p:cTn id="52" dur="500"/>
                                        <p:tgtEl>
                                          <p:spTgt spid="25"/>
                                        </p:tgtEl>
                                      </p:cBhvr>
                                    </p:animEffect>
                                  </p:childTnLst>
                                </p:cTn>
                              </p:par>
                              <p:par>
                                <p:cTn id="53" presetID="22" presetClass="entr" presetSubtype="4" fill="hold" nodeType="with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par>
                                <p:cTn id="56" presetID="22" presetClass="entr" presetSubtype="4" fill="hold"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down)">
                                      <p:cBhvr>
                                        <p:cTn id="58" dur="500"/>
                                        <p:tgtEl>
                                          <p:spTgt spid="27"/>
                                        </p:tgtEl>
                                      </p:cBhvr>
                                    </p:animEffect>
                                  </p:childTnLst>
                                </p:cTn>
                              </p:par>
                              <p:par>
                                <p:cTn id="59" presetID="22" presetClass="entr" presetSubtype="4" fill="hold" nodeType="withEffect">
                                  <p:stCondLst>
                                    <p:cond delay="0"/>
                                  </p:stCondLst>
                                  <p:childTnLst>
                                    <p:set>
                                      <p:cBhvr>
                                        <p:cTn id="60" dur="1" fill="hold">
                                          <p:stCondLst>
                                            <p:cond delay="0"/>
                                          </p:stCondLst>
                                        </p:cTn>
                                        <p:tgtEl>
                                          <p:spTgt spid="46"/>
                                        </p:tgtEl>
                                        <p:attrNameLst>
                                          <p:attrName>style.visibility</p:attrName>
                                        </p:attrNameLst>
                                      </p:cBhvr>
                                      <p:to>
                                        <p:strVal val="visible"/>
                                      </p:to>
                                    </p:set>
                                    <p:animEffect transition="in" filter="wipe(down)">
                                      <p:cBhvr>
                                        <p:cTn id="61" dur="500"/>
                                        <p:tgtEl>
                                          <p:spTgt spid="46"/>
                                        </p:tgtEl>
                                      </p:cBhvr>
                                    </p:animEffect>
                                  </p:childTnLst>
                                </p:cTn>
                              </p:par>
                              <p:par>
                                <p:cTn id="62" presetID="22" presetClass="entr" presetSubtype="4" fill="hold"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wipe(down)">
                                      <p:cBhvr>
                                        <p:cTn id="64" dur="500"/>
                                        <p:tgtEl>
                                          <p:spTgt spid="47"/>
                                        </p:tgtEl>
                                      </p:cBhvr>
                                    </p:animEffect>
                                  </p:childTnLst>
                                </p:cTn>
                              </p:par>
                              <p:par>
                                <p:cTn id="65" presetID="22" presetClass="entr" presetSubtype="4" fill="hold" nodeType="withEffect">
                                  <p:stCondLst>
                                    <p:cond delay="0"/>
                                  </p:stCondLst>
                                  <p:childTnLst>
                                    <p:set>
                                      <p:cBhvr>
                                        <p:cTn id="66" dur="1" fill="hold">
                                          <p:stCondLst>
                                            <p:cond delay="0"/>
                                          </p:stCondLst>
                                        </p:cTn>
                                        <p:tgtEl>
                                          <p:spTgt spid="48"/>
                                        </p:tgtEl>
                                        <p:attrNameLst>
                                          <p:attrName>style.visibility</p:attrName>
                                        </p:attrNameLst>
                                      </p:cBhvr>
                                      <p:to>
                                        <p:strVal val="visible"/>
                                      </p:to>
                                    </p:set>
                                    <p:animEffect transition="in" filter="wipe(down)">
                                      <p:cBhvr>
                                        <p:cTn id="67" dur="500"/>
                                        <p:tgtEl>
                                          <p:spTgt spid="48"/>
                                        </p:tgtEl>
                                      </p:cBhvr>
                                    </p:animEffect>
                                  </p:childTnLst>
                                </p:cTn>
                              </p:par>
                            </p:childTnLst>
                          </p:cTn>
                        </p:par>
                        <p:par>
                          <p:cTn id="68" fill="hold">
                            <p:stCondLst>
                              <p:cond delay="2000"/>
                            </p:stCondLst>
                            <p:childTnLst>
                              <p:par>
                                <p:cTn id="69" presetID="22" presetClass="entr" presetSubtype="4" fill="hold" nodeType="afterEffect">
                                  <p:stCondLst>
                                    <p:cond delay="0"/>
                                  </p:stCondLst>
                                  <p:childTnLst>
                                    <p:set>
                                      <p:cBhvr>
                                        <p:cTn id="70" dur="1" fill="hold">
                                          <p:stCondLst>
                                            <p:cond delay="0"/>
                                          </p:stCondLst>
                                        </p:cTn>
                                        <p:tgtEl>
                                          <p:spTgt spid="30"/>
                                        </p:tgtEl>
                                        <p:attrNameLst>
                                          <p:attrName>style.visibility</p:attrName>
                                        </p:attrNameLst>
                                      </p:cBhvr>
                                      <p:to>
                                        <p:strVal val="visible"/>
                                      </p:to>
                                    </p:set>
                                    <p:animEffect transition="in" filter="wipe(down)">
                                      <p:cBhvr>
                                        <p:cTn id="71" dur="500"/>
                                        <p:tgtEl>
                                          <p:spTgt spid="30"/>
                                        </p:tgtEl>
                                      </p:cBhvr>
                                    </p:animEffect>
                                  </p:childTnLst>
                                </p:cTn>
                              </p:par>
                              <p:par>
                                <p:cTn id="72" presetID="22" presetClass="entr" presetSubtype="4" fill="hold"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wipe(down)">
                                      <p:cBhvr>
                                        <p:cTn id="74" dur="500"/>
                                        <p:tgtEl>
                                          <p:spTgt spid="33"/>
                                        </p:tgtEl>
                                      </p:cBhvr>
                                    </p:animEffect>
                                  </p:childTnLst>
                                </p:cTn>
                              </p:par>
                              <p:par>
                                <p:cTn id="75" presetID="22" presetClass="entr" presetSubtype="4"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animEffect transition="in" filter="wipe(down)">
                                      <p:cBhvr>
                                        <p:cTn id="77" dur="500"/>
                                        <p:tgtEl>
                                          <p:spTgt spid="31"/>
                                        </p:tgtEl>
                                      </p:cBhvr>
                                    </p:animEffect>
                                  </p:childTnLst>
                                </p:cTn>
                              </p:par>
                              <p:par>
                                <p:cTn id="78" presetID="22" presetClass="entr" presetSubtype="4" fill="hold" nodeType="with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down)">
                                      <p:cBhvr>
                                        <p:cTn id="80" dur="500"/>
                                        <p:tgtEl>
                                          <p:spTgt spid="35"/>
                                        </p:tgtEl>
                                      </p:cBhvr>
                                    </p:animEffect>
                                  </p:childTnLst>
                                </p:cTn>
                              </p:par>
                              <p:par>
                                <p:cTn id="81" presetID="22" presetClass="entr" presetSubtype="4" fill="hold"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down)">
                                      <p:cBhvr>
                                        <p:cTn id="83" dur="500"/>
                                        <p:tgtEl>
                                          <p:spTgt spid="34"/>
                                        </p:tgtEl>
                                      </p:cBhvr>
                                    </p:animEffect>
                                  </p:childTnLst>
                                </p:cTn>
                              </p:par>
                              <p:par>
                                <p:cTn id="84" presetID="22" presetClass="entr" presetSubtype="4"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wipe(down)">
                                      <p:cBhvr>
                                        <p:cTn id="86" dur="500"/>
                                        <p:tgtEl>
                                          <p:spTgt spid="32"/>
                                        </p:tgtEl>
                                      </p:cBhvr>
                                    </p:animEffect>
                                  </p:childTnLst>
                                </p:cTn>
                              </p:par>
                            </p:childTnLst>
                          </p:cTn>
                        </p:par>
                        <p:par>
                          <p:cTn id="87" fill="hold">
                            <p:stCondLst>
                              <p:cond delay="2500"/>
                            </p:stCondLst>
                            <p:childTnLst>
                              <p:par>
                                <p:cTn id="88" presetID="22" presetClass="entr" presetSubtype="4" fill="hold" nodeType="afterEffect">
                                  <p:stCondLst>
                                    <p:cond delay="0"/>
                                  </p:stCondLst>
                                  <p:childTnLst>
                                    <p:set>
                                      <p:cBhvr>
                                        <p:cTn id="89" dur="1" fill="hold">
                                          <p:stCondLst>
                                            <p:cond delay="0"/>
                                          </p:stCondLst>
                                        </p:cTn>
                                        <p:tgtEl>
                                          <p:spTgt spid="36"/>
                                        </p:tgtEl>
                                        <p:attrNameLst>
                                          <p:attrName>style.visibility</p:attrName>
                                        </p:attrNameLst>
                                      </p:cBhvr>
                                      <p:to>
                                        <p:strVal val="visible"/>
                                      </p:to>
                                    </p:set>
                                    <p:animEffect transition="in" filter="wipe(down)">
                                      <p:cBhvr>
                                        <p:cTn id="90" dur="500"/>
                                        <p:tgtEl>
                                          <p:spTgt spid="36"/>
                                        </p:tgtEl>
                                      </p:cBhvr>
                                    </p:animEffect>
                                  </p:childTnLst>
                                </p:cTn>
                              </p:par>
                              <p:par>
                                <p:cTn id="91" presetID="22" presetClass="entr" presetSubtype="4" fill="hold" nodeType="withEffect">
                                  <p:stCondLst>
                                    <p:cond delay="0"/>
                                  </p:stCondLst>
                                  <p:childTnLst>
                                    <p:set>
                                      <p:cBhvr>
                                        <p:cTn id="92" dur="1" fill="hold">
                                          <p:stCondLst>
                                            <p:cond delay="0"/>
                                          </p:stCondLst>
                                        </p:cTn>
                                        <p:tgtEl>
                                          <p:spTgt spid="37"/>
                                        </p:tgtEl>
                                        <p:attrNameLst>
                                          <p:attrName>style.visibility</p:attrName>
                                        </p:attrNameLst>
                                      </p:cBhvr>
                                      <p:to>
                                        <p:strVal val="visible"/>
                                      </p:to>
                                    </p:set>
                                    <p:animEffect transition="in" filter="wipe(down)">
                                      <p:cBhvr>
                                        <p:cTn id="93" dur="500"/>
                                        <p:tgtEl>
                                          <p:spTgt spid="37"/>
                                        </p:tgtEl>
                                      </p:cBhvr>
                                    </p:animEffect>
                                  </p:childTnLst>
                                </p:cTn>
                              </p:par>
                              <p:par>
                                <p:cTn id="94" presetID="22" presetClass="entr" presetSubtype="4" fill="hold" nodeType="withEffect">
                                  <p:stCondLst>
                                    <p:cond delay="0"/>
                                  </p:stCondLst>
                                  <p:childTnLst>
                                    <p:set>
                                      <p:cBhvr>
                                        <p:cTn id="95" dur="1" fill="hold">
                                          <p:stCondLst>
                                            <p:cond delay="0"/>
                                          </p:stCondLst>
                                        </p:cTn>
                                        <p:tgtEl>
                                          <p:spTgt spid="38"/>
                                        </p:tgtEl>
                                        <p:attrNameLst>
                                          <p:attrName>style.visibility</p:attrName>
                                        </p:attrNameLst>
                                      </p:cBhvr>
                                      <p:to>
                                        <p:strVal val="visible"/>
                                      </p:to>
                                    </p:set>
                                    <p:animEffect transition="in" filter="wipe(down)">
                                      <p:cBhvr>
                                        <p:cTn id="96" dur="500"/>
                                        <p:tgtEl>
                                          <p:spTgt spid="38"/>
                                        </p:tgtEl>
                                      </p:cBhvr>
                                    </p:animEffect>
                                  </p:childTnLst>
                                </p:cTn>
                              </p:par>
                              <p:par>
                                <p:cTn id="97" presetID="22" presetClass="entr" presetSubtype="4" fill="hold" nodeType="withEffect">
                                  <p:stCondLst>
                                    <p:cond delay="0"/>
                                  </p:stCondLst>
                                  <p:childTnLst>
                                    <p:set>
                                      <p:cBhvr>
                                        <p:cTn id="98" dur="1" fill="hold">
                                          <p:stCondLst>
                                            <p:cond delay="0"/>
                                          </p:stCondLst>
                                        </p:cTn>
                                        <p:tgtEl>
                                          <p:spTgt spid="39"/>
                                        </p:tgtEl>
                                        <p:attrNameLst>
                                          <p:attrName>style.visibility</p:attrName>
                                        </p:attrNameLst>
                                      </p:cBhvr>
                                      <p:to>
                                        <p:strVal val="visible"/>
                                      </p:to>
                                    </p:set>
                                    <p:animEffect transition="in" filter="wipe(down)">
                                      <p:cBhvr>
                                        <p:cTn id="99" dur="500"/>
                                        <p:tgtEl>
                                          <p:spTgt spid="39"/>
                                        </p:tgtEl>
                                      </p:cBhvr>
                                    </p:animEffect>
                                  </p:childTnLst>
                                </p:cTn>
                              </p:par>
                              <p:par>
                                <p:cTn id="100" presetID="22" presetClass="entr" presetSubtype="4" fill="hold" nodeType="withEffect">
                                  <p:stCondLst>
                                    <p:cond delay="0"/>
                                  </p:stCondLst>
                                  <p:childTnLst>
                                    <p:set>
                                      <p:cBhvr>
                                        <p:cTn id="101" dur="1" fill="hold">
                                          <p:stCondLst>
                                            <p:cond delay="0"/>
                                          </p:stCondLst>
                                        </p:cTn>
                                        <p:tgtEl>
                                          <p:spTgt spid="40"/>
                                        </p:tgtEl>
                                        <p:attrNameLst>
                                          <p:attrName>style.visibility</p:attrName>
                                        </p:attrNameLst>
                                      </p:cBhvr>
                                      <p:to>
                                        <p:strVal val="visible"/>
                                      </p:to>
                                    </p:set>
                                    <p:animEffect transition="in" filter="wipe(down)">
                                      <p:cBhvr>
                                        <p:cTn id="102" dur="500"/>
                                        <p:tgtEl>
                                          <p:spTgt spid="40"/>
                                        </p:tgtEl>
                                      </p:cBhvr>
                                    </p:animEffect>
                                  </p:childTnLst>
                                </p:cTn>
                              </p:par>
                              <p:par>
                                <p:cTn id="103" presetID="22" presetClass="entr" presetSubtype="4" fill="hold" nodeType="withEffect">
                                  <p:stCondLst>
                                    <p:cond delay="0"/>
                                  </p:stCondLst>
                                  <p:childTnLst>
                                    <p:set>
                                      <p:cBhvr>
                                        <p:cTn id="104" dur="1" fill="hold">
                                          <p:stCondLst>
                                            <p:cond delay="0"/>
                                          </p:stCondLst>
                                        </p:cTn>
                                        <p:tgtEl>
                                          <p:spTgt spid="41"/>
                                        </p:tgtEl>
                                        <p:attrNameLst>
                                          <p:attrName>style.visibility</p:attrName>
                                        </p:attrNameLst>
                                      </p:cBhvr>
                                      <p:to>
                                        <p:strVal val="visible"/>
                                      </p:to>
                                    </p:set>
                                    <p:animEffect transition="in" filter="wipe(down)">
                                      <p:cBhvr>
                                        <p:cTn id="105" dur="500"/>
                                        <p:tgtEl>
                                          <p:spTgt spid="41"/>
                                        </p:tgtEl>
                                      </p:cBhvr>
                                    </p:animEffect>
                                  </p:childTnLst>
                                </p:cTn>
                              </p:par>
                              <p:par>
                                <p:cTn id="106" presetID="22" presetClass="entr" presetSubtype="4" fill="hold" nodeType="withEffect">
                                  <p:stCondLst>
                                    <p:cond delay="0"/>
                                  </p:stCondLst>
                                  <p:childTnLst>
                                    <p:set>
                                      <p:cBhvr>
                                        <p:cTn id="107" dur="1" fill="hold">
                                          <p:stCondLst>
                                            <p:cond delay="0"/>
                                          </p:stCondLst>
                                        </p:cTn>
                                        <p:tgtEl>
                                          <p:spTgt spid="43"/>
                                        </p:tgtEl>
                                        <p:attrNameLst>
                                          <p:attrName>style.visibility</p:attrName>
                                        </p:attrNameLst>
                                      </p:cBhvr>
                                      <p:to>
                                        <p:strVal val="visible"/>
                                      </p:to>
                                    </p:set>
                                    <p:animEffect transition="in" filter="wipe(down)">
                                      <p:cBhvr>
                                        <p:cTn id="108" dur="500"/>
                                        <p:tgtEl>
                                          <p:spTgt spid="43"/>
                                        </p:tgtEl>
                                      </p:cBhvr>
                                    </p:animEffect>
                                  </p:childTnLst>
                                </p:cTn>
                              </p:par>
                              <p:par>
                                <p:cTn id="109" presetID="22" presetClass="entr" presetSubtype="4" fill="hold" nodeType="with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down)">
                                      <p:cBhvr>
                                        <p:cTn id="111" dur="500"/>
                                        <p:tgtEl>
                                          <p:spTgt spid="44"/>
                                        </p:tgtEl>
                                      </p:cBhvr>
                                    </p:animEffect>
                                  </p:childTnLst>
                                </p:cTn>
                              </p:par>
                              <p:par>
                                <p:cTn id="112" presetID="22" presetClass="entr" presetSubtype="4" fill="hold" nodeType="withEffect">
                                  <p:stCondLst>
                                    <p:cond delay="0"/>
                                  </p:stCondLst>
                                  <p:childTnLst>
                                    <p:set>
                                      <p:cBhvr>
                                        <p:cTn id="113" dur="1" fill="hold">
                                          <p:stCondLst>
                                            <p:cond delay="0"/>
                                          </p:stCondLst>
                                        </p:cTn>
                                        <p:tgtEl>
                                          <p:spTgt spid="45"/>
                                        </p:tgtEl>
                                        <p:attrNameLst>
                                          <p:attrName>style.visibility</p:attrName>
                                        </p:attrNameLst>
                                      </p:cBhvr>
                                      <p:to>
                                        <p:strVal val="visible"/>
                                      </p:to>
                                    </p:set>
                                    <p:animEffect transition="in" filter="wipe(down)">
                                      <p:cBhvr>
                                        <p:cTn id="114" dur="500"/>
                                        <p:tgtEl>
                                          <p:spTgt spid="45"/>
                                        </p:tgtEl>
                                      </p:cBhvr>
                                    </p:animEffect>
                                  </p:childTnLst>
                                </p:cTn>
                              </p:par>
                            </p:childTnLst>
                          </p:cTn>
                        </p:par>
                        <p:par>
                          <p:cTn id="115" fill="hold">
                            <p:stCondLst>
                              <p:cond delay="3000"/>
                            </p:stCondLst>
                            <p:childTnLst>
                              <p:par>
                                <p:cTn id="116" presetID="22" presetClass="entr" presetSubtype="1" fill="hold" grpId="0" nodeType="afterEffect">
                                  <p:stCondLst>
                                    <p:cond delay="0"/>
                                  </p:stCondLst>
                                  <p:childTnLst>
                                    <p:set>
                                      <p:cBhvr>
                                        <p:cTn id="117" dur="1" fill="hold">
                                          <p:stCondLst>
                                            <p:cond delay="0"/>
                                          </p:stCondLst>
                                        </p:cTn>
                                        <p:tgtEl>
                                          <p:spTgt spid="9"/>
                                        </p:tgtEl>
                                        <p:attrNameLst>
                                          <p:attrName>style.visibility</p:attrName>
                                        </p:attrNameLst>
                                      </p:cBhvr>
                                      <p:to>
                                        <p:strVal val="visible"/>
                                      </p:to>
                                    </p:set>
                                    <p:animEffect transition="in" filter="wipe(up)">
                                      <p:cBhvr>
                                        <p:cTn id="118" dur="500"/>
                                        <p:tgtEl>
                                          <p:spTgt spid="9"/>
                                        </p:tgtEl>
                                      </p:cBhvr>
                                    </p:animEffect>
                                  </p:childTnLst>
                                </p:cTn>
                              </p:par>
                            </p:childTnLst>
                          </p:cTn>
                        </p:par>
                        <p:par>
                          <p:cTn id="119" fill="hold">
                            <p:stCondLst>
                              <p:cond delay="3500"/>
                            </p:stCondLst>
                            <p:childTnLst>
                              <p:par>
                                <p:cTn id="120" presetID="10" presetClass="entr" presetSubtype="0" fill="hold" grpId="0" nodeType="afterEffect">
                                  <p:stCondLst>
                                    <p:cond delay="0"/>
                                  </p:stCondLst>
                                  <p:childTnLst>
                                    <p:set>
                                      <p:cBhvr>
                                        <p:cTn id="121" dur="1" fill="hold">
                                          <p:stCondLst>
                                            <p:cond delay="0"/>
                                          </p:stCondLst>
                                        </p:cTn>
                                        <p:tgtEl>
                                          <p:spTgt spid="7"/>
                                        </p:tgtEl>
                                        <p:attrNameLst>
                                          <p:attrName>style.visibility</p:attrName>
                                        </p:attrNameLst>
                                      </p:cBhvr>
                                      <p:to>
                                        <p:strVal val="visible"/>
                                      </p:to>
                                    </p:set>
                                    <p:animEffect transition="in" filter="fade">
                                      <p:cBhvr>
                                        <p:cTn id="1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animBg="1"/>
      <p:bldP spid="9"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3939590" y="871911"/>
            <a:ext cx="4177643" cy="857251"/>
          </a:xfrm>
        </p:spPr>
        <p:txBody>
          <a:bodyPr/>
          <a:lstStyle/>
          <a:p>
            <a:pPr eaLnBrk="1" hangingPunct="1"/>
            <a:r>
              <a:rPr lang="ja-JP" altLang="en-US" sz="3000" dirty="0">
                <a:latin typeface="HGSｺﾞｼｯｸE" panose="020B0900000000000000" pitchFamily="50" charset="-128"/>
                <a:ea typeface="HGSｺﾞｼｯｸE" panose="020B0900000000000000" pitchFamily="50" charset="-128"/>
              </a:rPr>
              <a:t>大人に向かっての変化</a:t>
            </a:r>
          </a:p>
        </p:txBody>
      </p:sp>
      <p:sp>
        <p:nvSpPr>
          <p:cNvPr id="300040" name="Rectangle 8"/>
          <p:cNvSpPr>
            <a:spLocks noChangeArrowheads="1"/>
          </p:cNvSpPr>
          <p:nvPr/>
        </p:nvSpPr>
        <p:spPr bwMode="auto">
          <a:xfrm>
            <a:off x="4423185" y="3930373"/>
            <a:ext cx="3210455" cy="584775"/>
          </a:xfrm>
          <a:prstGeom prst="rect">
            <a:avLst/>
          </a:prstGeom>
          <a:noFill/>
          <a:ln w="9525" algn="ctr">
            <a:noFill/>
            <a:miter lim="800000"/>
            <a:headEnd/>
            <a:tailEnd/>
          </a:ln>
        </p:spPr>
        <p:txBody>
          <a:bodyPr wrap="square" anchor="ctr">
            <a:spAutoFit/>
          </a:bodyPr>
          <a:lstStyle/>
          <a:p>
            <a:pPr algn="ctr"/>
            <a:r>
              <a:rPr lang="ja-JP" altLang="en-US" sz="3200" dirty="0">
                <a:latin typeface="HGSｺﾞｼｯｸE" panose="020B0900000000000000" pitchFamily="50" charset="-128"/>
                <a:ea typeface="HGSｺﾞｼｯｸE" panose="020B0900000000000000" pitchFamily="50" charset="-128"/>
              </a:rPr>
              <a:t>子孫を残すため</a:t>
            </a:r>
          </a:p>
        </p:txBody>
      </p:sp>
      <p:sp>
        <p:nvSpPr>
          <p:cNvPr id="300041" name="Rectangle 9"/>
          <p:cNvSpPr>
            <a:spLocks noChangeArrowheads="1"/>
          </p:cNvSpPr>
          <p:nvPr/>
        </p:nvSpPr>
        <p:spPr bwMode="auto">
          <a:xfrm>
            <a:off x="1930123" y="1943050"/>
            <a:ext cx="8196540" cy="843959"/>
          </a:xfrm>
          <a:prstGeom prst="rect">
            <a:avLst/>
          </a:prstGeom>
          <a:solidFill>
            <a:srgbClr val="FFFF9F"/>
          </a:solidFill>
          <a:ln w="9525" algn="ctr">
            <a:noFill/>
            <a:miter lim="800000"/>
            <a:headEnd/>
            <a:tailEnd/>
          </a:ln>
        </p:spPr>
        <p:txBody>
          <a:bodyPr wrap="square" anchor="ctr">
            <a:noAutofit/>
          </a:bodyPr>
          <a:lstStyle/>
          <a:p>
            <a:pPr algn="ctr"/>
            <a:r>
              <a:rPr lang="ja-JP" altLang="en-US" sz="3200" dirty="0">
                <a:latin typeface="HGSｺﾞｼｯｸE" panose="020B0900000000000000" pitchFamily="50" charset="-128"/>
                <a:ea typeface="HGSｺﾞｼｯｸE" panose="020B0900000000000000" pitchFamily="50" charset="-128"/>
              </a:rPr>
              <a:t>新しい命をつくり、産み、育てる体になる</a:t>
            </a:r>
          </a:p>
        </p:txBody>
      </p:sp>
      <p:sp>
        <p:nvSpPr>
          <p:cNvPr id="300043" name="AutoShape 11"/>
          <p:cNvSpPr>
            <a:spLocks noChangeArrowheads="1"/>
          </p:cNvSpPr>
          <p:nvPr/>
        </p:nvSpPr>
        <p:spPr bwMode="auto">
          <a:xfrm>
            <a:off x="5785646" y="3122513"/>
            <a:ext cx="485533" cy="594979"/>
          </a:xfrm>
          <a:prstGeom prst="downArrow">
            <a:avLst>
              <a:gd name="adj1" fmla="val 49454"/>
              <a:gd name="adj2" fmla="val 58908"/>
            </a:avLst>
          </a:prstGeom>
          <a:solidFill>
            <a:srgbClr val="FF9966"/>
          </a:solidFill>
          <a:ln w="9525">
            <a:solidFill>
              <a:schemeClr val="tx1"/>
            </a:solidFill>
            <a:miter lim="800000"/>
            <a:headEnd/>
            <a:tailEnd/>
          </a:ln>
        </p:spPr>
        <p:txBody>
          <a:bodyPr vert="eaVert" wrap="none" anchor="ctr"/>
          <a:lstStyle/>
          <a:p>
            <a:endParaRPr lang="ja-JP" altLang="en-US" sz="1351"/>
          </a:p>
        </p:txBody>
      </p:sp>
      <p:sp>
        <p:nvSpPr>
          <p:cNvPr id="14343" name="Rectangle 12"/>
          <p:cNvSpPr>
            <a:spLocks noChangeArrowheads="1"/>
          </p:cNvSpPr>
          <p:nvPr/>
        </p:nvSpPr>
        <p:spPr bwMode="auto">
          <a:xfrm>
            <a:off x="4583928" y="4053992"/>
            <a:ext cx="184731" cy="300210"/>
          </a:xfrm>
          <a:prstGeom prst="rect">
            <a:avLst/>
          </a:prstGeom>
          <a:noFill/>
          <a:ln w="9525" algn="ctr">
            <a:noFill/>
            <a:miter lim="800000"/>
            <a:headEnd/>
            <a:tailEnd/>
          </a:ln>
        </p:spPr>
        <p:txBody>
          <a:bodyPr wrap="none" anchor="ctr">
            <a:spAutoFit/>
          </a:bodyPr>
          <a:lstStyle/>
          <a:p>
            <a:endParaRPr lang="ja-JP" altLang="en-US" sz="1351"/>
          </a:p>
        </p:txBody>
      </p:sp>
      <p:sp>
        <p:nvSpPr>
          <p:cNvPr id="14347" name="Rectangle 16"/>
          <p:cNvSpPr>
            <a:spLocks noChangeArrowheads="1"/>
          </p:cNvSpPr>
          <p:nvPr/>
        </p:nvSpPr>
        <p:spPr bwMode="auto">
          <a:xfrm>
            <a:off x="7554537" y="5304150"/>
            <a:ext cx="184731" cy="300210"/>
          </a:xfrm>
          <a:prstGeom prst="rect">
            <a:avLst/>
          </a:prstGeom>
          <a:noFill/>
          <a:ln w="9525" algn="ctr">
            <a:noFill/>
            <a:miter lim="800000"/>
            <a:headEnd/>
            <a:tailEnd/>
          </a:ln>
        </p:spPr>
        <p:txBody>
          <a:bodyPr wrap="none" anchor="ctr">
            <a:spAutoFit/>
          </a:bodyPr>
          <a:lstStyle/>
          <a:p>
            <a:endParaRPr lang="ja-JP" altLang="en-US" sz="1351"/>
          </a:p>
        </p:txBody>
      </p:sp>
      <p:sp>
        <p:nvSpPr>
          <p:cNvPr id="300049" name="Rectangle 17"/>
          <p:cNvSpPr>
            <a:spLocks noChangeArrowheads="1"/>
          </p:cNvSpPr>
          <p:nvPr/>
        </p:nvSpPr>
        <p:spPr bwMode="auto">
          <a:xfrm>
            <a:off x="3617316" y="4688816"/>
            <a:ext cx="4822154" cy="461665"/>
          </a:xfrm>
          <a:prstGeom prst="rect">
            <a:avLst/>
          </a:prstGeom>
          <a:noFill/>
          <a:ln w="9525" algn="ctr">
            <a:noFill/>
            <a:miter lim="800000"/>
            <a:headEnd/>
            <a:tailEnd/>
          </a:ln>
        </p:spPr>
        <p:txBody>
          <a:bodyPr wrap="none" anchor="ctr">
            <a:spAutoFit/>
          </a:bodyPr>
          <a:lstStyle/>
          <a:p>
            <a:pPr algn="ctr"/>
            <a:r>
              <a:rPr lang="ja-JP" altLang="en-US" sz="2400" dirty="0">
                <a:latin typeface="HGPｺﾞｼｯｸE" panose="020B0900000000000000" pitchFamily="50" charset="-128"/>
                <a:ea typeface="HGPｺﾞｼｯｸE" panose="020B0900000000000000" pitchFamily="50" charset="-128"/>
              </a:rPr>
              <a:t>（あらゆる動物で起こる自然な変化）</a:t>
            </a:r>
            <a:endParaRPr lang="en-US" altLang="ja-JP" sz="2400" dirty="0">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97236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00043"/>
                                        </p:tgtEl>
                                        <p:attrNameLst>
                                          <p:attrName>style.visibility</p:attrName>
                                        </p:attrNameLst>
                                      </p:cBhvr>
                                      <p:to>
                                        <p:strVal val="visible"/>
                                      </p:to>
                                    </p:set>
                                    <p:animEffect transition="in" filter="wipe(up)">
                                      <p:cBhvr>
                                        <p:cTn id="7" dur="500"/>
                                        <p:tgtEl>
                                          <p:spTgt spid="30004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00049"/>
                                        </p:tgtEl>
                                        <p:attrNameLst>
                                          <p:attrName>style.visibility</p:attrName>
                                        </p:attrNameLst>
                                      </p:cBhvr>
                                      <p:to>
                                        <p:strVal val="visible"/>
                                      </p:to>
                                    </p:set>
                                    <p:animEffect transition="in" filter="fade">
                                      <p:cBhvr>
                                        <p:cTn id="11" dur="500"/>
                                        <p:tgtEl>
                                          <p:spTgt spid="300049"/>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00040"/>
                                        </p:tgtEl>
                                        <p:attrNameLst>
                                          <p:attrName>style.visibility</p:attrName>
                                        </p:attrNameLst>
                                      </p:cBhvr>
                                      <p:to>
                                        <p:strVal val="visible"/>
                                      </p:to>
                                    </p:set>
                                    <p:animEffect transition="in" filter="fade">
                                      <p:cBhvr>
                                        <p:cTn id="14" dur="500"/>
                                        <p:tgtEl>
                                          <p:spTgt spid="3000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40" grpId="0"/>
      <p:bldP spid="300043" grpId="0" animBg="1"/>
      <p:bldP spid="30004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descr="画面の領域"/>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44907" y="2448789"/>
            <a:ext cx="1329907" cy="4285573"/>
          </a:xfrm>
          <a:prstGeom prst="rect">
            <a:avLst/>
          </a:prstGeom>
        </p:spPr>
      </p:pic>
      <p:pic>
        <p:nvPicPr>
          <p:cNvPr id="11" name="図 10"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31877" y="238314"/>
            <a:ext cx="1865413" cy="6496049"/>
          </a:xfrm>
          <a:prstGeom prst="rect">
            <a:avLst/>
          </a:prstGeom>
        </p:spPr>
      </p:pic>
      <p:pic>
        <p:nvPicPr>
          <p:cNvPr id="12" name="図 11" descr="画面の領域"/>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5183549" y="1260627"/>
            <a:ext cx="1539591" cy="5473735"/>
          </a:xfrm>
          <a:prstGeom prst="rect">
            <a:avLst/>
          </a:prstGeom>
        </p:spPr>
      </p:pic>
      <p:sp>
        <p:nvSpPr>
          <p:cNvPr id="5" name="タイトル 1"/>
          <p:cNvSpPr txBox="1">
            <a:spLocks/>
          </p:cNvSpPr>
          <p:nvPr/>
        </p:nvSpPr>
        <p:spPr>
          <a:xfrm>
            <a:off x="1891243" y="360374"/>
            <a:ext cx="2420928" cy="524525"/>
          </a:xfrm>
          <a:prstGeom prst="rect">
            <a:avLst/>
          </a:prstGeom>
          <a:ln>
            <a:solidFill>
              <a:schemeClr val="bg1">
                <a:lumMod val="50000"/>
              </a:schemeClr>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3751"/>
              </a:lnSpc>
            </a:pPr>
            <a:r>
              <a:rPr lang="ja-JP" altLang="en-US" sz="2400" dirty="0">
                <a:solidFill>
                  <a:schemeClr val="bg1">
                    <a:lumMod val="50000"/>
                  </a:schemeClr>
                </a:solidFill>
              </a:rPr>
              <a:t>掲示教材作成用</a:t>
            </a:r>
          </a:p>
        </p:txBody>
      </p:sp>
    </p:spTree>
    <p:extLst>
      <p:ext uri="{BB962C8B-B14F-4D97-AF65-F5344CB8AC3E}">
        <p14:creationId xmlns:p14="http://schemas.microsoft.com/office/powerpoint/2010/main" val="18654226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descr="画面の領域"/>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724362" y="2425621"/>
            <a:ext cx="1433260" cy="4283487"/>
          </a:xfrm>
          <a:prstGeom prst="rect">
            <a:avLst/>
          </a:prstGeom>
        </p:spPr>
      </p:pic>
      <p:pic>
        <p:nvPicPr>
          <p:cNvPr id="6" name="図 5"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5266239" y="1349380"/>
            <a:ext cx="1606528" cy="5359729"/>
          </a:xfrm>
          <a:prstGeom prst="rect">
            <a:avLst/>
          </a:prstGeom>
        </p:spPr>
      </p:pic>
      <p:pic>
        <p:nvPicPr>
          <p:cNvPr id="13" name="図 12" descr="画面の領域"/>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81403" y="160759"/>
            <a:ext cx="1933385" cy="6548351"/>
          </a:xfrm>
          <a:prstGeom prst="rect">
            <a:avLst/>
          </a:prstGeom>
        </p:spPr>
      </p:pic>
      <p:sp>
        <p:nvSpPr>
          <p:cNvPr id="5" name="タイトル 1"/>
          <p:cNvSpPr txBox="1">
            <a:spLocks/>
          </p:cNvSpPr>
          <p:nvPr/>
        </p:nvSpPr>
        <p:spPr>
          <a:xfrm>
            <a:off x="1891243" y="360374"/>
            <a:ext cx="2420928" cy="524525"/>
          </a:xfrm>
          <a:prstGeom prst="rect">
            <a:avLst/>
          </a:prstGeom>
          <a:ln>
            <a:solidFill>
              <a:schemeClr val="bg1">
                <a:lumMod val="50000"/>
              </a:schemeClr>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3751"/>
              </a:lnSpc>
            </a:pPr>
            <a:r>
              <a:rPr lang="ja-JP" altLang="en-US" sz="2400" dirty="0">
                <a:solidFill>
                  <a:schemeClr val="bg1">
                    <a:lumMod val="50000"/>
                  </a:schemeClr>
                </a:solidFill>
              </a:rPr>
              <a:t>掲示教材作成用</a:t>
            </a:r>
          </a:p>
        </p:txBody>
      </p:sp>
    </p:spTree>
    <p:extLst>
      <p:ext uri="{BB962C8B-B14F-4D97-AF65-F5344CB8AC3E}">
        <p14:creationId xmlns:p14="http://schemas.microsoft.com/office/powerpoint/2010/main" val="249980006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8095759" y="476023"/>
            <a:ext cx="1647780" cy="6048699"/>
          </a:xfrm>
        </p:spPr>
      </p:pic>
      <p:pic>
        <p:nvPicPr>
          <p:cNvPr id="5" name="図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0095" y="476023"/>
            <a:ext cx="1647779" cy="6048699"/>
          </a:xfrm>
          <a:prstGeom prst="rect">
            <a:avLst/>
          </a:prstGeom>
        </p:spPr>
      </p:pic>
      <p:pic>
        <p:nvPicPr>
          <p:cNvPr id="6" name="コンテンツ プレースホルダー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904171" y="1596660"/>
            <a:ext cx="1408019" cy="4928063"/>
          </a:xfrm>
          <a:prstGeom prst="rect">
            <a:avLst/>
          </a:prstGeom>
        </p:spPr>
      </p:pic>
      <p:sp>
        <p:nvSpPr>
          <p:cNvPr id="7" name="タイトル 1"/>
          <p:cNvSpPr txBox="1">
            <a:spLocks/>
          </p:cNvSpPr>
          <p:nvPr/>
        </p:nvSpPr>
        <p:spPr>
          <a:xfrm>
            <a:off x="1891243" y="360374"/>
            <a:ext cx="2420928" cy="524525"/>
          </a:xfrm>
          <a:prstGeom prst="rect">
            <a:avLst/>
          </a:prstGeom>
          <a:ln>
            <a:solidFill>
              <a:schemeClr val="bg1">
                <a:lumMod val="50000"/>
              </a:schemeClr>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3751"/>
              </a:lnSpc>
            </a:pPr>
            <a:r>
              <a:rPr lang="ja-JP" altLang="en-US" sz="2400" dirty="0">
                <a:solidFill>
                  <a:schemeClr val="bg1">
                    <a:lumMod val="50000"/>
                  </a:schemeClr>
                </a:solidFill>
              </a:rPr>
              <a:t>掲示教材作成用</a:t>
            </a:r>
          </a:p>
        </p:txBody>
      </p:sp>
    </p:spTree>
    <p:extLst>
      <p:ext uri="{BB962C8B-B14F-4D97-AF65-F5344CB8AC3E}">
        <p14:creationId xmlns:p14="http://schemas.microsoft.com/office/powerpoint/2010/main" val="333335685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245507" y="513307"/>
            <a:ext cx="1476068" cy="6048699"/>
          </a:xfrm>
          <a:prstGeom prst="rect">
            <a:avLst/>
          </a:prstGeom>
        </p:spPr>
      </p:pic>
      <p:pic>
        <p:nvPicPr>
          <p:cNvPr id="6" name="図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554289" y="513307"/>
            <a:ext cx="1476069" cy="6048699"/>
          </a:xfrm>
          <a:prstGeom prst="rect">
            <a:avLst/>
          </a:prstGeom>
        </p:spPr>
      </p:pic>
      <p:pic>
        <p:nvPicPr>
          <p:cNvPr id="4" name="図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057281" y="1633944"/>
            <a:ext cx="1281839" cy="4928063"/>
          </a:xfrm>
          <a:prstGeom prst="rect">
            <a:avLst/>
          </a:prstGeom>
        </p:spPr>
      </p:pic>
      <p:sp>
        <p:nvSpPr>
          <p:cNvPr id="5" name="タイトル 1"/>
          <p:cNvSpPr txBox="1">
            <a:spLocks/>
          </p:cNvSpPr>
          <p:nvPr/>
        </p:nvSpPr>
        <p:spPr>
          <a:xfrm>
            <a:off x="1891243" y="360374"/>
            <a:ext cx="2420928" cy="524525"/>
          </a:xfrm>
          <a:prstGeom prst="rect">
            <a:avLst/>
          </a:prstGeom>
          <a:ln>
            <a:solidFill>
              <a:schemeClr val="bg1">
                <a:lumMod val="50000"/>
              </a:schemeClr>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3751"/>
              </a:lnSpc>
            </a:pPr>
            <a:r>
              <a:rPr lang="ja-JP" altLang="en-US" sz="2400" dirty="0">
                <a:solidFill>
                  <a:schemeClr val="bg1">
                    <a:lumMod val="50000"/>
                  </a:schemeClr>
                </a:solidFill>
              </a:rPr>
              <a:t>掲示教材作成用</a:t>
            </a:r>
          </a:p>
        </p:txBody>
      </p:sp>
    </p:spTree>
    <p:extLst>
      <p:ext uri="{BB962C8B-B14F-4D97-AF65-F5344CB8AC3E}">
        <p14:creationId xmlns:p14="http://schemas.microsoft.com/office/powerpoint/2010/main" val="107964657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4452827" y="230508"/>
            <a:ext cx="3387960" cy="6060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ja-JP" altLang="en-US" sz="3200" dirty="0">
                <a:solidFill>
                  <a:srgbClr val="FF0000"/>
                </a:solidFill>
                <a:latin typeface="+mn-ea"/>
              </a:rPr>
              <a:t>プライベートゾーン</a:t>
            </a:r>
          </a:p>
        </p:txBody>
      </p:sp>
      <p:sp>
        <p:nvSpPr>
          <p:cNvPr id="15" name="楕円 14"/>
          <p:cNvSpPr/>
          <p:nvPr/>
        </p:nvSpPr>
        <p:spPr>
          <a:xfrm>
            <a:off x="5007576" y="2277784"/>
            <a:ext cx="2278440" cy="92658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r>
              <a:rPr lang="ja-JP" altLang="en-US" sz="3000" dirty="0">
                <a:solidFill>
                  <a:prstClr val="black">
                    <a:lumMod val="75000"/>
                    <a:lumOff val="25000"/>
                  </a:prstClr>
                </a:solidFill>
                <a:latin typeface="+mj-ea"/>
                <a:ea typeface="+mj-ea"/>
              </a:rPr>
              <a:t>むね</a:t>
            </a:r>
          </a:p>
        </p:txBody>
      </p:sp>
      <p:sp>
        <p:nvSpPr>
          <p:cNvPr id="16" name="楕円 15"/>
          <p:cNvSpPr/>
          <p:nvPr/>
        </p:nvSpPr>
        <p:spPr>
          <a:xfrm>
            <a:off x="5007576" y="3464306"/>
            <a:ext cx="2278440" cy="920911"/>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r>
              <a:rPr lang="ja-JP" altLang="en-US" sz="3000" dirty="0">
                <a:solidFill>
                  <a:prstClr val="black">
                    <a:lumMod val="75000"/>
                    <a:lumOff val="25000"/>
                  </a:prstClr>
                </a:solidFill>
                <a:latin typeface="+mn-ea"/>
              </a:rPr>
              <a:t>せいき</a:t>
            </a:r>
          </a:p>
        </p:txBody>
      </p:sp>
      <p:sp>
        <p:nvSpPr>
          <p:cNvPr id="17" name="楕円 16"/>
          <p:cNvSpPr/>
          <p:nvPr/>
        </p:nvSpPr>
        <p:spPr>
          <a:xfrm>
            <a:off x="5007576" y="4703248"/>
            <a:ext cx="2278440" cy="917840"/>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r>
              <a:rPr lang="ja-JP" altLang="en-US" sz="3000" dirty="0">
                <a:solidFill>
                  <a:prstClr val="black">
                    <a:lumMod val="75000"/>
                    <a:lumOff val="25000"/>
                  </a:prstClr>
                </a:solidFill>
                <a:latin typeface="+mn-ea"/>
              </a:rPr>
              <a:t>おしり</a:t>
            </a:r>
          </a:p>
        </p:txBody>
      </p:sp>
      <p:pic>
        <p:nvPicPr>
          <p:cNvPr id="11" name="図 10" descr="画面の領域"/>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826526" y="640712"/>
            <a:ext cx="1630977" cy="5228568"/>
          </a:xfrm>
          <a:prstGeom prst="rect">
            <a:avLst/>
          </a:prstGeom>
        </p:spPr>
      </p:pic>
      <p:pic>
        <p:nvPicPr>
          <p:cNvPr id="12" name="図 11" descr="画面の領域"/>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36111" y="674557"/>
            <a:ext cx="1661752" cy="5228568"/>
          </a:xfrm>
          <a:prstGeom prst="rect">
            <a:avLst/>
          </a:prstGeom>
        </p:spPr>
      </p:pic>
      <p:sp>
        <p:nvSpPr>
          <p:cNvPr id="9" name="正方形/長方形 8"/>
          <p:cNvSpPr/>
          <p:nvPr/>
        </p:nvSpPr>
        <p:spPr>
          <a:xfrm>
            <a:off x="2709831" y="5903126"/>
            <a:ext cx="7120328" cy="78245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783"/>
            <a:r>
              <a:rPr lang="ja-JP" altLang="en-US" sz="3200" dirty="0">
                <a:solidFill>
                  <a:srgbClr val="FF0000"/>
                </a:solidFill>
                <a:latin typeface="+mn-ea"/>
              </a:rPr>
              <a:t>とくに　たいせつな　じぶんだけのところ</a:t>
            </a:r>
          </a:p>
        </p:txBody>
      </p:sp>
      <p:sp>
        <p:nvSpPr>
          <p:cNvPr id="13" name="楕円 14"/>
          <p:cNvSpPr/>
          <p:nvPr/>
        </p:nvSpPr>
        <p:spPr>
          <a:xfrm>
            <a:off x="5007576" y="1186283"/>
            <a:ext cx="2278440" cy="773469"/>
          </a:xfrm>
          <a:prstGeom prst="ellipse">
            <a:avLst/>
          </a:prstGeom>
          <a:solidFill>
            <a:srgbClr val="FFFFA7"/>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defTabSz="685783"/>
            <a:r>
              <a:rPr lang="ja-JP" altLang="en-US" sz="3000" dirty="0">
                <a:solidFill>
                  <a:prstClr val="black">
                    <a:lumMod val="75000"/>
                    <a:lumOff val="25000"/>
                  </a:prstClr>
                </a:solidFill>
                <a:latin typeface="+mj-ea"/>
                <a:ea typeface="+mj-ea"/>
              </a:rPr>
              <a:t>くち　かお</a:t>
            </a:r>
          </a:p>
        </p:txBody>
      </p:sp>
    </p:spTree>
    <p:extLst>
      <p:ext uri="{BB962C8B-B14F-4D97-AF65-F5344CB8AC3E}">
        <p14:creationId xmlns:p14="http://schemas.microsoft.com/office/powerpoint/2010/main" val="28586737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8756" y="1106359"/>
            <a:ext cx="3887833" cy="724988"/>
          </a:xfrm>
        </p:spPr>
        <p:txBody>
          <a:bodyPr>
            <a:normAutofit/>
          </a:bodyPr>
          <a:lstStyle/>
          <a:p>
            <a:r>
              <a:rPr lang="ja-JP" altLang="en-US" sz="3000" dirty="0"/>
              <a:t>（小学校　４学年）</a:t>
            </a:r>
            <a:endParaRPr kumimoji="1" lang="ja-JP" altLang="en-US" dirty="0"/>
          </a:p>
        </p:txBody>
      </p:sp>
      <p:sp>
        <p:nvSpPr>
          <p:cNvPr id="4" name="タイトル 1"/>
          <p:cNvSpPr txBox="1">
            <a:spLocks/>
          </p:cNvSpPr>
          <p:nvPr/>
        </p:nvSpPr>
        <p:spPr>
          <a:xfrm>
            <a:off x="3864939" y="2239216"/>
            <a:ext cx="4571999" cy="1576791"/>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4800"/>
              </a:lnSpc>
            </a:pPr>
            <a:r>
              <a:rPr lang="ja-JP" altLang="en-US" sz="3300" dirty="0"/>
              <a:t>大人に近づいていく体　</a:t>
            </a:r>
            <a:endParaRPr lang="en-US" altLang="ja-JP" sz="3300" dirty="0"/>
          </a:p>
          <a:p>
            <a:pPr algn="ctr">
              <a:lnSpc>
                <a:spcPts val="4800"/>
              </a:lnSpc>
            </a:pPr>
            <a:r>
              <a:rPr lang="ja-JP" altLang="en-US" sz="3300" dirty="0"/>
              <a:t>～体の内側の変化～</a:t>
            </a:r>
          </a:p>
        </p:txBody>
      </p:sp>
      <p:sp>
        <p:nvSpPr>
          <p:cNvPr id="7" name="タイトル 1"/>
          <p:cNvSpPr txBox="1">
            <a:spLocks/>
          </p:cNvSpPr>
          <p:nvPr/>
        </p:nvSpPr>
        <p:spPr>
          <a:xfrm>
            <a:off x="4446564" y="5516381"/>
            <a:ext cx="6221437" cy="1338824"/>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dirty="0">
                <a:latin typeface="游ゴシック Light" panose="020B0300000000000000" pitchFamily="50" charset="-128"/>
                <a:ea typeface="游ゴシック Light" panose="020B0300000000000000" pitchFamily="50" charset="-128"/>
              </a:rPr>
              <a:t>参考資料：</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ぐー</a:t>
            </a:r>
            <a:r>
              <a:rPr lang="ja-JP" altLang="en-US" sz="1400" dirty="0" err="1">
                <a:latin typeface="游ゴシック Light" panose="020B0300000000000000" pitchFamily="50" charset="-128"/>
                <a:ea typeface="游ゴシック Light" panose="020B0300000000000000" pitchFamily="50" charset="-128"/>
              </a:rPr>
              <a:t>ちょきぱ</a:t>
            </a:r>
            <a:r>
              <a:rPr lang="ja-JP" altLang="en-US" sz="1400" dirty="0">
                <a:latin typeface="游ゴシック Light" panose="020B0300000000000000" pitchFamily="50" charset="-128"/>
                <a:ea typeface="游ゴシック Light" panose="020B0300000000000000" pitchFamily="50" charset="-128"/>
              </a:rPr>
              <a:t>ー　</a:t>
            </a:r>
            <a:r>
              <a:rPr lang="en-US" altLang="ja-JP" sz="1400" dirty="0">
                <a:latin typeface="游ゴシック Light" panose="020B0300000000000000" pitchFamily="50" charset="-128"/>
                <a:ea typeface="游ゴシック Light" panose="020B0300000000000000" pitchFamily="50" charset="-128"/>
              </a:rPr>
              <a:t>vol.8</a:t>
            </a:r>
            <a:r>
              <a:rPr lang="ja-JP" altLang="en-US" sz="1400" dirty="0">
                <a:latin typeface="游ゴシック Light" panose="020B0300000000000000" pitchFamily="50" charset="-128"/>
                <a:ea typeface="游ゴシック Light" panose="020B0300000000000000" pitchFamily="50" charset="-128"/>
              </a:rPr>
              <a:t>　こどもに伝える生と性</a:t>
            </a:r>
            <a:r>
              <a:rPr lang="en-US" altLang="ja-JP" sz="1400" dirty="0">
                <a:latin typeface="游ゴシック Light" panose="020B0300000000000000" pitchFamily="50" charset="-128"/>
                <a:ea typeface="游ゴシック Light" panose="020B0300000000000000" pitchFamily="50" charset="-128"/>
              </a:rPr>
              <a:t>』</a:t>
            </a:r>
          </a:p>
          <a:p>
            <a:pPr>
              <a:lnSpc>
                <a:spcPct val="150000"/>
              </a:lnSpc>
            </a:pPr>
            <a:r>
              <a:rPr lang="ja-JP" altLang="en-US" sz="1400" dirty="0">
                <a:latin typeface="游ゴシック Light" panose="020B0300000000000000" pitchFamily="50" charset="-128"/>
                <a:ea typeface="游ゴシック Light" panose="020B0300000000000000" pitchFamily="50" charset="-128"/>
              </a:rPr>
              <a:t>　　　　　（公財）高知男女共同参画社会づくり財団</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http://www.sole-kochi.or.jp/info/dtl.php?ID=532&amp;routekbn=S</a:t>
            </a:r>
          </a:p>
        </p:txBody>
      </p:sp>
      <p:sp>
        <p:nvSpPr>
          <p:cNvPr id="6" name="タイトル 1"/>
          <p:cNvSpPr txBox="1">
            <a:spLocks/>
          </p:cNvSpPr>
          <p:nvPr/>
        </p:nvSpPr>
        <p:spPr>
          <a:xfrm>
            <a:off x="2043270" y="332404"/>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（小）資料６</a:t>
            </a:r>
          </a:p>
        </p:txBody>
      </p:sp>
      <p:sp>
        <p:nvSpPr>
          <p:cNvPr id="9" name="タイトル 1"/>
          <p:cNvSpPr txBox="1">
            <a:spLocks/>
          </p:cNvSpPr>
          <p:nvPr/>
        </p:nvSpPr>
        <p:spPr>
          <a:xfrm>
            <a:off x="2351660" y="3876454"/>
            <a:ext cx="7598559" cy="151903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ct val="150000"/>
              </a:lnSpc>
            </a:pPr>
            <a:r>
              <a:rPr lang="ja-JP" altLang="en-US" sz="1800" dirty="0"/>
              <a:t>　　</a:t>
            </a:r>
            <a:r>
              <a:rPr lang="ja-JP" altLang="ja-JP" sz="1800" dirty="0"/>
              <a:t>体は年齢によって変化し、体つきが変わったり初経や精通などが起こったり</a:t>
            </a:r>
            <a:endParaRPr lang="en-US" altLang="ja-JP" sz="1800" dirty="0"/>
          </a:p>
          <a:p>
            <a:pPr>
              <a:lnSpc>
                <a:spcPct val="150000"/>
              </a:lnSpc>
            </a:pPr>
            <a:r>
              <a:rPr lang="en-US" altLang="ja-JP" sz="1800" dirty="0"/>
              <a:t>  </a:t>
            </a:r>
            <a:r>
              <a:rPr lang="ja-JP" altLang="ja-JP" sz="1800" dirty="0"/>
              <a:t>することや、発達や発育には個人差があることを理解する。</a:t>
            </a:r>
          </a:p>
        </p:txBody>
      </p:sp>
    </p:spTree>
    <p:extLst>
      <p:ext uri="{BB962C8B-B14F-4D97-AF65-F5344CB8AC3E}">
        <p14:creationId xmlns:p14="http://schemas.microsoft.com/office/powerpoint/2010/main" val="372500182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3872" y="185685"/>
            <a:ext cx="4864415" cy="3396973"/>
          </a:xfrm>
          <a:prstGeom prst="rect">
            <a:avLst/>
          </a:prstGeom>
        </p:spPr>
      </p:pic>
      <p:pic>
        <p:nvPicPr>
          <p:cNvPr id="6" name="図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621159" y="1918750"/>
            <a:ext cx="6166762" cy="4694697"/>
          </a:xfrm>
          <a:prstGeom prst="rect">
            <a:avLst/>
          </a:prstGeom>
        </p:spPr>
      </p:pic>
    </p:spTree>
    <p:extLst>
      <p:ext uri="{BB962C8B-B14F-4D97-AF65-F5344CB8AC3E}">
        <p14:creationId xmlns:p14="http://schemas.microsoft.com/office/powerpoint/2010/main" val="13104959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preferRelativeResize="0">
            <a:picLocks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667000" y="857251"/>
            <a:ext cx="6858000" cy="5143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lgn="ctr">
                <a:solidFill>
                  <a:srgbClr val="000000"/>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 Box 4"/>
          <p:cNvSpPr txBox="1">
            <a:spLocks noChangeArrowheads="1"/>
          </p:cNvSpPr>
          <p:nvPr/>
        </p:nvSpPr>
        <p:spPr bwMode="auto">
          <a:xfrm>
            <a:off x="7340202" y="6130062"/>
            <a:ext cx="2394679" cy="219291"/>
          </a:xfrm>
          <a:prstGeom prst="rect">
            <a:avLst/>
          </a:prstGeom>
          <a:noFill/>
          <a:ln w="9525">
            <a:noFill/>
            <a:miter lim="800000"/>
            <a:headEnd/>
            <a:tailEnd/>
          </a:ln>
        </p:spPr>
        <p:txBody>
          <a:bodyPr wrap="square">
            <a:spAutoFit/>
          </a:bodyPr>
          <a:lstStyle/>
          <a:p>
            <a:pPr eaLnBrk="0" fontAlgn="base" hangingPunct="0">
              <a:spcBef>
                <a:spcPct val="0"/>
              </a:spcBef>
              <a:spcAft>
                <a:spcPct val="0"/>
              </a:spcAft>
            </a:pPr>
            <a:r>
              <a:rPr kumimoji="0" lang="ja-JP" altLang="en-US" sz="825" dirty="0">
                <a:solidFill>
                  <a:prstClr val="black"/>
                </a:solidFill>
                <a:latin typeface="Arial" panose="020B0604020202020204" pitchFamily="34" charset="0"/>
              </a:rPr>
              <a:t>出典：日本産婦人科医会　「性教育スライド」</a:t>
            </a:r>
          </a:p>
        </p:txBody>
      </p:sp>
    </p:spTree>
    <p:extLst>
      <p:ext uri="{BB962C8B-B14F-4D97-AF65-F5344CB8AC3E}">
        <p14:creationId xmlns:p14="http://schemas.microsoft.com/office/powerpoint/2010/main" val="297544902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グループ化 1"/>
          <p:cNvGrpSpPr/>
          <p:nvPr/>
        </p:nvGrpSpPr>
        <p:grpSpPr>
          <a:xfrm>
            <a:off x="1660225" y="239844"/>
            <a:ext cx="4086733" cy="5900628"/>
            <a:chOff x="488730" y="536026"/>
            <a:chExt cx="3811121" cy="5601874"/>
          </a:xfrm>
        </p:grpSpPr>
        <p:pic>
          <p:nvPicPr>
            <p:cNvPr id="10" name="図 9"/>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rot="5400000">
              <a:off x="-99220" y="1738831"/>
              <a:ext cx="4987019" cy="3811119"/>
            </a:xfrm>
            <a:prstGeom prst="rect">
              <a:avLst/>
            </a:prstGeom>
          </p:spPr>
        </p:pic>
        <p:sp>
          <p:nvSpPr>
            <p:cNvPr id="4" name="正方形/長方形 3"/>
            <p:cNvSpPr/>
            <p:nvPr/>
          </p:nvSpPr>
          <p:spPr>
            <a:xfrm>
              <a:off x="851339" y="536026"/>
              <a:ext cx="3448512" cy="621760"/>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600" dirty="0" err="1">
                  <a:solidFill>
                    <a:schemeClr val="tx1"/>
                  </a:solidFill>
                  <a:latin typeface="+mn-ea"/>
                </a:rPr>
                <a:t>にょうを</a:t>
              </a:r>
              <a:r>
                <a:rPr lang="ja-JP" altLang="en-US" sz="2600" dirty="0">
                  <a:solidFill>
                    <a:schemeClr val="tx1"/>
                  </a:solidFill>
                  <a:latin typeface="+mn-ea"/>
                </a:rPr>
                <a:t>出すとき</a:t>
              </a:r>
              <a:endParaRPr lang="en-US" altLang="ja-JP" sz="2600" dirty="0">
                <a:solidFill>
                  <a:schemeClr val="tx1"/>
                </a:solidFill>
                <a:latin typeface="+mn-ea"/>
              </a:endParaRPr>
            </a:p>
          </p:txBody>
        </p:sp>
      </p:grpSp>
      <p:grpSp>
        <p:nvGrpSpPr>
          <p:cNvPr id="6" name="グループ化 5"/>
          <p:cNvGrpSpPr/>
          <p:nvPr/>
        </p:nvGrpSpPr>
        <p:grpSpPr>
          <a:xfrm>
            <a:off x="6005021" y="239847"/>
            <a:ext cx="4332572" cy="5897291"/>
            <a:chOff x="4772815" y="520260"/>
            <a:chExt cx="4058320" cy="5598552"/>
          </a:xfrm>
        </p:grpSpPr>
        <p:pic>
          <p:nvPicPr>
            <p:cNvPr id="11" name="図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rot="5400000">
              <a:off x="4318010" y="1605687"/>
              <a:ext cx="4967930" cy="4058319"/>
            </a:xfrm>
            <a:prstGeom prst="rect">
              <a:avLst/>
            </a:prstGeom>
          </p:spPr>
        </p:pic>
        <p:sp>
          <p:nvSpPr>
            <p:cNvPr id="5" name="正方形/長方形 4"/>
            <p:cNvSpPr/>
            <p:nvPr/>
          </p:nvSpPr>
          <p:spPr>
            <a:xfrm>
              <a:off x="5382623" y="520260"/>
              <a:ext cx="3448512" cy="630621"/>
            </a:xfrm>
            <a:prstGeom prst="rect">
              <a:avLst/>
            </a:prstGeom>
            <a:solidFill>
              <a:srgbClr val="ABFFA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600" dirty="0">
                  <a:solidFill>
                    <a:schemeClr val="tx1"/>
                  </a:solidFill>
                  <a:latin typeface="+mn-ea"/>
                </a:rPr>
                <a:t>射精するとき</a:t>
              </a:r>
              <a:endParaRPr lang="en-US" altLang="ja-JP" sz="2600" dirty="0">
                <a:solidFill>
                  <a:schemeClr val="tx1"/>
                </a:solidFill>
                <a:latin typeface="+mn-ea"/>
              </a:endParaRPr>
            </a:p>
          </p:txBody>
        </p:sp>
      </p:grpSp>
      <p:pic>
        <p:nvPicPr>
          <p:cNvPr id="9" name="図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666573" y="4465185"/>
            <a:ext cx="481656" cy="452901"/>
          </a:xfrm>
          <a:prstGeom prst="rect">
            <a:avLst/>
          </a:prstGeom>
        </p:spPr>
      </p:pic>
      <p:pic>
        <p:nvPicPr>
          <p:cNvPr id="12" name="図 1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5850387">
            <a:off x="9609773" y="3033341"/>
            <a:ext cx="491522" cy="462177"/>
          </a:xfrm>
          <a:prstGeom prst="rect">
            <a:avLst/>
          </a:prstGeom>
        </p:spPr>
      </p:pic>
      <p:pic>
        <p:nvPicPr>
          <p:cNvPr id="13" name="図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4446113">
            <a:off x="9323200" y="2472205"/>
            <a:ext cx="488770" cy="459591"/>
          </a:xfrm>
          <a:prstGeom prst="rect">
            <a:avLst/>
          </a:prstGeom>
        </p:spPr>
      </p:pic>
      <p:pic>
        <p:nvPicPr>
          <p:cNvPr id="14" name="図 13"/>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7718820">
            <a:off x="8629374" y="3242656"/>
            <a:ext cx="512346" cy="481758"/>
          </a:xfrm>
          <a:prstGeom prst="rect">
            <a:avLst/>
          </a:prstGeom>
        </p:spPr>
      </p:pic>
      <p:pic>
        <p:nvPicPr>
          <p:cNvPr id="15" name="図 14"/>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1097741">
            <a:off x="7310293" y="2341316"/>
            <a:ext cx="548224" cy="515494"/>
          </a:xfrm>
          <a:prstGeom prst="rect">
            <a:avLst/>
          </a:prstGeom>
        </p:spPr>
      </p:pic>
      <p:pic>
        <p:nvPicPr>
          <p:cNvPr id="16" name="図 15"/>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1097741">
            <a:off x="6026291" y="902406"/>
            <a:ext cx="548224" cy="515494"/>
          </a:xfrm>
          <a:prstGeom prst="rect">
            <a:avLst/>
          </a:prstGeom>
        </p:spPr>
      </p:pic>
      <p:sp>
        <p:nvSpPr>
          <p:cNvPr id="3" name="円/楕円 2"/>
          <p:cNvSpPr/>
          <p:nvPr/>
        </p:nvSpPr>
        <p:spPr>
          <a:xfrm>
            <a:off x="4062334" y="2996477"/>
            <a:ext cx="884420" cy="938443"/>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17" name="円/楕円 16"/>
          <p:cNvSpPr/>
          <p:nvPr/>
        </p:nvSpPr>
        <p:spPr>
          <a:xfrm>
            <a:off x="8246813" y="2758193"/>
            <a:ext cx="1160672" cy="524657"/>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ja-JP" altLang="en-US"/>
          </a:p>
        </p:txBody>
      </p:sp>
      <p:sp>
        <p:nvSpPr>
          <p:cNvPr id="18" name="正方形/長方形 17"/>
          <p:cNvSpPr/>
          <p:nvPr/>
        </p:nvSpPr>
        <p:spPr>
          <a:xfrm>
            <a:off x="6656038" y="6100421"/>
            <a:ext cx="3903268" cy="6306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000" dirty="0">
                <a:solidFill>
                  <a:schemeClr val="tx1"/>
                </a:solidFill>
                <a:latin typeface="+mn-ea"/>
              </a:rPr>
              <a:t>＊射精する時には、脳から命令が</a:t>
            </a:r>
            <a:endParaRPr lang="en-US" altLang="ja-JP" sz="2000" dirty="0">
              <a:solidFill>
                <a:schemeClr val="tx1"/>
              </a:solidFill>
              <a:latin typeface="+mn-ea"/>
            </a:endParaRPr>
          </a:p>
          <a:p>
            <a:r>
              <a:rPr lang="ja-JP" altLang="en-US" sz="2000" dirty="0">
                <a:solidFill>
                  <a:schemeClr val="tx1"/>
                </a:solidFill>
                <a:latin typeface="+mn-ea"/>
              </a:rPr>
              <a:t>　 出されて、いんけいが上を向く。</a:t>
            </a:r>
            <a:endParaRPr lang="en-US" altLang="ja-JP" sz="2000" dirty="0">
              <a:solidFill>
                <a:schemeClr val="tx1"/>
              </a:solidFill>
              <a:latin typeface="+mn-ea"/>
            </a:endParaRPr>
          </a:p>
        </p:txBody>
      </p:sp>
    </p:spTree>
    <p:extLst>
      <p:ext uri="{BB962C8B-B14F-4D97-AF65-F5344CB8AC3E}">
        <p14:creationId xmlns:p14="http://schemas.microsoft.com/office/powerpoint/2010/main" val="2461728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down)">
                                      <p:cBhvr>
                                        <p:cTn id="20" dur="500"/>
                                        <p:tgtEl>
                                          <p:spTgt spid="12"/>
                                        </p:tgtEl>
                                      </p:cBhvr>
                                    </p:animEffect>
                                  </p:childTnLst>
                                </p:cTn>
                              </p:par>
                            </p:childTnLst>
                          </p:cTn>
                        </p:par>
                        <p:par>
                          <p:cTn id="21" fill="hold">
                            <p:stCondLst>
                              <p:cond delay="1000"/>
                            </p:stCondLst>
                            <p:childTnLst>
                              <p:par>
                                <p:cTn id="22" presetID="22" presetClass="entr" presetSubtype="1" fill="hold"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up)">
                                      <p:cBhvr>
                                        <p:cTn id="24" dur="500"/>
                                        <p:tgtEl>
                                          <p:spTgt spid="13"/>
                                        </p:tgtEl>
                                      </p:cBhvr>
                                    </p:animEffect>
                                  </p:childTnLst>
                                </p:cTn>
                              </p:par>
                            </p:childTnLst>
                          </p:cTn>
                        </p:par>
                        <p:par>
                          <p:cTn id="25" fill="hold">
                            <p:stCondLst>
                              <p:cond delay="1500"/>
                            </p:stCondLst>
                            <p:childTnLst>
                              <p:par>
                                <p:cTn id="26" presetID="22" presetClass="entr" presetSubtype="2" fill="hold"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right)">
                                      <p:cBhvr>
                                        <p:cTn id="28" dur="500"/>
                                        <p:tgtEl>
                                          <p:spTgt spid="14"/>
                                        </p:tgtEl>
                                      </p:cBhvr>
                                    </p:animEffect>
                                  </p:childTnLst>
                                </p:cTn>
                              </p:par>
                            </p:childTnLst>
                          </p:cTn>
                        </p:par>
                        <p:par>
                          <p:cTn id="29" fill="hold">
                            <p:stCondLst>
                              <p:cond delay="2000"/>
                            </p:stCondLst>
                            <p:childTnLst>
                              <p:par>
                                <p:cTn id="30" presetID="22" presetClass="entr" presetSubtype="2"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right)">
                                      <p:cBhvr>
                                        <p:cTn id="32" dur="500"/>
                                        <p:tgtEl>
                                          <p:spTgt spid="15"/>
                                        </p:tgtEl>
                                      </p:cBhvr>
                                    </p:animEffect>
                                  </p:childTnLst>
                                </p:cTn>
                              </p:par>
                            </p:childTnLst>
                          </p:cTn>
                        </p:par>
                        <p:par>
                          <p:cTn id="33" fill="hold">
                            <p:stCondLst>
                              <p:cond delay="2500"/>
                            </p:stCondLst>
                            <p:childTnLst>
                              <p:par>
                                <p:cTn id="34" presetID="22" presetClass="entr" presetSubtype="2"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right)">
                                      <p:cBhvr>
                                        <p:cTn id="36" dur="500"/>
                                        <p:tgtEl>
                                          <p:spTgt spid="16"/>
                                        </p:tgtEl>
                                      </p:cBhvr>
                                    </p:animEffect>
                                  </p:childTnLst>
                                </p:cTn>
                              </p:par>
                            </p:childTnLst>
                          </p:cTn>
                        </p:par>
                        <p:par>
                          <p:cTn id="37" fill="hold">
                            <p:stCondLst>
                              <p:cond delay="3000"/>
                            </p:stCondLst>
                            <p:childTnLst>
                              <p:par>
                                <p:cTn id="38" presetID="10" presetClass="entr" presetSubtype="0" fill="hold" grpId="0"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par>
                          <p:cTn id="41" fill="hold">
                            <p:stCondLst>
                              <p:cond delay="3500"/>
                            </p:stCondLst>
                            <p:childTnLst>
                              <p:par>
                                <p:cTn id="42" presetID="10" presetClass="entr" presetSubtype="0"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7" grpId="0" animBg="1"/>
      <p:bldP spid="18"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9" y="277833"/>
            <a:ext cx="5168691" cy="2972453"/>
          </a:xfrm>
          <a:prstGeom prst="rect">
            <a:avLst/>
          </a:prstGeom>
        </p:spPr>
      </p:pic>
      <p:pic>
        <p:nvPicPr>
          <p:cNvPr id="5" name="図 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31904" y="2283906"/>
            <a:ext cx="5936105" cy="4401706"/>
          </a:xfrm>
          <a:prstGeom prst="rect">
            <a:avLst/>
          </a:prstGeom>
        </p:spPr>
      </p:pic>
    </p:spTree>
    <p:extLst>
      <p:ext uri="{BB962C8B-B14F-4D97-AF65-F5344CB8AC3E}">
        <p14:creationId xmlns:p14="http://schemas.microsoft.com/office/powerpoint/2010/main" val="365072197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コンテンツ プレースホルダー 12" descr="屋内, 機械, 大きい, モニター が含まれている画像&#10;&#10;自動的に生成された説明">
            <a:extLst>
              <a:ext uri="{FF2B5EF4-FFF2-40B4-BE49-F238E27FC236}">
                <a16:creationId xmlns:a16="http://schemas.microsoft.com/office/drawing/2014/main" id="{D022307D-981B-C44F-B022-F71DCC01E42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3644694" y="1216479"/>
            <a:ext cx="4672013" cy="4256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タイトル 1"/>
          <p:cNvSpPr txBox="1">
            <a:spLocks noChangeArrowheads="1"/>
          </p:cNvSpPr>
          <p:nvPr/>
        </p:nvSpPr>
        <p:spPr bwMode="auto">
          <a:xfrm>
            <a:off x="3644694" y="406856"/>
            <a:ext cx="1118507"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1" rIns="68580" bIns="34291" numCol="1" anchor="ctr" anchorCtr="0" compatLnSpc="1">
            <a:prstTxWarp prst="textNoShape">
              <a:avLst/>
            </a:prstTxWarp>
          </a:bodyPr>
          <a:lstStyle>
            <a:lvl1pPr algn="ctr" rtl="0" eaLnBrk="0" fontAlgn="base" hangingPunct="0">
              <a:spcBef>
                <a:spcPct val="0"/>
              </a:spcBef>
              <a:spcAft>
                <a:spcPct val="0"/>
              </a:spcAft>
              <a:defRPr kumimoji="1" sz="4400" kern="1200">
                <a:solidFill>
                  <a:schemeClr val="tx1"/>
                </a:solidFill>
                <a:latin typeface="+mj-lt"/>
                <a:ea typeface="+mj-ea"/>
                <a:cs typeface="+mj-cs"/>
              </a:defRPr>
            </a:lvl1pPr>
            <a:lvl2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2pPr>
            <a:lvl3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3pPr>
            <a:lvl4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4pPr>
            <a:lvl5pPr algn="ctr" rtl="0" eaLnBrk="0" fontAlgn="base" hangingPunct="0">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5pPr>
            <a:lvl6pPr marL="4572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6pPr>
            <a:lvl7pPr marL="9144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7pPr>
            <a:lvl8pPr marL="13716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8pPr>
            <a:lvl9pPr marL="1828800" algn="ctr" rtl="0" fontAlgn="base">
              <a:spcBef>
                <a:spcPct val="0"/>
              </a:spcBef>
              <a:spcAft>
                <a:spcPct val="0"/>
              </a:spcAft>
              <a:defRPr kumimoji="1" sz="4400">
                <a:solidFill>
                  <a:schemeClr val="tx1"/>
                </a:solidFill>
                <a:latin typeface="Calibri" panose="020F0502020204030204" pitchFamily="34" charset="0"/>
                <a:ea typeface="ＭＳ Ｐゴシック" panose="020B0600070205080204" pitchFamily="50" charset="-128"/>
              </a:defRPr>
            </a:lvl9pPr>
          </a:lstStyle>
          <a:p>
            <a:pPr algn="r" eaLnBrk="1" hangingPunct="1"/>
            <a:r>
              <a:rPr lang="ja-JP" altLang="en-US" sz="3300" dirty="0">
                <a:solidFill>
                  <a:srgbClr val="0070C0"/>
                </a:solidFill>
                <a:latin typeface="ＭＳ Ｐゴシック" panose="020B0600070205080204" pitchFamily="50" charset="-128"/>
                <a:ea typeface="ＭＳ Ｐゴシック" panose="020B0600070205080204" pitchFamily="50" charset="-128"/>
              </a:rPr>
              <a:t>卵子</a:t>
            </a:r>
          </a:p>
        </p:txBody>
      </p:sp>
      <p:sp>
        <p:nvSpPr>
          <p:cNvPr id="6" name="タイトル 1"/>
          <p:cNvSpPr txBox="1">
            <a:spLocks/>
          </p:cNvSpPr>
          <p:nvPr/>
        </p:nvSpPr>
        <p:spPr>
          <a:xfrm>
            <a:off x="6136109" y="5824435"/>
            <a:ext cx="2612419" cy="163883"/>
          </a:xfrm>
          <a:prstGeom prst="rect">
            <a:avLst/>
          </a:prstGeom>
        </p:spPr>
        <p:txBody>
          <a:bodyPr/>
          <a:lstStyle>
            <a:lvl1pPr algn="ctr" rtl="0" fontAlgn="base">
              <a:spcBef>
                <a:spcPct val="0"/>
              </a:spcBef>
              <a:spcAft>
                <a:spcPct val="0"/>
              </a:spcAft>
              <a:defRPr kumimoji="1" sz="4400" kern="12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2pPr>
            <a:lvl3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3pPr>
            <a:lvl4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4pPr>
            <a:lvl5pPr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5pPr>
            <a:lvl6pPr marL="4572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6pPr>
            <a:lvl7pPr marL="9144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7pPr>
            <a:lvl8pPr marL="13716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8pPr>
            <a:lvl9pPr marL="1828800" algn="ctr" rtl="0" fontAlgn="base">
              <a:spcBef>
                <a:spcPct val="0"/>
              </a:spcBef>
              <a:spcAft>
                <a:spcPct val="0"/>
              </a:spcAft>
              <a:defRPr kumimoji="1" sz="4400">
                <a:solidFill>
                  <a:schemeClr val="tx2"/>
                </a:solidFill>
                <a:latin typeface="Times New Roman" panose="02020603050405020304" pitchFamily="18" charset="0"/>
                <a:ea typeface="ＭＳ Ｐゴシック" panose="020B0600070205080204" pitchFamily="50" charset="-128"/>
              </a:defRPr>
            </a:lvl9pPr>
          </a:lstStyle>
          <a:p>
            <a:pPr>
              <a:defRPr/>
            </a:pPr>
            <a:r>
              <a:rPr lang="ja-JP" altLang="en-US" sz="825" dirty="0">
                <a:solidFill>
                  <a:prstClr val="black"/>
                </a:solidFill>
                <a:latin typeface="Calibri"/>
                <a:ea typeface="ＭＳ Ｐゴシック" panose="020B0600070205080204" pitchFamily="50" charset="-128"/>
              </a:rPr>
              <a:t>写真提供：高知県産婦人科医会　坂本　康紀　氏</a:t>
            </a:r>
          </a:p>
        </p:txBody>
      </p:sp>
    </p:spTree>
    <p:extLst>
      <p:ext uri="{BB962C8B-B14F-4D97-AF65-F5344CB8AC3E}">
        <p14:creationId xmlns:p14="http://schemas.microsoft.com/office/powerpoint/2010/main" val="15562674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90461" y="0"/>
            <a:ext cx="3719168" cy="2593852"/>
          </a:xfrm>
          <a:prstGeom prst="rect">
            <a:avLst/>
          </a:prstGeom>
        </p:spPr>
      </p:pic>
      <p:pic>
        <p:nvPicPr>
          <p:cNvPr id="3" name="図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14174" y="3542682"/>
            <a:ext cx="3497858" cy="2439506"/>
          </a:xfrm>
          <a:prstGeom prst="rect">
            <a:avLst/>
          </a:prstGeom>
        </p:spPr>
      </p:pic>
      <p:pic>
        <p:nvPicPr>
          <p:cNvPr id="8" name="図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793135" y="19721"/>
            <a:ext cx="3668750" cy="2558688"/>
          </a:xfrm>
          <a:prstGeom prst="rect">
            <a:avLst/>
          </a:prstGeom>
        </p:spPr>
      </p:pic>
      <p:pic>
        <p:nvPicPr>
          <p:cNvPr id="9" name="図 8"/>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1947553" y="3564023"/>
            <a:ext cx="3433571" cy="2441171"/>
          </a:xfrm>
          <a:prstGeom prst="rect">
            <a:avLst/>
          </a:prstGeom>
        </p:spPr>
      </p:pic>
      <p:sp>
        <p:nvSpPr>
          <p:cNvPr id="6" name="Rectangle 11"/>
          <p:cNvSpPr>
            <a:spLocks noChangeArrowheads="1"/>
          </p:cNvSpPr>
          <p:nvPr/>
        </p:nvSpPr>
        <p:spPr bwMode="auto">
          <a:xfrm>
            <a:off x="5103274" y="1972161"/>
            <a:ext cx="1685395" cy="1200329"/>
          </a:xfrm>
          <a:prstGeom prst="rect">
            <a:avLst/>
          </a:prstGeom>
          <a:solidFill>
            <a:srgbClr val="FFFF00"/>
          </a:solidFill>
          <a:ln>
            <a:noFill/>
          </a:ln>
        </p:spPr>
        <p:txBody>
          <a:bodyPr wrap="square"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eaLnBrk="1" fontAlgn="base" hangingPunct="1">
              <a:spcBef>
                <a:spcPct val="50000"/>
              </a:spcBef>
              <a:spcAft>
                <a:spcPct val="0"/>
              </a:spcAft>
            </a:pPr>
            <a:r>
              <a:rPr lang="ja-JP" altLang="en-US" dirty="0">
                <a:solidFill>
                  <a:srgbClr val="000000"/>
                </a:solidFill>
              </a:rPr>
              <a:t>約１か月で①から④をくり返す</a:t>
            </a:r>
          </a:p>
        </p:txBody>
      </p:sp>
      <p:sp>
        <p:nvSpPr>
          <p:cNvPr id="4" name="右矢印 3"/>
          <p:cNvSpPr/>
          <p:nvPr/>
        </p:nvSpPr>
        <p:spPr>
          <a:xfrm>
            <a:off x="5749291" y="4551913"/>
            <a:ext cx="754868" cy="525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10" name="右矢印 9"/>
          <p:cNvSpPr/>
          <p:nvPr/>
        </p:nvSpPr>
        <p:spPr>
          <a:xfrm rot="10800000">
            <a:off x="5653603" y="1370439"/>
            <a:ext cx="754868" cy="52569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5" name="下矢印 4"/>
          <p:cNvSpPr/>
          <p:nvPr/>
        </p:nvSpPr>
        <p:spPr>
          <a:xfrm>
            <a:off x="3412869" y="3252644"/>
            <a:ext cx="502920" cy="303008"/>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14" name="AutoShape 4"/>
          <p:cNvSpPr>
            <a:spLocks noChangeArrowheads="1"/>
          </p:cNvSpPr>
          <p:nvPr/>
        </p:nvSpPr>
        <p:spPr bwMode="auto">
          <a:xfrm>
            <a:off x="2154244" y="5900785"/>
            <a:ext cx="3020170" cy="706209"/>
          </a:xfrm>
          <a:prstGeom prst="flowChartProcess">
            <a:avLst/>
          </a:prstGeom>
          <a:solidFill>
            <a:srgbClr val="CCFFCC"/>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50" eaLnBrk="1" fontAlgn="base" hangingPunct="1">
              <a:spcBef>
                <a:spcPct val="0"/>
              </a:spcBef>
              <a:spcAft>
                <a:spcPct val="0"/>
              </a:spcAft>
              <a:defRPr/>
            </a:pPr>
            <a:r>
              <a:rPr lang="ja-JP" altLang="en-US" sz="1800" b="0" dirty="0">
                <a:solidFill>
                  <a:srgbClr val="000000"/>
                </a:solidFill>
                <a:latin typeface="+mj-ea"/>
                <a:ea typeface="+mj-ea"/>
              </a:rPr>
              <a:t> ②育った卵子が、卵巣の外に</a:t>
            </a:r>
            <a:endParaRPr lang="en-US" altLang="ja-JP" sz="1800" b="0" dirty="0">
              <a:solidFill>
                <a:srgbClr val="000000"/>
              </a:solidFill>
              <a:latin typeface="+mj-ea"/>
              <a:ea typeface="+mj-ea"/>
            </a:endParaRPr>
          </a:p>
          <a:p>
            <a:pPr defTabSz="685750" eaLnBrk="1" fontAlgn="base" hangingPunct="1">
              <a:spcBef>
                <a:spcPct val="0"/>
              </a:spcBef>
              <a:spcAft>
                <a:spcPct val="0"/>
              </a:spcAft>
              <a:defRPr/>
            </a:pPr>
            <a:r>
              <a:rPr lang="ja-JP" altLang="en-US" sz="1800" b="0" dirty="0">
                <a:solidFill>
                  <a:srgbClr val="000000"/>
                </a:solidFill>
                <a:latin typeface="+mj-ea"/>
                <a:ea typeface="+mj-ea"/>
              </a:rPr>
              <a:t>　　出されて卵管に入る。</a:t>
            </a:r>
          </a:p>
        </p:txBody>
      </p:sp>
      <p:sp>
        <p:nvSpPr>
          <p:cNvPr id="16" name="AutoShape 4"/>
          <p:cNvSpPr>
            <a:spLocks noChangeArrowheads="1"/>
          </p:cNvSpPr>
          <p:nvPr/>
        </p:nvSpPr>
        <p:spPr bwMode="auto">
          <a:xfrm>
            <a:off x="6230912" y="5818013"/>
            <a:ext cx="4301230" cy="967923"/>
          </a:xfrm>
          <a:prstGeom prst="flowChartProcess">
            <a:avLst/>
          </a:prstGeom>
          <a:solidFill>
            <a:srgbClr val="CCFFCC"/>
          </a:solidFill>
          <a:ln w="9525">
            <a:noFill/>
            <a:miter lim="800000"/>
            <a:headEnd/>
            <a:tailEnd/>
          </a:ln>
        </p:spPr>
        <p:txBody>
          <a:bodyPr wrap="none" lIns="180000" rIns="180000"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50" eaLnBrk="1" fontAlgn="base" hangingPunct="1">
              <a:spcBef>
                <a:spcPct val="0"/>
              </a:spcBef>
              <a:spcAft>
                <a:spcPct val="0"/>
              </a:spcAft>
              <a:defRPr/>
            </a:pPr>
            <a:r>
              <a:rPr lang="ja-JP" altLang="en-US" sz="1800" b="0" dirty="0">
                <a:solidFill>
                  <a:srgbClr val="000000"/>
                </a:solidFill>
                <a:latin typeface="+mj-ea"/>
                <a:ea typeface="+mj-ea"/>
              </a:rPr>
              <a:t>③卵子は子宮の方へ運ばれる。</a:t>
            </a:r>
            <a:endParaRPr lang="en-US" altLang="ja-JP" sz="1800" b="0" dirty="0">
              <a:solidFill>
                <a:srgbClr val="000000"/>
              </a:solidFill>
              <a:latin typeface="+mj-ea"/>
              <a:ea typeface="+mj-ea"/>
            </a:endParaRPr>
          </a:p>
          <a:p>
            <a:pPr defTabSz="685750" eaLnBrk="1" fontAlgn="base" hangingPunct="1">
              <a:spcBef>
                <a:spcPct val="0"/>
              </a:spcBef>
              <a:spcAft>
                <a:spcPct val="0"/>
              </a:spcAft>
              <a:defRPr/>
            </a:pPr>
            <a:r>
              <a:rPr lang="ja-JP" altLang="en-US" sz="1800" b="0" dirty="0">
                <a:solidFill>
                  <a:srgbClr val="000000"/>
                </a:solidFill>
                <a:latin typeface="+mj-ea"/>
                <a:ea typeface="+mj-ea"/>
              </a:rPr>
              <a:t>　 精子とあわさった卵子を受け止めるため</a:t>
            </a:r>
            <a:endParaRPr lang="en-US" altLang="ja-JP" sz="1800" b="0" dirty="0">
              <a:solidFill>
                <a:srgbClr val="000000"/>
              </a:solidFill>
              <a:latin typeface="+mj-ea"/>
              <a:ea typeface="+mj-ea"/>
            </a:endParaRPr>
          </a:p>
          <a:p>
            <a:pPr defTabSz="685750" eaLnBrk="1" fontAlgn="base" hangingPunct="1">
              <a:spcBef>
                <a:spcPct val="0"/>
              </a:spcBef>
              <a:spcAft>
                <a:spcPct val="0"/>
              </a:spcAft>
              <a:defRPr/>
            </a:pPr>
            <a:r>
              <a:rPr lang="ja-JP" altLang="en-US" sz="1800" b="0" dirty="0">
                <a:solidFill>
                  <a:srgbClr val="000000"/>
                </a:solidFill>
                <a:latin typeface="+mj-ea"/>
                <a:ea typeface="+mj-ea"/>
              </a:rPr>
              <a:t>　 子宮の内側がだんだん厚くなっていく。</a:t>
            </a:r>
            <a:endParaRPr lang="en-US" altLang="ja-JP" sz="1800" b="0" dirty="0">
              <a:solidFill>
                <a:srgbClr val="000000"/>
              </a:solidFill>
              <a:latin typeface="+mj-ea"/>
              <a:ea typeface="+mj-ea"/>
            </a:endParaRPr>
          </a:p>
        </p:txBody>
      </p:sp>
      <p:sp>
        <p:nvSpPr>
          <p:cNvPr id="17" name="AutoShape 12"/>
          <p:cNvSpPr>
            <a:spLocks noChangeArrowheads="1"/>
          </p:cNvSpPr>
          <p:nvPr/>
        </p:nvSpPr>
        <p:spPr bwMode="auto">
          <a:xfrm>
            <a:off x="6923851" y="2370584"/>
            <a:ext cx="3493908" cy="907713"/>
          </a:xfrm>
          <a:prstGeom prst="flowChartProcess">
            <a:avLst/>
          </a:prstGeom>
          <a:solidFill>
            <a:srgbClr val="CCFFCC"/>
          </a:solidFill>
          <a:ln w="9525">
            <a:noFill/>
            <a:miter lim="800000"/>
            <a:headEnd/>
            <a:tailEnd/>
          </a:ln>
        </p:spPr>
        <p:txBody>
          <a:bodyPr wrap="none" lIns="180000" rIns="108000"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50" eaLnBrk="1" fontAlgn="base" hangingPunct="1">
              <a:spcBef>
                <a:spcPct val="0"/>
              </a:spcBef>
              <a:spcAft>
                <a:spcPct val="0"/>
              </a:spcAft>
              <a:defRPr/>
            </a:pPr>
            <a:r>
              <a:rPr lang="ja-JP" altLang="en-US" sz="1800" b="0" dirty="0">
                <a:solidFill>
                  <a:srgbClr val="000000"/>
                </a:solidFill>
                <a:latin typeface="+mj-ea"/>
                <a:ea typeface="+mj-ea"/>
              </a:rPr>
              <a:t>④精子と合わさった卵子が来ない</a:t>
            </a:r>
            <a:endParaRPr lang="en-US" altLang="ja-JP" sz="1800" b="0" dirty="0">
              <a:solidFill>
                <a:srgbClr val="000000"/>
              </a:solidFill>
              <a:latin typeface="+mj-ea"/>
              <a:ea typeface="+mj-ea"/>
            </a:endParaRPr>
          </a:p>
          <a:p>
            <a:pPr defTabSz="685750" eaLnBrk="1" fontAlgn="base" hangingPunct="1">
              <a:spcBef>
                <a:spcPct val="0"/>
              </a:spcBef>
              <a:spcAft>
                <a:spcPct val="0"/>
              </a:spcAft>
              <a:defRPr/>
            </a:pPr>
            <a:r>
              <a:rPr lang="en-US" altLang="ja-JP" sz="1800" b="0" dirty="0">
                <a:solidFill>
                  <a:srgbClr val="000000"/>
                </a:solidFill>
                <a:latin typeface="+mj-ea"/>
                <a:ea typeface="+mj-ea"/>
              </a:rPr>
              <a:t>   </a:t>
            </a:r>
            <a:r>
              <a:rPr lang="ja-JP" altLang="en-US" sz="1800" b="0" dirty="0">
                <a:solidFill>
                  <a:srgbClr val="000000"/>
                </a:solidFill>
                <a:latin typeface="+mj-ea"/>
                <a:ea typeface="+mj-ea"/>
              </a:rPr>
              <a:t>と子宮の内側がくずれて</a:t>
            </a:r>
            <a:r>
              <a:rPr lang="ja-JP" altLang="en-US" sz="1800" b="0" dirty="0" err="1">
                <a:solidFill>
                  <a:srgbClr val="000000"/>
                </a:solidFill>
                <a:latin typeface="+mj-ea"/>
                <a:ea typeface="+mj-ea"/>
              </a:rPr>
              <a:t>ちつ</a:t>
            </a:r>
            <a:endParaRPr lang="en-US" altLang="ja-JP" sz="1800" b="0" dirty="0">
              <a:solidFill>
                <a:srgbClr val="000000"/>
              </a:solidFill>
              <a:latin typeface="+mj-ea"/>
              <a:ea typeface="+mj-ea"/>
            </a:endParaRPr>
          </a:p>
          <a:p>
            <a:pPr defTabSz="685750" eaLnBrk="1" fontAlgn="base" hangingPunct="1">
              <a:spcBef>
                <a:spcPct val="0"/>
              </a:spcBef>
              <a:spcAft>
                <a:spcPct val="0"/>
              </a:spcAft>
              <a:defRPr/>
            </a:pPr>
            <a:r>
              <a:rPr lang="ja-JP" altLang="en-US" sz="1800" b="0" dirty="0">
                <a:solidFill>
                  <a:srgbClr val="000000"/>
                </a:solidFill>
                <a:latin typeface="+mj-ea"/>
                <a:ea typeface="+mj-ea"/>
              </a:rPr>
              <a:t>　 から出ていく。（月経）</a:t>
            </a:r>
          </a:p>
        </p:txBody>
      </p:sp>
      <p:sp>
        <p:nvSpPr>
          <p:cNvPr id="15" name="AutoShape 4"/>
          <p:cNvSpPr>
            <a:spLocks noChangeArrowheads="1"/>
          </p:cNvSpPr>
          <p:nvPr/>
        </p:nvSpPr>
        <p:spPr bwMode="auto">
          <a:xfrm>
            <a:off x="2360596" y="2546444"/>
            <a:ext cx="2607487" cy="706209"/>
          </a:xfrm>
          <a:prstGeom prst="flowChartProcess">
            <a:avLst/>
          </a:prstGeom>
          <a:solidFill>
            <a:srgbClr val="CCFFCC"/>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50" eaLnBrk="1" fontAlgn="base" hangingPunct="1">
              <a:spcBef>
                <a:spcPct val="0"/>
              </a:spcBef>
              <a:spcAft>
                <a:spcPct val="0"/>
              </a:spcAft>
              <a:defRPr/>
            </a:pPr>
            <a:r>
              <a:rPr lang="ja-JP" altLang="en-US" sz="1800" b="0" dirty="0">
                <a:solidFill>
                  <a:srgbClr val="000000"/>
                </a:solidFill>
                <a:latin typeface="+mj-ea"/>
                <a:ea typeface="+mj-ea"/>
              </a:rPr>
              <a:t> ①卵巣で、卵子が育つ。</a:t>
            </a:r>
          </a:p>
        </p:txBody>
      </p:sp>
      <p:sp>
        <p:nvSpPr>
          <p:cNvPr id="18" name="下矢印 17"/>
          <p:cNvSpPr/>
          <p:nvPr/>
        </p:nvSpPr>
        <p:spPr>
          <a:xfrm rot="10800000">
            <a:off x="8211643" y="3278288"/>
            <a:ext cx="502920" cy="303008"/>
          </a:xfrm>
          <a:prstGeom prst="downArrow">
            <a:avLst>
              <a:gd name="adj1" fmla="val 50000"/>
              <a:gd name="adj2" fmla="val 10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Tree>
    <p:extLst>
      <p:ext uri="{BB962C8B-B14F-4D97-AF65-F5344CB8AC3E}">
        <p14:creationId xmlns:p14="http://schemas.microsoft.com/office/powerpoint/2010/main" val="310995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left)">
                                      <p:cBhvr>
                                        <p:cTn id="24" dur="500"/>
                                        <p:tgtEl>
                                          <p:spTgt spid="4"/>
                                        </p:tgtEl>
                                      </p:cBhvr>
                                    </p:animEffect>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wipe(down)">
                                      <p:cBhvr>
                                        <p:cTn id="36" dur="500"/>
                                        <p:tgtEl>
                                          <p:spTgt spid="18"/>
                                        </p:tgtEl>
                                      </p:cBhvr>
                                    </p:animEffect>
                                  </p:childTnLst>
                                </p:cTn>
                              </p:par>
                            </p:childTnLst>
                          </p:cTn>
                        </p:par>
                        <p:par>
                          <p:cTn id="37" fill="hold">
                            <p:stCondLst>
                              <p:cond delay="500"/>
                            </p:stCondLst>
                            <p:childTnLst>
                              <p:par>
                                <p:cTn id="38" presetID="10"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fade">
                                      <p:cBhvr>
                                        <p:cTn id="40" dur="500"/>
                                        <p:tgtEl>
                                          <p:spTgt spid="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0"/>
                                        </p:tgtEl>
                                        <p:attrNameLst>
                                          <p:attrName>style.visibility</p:attrName>
                                        </p:attrNameLst>
                                      </p:cBhvr>
                                      <p:to>
                                        <p:strVal val="visible"/>
                                      </p:to>
                                    </p:set>
                                    <p:animEffect transition="in" filter="wipe(right)">
                                      <p:cBhvr>
                                        <p:cTn id="48" dur="500"/>
                                        <p:tgtEl>
                                          <p:spTgt spid="1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fade">
                                      <p:cBhvr>
                                        <p:cTn id="5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P spid="10" grpId="0" animBg="1"/>
      <p:bldP spid="5" grpId="0" animBg="1"/>
      <p:bldP spid="14" grpId="0" animBg="1"/>
      <p:bldP spid="16" grpId="0" animBg="1"/>
      <p:bldP spid="17" grpId="0" animBg="1"/>
      <p:bldP spid="15" grpId="0" animBg="1"/>
      <p:bldP spid="18"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AutoShape 3"/>
          <p:cNvSpPr>
            <a:spLocks noChangeArrowheads="1"/>
          </p:cNvSpPr>
          <p:nvPr/>
        </p:nvSpPr>
        <p:spPr bwMode="auto">
          <a:xfrm>
            <a:off x="2591275" y="288849"/>
            <a:ext cx="6893580" cy="557252"/>
          </a:xfrm>
          <a:prstGeom prst="flowChartProcess">
            <a:avLst/>
          </a:prstGeom>
          <a:solidFill>
            <a:srgbClr val="FFFF99"/>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spcBef>
                <a:spcPct val="0"/>
              </a:spcBef>
              <a:spcAft>
                <a:spcPct val="0"/>
              </a:spcAft>
              <a:defRPr/>
            </a:pPr>
            <a:r>
              <a:rPr lang="ja-JP" altLang="en-US" sz="2700" b="0" dirty="0">
                <a:solidFill>
                  <a:srgbClr val="000000"/>
                </a:solidFill>
                <a:latin typeface="+mn-ea"/>
                <a:ea typeface="+mn-ea"/>
              </a:rPr>
              <a:t>月経と子宮の内側の変化 </a:t>
            </a:r>
            <a:r>
              <a:rPr lang="ja-JP" altLang="en-US" sz="2100" b="0" dirty="0">
                <a:solidFill>
                  <a:srgbClr val="000000"/>
                </a:solidFill>
                <a:latin typeface="+mn-ea"/>
                <a:ea typeface="+mn-ea"/>
              </a:rPr>
              <a:t>（約１か月で繰り返す）</a:t>
            </a:r>
          </a:p>
        </p:txBody>
      </p:sp>
      <p:sp>
        <p:nvSpPr>
          <p:cNvPr id="19463" name="AutoShape 7"/>
          <p:cNvSpPr>
            <a:spLocks noChangeArrowheads="1"/>
          </p:cNvSpPr>
          <p:nvPr/>
        </p:nvSpPr>
        <p:spPr bwMode="auto">
          <a:xfrm>
            <a:off x="7067549" y="4432608"/>
            <a:ext cx="245474" cy="733663"/>
          </a:xfrm>
          <a:prstGeom prst="rightArrow">
            <a:avLst>
              <a:gd name="adj1" fmla="val 50000"/>
              <a:gd name="adj2" fmla="val 502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50" eaLnBrk="1" fontAlgn="base" hangingPunct="1">
              <a:spcBef>
                <a:spcPct val="50000"/>
              </a:spcBef>
              <a:spcAft>
                <a:spcPct val="0"/>
              </a:spcAft>
              <a:defRPr/>
            </a:pPr>
            <a:endParaRPr lang="ja-JP" altLang="en-US" sz="1800">
              <a:solidFill>
                <a:srgbClr val="000000"/>
              </a:solidFill>
            </a:endParaRPr>
          </a:p>
        </p:txBody>
      </p:sp>
      <p:sp>
        <p:nvSpPr>
          <p:cNvPr id="19464" name="AutoShape 9"/>
          <p:cNvSpPr>
            <a:spLocks noChangeArrowheads="1"/>
          </p:cNvSpPr>
          <p:nvPr/>
        </p:nvSpPr>
        <p:spPr bwMode="auto">
          <a:xfrm>
            <a:off x="7230665" y="4648112"/>
            <a:ext cx="245474" cy="733663"/>
          </a:xfrm>
          <a:prstGeom prst="rightArrow">
            <a:avLst>
              <a:gd name="adj1" fmla="val 50000"/>
              <a:gd name="adj2" fmla="val 5024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defTabSz="685750" eaLnBrk="1" fontAlgn="base" hangingPunct="1">
              <a:spcBef>
                <a:spcPct val="50000"/>
              </a:spcBef>
              <a:spcAft>
                <a:spcPct val="0"/>
              </a:spcAft>
              <a:defRPr/>
            </a:pPr>
            <a:endParaRPr lang="ja-JP" altLang="en-US" sz="1800">
              <a:solidFill>
                <a:srgbClr val="000000"/>
              </a:solidFill>
            </a:endParaRPr>
          </a:p>
        </p:txBody>
      </p:sp>
      <p:pic>
        <p:nvPicPr>
          <p:cNvPr id="21" name="図 20"/>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085" b="98698" l="1362" r="99546">
                        <a14:foregroundMark x1="35401" y1="29284" x2="22390" y2="42950"/>
                        <a14:foregroundMark x1="68835" y1="31453" x2="81694" y2="37527"/>
                      </a14:backgroundRemoval>
                    </a14:imgEffect>
                  </a14:imgLayer>
                </a14:imgProps>
              </a:ext>
              <a:ext uri="{28A0092B-C50C-407E-A947-70E740481C1C}">
                <a14:useLocalDpi xmlns:a14="http://schemas.microsoft.com/office/drawing/2010/main" val="0"/>
              </a:ext>
            </a:extLst>
          </a:blip>
          <a:srcRect l="1905"/>
          <a:stretch/>
        </p:blipFill>
        <p:spPr>
          <a:xfrm>
            <a:off x="2444619" y="921157"/>
            <a:ext cx="7186931" cy="5109701"/>
          </a:xfrm>
          <a:prstGeom prst="rect">
            <a:avLst/>
          </a:prstGeom>
        </p:spPr>
      </p:pic>
      <p:sp>
        <p:nvSpPr>
          <p:cNvPr id="24" name="Rectangle 5"/>
          <p:cNvSpPr>
            <a:spLocks noChangeArrowheads="1"/>
          </p:cNvSpPr>
          <p:nvPr/>
        </p:nvSpPr>
        <p:spPr bwMode="auto">
          <a:xfrm>
            <a:off x="7726333" y="3427081"/>
            <a:ext cx="971947" cy="455989"/>
          </a:xfrm>
          <a:prstGeom prst="rect">
            <a:avLst/>
          </a:prstGeom>
          <a:solidFill>
            <a:srgbClr val="FFFF00"/>
          </a:solidFill>
          <a:ln w="9525">
            <a:noFill/>
            <a:miter lim="800000"/>
            <a:headEnd/>
            <a:tailEnd/>
          </a:ln>
        </p:spPr>
        <p:txBody>
          <a:bodyPr wrap="none" anchor="ct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spcBef>
                <a:spcPct val="0"/>
              </a:spcBef>
              <a:spcAft>
                <a:spcPct val="0"/>
              </a:spcAft>
              <a:defRPr/>
            </a:pPr>
            <a:r>
              <a:rPr lang="ja-JP" altLang="en-US" dirty="0">
                <a:solidFill>
                  <a:srgbClr val="000000"/>
                </a:solidFill>
                <a:latin typeface="ＭＳ Ｐゴシック"/>
                <a:ea typeface="ＭＳ Ｐゴシック"/>
              </a:rPr>
              <a:t>排卵</a:t>
            </a:r>
          </a:p>
        </p:txBody>
      </p:sp>
      <p:pic>
        <p:nvPicPr>
          <p:cNvPr id="29" name="図 2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04735" y="920962"/>
            <a:ext cx="7466660" cy="5226764"/>
          </a:xfrm>
          <a:prstGeom prst="rect">
            <a:avLst/>
          </a:prstGeom>
        </p:spPr>
      </p:pic>
      <p:sp>
        <p:nvSpPr>
          <p:cNvPr id="30" name="Rectangle 11"/>
          <p:cNvSpPr>
            <a:spLocks noChangeArrowheads="1"/>
          </p:cNvSpPr>
          <p:nvPr/>
        </p:nvSpPr>
        <p:spPr bwMode="auto">
          <a:xfrm>
            <a:off x="5363002" y="6264632"/>
            <a:ext cx="1350169" cy="461665"/>
          </a:xfrm>
          <a:prstGeom prst="rect">
            <a:avLst/>
          </a:prstGeom>
          <a:solidFill>
            <a:srgbClr val="FFFF00"/>
          </a:solidFill>
          <a:ln>
            <a:noFill/>
          </a:ln>
        </p:spPr>
        <p:txBody>
          <a:bodyPr anchor="ctr">
            <a:spAutoFit/>
          </a:bodyPr>
          <a:lstStyle>
            <a:lvl1pPr eaLnBrk="0" hangingPunct="0">
              <a:defRPr kumimoji="1" sz="2400" b="1">
                <a:solidFill>
                  <a:schemeClr val="tx1"/>
                </a:solidFill>
                <a:latin typeface="Arial" panose="020B0604020202020204" pitchFamily="34" charset="0"/>
                <a:ea typeface="ＭＳ Ｐゴシック" panose="020B0600070205080204" pitchFamily="50" charset="-128"/>
              </a:defRPr>
            </a:lvl1pPr>
            <a:lvl2pPr marL="742950" indent="-285750" eaLnBrk="0" hangingPunct="0">
              <a:defRPr kumimoji="1" sz="2400" b="1">
                <a:solidFill>
                  <a:schemeClr val="tx1"/>
                </a:solidFill>
                <a:latin typeface="Arial" panose="020B0604020202020204" pitchFamily="34" charset="0"/>
                <a:ea typeface="ＭＳ Ｐゴシック" panose="020B0600070205080204" pitchFamily="50" charset="-128"/>
              </a:defRPr>
            </a:lvl2pPr>
            <a:lvl3pPr marL="1143000" indent="-228600" eaLnBrk="0" hangingPunct="0">
              <a:defRPr kumimoji="1" sz="2400" b="1">
                <a:solidFill>
                  <a:schemeClr val="tx1"/>
                </a:solidFill>
                <a:latin typeface="Arial" panose="020B0604020202020204" pitchFamily="34" charset="0"/>
                <a:ea typeface="ＭＳ Ｐゴシック" panose="020B0600070205080204" pitchFamily="50" charset="-128"/>
              </a:defRPr>
            </a:lvl3pPr>
            <a:lvl4pPr marL="1600200" indent="-228600" eaLnBrk="0" hangingPunct="0">
              <a:defRPr kumimoji="1" sz="2400" b="1">
                <a:solidFill>
                  <a:schemeClr val="tx1"/>
                </a:solidFill>
                <a:latin typeface="Arial" panose="020B0604020202020204" pitchFamily="34" charset="0"/>
                <a:ea typeface="ＭＳ Ｐゴシック" panose="020B0600070205080204" pitchFamily="50" charset="-128"/>
              </a:defRPr>
            </a:lvl4pPr>
            <a:lvl5pPr marL="2057400" indent="-228600" eaLnBrk="0" hangingPunct="0">
              <a:defRPr kumimoji="1" sz="2400" b="1">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50000"/>
              </a:spcBef>
              <a:spcAft>
                <a:spcPct val="0"/>
              </a:spcAft>
              <a:defRPr kumimoji="1" sz="2400" b="1">
                <a:solidFill>
                  <a:schemeClr val="tx1"/>
                </a:solidFill>
                <a:latin typeface="Arial" panose="020B0604020202020204" pitchFamily="34" charset="0"/>
                <a:ea typeface="ＭＳ Ｐゴシック" panose="020B0600070205080204" pitchFamily="50" charset="-128"/>
              </a:defRPr>
            </a:lvl9pPr>
          </a:lstStyle>
          <a:p>
            <a:pPr algn="ctr" defTabSz="685750" eaLnBrk="1" fontAlgn="base" hangingPunct="1">
              <a:spcBef>
                <a:spcPct val="50000"/>
              </a:spcBef>
              <a:spcAft>
                <a:spcPct val="0"/>
              </a:spcAft>
              <a:defRPr/>
            </a:pPr>
            <a:r>
              <a:rPr lang="ja-JP" altLang="en-US" dirty="0">
                <a:solidFill>
                  <a:srgbClr val="000000"/>
                </a:solidFill>
              </a:rPr>
              <a:t>月経</a:t>
            </a:r>
          </a:p>
        </p:txBody>
      </p:sp>
      <p:pic>
        <p:nvPicPr>
          <p:cNvPr id="31" name="図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20616" y="887912"/>
            <a:ext cx="7550799" cy="5293135"/>
          </a:xfrm>
          <a:prstGeom prst="rect">
            <a:avLst/>
          </a:prstGeom>
        </p:spPr>
      </p:pic>
      <p:pic>
        <p:nvPicPr>
          <p:cNvPr id="2" name="図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038085" y="3582008"/>
            <a:ext cx="301063" cy="301063"/>
          </a:xfrm>
          <a:prstGeom prst="rect">
            <a:avLst/>
          </a:prstGeom>
        </p:spPr>
      </p:pic>
    </p:spTree>
    <p:extLst>
      <p:ext uri="{BB962C8B-B14F-4D97-AF65-F5344CB8AC3E}">
        <p14:creationId xmlns:p14="http://schemas.microsoft.com/office/powerpoint/2010/main" val="377599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1"/>
                                        </p:tgtEl>
                                      </p:cBhvr>
                                    </p:animEffect>
                                    <p:set>
                                      <p:cBhvr>
                                        <p:cTn id="7" dur="1" fill="hold">
                                          <p:stCondLst>
                                            <p:cond delay="499"/>
                                          </p:stCondLst>
                                        </p:cTn>
                                        <p:tgtEl>
                                          <p:spTgt spid="21"/>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500"/>
                                        <p:tgtEl>
                                          <p:spTgt spid="24"/>
                                        </p:tgtEl>
                                      </p:cBhvr>
                                    </p:animEffect>
                                    <p:set>
                                      <p:cBhvr>
                                        <p:cTn id="10" dur="1" fill="hold">
                                          <p:stCondLst>
                                            <p:cond delay="499"/>
                                          </p:stCondLst>
                                        </p:cTn>
                                        <p:tgtEl>
                                          <p:spTgt spid="24"/>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fade">
                                      <p:cBhvr>
                                        <p:cTn id="13" dur="500"/>
                                        <p:tgtEl>
                                          <p:spTgt spid="2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29"/>
                                        </p:tgtEl>
                                      </p:cBhvr>
                                    </p:animEffect>
                                    <p:set>
                                      <p:cBhvr>
                                        <p:cTn id="18" dur="1" fill="hold">
                                          <p:stCondLst>
                                            <p:cond delay="499"/>
                                          </p:stCondLst>
                                        </p:cTn>
                                        <p:tgtEl>
                                          <p:spTgt spid="29"/>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par>
                                <p:cTn id="22" presetID="10" presetClass="entr" presetSubtype="0" fill="hold" nodeType="with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par>
                          <p:cTn id="25" fill="hold">
                            <p:stCondLst>
                              <p:cond delay="500"/>
                            </p:stCondLst>
                            <p:childTnLst>
                              <p:par>
                                <p:cTn id="26" presetID="42" presetClass="exit" presetSubtype="0" fill="hold" nodeType="afterEffect">
                                  <p:stCondLst>
                                    <p:cond delay="0"/>
                                  </p:stCondLst>
                                  <p:childTnLst>
                                    <p:animEffect transition="out" filter="fade">
                                      <p:cBhvr>
                                        <p:cTn id="27" dur="1000"/>
                                        <p:tgtEl>
                                          <p:spTgt spid="2"/>
                                        </p:tgtEl>
                                      </p:cBhvr>
                                    </p:animEffect>
                                    <p:anim calcmode="lin" valueType="num">
                                      <p:cBhvr>
                                        <p:cTn id="28" dur="1000"/>
                                        <p:tgtEl>
                                          <p:spTgt spid="2"/>
                                        </p:tgtEl>
                                        <p:attrNameLst>
                                          <p:attrName>ppt_x</p:attrName>
                                        </p:attrNameLst>
                                      </p:cBhvr>
                                      <p:tavLst>
                                        <p:tav tm="0">
                                          <p:val>
                                            <p:strVal val="ppt_x"/>
                                          </p:val>
                                        </p:tav>
                                        <p:tav tm="100000">
                                          <p:val>
                                            <p:strVal val="ppt_x"/>
                                          </p:val>
                                        </p:tav>
                                      </p:tavLst>
                                    </p:anim>
                                    <p:anim calcmode="lin" valueType="num">
                                      <p:cBhvr>
                                        <p:cTn id="29" dur="1000"/>
                                        <p:tgtEl>
                                          <p:spTgt spid="2"/>
                                        </p:tgtEl>
                                        <p:attrNameLst>
                                          <p:attrName>ppt_y</p:attrName>
                                        </p:attrNameLst>
                                      </p:cBhvr>
                                      <p:tavLst>
                                        <p:tav tm="0">
                                          <p:val>
                                            <p:strVal val="ppt_y"/>
                                          </p:val>
                                        </p:tav>
                                        <p:tav tm="100000">
                                          <p:val>
                                            <p:strVal val="ppt_y+.1"/>
                                          </p:val>
                                        </p:tav>
                                      </p:tavLst>
                                    </p:anim>
                                    <p:set>
                                      <p:cBhvr>
                                        <p:cTn id="30" dur="1" fill="hold">
                                          <p:stCondLst>
                                            <p:cond delay="999"/>
                                          </p:stCondLst>
                                        </p:cTn>
                                        <p:tgtEl>
                                          <p:spTgt spid="2"/>
                                        </p:tgtEl>
                                        <p:attrNameLst>
                                          <p:attrName>style.visibility</p:attrName>
                                        </p:attrNameLst>
                                      </p:cBhvr>
                                      <p:to>
                                        <p:strVal val="hidden"/>
                                      </p:to>
                                    </p:set>
                                  </p:childTnLst>
                                </p:cTn>
                              </p:par>
                              <p:par>
                                <p:cTn id="31" presetID="53" presetClass="entr" presetSubtype="0" fill="hold" grpId="0" nodeType="withEffect">
                                  <p:stCondLst>
                                    <p:cond delay="0"/>
                                  </p:stCondLst>
                                  <p:childTnLst>
                                    <p:set>
                                      <p:cBhvr>
                                        <p:cTn id="32" dur="1" fill="hold">
                                          <p:stCondLst>
                                            <p:cond delay="0"/>
                                          </p:stCondLst>
                                        </p:cTn>
                                        <p:tgtEl>
                                          <p:spTgt spid="30"/>
                                        </p:tgtEl>
                                        <p:attrNameLst>
                                          <p:attrName>style.visibility</p:attrName>
                                        </p:attrNameLst>
                                      </p:cBhvr>
                                      <p:to>
                                        <p:strVal val="visible"/>
                                      </p:to>
                                    </p:set>
                                    <p:anim calcmode="lin" valueType="num">
                                      <p:cBhvr>
                                        <p:cTn id="33" dur="500" fill="hold"/>
                                        <p:tgtEl>
                                          <p:spTgt spid="30"/>
                                        </p:tgtEl>
                                        <p:attrNameLst>
                                          <p:attrName>ppt_w</p:attrName>
                                        </p:attrNameLst>
                                      </p:cBhvr>
                                      <p:tavLst>
                                        <p:tav tm="0">
                                          <p:val>
                                            <p:fltVal val="0"/>
                                          </p:val>
                                        </p:tav>
                                        <p:tav tm="100000">
                                          <p:val>
                                            <p:strVal val="#ppt_w"/>
                                          </p:val>
                                        </p:tav>
                                      </p:tavLst>
                                    </p:anim>
                                    <p:anim calcmode="lin" valueType="num">
                                      <p:cBhvr>
                                        <p:cTn id="34" dur="500" fill="hold"/>
                                        <p:tgtEl>
                                          <p:spTgt spid="30"/>
                                        </p:tgtEl>
                                        <p:attrNameLst>
                                          <p:attrName>ppt_h</p:attrName>
                                        </p:attrNameLst>
                                      </p:cBhvr>
                                      <p:tavLst>
                                        <p:tav tm="0">
                                          <p:val>
                                            <p:fltVal val="0"/>
                                          </p:val>
                                        </p:tav>
                                        <p:tav tm="100000">
                                          <p:val>
                                            <p:strVal val="#ppt_h"/>
                                          </p:val>
                                        </p:tav>
                                      </p:tavLst>
                                    </p:anim>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p:nvSpPr>
          <p:cNvPr id="367621" name="Rectangle 5"/>
          <p:cNvSpPr>
            <a:spLocks noChangeArrowheads="1"/>
          </p:cNvSpPr>
          <p:nvPr/>
        </p:nvSpPr>
        <p:spPr bwMode="auto">
          <a:xfrm>
            <a:off x="3591864" y="355120"/>
            <a:ext cx="4928565" cy="603647"/>
          </a:xfrm>
          <a:prstGeom prst="rect">
            <a:avLst/>
          </a:prstGeom>
          <a:noFill/>
          <a:ln w="9525">
            <a:noFill/>
            <a:miter lim="800000"/>
            <a:headEnd/>
            <a:tailEnd/>
          </a:ln>
          <a:effectLst/>
        </p:spPr>
        <p:txBody>
          <a:bodyPr anchor="ctr"/>
          <a:lstStyle/>
          <a:p>
            <a:pPr algn="ctr" fontAlgn="base">
              <a:spcBef>
                <a:spcPct val="0"/>
              </a:spcBef>
              <a:spcAft>
                <a:spcPct val="0"/>
              </a:spcAft>
              <a:defRPr/>
            </a:pPr>
            <a:r>
              <a:rPr lang="ja-JP" altLang="en-US" sz="2700" dirty="0">
                <a:solidFill>
                  <a:srgbClr val="000000"/>
                </a:solidFill>
                <a:latin typeface="HGPｺﾞｼｯｸE" pitchFamily="50" charset="-128"/>
                <a:ea typeface="HGPｺﾞｼｯｸE" pitchFamily="50" charset="-128"/>
              </a:rPr>
              <a:t>初めて射精（精通）あった年齢</a:t>
            </a:r>
          </a:p>
        </p:txBody>
      </p:sp>
      <p:graphicFrame>
        <p:nvGraphicFramePr>
          <p:cNvPr id="7" name="グラフ 6"/>
          <p:cNvGraphicFramePr>
            <a:graphicFrameLocks/>
          </p:cNvGraphicFramePr>
          <p:nvPr>
            <p:extLst/>
          </p:nvPr>
        </p:nvGraphicFramePr>
        <p:xfrm>
          <a:off x="1890698" y="1121961"/>
          <a:ext cx="8370573" cy="4712175"/>
        </p:xfrm>
        <a:graphic>
          <a:graphicData uri="http://schemas.openxmlformats.org/drawingml/2006/chart">
            <c:chart xmlns:c="http://schemas.openxmlformats.org/drawingml/2006/chart" xmlns:r="http://schemas.openxmlformats.org/officeDocument/2006/relationships" r:id="rId3"/>
          </a:graphicData>
        </a:graphic>
      </p:graphicFrame>
      <p:sp>
        <p:nvSpPr>
          <p:cNvPr id="8" name="タイトル 1"/>
          <p:cNvSpPr txBox="1">
            <a:spLocks/>
          </p:cNvSpPr>
          <p:nvPr/>
        </p:nvSpPr>
        <p:spPr>
          <a:xfrm>
            <a:off x="5881711" y="6138230"/>
            <a:ext cx="4703915" cy="414339"/>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200" dirty="0">
                <a:solidFill>
                  <a:srgbClr val="000000"/>
                </a:solidFill>
                <a:latin typeface="游ゴシック Light" panose="020B0300000000000000" pitchFamily="50" charset="-128"/>
                <a:ea typeface="游ゴシック Light" panose="020B0300000000000000" pitchFamily="50" charset="-128"/>
              </a:rPr>
              <a:t>出典：第８回青少年の性行動全国調査（</a:t>
            </a:r>
            <a:r>
              <a:rPr lang="en-US" altLang="ja-JP" sz="1200" dirty="0">
                <a:solidFill>
                  <a:srgbClr val="000000"/>
                </a:solidFill>
                <a:latin typeface="游ゴシック Light" panose="020B0300000000000000" pitchFamily="50" charset="-128"/>
                <a:ea typeface="游ゴシック Light" panose="020B0300000000000000" pitchFamily="50" charset="-128"/>
              </a:rPr>
              <a:t>2017</a:t>
            </a:r>
            <a:r>
              <a:rPr lang="ja-JP" altLang="en-US" sz="1200" dirty="0">
                <a:solidFill>
                  <a:srgbClr val="000000"/>
                </a:solidFill>
                <a:latin typeface="游ゴシック Light" panose="020B0300000000000000" pitchFamily="50" charset="-128"/>
                <a:ea typeface="游ゴシック Light" panose="020B0300000000000000" pitchFamily="50" charset="-128"/>
              </a:rPr>
              <a:t>年）日本性教育協会</a:t>
            </a:r>
            <a:endParaRPr lang="en-US" altLang="ja-JP" sz="1200" dirty="0">
              <a:solidFill>
                <a:srgbClr val="000000"/>
              </a:solidFill>
              <a:latin typeface="游ゴシック Light" panose="020B0300000000000000" pitchFamily="50" charset="-128"/>
              <a:ea typeface="游ゴシック Light" panose="020B0300000000000000" pitchFamily="50" charset="-128"/>
            </a:endParaRPr>
          </a:p>
        </p:txBody>
      </p:sp>
      <p:sp>
        <p:nvSpPr>
          <p:cNvPr id="9" name="タイトル 1"/>
          <p:cNvSpPr txBox="1">
            <a:spLocks/>
          </p:cNvSpPr>
          <p:nvPr/>
        </p:nvSpPr>
        <p:spPr>
          <a:xfrm>
            <a:off x="1890698" y="1121963"/>
            <a:ext cx="614363" cy="414339"/>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600" dirty="0">
                <a:solidFill>
                  <a:srgbClr val="000000"/>
                </a:solidFill>
                <a:latin typeface="ＭＳ Ｐゴシック"/>
              </a:rPr>
              <a:t>（％）</a:t>
            </a:r>
            <a:endParaRPr lang="en-US" altLang="ja-JP" sz="1600" dirty="0">
              <a:solidFill>
                <a:srgbClr val="000000"/>
              </a:solidFill>
              <a:latin typeface="ＭＳ Ｐゴシック"/>
            </a:endParaRPr>
          </a:p>
        </p:txBody>
      </p:sp>
    </p:spTree>
    <p:extLst>
      <p:ext uri="{BB962C8B-B14F-4D97-AF65-F5344CB8AC3E}">
        <p14:creationId xmlns:p14="http://schemas.microsoft.com/office/powerpoint/2010/main" val="34265721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67621" name="Rectangle 5"/>
          <p:cNvSpPr>
            <a:spLocks noChangeArrowheads="1"/>
          </p:cNvSpPr>
          <p:nvPr/>
        </p:nvSpPr>
        <p:spPr bwMode="auto">
          <a:xfrm>
            <a:off x="3601442" y="313548"/>
            <a:ext cx="5142755" cy="603647"/>
          </a:xfrm>
          <a:prstGeom prst="rect">
            <a:avLst/>
          </a:prstGeom>
          <a:noFill/>
          <a:ln w="9525">
            <a:noFill/>
            <a:miter lim="800000"/>
            <a:headEnd/>
            <a:tailEnd/>
          </a:ln>
          <a:effectLst/>
        </p:spPr>
        <p:txBody>
          <a:bodyPr anchor="ctr"/>
          <a:lstStyle/>
          <a:p>
            <a:pPr algn="ctr" fontAlgn="base">
              <a:spcBef>
                <a:spcPct val="0"/>
              </a:spcBef>
              <a:spcAft>
                <a:spcPct val="0"/>
              </a:spcAft>
              <a:defRPr/>
            </a:pPr>
            <a:r>
              <a:rPr lang="ja-JP" altLang="en-US" sz="2700" dirty="0">
                <a:latin typeface="HGPｺﾞｼｯｸE" pitchFamily="50" charset="-128"/>
                <a:ea typeface="HGPｺﾞｼｯｸE" pitchFamily="50" charset="-128"/>
              </a:rPr>
              <a:t>初めて月経（初経）があった年齢</a:t>
            </a:r>
          </a:p>
        </p:txBody>
      </p:sp>
      <p:sp>
        <p:nvSpPr>
          <p:cNvPr id="8" name="タイトル 1"/>
          <p:cNvSpPr txBox="1">
            <a:spLocks/>
          </p:cNvSpPr>
          <p:nvPr/>
        </p:nvSpPr>
        <p:spPr>
          <a:xfrm>
            <a:off x="5771354" y="6090931"/>
            <a:ext cx="4703915" cy="414339"/>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200" dirty="0">
                <a:latin typeface="游ゴシック Light" panose="020B0300000000000000" pitchFamily="50" charset="-128"/>
                <a:ea typeface="游ゴシック Light" panose="020B0300000000000000" pitchFamily="50" charset="-128"/>
              </a:rPr>
              <a:t>出典：第８回青少年の性行動全国調査（</a:t>
            </a:r>
            <a:r>
              <a:rPr lang="en-US" altLang="ja-JP" sz="1200" dirty="0">
                <a:latin typeface="游ゴシック Light" panose="020B0300000000000000" pitchFamily="50" charset="-128"/>
                <a:ea typeface="游ゴシック Light" panose="020B0300000000000000" pitchFamily="50" charset="-128"/>
              </a:rPr>
              <a:t>2017</a:t>
            </a:r>
            <a:r>
              <a:rPr lang="ja-JP" altLang="en-US" sz="1200" dirty="0">
                <a:latin typeface="游ゴシック Light" panose="020B0300000000000000" pitchFamily="50" charset="-128"/>
                <a:ea typeface="游ゴシック Light" panose="020B0300000000000000" pitchFamily="50" charset="-128"/>
              </a:rPr>
              <a:t>年）日本性教育協会</a:t>
            </a:r>
            <a:endParaRPr lang="en-US" altLang="ja-JP" sz="1200" dirty="0">
              <a:latin typeface="游ゴシック Light" panose="020B0300000000000000" pitchFamily="50" charset="-128"/>
              <a:ea typeface="游ゴシック Light" panose="020B0300000000000000" pitchFamily="50" charset="-128"/>
            </a:endParaRPr>
          </a:p>
        </p:txBody>
      </p:sp>
      <p:sp>
        <p:nvSpPr>
          <p:cNvPr id="9" name="タイトル 1"/>
          <p:cNvSpPr txBox="1">
            <a:spLocks/>
          </p:cNvSpPr>
          <p:nvPr/>
        </p:nvSpPr>
        <p:spPr>
          <a:xfrm>
            <a:off x="2079757" y="917195"/>
            <a:ext cx="614363" cy="414339"/>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600" dirty="0">
                <a:latin typeface="+mj-ea"/>
              </a:rPr>
              <a:t>（％）</a:t>
            </a:r>
            <a:endParaRPr lang="en-US" altLang="ja-JP" sz="1600" dirty="0">
              <a:latin typeface="+mj-ea"/>
            </a:endParaRPr>
          </a:p>
        </p:txBody>
      </p:sp>
      <p:graphicFrame>
        <p:nvGraphicFramePr>
          <p:cNvPr id="14" name="グラフ 13"/>
          <p:cNvGraphicFramePr>
            <a:graphicFrameLocks/>
          </p:cNvGraphicFramePr>
          <p:nvPr>
            <p:extLst>
              <p:ext uri="{D42A27DB-BD31-4B8C-83A1-F6EECF244321}">
                <p14:modId xmlns:p14="http://schemas.microsoft.com/office/powerpoint/2010/main" val="332365759"/>
              </p:ext>
            </p:extLst>
          </p:nvPr>
        </p:nvGraphicFramePr>
        <p:xfrm>
          <a:off x="2079758" y="917195"/>
          <a:ext cx="8186129" cy="501343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410189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65467">
            <a:off x="1764463" y="853280"/>
            <a:ext cx="1526488" cy="1513975"/>
          </a:xfrm>
          <a:prstGeom prst="rect">
            <a:avLst/>
          </a:prstGeom>
        </p:spPr>
      </p:pic>
      <p:pic>
        <p:nvPicPr>
          <p:cNvPr id="2" name="図 1" descr="画面の領域"/>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527725" y="2192212"/>
            <a:ext cx="3679111" cy="3473136"/>
          </a:xfrm>
          <a:prstGeom prst="rect">
            <a:avLst/>
          </a:prstGeom>
        </p:spPr>
      </p:pic>
      <p:pic>
        <p:nvPicPr>
          <p:cNvPr id="4" name="図 3" descr="画面の領域"/>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195939" y="2211084"/>
            <a:ext cx="3812076" cy="3454264"/>
          </a:xfrm>
          <a:prstGeom prst="rect">
            <a:avLst/>
          </a:prstGeom>
        </p:spPr>
      </p:pic>
      <p:graphicFrame>
        <p:nvGraphicFramePr>
          <p:cNvPr id="10" name="四角形 164"/>
          <p:cNvGraphicFramePr>
            <a:graphicFrameLocks noGrp="1"/>
          </p:cNvGraphicFramePr>
          <p:nvPr>
            <p:extLst>
              <p:ext uri="{D42A27DB-BD31-4B8C-83A1-F6EECF244321}">
                <p14:modId xmlns:p14="http://schemas.microsoft.com/office/powerpoint/2010/main" val="2844681612"/>
              </p:ext>
            </p:extLst>
          </p:nvPr>
        </p:nvGraphicFramePr>
        <p:xfrm>
          <a:off x="2476215" y="5646494"/>
          <a:ext cx="7439489" cy="738867"/>
        </p:xfrm>
        <a:graphic>
          <a:graphicData uri="http://schemas.openxmlformats.org/drawingml/2006/table">
            <a:tbl>
              <a:tblPr/>
              <a:tblGrid>
                <a:gridCol w="7439489">
                  <a:extLst>
                    <a:ext uri="{9D8B030D-6E8A-4147-A177-3AD203B41FA5}">
                      <a16:colId xmlns:a16="http://schemas.microsoft.com/office/drawing/2014/main" val="20000"/>
                    </a:ext>
                  </a:extLst>
                </a:gridCol>
              </a:tblGrid>
              <a:tr h="738867">
                <a:tc>
                  <a:txBody>
                    <a:bodyPr/>
                    <a:lstStyle/>
                    <a:p>
                      <a:pPr algn="ctr">
                        <a:lnSpc>
                          <a:spcPct val="100000"/>
                        </a:lnSpc>
                      </a:pPr>
                      <a:r>
                        <a:rPr kumimoji="1" lang="ja-JP" altLang="en-US" sz="3100" b="0" dirty="0" smtClean="0">
                          <a:latin typeface="+mn-ea"/>
                          <a:ea typeface="+mn-ea"/>
                        </a:rPr>
                        <a:t>ほかのひとの「プライベートゾーン」をみない</a:t>
                      </a:r>
                      <a:endParaRPr kumimoji="1" lang="ja-JP" altLang="en-US" sz="3100" b="0" dirty="0">
                        <a:latin typeface="+mn-ea"/>
                        <a:ea typeface="+mn-ea"/>
                      </a:endParaRPr>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00"/>
                  </a:ext>
                </a:extLst>
              </a:tr>
            </a:tbl>
          </a:graphicData>
        </a:graphic>
      </p:graphicFrame>
      <p:sp>
        <p:nvSpPr>
          <p:cNvPr id="7" name="角丸四角形 6"/>
          <p:cNvSpPr/>
          <p:nvPr/>
        </p:nvSpPr>
        <p:spPr>
          <a:xfrm>
            <a:off x="1919554" y="258619"/>
            <a:ext cx="8509251" cy="5698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n-ea"/>
              </a:rPr>
              <a:t>プライベートゾーンのやくそく①</a:t>
            </a:r>
          </a:p>
        </p:txBody>
      </p:sp>
    </p:spTree>
    <p:extLst>
      <p:ext uri="{BB962C8B-B14F-4D97-AF65-F5344CB8AC3E}">
        <p14:creationId xmlns:p14="http://schemas.microsoft.com/office/powerpoint/2010/main" val="17394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30996" y="389763"/>
            <a:ext cx="8736055" cy="5966087"/>
          </a:xfrm>
          <a:prstGeom prst="rect">
            <a:avLst/>
          </a:prstGeom>
          <a:ln>
            <a:solidFill>
              <a:schemeClr val="tx1"/>
            </a:solidFill>
          </a:ln>
        </p:spPr>
      </p:pic>
    </p:spTree>
    <p:extLst>
      <p:ext uri="{BB962C8B-B14F-4D97-AF65-F5344CB8AC3E}">
        <p14:creationId xmlns:p14="http://schemas.microsoft.com/office/powerpoint/2010/main" val="35021857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タイトル 1"/>
          <p:cNvSpPr txBox="1">
            <a:spLocks/>
          </p:cNvSpPr>
          <p:nvPr/>
        </p:nvSpPr>
        <p:spPr>
          <a:xfrm>
            <a:off x="1891243" y="360374"/>
            <a:ext cx="2420928" cy="524525"/>
          </a:xfrm>
          <a:prstGeom prst="rect">
            <a:avLst/>
          </a:prstGeom>
          <a:ln>
            <a:solidFill>
              <a:schemeClr val="bg1">
                <a:lumMod val="50000"/>
              </a:schemeClr>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3751"/>
              </a:lnSpc>
            </a:pPr>
            <a:r>
              <a:rPr lang="ja-JP" altLang="en-US" sz="2400" dirty="0">
                <a:solidFill>
                  <a:schemeClr val="bg1">
                    <a:lumMod val="50000"/>
                  </a:schemeClr>
                </a:solidFill>
              </a:rPr>
              <a:t>掲示教材作成用</a:t>
            </a:r>
          </a:p>
        </p:txBody>
      </p:sp>
      <p:pic>
        <p:nvPicPr>
          <p:cNvPr id="12" name="図 1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16252" y="3257929"/>
            <a:ext cx="301063" cy="301063"/>
          </a:xfrm>
          <a:prstGeom prst="rect">
            <a:avLst/>
          </a:prstGeom>
        </p:spPr>
      </p:pic>
      <p:pic>
        <p:nvPicPr>
          <p:cNvPr id="14" name="図 1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347014" y="945111"/>
            <a:ext cx="3719168" cy="2593852"/>
          </a:xfrm>
          <a:prstGeom prst="rect">
            <a:avLst/>
          </a:prstGeom>
        </p:spPr>
      </p:pic>
      <p:pic>
        <p:nvPicPr>
          <p:cNvPr id="15" name="図 1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457669" y="3835505"/>
            <a:ext cx="3497858" cy="2439506"/>
          </a:xfrm>
          <a:prstGeom prst="rect">
            <a:avLst/>
          </a:prstGeom>
        </p:spPr>
      </p:pic>
      <p:pic>
        <p:nvPicPr>
          <p:cNvPr id="16" name="図 15"/>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317791" y="945111"/>
            <a:ext cx="3668750" cy="2558688"/>
          </a:xfrm>
          <a:prstGeom prst="rect">
            <a:avLst/>
          </a:prstGeom>
        </p:spPr>
      </p:pic>
      <p:pic>
        <p:nvPicPr>
          <p:cNvPr id="17" name="図 1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622931" y="3833846"/>
            <a:ext cx="3433571" cy="2441171"/>
          </a:xfrm>
          <a:prstGeom prst="rect">
            <a:avLst/>
          </a:prstGeom>
        </p:spPr>
      </p:pic>
    </p:spTree>
    <p:extLst>
      <p:ext uri="{BB962C8B-B14F-4D97-AF65-F5344CB8AC3E}">
        <p14:creationId xmlns:p14="http://schemas.microsoft.com/office/powerpoint/2010/main" val="182310743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8756" y="1106357"/>
            <a:ext cx="3887833" cy="724988"/>
          </a:xfrm>
        </p:spPr>
        <p:txBody>
          <a:bodyPr>
            <a:normAutofit/>
          </a:bodyPr>
          <a:lstStyle/>
          <a:p>
            <a:r>
              <a:rPr lang="ja-JP" altLang="en-US" sz="3000" dirty="0"/>
              <a:t>（小学校　５学年）</a:t>
            </a:r>
            <a:endParaRPr kumimoji="1" lang="ja-JP" altLang="en-US" dirty="0"/>
          </a:p>
        </p:txBody>
      </p:sp>
      <p:sp>
        <p:nvSpPr>
          <p:cNvPr id="4" name="タイトル 1"/>
          <p:cNvSpPr txBox="1">
            <a:spLocks/>
          </p:cNvSpPr>
          <p:nvPr/>
        </p:nvSpPr>
        <p:spPr>
          <a:xfrm>
            <a:off x="3318782" y="2458604"/>
            <a:ext cx="5311183" cy="815427"/>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300" dirty="0"/>
              <a:t>人のたん生について知ろう</a:t>
            </a:r>
          </a:p>
        </p:txBody>
      </p:sp>
      <p:sp>
        <p:nvSpPr>
          <p:cNvPr id="7" name="タイトル 1"/>
          <p:cNvSpPr txBox="1">
            <a:spLocks/>
          </p:cNvSpPr>
          <p:nvPr/>
        </p:nvSpPr>
        <p:spPr>
          <a:xfrm>
            <a:off x="4446582" y="5321509"/>
            <a:ext cx="6221437" cy="1531452"/>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dirty="0">
                <a:latin typeface="游ゴシック Light" panose="020B0300000000000000" pitchFamily="50" charset="-128"/>
                <a:ea typeface="游ゴシック Light" panose="020B0300000000000000" pitchFamily="50" charset="-128"/>
              </a:rPr>
              <a:t>参考資料：</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ぐー</a:t>
            </a:r>
            <a:r>
              <a:rPr lang="ja-JP" altLang="en-US" sz="1400" dirty="0" err="1">
                <a:latin typeface="游ゴシック Light" panose="020B0300000000000000" pitchFamily="50" charset="-128"/>
                <a:ea typeface="游ゴシック Light" panose="020B0300000000000000" pitchFamily="50" charset="-128"/>
              </a:rPr>
              <a:t>ちょきぱ</a:t>
            </a:r>
            <a:r>
              <a:rPr lang="ja-JP" altLang="en-US" sz="1400" dirty="0">
                <a:latin typeface="游ゴシック Light" panose="020B0300000000000000" pitchFamily="50" charset="-128"/>
                <a:ea typeface="游ゴシック Light" panose="020B0300000000000000" pitchFamily="50" charset="-128"/>
              </a:rPr>
              <a:t>ー　</a:t>
            </a:r>
            <a:r>
              <a:rPr lang="en-US" altLang="ja-JP" sz="1400" dirty="0">
                <a:latin typeface="游ゴシック Light" panose="020B0300000000000000" pitchFamily="50" charset="-128"/>
                <a:ea typeface="游ゴシック Light" panose="020B0300000000000000" pitchFamily="50" charset="-128"/>
              </a:rPr>
              <a:t>vol.8</a:t>
            </a:r>
            <a:r>
              <a:rPr lang="ja-JP" altLang="en-US" sz="1400" dirty="0">
                <a:latin typeface="游ゴシック Light" panose="020B0300000000000000" pitchFamily="50" charset="-128"/>
                <a:ea typeface="游ゴシック Light" panose="020B0300000000000000" pitchFamily="50" charset="-128"/>
              </a:rPr>
              <a:t>　こどもに伝える生と性</a:t>
            </a:r>
            <a:r>
              <a:rPr lang="en-US" altLang="ja-JP" sz="1400" dirty="0">
                <a:latin typeface="游ゴシック Light" panose="020B0300000000000000" pitchFamily="50" charset="-128"/>
                <a:ea typeface="游ゴシック Light" panose="020B0300000000000000" pitchFamily="50" charset="-128"/>
              </a:rPr>
              <a:t>』</a:t>
            </a:r>
          </a:p>
          <a:p>
            <a:pPr>
              <a:lnSpc>
                <a:spcPct val="150000"/>
              </a:lnSpc>
            </a:pPr>
            <a:r>
              <a:rPr lang="ja-JP" altLang="en-US" sz="1400" dirty="0">
                <a:latin typeface="游ゴシック Light" panose="020B0300000000000000" pitchFamily="50" charset="-128"/>
                <a:ea typeface="游ゴシック Light" panose="020B0300000000000000" pitchFamily="50" charset="-128"/>
              </a:rPr>
              <a:t>　　　　　（公財）高知男女共同参画社会づくり財団</a:t>
            </a:r>
            <a:endParaRPr lang="en-US" altLang="ja-JP" sz="1400" dirty="0">
              <a:latin typeface="游ゴシック Light" panose="020B0300000000000000" pitchFamily="50" charset="-128"/>
              <a:ea typeface="游ゴシック Light" panose="020B0300000000000000" pitchFamily="50" charset="-128"/>
            </a:endParaRPr>
          </a:p>
          <a:p>
            <a:pPr>
              <a:lnSpc>
                <a:spcPct val="150000"/>
              </a:lnSpc>
            </a:pPr>
            <a:r>
              <a:rPr lang="ja-JP" altLang="en-US" sz="1400" dirty="0">
                <a:latin typeface="游ゴシック Light" panose="020B0300000000000000" pitchFamily="50" charset="-128"/>
                <a:ea typeface="游ゴシック Light" panose="020B0300000000000000" pitchFamily="50" charset="-128"/>
              </a:rPr>
              <a:t>　　　　　  </a:t>
            </a:r>
            <a:r>
              <a:rPr lang="en-US" altLang="ja-JP" sz="1400" dirty="0">
                <a:latin typeface="游ゴシック Light" panose="020B0300000000000000" pitchFamily="50" charset="-128"/>
                <a:ea typeface="游ゴシック Light" panose="020B0300000000000000" pitchFamily="50" charset="-128"/>
              </a:rPr>
              <a:t>http://www.sole-kochi.or.jp/info/dtl.php?ID=532&amp;routekbn=S</a:t>
            </a:r>
          </a:p>
        </p:txBody>
      </p:sp>
      <p:sp>
        <p:nvSpPr>
          <p:cNvPr id="8" name="タイトル 1"/>
          <p:cNvSpPr txBox="1">
            <a:spLocks/>
          </p:cNvSpPr>
          <p:nvPr/>
        </p:nvSpPr>
        <p:spPr>
          <a:xfrm>
            <a:off x="2043270" y="332402"/>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00000"/>
              </a:lnSpc>
            </a:pPr>
            <a:r>
              <a:rPr lang="ja-JP" altLang="en-US" sz="3000" dirty="0"/>
              <a:t>（小）資料７</a:t>
            </a:r>
          </a:p>
        </p:txBody>
      </p:sp>
      <p:sp>
        <p:nvSpPr>
          <p:cNvPr id="6" name="タイトル 1"/>
          <p:cNvSpPr txBox="1">
            <a:spLocks/>
          </p:cNvSpPr>
          <p:nvPr/>
        </p:nvSpPr>
        <p:spPr>
          <a:xfrm>
            <a:off x="2475847" y="3538253"/>
            <a:ext cx="6997050" cy="151903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ct val="150000"/>
              </a:lnSpc>
            </a:pPr>
            <a:r>
              <a:rPr lang="ja-JP" altLang="en-US" sz="1800" dirty="0"/>
              <a:t>　　</a:t>
            </a:r>
            <a:r>
              <a:rPr lang="ja-JP" altLang="ja-JP" sz="1800" dirty="0"/>
              <a:t>人の誕生や成長について興味・関心をもって学習する活動を通して、</a:t>
            </a:r>
            <a:endParaRPr lang="en-US" altLang="ja-JP" sz="1800" dirty="0"/>
          </a:p>
          <a:p>
            <a:pPr>
              <a:lnSpc>
                <a:spcPct val="150000"/>
              </a:lnSpc>
            </a:pPr>
            <a:r>
              <a:rPr lang="en-US" altLang="ja-JP" sz="1800" dirty="0"/>
              <a:t>  </a:t>
            </a:r>
            <a:r>
              <a:rPr lang="ja-JP" altLang="ja-JP" sz="1800" dirty="0"/>
              <a:t>それらについての理解を図り、生命を尊重する態度を育てる。</a:t>
            </a:r>
            <a:r>
              <a:rPr lang="ja-JP" altLang="en-US" sz="1800" dirty="0"/>
              <a:t>　</a:t>
            </a:r>
          </a:p>
        </p:txBody>
      </p:sp>
    </p:spTree>
    <p:extLst>
      <p:ext uri="{BB962C8B-B14F-4D97-AF65-F5344CB8AC3E}">
        <p14:creationId xmlns:p14="http://schemas.microsoft.com/office/powerpoint/2010/main" val="24489744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53376" y="48581"/>
            <a:ext cx="2616519" cy="1849608"/>
          </a:xfrm>
          <a:prstGeom prst="rect">
            <a:avLst/>
          </a:prstGeom>
        </p:spPr>
      </p:pic>
      <p:sp>
        <p:nvSpPr>
          <p:cNvPr id="6" name="正方形/長方形 5"/>
          <p:cNvSpPr/>
          <p:nvPr/>
        </p:nvSpPr>
        <p:spPr>
          <a:xfrm>
            <a:off x="1801235" y="5478278"/>
            <a:ext cx="2783903" cy="839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dirty="0">
                <a:solidFill>
                  <a:schemeClr val="tx1"/>
                </a:solidFill>
                <a:latin typeface="+mn-ea"/>
              </a:rPr>
              <a:t>  脳や心臓がつくれられる</a:t>
            </a:r>
            <a:endParaRPr lang="en-US" altLang="ja-JP" dirty="0">
              <a:solidFill>
                <a:schemeClr val="tx1"/>
              </a:solidFill>
              <a:latin typeface="+mn-ea"/>
            </a:endParaRPr>
          </a:p>
          <a:p>
            <a:pPr>
              <a:lnSpc>
                <a:spcPct val="150000"/>
              </a:lnSpc>
            </a:pPr>
            <a:r>
              <a:rPr lang="en-US" altLang="ja-JP" dirty="0">
                <a:solidFill>
                  <a:schemeClr val="tx1"/>
                </a:solidFill>
                <a:latin typeface="+mn-ea"/>
              </a:rPr>
              <a:t>  </a:t>
            </a:r>
            <a:r>
              <a:rPr lang="ja-JP" altLang="en-US" dirty="0">
                <a:solidFill>
                  <a:schemeClr val="tx1"/>
                </a:solidFill>
                <a:latin typeface="+mn-ea"/>
              </a:rPr>
              <a:t>とても大切なとき</a:t>
            </a:r>
            <a:endParaRPr lang="en-US" altLang="ja-JP" dirty="0">
              <a:solidFill>
                <a:schemeClr val="tx1"/>
              </a:solidFill>
              <a:latin typeface="+mn-ea"/>
            </a:endParaRPr>
          </a:p>
        </p:txBody>
      </p:sp>
      <p:grpSp>
        <p:nvGrpSpPr>
          <p:cNvPr id="2" name="グループ化 1"/>
          <p:cNvGrpSpPr/>
          <p:nvPr/>
        </p:nvGrpSpPr>
        <p:grpSpPr>
          <a:xfrm>
            <a:off x="1801236" y="2003920"/>
            <a:ext cx="2468817" cy="3294943"/>
            <a:chOff x="277216" y="2003902"/>
            <a:chExt cx="2468817" cy="3294942"/>
          </a:xfrm>
        </p:grpSpPr>
        <p:pic>
          <p:nvPicPr>
            <p:cNvPr id="7" name="図 6" descr="画面の領域"/>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1960" y="2576347"/>
              <a:ext cx="2364073" cy="2722497"/>
            </a:xfrm>
            <a:prstGeom prst="rect">
              <a:avLst/>
            </a:prstGeom>
          </p:spPr>
        </p:pic>
        <p:sp>
          <p:nvSpPr>
            <p:cNvPr id="11" name="正方形/長方形 10"/>
            <p:cNvSpPr/>
            <p:nvPr/>
          </p:nvSpPr>
          <p:spPr>
            <a:xfrm>
              <a:off x="277216" y="2003902"/>
              <a:ext cx="2320798" cy="766183"/>
            </a:xfrm>
            <a:prstGeom prst="rect">
              <a:avLst/>
            </a:prstGeom>
            <a:solidFill>
              <a:srgbClr val="FFF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dirty="0">
                  <a:solidFill>
                    <a:schemeClr val="tx1"/>
                  </a:solidFill>
                  <a:latin typeface="AR P丸ゴシック体E" panose="020F0900000000000000" pitchFamily="50" charset="-128"/>
                  <a:ea typeface="AR P丸ゴシック体E" panose="020F0900000000000000" pitchFamily="50" charset="-128"/>
                </a:rPr>
                <a:t>およそ</a:t>
              </a:r>
              <a:r>
                <a:rPr lang="en-US" altLang="ja-JP" sz="2100" dirty="0">
                  <a:solidFill>
                    <a:schemeClr val="tx1"/>
                  </a:solidFill>
                  <a:latin typeface="AR P丸ゴシック体E" panose="020F0900000000000000" pitchFamily="50" charset="-128"/>
                  <a:ea typeface="AR P丸ゴシック体E" panose="020F0900000000000000" pitchFamily="50" charset="-128"/>
                </a:rPr>
                <a:t>1</a:t>
              </a:r>
              <a:r>
                <a:rPr lang="ja-JP" altLang="en-US" sz="2100" dirty="0">
                  <a:solidFill>
                    <a:schemeClr val="tx1"/>
                  </a:solidFill>
                  <a:latin typeface="AR P丸ゴシック体E" panose="020F0900000000000000" pitchFamily="50" charset="-128"/>
                  <a:ea typeface="AR P丸ゴシック体E" panose="020F0900000000000000" pitchFamily="50" charset="-128"/>
                </a:rPr>
                <a:t>か月後</a:t>
              </a:r>
              <a:endParaRPr lang="en-US" altLang="ja-JP" sz="2100" dirty="0">
                <a:solidFill>
                  <a:schemeClr val="tx1"/>
                </a:solidFill>
                <a:latin typeface="AR P丸ゴシック体E" panose="020F0900000000000000" pitchFamily="50" charset="-128"/>
                <a:ea typeface="AR P丸ゴシック体E" panose="020F0900000000000000" pitchFamily="50" charset="-128"/>
              </a:endParaRPr>
            </a:p>
            <a:p>
              <a:pPr algn="ctr"/>
              <a:r>
                <a:rPr lang="en-US" altLang="ja-JP" sz="1500" dirty="0">
                  <a:solidFill>
                    <a:schemeClr val="tx1"/>
                  </a:solidFill>
                  <a:latin typeface="AR P丸ゴシック体E" panose="020F0900000000000000" pitchFamily="50" charset="-128"/>
                  <a:ea typeface="AR P丸ゴシック体E" panose="020F0900000000000000" pitchFamily="50" charset="-128"/>
                </a:rPr>
                <a:t>2.5cm</a:t>
              </a:r>
              <a:r>
                <a:rPr lang="ja-JP" altLang="en-US" sz="1500" dirty="0">
                  <a:solidFill>
                    <a:schemeClr val="tx1"/>
                  </a:solidFill>
                  <a:latin typeface="AR P丸ゴシック体E" panose="020F0900000000000000" pitchFamily="50" charset="-128"/>
                  <a:ea typeface="AR P丸ゴシック体E" panose="020F0900000000000000" pitchFamily="50" charset="-128"/>
                </a:rPr>
                <a:t>・</a:t>
              </a:r>
              <a:r>
                <a:rPr lang="en-US" altLang="ja-JP" sz="1500" dirty="0">
                  <a:solidFill>
                    <a:schemeClr val="tx1"/>
                  </a:solidFill>
                  <a:latin typeface="AR P丸ゴシック体E" panose="020F0900000000000000" pitchFamily="50" charset="-128"/>
                  <a:ea typeface="AR P丸ゴシック体E" panose="020F0900000000000000" pitchFamily="50" charset="-128"/>
                </a:rPr>
                <a:t>4g</a:t>
              </a:r>
              <a:r>
                <a:rPr lang="ja-JP" altLang="en-US" sz="1500" dirty="0">
                  <a:solidFill>
                    <a:schemeClr val="tx1"/>
                  </a:solidFill>
                  <a:latin typeface="AR P丸ゴシック体E" panose="020F0900000000000000" pitchFamily="50" charset="-128"/>
                  <a:ea typeface="AR P丸ゴシック体E" panose="020F0900000000000000" pitchFamily="50" charset="-128"/>
                </a:rPr>
                <a:t>くらい</a:t>
              </a:r>
            </a:p>
          </p:txBody>
        </p:sp>
      </p:grpSp>
      <p:grpSp>
        <p:nvGrpSpPr>
          <p:cNvPr id="4" name="グループ化 3"/>
          <p:cNvGrpSpPr/>
          <p:nvPr/>
        </p:nvGrpSpPr>
        <p:grpSpPr>
          <a:xfrm>
            <a:off x="4810181" y="1699410"/>
            <a:ext cx="2575008" cy="3594485"/>
            <a:chOff x="3286181" y="1699391"/>
            <a:chExt cx="2575008" cy="3594485"/>
          </a:xfrm>
        </p:grpSpPr>
        <p:pic>
          <p:nvPicPr>
            <p:cNvPr id="9" name="図 8" descr="画面の領域"/>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86181" y="2232699"/>
              <a:ext cx="2575008" cy="3061177"/>
            </a:xfrm>
            <a:prstGeom prst="rect">
              <a:avLst/>
            </a:prstGeom>
          </p:spPr>
        </p:pic>
        <p:sp>
          <p:nvSpPr>
            <p:cNvPr id="12" name="正方形/長方形 11"/>
            <p:cNvSpPr/>
            <p:nvPr/>
          </p:nvSpPr>
          <p:spPr>
            <a:xfrm>
              <a:off x="3298325" y="1699391"/>
              <a:ext cx="2320798" cy="777822"/>
            </a:xfrm>
            <a:prstGeom prst="rect">
              <a:avLst/>
            </a:prstGeom>
            <a:solidFill>
              <a:srgbClr val="FFF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dirty="0">
                  <a:solidFill>
                    <a:schemeClr val="tx1"/>
                  </a:solidFill>
                  <a:latin typeface="AR P丸ゴシック体E" panose="020F0900000000000000" pitchFamily="50" charset="-128"/>
                  <a:ea typeface="AR P丸ゴシック体E" panose="020F0900000000000000" pitchFamily="50" charset="-128"/>
                </a:rPr>
                <a:t>およそ４か月後</a:t>
              </a:r>
              <a:endParaRPr lang="en-US" altLang="ja-JP" sz="2100" dirty="0">
                <a:solidFill>
                  <a:schemeClr val="tx1"/>
                </a:solidFill>
                <a:latin typeface="AR P丸ゴシック体E" panose="020F0900000000000000" pitchFamily="50" charset="-128"/>
                <a:ea typeface="AR P丸ゴシック体E" panose="020F0900000000000000" pitchFamily="50" charset="-128"/>
              </a:endParaRPr>
            </a:p>
            <a:p>
              <a:pPr algn="ctr"/>
              <a:r>
                <a:rPr lang="en-US" altLang="ja-JP" sz="1500" dirty="0">
                  <a:solidFill>
                    <a:schemeClr val="tx1"/>
                  </a:solidFill>
                  <a:latin typeface="AR P丸ゴシック体E" panose="020F0900000000000000" pitchFamily="50" charset="-128"/>
                  <a:ea typeface="AR P丸ゴシック体E" panose="020F0900000000000000" pitchFamily="50" charset="-128"/>
                </a:rPr>
                <a:t>20cm</a:t>
              </a:r>
              <a:r>
                <a:rPr lang="ja-JP" altLang="en-US" sz="1500" dirty="0">
                  <a:solidFill>
                    <a:schemeClr val="tx1"/>
                  </a:solidFill>
                  <a:latin typeface="AR P丸ゴシック体E" panose="020F0900000000000000" pitchFamily="50" charset="-128"/>
                  <a:ea typeface="AR P丸ゴシック体E" panose="020F0900000000000000" pitchFamily="50" charset="-128"/>
                </a:rPr>
                <a:t>・</a:t>
              </a:r>
              <a:r>
                <a:rPr lang="en-US" altLang="ja-JP" sz="1500" dirty="0">
                  <a:solidFill>
                    <a:schemeClr val="tx1"/>
                  </a:solidFill>
                  <a:latin typeface="AR P丸ゴシック体E" panose="020F0900000000000000" pitchFamily="50" charset="-128"/>
                  <a:ea typeface="AR P丸ゴシック体E" panose="020F0900000000000000" pitchFamily="50" charset="-128"/>
                </a:rPr>
                <a:t>200g</a:t>
              </a:r>
              <a:r>
                <a:rPr lang="ja-JP" altLang="en-US" sz="1500" dirty="0">
                  <a:solidFill>
                    <a:schemeClr val="tx1"/>
                  </a:solidFill>
                  <a:latin typeface="AR P丸ゴシック体E" panose="020F0900000000000000" pitchFamily="50" charset="-128"/>
                  <a:ea typeface="AR P丸ゴシック体E" panose="020F0900000000000000" pitchFamily="50" charset="-128"/>
                </a:rPr>
                <a:t>くらい</a:t>
              </a:r>
            </a:p>
          </p:txBody>
        </p:sp>
      </p:grpSp>
      <p:sp>
        <p:nvSpPr>
          <p:cNvPr id="13" name="正方形/長方形 12"/>
          <p:cNvSpPr/>
          <p:nvPr/>
        </p:nvSpPr>
        <p:spPr>
          <a:xfrm>
            <a:off x="4822343" y="5494812"/>
            <a:ext cx="2694283" cy="839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dirty="0">
                <a:solidFill>
                  <a:schemeClr val="tx1"/>
                </a:solidFill>
                <a:latin typeface="+mj-ea"/>
                <a:ea typeface="+mj-ea"/>
              </a:rPr>
              <a:t>  耳ができてお母さんの声</a:t>
            </a:r>
            <a:endParaRPr lang="en-US" altLang="ja-JP" dirty="0">
              <a:solidFill>
                <a:schemeClr val="tx1"/>
              </a:solidFill>
              <a:latin typeface="+mj-ea"/>
              <a:ea typeface="+mj-ea"/>
            </a:endParaRPr>
          </a:p>
          <a:p>
            <a:pPr>
              <a:lnSpc>
                <a:spcPct val="150000"/>
              </a:lnSpc>
            </a:pPr>
            <a:r>
              <a:rPr lang="en-US" altLang="ja-JP" dirty="0">
                <a:solidFill>
                  <a:schemeClr val="tx1"/>
                </a:solidFill>
                <a:latin typeface="+mj-ea"/>
                <a:ea typeface="+mj-ea"/>
              </a:rPr>
              <a:t>  </a:t>
            </a:r>
            <a:r>
              <a:rPr lang="ja-JP" altLang="en-US" dirty="0">
                <a:solidFill>
                  <a:schemeClr val="tx1"/>
                </a:solidFill>
                <a:latin typeface="+mj-ea"/>
                <a:ea typeface="+mj-ea"/>
              </a:rPr>
              <a:t>や心音を聞いている</a:t>
            </a:r>
            <a:endParaRPr lang="en-US" altLang="ja-JP" dirty="0">
              <a:solidFill>
                <a:schemeClr val="tx1"/>
              </a:solidFill>
              <a:latin typeface="+mj-ea"/>
              <a:ea typeface="+mj-ea"/>
            </a:endParaRPr>
          </a:p>
        </p:txBody>
      </p:sp>
      <p:sp>
        <p:nvSpPr>
          <p:cNvPr id="14" name="正方形/長方形 13"/>
          <p:cNvSpPr/>
          <p:nvPr/>
        </p:nvSpPr>
        <p:spPr>
          <a:xfrm>
            <a:off x="8220206" y="5478278"/>
            <a:ext cx="2089393" cy="83932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dirty="0">
                <a:solidFill>
                  <a:schemeClr val="tx1"/>
                </a:solidFill>
                <a:latin typeface="+mn-ea"/>
              </a:rPr>
              <a:t> 女の子か男の子か</a:t>
            </a:r>
            <a:endParaRPr lang="en-US" altLang="ja-JP" dirty="0">
              <a:solidFill>
                <a:schemeClr val="tx1"/>
              </a:solidFill>
              <a:latin typeface="+mn-ea"/>
            </a:endParaRPr>
          </a:p>
          <a:p>
            <a:pPr>
              <a:lnSpc>
                <a:spcPct val="150000"/>
              </a:lnSpc>
            </a:pPr>
            <a:r>
              <a:rPr lang="ja-JP" altLang="en-US" dirty="0">
                <a:solidFill>
                  <a:schemeClr val="tx1"/>
                </a:solidFill>
                <a:latin typeface="+mn-ea"/>
              </a:rPr>
              <a:t> はっきりわかる</a:t>
            </a:r>
            <a:endParaRPr lang="en-US" altLang="ja-JP" dirty="0">
              <a:solidFill>
                <a:schemeClr val="tx1"/>
              </a:solidFill>
              <a:latin typeface="+mn-ea"/>
            </a:endParaRPr>
          </a:p>
        </p:txBody>
      </p:sp>
      <p:grpSp>
        <p:nvGrpSpPr>
          <p:cNvPr id="5" name="グループ化 4"/>
          <p:cNvGrpSpPr/>
          <p:nvPr/>
        </p:nvGrpSpPr>
        <p:grpSpPr>
          <a:xfrm>
            <a:off x="7774936" y="1466536"/>
            <a:ext cx="2748527" cy="3827359"/>
            <a:chOff x="6250915" y="1466516"/>
            <a:chExt cx="2748527" cy="3827359"/>
          </a:xfrm>
        </p:grpSpPr>
        <p:pic>
          <p:nvPicPr>
            <p:cNvPr id="10" name="図 9" descr="画面の領域"/>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50915" y="1898189"/>
              <a:ext cx="2748527" cy="3395686"/>
            </a:xfrm>
            <a:prstGeom prst="rect">
              <a:avLst/>
            </a:prstGeom>
          </p:spPr>
        </p:pic>
        <p:sp>
          <p:nvSpPr>
            <p:cNvPr id="15" name="正方形/長方形 14"/>
            <p:cNvSpPr/>
            <p:nvPr/>
          </p:nvSpPr>
          <p:spPr>
            <a:xfrm>
              <a:off x="6464780" y="1466516"/>
              <a:ext cx="2320798" cy="766183"/>
            </a:xfrm>
            <a:prstGeom prst="rect">
              <a:avLst/>
            </a:prstGeom>
            <a:solidFill>
              <a:srgbClr val="FFF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100" dirty="0">
                  <a:solidFill>
                    <a:schemeClr val="tx1"/>
                  </a:solidFill>
                  <a:latin typeface="AR P丸ゴシック体E" panose="020F0900000000000000" pitchFamily="50" charset="-128"/>
                  <a:ea typeface="AR P丸ゴシック体E" panose="020F0900000000000000" pitchFamily="50" charset="-128"/>
                </a:rPr>
                <a:t>およそ５か月後</a:t>
              </a:r>
              <a:endParaRPr lang="en-US" altLang="ja-JP" sz="2100" dirty="0">
                <a:solidFill>
                  <a:schemeClr val="tx1"/>
                </a:solidFill>
                <a:latin typeface="AR P丸ゴシック体E" panose="020F0900000000000000" pitchFamily="50" charset="-128"/>
                <a:ea typeface="AR P丸ゴシック体E" panose="020F0900000000000000" pitchFamily="50" charset="-128"/>
              </a:endParaRPr>
            </a:p>
            <a:p>
              <a:pPr algn="ctr"/>
              <a:r>
                <a:rPr lang="en-US" altLang="ja-JP" sz="1500" dirty="0">
                  <a:solidFill>
                    <a:schemeClr val="tx1"/>
                  </a:solidFill>
                  <a:latin typeface="AR P丸ゴシック体E" panose="020F0900000000000000" pitchFamily="50" charset="-128"/>
                  <a:ea typeface="AR P丸ゴシック体E" panose="020F0900000000000000" pitchFamily="50" charset="-128"/>
                </a:rPr>
                <a:t>30cm</a:t>
              </a:r>
              <a:r>
                <a:rPr lang="ja-JP" altLang="en-US" sz="1500" dirty="0">
                  <a:solidFill>
                    <a:schemeClr val="tx1"/>
                  </a:solidFill>
                  <a:latin typeface="AR P丸ゴシック体E" panose="020F0900000000000000" pitchFamily="50" charset="-128"/>
                  <a:ea typeface="AR P丸ゴシック体E" panose="020F0900000000000000" pitchFamily="50" charset="-128"/>
                </a:rPr>
                <a:t>・</a:t>
              </a:r>
              <a:r>
                <a:rPr lang="en-US" altLang="ja-JP" sz="1500" dirty="0">
                  <a:solidFill>
                    <a:schemeClr val="tx1"/>
                  </a:solidFill>
                  <a:latin typeface="AR P丸ゴシック体E" panose="020F0900000000000000" pitchFamily="50" charset="-128"/>
                  <a:ea typeface="AR P丸ゴシック体E" panose="020F0900000000000000" pitchFamily="50" charset="-128"/>
                </a:rPr>
                <a:t>800g</a:t>
              </a:r>
              <a:r>
                <a:rPr lang="ja-JP" altLang="en-US" sz="1500" dirty="0">
                  <a:solidFill>
                    <a:schemeClr val="tx1"/>
                  </a:solidFill>
                  <a:latin typeface="AR P丸ゴシック体E" panose="020F0900000000000000" pitchFamily="50" charset="-128"/>
                  <a:ea typeface="AR P丸ゴシック体E" panose="020F0900000000000000" pitchFamily="50" charset="-128"/>
                </a:rPr>
                <a:t>くらい</a:t>
              </a:r>
            </a:p>
          </p:txBody>
        </p:sp>
      </p:grpSp>
      <p:sp>
        <p:nvSpPr>
          <p:cNvPr id="16" name="右矢印 15"/>
          <p:cNvSpPr/>
          <p:nvPr/>
        </p:nvSpPr>
        <p:spPr>
          <a:xfrm>
            <a:off x="4289156" y="3762108"/>
            <a:ext cx="533189" cy="548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17" name="右矢印 16"/>
          <p:cNvSpPr/>
          <p:nvPr/>
        </p:nvSpPr>
        <p:spPr>
          <a:xfrm>
            <a:off x="7385209" y="3663275"/>
            <a:ext cx="533189" cy="548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18" name="右矢印 17"/>
          <p:cNvSpPr/>
          <p:nvPr/>
        </p:nvSpPr>
        <p:spPr>
          <a:xfrm>
            <a:off x="10535107" y="3638971"/>
            <a:ext cx="378083" cy="548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Tree>
    <p:extLst>
      <p:ext uri="{BB962C8B-B14F-4D97-AF65-F5344CB8AC3E}">
        <p14:creationId xmlns:p14="http://schemas.microsoft.com/office/powerpoint/2010/main" val="1548507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left)">
                                      <p:cBhvr>
                                        <p:cTn id="16" dur="500"/>
                                        <p:tgtEl>
                                          <p:spTgt spid="1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par>
                          <p:cTn id="21" fill="hold">
                            <p:stCondLst>
                              <p:cond delay="1000"/>
                            </p:stCondLst>
                            <p:childTnLst>
                              <p:par>
                                <p:cTn id="22" presetID="10" presetClass="entr" presetSubtype="0" fill="hold" grpId="0" nodeType="after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500"/>
                                        <p:tgtEl>
                                          <p:spTgt spid="17"/>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childTnLst>
                          </p:cTn>
                        </p:par>
                        <p:par>
                          <p:cTn id="38" fill="hold">
                            <p:stCondLst>
                              <p:cond delay="1500"/>
                            </p:stCondLst>
                            <p:childTnLst>
                              <p:par>
                                <p:cTn id="39" presetID="22" presetClass="entr" presetSubtype="8" fill="hold" grpId="0" nodeType="after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wipe(left)">
                                      <p:cBhvr>
                                        <p:cTn id="4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p:bldP spid="14" grpId="0"/>
      <p:bldP spid="16" grpId="0" animBg="1"/>
      <p:bldP spid="17" grpId="0" animBg="1"/>
      <p:bldP spid="1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右矢印 7"/>
          <p:cNvSpPr/>
          <p:nvPr/>
        </p:nvSpPr>
        <p:spPr>
          <a:xfrm>
            <a:off x="6570039" y="3191303"/>
            <a:ext cx="758969" cy="548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10" name="右矢印 9"/>
          <p:cNvSpPr/>
          <p:nvPr/>
        </p:nvSpPr>
        <p:spPr>
          <a:xfrm>
            <a:off x="1913766" y="3329621"/>
            <a:ext cx="756163" cy="5486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grpSp>
        <p:nvGrpSpPr>
          <p:cNvPr id="2" name="グループ化 1"/>
          <p:cNvGrpSpPr/>
          <p:nvPr/>
        </p:nvGrpSpPr>
        <p:grpSpPr>
          <a:xfrm>
            <a:off x="2693253" y="201297"/>
            <a:ext cx="3645527" cy="5461336"/>
            <a:chOff x="1169233" y="201297"/>
            <a:chExt cx="3645527" cy="5461336"/>
          </a:xfrm>
        </p:grpSpPr>
        <p:pic>
          <p:nvPicPr>
            <p:cNvPr id="7" name="図 6" descr="画面の領域"/>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169233" y="932676"/>
              <a:ext cx="3645527" cy="4729957"/>
            </a:xfrm>
            <a:prstGeom prst="rect">
              <a:avLst/>
            </a:prstGeom>
          </p:spPr>
        </p:pic>
        <p:sp>
          <p:nvSpPr>
            <p:cNvPr id="16" name="正方形/長方形 15"/>
            <p:cNvSpPr/>
            <p:nvPr/>
          </p:nvSpPr>
          <p:spPr>
            <a:xfrm>
              <a:off x="2020344" y="201297"/>
              <a:ext cx="2506686" cy="766183"/>
            </a:xfrm>
            <a:prstGeom prst="rect">
              <a:avLst/>
            </a:prstGeom>
            <a:solidFill>
              <a:srgbClr val="FFFF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mj-ea"/>
                  <a:ea typeface="+mj-ea"/>
                </a:rPr>
                <a:t>およそ９か月後</a:t>
              </a:r>
              <a:endParaRPr lang="en-US" altLang="ja-JP" sz="2400" dirty="0">
                <a:solidFill>
                  <a:schemeClr val="tx1"/>
                </a:solidFill>
                <a:latin typeface="+mj-ea"/>
                <a:ea typeface="+mj-ea"/>
              </a:endParaRPr>
            </a:p>
            <a:p>
              <a:pPr algn="ctr"/>
              <a:r>
                <a:rPr lang="en-US" altLang="ja-JP" dirty="0">
                  <a:solidFill>
                    <a:schemeClr val="tx1"/>
                  </a:solidFill>
                  <a:latin typeface="+mj-ea"/>
                  <a:ea typeface="+mj-ea"/>
                </a:rPr>
                <a:t>50cm</a:t>
              </a:r>
              <a:r>
                <a:rPr lang="ja-JP" altLang="en-US" dirty="0">
                  <a:solidFill>
                    <a:schemeClr val="tx1"/>
                  </a:solidFill>
                  <a:latin typeface="+mj-ea"/>
                  <a:ea typeface="+mj-ea"/>
                </a:rPr>
                <a:t>・</a:t>
              </a:r>
              <a:r>
                <a:rPr lang="en-US" altLang="ja-JP" dirty="0">
                  <a:solidFill>
                    <a:schemeClr val="tx1"/>
                  </a:solidFill>
                  <a:latin typeface="+mj-ea"/>
                  <a:ea typeface="+mj-ea"/>
                </a:rPr>
                <a:t>3000g</a:t>
              </a:r>
              <a:r>
                <a:rPr lang="ja-JP" altLang="en-US" dirty="0">
                  <a:solidFill>
                    <a:schemeClr val="tx1"/>
                  </a:solidFill>
                  <a:latin typeface="+mj-ea"/>
                  <a:ea typeface="+mj-ea"/>
                </a:rPr>
                <a:t>くらい</a:t>
              </a:r>
            </a:p>
          </p:txBody>
        </p:sp>
      </p:grpSp>
      <p:sp>
        <p:nvSpPr>
          <p:cNvPr id="17" name="正方形/長方形 16"/>
          <p:cNvSpPr/>
          <p:nvPr/>
        </p:nvSpPr>
        <p:spPr>
          <a:xfrm>
            <a:off x="1808815" y="5037029"/>
            <a:ext cx="2398424" cy="15774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dirty="0">
                <a:solidFill>
                  <a:schemeClr val="tx1"/>
                </a:solidFill>
                <a:latin typeface="+mn-ea"/>
              </a:rPr>
              <a:t>赤ちゃんはお母さんの性器のところにある特別な道（ちつ）を通って生まれてくる</a:t>
            </a:r>
            <a:endParaRPr lang="en-US" altLang="ja-JP" dirty="0">
              <a:solidFill>
                <a:schemeClr val="tx1"/>
              </a:solidFill>
              <a:latin typeface="+mn-ea"/>
            </a:endParaRPr>
          </a:p>
        </p:txBody>
      </p:sp>
      <p:sp>
        <p:nvSpPr>
          <p:cNvPr id="20" name="正方形/長方形 19"/>
          <p:cNvSpPr/>
          <p:nvPr/>
        </p:nvSpPr>
        <p:spPr>
          <a:xfrm>
            <a:off x="7969782" y="5462598"/>
            <a:ext cx="2491932" cy="11519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pPr>
            <a:r>
              <a:rPr lang="ja-JP" altLang="en-US" dirty="0">
                <a:solidFill>
                  <a:schemeClr val="tx1"/>
                </a:solidFill>
                <a:latin typeface="+mj-ea"/>
                <a:ea typeface="+mj-ea"/>
              </a:rPr>
              <a:t>赤ちゃんとお母さんが</a:t>
            </a:r>
            <a:endParaRPr lang="en-US" altLang="ja-JP" dirty="0">
              <a:solidFill>
                <a:schemeClr val="tx1"/>
              </a:solidFill>
              <a:latin typeface="+mj-ea"/>
              <a:ea typeface="+mj-ea"/>
            </a:endParaRPr>
          </a:p>
          <a:p>
            <a:pPr>
              <a:lnSpc>
                <a:spcPct val="150000"/>
              </a:lnSpc>
            </a:pPr>
            <a:r>
              <a:rPr lang="ja-JP" altLang="en-US" dirty="0">
                <a:solidFill>
                  <a:schemeClr val="tx1"/>
                </a:solidFill>
                <a:latin typeface="+mj-ea"/>
                <a:ea typeface="+mj-ea"/>
              </a:rPr>
              <a:t>力を合わせてがんばり</a:t>
            </a:r>
            <a:endParaRPr lang="en-US" altLang="ja-JP" dirty="0">
              <a:solidFill>
                <a:schemeClr val="tx1"/>
              </a:solidFill>
              <a:latin typeface="+mj-ea"/>
              <a:ea typeface="+mj-ea"/>
            </a:endParaRPr>
          </a:p>
          <a:p>
            <a:pPr>
              <a:lnSpc>
                <a:spcPct val="150000"/>
              </a:lnSpc>
            </a:pPr>
            <a:r>
              <a:rPr lang="ja-JP" altLang="en-US" dirty="0">
                <a:solidFill>
                  <a:schemeClr val="tx1"/>
                </a:solidFill>
                <a:latin typeface="+mj-ea"/>
                <a:ea typeface="+mj-ea"/>
              </a:rPr>
              <a:t>生まれてきます</a:t>
            </a:r>
            <a:endParaRPr lang="en-US" altLang="ja-JP" dirty="0">
              <a:solidFill>
                <a:schemeClr val="tx1"/>
              </a:solidFill>
              <a:latin typeface="+mj-ea"/>
              <a:ea typeface="+mj-ea"/>
            </a:endParaRPr>
          </a:p>
        </p:txBody>
      </p:sp>
      <p:grpSp>
        <p:nvGrpSpPr>
          <p:cNvPr id="3" name="グループ化 2"/>
          <p:cNvGrpSpPr/>
          <p:nvPr/>
        </p:nvGrpSpPr>
        <p:grpSpPr>
          <a:xfrm>
            <a:off x="7452551" y="186307"/>
            <a:ext cx="3091923" cy="5276272"/>
            <a:chOff x="5928532" y="186307"/>
            <a:chExt cx="3091923" cy="5276272"/>
          </a:xfrm>
        </p:grpSpPr>
        <p:pic>
          <p:nvPicPr>
            <p:cNvPr id="21" name="図 20"/>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928532" y="1189472"/>
              <a:ext cx="3091923" cy="4273107"/>
            </a:xfrm>
            <a:prstGeom prst="rect">
              <a:avLst/>
            </a:prstGeom>
          </p:spPr>
        </p:pic>
        <p:sp>
          <p:nvSpPr>
            <p:cNvPr id="22" name="正方形/長方形 21"/>
            <p:cNvSpPr/>
            <p:nvPr/>
          </p:nvSpPr>
          <p:spPr>
            <a:xfrm>
              <a:off x="5928532" y="186307"/>
              <a:ext cx="3009171" cy="931026"/>
            </a:xfrm>
            <a:prstGeom prst="rect">
              <a:avLst/>
            </a:prstGeom>
            <a:noFill/>
          </p:spPr>
          <p:txBody>
            <a:bodyPr wrap="square" lIns="68580" tIns="34291" rIns="68580" bIns="34291">
              <a:spAutoFit/>
            </a:bodyPr>
            <a:lstStyle/>
            <a:p>
              <a:r>
                <a:rPr lang="ja-JP" altLang="en-US" sz="2800" b="1" dirty="0">
                  <a:ln w="10160">
                    <a:solidFill>
                      <a:srgbClr val="FF5050"/>
                    </a:solidFill>
                    <a:prstDash val="solid"/>
                  </a:ln>
                  <a:solidFill>
                    <a:srgbClr val="FFFFCC"/>
                  </a:solidFill>
                  <a:effectLst>
                    <a:outerShdw blurRad="38100" dist="22860" dir="5400000" algn="tl" rotWithShape="0">
                      <a:srgbClr val="000000">
                        <a:alpha val="30000"/>
                      </a:srgbClr>
                    </a:outerShdw>
                  </a:effectLst>
                </a:rPr>
                <a:t>生まれてきてくれて</a:t>
              </a:r>
              <a:endParaRPr lang="en-US" altLang="ja-JP" sz="2800" b="1" dirty="0">
                <a:ln w="10160">
                  <a:solidFill>
                    <a:srgbClr val="FF5050"/>
                  </a:solidFill>
                  <a:prstDash val="solid"/>
                </a:ln>
                <a:solidFill>
                  <a:srgbClr val="FFFFCC"/>
                </a:solidFill>
                <a:effectLst>
                  <a:outerShdw blurRad="38100" dist="22860" dir="5400000" algn="tl" rotWithShape="0">
                    <a:srgbClr val="000000">
                      <a:alpha val="30000"/>
                    </a:srgbClr>
                  </a:outerShdw>
                </a:effectLst>
              </a:endParaRPr>
            </a:p>
            <a:p>
              <a:r>
                <a:rPr lang="ja-JP" altLang="en-US" sz="2800" b="1" dirty="0">
                  <a:ln w="10160">
                    <a:solidFill>
                      <a:srgbClr val="FF5050"/>
                    </a:solidFill>
                    <a:prstDash val="solid"/>
                  </a:ln>
                  <a:solidFill>
                    <a:srgbClr val="FFFFCC"/>
                  </a:solidFill>
                  <a:effectLst>
                    <a:outerShdw blurRad="38100" dist="22860" dir="5400000" algn="tl" rotWithShape="0">
                      <a:srgbClr val="000000">
                        <a:alpha val="30000"/>
                      </a:srgbClr>
                    </a:outerShdw>
                  </a:effectLst>
                </a:rPr>
                <a:t>ありがとう！</a:t>
              </a:r>
            </a:p>
          </p:txBody>
        </p:sp>
      </p:grpSp>
    </p:spTree>
    <p:extLst>
      <p:ext uri="{BB962C8B-B14F-4D97-AF65-F5344CB8AC3E}">
        <p14:creationId xmlns:p14="http://schemas.microsoft.com/office/powerpoint/2010/main" val="63356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7" grpId="0"/>
      <p:bldP spid="20"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3" cstate="email">
            <a:extLst>
              <a:ext uri="{28A0092B-C50C-407E-A947-70E740481C1C}">
                <a14:useLocalDpi xmlns:a14="http://schemas.microsoft.com/office/drawing/2010/main"/>
              </a:ext>
            </a:extLst>
          </a:blip>
          <a:srcRect b="2332"/>
          <a:stretch/>
        </p:blipFill>
        <p:spPr>
          <a:xfrm>
            <a:off x="2270210" y="1124327"/>
            <a:ext cx="3671421" cy="5143500"/>
          </a:xfrm>
          <a:prstGeom prst="rect">
            <a:avLst/>
          </a:prstGeom>
        </p:spPr>
      </p:pic>
      <p:sp>
        <p:nvSpPr>
          <p:cNvPr id="8" name="楕円 7"/>
          <p:cNvSpPr/>
          <p:nvPr/>
        </p:nvSpPr>
        <p:spPr>
          <a:xfrm rot="20839057">
            <a:off x="6020559" y="1384996"/>
            <a:ext cx="2795955" cy="3792471"/>
          </a:xfrm>
          <a:prstGeom prst="ellipse">
            <a:avLst/>
          </a:prstGeom>
          <a:solidFill>
            <a:srgbClr val="A6C9E8">
              <a:alpha val="50196"/>
            </a:srgb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1" rIns="68580" bIns="34291" numCol="1" spcCol="0" rtlCol="0" fromWordArt="0" anchor="ctr" anchorCtr="0" forceAA="0" compatLnSpc="1">
            <a:prstTxWarp prst="textNoShape">
              <a:avLst/>
            </a:prstTxWarp>
            <a:noAutofit/>
          </a:bodyPr>
          <a:lstStyle/>
          <a:p>
            <a:pPr defTabSz="685783">
              <a:defRPr/>
            </a:pPr>
            <a:endParaRPr lang="ja-JP" altLang="en-US" sz="1351">
              <a:solidFill>
                <a:prstClr val="white"/>
              </a:solidFill>
              <a:latin typeface="游ゴシック" panose="020F0502020204030204"/>
              <a:ea typeface="游ゴシック" panose="020B0400000000000000" pitchFamily="50" charset="-128"/>
            </a:endParaRPr>
          </a:p>
        </p:txBody>
      </p:sp>
      <p:pic>
        <p:nvPicPr>
          <p:cNvPr id="9" name="図 8"/>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9198699" y="1500277"/>
            <a:ext cx="1086492" cy="1327935"/>
          </a:xfrm>
          <a:prstGeom prst="rect">
            <a:avLst/>
          </a:prstGeom>
        </p:spPr>
      </p:pic>
      <p:pic>
        <p:nvPicPr>
          <p:cNvPr id="10" name="図 9"/>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a:ext>
            </a:extLst>
          </a:blip>
          <a:stretch>
            <a:fillRect/>
          </a:stretch>
        </p:blipFill>
        <p:spPr>
          <a:xfrm rot="10800000">
            <a:off x="9198699" y="2613239"/>
            <a:ext cx="1024956" cy="1631563"/>
          </a:xfrm>
          <a:prstGeom prst="rect">
            <a:avLst/>
          </a:prstGeom>
        </p:spPr>
      </p:pic>
      <p:sp>
        <p:nvSpPr>
          <p:cNvPr id="6" name="タイトル 1"/>
          <p:cNvSpPr txBox="1">
            <a:spLocks/>
          </p:cNvSpPr>
          <p:nvPr/>
        </p:nvSpPr>
        <p:spPr>
          <a:xfrm>
            <a:off x="1891243" y="360374"/>
            <a:ext cx="2420928" cy="524525"/>
          </a:xfrm>
          <a:prstGeom prst="rect">
            <a:avLst/>
          </a:prstGeom>
          <a:ln>
            <a:solidFill>
              <a:schemeClr val="bg1">
                <a:lumMod val="50000"/>
              </a:schemeClr>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3751"/>
              </a:lnSpc>
            </a:pPr>
            <a:r>
              <a:rPr lang="ja-JP" altLang="en-US" sz="2400" dirty="0">
                <a:solidFill>
                  <a:schemeClr val="bg1">
                    <a:lumMod val="50000"/>
                  </a:schemeClr>
                </a:solidFill>
              </a:rPr>
              <a:t>掲示教材作成用</a:t>
            </a:r>
          </a:p>
        </p:txBody>
      </p:sp>
    </p:spTree>
    <p:extLst>
      <p:ext uri="{BB962C8B-B14F-4D97-AF65-F5344CB8AC3E}">
        <p14:creationId xmlns:p14="http://schemas.microsoft.com/office/powerpoint/2010/main" val="237151017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8756" y="1106359"/>
            <a:ext cx="3887833" cy="724988"/>
          </a:xfrm>
        </p:spPr>
        <p:txBody>
          <a:bodyPr>
            <a:normAutofit/>
          </a:bodyPr>
          <a:lstStyle/>
          <a:p>
            <a:r>
              <a:rPr lang="ja-JP" altLang="en-US" sz="3000" dirty="0"/>
              <a:t>（小学校　５学年）</a:t>
            </a:r>
            <a:endParaRPr kumimoji="1" lang="ja-JP" altLang="en-US" dirty="0"/>
          </a:p>
        </p:txBody>
      </p:sp>
      <p:sp>
        <p:nvSpPr>
          <p:cNvPr id="4" name="タイトル 1"/>
          <p:cNvSpPr txBox="1">
            <a:spLocks/>
          </p:cNvSpPr>
          <p:nvPr/>
        </p:nvSpPr>
        <p:spPr>
          <a:xfrm>
            <a:off x="4176170" y="2407756"/>
            <a:ext cx="4063424" cy="815427"/>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300" dirty="0"/>
              <a:t>不安や悩みへの対処</a:t>
            </a:r>
          </a:p>
        </p:txBody>
      </p:sp>
      <p:sp>
        <p:nvSpPr>
          <p:cNvPr id="6" name="タイトル 1"/>
          <p:cNvSpPr txBox="1">
            <a:spLocks/>
          </p:cNvSpPr>
          <p:nvPr/>
        </p:nvSpPr>
        <p:spPr>
          <a:xfrm>
            <a:off x="2043270" y="332404"/>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3751"/>
              </a:lnSpc>
            </a:pPr>
            <a:r>
              <a:rPr lang="ja-JP" altLang="en-US" sz="3000" dirty="0"/>
              <a:t>（小）資料８</a:t>
            </a:r>
          </a:p>
        </p:txBody>
      </p:sp>
      <p:sp>
        <p:nvSpPr>
          <p:cNvPr id="5" name="タイトル 1"/>
          <p:cNvSpPr txBox="1">
            <a:spLocks/>
          </p:cNvSpPr>
          <p:nvPr/>
        </p:nvSpPr>
        <p:spPr>
          <a:xfrm>
            <a:off x="4402112" y="5961778"/>
            <a:ext cx="6265906" cy="54395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400" dirty="0">
                <a:latin typeface="游ゴシック Light" panose="020B0300000000000000" pitchFamily="50" charset="-128"/>
                <a:ea typeface="游ゴシック Light" panose="020B0300000000000000" pitchFamily="50" charset="-128"/>
              </a:rPr>
              <a:t>参考資料：</a:t>
            </a:r>
            <a:r>
              <a:rPr lang="en-US" altLang="ja-JP" sz="1400" dirty="0">
                <a:latin typeface="游ゴシック Light" panose="020B0300000000000000" pitchFamily="50" charset="-128"/>
                <a:ea typeface="游ゴシック Light" panose="020B0300000000000000" pitchFamily="50" charset="-128"/>
              </a:rPr>
              <a:t>『</a:t>
            </a:r>
            <a:r>
              <a:rPr lang="ja-JP" altLang="en-US" sz="1400" dirty="0">
                <a:latin typeface="游ゴシック Light" panose="020B0300000000000000" pitchFamily="50" charset="-128"/>
                <a:ea typeface="游ゴシック Light" panose="020B0300000000000000" pitchFamily="50" charset="-128"/>
              </a:rPr>
              <a:t>子ども</a:t>
            </a:r>
            <a:r>
              <a:rPr lang="ja-JP" altLang="ja-JP" sz="1400" dirty="0">
                <a:latin typeface="游ゴシック Light" panose="020B0300000000000000" pitchFamily="50" charset="-128"/>
                <a:ea typeface="游ゴシック Light" panose="020B0300000000000000" pitchFamily="50" charset="-128"/>
              </a:rPr>
              <a:t>・若者白書　平成２７年版（平成２７年６月）</a:t>
            </a:r>
            <a:r>
              <a:rPr lang="en-US" altLang="ja-JP" sz="1400" dirty="0">
                <a:latin typeface="游ゴシック Light" panose="020B0300000000000000" pitchFamily="50" charset="-128"/>
                <a:ea typeface="游ゴシック Light" panose="020B0300000000000000" pitchFamily="50" charset="-128"/>
              </a:rPr>
              <a:t>』</a:t>
            </a:r>
            <a:r>
              <a:rPr lang="ja-JP" altLang="ja-JP" sz="1400" dirty="0">
                <a:latin typeface="游ゴシック Light" panose="020B0300000000000000" pitchFamily="50" charset="-128"/>
                <a:ea typeface="游ゴシック Light" panose="020B0300000000000000" pitchFamily="50" charset="-128"/>
              </a:rPr>
              <a:t>内閣府</a:t>
            </a:r>
          </a:p>
        </p:txBody>
      </p:sp>
      <p:sp>
        <p:nvSpPr>
          <p:cNvPr id="7" name="タイトル 1"/>
          <p:cNvSpPr txBox="1">
            <a:spLocks/>
          </p:cNvSpPr>
          <p:nvPr/>
        </p:nvSpPr>
        <p:spPr>
          <a:xfrm>
            <a:off x="2379546" y="3799592"/>
            <a:ext cx="7656675" cy="151903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ct val="150000"/>
              </a:lnSpc>
            </a:pPr>
            <a:r>
              <a:rPr lang="ja-JP" altLang="en-US" sz="1800" dirty="0"/>
              <a:t>　　</a:t>
            </a:r>
            <a:r>
              <a:rPr lang="ja-JP" altLang="ja-JP" sz="1800" dirty="0"/>
              <a:t>心と体には密接な関係があること、心の発達及び不安や悩みへの対処法を</a:t>
            </a:r>
            <a:endParaRPr lang="en-US" altLang="ja-JP" sz="1800" dirty="0"/>
          </a:p>
          <a:p>
            <a:pPr>
              <a:lnSpc>
                <a:spcPct val="150000"/>
              </a:lnSpc>
            </a:pPr>
            <a:r>
              <a:rPr lang="en-US" altLang="ja-JP" sz="1800" dirty="0"/>
              <a:t> </a:t>
            </a:r>
            <a:r>
              <a:rPr lang="ja-JP" altLang="ja-JP" sz="1800" dirty="0"/>
              <a:t>理解できるようにする。</a:t>
            </a:r>
          </a:p>
        </p:txBody>
      </p:sp>
    </p:spTree>
    <p:extLst>
      <p:ext uri="{BB962C8B-B14F-4D97-AF65-F5344CB8AC3E}">
        <p14:creationId xmlns:p14="http://schemas.microsoft.com/office/powerpoint/2010/main" val="149154889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a:graphicFrameLocks/>
          </p:cNvGraphicFramePr>
          <p:nvPr>
            <p:extLst>
              <p:ext uri="{D42A27DB-BD31-4B8C-83A1-F6EECF244321}">
                <p14:modId xmlns:p14="http://schemas.microsoft.com/office/powerpoint/2010/main" val="4112779118"/>
              </p:ext>
            </p:extLst>
          </p:nvPr>
        </p:nvGraphicFramePr>
        <p:xfrm>
          <a:off x="2108636" y="1049311"/>
          <a:ext cx="8124669" cy="5141628"/>
        </p:xfrm>
        <a:graphic>
          <a:graphicData uri="http://schemas.openxmlformats.org/drawingml/2006/chart">
            <c:chart xmlns:c="http://schemas.openxmlformats.org/drawingml/2006/chart" xmlns:r="http://schemas.openxmlformats.org/officeDocument/2006/relationships" r:id="rId2"/>
          </a:graphicData>
        </a:graphic>
      </p:graphicFrame>
      <p:sp>
        <p:nvSpPr>
          <p:cNvPr id="6" name="正方形/長方形 5"/>
          <p:cNvSpPr/>
          <p:nvPr/>
        </p:nvSpPr>
        <p:spPr>
          <a:xfrm>
            <a:off x="4667035" y="313251"/>
            <a:ext cx="3622224"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n-ea"/>
              </a:rPr>
              <a:t>不安や悩みがあるか</a:t>
            </a:r>
          </a:p>
        </p:txBody>
      </p:sp>
      <p:sp>
        <p:nvSpPr>
          <p:cNvPr id="4" name="タイトル 1"/>
          <p:cNvSpPr txBox="1">
            <a:spLocks/>
          </p:cNvSpPr>
          <p:nvPr/>
        </p:nvSpPr>
        <p:spPr>
          <a:xfrm>
            <a:off x="6890499" y="6190939"/>
            <a:ext cx="3597639" cy="341588"/>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900" dirty="0"/>
              <a:t>参考資料：</a:t>
            </a:r>
            <a:r>
              <a:rPr lang="en-US" altLang="ja-JP" sz="900" dirty="0"/>
              <a:t>『</a:t>
            </a:r>
            <a:r>
              <a:rPr lang="ja-JP" altLang="en-US" sz="900" dirty="0"/>
              <a:t>子ども</a:t>
            </a:r>
            <a:r>
              <a:rPr lang="ja-JP" altLang="ja-JP" sz="900" dirty="0"/>
              <a:t>・若者白書　平成２７年版（平成２７年６月）</a:t>
            </a:r>
            <a:r>
              <a:rPr lang="en-US" altLang="ja-JP" sz="900" dirty="0"/>
              <a:t>』</a:t>
            </a:r>
            <a:r>
              <a:rPr lang="ja-JP" altLang="ja-JP" sz="900" dirty="0"/>
              <a:t>内閣府</a:t>
            </a:r>
          </a:p>
        </p:txBody>
      </p:sp>
      <p:sp>
        <p:nvSpPr>
          <p:cNvPr id="7" name="タイトル 1"/>
          <p:cNvSpPr txBox="1">
            <a:spLocks/>
          </p:cNvSpPr>
          <p:nvPr/>
        </p:nvSpPr>
        <p:spPr>
          <a:xfrm>
            <a:off x="2108634" y="745303"/>
            <a:ext cx="614363" cy="414339"/>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600" dirty="0">
                <a:solidFill>
                  <a:srgbClr val="000000"/>
                </a:solidFill>
                <a:latin typeface="ＭＳ Ｐゴシック"/>
              </a:rPr>
              <a:t>（％）</a:t>
            </a:r>
            <a:endParaRPr lang="en-US" altLang="ja-JP" sz="1600" dirty="0">
              <a:solidFill>
                <a:srgbClr val="000000"/>
              </a:solidFill>
              <a:latin typeface="ＭＳ Ｐゴシック"/>
            </a:endParaRPr>
          </a:p>
        </p:txBody>
      </p:sp>
    </p:spTree>
    <p:extLst>
      <p:ext uri="{BB962C8B-B14F-4D97-AF65-F5344CB8AC3E}">
        <p14:creationId xmlns:p14="http://schemas.microsoft.com/office/powerpoint/2010/main" val="307453845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グラフ 3"/>
          <p:cNvGraphicFramePr>
            <a:graphicFrameLocks/>
          </p:cNvGraphicFramePr>
          <p:nvPr>
            <p:extLst>
              <p:ext uri="{D42A27DB-BD31-4B8C-83A1-F6EECF244321}">
                <p14:modId xmlns:p14="http://schemas.microsoft.com/office/powerpoint/2010/main" val="684498389"/>
              </p:ext>
            </p:extLst>
          </p:nvPr>
        </p:nvGraphicFramePr>
        <p:xfrm>
          <a:off x="1773233" y="1035871"/>
          <a:ext cx="8894787" cy="5039051"/>
        </p:xfrm>
        <a:graphic>
          <a:graphicData uri="http://schemas.openxmlformats.org/drawingml/2006/chart">
            <c:chart xmlns:c="http://schemas.openxmlformats.org/drawingml/2006/chart" xmlns:r="http://schemas.openxmlformats.org/officeDocument/2006/relationships" r:id="rId2"/>
          </a:graphicData>
        </a:graphic>
      </p:graphicFrame>
      <p:sp>
        <p:nvSpPr>
          <p:cNvPr id="5" name="正方形/長方形 4"/>
          <p:cNvSpPr/>
          <p:nvPr/>
        </p:nvSpPr>
        <p:spPr>
          <a:xfrm>
            <a:off x="4311002" y="347626"/>
            <a:ext cx="3819240"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n-ea"/>
              </a:rPr>
              <a:t>不安や悩みの内訳</a:t>
            </a:r>
          </a:p>
        </p:txBody>
      </p:sp>
      <p:sp>
        <p:nvSpPr>
          <p:cNvPr id="6" name="タイトル 1"/>
          <p:cNvSpPr txBox="1">
            <a:spLocks/>
          </p:cNvSpPr>
          <p:nvPr/>
        </p:nvSpPr>
        <p:spPr>
          <a:xfrm>
            <a:off x="7056513" y="6331115"/>
            <a:ext cx="3506575" cy="331471"/>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900" dirty="0"/>
              <a:t>参考資料：</a:t>
            </a:r>
            <a:r>
              <a:rPr lang="en-US" altLang="ja-JP" sz="900" dirty="0"/>
              <a:t>『</a:t>
            </a:r>
            <a:r>
              <a:rPr lang="ja-JP" altLang="en-US" sz="900" dirty="0"/>
              <a:t>子ども</a:t>
            </a:r>
            <a:r>
              <a:rPr lang="ja-JP" altLang="ja-JP" sz="900" dirty="0"/>
              <a:t>・若者白書　平成２７年版（平成２７年６月）</a:t>
            </a:r>
            <a:r>
              <a:rPr lang="en-US" altLang="ja-JP" sz="900" dirty="0"/>
              <a:t>』</a:t>
            </a:r>
            <a:r>
              <a:rPr lang="ja-JP" altLang="ja-JP" sz="900" dirty="0"/>
              <a:t>内閣府</a:t>
            </a:r>
          </a:p>
        </p:txBody>
      </p:sp>
      <p:sp>
        <p:nvSpPr>
          <p:cNvPr id="7" name="タイトル 1"/>
          <p:cNvSpPr txBox="1">
            <a:spLocks/>
          </p:cNvSpPr>
          <p:nvPr/>
        </p:nvSpPr>
        <p:spPr>
          <a:xfrm>
            <a:off x="1629187" y="828703"/>
            <a:ext cx="614363" cy="414339"/>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600" dirty="0">
                <a:solidFill>
                  <a:srgbClr val="000000"/>
                </a:solidFill>
                <a:latin typeface="ＭＳ Ｐゴシック"/>
              </a:rPr>
              <a:t>（％）</a:t>
            </a:r>
            <a:endParaRPr lang="en-US" altLang="ja-JP" sz="1600" dirty="0">
              <a:solidFill>
                <a:srgbClr val="000000"/>
              </a:solidFill>
              <a:latin typeface="ＭＳ Ｐゴシック"/>
            </a:endParaRPr>
          </a:p>
        </p:txBody>
      </p:sp>
    </p:spTree>
    <p:extLst>
      <p:ext uri="{BB962C8B-B14F-4D97-AF65-F5344CB8AC3E}">
        <p14:creationId xmlns:p14="http://schemas.microsoft.com/office/powerpoint/2010/main" val="159631550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8756" y="1106355"/>
            <a:ext cx="3887833" cy="724988"/>
          </a:xfrm>
        </p:spPr>
        <p:txBody>
          <a:bodyPr>
            <a:normAutofit/>
          </a:bodyPr>
          <a:lstStyle/>
          <a:p>
            <a:r>
              <a:rPr lang="ja-JP" altLang="en-US" sz="3000" dirty="0"/>
              <a:t>（小学校　６学年）</a:t>
            </a:r>
            <a:endParaRPr kumimoji="1" lang="ja-JP" altLang="en-US" dirty="0"/>
          </a:p>
        </p:txBody>
      </p:sp>
      <p:sp>
        <p:nvSpPr>
          <p:cNvPr id="4" name="タイトル 1"/>
          <p:cNvSpPr txBox="1">
            <a:spLocks/>
          </p:cNvSpPr>
          <p:nvPr/>
        </p:nvSpPr>
        <p:spPr>
          <a:xfrm>
            <a:off x="3562663" y="2080775"/>
            <a:ext cx="4994693" cy="1556415"/>
          </a:xfrm>
          <a:prstGeom prst="rect">
            <a:avLst/>
          </a:prstGeom>
        </p:spPr>
        <p:txBody>
          <a:bodyPr vert="horz" lIns="68580" tIns="34291" rIns="68580" bIns="34291" rtlCol="0" anchor="ctr">
            <a:normAutofit lnSpcReduction="10000"/>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60000"/>
              </a:lnSpc>
            </a:pPr>
            <a:r>
              <a:rPr lang="ja-JP" altLang="en-US" sz="3300" dirty="0"/>
              <a:t>犯罪から身を守ろう　</a:t>
            </a:r>
            <a:endParaRPr lang="en-US" altLang="ja-JP" sz="3300" dirty="0"/>
          </a:p>
          <a:p>
            <a:pPr algn="ctr">
              <a:lnSpc>
                <a:spcPct val="160000"/>
              </a:lnSpc>
            </a:pPr>
            <a:r>
              <a:rPr lang="ja-JP" altLang="en-US" sz="2925" dirty="0"/>
              <a:t>～安全なインターネット利用～</a:t>
            </a:r>
          </a:p>
        </p:txBody>
      </p:sp>
      <p:sp>
        <p:nvSpPr>
          <p:cNvPr id="6" name="タイトル 1"/>
          <p:cNvSpPr txBox="1">
            <a:spLocks/>
          </p:cNvSpPr>
          <p:nvPr/>
        </p:nvSpPr>
        <p:spPr>
          <a:xfrm>
            <a:off x="2043270" y="332400"/>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3751"/>
              </a:lnSpc>
            </a:pPr>
            <a:r>
              <a:rPr lang="ja-JP" altLang="en-US" sz="3000" dirty="0"/>
              <a:t>（小）資料９</a:t>
            </a:r>
          </a:p>
        </p:txBody>
      </p:sp>
      <p:sp>
        <p:nvSpPr>
          <p:cNvPr id="5" name="正方形/長方形 4"/>
          <p:cNvSpPr/>
          <p:nvPr/>
        </p:nvSpPr>
        <p:spPr>
          <a:xfrm>
            <a:off x="3922427" y="6115985"/>
            <a:ext cx="6745591" cy="5996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400" dirty="0">
                <a:solidFill>
                  <a:schemeClr val="tx1"/>
                </a:solidFill>
                <a:latin typeface="游ゴシック Light" panose="020B0300000000000000" pitchFamily="50" charset="-128"/>
                <a:ea typeface="游ゴシック Light" panose="020B0300000000000000" pitchFamily="50" charset="-128"/>
              </a:rPr>
              <a:t>参考資料</a:t>
            </a:r>
            <a:r>
              <a:rPr lang="ja-JP" altLang="ja-JP" sz="1400" dirty="0">
                <a:solidFill>
                  <a:schemeClr val="tx1"/>
                </a:solidFill>
                <a:latin typeface="游ゴシック Light" panose="020B0300000000000000" pitchFamily="50" charset="-128"/>
                <a:ea typeface="游ゴシック Light" panose="020B0300000000000000" pitchFamily="50" charset="-128"/>
              </a:rPr>
              <a:t>：「</a:t>
            </a:r>
            <a:r>
              <a:rPr lang="en-US" altLang="ja-JP" sz="1400" dirty="0">
                <a:solidFill>
                  <a:schemeClr val="tx1"/>
                </a:solidFill>
                <a:latin typeface="游ゴシック Light" panose="020B0300000000000000" pitchFamily="50" charset="-128"/>
                <a:ea typeface="游ゴシック Light" panose="020B0300000000000000" pitchFamily="50" charset="-128"/>
              </a:rPr>
              <a:t>SNS</a:t>
            </a:r>
            <a:r>
              <a:rPr lang="ja-JP" altLang="ja-JP" sz="1400" dirty="0">
                <a:solidFill>
                  <a:schemeClr val="tx1"/>
                </a:solidFill>
                <a:latin typeface="游ゴシック Light" panose="020B0300000000000000" pitchFamily="50" charset="-128"/>
                <a:ea typeface="游ゴシック Light" panose="020B0300000000000000" pitchFamily="50" charset="-128"/>
              </a:rPr>
              <a:t>等に起因する被害児童の現状と対策」警察庁生活安全局少年課</a:t>
            </a:r>
          </a:p>
        </p:txBody>
      </p:sp>
      <p:sp>
        <p:nvSpPr>
          <p:cNvPr id="7" name="タイトル 1"/>
          <p:cNvSpPr txBox="1">
            <a:spLocks/>
          </p:cNvSpPr>
          <p:nvPr/>
        </p:nvSpPr>
        <p:spPr>
          <a:xfrm>
            <a:off x="2171710" y="3911375"/>
            <a:ext cx="7896683" cy="1519035"/>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800" dirty="0"/>
              <a:t>【 </a:t>
            </a:r>
            <a:r>
              <a:rPr lang="ja-JP" altLang="en-US" sz="1800" dirty="0"/>
              <a:t>ねらい </a:t>
            </a:r>
            <a:r>
              <a:rPr lang="en-US" altLang="ja-JP" sz="1800" dirty="0"/>
              <a:t>】</a:t>
            </a:r>
            <a:r>
              <a:rPr lang="ja-JP" altLang="ja-JP" sz="1800" dirty="0"/>
              <a:t>　　</a:t>
            </a:r>
            <a:endParaRPr lang="en-US" altLang="ja-JP" sz="1800" dirty="0"/>
          </a:p>
          <a:p>
            <a:pPr>
              <a:lnSpc>
                <a:spcPts val="3000"/>
              </a:lnSpc>
            </a:pPr>
            <a:r>
              <a:rPr lang="ja-JP" altLang="en-US" sz="1800" dirty="0"/>
              <a:t>　　</a:t>
            </a:r>
            <a:r>
              <a:rPr lang="ja-JP" altLang="ja-JP" sz="1800" dirty="0"/>
              <a:t>インターネット上の見知らぬ人と安易に</a:t>
            </a:r>
            <a:r>
              <a:rPr lang="en-US" altLang="ja-JP" sz="1800" dirty="0"/>
              <a:t>ID</a:t>
            </a:r>
            <a:r>
              <a:rPr lang="ja-JP" altLang="ja-JP" sz="1800" dirty="0"/>
              <a:t>交換をしたり、写真や個人情報を</a:t>
            </a:r>
            <a:endParaRPr lang="en-US" altLang="ja-JP" sz="1800" dirty="0"/>
          </a:p>
          <a:p>
            <a:pPr>
              <a:lnSpc>
                <a:spcPts val="3000"/>
              </a:lnSpc>
            </a:pPr>
            <a:r>
              <a:rPr lang="en-US" altLang="ja-JP" sz="1800" dirty="0"/>
              <a:t> </a:t>
            </a:r>
            <a:r>
              <a:rPr lang="ja-JP" altLang="ja-JP" sz="1800" dirty="0"/>
              <a:t>提供したりすることの危険性や情報の正確性に気付かせることを通して、安全に</a:t>
            </a:r>
            <a:endParaRPr lang="en-US" altLang="ja-JP" sz="1800" dirty="0"/>
          </a:p>
          <a:p>
            <a:pPr>
              <a:lnSpc>
                <a:spcPts val="3000"/>
              </a:lnSpc>
            </a:pPr>
            <a:r>
              <a:rPr lang="en-US" altLang="ja-JP" sz="1800" dirty="0"/>
              <a:t> </a:t>
            </a:r>
            <a:r>
              <a:rPr lang="ja-JP" altLang="ja-JP" sz="1800" dirty="0"/>
              <a:t>インターネットを利用しようとする態度を養う。</a:t>
            </a:r>
          </a:p>
        </p:txBody>
      </p:sp>
    </p:spTree>
    <p:extLst>
      <p:ext uri="{BB962C8B-B14F-4D97-AF65-F5344CB8AC3E}">
        <p14:creationId xmlns:p14="http://schemas.microsoft.com/office/powerpoint/2010/main" val="25213168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四角形 164"/>
          <p:cNvGraphicFramePr>
            <a:graphicFrameLocks noGrp="1"/>
          </p:cNvGraphicFramePr>
          <p:nvPr>
            <p:extLst>
              <p:ext uri="{D42A27DB-BD31-4B8C-83A1-F6EECF244321}">
                <p14:modId xmlns:p14="http://schemas.microsoft.com/office/powerpoint/2010/main" val="394155992"/>
              </p:ext>
            </p:extLst>
          </p:nvPr>
        </p:nvGraphicFramePr>
        <p:xfrm>
          <a:off x="3015215" y="4964793"/>
          <a:ext cx="6317892" cy="1301096"/>
        </p:xfrm>
        <a:graphic>
          <a:graphicData uri="http://schemas.openxmlformats.org/drawingml/2006/table">
            <a:tbl>
              <a:tblPr/>
              <a:tblGrid>
                <a:gridCol w="6317892">
                  <a:extLst>
                    <a:ext uri="{9D8B030D-6E8A-4147-A177-3AD203B41FA5}">
                      <a16:colId xmlns:a16="http://schemas.microsoft.com/office/drawing/2014/main" val="20000"/>
                    </a:ext>
                  </a:extLst>
                </a:gridCol>
              </a:tblGrid>
              <a:tr h="1301096">
                <a:tc>
                  <a:txBody>
                    <a:bodyPr/>
                    <a:lstStyle/>
                    <a:p>
                      <a:pPr algn="l">
                        <a:lnSpc>
                          <a:spcPts val="4500"/>
                        </a:lnSpc>
                      </a:pPr>
                      <a:r>
                        <a:rPr kumimoji="1" lang="ja-JP" altLang="en-US" sz="3100" b="0" baseline="0" dirty="0" smtClean="0">
                          <a:latin typeface="+mj-ea"/>
                          <a:ea typeface="+mj-ea"/>
                        </a:rPr>
                        <a:t> </a:t>
                      </a:r>
                      <a:r>
                        <a:rPr kumimoji="1" lang="ja-JP" altLang="en-US" sz="3100" b="0" dirty="0" smtClean="0">
                          <a:latin typeface="+mj-ea"/>
                          <a:ea typeface="+mj-ea"/>
                        </a:rPr>
                        <a:t>ほかのひとの「プライベートゾーン」を</a:t>
                      </a:r>
                      <a:endParaRPr kumimoji="1" lang="en-US" altLang="ja-JP" sz="3100" b="0" dirty="0" smtClean="0">
                        <a:latin typeface="+mj-ea"/>
                        <a:ea typeface="+mj-ea"/>
                      </a:endParaRPr>
                    </a:p>
                    <a:p>
                      <a:pPr algn="l">
                        <a:lnSpc>
                          <a:spcPts val="4500"/>
                        </a:lnSpc>
                      </a:pPr>
                      <a:r>
                        <a:rPr kumimoji="1" lang="ja-JP" altLang="en-US" sz="3100" b="0" baseline="0" dirty="0" smtClean="0">
                          <a:latin typeface="+mj-ea"/>
                          <a:ea typeface="+mj-ea"/>
                        </a:rPr>
                        <a:t> </a:t>
                      </a:r>
                      <a:r>
                        <a:rPr kumimoji="1" lang="ja-JP" altLang="en-US" sz="3100" b="0" dirty="0" smtClean="0">
                          <a:latin typeface="+mj-ea"/>
                          <a:ea typeface="+mj-ea"/>
                        </a:rPr>
                        <a:t>さわらない</a:t>
                      </a:r>
                      <a:endParaRPr kumimoji="1" lang="ja-JP" altLang="en-US" sz="3100" b="0" dirty="0">
                        <a:latin typeface="+mj-ea"/>
                        <a:ea typeface="+mj-ea"/>
                      </a:endParaRPr>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00"/>
                  </a:ext>
                </a:extLst>
              </a:tr>
            </a:tbl>
          </a:graphicData>
        </a:graphic>
      </p:graphicFrame>
      <p:pic>
        <p:nvPicPr>
          <p:cNvPr id="9" name="図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65467">
            <a:off x="1977286" y="1448704"/>
            <a:ext cx="1570173" cy="1557301"/>
          </a:xfrm>
          <a:prstGeom prst="rect">
            <a:avLst/>
          </a:prstGeom>
        </p:spPr>
      </p:pic>
      <p:graphicFrame>
        <p:nvGraphicFramePr>
          <p:cNvPr id="6" name="四角形 164"/>
          <p:cNvGraphicFramePr>
            <a:graphicFrameLocks noGrp="1"/>
          </p:cNvGraphicFramePr>
          <p:nvPr>
            <p:extLst>
              <p:ext uri="{D42A27DB-BD31-4B8C-83A1-F6EECF244321}">
                <p14:modId xmlns:p14="http://schemas.microsoft.com/office/powerpoint/2010/main" val="135826426"/>
              </p:ext>
            </p:extLst>
          </p:nvPr>
        </p:nvGraphicFramePr>
        <p:xfrm>
          <a:off x="2294306" y="6383326"/>
          <a:ext cx="7834069" cy="354761"/>
        </p:xfrm>
        <a:graphic>
          <a:graphicData uri="http://schemas.openxmlformats.org/drawingml/2006/table">
            <a:tbl>
              <a:tblPr/>
              <a:tblGrid>
                <a:gridCol w="7834069">
                  <a:extLst>
                    <a:ext uri="{9D8B030D-6E8A-4147-A177-3AD203B41FA5}">
                      <a16:colId xmlns:a16="http://schemas.microsoft.com/office/drawing/2014/main" val="20000"/>
                    </a:ext>
                  </a:extLst>
                </a:gridCol>
              </a:tblGrid>
              <a:tr h="354761">
                <a:tc>
                  <a:txBody>
                    <a:bodyPr/>
                    <a:lstStyle/>
                    <a:p>
                      <a:pPr algn="l">
                        <a:lnSpc>
                          <a:spcPct val="100000"/>
                        </a:lnSpc>
                      </a:pPr>
                      <a:r>
                        <a:rPr kumimoji="1" lang="ja-JP" altLang="en-US" sz="2000" b="1" dirty="0" smtClean="0">
                          <a:solidFill>
                            <a:srgbClr val="FF0000"/>
                          </a:solidFill>
                        </a:rPr>
                        <a:t>＊ほかのひとにじぶんの「プライベートゾーン」をさわらせてもいけません</a:t>
                      </a:r>
                      <a:endParaRPr kumimoji="1" lang="ja-JP" altLang="en-US" sz="2000" b="1" dirty="0">
                        <a:solidFill>
                          <a:srgbClr val="FF0000"/>
                        </a:solidFill>
                      </a:endParaRPr>
                    </a:p>
                  </a:txBody>
                  <a:tcPr marL="0" marR="0" marT="0" marB="0" anchor="ctr">
                    <a:lnL>
                      <a:noFill/>
                    </a:lnL>
                    <a:lnR>
                      <a:noFill/>
                    </a:lnR>
                    <a:lnT>
                      <a:noFill/>
                    </a:lnT>
                    <a:lnB>
                      <a:noFill/>
                    </a:lnB>
                  </a:tcPr>
                </a:tc>
                <a:extLst>
                  <a:ext uri="{0D108BD9-81ED-4DB2-BD59-A6C34878D82A}">
                    <a16:rowId xmlns:a16="http://schemas.microsoft.com/office/drawing/2014/main" val="10000"/>
                  </a:ext>
                </a:extLst>
              </a:tr>
            </a:tbl>
          </a:graphicData>
        </a:graphic>
      </p:graphicFrame>
      <p:pic>
        <p:nvPicPr>
          <p:cNvPr id="3" name="図 2" descr="画面の領域"/>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846947" y="947205"/>
            <a:ext cx="2921240" cy="4100248"/>
          </a:xfrm>
          <a:prstGeom prst="rect">
            <a:avLst/>
          </a:prstGeom>
        </p:spPr>
      </p:pic>
      <p:pic>
        <p:nvPicPr>
          <p:cNvPr id="7" name="図 6" descr="画面の領域"/>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57496" y="1738609"/>
            <a:ext cx="4070879" cy="3226203"/>
          </a:xfrm>
          <a:prstGeom prst="rect">
            <a:avLst/>
          </a:prstGeom>
        </p:spPr>
      </p:pic>
      <p:sp>
        <p:nvSpPr>
          <p:cNvPr id="10" name="角丸四角形 9"/>
          <p:cNvSpPr/>
          <p:nvPr/>
        </p:nvSpPr>
        <p:spPr>
          <a:xfrm>
            <a:off x="1919554" y="258619"/>
            <a:ext cx="8509251" cy="5698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n-ea"/>
              </a:rPr>
              <a:t>プライベートゾーンのやくそく②</a:t>
            </a:r>
          </a:p>
        </p:txBody>
      </p:sp>
    </p:spTree>
    <p:extLst>
      <p:ext uri="{BB962C8B-B14F-4D97-AF65-F5344CB8AC3E}">
        <p14:creationId xmlns:p14="http://schemas.microsoft.com/office/powerpoint/2010/main" val="2459840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2717387" y="471201"/>
            <a:ext cx="6835748" cy="43204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mn-ea"/>
              </a:rPr>
              <a:t>ＳＮＳ等に起因する事犯の被害児童数の推移</a:t>
            </a:r>
          </a:p>
        </p:txBody>
      </p:sp>
      <p:sp>
        <p:nvSpPr>
          <p:cNvPr id="7" name="正方形/長方形 6"/>
          <p:cNvSpPr/>
          <p:nvPr/>
        </p:nvSpPr>
        <p:spPr>
          <a:xfrm>
            <a:off x="5916373" y="6350813"/>
            <a:ext cx="4967595" cy="33950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999" dirty="0">
                <a:solidFill>
                  <a:schemeClr val="tx1"/>
                </a:solidFill>
              </a:rPr>
              <a:t>出典：「</a:t>
            </a:r>
            <a:r>
              <a:rPr lang="en-US" altLang="ja-JP" sz="999" dirty="0">
                <a:solidFill>
                  <a:schemeClr val="tx1"/>
                </a:solidFill>
              </a:rPr>
              <a:t>SNS</a:t>
            </a:r>
            <a:r>
              <a:rPr lang="ja-JP" altLang="ja-JP" sz="999" dirty="0">
                <a:solidFill>
                  <a:schemeClr val="tx1"/>
                </a:solidFill>
              </a:rPr>
              <a:t>等に起因する被害児童の現状と対策」警察庁生活安全局少年課</a:t>
            </a:r>
          </a:p>
        </p:txBody>
      </p:sp>
      <p:graphicFrame>
        <p:nvGraphicFramePr>
          <p:cNvPr id="8" name="グラフ 7"/>
          <p:cNvGraphicFramePr>
            <a:graphicFrameLocks/>
          </p:cNvGraphicFramePr>
          <p:nvPr>
            <p:extLst>
              <p:ext uri="{D42A27DB-BD31-4B8C-83A1-F6EECF244321}">
                <p14:modId xmlns:p14="http://schemas.microsoft.com/office/powerpoint/2010/main" val="3202799255"/>
              </p:ext>
            </p:extLst>
          </p:nvPr>
        </p:nvGraphicFramePr>
        <p:xfrm>
          <a:off x="1809051" y="1243587"/>
          <a:ext cx="8214608" cy="4766872"/>
        </p:xfrm>
        <a:graphic>
          <a:graphicData uri="http://schemas.openxmlformats.org/drawingml/2006/chart">
            <c:chart xmlns:c="http://schemas.openxmlformats.org/drawingml/2006/chart" xmlns:r="http://schemas.openxmlformats.org/officeDocument/2006/relationships" r:id="rId2"/>
          </a:graphicData>
        </a:graphic>
      </p:graphicFrame>
      <p:sp>
        <p:nvSpPr>
          <p:cNvPr id="5" name="タイトル 1"/>
          <p:cNvSpPr txBox="1">
            <a:spLocks/>
          </p:cNvSpPr>
          <p:nvPr/>
        </p:nvSpPr>
        <p:spPr>
          <a:xfrm>
            <a:off x="1809069" y="1036435"/>
            <a:ext cx="614363" cy="414339"/>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ja-JP" altLang="en-US" sz="1600" dirty="0">
                <a:solidFill>
                  <a:srgbClr val="000000"/>
                </a:solidFill>
                <a:latin typeface="ＭＳ Ｐゴシック"/>
              </a:rPr>
              <a:t>（件）</a:t>
            </a:r>
            <a:endParaRPr lang="en-US" altLang="ja-JP" sz="1600" dirty="0">
              <a:solidFill>
                <a:srgbClr val="000000"/>
              </a:solidFill>
              <a:latin typeface="ＭＳ Ｐゴシック"/>
            </a:endParaRPr>
          </a:p>
        </p:txBody>
      </p:sp>
    </p:spTree>
    <p:extLst>
      <p:ext uri="{BB962C8B-B14F-4D97-AF65-F5344CB8AC3E}">
        <p14:creationId xmlns:p14="http://schemas.microsoft.com/office/powerpoint/2010/main" val="25550173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6126777" y="6350815"/>
            <a:ext cx="4289723" cy="3198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ja-JP" sz="999" dirty="0">
                <a:solidFill>
                  <a:schemeClr val="tx1"/>
                </a:solidFill>
              </a:rPr>
              <a:t>出典：「</a:t>
            </a:r>
            <a:r>
              <a:rPr lang="en-US" altLang="ja-JP" sz="999" dirty="0">
                <a:solidFill>
                  <a:schemeClr val="tx1"/>
                </a:solidFill>
              </a:rPr>
              <a:t>SNS</a:t>
            </a:r>
            <a:r>
              <a:rPr lang="ja-JP" altLang="ja-JP" sz="999" dirty="0">
                <a:solidFill>
                  <a:schemeClr val="tx1"/>
                </a:solidFill>
              </a:rPr>
              <a:t>等に起因する被害児童の現状と対策」警察庁生活安全局少年課</a:t>
            </a:r>
          </a:p>
        </p:txBody>
      </p:sp>
      <p:graphicFrame>
        <p:nvGraphicFramePr>
          <p:cNvPr id="5" name="グラフ 4"/>
          <p:cNvGraphicFramePr>
            <a:graphicFrameLocks/>
          </p:cNvGraphicFramePr>
          <p:nvPr>
            <p:extLst>
              <p:ext uri="{D42A27DB-BD31-4B8C-83A1-F6EECF244321}">
                <p14:modId xmlns:p14="http://schemas.microsoft.com/office/powerpoint/2010/main" val="860750600"/>
              </p:ext>
            </p:extLst>
          </p:nvPr>
        </p:nvGraphicFramePr>
        <p:xfrm>
          <a:off x="1389091" y="999227"/>
          <a:ext cx="8652636" cy="5511503"/>
        </p:xfrm>
        <a:graphic>
          <a:graphicData uri="http://schemas.openxmlformats.org/drawingml/2006/chart">
            <c:chart xmlns:c="http://schemas.openxmlformats.org/drawingml/2006/chart" xmlns:r="http://schemas.openxmlformats.org/officeDocument/2006/relationships" r:id="rId2"/>
          </a:graphicData>
        </a:graphic>
      </p:graphicFrame>
      <p:sp>
        <p:nvSpPr>
          <p:cNvPr id="10" name="正方形/長方形 9"/>
          <p:cNvSpPr/>
          <p:nvPr/>
        </p:nvSpPr>
        <p:spPr>
          <a:xfrm>
            <a:off x="1943745" y="325077"/>
            <a:ext cx="8472755" cy="414339"/>
          </a:xfrm>
          <a:prstGeom prst="rect">
            <a:avLst/>
          </a:prstGeom>
          <a:noFill/>
          <a:ln w="12700" cap="flat" cmpd="sng" algn="ctr">
            <a:noFill/>
            <a:prstDash val="solid"/>
            <a:miter lim="800000"/>
          </a:ln>
          <a:effectLst/>
        </p:spPr>
        <p:txBody>
          <a:bodyPr rot="0" spcFirstLastPara="0" vert="horz" wrap="square" lIns="68580" tIns="34291" rIns="68580" bIns="34291" numCol="1" spcCol="0" rtlCol="0" fromWordArt="0" anchor="ctr" anchorCtr="0" forceAA="0" compatLnSpc="1">
            <a:prstTxWarp prst="textNoShape">
              <a:avLst/>
            </a:prstTxWarp>
            <a:noAutofit/>
          </a:bodyPr>
          <a:lstStyle/>
          <a:p>
            <a:pPr algn="just"/>
            <a:r>
              <a:rPr lang="ja-JP" altLang="en-US" sz="2400" kern="100" dirty="0">
                <a:solidFill>
                  <a:srgbClr val="000000"/>
                </a:solidFill>
                <a:latin typeface="+mj-ea"/>
                <a:ea typeface="+mj-ea"/>
                <a:cs typeface="Times New Roman" panose="02020603050405020304" pitchFamily="18" charset="0"/>
              </a:rPr>
              <a:t>ＳＮＳにおける年齢別の被害児童数の構成比の推移（</a:t>
            </a:r>
            <a:r>
              <a:rPr lang="en-US" sz="2400" kern="100" dirty="0">
                <a:solidFill>
                  <a:srgbClr val="000000"/>
                </a:solidFill>
                <a:latin typeface="+mj-ea"/>
                <a:ea typeface="+mj-ea"/>
                <a:cs typeface="Times New Roman" panose="02020603050405020304" pitchFamily="18" charset="0"/>
              </a:rPr>
              <a:t>H29.1</a:t>
            </a:r>
            <a:r>
              <a:rPr lang="ja-JP" altLang="en-US" sz="2400" kern="100" dirty="0">
                <a:solidFill>
                  <a:srgbClr val="000000"/>
                </a:solidFill>
                <a:latin typeface="+mj-ea"/>
                <a:ea typeface="+mj-ea"/>
                <a:cs typeface="Times New Roman" panose="02020603050405020304" pitchFamily="18" charset="0"/>
              </a:rPr>
              <a:t>～</a:t>
            </a:r>
            <a:r>
              <a:rPr lang="en-US" sz="2400" kern="100" dirty="0">
                <a:solidFill>
                  <a:srgbClr val="000000"/>
                </a:solidFill>
                <a:latin typeface="+mj-ea"/>
                <a:ea typeface="+mj-ea"/>
                <a:cs typeface="Times New Roman" panose="02020603050405020304" pitchFamily="18" charset="0"/>
              </a:rPr>
              <a:t>6</a:t>
            </a:r>
            <a:r>
              <a:rPr lang="ja-JP" altLang="en-US" sz="2400" kern="100" dirty="0">
                <a:solidFill>
                  <a:srgbClr val="000000"/>
                </a:solidFill>
                <a:latin typeface="+mj-ea"/>
                <a:ea typeface="+mj-ea"/>
                <a:cs typeface="Times New Roman" panose="02020603050405020304" pitchFamily="18" charset="0"/>
              </a:rPr>
              <a:t>）</a:t>
            </a:r>
            <a:endParaRPr lang="ja-JP" altLang="en-US" sz="2400" kern="100" dirty="0">
              <a:latin typeface="+mj-ea"/>
              <a:ea typeface="+mj-ea"/>
              <a:cs typeface="Times New Roman" panose="02020603050405020304" pitchFamily="18" charset="0"/>
            </a:endParaRPr>
          </a:p>
        </p:txBody>
      </p:sp>
    </p:spTree>
    <p:extLst>
      <p:ext uri="{BB962C8B-B14F-4D97-AF65-F5344CB8AC3E}">
        <p14:creationId xmlns:p14="http://schemas.microsoft.com/office/powerpoint/2010/main" val="341196468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858756" y="1106361"/>
            <a:ext cx="3887833" cy="724988"/>
          </a:xfrm>
        </p:spPr>
        <p:txBody>
          <a:bodyPr>
            <a:normAutofit/>
          </a:bodyPr>
          <a:lstStyle/>
          <a:p>
            <a:r>
              <a:rPr lang="ja-JP" altLang="en-US" sz="3000" dirty="0"/>
              <a:t>（小学校　６学年）</a:t>
            </a:r>
            <a:endParaRPr kumimoji="1" lang="ja-JP" altLang="en-US" dirty="0"/>
          </a:p>
        </p:txBody>
      </p:sp>
      <p:sp>
        <p:nvSpPr>
          <p:cNvPr id="4" name="タイトル 1"/>
          <p:cNvSpPr txBox="1">
            <a:spLocks/>
          </p:cNvSpPr>
          <p:nvPr/>
        </p:nvSpPr>
        <p:spPr>
          <a:xfrm>
            <a:off x="3917517" y="2637823"/>
            <a:ext cx="4607638" cy="963387"/>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ct val="160000"/>
              </a:lnSpc>
            </a:pPr>
            <a:r>
              <a:rPr lang="ja-JP" altLang="en-US" sz="3200" dirty="0"/>
              <a:t>多様な性について知ろう</a:t>
            </a:r>
          </a:p>
        </p:txBody>
      </p:sp>
      <p:sp>
        <p:nvSpPr>
          <p:cNvPr id="7" name="正方形/長方形 6"/>
          <p:cNvSpPr/>
          <p:nvPr/>
        </p:nvSpPr>
        <p:spPr>
          <a:xfrm>
            <a:off x="8653856" y="5764122"/>
            <a:ext cx="1865575" cy="2366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sz="1051" dirty="0">
              <a:solidFill>
                <a:schemeClr val="tx1"/>
              </a:solidFill>
            </a:endParaRPr>
          </a:p>
        </p:txBody>
      </p:sp>
      <p:sp>
        <p:nvSpPr>
          <p:cNvPr id="8" name="タイトル 1"/>
          <p:cNvSpPr txBox="1">
            <a:spLocks/>
          </p:cNvSpPr>
          <p:nvPr/>
        </p:nvSpPr>
        <p:spPr>
          <a:xfrm>
            <a:off x="2043270" y="332406"/>
            <a:ext cx="2551025" cy="524525"/>
          </a:xfrm>
          <a:prstGeom prst="rect">
            <a:avLst/>
          </a:prstGeom>
          <a:ln>
            <a:solidFill>
              <a:schemeClr val="tx1"/>
            </a:solidFill>
          </a:ln>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lnSpc>
                <a:spcPts val="3751"/>
              </a:lnSpc>
            </a:pPr>
            <a:r>
              <a:rPr lang="ja-JP" altLang="en-US" sz="3000" dirty="0"/>
              <a:t>（小）資料</a:t>
            </a:r>
            <a:r>
              <a:rPr lang="en-US" altLang="ja-JP" sz="3000" dirty="0">
                <a:latin typeface="+mn-ea"/>
                <a:ea typeface="+mn-ea"/>
              </a:rPr>
              <a:t>10</a:t>
            </a:r>
            <a:endParaRPr lang="ja-JP" altLang="en-US" sz="3000" dirty="0">
              <a:latin typeface="+mn-ea"/>
              <a:ea typeface="+mn-ea"/>
            </a:endParaRPr>
          </a:p>
        </p:txBody>
      </p:sp>
      <p:sp>
        <p:nvSpPr>
          <p:cNvPr id="6" name="タイトル 1"/>
          <p:cNvSpPr txBox="1">
            <a:spLocks/>
          </p:cNvSpPr>
          <p:nvPr/>
        </p:nvSpPr>
        <p:spPr>
          <a:xfrm>
            <a:off x="3130439" y="4122870"/>
            <a:ext cx="6181794" cy="973787"/>
          </a:xfrm>
          <a:prstGeom prst="rect">
            <a:avLst/>
          </a:prstGeom>
        </p:spPr>
        <p:txBody>
          <a:bodyPr vert="horz" lIns="68580" tIns="34291" rIns="68580" bIns="34291" rtlCol="0" anchor="ctr">
            <a:no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nSpc>
                <a:spcPct val="150000"/>
              </a:lnSpc>
            </a:pPr>
            <a:r>
              <a:rPr lang="en-US" altLang="ja-JP" sz="1800" dirty="0"/>
              <a:t>【 </a:t>
            </a:r>
            <a:r>
              <a:rPr lang="ja-JP" altLang="en-US" sz="1800" dirty="0"/>
              <a:t>ねらい </a:t>
            </a:r>
            <a:r>
              <a:rPr lang="en-US" altLang="ja-JP" sz="1800" dirty="0"/>
              <a:t>】</a:t>
            </a:r>
            <a:r>
              <a:rPr lang="ja-JP" altLang="en-US" sz="1800" dirty="0"/>
              <a:t>　　</a:t>
            </a:r>
            <a:r>
              <a:rPr lang="ja-JP" altLang="ja-JP" sz="1800" dirty="0"/>
              <a:t>多様な性が存在することを理解できるようにする。</a:t>
            </a:r>
          </a:p>
        </p:txBody>
      </p:sp>
    </p:spTree>
    <p:extLst>
      <p:ext uri="{BB962C8B-B14F-4D97-AF65-F5344CB8AC3E}">
        <p14:creationId xmlns:p14="http://schemas.microsoft.com/office/powerpoint/2010/main" val="82044284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3.bp.blogspot.com/-__JCvLxvtwI/Vv3bR8G6x8I/AAAAAAAA5V0/e_G8Ova_uXoqohvbD1D_8C8-CzHJ1qF4w/s800/couple_dousei_youshi_man.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089352" y="276902"/>
            <a:ext cx="2436319" cy="29397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1.bp.blogspot.com/-kb8uB73Cz0Y/XVjgJv4126I/AAAAAAABUMs/lPY9BoDvTcMbmAuQaK7a2N_Mqie5PLhPQCLcBGAs/s1600/kid_seikaku_kachiki_girl.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44861" y="234293"/>
            <a:ext cx="2329119" cy="302497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1.bp.blogspot.com/-8sMAiPmvFuo/XVjgKN2BXoI/AAAAAAABUM0/IfTQp8hHWRsVk_u7s84OE6yvFJ5ekpnLwCLcBGAs/s1600/kid_seikaku_uchiki_girl.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144860" y="3631729"/>
            <a:ext cx="2353743" cy="3177188"/>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s://2.bp.blogspot.com/-_2h-Vlgvboo/Ws2vp5cZXSI/AAAAAAABLXE/cBlUh9Idhrc0oRMuixGgsBv9vVTGKKkvgCLcBGAs/s800/nuigurumi_hug_boy.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089352" y="4062356"/>
            <a:ext cx="2117629" cy="231597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1.bp.blogspot.com/-DJbx-RVYx2g/WhUieDIwMeI/AAAAAAABIS8/sXC3JA_3fMcT37zTKSIYoHA_RAxkg3UIQCLcBGAs/s800/sports_soccer_girl.png"/>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2084271" y="3743123"/>
            <a:ext cx="2293379" cy="2954435"/>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1.bp.blogspot.com/-vGnWI2k4lLY/XhaJsyA6nqI/AAAAAAABW3g/cF0GIe4mJl0tKaAnIgL1Mnk6EkuLKC6PQCNcBGAsYHQ/s1600/norimono_panda_boy.png"/>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2084271" y="374219"/>
            <a:ext cx="2653963" cy="288504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9"/>
          <p:cNvSpPr>
            <a:spLocks noChangeArrowheads="1"/>
          </p:cNvSpPr>
          <p:nvPr/>
        </p:nvSpPr>
        <p:spPr bwMode="auto">
          <a:xfrm>
            <a:off x="1677644" y="374219"/>
            <a:ext cx="931679" cy="507363"/>
          </a:xfrm>
          <a:prstGeom prst="rect">
            <a:avLst/>
          </a:prstGeom>
          <a:noFill/>
          <a:ln w="9525" algn="ctr">
            <a:noFill/>
            <a:miter lim="800000"/>
            <a:headEnd/>
            <a:tailEnd/>
          </a:ln>
        </p:spPr>
        <p:txBody>
          <a:bodyPr wrap="square" anchor="ctr">
            <a:noAutofit/>
          </a:bodyPr>
          <a:lstStyle/>
          <a:p>
            <a:pPr algn="ctr"/>
            <a:r>
              <a:rPr lang="ja-JP" altLang="en-US" sz="2800" dirty="0">
                <a:latin typeface="+mn-ea"/>
              </a:rPr>
              <a:t>①</a:t>
            </a:r>
          </a:p>
        </p:txBody>
      </p:sp>
      <p:sp>
        <p:nvSpPr>
          <p:cNvPr id="9" name="Rectangle 9"/>
          <p:cNvSpPr>
            <a:spLocks noChangeArrowheads="1"/>
          </p:cNvSpPr>
          <p:nvPr/>
        </p:nvSpPr>
        <p:spPr bwMode="auto">
          <a:xfrm>
            <a:off x="4686944" y="374219"/>
            <a:ext cx="931679" cy="507363"/>
          </a:xfrm>
          <a:prstGeom prst="rect">
            <a:avLst/>
          </a:prstGeom>
          <a:noFill/>
          <a:ln w="9525" algn="ctr">
            <a:noFill/>
            <a:miter lim="800000"/>
            <a:headEnd/>
            <a:tailEnd/>
          </a:ln>
        </p:spPr>
        <p:txBody>
          <a:bodyPr wrap="square" anchor="ctr">
            <a:noAutofit/>
          </a:bodyPr>
          <a:lstStyle/>
          <a:p>
            <a:pPr algn="ctr"/>
            <a:r>
              <a:rPr lang="ja-JP" altLang="en-US" sz="2800" dirty="0">
                <a:latin typeface="+mn-ea"/>
              </a:rPr>
              <a:t>②</a:t>
            </a:r>
          </a:p>
        </p:txBody>
      </p:sp>
      <p:sp>
        <p:nvSpPr>
          <p:cNvPr id="10" name="Rectangle 9"/>
          <p:cNvSpPr>
            <a:spLocks noChangeArrowheads="1"/>
          </p:cNvSpPr>
          <p:nvPr/>
        </p:nvSpPr>
        <p:spPr bwMode="auto">
          <a:xfrm>
            <a:off x="7414767" y="374218"/>
            <a:ext cx="931679" cy="507363"/>
          </a:xfrm>
          <a:prstGeom prst="rect">
            <a:avLst/>
          </a:prstGeom>
          <a:noFill/>
          <a:ln w="9525" algn="ctr">
            <a:noFill/>
            <a:miter lim="800000"/>
            <a:headEnd/>
            <a:tailEnd/>
          </a:ln>
        </p:spPr>
        <p:txBody>
          <a:bodyPr wrap="square" anchor="ctr">
            <a:noAutofit/>
          </a:bodyPr>
          <a:lstStyle/>
          <a:p>
            <a:pPr algn="ctr"/>
            <a:r>
              <a:rPr lang="ja-JP" altLang="en-US" sz="2800" dirty="0">
                <a:latin typeface="+mn-ea"/>
              </a:rPr>
              <a:t>③</a:t>
            </a:r>
          </a:p>
        </p:txBody>
      </p:sp>
      <p:sp>
        <p:nvSpPr>
          <p:cNvPr id="11" name="Rectangle 9"/>
          <p:cNvSpPr>
            <a:spLocks noChangeArrowheads="1"/>
          </p:cNvSpPr>
          <p:nvPr/>
        </p:nvSpPr>
        <p:spPr bwMode="auto">
          <a:xfrm>
            <a:off x="1677643" y="3631737"/>
            <a:ext cx="931679" cy="507363"/>
          </a:xfrm>
          <a:prstGeom prst="rect">
            <a:avLst/>
          </a:prstGeom>
          <a:noFill/>
          <a:ln w="9525" algn="ctr">
            <a:noFill/>
            <a:miter lim="800000"/>
            <a:headEnd/>
            <a:tailEnd/>
          </a:ln>
        </p:spPr>
        <p:txBody>
          <a:bodyPr wrap="square" anchor="ctr">
            <a:noAutofit/>
          </a:bodyPr>
          <a:lstStyle/>
          <a:p>
            <a:pPr algn="ctr"/>
            <a:r>
              <a:rPr lang="ja-JP" altLang="en-US" sz="2800" dirty="0">
                <a:latin typeface="+mn-ea"/>
              </a:rPr>
              <a:t>④</a:t>
            </a:r>
          </a:p>
        </p:txBody>
      </p:sp>
      <p:sp>
        <p:nvSpPr>
          <p:cNvPr id="12" name="Rectangle 9"/>
          <p:cNvSpPr>
            <a:spLocks noChangeArrowheads="1"/>
          </p:cNvSpPr>
          <p:nvPr/>
        </p:nvSpPr>
        <p:spPr bwMode="auto">
          <a:xfrm>
            <a:off x="4686944" y="3631736"/>
            <a:ext cx="931679" cy="507363"/>
          </a:xfrm>
          <a:prstGeom prst="rect">
            <a:avLst/>
          </a:prstGeom>
          <a:noFill/>
          <a:ln w="9525" algn="ctr">
            <a:noFill/>
            <a:miter lim="800000"/>
            <a:headEnd/>
            <a:tailEnd/>
          </a:ln>
        </p:spPr>
        <p:txBody>
          <a:bodyPr wrap="square" anchor="ctr">
            <a:noAutofit/>
          </a:bodyPr>
          <a:lstStyle/>
          <a:p>
            <a:pPr algn="ctr"/>
            <a:r>
              <a:rPr lang="ja-JP" altLang="en-US" sz="2800" dirty="0">
                <a:latin typeface="+mn-ea"/>
              </a:rPr>
              <a:t>⑤</a:t>
            </a:r>
          </a:p>
        </p:txBody>
      </p:sp>
      <p:sp>
        <p:nvSpPr>
          <p:cNvPr id="13" name="Rectangle 9"/>
          <p:cNvSpPr>
            <a:spLocks noChangeArrowheads="1"/>
          </p:cNvSpPr>
          <p:nvPr/>
        </p:nvSpPr>
        <p:spPr bwMode="auto">
          <a:xfrm>
            <a:off x="7466057" y="3631407"/>
            <a:ext cx="931679" cy="507363"/>
          </a:xfrm>
          <a:prstGeom prst="rect">
            <a:avLst/>
          </a:prstGeom>
          <a:noFill/>
          <a:ln w="9525" algn="ctr">
            <a:noFill/>
            <a:miter lim="800000"/>
            <a:headEnd/>
            <a:tailEnd/>
          </a:ln>
        </p:spPr>
        <p:txBody>
          <a:bodyPr wrap="square" anchor="ctr">
            <a:noAutofit/>
          </a:bodyPr>
          <a:lstStyle/>
          <a:p>
            <a:pPr algn="ctr"/>
            <a:r>
              <a:rPr lang="ja-JP" altLang="en-US" sz="2800" dirty="0">
                <a:latin typeface="+mn-ea"/>
              </a:rPr>
              <a:t>⑥</a:t>
            </a:r>
          </a:p>
        </p:txBody>
      </p:sp>
    </p:spTree>
    <p:extLst>
      <p:ext uri="{BB962C8B-B14F-4D97-AF65-F5344CB8AC3E}">
        <p14:creationId xmlns:p14="http://schemas.microsoft.com/office/powerpoint/2010/main" val="423706867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2234155" y="276024"/>
            <a:ext cx="7894815" cy="707040"/>
          </a:xfrm>
        </p:spPr>
        <p:txBody>
          <a:bodyPr>
            <a:noAutofit/>
          </a:bodyPr>
          <a:lstStyle/>
          <a:p>
            <a:pPr>
              <a:lnSpc>
                <a:spcPts val="3900"/>
              </a:lnSpc>
            </a:pPr>
            <a:r>
              <a:rPr lang="ja-JP" altLang="en-US" sz="2800" dirty="0">
                <a:latin typeface="+mn-ea"/>
                <a:ea typeface="+mn-ea"/>
              </a:rPr>
              <a:t>なぜ、「男の子」または「女の子」と思ったのだろうか</a:t>
            </a:r>
          </a:p>
        </p:txBody>
      </p:sp>
      <p:sp>
        <p:nvSpPr>
          <p:cNvPr id="300041" name="Rectangle 9"/>
          <p:cNvSpPr>
            <a:spLocks noChangeArrowheads="1"/>
          </p:cNvSpPr>
          <p:nvPr/>
        </p:nvSpPr>
        <p:spPr bwMode="auto">
          <a:xfrm>
            <a:off x="3998082" y="5972898"/>
            <a:ext cx="4347149" cy="679973"/>
          </a:xfrm>
          <a:prstGeom prst="rect">
            <a:avLst/>
          </a:prstGeom>
          <a:solidFill>
            <a:srgbClr val="FFFF99"/>
          </a:solidFill>
          <a:ln w="9525" algn="ctr">
            <a:noFill/>
            <a:miter lim="800000"/>
            <a:headEnd/>
            <a:tailEnd/>
          </a:ln>
        </p:spPr>
        <p:txBody>
          <a:bodyPr wrap="square" anchor="ctr">
            <a:noAutofit/>
          </a:bodyPr>
          <a:lstStyle/>
          <a:p>
            <a:pPr algn="ctr"/>
            <a:r>
              <a:rPr lang="ja-JP" altLang="en-US" sz="3000" dirty="0">
                <a:latin typeface="+mn-ea"/>
              </a:rPr>
              <a:t>自分らしさ、その人らしさ</a:t>
            </a:r>
          </a:p>
        </p:txBody>
      </p:sp>
      <p:sp>
        <p:nvSpPr>
          <p:cNvPr id="14343" name="Rectangle 12"/>
          <p:cNvSpPr>
            <a:spLocks noChangeArrowheads="1"/>
          </p:cNvSpPr>
          <p:nvPr/>
        </p:nvSpPr>
        <p:spPr bwMode="auto">
          <a:xfrm>
            <a:off x="4583928" y="4053992"/>
            <a:ext cx="184731" cy="300210"/>
          </a:xfrm>
          <a:prstGeom prst="rect">
            <a:avLst/>
          </a:prstGeom>
          <a:noFill/>
          <a:ln w="9525" algn="ctr">
            <a:noFill/>
            <a:miter lim="800000"/>
            <a:headEnd/>
            <a:tailEnd/>
          </a:ln>
        </p:spPr>
        <p:txBody>
          <a:bodyPr wrap="none" anchor="ctr">
            <a:spAutoFit/>
          </a:bodyPr>
          <a:lstStyle/>
          <a:p>
            <a:endParaRPr lang="ja-JP" altLang="en-US" sz="1351"/>
          </a:p>
        </p:txBody>
      </p:sp>
      <p:sp>
        <p:nvSpPr>
          <p:cNvPr id="14347" name="Rectangle 16"/>
          <p:cNvSpPr>
            <a:spLocks noChangeArrowheads="1"/>
          </p:cNvSpPr>
          <p:nvPr/>
        </p:nvSpPr>
        <p:spPr bwMode="auto">
          <a:xfrm>
            <a:off x="7554537" y="5304150"/>
            <a:ext cx="184731" cy="300210"/>
          </a:xfrm>
          <a:prstGeom prst="rect">
            <a:avLst/>
          </a:prstGeom>
          <a:noFill/>
          <a:ln w="9525" algn="ctr">
            <a:noFill/>
            <a:miter lim="800000"/>
            <a:headEnd/>
            <a:tailEnd/>
          </a:ln>
        </p:spPr>
        <p:txBody>
          <a:bodyPr wrap="none" anchor="ctr">
            <a:spAutoFit/>
          </a:bodyPr>
          <a:lstStyle/>
          <a:p>
            <a:endParaRPr lang="ja-JP" altLang="en-US" sz="1351"/>
          </a:p>
        </p:txBody>
      </p:sp>
      <p:sp>
        <p:nvSpPr>
          <p:cNvPr id="3" name="メモ 2"/>
          <p:cNvSpPr/>
          <p:nvPr/>
        </p:nvSpPr>
        <p:spPr>
          <a:xfrm>
            <a:off x="2144771" y="1219817"/>
            <a:ext cx="3852472" cy="3194301"/>
          </a:xfrm>
          <a:prstGeom prst="foldedCorner">
            <a:avLst/>
          </a:prstGeom>
          <a:solidFill>
            <a:schemeClr val="accent4">
              <a:lumMod val="20000"/>
              <a:lumOff val="80000"/>
            </a:schemeClr>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0" name="角丸四角形 9"/>
          <p:cNvSpPr/>
          <p:nvPr/>
        </p:nvSpPr>
        <p:spPr>
          <a:xfrm>
            <a:off x="2393378" y="1395994"/>
            <a:ext cx="3355297" cy="519605"/>
          </a:xfrm>
          <a:prstGeom prst="roundRect">
            <a:avLst/>
          </a:prstGeom>
          <a:solidFill>
            <a:schemeClr val="bg1"/>
          </a:solidFill>
          <a:ln w="47625" cmpd="thickThi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男の子と思った理由</a:t>
            </a:r>
          </a:p>
        </p:txBody>
      </p:sp>
      <p:sp>
        <p:nvSpPr>
          <p:cNvPr id="11" name="メモ 10"/>
          <p:cNvSpPr/>
          <p:nvPr/>
        </p:nvSpPr>
        <p:spPr>
          <a:xfrm>
            <a:off x="6254571" y="1219799"/>
            <a:ext cx="3852472" cy="3194300"/>
          </a:xfrm>
          <a:prstGeom prst="foldedCorner">
            <a:avLst/>
          </a:prstGeom>
          <a:solidFill>
            <a:schemeClr val="accent4">
              <a:lumMod val="20000"/>
              <a:lumOff val="80000"/>
            </a:schemeClr>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2" name="角丸四角形 11"/>
          <p:cNvSpPr/>
          <p:nvPr/>
        </p:nvSpPr>
        <p:spPr>
          <a:xfrm>
            <a:off x="6503178" y="1395995"/>
            <a:ext cx="3355297" cy="532095"/>
          </a:xfrm>
          <a:prstGeom prst="roundRect">
            <a:avLst/>
          </a:prstGeom>
          <a:solidFill>
            <a:schemeClr val="bg1"/>
          </a:solidFill>
          <a:ln w="47625" cmpd="thickThi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rPr>
              <a:t>女の子と思った理由</a:t>
            </a:r>
          </a:p>
        </p:txBody>
      </p:sp>
      <p:sp>
        <p:nvSpPr>
          <p:cNvPr id="4" name="右中かっこ 3"/>
          <p:cNvSpPr/>
          <p:nvPr/>
        </p:nvSpPr>
        <p:spPr>
          <a:xfrm rot="5400000">
            <a:off x="5991004" y="3559779"/>
            <a:ext cx="381119" cy="4116099"/>
          </a:xfrm>
          <a:prstGeom prst="rightBrace">
            <a:avLst>
              <a:gd name="adj1" fmla="val 55614"/>
              <a:gd name="adj2" fmla="val 50000"/>
            </a:avLst>
          </a:prstGeom>
          <a:ln w="31750">
            <a:solidFill>
              <a:srgbClr val="0070C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p>
        </p:txBody>
      </p:sp>
      <p:sp>
        <p:nvSpPr>
          <p:cNvPr id="13" name="Rectangle 9"/>
          <p:cNvSpPr>
            <a:spLocks noChangeArrowheads="1"/>
          </p:cNvSpPr>
          <p:nvPr/>
        </p:nvSpPr>
        <p:spPr bwMode="auto">
          <a:xfrm>
            <a:off x="2687331" y="4887589"/>
            <a:ext cx="2716577" cy="507363"/>
          </a:xfrm>
          <a:prstGeom prst="rect">
            <a:avLst/>
          </a:prstGeom>
          <a:noFill/>
          <a:ln w="9525" algn="ctr">
            <a:noFill/>
            <a:miter lim="800000"/>
            <a:headEnd/>
            <a:tailEnd/>
          </a:ln>
        </p:spPr>
        <p:txBody>
          <a:bodyPr wrap="square" anchor="ctr">
            <a:noAutofit/>
          </a:bodyPr>
          <a:lstStyle/>
          <a:p>
            <a:pPr algn="ctr"/>
            <a:r>
              <a:rPr lang="ja-JP" altLang="en-US" sz="2400" dirty="0">
                <a:latin typeface="+mn-ea"/>
              </a:rPr>
              <a:t>男の子だから？</a:t>
            </a:r>
          </a:p>
        </p:txBody>
      </p:sp>
      <p:sp>
        <p:nvSpPr>
          <p:cNvPr id="14" name="Rectangle 9"/>
          <p:cNvSpPr>
            <a:spLocks noChangeArrowheads="1"/>
          </p:cNvSpPr>
          <p:nvPr/>
        </p:nvSpPr>
        <p:spPr bwMode="auto">
          <a:xfrm>
            <a:off x="6964824" y="4903746"/>
            <a:ext cx="2425553" cy="507363"/>
          </a:xfrm>
          <a:prstGeom prst="rect">
            <a:avLst/>
          </a:prstGeom>
          <a:noFill/>
          <a:ln w="9525" algn="ctr">
            <a:noFill/>
            <a:miter lim="800000"/>
            <a:headEnd/>
            <a:tailEnd/>
          </a:ln>
        </p:spPr>
        <p:txBody>
          <a:bodyPr wrap="square" anchor="ctr">
            <a:noAutofit/>
          </a:bodyPr>
          <a:lstStyle/>
          <a:p>
            <a:pPr algn="ctr"/>
            <a:r>
              <a:rPr lang="ja-JP" altLang="en-US" sz="2400" dirty="0">
                <a:latin typeface="+mn-ea"/>
              </a:rPr>
              <a:t>女の子だから？</a:t>
            </a:r>
          </a:p>
        </p:txBody>
      </p:sp>
      <p:sp>
        <p:nvSpPr>
          <p:cNvPr id="15" name="下矢印 14"/>
          <p:cNvSpPr/>
          <p:nvPr/>
        </p:nvSpPr>
        <p:spPr>
          <a:xfrm>
            <a:off x="3794139" y="4414099"/>
            <a:ext cx="502920" cy="4734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
        <p:nvSpPr>
          <p:cNvPr id="16" name="下矢印 15"/>
          <p:cNvSpPr/>
          <p:nvPr/>
        </p:nvSpPr>
        <p:spPr>
          <a:xfrm>
            <a:off x="7926121" y="4414099"/>
            <a:ext cx="502920" cy="4734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351"/>
          </a:p>
        </p:txBody>
      </p:sp>
    </p:spTree>
    <p:extLst>
      <p:ext uri="{BB962C8B-B14F-4D97-AF65-F5344CB8AC3E}">
        <p14:creationId xmlns:p14="http://schemas.microsoft.com/office/powerpoint/2010/main" val="2261158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wipe(up)">
                                      <p:cBhvr>
                                        <p:cTn id="24" dur="500"/>
                                        <p:tgtEl>
                                          <p:spTgt spid="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300041"/>
                                        </p:tgtEl>
                                        <p:attrNameLst>
                                          <p:attrName>style.visibility</p:attrName>
                                        </p:attrNameLst>
                                      </p:cBhvr>
                                      <p:to>
                                        <p:strVal val="visible"/>
                                      </p:to>
                                    </p:set>
                                    <p:animEffect transition="in" filter="fade">
                                      <p:cBhvr>
                                        <p:cTn id="28" dur="500"/>
                                        <p:tgtEl>
                                          <p:spTgt spid="3000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0041" grpId="0" animBg="1"/>
      <p:bldP spid="4" grpId="0" animBg="1"/>
      <p:bldP spid="13" grpId="0"/>
      <p:bldP spid="14" grpId="0"/>
      <p:bldP spid="15" grpId="0" animBg="1"/>
      <p:bldP spid="1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 name="Picture 1" descr="虹の一部を切り取ったようなカラフルな背景素材"/>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3888811" y="5133426"/>
            <a:ext cx="6543383" cy="11500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p:cNvSpPr>
            <a:spLocks noChangeArrowheads="1"/>
          </p:cNvSpPr>
          <p:nvPr/>
        </p:nvSpPr>
        <p:spPr bwMode="auto">
          <a:xfrm>
            <a:off x="1524002" y="890156"/>
            <a:ext cx="138564" cy="2771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1" rIns="68580" bIns="34291" numCol="1" anchor="ctr" anchorCtr="0" compatLnSpc="1">
            <a:prstTxWarp prst="textNoShape">
              <a:avLst/>
            </a:prstTxWarp>
            <a:spAutoFit/>
          </a:bodyPr>
          <a:lstStyle/>
          <a:p>
            <a:pPr defTabSz="914356"/>
            <a:endParaRPr lang="ja-JP" altLang="en-US" sz="1351">
              <a:solidFill>
                <a:prstClr val="black"/>
              </a:solidFill>
              <a:latin typeface="游ゴシック"/>
              <a:ea typeface="游ゴシック" panose="020B0400000000000000" pitchFamily="50" charset="-128"/>
            </a:endParaRPr>
          </a:p>
        </p:txBody>
      </p:sp>
      <p:sp>
        <p:nvSpPr>
          <p:cNvPr id="5" name="正方形/長方形 4"/>
          <p:cNvSpPr/>
          <p:nvPr/>
        </p:nvSpPr>
        <p:spPr>
          <a:xfrm>
            <a:off x="1980101" y="404561"/>
            <a:ext cx="8231837" cy="4614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56"/>
            <a:r>
              <a:rPr lang="ja-JP" altLang="en-US" sz="1600" dirty="0">
                <a:solidFill>
                  <a:prstClr val="black"/>
                </a:solidFill>
                <a:latin typeface="+mn-ea"/>
              </a:rPr>
              <a:t>以下の図はとても簡単に表された図ですが、３つの性の組み合わせにより多様な性を持つ人がいることが分かります。</a:t>
            </a:r>
            <a:endParaRPr lang="en-US" altLang="ja-JP" sz="1600" dirty="0">
              <a:solidFill>
                <a:prstClr val="black"/>
              </a:solidFill>
              <a:latin typeface="+mn-ea"/>
            </a:endParaRPr>
          </a:p>
        </p:txBody>
      </p:sp>
      <p:pic>
        <p:nvPicPr>
          <p:cNvPr id="2" name="図 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56172" y="1019331"/>
            <a:ext cx="8679656" cy="4736892"/>
          </a:xfrm>
          <a:prstGeom prst="rect">
            <a:avLst/>
          </a:prstGeom>
        </p:spPr>
      </p:pic>
      <p:sp>
        <p:nvSpPr>
          <p:cNvPr id="7" name="正方形/長方形 6"/>
          <p:cNvSpPr/>
          <p:nvPr/>
        </p:nvSpPr>
        <p:spPr>
          <a:xfrm>
            <a:off x="3412761" y="5428687"/>
            <a:ext cx="7019432" cy="1162871"/>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310">
              <a:lnSpc>
                <a:spcPts val="30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性は、男性か女性か、</a:t>
            </a:r>
            <a:r>
              <a:rPr lang="en-US" altLang="ja-JP" sz="2200" dirty="0">
                <a:solidFill>
                  <a:schemeClr val="tx1"/>
                </a:solidFill>
                <a:latin typeface="ＭＳ Ｐゴシック" panose="020B0600070205080204" pitchFamily="50" charset="-128"/>
                <a:ea typeface="ＭＳ Ｐゴシック" panose="020B0600070205080204" pitchFamily="50" charset="-128"/>
              </a:rPr>
              <a:t>LGBT</a:t>
            </a:r>
            <a:r>
              <a:rPr lang="ja-JP" altLang="en-US" sz="2200" dirty="0">
                <a:solidFill>
                  <a:schemeClr val="tx1"/>
                </a:solidFill>
                <a:latin typeface="ＭＳ Ｐゴシック" panose="020B0600070205080204" pitchFamily="50" charset="-128"/>
                <a:ea typeface="ＭＳ Ｐゴシック" panose="020B0600070205080204" pitchFamily="50" charset="-128"/>
              </a:rPr>
              <a:t>の人かそれ以外の人か、で</a:t>
            </a:r>
            <a:endParaRPr lang="en-US" altLang="ja-JP" sz="2200" dirty="0">
              <a:solidFill>
                <a:schemeClr val="tx1"/>
              </a:solidFill>
              <a:latin typeface="ＭＳ Ｐゴシック" panose="020B0600070205080204" pitchFamily="50" charset="-128"/>
              <a:ea typeface="ＭＳ Ｐゴシック" panose="020B0600070205080204" pitchFamily="50" charset="-128"/>
            </a:endParaRPr>
          </a:p>
          <a:p>
            <a:pPr defTabSz="914310">
              <a:lnSpc>
                <a:spcPts val="30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はっきり分かれているのではなく、グラデーションになって</a:t>
            </a:r>
            <a:endParaRPr lang="en-US" altLang="ja-JP" sz="2200" dirty="0">
              <a:solidFill>
                <a:schemeClr val="tx1"/>
              </a:solidFill>
              <a:latin typeface="ＭＳ Ｐゴシック" panose="020B0600070205080204" pitchFamily="50" charset="-128"/>
              <a:ea typeface="ＭＳ Ｐゴシック" panose="020B0600070205080204" pitchFamily="50" charset="-128"/>
            </a:endParaRPr>
          </a:p>
          <a:p>
            <a:pPr defTabSz="914310">
              <a:lnSpc>
                <a:spcPts val="3000"/>
              </a:lnSpc>
            </a:pPr>
            <a:r>
              <a:rPr lang="ja-JP" altLang="en-US" sz="2200" dirty="0">
                <a:solidFill>
                  <a:schemeClr val="tx1"/>
                </a:solidFill>
                <a:latin typeface="ＭＳ Ｐゴシック" panose="020B0600070205080204" pitchFamily="50" charset="-128"/>
                <a:ea typeface="ＭＳ Ｐゴシック" panose="020B0600070205080204" pitchFamily="50" charset="-128"/>
              </a:rPr>
              <a:t>　います。</a:t>
            </a:r>
          </a:p>
        </p:txBody>
      </p:sp>
    </p:spTree>
    <p:extLst>
      <p:ext uri="{BB962C8B-B14F-4D97-AF65-F5344CB8AC3E}">
        <p14:creationId xmlns:p14="http://schemas.microsoft.com/office/powerpoint/2010/main" val="193993748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a:xfrm>
            <a:off x="2378458" y="958539"/>
            <a:ext cx="7459909" cy="3896135"/>
          </a:xfrm>
          <a:solidFill>
            <a:srgbClr val="FFFF99"/>
          </a:solidFill>
        </p:spPr>
        <p:txBody>
          <a:bodyPr>
            <a:noAutofit/>
          </a:bodyPr>
          <a:lstStyle/>
          <a:p>
            <a:pPr>
              <a:lnSpc>
                <a:spcPts val="7600"/>
              </a:lnSpc>
            </a:pPr>
            <a:r>
              <a:rPr lang="ja-JP" altLang="en-US" sz="3200" dirty="0">
                <a:latin typeface="+mn-ea"/>
                <a:ea typeface="+mn-ea"/>
              </a:rPr>
              <a:t>○性は一人ひとり違って、何種類もある</a:t>
            </a:r>
            <a:r>
              <a:rPr lang="en-US" altLang="ja-JP" sz="3200" dirty="0">
                <a:latin typeface="+mn-ea"/>
                <a:ea typeface="+mn-ea"/>
              </a:rPr>
              <a:t/>
            </a:r>
            <a:br>
              <a:rPr lang="en-US" altLang="ja-JP" sz="3200" dirty="0">
                <a:latin typeface="+mn-ea"/>
                <a:ea typeface="+mn-ea"/>
              </a:rPr>
            </a:br>
            <a:r>
              <a:rPr lang="ja-JP" altLang="en-US" sz="3200" dirty="0">
                <a:latin typeface="+mn-ea"/>
                <a:ea typeface="+mn-ea"/>
              </a:rPr>
              <a:t>○自分も多様な性のひとつの中にいる</a:t>
            </a:r>
            <a:r>
              <a:rPr lang="en-US" altLang="ja-JP" sz="3200" dirty="0">
                <a:latin typeface="+mn-ea"/>
                <a:ea typeface="+mn-ea"/>
              </a:rPr>
              <a:t/>
            </a:r>
            <a:br>
              <a:rPr lang="en-US" altLang="ja-JP" sz="3200" dirty="0">
                <a:latin typeface="+mn-ea"/>
                <a:ea typeface="+mn-ea"/>
              </a:rPr>
            </a:br>
            <a:r>
              <a:rPr lang="ja-JP" altLang="en-US" sz="3200" dirty="0">
                <a:latin typeface="+mn-ea"/>
                <a:ea typeface="+mn-ea"/>
              </a:rPr>
              <a:t>○性は、その人らしさを作るひとつの個性</a:t>
            </a:r>
          </a:p>
        </p:txBody>
      </p:sp>
      <p:sp>
        <p:nvSpPr>
          <p:cNvPr id="14343" name="Rectangle 12"/>
          <p:cNvSpPr>
            <a:spLocks noChangeArrowheads="1"/>
          </p:cNvSpPr>
          <p:nvPr/>
        </p:nvSpPr>
        <p:spPr bwMode="auto">
          <a:xfrm>
            <a:off x="4583928" y="4053992"/>
            <a:ext cx="184731" cy="300210"/>
          </a:xfrm>
          <a:prstGeom prst="rect">
            <a:avLst/>
          </a:prstGeom>
          <a:noFill/>
          <a:ln w="9525" algn="ctr">
            <a:noFill/>
            <a:miter lim="800000"/>
            <a:headEnd/>
            <a:tailEnd/>
          </a:ln>
        </p:spPr>
        <p:txBody>
          <a:bodyPr wrap="none" anchor="ctr">
            <a:spAutoFit/>
          </a:bodyPr>
          <a:lstStyle/>
          <a:p>
            <a:endParaRPr lang="ja-JP" altLang="en-US" sz="1351"/>
          </a:p>
        </p:txBody>
      </p:sp>
      <p:sp>
        <p:nvSpPr>
          <p:cNvPr id="14347" name="Rectangle 16"/>
          <p:cNvSpPr>
            <a:spLocks noChangeArrowheads="1"/>
          </p:cNvSpPr>
          <p:nvPr/>
        </p:nvSpPr>
        <p:spPr bwMode="auto">
          <a:xfrm>
            <a:off x="7554537" y="5304150"/>
            <a:ext cx="184731" cy="300210"/>
          </a:xfrm>
          <a:prstGeom prst="rect">
            <a:avLst/>
          </a:prstGeom>
          <a:noFill/>
          <a:ln w="9525" algn="ctr">
            <a:noFill/>
            <a:miter lim="800000"/>
            <a:headEnd/>
            <a:tailEnd/>
          </a:ln>
        </p:spPr>
        <p:txBody>
          <a:bodyPr wrap="none" anchor="ctr">
            <a:spAutoFit/>
          </a:bodyPr>
          <a:lstStyle/>
          <a:p>
            <a:endParaRPr lang="ja-JP" altLang="en-US" sz="1351"/>
          </a:p>
        </p:txBody>
      </p:sp>
      <p:pic>
        <p:nvPicPr>
          <p:cNvPr id="5" name="図 4"/>
          <p:cNvPicPr/>
          <p:nvPr/>
        </p:nvPicPr>
        <p:blipFill>
          <a:blip r:embed="rId3" cstate="email">
            <a:extLst>
              <a:ext uri="{28A0092B-C50C-407E-A947-70E740481C1C}">
                <a14:useLocalDpi xmlns:a14="http://schemas.microsoft.com/office/drawing/2010/main"/>
              </a:ext>
            </a:extLst>
          </a:blip>
          <a:srcRect/>
          <a:stretch>
            <a:fillRect/>
          </a:stretch>
        </p:blipFill>
        <p:spPr bwMode="auto">
          <a:xfrm>
            <a:off x="1865476" y="163662"/>
            <a:ext cx="1367423" cy="1589753"/>
          </a:xfrm>
          <a:prstGeom prst="rect">
            <a:avLst/>
          </a:prstGeom>
          <a:noFill/>
          <a:ln>
            <a:noFill/>
          </a:ln>
        </p:spPr>
      </p:pic>
      <p:pic>
        <p:nvPicPr>
          <p:cNvPr id="7" name="図 6"/>
          <p:cNvPicPr/>
          <p:nvPr/>
        </p:nvPicPr>
        <p:blipFill>
          <a:blip r:embed="rId4" cstate="email">
            <a:extLst>
              <a:ext uri="{28A0092B-C50C-407E-A947-70E740481C1C}">
                <a14:useLocalDpi xmlns:a14="http://schemas.microsoft.com/office/drawing/2010/main"/>
              </a:ext>
            </a:extLst>
          </a:blip>
          <a:srcRect/>
          <a:stretch>
            <a:fillRect/>
          </a:stretch>
        </p:blipFill>
        <p:spPr bwMode="auto">
          <a:xfrm>
            <a:off x="9077490" y="4183152"/>
            <a:ext cx="1273859" cy="1421208"/>
          </a:xfrm>
          <a:prstGeom prst="rect">
            <a:avLst/>
          </a:prstGeom>
          <a:noFill/>
          <a:ln>
            <a:noFill/>
          </a:ln>
        </p:spPr>
      </p:pic>
      <p:sp>
        <p:nvSpPr>
          <p:cNvPr id="8" name="メモ 7"/>
          <p:cNvSpPr/>
          <p:nvPr/>
        </p:nvSpPr>
        <p:spPr>
          <a:xfrm>
            <a:off x="2503997" y="5454255"/>
            <a:ext cx="7208829" cy="1141620"/>
          </a:xfrm>
          <a:prstGeom prst="foldedCorner">
            <a:avLst>
              <a:gd name="adj" fmla="val 28485"/>
            </a:avLst>
          </a:prstGeom>
          <a:solidFill>
            <a:schemeClr val="accent4">
              <a:lumMod val="20000"/>
              <a:lumOff val="80000"/>
            </a:schemeClr>
          </a:solid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tIns="288000" rtlCol="0" anchor="ctr"/>
          <a:lstStyle/>
          <a:p>
            <a:pPr>
              <a:lnSpc>
                <a:spcPts val="3100"/>
              </a:lnSpc>
            </a:pPr>
            <a:r>
              <a:rPr lang="ja-JP" altLang="en-US" sz="2000" dirty="0">
                <a:solidFill>
                  <a:schemeClr val="tx1"/>
                </a:solidFill>
              </a:rPr>
              <a:t>　電話相談（月～土</a:t>
            </a:r>
            <a:r>
              <a:rPr lang="ja-JP" altLang="en-US" sz="2000" dirty="0">
                <a:solidFill>
                  <a:schemeClr val="tx1"/>
                </a:solidFill>
                <a:latin typeface="+mj-ea"/>
                <a:ea typeface="+mj-ea"/>
              </a:rPr>
              <a:t>　</a:t>
            </a:r>
            <a:r>
              <a:rPr lang="en-US" altLang="ja-JP" sz="2000" dirty="0">
                <a:solidFill>
                  <a:schemeClr val="tx1"/>
                </a:solidFill>
                <a:latin typeface="+mj-ea"/>
                <a:ea typeface="+mj-ea"/>
              </a:rPr>
              <a:t>13:00</a:t>
            </a:r>
            <a:r>
              <a:rPr lang="ja-JP" altLang="en-US" sz="2000" dirty="0">
                <a:solidFill>
                  <a:schemeClr val="tx1"/>
                </a:solidFill>
                <a:latin typeface="+mj-ea"/>
                <a:ea typeface="+mj-ea"/>
              </a:rPr>
              <a:t>～</a:t>
            </a:r>
            <a:r>
              <a:rPr lang="en-US" altLang="ja-JP" sz="2000" dirty="0">
                <a:solidFill>
                  <a:schemeClr val="tx1"/>
                </a:solidFill>
                <a:latin typeface="+mj-ea"/>
                <a:ea typeface="+mj-ea"/>
              </a:rPr>
              <a:t>18:30</a:t>
            </a:r>
            <a:r>
              <a:rPr lang="ja-JP" altLang="en-US" sz="2000" dirty="0">
                <a:solidFill>
                  <a:schemeClr val="tx1"/>
                </a:solidFill>
                <a:latin typeface="+mj-ea"/>
                <a:ea typeface="+mj-ea"/>
              </a:rPr>
              <a:t>　</a:t>
            </a:r>
            <a:r>
              <a:rPr lang="ja-JP" altLang="en-US" dirty="0">
                <a:solidFill>
                  <a:schemeClr val="tx1"/>
                </a:solidFill>
                <a:latin typeface="+mj-ea"/>
                <a:ea typeface="+mj-ea"/>
              </a:rPr>
              <a:t>＊予約を</a:t>
            </a:r>
            <a:r>
              <a:rPr lang="ja-JP" altLang="en-US" dirty="0">
                <a:solidFill>
                  <a:schemeClr val="tx1"/>
                </a:solidFill>
              </a:rPr>
              <a:t>すれば面接もできます</a:t>
            </a:r>
            <a:r>
              <a:rPr lang="ja-JP" altLang="en-US" sz="2000" dirty="0">
                <a:solidFill>
                  <a:schemeClr val="tx1"/>
                </a:solidFill>
                <a:latin typeface="+mj-ea"/>
                <a:ea typeface="+mj-ea"/>
              </a:rPr>
              <a:t>）</a:t>
            </a:r>
            <a:endParaRPr lang="en-US" altLang="ja-JP" sz="2000" dirty="0">
              <a:solidFill>
                <a:schemeClr val="tx1"/>
              </a:solidFill>
              <a:latin typeface="+mj-ea"/>
              <a:ea typeface="+mj-ea"/>
            </a:endParaRPr>
          </a:p>
          <a:p>
            <a:pPr>
              <a:lnSpc>
                <a:spcPts val="3100"/>
              </a:lnSpc>
            </a:pPr>
            <a:r>
              <a:rPr lang="ja-JP" altLang="en-US" sz="2000" dirty="0">
                <a:solidFill>
                  <a:schemeClr val="tx1"/>
                </a:solidFill>
                <a:latin typeface="+mj-ea"/>
                <a:ea typeface="+mj-ea"/>
              </a:rPr>
              <a:t>　思春期相談センターＰＲＩＮＫ　：　</a:t>
            </a:r>
            <a:r>
              <a:rPr lang="ja-JP" altLang="en-US" sz="2000" dirty="0">
                <a:solidFill>
                  <a:schemeClr val="tx1"/>
                </a:solidFill>
              </a:rPr>
              <a:t>０８８－８７３－００２２</a:t>
            </a:r>
          </a:p>
        </p:txBody>
      </p:sp>
    </p:spTree>
    <p:extLst>
      <p:ext uri="{BB962C8B-B14F-4D97-AF65-F5344CB8AC3E}">
        <p14:creationId xmlns:p14="http://schemas.microsoft.com/office/powerpoint/2010/main" val="55778189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四角形 164"/>
          <p:cNvGraphicFramePr>
            <a:graphicFrameLocks noGrp="1"/>
          </p:cNvGraphicFramePr>
          <p:nvPr>
            <p:extLst>
              <p:ext uri="{D42A27DB-BD31-4B8C-83A1-F6EECF244321}">
                <p14:modId xmlns:p14="http://schemas.microsoft.com/office/powerpoint/2010/main" val="3412320358"/>
              </p:ext>
            </p:extLst>
          </p:nvPr>
        </p:nvGraphicFramePr>
        <p:xfrm>
          <a:off x="1930648" y="5463715"/>
          <a:ext cx="8498157" cy="772196"/>
        </p:xfrm>
        <a:graphic>
          <a:graphicData uri="http://schemas.openxmlformats.org/drawingml/2006/table">
            <a:tbl>
              <a:tblPr/>
              <a:tblGrid>
                <a:gridCol w="8498157">
                  <a:extLst>
                    <a:ext uri="{9D8B030D-6E8A-4147-A177-3AD203B41FA5}">
                      <a16:colId xmlns:a16="http://schemas.microsoft.com/office/drawing/2014/main" val="20000"/>
                    </a:ext>
                  </a:extLst>
                </a:gridCol>
              </a:tblGrid>
              <a:tr h="772196">
                <a:tc>
                  <a:txBody>
                    <a:bodyPr/>
                    <a:lstStyle/>
                    <a:p>
                      <a:pPr algn="ctr">
                        <a:lnSpc>
                          <a:spcPts val="4500"/>
                        </a:lnSpc>
                      </a:pPr>
                      <a:r>
                        <a:rPr kumimoji="1" lang="ja-JP" altLang="en-US" sz="3100" b="0" dirty="0" smtClean="0">
                          <a:latin typeface="+mj-ea"/>
                          <a:ea typeface="+mj-ea"/>
                        </a:rPr>
                        <a:t>じぶんの「プライベートゾーン」を　ひとにみせない</a:t>
                      </a:r>
                      <a:endParaRPr kumimoji="1" lang="ja-JP" altLang="en-US" sz="3100" b="0" dirty="0">
                        <a:latin typeface="+mj-ea"/>
                        <a:ea typeface="+mj-ea"/>
                      </a:endParaRPr>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00"/>
                  </a:ext>
                </a:extLst>
              </a:tr>
            </a:tbl>
          </a:graphicData>
        </a:graphic>
      </p:graphicFrame>
      <p:pic>
        <p:nvPicPr>
          <p:cNvPr id="9" name="図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65467">
            <a:off x="1987888" y="1366999"/>
            <a:ext cx="1556871" cy="1544107"/>
          </a:xfrm>
          <a:prstGeom prst="rect">
            <a:avLst/>
          </a:prstGeom>
        </p:spPr>
      </p:pic>
      <p:pic>
        <p:nvPicPr>
          <p:cNvPr id="3" name="図 2" descr="画面の領域"/>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841062" y="911616"/>
            <a:ext cx="5193029" cy="4552119"/>
          </a:xfrm>
          <a:prstGeom prst="rect">
            <a:avLst/>
          </a:prstGeom>
        </p:spPr>
      </p:pic>
      <p:sp>
        <p:nvSpPr>
          <p:cNvPr id="6" name="角丸四角形 5"/>
          <p:cNvSpPr/>
          <p:nvPr/>
        </p:nvSpPr>
        <p:spPr>
          <a:xfrm>
            <a:off x="1919554" y="258619"/>
            <a:ext cx="8509251" cy="5698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n-ea"/>
              </a:rPr>
              <a:t>プライベートゾーンのやくそく③</a:t>
            </a:r>
          </a:p>
        </p:txBody>
      </p:sp>
      <p:graphicFrame>
        <p:nvGraphicFramePr>
          <p:cNvPr id="7" name="四角形 164"/>
          <p:cNvGraphicFramePr>
            <a:graphicFrameLocks noGrp="1"/>
          </p:cNvGraphicFramePr>
          <p:nvPr>
            <p:extLst>
              <p:ext uri="{D42A27DB-BD31-4B8C-83A1-F6EECF244321}">
                <p14:modId xmlns:p14="http://schemas.microsoft.com/office/powerpoint/2010/main" val="3629615025"/>
              </p:ext>
            </p:extLst>
          </p:nvPr>
        </p:nvGraphicFramePr>
        <p:xfrm>
          <a:off x="2736839" y="6356402"/>
          <a:ext cx="6874679" cy="354761"/>
        </p:xfrm>
        <a:graphic>
          <a:graphicData uri="http://schemas.openxmlformats.org/drawingml/2006/table">
            <a:tbl>
              <a:tblPr/>
              <a:tblGrid>
                <a:gridCol w="6874679">
                  <a:extLst>
                    <a:ext uri="{9D8B030D-6E8A-4147-A177-3AD203B41FA5}">
                      <a16:colId xmlns:a16="http://schemas.microsoft.com/office/drawing/2014/main" val="20000"/>
                    </a:ext>
                  </a:extLst>
                </a:gridCol>
              </a:tblGrid>
              <a:tr h="354761">
                <a:tc>
                  <a:txBody>
                    <a:bodyPr/>
                    <a:lstStyle/>
                    <a:p>
                      <a:pPr algn="l">
                        <a:lnSpc>
                          <a:spcPct val="100000"/>
                        </a:lnSpc>
                      </a:pPr>
                      <a:r>
                        <a:rPr kumimoji="1" lang="ja-JP" altLang="en-US" sz="2000" b="1" dirty="0" smtClean="0">
                          <a:solidFill>
                            <a:srgbClr val="FF0000"/>
                          </a:solidFill>
                        </a:rPr>
                        <a:t>＊びょうきやけがを　したときには　おいしゃさんに　みてもらう</a:t>
                      </a:r>
                      <a:endParaRPr kumimoji="1" lang="ja-JP" altLang="en-US" sz="2000" b="1" dirty="0">
                        <a:solidFill>
                          <a:srgbClr val="FF0000"/>
                        </a:solidFill>
                      </a:endParaRPr>
                    </a:p>
                  </a:txBody>
                  <a:tcPr marL="0" marR="0" marT="0" marB="0" anchor="ctr">
                    <a:lnL>
                      <a:noFill/>
                    </a:lnL>
                    <a:lnR>
                      <a:noFill/>
                    </a:lnR>
                    <a:lnT>
                      <a:noFill/>
                    </a:lnT>
                    <a:lnB>
                      <a:noFill/>
                    </a:lnB>
                  </a:tcPr>
                </a:tc>
                <a:extLst>
                  <a:ext uri="{0D108BD9-81ED-4DB2-BD59-A6C34878D82A}">
                    <a16:rowId xmlns:a16="http://schemas.microsoft.com/office/drawing/2014/main" val="10000"/>
                  </a:ext>
                </a:extLst>
              </a:tr>
            </a:tbl>
          </a:graphicData>
        </a:graphic>
      </p:graphicFrame>
    </p:spTree>
    <p:extLst>
      <p:ext uri="{BB962C8B-B14F-4D97-AF65-F5344CB8AC3E}">
        <p14:creationId xmlns:p14="http://schemas.microsoft.com/office/powerpoint/2010/main" val="189476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四角形 164"/>
          <p:cNvGraphicFramePr>
            <a:graphicFrameLocks noGrp="1"/>
          </p:cNvGraphicFramePr>
          <p:nvPr>
            <p:extLst>
              <p:ext uri="{D42A27DB-BD31-4B8C-83A1-F6EECF244321}">
                <p14:modId xmlns:p14="http://schemas.microsoft.com/office/powerpoint/2010/main" val="4088183463"/>
              </p:ext>
            </p:extLst>
          </p:nvPr>
        </p:nvGraphicFramePr>
        <p:xfrm>
          <a:off x="3348270" y="5297507"/>
          <a:ext cx="5651819" cy="1524000"/>
        </p:xfrm>
        <a:graphic>
          <a:graphicData uri="http://schemas.openxmlformats.org/drawingml/2006/table">
            <a:tbl>
              <a:tblPr/>
              <a:tblGrid>
                <a:gridCol w="5651819">
                  <a:extLst>
                    <a:ext uri="{9D8B030D-6E8A-4147-A177-3AD203B41FA5}">
                      <a16:colId xmlns:a16="http://schemas.microsoft.com/office/drawing/2014/main" val="20000"/>
                    </a:ext>
                  </a:extLst>
                </a:gridCol>
              </a:tblGrid>
              <a:tr h="1524000">
                <a:tc>
                  <a:txBody>
                    <a:bodyPr/>
                    <a:lstStyle/>
                    <a:p>
                      <a:pPr algn="l">
                        <a:lnSpc>
                          <a:spcPts val="4500"/>
                        </a:lnSpc>
                      </a:pPr>
                      <a:r>
                        <a:rPr kumimoji="1" lang="ja-JP" altLang="en-US" sz="3100" b="0" dirty="0" smtClean="0">
                          <a:latin typeface="+mj-ea"/>
                          <a:ea typeface="+mj-ea"/>
                        </a:rPr>
                        <a:t>　じぶんの「プライベートゾーン」を</a:t>
                      </a:r>
                      <a:endParaRPr kumimoji="1" lang="en-US" altLang="ja-JP" sz="3100" b="0" dirty="0" smtClean="0">
                        <a:latin typeface="+mj-ea"/>
                        <a:ea typeface="+mj-ea"/>
                      </a:endParaRPr>
                    </a:p>
                    <a:p>
                      <a:pPr algn="l">
                        <a:lnSpc>
                          <a:spcPts val="4500"/>
                        </a:lnSpc>
                      </a:pPr>
                      <a:r>
                        <a:rPr kumimoji="1" lang="ja-JP" altLang="en-US" sz="3100" b="0" dirty="0" smtClean="0">
                          <a:latin typeface="+mj-ea"/>
                          <a:ea typeface="+mj-ea"/>
                        </a:rPr>
                        <a:t>　ひとがいるところで　さわらない</a:t>
                      </a:r>
                      <a:endParaRPr kumimoji="1" lang="ja-JP" altLang="en-US" sz="3100" b="0" dirty="0">
                        <a:latin typeface="+mj-ea"/>
                        <a:ea typeface="+mj-ea"/>
                      </a:endParaRPr>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00"/>
                  </a:ext>
                </a:extLst>
              </a:tr>
            </a:tbl>
          </a:graphicData>
        </a:graphic>
      </p:graphicFrame>
      <p:pic>
        <p:nvPicPr>
          <p:cNvPr id="9" name="図 8"/>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265467">
            <a:off x="2230995" y="1434760"/>
            <a:ext cx="1582516" cy="1569543"/>
          </a:xfrm>
          <a:prstGeom prst="rect">
            <a:avLst/>
          </a:prstGeom>
        </p:spPr>
      </p:pic>
      <p:pic>
        <p:nvPicPr>
          <p:cNvPr id="2" name="図 1" descr="画面の領域"/>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48262" y="1273482"/>
            <a:ext cx="4051796" cy="4024045"/>
          </a:xfrm>
          <a:prstGeom prst="rect">
            <a:avLst/>
          </a:prstGeom>
        </p:spPr>
      </p:pic>
      <p:sp>
        <p:nvSpPr>
          <p:cNvPr id="6" name="角丸四角形 5"/>
          <p:cNvSpPr/>
          <p:nvPr/>
        </p:nvSpPr>
        <p:spPr>
          <a:xfrm>
            <a:off x="1919554" y="258619"/>
            <a:ext cx="8509251" cy="5698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n-ea"/>
              </a:rPr>
              <a:t>プライベートゾーンのやくそく④</a:t>
            </a:r>
          </a:p>
        </p:txBody>
      </p:sp>
    </p:spTree>
    <p:extLst>
      <p:ext uri="{BB962C8B-B14F-4D97-AF65-F5344CB8AC3E}">
        <p14:creationId xmlns:p14="http://schemas.microsoft.com/office/powerpoint/2010/main" val="3508014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rot="265467">
            <a:off x="2226846" y="1488167"/>
            <a:ext cx="1531069" cy="1518516"/>
          </a:xfrm>
          <a:prstGeom prst="rect">
            <a:avLst/>
          </a:prstGeom>
        </p:spPr>
      </p:pic>
      <p:graphicFrame>
        <p:nvGraphicFramePr>
          <p:cNvPr id="10" name="四角形 164"/>
          <p:cNvGraphicFramePr>
            <a:graphicFrameLocks noGrp="1"/>
          </p:cNvGraphicFramePr>
          <p:nvPr>
            <p:extLst>
              <p:ext uri="{D42A27DB-BD31-4B8C-83A1-F6EECF244321}">
                <p14:modId xmlns:p14="http://schemas.microsoft.com/office/powerpoint/2010/main" val="593700996"/>
              </p:ext>
            </p:extLst>
          </p:nvPr>
        </p:nvGraphicFramePr>
        <p:xfrm>
          <a:off x="3924952" y="5706161"/>
          <a:ext cx="4815785" cy="732620"/>
        </p:xfrm>
        <a:graphic>
          <a:graphicData uri="http://schemas.openxmlformats.org/drawingml/2006/table">
            <a:tbl>
              <a:tblPr/>
              <a:tblGrid>
                <a:gridCol w="4815785">
                  <a:extLst>
                    <a:ext uri="{9D8B030D-6E8A-4147-A177-3AD203B41FA5}">
                      <a16:colId xmlns:a16="http://schemas.microsoft.com/office/drawing/2014/main" val="20000"/>
                    </a:ext>
                  </a:extLst>
                </a:gridCol>
              </a:tblGrid>
              <a:tr h="732620">
                <a:tc>
                  <a:txBody>
                    <a:bodyPr/>
                    <a:lstStyle/>
                    <a:p>
                      <a:pPr algn="ctr">
                        <a:lnSpc>
                          <a:spcPct val="100000"/>
                        </a:lnSpc>
                      </a:pPr>
                      <a:r>
                        <a:rPr kumimoji="1" lang="ja-JP" altLang="en-US" sz="3100" b="0" dirty="0" smtClean="0"/>
                        <a:t>けったりたたいたり　しない</a:t>
                      </a:r>
                      <a:endParaRPr kumimoji="1" lang="ja-JP" altLang="en-US" sz="3100" b="0" dirty="0"/>
                    </a:p>
                  </a:txBody>
                  <a:tcPr marL="0" marR="0" marT="0" marB="0" anchor="ctr">
                    <a:lnL>
                      <a:noFill/>
                    </a:lnL>
                    <a:lnR>
                      <a:noFill/>
                    </a:lnR>
                    <a:lnT>
                      <a:noFill/>
                    </a:lnT>
                    <a:lnB>
                      <a:noFill/>
                    </a:lnB>
                    <a:solidFill>
                      <a:srgbClr val="FFFF99"/>
                    </a:solidFill>
                  </a:tcPr>
                </a:tc>
                <a:extLst>
                  <a:ext uri="{0D108BD9-81ED-4DB2-BD59-A6C34878D82A}">
                    <a16:rowId xmlns:a16="http://schemas.microsoft.com/office/drawing/2014/main" val="10000"/>
                  </a:ext>
                </a:extLst>
              </a:tr>
            </a:tbl>
          </a:graphicData>
        </a:graphic>
      </p:graphicFrame>
      <p:pic>
        <p:nvPicPr>
          <p:cNvPr id="7" name="図 6" descr="画面の領域"/>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5157" y="1431392"/>
            <a:ext cx="4015371" cy="4224575"/>
          </a:xfrm>
          <a:prstGeom prst="rect">
            <a:avLst/>
          </a:prstGeom>
        </p:spPr>
      </p:pic>
      <p:sp>
        <p:nvSpPr>
          <p:cNvPr id="6" name="角丸四角形 5"/>
          <p:cNvSpPr/>
          <p:nvPr/>
        </p:nvSpPr>
        <p:spPr>
          <a:xfrm>
            <a:off x="1919554" y="258619"/>
            <a:ext cx="8509251" cy="569867"/>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800" dirty="0">
                <a:solidFill>
                  <a:schemeClr val="tx1"/>
                </a:solidFill>
                <a:latin typeface="+mn-ea"/>
              </a:rPr>
              <a:t>プライベートゾーンのやくそく⑤</a:t>
            </a:r>
          </a:p>
        </p:txBody>
      </p:sp>
    </p:spTree>
    <p:extLst>
      <p:ext uri="{BB962C8B-B14F-4D97-AF65-F5344CB8AC3E}">
        <p14:creationId xmlns:p14="http://schemas.microsoft.com/office/powerpoint/2010/main" val="2825491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50000"/>
          </a:spcBef>
          <a:spcAft>
            <a:spcPct val="0"/>
          </a:spcAft>
          <a:buClrTx/>
          <a:buSzTx/>
          <a:buFontTx/>
          <a:buNone/>
          <a:tabLst/>
          <a:defRPr kumimoji="1" lang="ja-JP" altLang="en-US" sz="2400" b="1" i="0" u="none" strike="noStrike" cap="none" normalizeH="0" baseline="0" smtClean="0">
            <a:ln>
              <a:noFill/>
            </a:ln>
            <a:solidFill>
              <a:schemeClr val="tx1"/>
            </a:solidFill>
            <a:effectLst/>
            <a:latin typeface="Arial" charset="0"/>
            <a:ea typeface="ＭＳ Ｐゴシック" pitchFamily="50" charset="-128"/>
          </a:defRPr>
        </a:defPPr>
      </a:lstStyle>
    </a:ln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Calibri Light"/>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ppt/theme/themeOverride4.xml><?xml version="1.0" encoding="utf-8"?>
<a:themeOverride xmlns:a="http://schemas.openxmlformats.org/drawingml/2006/main">
  <a:clrScheme name="標準">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標準">
    <a:majorFont>
      <a:latin typeface="Calibri Light"/>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標準">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tileRect/>
      </a:gradFill>
      <a:gradFill rotWithShape="1">
        <a:gsLst>
          <a:gs pos="0">
            <a:schemeClr val="phClr">
              <a:satMod val="103000"/>
              <a:lumMod val="102000"/>
              <a:tint val="94000"/>
            </a:schemeClr>
          </a:gs>
          <a:gs pos="50000">
            <a:schemeClr val="phClr">
              <a:satMod val="110000"/>
            </a:schemeClr>
          </a:gs>
          <a:gs pos="100000">
            <a:schemeClr val="phClr">
              <a:lumMod val="99000"/>
              <a:satMod val="120000"/>
              <a:shade val="78000"/>
            </a:schemeClr>
          </a:gs>
        </a:gsLst>
        <a:lin ang="5400000" scaled="0"/>
        <a:tileRect/>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tileRect/>
      </a:gradFill>
    </a:bgFillStyleLst>
  </a:fmtScheme>
</a:themeOverride>
</file>

<file path=docProps/app.xml><?xml version="1.0" encoding="utf-8"?>
<Properties xmlns="http://schemas.openxmlformats.org/officeDocument/2006/extended-properties" xmlns:vt="http://schemas.openxmlformats.org/officeDocument/2006/docPropsVTypes">
  <TotalTime>4322</TotalTime>
  <Words>7629</Words>
  <Application>Microsoft Office PowerPoint</Application>
  <PresentationFormat>ワイド画面</PresentationFormat>
  <Paragraphs>623</Paragraphs>
  <Slides>66</Slides>
  <Notes>49</Notes>
  <HiddenSlides>0</HiddenSlides>
  <MMClips>0</MMClips>
  <ScaleCrop>false</ScaleCrop>
  <HeadingPairs>
    <vt:vector size="6" baseType="variant">
      <vt:variant>
        <vt:lpstr>使用されているフォント</vt:lpstr>
      </vt:variant>
      <vt:variant>
        <vt:i4>10</vt:i4>
      </vt:variant>
      <vt:variant>
        <vt:lpstr>テーマ</vt:lpstr>
      </vt:variant>
      <vt:variant>
        <vt:i4>4</vt:i4>
      </vt:variant>
      <vt:variant>
        <vt:lpstr>スライド タイトル</vt:lpstr>
      </vt:variant>
      <vt:variant>
        <vt:i4>66</vt:i4>
      </vt:variant>
    </vt:vector>
  </HeadingPairs>
  <TitlesOfParts>
    <vt:vector size="80" baseType="lpstr">
      <vt:lpstr>AR P丸ゴシック体E</vt:lpstr>
      <vt:lpstr>HGPｺﾞｼｯｸE</vt:lpstr>
      <vt:lpstr>HGSｺﾞｼｯｸE</vt:lpstr>
      <vt:lpstr>ＭＳ Ｐゴシック</vt:lpstr>
      <vt:lpstr>游ゴシック</vt:lpstr>
      <vt:lpstr>游ゴシック Light</vt:lpstr>
      <vt:lpstr>Arial</vt:lpstr>
      <vt:lpstr>Calibri</vt:lpstr>
      <vt:lpstr>Calibri Light</vt:lpstr>
      <vt:lpstr>Times New Roman</vt:lpstr>
      <vt:lpstr>1_標準デザイン</vt:lpstr>
      <vt:lpstr>2_標準デザイン</vt:lpstr>
      <vt:lpstr>Office テーマ</vt:lpstr>
      <vt:lpstr>1_Office テーマ</vt:lpstr>
      <vt:lpstr>（小学校　１学年）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（小学校　１学年）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（小学校　２学年）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（小学校　３学年）</vt:lpstr>
      <vt:lpstr>PowerPoint プレゼンテーション</vt:lpstr>
      <vt:lpstr>（小学校　４学年）</vt:lpstr>
      <vt:lpstr>PowerPoint プレゼンテーション</vt:lpstr>
      <vt:lpstr>PowerPoint プレゼンテーション</vt:lpstr>
      <vt:lpstr>PowerPoint プレゼンテーション</vt:lpstr>
      <vt:lpstr>大人に向かっての変化</vt:lpstr>
      <vt:lpstr>PowerPoint プレゼンテーション</vt:lpstr>
      <vt:lpstr>PowerPoint プレゼンテーション</vt:lpstr>
      <vt:lpstr>PowerPoint プレゼンテーション</vt:lpstr>
      <vt:lpstr>PowerPoint プレゼンテーション</vt:lpstr>
      <vt:lpstr>（小学校　４学年）</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（小学校　５学年）</vt:lpstr>
      <vt:lpstr>PowerPoint プレゼンテーション</vt:lpstr>
      <vt:lpstr>PowerPoint プレゼンテーション</vt:lpstr>
      <vt:lpstr>PowerPoint プレゼンテーション</vt:lpstr>
      <vt:lpstr>（小学校　５学年）</vt:lpstr>
      <vt:lpstr>PowerPoint プレゼンテーション</vt:lpstr>
      <vt:lpstr>PowerPoint プレゼンテーション</vt:lpstr>
      <vt:lpstr>（小学校　６学年）</vt:lpstr>
      <vt:lpstr>PowerPoint プレゼンテーション</vt:lpstr>
      <vt:lpstr>PowerPoint プレゼンテーション</vt:lpstr>
      <vt:lpstr>（小学校　６学年）</vt:lpstr>
      <vt:lpstr>PowerPoint プレゼンテーション</vt:lpstr>
      <vt:lpstr>なぜ、「男の子」または「女の子」と思ったのだろうか</vt:lpstr>
      <vt:lpstr>PowerPoint プレゼンテーション</vt:lpstr>
      <vt:lpstr>○性は一人ひとり違って、何種類もある ○自分も多様な性のひとつの中にいる ○性は、その人らしさを作るひとつの個性</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高知県教育委員会</dc:creator>
  <cp:lastModifiedBy>高知県教育委員会</cp:lastModifiedBy>
  <cp:revision>239</cp:revision>
  <cp:lastPrinted>2021-01-05T08:55:13Z</cp:lastPrinted>
  <dcterms:created xsi:type="dcterms:W3CDTF">2020-07-28T14:42:59Z</dcterms:created>
  <dcterms:modified xsi:type="dcterms:W3CDTF">2022-03-04T13:25:27Z</dcterms:modified>
</cp:coreProperties>
</file>