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3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32" r:id="rId4"/>
    <p:sldMasterId id="2147483744" r:id="rId5"/>
    <p:sldMasterId id="2147483780" r:id="rId6"/>
    <p:sldMasterId id="2147483792" r:id="rId7"/>
    <p:sldMasterId id="2147483804" r:id="rId8"/>
    <p:sldMasterId id="2147483816" r:id="rId9"/>
  </p:sldMasterIdLst>
  <p:notesMasterIdLst>
    <p:notesMasterId r:id="rId115"/>
  </p:notesMasterIdLst>
  <p:sldIdLst>
    <p:sldId id="313" r:id="rId10"/>
    <p:sldId id="288" r:id="rId11"/>
    <p:sldId id="274" r:id="rId12"/>
    <p:sldId id="507" r:id="rId13"/>
    <p:sldId id="508" r:id="rId14"/>
    <p:sldId id="565" r:id="rId15"/>
    <p:sldId id="545" r:id="rId16"/>
    <p:sldId id="546" r:id="rId17"/>
    <p:sldId id="485" r:id="rId18"/>
    <p:sldId id="487" r:id="rId19"/>
    <p:sldId id="486" r:id="rId20"/>
    <p:sldId id="318" r:id="rId21"/>
    <p:sldId id="561" r:id="rId22"/>
    <p:sldId id="467" r:id="rId23"/>
    <p:sldId id="547" r:id="rId24"/>
    <p:sldId id="321" r:id="rId25"/>
    <p:sldId id="468" r:id="rId26"/>
    <p:sldId id="479" r:id="rId27"/>
    <p:sldId id="480" r:id="rId28"/>
    <p:sldId id="511" r:id="rId29"/>
    <p:sldId id="510" r:id="rId30"/>
    <p:sldId id="401" r:id="rId31"/>
    <p:sldId id="478" r:id="rId32"/>
    <p:sldId id="409" r:id="rId33"/>
    <p:sldId id="570" r:id="rId34"/>
    <p:sldId id="323" r:id="rId35"/>
    <p:sldId id="477" r:id="rId36"/>
    <p:sldId id="476" r:id="rId37"/>
    <p:sldId id="410" r:id="rId38"/>
    <p:sldId id="294" r:id="rId39"/>
    <p:sldId id="403" r:id="rId40"/>
    <p:sldId id="513" r:id="rId41"/>
    <p:sldId id="505" r:id="rId42"/>
    <p:sldId id="314" r:id="rId43"/>
    <p:sldId id="572" r:id="rId44"/>
    <p:sldId id="317" r:id="rId45"/>
    <p:sldId id="562" r:id="rId46"/>
    <p:sldId id="548" r:id="rId47"/>
    <p:sldId id="325" r:id="rId48"/>
    <p:sldId id="378" r:id="rId49"/>
    <p:sldId id="563" r:id="rId50"/>
    <p:sldId id="375" r:id="rId51"/>
    <p:sldId id="523" r:id="rId52"/>
    <p:sldId id="524" r:id="rId53"/>
    <p:sldId id="525" r:id="rId54"/>
    <p:sldId id="526" r:id="rId55"/>
    <p:sldId id="527" r:id="rId56"/>
    <p:sldId id="528" r:id="rId57"/>
    <p:sldId id="568" r:id="rId58"/>
    <p:sldId id="569" r:id="rId59"/>
    <p:sldId id="531" r:id="rId60"/>
    <p:sldId id="532" r:id="rId61"/>
    <p:sldId id="533" r:id="rId62"/>
    <p:sldId id="522" r:id="rId63"/>
    <p:sldId id="519" r:id="rId64"/>
    <p:sldId id="520" r:id="rId65"/>
    <p:sldId id="521" r:id="rId66"/>
    <p:sldId id="516" r:id="rId67"/>
    <p:sldId id="517" r:id="rId68"/>
    <p:sldId id="438" r:id="rId69"/>
    <p:sldId id="567" r:id="rId70"/>
    <p:sldId id="441" r:id="rId71"/>
    <p:sldId id="442" r:id="rId72"/>
    <p:sldId id="443" r:id="rId73"/>
    <p:sldId id="326" r:id="rId74"/>
    <p:sldId id="465" r:id="rId75"/>
    <p:sldId id="461" r:id="rId76"/>
    <p:sldId id="474" r:id="rId77"/>
    <p:sldId id="328" r:id="rId78"/>
    <p:sldId id="329" r:id="rId79"/>
    <p:sldId id="330" r:id="rId80"/>
    <p:sldId id="332" r:id="rId81"/>
    <p:sldId id="335" r:id="rId82"/>
    <p:sldId id="503" r:id="rId83"/>
    <p:sldId id="504" r:id="rId84"/>
    <p:sldId id="373" r:id="rId85"/>
    <p:sldId id="466" r:id="rId86"/>
    <p:sldId id="334" r:id="rId87"/>
    <p:sldId id="550" r:id="rId88"/>
    <p:sldId id="552" r:id="rId89"/>
    <p:sldId id="551" r:id="rId90"/>
    <p:sldId id="553" r:id="rId91"/>
    <p:sldId id="549" r:id="rId92"/>
    <p:sldId id="337" r:id="rId93"/>
    <p:sldId id="554" r:id="rId94"/>
    <p:sldId id="555" r:id="rId95"/>
    <p:sldId id="556" r:id="rId96"/>
    <p:sldId id="557" r:id="rId97"/>
    <p:sldId id="558" r:id="rId98"/>
    <p:sldId id="352" r:id="rId99"/>
    <p:sldId id="353" r:id="rId100"/>
    <p:sldId id="542" r:id="rId101"/>
    <p:sldId id="559" r:id="rId102"/>
    <p:sldId id="560" r:id="rId103"/>
    <p:sldId id="566" r:id="rId104"/>
    <p:sldId id="371" r:id="rId105"/>
    <p:sldId id="354" r:id="rId106"/>
    <p:sldId id="355" r:id="rId107"/>
    <p:sldId id="356" r:id="rId108"/>
    <p:sldId id="357" r:id="rId109"/>
    <p:sldId id="358" r:id="rId110"/>
    <p:sldId id="359" r:id="rId111"/>
    <p:sldId id="360" r:id="rId112"/>
    <p:sldId id="361" r:id="rId113"/>
    <p:sldId id="372" r:id="rId11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7"/>
    <a:srgbClr val="E5FFFF"/>
    <a:srgbClr val="FFFFCC"/>
    <a:srgbClr val="E0FFD1"/>
    <a:srgbClr val="CCFFFF"/>
    <a:srgbClr val="FFFF99"/>
    <a:srgbClr val="FFF0C5"/>
    <a:srgbClr val="FF6600"/>
    <a:srgbClr val="CFFFB7"/>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70144" autoAdjust="0"/>
  </p:normalViewPr>
  <p:slideViewPr>
    <p:cSldViewPr snapToGrid="0">
      <p:cViewPr varScale="1">
        <p:scale>
          <a:sx n="51" d="100"/>
          <a:sy n="51" d="100"/>
        </p:scale>
        <p:origin x="13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viewProps" Target="viewProps.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theme" Target="theme/theme1.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notesMaster" Target="notesMasters/notesMaster1.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24615;\&#24615;&#24863;&#26579;&#30151;&#12539;&#24615;&#35519;&#26619;.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F:\&#24615;\&#24615;&#24863;&#26579;&#30151;&#12539;&#24615;&#35519;&#26619;.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F:\&#24615;\&#24615;&#24863;&#26579;&#30151;&#12539;&#24615;&#35519;&#26619;.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369466\&#39135;&#32946;&#12539;&#23398;&#26657;&#32102;&#39135;&#12539;&#20445;&#20581;&#65288;&#24291;&#30000;&#65289;\&#24179;&#25104;31&#24180;&#24230;&#65288;2019&#65289;\&#9632;&#9632;&#23398;&#26657;&#20445;&#20581;&#65288;&#38917;&#30446;&#21029;&#65289;&#9632;&#9632;\01-2%20%20&#30476;&#20107;&#26989;\02%20%20&#12356;&#12398;&#12385;&#12398;&#25945;&#32946;&#12503;&#12525;&#12472;&#12455;&#12463;&#12488;&#65288;&#30476;&#20107;&#26989;&#65289;\&#20874;&#23376;&#25913;&#35330;\&#20874;&#23376;&#21407;&#26696;\&#36039;&#26009;&#12539;&#12464;&#12521;&#12501;\&#24615;&#24863;&#26579;&#30151;.xlsx"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816545130434"/>
          <c:y val="0.12671247080829459"/>
          <c:w val="0.86979615048118986"/>
          <c:h val="0.71801161801400348"/>
        </c:manualLayout>
      </c:layout>
      <c:lineChart>
        <c:grouping val="standard"/>
        <c:varyColors val="0"/>
        <c:ser>
          <c:idx val="0"/>
          <c:order val="0"/>
          <c:tx>
            <c:strRef>
              <c:f>Sheet3!$A$18</c:f>
              <c:strCache>
                <c:ptCount val="1"/>
                <c:pt idx="0">
                  <c:v>男子</c:v>
                </c:pt>
              </c:strCache>
            </c:strRef>
          </c:tx>
          <c:spPr>
            <a:ln w="66675" cap="rnd">
              <a:solidFill>
                <a:schemeClr val="accent1"/>
              </a:solidFill>
              <a:round/>
            </a:ln>
            <a:effectLst/>
          </c:spPr>
          <c:marker>
            <c:symbol val="triangle"/>
            <c:size val="17"/>
            <c:spPr>
              <a:solidFill>
                <a:schemeClr val="accent1"/>
              </a:solidFill>
              <a:ln w="9525">
                <a:solidFill>
                  <a:srgbClr val="002060"/>
                </a:solidFill>
              </a:ln>
              <a:effectLst/>
            </c:spPr>
          </c:marker>
          <c:dLbls>
            <c:dLbl>
              <c:idx val="0"/>
              <c:layout>
                <c:manualLayout>
                  <c:x val="-8.9166751151814203E-2"/>
                  <c:y val="-8.1337719298245695E-2"/>
                </c:manualLayout>
              </c:layout>
              <c:tx>
                <c:rich>
                  <a:bodyPr/>
                  <a:lstStyle/>
                  <a:p>
                    <a:fld id="{54697283-5320-42BA-857D-B3767975BE86}" type="VALUE">
                      <a:rPr lang="en-US" altLang="ja-JP"/>
                      <a:pPr/>
                      <a:t>[値]</a:t>
                    </a:fld>
                    <a:r>
                      <a:rPr lang="en-US" altLang="ja-JP"/>
                      <a:t>%</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3A7-44F7-AEA8-E2452FE9CAB7}"/>
                </c:ext>
              </c:extLst>
            </c:dLbl>
            <c:dLbl>
              <c:idx val="1"/>
              <c:layout>
                <c:manualLayout>
                  <c:x val="-8.6305520822772736E-2"/>
                  <c:y val="-6.1600877192982455E-2"/>
                </c:manualLayout>
              </c:layout>
              <c:tx>
                <c:rich>
                  <a:bodyPr/>
                  <a:lstStyle/>
                  <a:p>
                    <a:fld id="{E882AC43-877B-42C6-B213-F04D8B47793A}" type="VALUE">
                      <a:rPr lang="en-US" altLang="ja-JP"/>
                      <a:pPr/>
                      <a:t>[値]</a:t>
                    </a:fld>
                    <a:r>
                      <a:rPr lang="en-US" altLang="ja-JP"/>
                      <a:t>%</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03A7-44F7-AEA8-E2452FE9CAB7}"/>
                </c:ext>
              </c:extLst>
            </c:dLbl>
            <c:dLbl>
              <c:idx val="2"/>
              <c:layout>
                <c:manualLayout>
                  <c:x val="-6.1985063025920148E-2"/>
                  <c:y val="-6.1600877192982455E-2"/>
                </c:manualLayout>
              </c:layout>
              <c:tx>
                <c:rich>
                  <a:bodyPr/>
                  <a:lstStyle/>
                  <a:p>
                    <a:fld id="{73C9985B-27C9-4FC4-A871-F75D4BC19986}" type="VALUE">
                      <a:rPr lang="en-US" altLang="ja-JP"/>
                      <a:pPr/>
                      <a:t>[値]</a:t>
                    </a:fld>
                    <a:r>
                      <a:rPr lang="en-US" altLang="ja-JP"/>
                      <a:t>%</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03A7-44F7-AEA8-E2452FE9CAB7}"/>
                </c:ext>
              </c:extLst>
            </c:dLbl>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Sheet3!$B$17:$D$17</c:f>
              <c:strCache>
                <c:ptCount val="3"/>
                <c:pt idx="0">
                  <c:v>中学生</c:v>
                </c:pt>
                <c:pt idx="1">
                  <c:v>高校生</c:v>
                </c:pt>
                <c:pt idx="2">
                  <c:v>大学生</c:v>
                </c:pt>
              </c:strCache>
            </c:strRef>
          </c:cat>
          <c:val>
            <c:numRef>
              <c:f>Sheet3!$B$18:$D$18</c:f>
              <c:numCache>
                <c:formatCode>General</c:formatCode>
                <c:ptCount val="3"/>
                <c:pt idx="0">
                  <c:v>25.4</c:v>
                </c:pt>
                <c:pt idx="1">
                  <c:v>78.400000000000006</c:v>
                </c:pt>
                <c:pt idx="2">
                  <c:v>92.2</c:v>
                </c:pt>
              </c:numCache>
            </c:numRef>
          </c:val>
          <c:smooth val="0"/>
          <c:extLst>
            <c:ext xmlns:c16="http://schemas.microsoft.com/office/drawing/2014/chart" uri="{C3380CC4-5D6E-409C-BE32-E72D297353CC}">
              <c16:uniqueId val="{00000000-03A7-44F7-AEA8-E2452FE9CAB7}"/>
            </c:ext>
          </c:extLst>
        </c:ser>
        <c:ser>
          <c:idx val="1"/>
          <c:order val="1"/>
          <c:tx>
            <c:strRef>
              <c:f>Sheet3!$A$19</c:f>
              <c:strCache>
                <c:ptCount val="1"/>
                <c:pt idx="0">
                  <c:v>女子</c:v>
                </c:pt>
              </c:strCache>
            </c:strRef>
          </c:tx>
          <c:spPr>
            <a:ln w="66675" cap="rnd">
              <a:solidFill>
                <a:schemeClr val="accent2"/>
              </a:solidFill>
              <a:round/>
            </a:ln>
            <a:effectLst/>
          </c:spPr>
          <c:marker>
            <c:symbol val="circle"/>
            <c:size val="15"/>
            <c:spPr>
              <a:solidFill>
                <a:schemeClr val="accent2"/>
              </a:solidFill>
              <a:ln w="9525">
                <a:solidFill>
                  <a:srgbClr val="FF0000"/>
                </a:solidFill>
              </a:ln>
              <a:effectLst/>
            </c:spPr>
          </c:marker>
          <c:dLbls>
            <c:dLbl>
              <c:idx val="0"/>
              <c:layout>
                <c:manualLayout>
                  <c:x val="1.5268323407261915E-2"/>
                  <c:y val="2.1240236211317969E-2"/>
                </c:manualLayout>
              </c:layout>
              <c:tx>
                <c:rich>
                  <a:bodyPr/>
                  <a:lstStyle/>
                  <a:p>
                    <a:fld id="{6B3B1A26-1439-44E5-B344-76E69BCE5904}" type="VALUE">
                      <a:rPr lang="en-US" altLang="ja-JP"/>
                      <a:pPr/>
                      <a:t>[値]</a:t>
                    </a:fld>
                    <a:r>
                      <a:rPr lang="en-US" altLang="ja-JP"/>
                      <a:t>%</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03A7-44F7-AEA8-E2452FE9CAB7}"/>
                </c:ext>
              </c:extLst>
            </c:dLbl>
            <c:dLbl>
              <c:idx val="1"/>
              <c:layout/>
              <c:tx>
                <c:rich>
                  <a:bodyPr/>
                  <a:lstStyle/>
                  <a:p>
                    <a:fld id="{9FDF5826-7343-49FD-A259-D2A7068B849D}" type="VALUE">
                      <a:rPr lang="en-US" altLang="ja-JP"/>
                      <a:pPr/>
                      <a:t>[値]</a:t>
                    </a:fld>
                    <a:r>
                      <a:rPr lang="en-US" altLang="ja-JP"/>
                      <a:t>%</a:t>
                    </a:r>
                  </a:p>
                </c:rich>
              </c:tx>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03A7-44F7-AEA8-E2452FE9CAB7}"/>
                </c:ext>
              </c:extLst>
            </c:dLbl>
            <c:dLbl>
              <c:idx val="2"/>
              <c:layout/>
              <c:tx>
                <c:rich>
                  <a:bodyPr/>
                  <a:lstStyle/>
                  <a:p>
                    <a:fld id="{F73DE8E2-35C6-4D7D-A23F-F3B7C485361A}" type="VALUE">
                      <a:rPr lang="en-US" altLang="ja-JP"/>
                      <a:pPr/>
                      <a:t>[値]</a:t>
                    </a:fld>
                    <a:r>
                      <a:rPr lang="en-US" altLang="ja-JP"/>
                      <a:t>%</a:t>
                    </a:r>
                  </a:p>
                </c:rich>
              </c:tx>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03A7-44F7-AEA8-E2452FE9CAB7}"/>
                </c:ext>
              </c:extLst>
            </c:dLbl>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Sheet3!$B$17:$D$17</c:f>
              <c:strCache>
                <c:ptCount val="3"/>
                <c:pt idx="0">
                  <c:v>中学生</c:v>
                </c:pt>
                <c:pt idx="1">
                  <c:v>高校生</c:v>
                </c:pt>
                <c:pt idx="2">
                  <c:v>大学生</c:v>
                </c:pt>
              </c:strCache>
            </c:strRef>
          </c:cat>
          <c:val>
            <c:numRef>
              <c:f>Sheet3!$B$19:$D$19</c:f>
              <c:numCache>
                <c:formatCode>General</c:formatCode>
                <c:ptCount val="3"/>
                <c:pt idx="0">
                  <c:v>7.6</c:v>
                </c:pt>
                <c:pt idx="1">
                  <c:v>19.2</c:v>
                </c:pt>
                <c:pt idx="2">
                  <c:v>36.799999999999997</c:v>
                </c:pt>
              </c:numCache>
            </c:numRef>
          </c:val>
          <c:smooth val="0"/>
          <c:extLst>
            <c:ext xmlns:c16="http://schemas.microsoft.com/office/drawing/2014/chart" uri="{C3380CC4-5D6E-409C-BE32-E72D297353CC}">
              <c16:uniqueId val="{00000001-03A7-44F7-AEA8-E2452FE9CAB7}"/>
            </c:ext>
          </c:extLst>
        </c:ser>
        <c:dLbls>
          <c:showLegendKey val="0"/>
          <c:showVal val="0"/>
          <c:showCatName val="0"/>
          <c:showSerName val="0"/>
          <c:showPercent val="0"/>
          <c:showBubbleSize val="0"/>
        </c:dLbls>
        <c:marker val="1"/>
        <c:smooth val="0"/>
        <c:axId val="-518659600"/>
        <c:axId val="-518654704"/>
      </c:lineChart>
      <c:catAx>
        <c:axId val="-518659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j-ea"/>
                <a:ea typeface="+mj-ea"/>
                <a:cs typeface="+mn-cs"/>
              </a:defRPr>
            </a:pPr>
            <a:endParaRPr lang="ja-JP"/>
          </a:p>
        </c:txPr>
        <c:crossAx val="-518654704"/>
        <c:crosses val="autoZero"/>
        <c:auto val="1"/>
        <c:lblAlgn val="ctr"/>
        <c:lblOffset val="100"/>
        <c:noMultiLvlLbl val="0"/>
      </c:catAx>
      <c:valAx>
        <c:axId val="-51865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ja-JP"/>
          </a:p>
        </c:txPr>
        <c:crossAx val="-518659600"/>
        <c:crosses val="autoZero"/>
        <c:crossBetween val="between"/>
        <c:majorUnit val="20"/>
      </c:valAx>
      <c:spPr>
        <a:noFill/>
        <a:ln>
          <a:noFill/>
        </a:ln>
        <a:effectLst/>
      </c:spPr>
    </c:plotArea>
    <c:legend>
      <c:legendPos val="b"/>
      <c:layout>
        <c:manualLayout>
          <c:xMode val="edge"/>
          <c:yMode val="edge"/>
          <c:x val="0.12074681541048715"/>
          <c:y val="2.3994070126920865E-2"/>
          <c:w val="0.32"/>
          <c:h val="9.4923811606882472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sz="2800">
          <a:solidFill>
            <a:sysClr val="windowText" lastClr="000000"/>
          </a:solidFill>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44630798323206E-2"/>
          <c:y val="0.10282444130909706"/>
          <c:w val="0.92743068571893594"/>
          <c:h val="0.76535724959555729"/>
        </c:manualLayout>
      </c:layout>
      <c:barChart>
        <c:barDir val="col"/>
        <c:grouping val="clustered"/>
        <c:varyColors val="0"/>
        <c:ser>
          <c:idx val="0"/>
          <c:order val="0"/>
          <c:tx>
            <c:strRef>
              <c:f>Sheet1!$A$24</c:f>
              <c:strCache>
                <c:ptCount val="1"/>
                <c:pt idx="0">
                  <c:v>平成30年度</c:v>
                </c:pt>
              </c:strCache>
            </c:strRef>
          </c:tx>
          <c:spPr>
            <a:solidFill>
              <a:srgbClr val="0070C0"/>
            </a:solidFill>
            <a:ln>
              <a:solidFill>
                <a:schemeClr val="tx1"/>
              </a:solid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D58F-46C9-AE5E-77C361115696}"/>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D58F-46C9-AE5E-77C361115696}"/>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D58F-46C9-AE5E-77C361115696}"/>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3-D58F-46C9-AE5E-77C3611156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Sheet1!$B$22:$G$22</c:f>
              <c:strCache>
                <c:ptCount val="6"/>
                <c:pt idx="0">
                  <c:v>～14歳</c:v>
                </c:pt>
                <c:pt idx="1">
                  <c:v>15歳</c:v>
                </c:pt>
                <c:pt idx="2">
                  <c:v>16歳</c:v>
                </c:pt>
                <c:pt idx="3">
                  <c:v>17歳</c:v>
                </c:pt>
                <c:pt idx="4">
                  <c:v>18歳</c:v>
                </c:pt>
                <c:pt idx="5">
                  <c:v>19歳</c:v>
                </c:pt>
              </c:strCache>
            </c:strRef>
          </c:cat>
          <c:val>
            <c:numRef>
              <c:f>Sheet1!$B$24:$G$24</c:f>
              <c:numCache>
                <c:formatCode>General</c:formatCode>
                <c:ptCount val="6"/>
                <c:pt idx="0">
                  <c:v>0</c:v>
                </c:pt>
                <c:pt idx="1">
                  <c:v>0</c:v>
                </c:pt>
                <c:pt idx="2">
                  <c:v>6</c:v>
                </c:pt>
                <c:pt idx="3">
                  <c:v>16</c:v>
                </c:pt>
                <c:pt idx="4">
                  <c:v>28</c:v>
                </c:pt>
                <c:pt idx="5">
                  <c:v>31</c:v>
                </c:pt>
              </c:numCache>
            </c:numRef>
          </c:val>
          <c:extLst>
            <c:ext xmlns:c16="http://schemas.microsoft.com/office/drawing/2014/chart" uri="{C3380CC4-5D6E-409C-BE32-E72D297353CC}">
              <c16:uniqueId val="{00000004-E071-43E1-B1C6-0D82D241A24F}"/>
            </c:ext>
          </c:extLst>
        </c:ser>
        <c:ser>
          <c:idx val="1"/>
          <c:order val="1"/>
          <c:tx>
            <c:strRef>
              <c:f>Sheet1!$A$25</c:f>
              <c:strCache>
                <c:ptCount val="1"/>
                <c:pt idx="0">
                  <c:v>平成31年度</c:v>
                </c:pt>
              </c:strCache>
            </c:strRef>
          </c:tx>
          <c:spPr>
            <a:solidFill>
              <a:schemeClr val="accent2">
                <a:lumMod val="40000"/>
                <a:lumOff val="60000"/>
              </a:schemeClr>
            </a:solidFill>
            <a:ln>
              <a:solidFill>
                <a:schemeClr val="tx1"/>
              </a:solidFill>
            </a:ln>
            <a:effectLst/>
          </c:spPr>
          <c:invertIfNegative val="0"/>
          <c:dLbls>
            <c:dLbl>
              <c:idx val="0"/>
              <c:layout>
                <c:manualLayout>
                  <c:x val="0"/>
                  <c:y val="1.52872557596967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71-43E1-B1C6-0D82D241A24F}"/>
                </c:ext>
              </c:extLst>
            </c:dLbl>
            <c:dLbl>
              <c:idx val="1"/>
              <c:layout>
                <c:manualLayout>
                  <c:x val="0"/>
                  <c:y val="1.93576844561096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71-43E1-B1C6-0D82D241A24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Sheet1!$B$22:$G$22</c:f>
              <c:strCache>
                <c:ptCount val="6"/>
                <c:pt idx="0">
                  <c:v>～14歳</c:v>
                </c:pt>
                <c:pt idx="1">
                  <c:v>15歳</c:v>
                </c:pt>
                <c:pt idx="2">
                  <c:v>16歳</c:v>
                </c:pt>
                <c:pt idx="3">
                  <c:v>17歳</c:v>
                </c:pt>
                <c:pt idx="4">
                  <c:v>18歳</c:v>
                </c:pt>
                <c:pt idx="5">
                  <c:v>19歳</c:v>
                </c:pt>
              </c:strCache>
            </c:strRef>
          </c:cat>
          <c:val>
            <c:numRef>
              <c:f>Sheet1!$B$25:$G$25</c:f>
              <c:numCache>
                <c:formatCode>General</c:formatCode>
                <c:ptCount val="6"/>
                <c:pt idx="0">
                  <c:v>5</c:v>
                </c:pt>
                <c:pt idx="1">
                  <c:v>3</c:v>
                </c:pt>
                <c:pt idx="2">
                  <c:v>8</c:v>
                </c:pt>
                <c:pt idx="3">
                  <c:v>9</c:v>
                </c:pt>
                <c:pt idx="4">
                  <c:v>16</c:v>
                </c:pt>
                <c:pt idx="5">
                  <c:v>29</c:v>
                </c:pt>
              </c:numCache>
            </c:numRef>
          </c:val>
          <c:extLst>
            <c:ext xmlns:c16="http://schemas.microsoft.com/office/drawing/2014/chart" uri="{C3380CC4-5D6E-409C-BE32-E72D297353CC}">
              <c16:uniqueId val="{00000007-E071-43E1-B1C6-0D82D241A24F}"/>
            </c:ext>
          </c:extLst>
        </c:ser>
        <c:ser>
          <c:idx val="2"/>
          <c:order val="2"/>
          <c:tx>
            <c:strRef>
              <c:f>Sheet1!$A$26</c:f>
              <c:strCache>
                <c:ptCount val="1"/>
                <c:pt idx="0">
                  <c:v>令和２年度</c:v>
                </c:pt>
              </c:strCache>
            </c:strRef>
          </c:tx>
          <c:spPr>
            <a:pattFill prst="wdDnDiag">
              <a:fgClr>
                <a:srgbClr val="FFFF66"/>
              </a:fgClr>
              <a:bgClr>
                <a:schemeClr val="bg1"/>
              </a:bgClr>
            </a:pattFill>
            <a:ln>
              <a:solidFill>
                <a:schemeClr val="tx1"/>
              </a:solidFill>
            </a:ln>
            <a:effectLst/>
          </c:spPr>
          <c:invertIfNegative val="0"/>
          <c:dLbls>
            <c:dLbl>
              <c:idx val="0"/>
              <c:layout>
                <c:manualLayout>
                  <c:x val="0"/>
                  <c:y val="1.47280548264800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71-43E1-B1C6-0D82D241A24F}"/>
                </c:ext>
              </c:extLst>
            </c:dLbl>
            <c:dLbl>
              <c:idx val="1"/>
              <c:layout>
                <c:manualLayout>
                  <c:x val="-5.0925337632079971E-17"/>
                  <c:y val="9.8188247302420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71-43E1-B1C6-0D82D241A24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Sheet1!$B$22:$G$22</c:f>
              <c:strCache>
                <c:ptCount val="6"/>
                <c:pt idx="0">
                  <c:v>～14歳</c:v>
                </c:pt>
                <c:pt idx="1">
                  <c:v>15歳</c:v>
                </c:pt>
                <c:pt idx="2">
                  <c:v>16歳</c:v>
                </c:pt>
                <c:pt idx="3">
                  <c:v>17歳</c:v>
                </c:pt>
                <c:pt idx="4">
                  <c:v>18歳</c:v>
                </c:pt>
                <c:pt idx="5">
                  <c:v>19歳</c:v>
                </c:pt>
              </c:strCache>
            </c:strRef>
          </c:cat>
          <c:val>
            <c:numRef>
              <c:f>Sheet1!$B$26:$G$26</c:f>
              <c:numCache>
                <c:formatCode>General</c:formatCode>
                <c:ptCount val="6"/>
                <c:pt idx="0">
                  <c:v>3</c:v>
                </c:pt>
                <c:pt idx="1">
                  <c:v>2</c:v>
                </c:pt>
                <c:pt idx="2">
                  <c:v>8</c:v>
                </c:pt>
                <c:pt idx="3">
                  <c:v>11</c:v>
                </c:pt>
                <c:pt idx="4">
                  <c:v>13</c:v>
                </c:pt>
                <c:pt idx="5">
                  <c:v>33</c:v>
                </c:pt>
              </c:numCache>
            </c:numRef>
          </c:val>
          <c:extLst>
            <c:ext xmlns:c16="http://schemas.microsoft.com/office/drawing/2014/chart" uri="{C3380CC4-5D6E-409C-BE32-E72D297353CC}">
              <c16:uniqueId val="{0000000A-E071-43E1-B1C6-0D82D241A24F}"/>
            </c:ext>
          </c:extLst>
        </c:ser>
        <c:dLbls>
          <c:showLegendKey val="0"/>
          <c:showVal val="0"/>
          <c:showCatName val="0"/>
          <c:showSerName val="0"/>
          <c:showPercent val="0"/>
          <c:showBubbleSize val="0"/>
        </c:dLbls>
        <c:gapWidth val="219"/>
        <c:overlap val="-27"/>
        <c:axId val="-519494688"/>
        <c:axId val="-519493600"/>
      </c:barChart>
      <c:catAx>
        <c:axId val="-5194946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19493600"/>
        <c:crosses val="autoZero"/>
        <c:auto val="1"/>
        <c:lblAlgn val="ctr"/>
        <c:lblOffset val="100"/>
        <c:noMultiLvlLbl val="0"/>
      </c:catAx>
      <c:valAx>
        <c:axId val="-51949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519494688"/>
        <c:crosses val="autoZero"/>
        <c:crossBetween val="between"/>
        <c:majorUnit val="10"/>
      </c:valAx>
      <c:spPr>
        <a:noFill/>
        <a:ln>
          <a:noFill/>
        </a:ln>
        <a:effectLst/>
      </c:spPr>
    </c:plotArea>
    <c:legend>
      <c:legendPos val="b"/>
      <c:layout>
        <c:manualLayout>
          <c:xMode val="edge"/>
          <c:yMode val="edge"/>
          <c:x val="6.4598899913830859E-2"/>
          <c:y val="0.29554744479664719"/>
          <c:w val="0.52635448383944472"/>
          <c:h val="9.728281957256794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03455955664149"/>
          <c:y val="0.14940467926460158"/>
          <c:w val="0.86979615048118986"/>
          <c:h val="0.71580039924494565"/>
        </c:manualLayout>
      </c:layout>
      <c:lineChart>
        <c:grouping val="standard"/>
        <c:varyColors val="0"/>
        <c:ser>
          <c:idx val="0"/>
          <c:order val="0"/>
          <c:tx>
            <c:strRef>
              <c:f>Sheet3!$A$3</c:f>
              <c:strCache>
                <c:ptCount val="1"/>
                <c:pt idx="0">
                  <c:v>男子</c:v>
                </c:pt>
              </c:strCache>
            </c:strRef>
          </c:tx>
          <c:spPr>
            <a:ln w="66675" cap="rnd">
              <a:solidFill>
                <a:schemeClr val="accent1"/>
              </a:solidFill>
              <a:round/>
            </a:ln>
            <a:effectLst/>
          </c:spPr>
          <c:marker>
            <c:symbol val="triangle"/>
            <c:size val="17"/>
            <c:spPr>
              <a:solidFill>
                <a:schemeClr val="accent1"/>
              </a:solidFill>
              <a:ln w="9525">
                <a:solidFill>
                  <a:srgbClr val="002060"/>
                </a:solidFill>
              </a:ln>
              <a:effectLst/>
            </c:spPr>
          </c:marker>
          <c:dLbls>
            <c:dLbl>
              <c:idx val="0"/>
              <c:layout/>
              <c:tx>
                <c:rich>
                  <a:bodyPr/>
                  <a:lstStyle/>
                  <a:p>
                    <a:fld id="{AC51D32B-6511-4C0C-BDBC-3FB9BA8DBD90}" type="VALUE">
                      <a:rPr lang="en-US" altLang="ja-JP"/>
                      <a:pPr/>
                      <a:t>[値]</a:t>
                    </a:fld>
                    <a:r>
                      <a:rPr lang="en-US" altLang="ja-JP"/>
                      <a:t>%</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73F-4D99-8A44-CE2269F61EF5}"/>
                </c:ext>
              </c:extLst>
            </c:dLbl>
            <c:dLbl>
              <c:idx val="1"/>
              <c:layout/>
              <c:tx>
                <c:rich>
                  <a:bodyPr/>
                  <a:lstStyle/>
                  <a:p>
                    <a:fld id="{4465F0C7-291C-413E-BB17-70417FFAC9BE}" type="VALUE">
                      <a:rPr lang="en-US" altLang="ja-JP"/>
                      <a:pPr/>
                      <a:t>[値]</a:t>
                    </a:fld>
                    <a:r>
                      <a:rPr lang="en-US" altLang="ja-JP"/>
                      <a:t>%</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773F-4D99-8A44-CE2269F61EF5}"/>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Sheet3!$B$2:$C$2</c:f>
              <c:strCache>
                <c:ptCount val="2"/>
                <c:pt idx="0">
                  <c:v>中学生</c:v>
                </c:pt>
                <c:pt idx="1">
                  <c:v>高校生</c:v>
                </c:pt>
              </c:strCache>
            </c:strRef>
          </c:cat>
          <c:val>
            <c:numRef>
              <c:f>Sheet3!$B$3:$C$3</c:f>
              <c:numCache>
                <c:formatCode>General</c:formatCode>
                <c:ptCount val="2"/>
                <c:pt idx="0">
                  <c:v>48.1</c:v>
                </c:pt>
                <c:pt idx="1">
                  <c:v>78.8</c:v>
                </c:pt>
              </c:numCache>
            </c:numRef>
          </c:val>
          <c:smooth val="0"/>
          <c:extLst>
            <c:ext xmlns:c16="http://schemas.microsoft.com/office/drawing/2014/chart" uri="{C3380CC4-5D6E-409C-BE32-E72D297353CC}">
              <c16:uniqueId val="{00000000-773F-4D99-8A44-CE2269F61EF5}"/>
            </c:ext>
          </c:extLst>
        </c:ser>
        <c:ser>
          <c:idx val="1"/>
          <c:order val="1"/>
          <c:tx>
            <c:strRef>
              <c:f>Sheet3!$A$4</c:f>
              <c:strCache>
                <c:ptCount val="1"/>
                <c:pt idx="0">
                  <c:v>女子</c:v>
                </c:pt>
              </c:strCache>
            </c:strRef>
          </c:tx>
          <c:spPr>
            <a:ln w="66675" cap="rnd">
              <a:solidFill>
                <a:schemeClr val="accent2"/>
              </a:solidFill>
              <a:round/>
            </a:ln>
            <a:effectLst/>
          </c:spPr>
          <c:marker>
            <c:symbol val="circle"/>
            <c:size val="15"/>
            <c:spPr>
              <a:solidFill>
                <a:schemeClr val="accent2"/>
              </a:solidFill>
              <a:ln w="9525">
                <a:solidFill>
                  <a:srgbClr val="FF0000"/>
                </a:solidFill>
              </a:ln>
              <a:effectLst/>
            </c:spPr>
          </c:marker>
          <c:dLbls>
            <c:dLbl>
              <c:idx val="0"/>
              <c:layout/>
              <c:tx>
                <c:rich>
                  <a:bodyPr/>
                  <a:lstStyle/>
                  <a:p>
                    <a:fld id="{549CAAFC-9C1D-4CF4-90CD-915468449FA1}" type="VALUE">
                      <a:rPr lang="en-US" altLang="ja-JP"/>
                      <a:pPr/>
                      <a:t>[値]</a:t>
                    </a:fld>
                    <a:r>
                      <a:rPr lang="en-US" altLang="ja-JP"/>
                      <a:t>%</a:t>
                    </a:r>
                  </a:p>
                </c:rich>
              </c:tx>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773F-4D99-8A44-CE2269F61EF5}"/>
                </c:ext>
              </c:extLst>
            </c:dLbl>
            <c:dLbl>
              <c:idx val="1"/>
              <c:layout/>
              <c:tx>
                <c:rich>
                  <a:bodyPr/>
                  <a:lstStyle/>
                  <a:p>
                    <a:fld id="{99773ED2-A5D2-4301-8119-C1ACB0BA58A0}" type="VALUE">
                      <a:rPr lang="en-US" altLang="ja-JP"/>
                      <a:pPr/>
                      <a:t>[値]</a:t>
                    </a:fld>
                    <a:r>
                      <a:rPr lang="en-US" altLang="ja-JP"/>
                      <a:t>%</a:t>
                    </a:r>
                  </a:p>
                </c:rich>
              </c:tx>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773F-4D99-8A44-CE2269F61EF5}"/>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Sheet3!$B$2:$C$2</c:f>
              <c:strCache>
                <c:ptCount val="2"/>
                <c:pt idx="0">
                  <c:v>中学生</c:v>
                </c:pt>
                <c:pt idx="1">
                  <c:v>高校生</c:v>
                </c:pt>
              </c:strCache>
            </c:strRef>
          </c:cat>
          <c:val>
            <c:numRef>
              <c:f>Sheet3!$B$4:$C$4</c:f>
              <c:numCache>
                <c:formatCode>0.0</c:formatCode>
                <c:ptCount val="2"/>
                <c:pt idx="0" formatCode="General">
                  <c:v>30.5</c:v>
                </c:pt>
                <c:pt idx="1">
                  <c:v>45</c:v>
                </c:pt>
              </c:numCache>
            </c:numRef>
          </c:val>
          <c:smooth val="0"/>
          <c:extLst>
            <c:ext xmlns:c16="http://schemas.microsoft.com/office/drawing/2014/chart" uri="{C3380CC4-5D6E-409C-BE32-E72D297353CC}">
              <c16:uniqueId val="{00000001-773F-4D99-8A44-CE2269F61EF5}"/>
            </c:ext>
          </c:extLst>
        </c:ser>
        <c:dLbls>
          <c:showLegendKey val="0"/>
          <c:showVal val="0"/>
          <c:showCatName val="0"/>
          <c:showSerName val="0"/>
          <c:showPercent val="0"/>
          <c:showBubbleSize val="0"/>
        </c:dLbls>
        <c:marker val="1"/>
        <c:smooth val="0"/>
        <c:axId val="-518637296"/>
        <c:axId val="-518634576"/>
      </c:lineChart>
      <c:catAx>
        <c:axId val="-5186372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518634576"/>
        <c:crosses val="autoZero"/>
        <c:auto val="1"/>
        <c:lblAlgn val="ctr"/>
        <c:lblOffset val="100"/>
        <c:noMultiLvlLbl val="0"/>
      </c:catAx>
      <c:valAx>
        <c:axId val="-518634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518637296"/>
        <c:crosses val="autoZero"/>
        <c:crossBetween val="between"/>
        <c:majorUnit val="20"/>
      </c:valAx>
      <c:spPr>
        <a:noFill/>
        <a:ln>
          <a:noFill/>
        </a:ln>
        <a:effectLst/>
      </c:spPr>
    </c:plotArea>
    <c:legend>
      <c:legendPos val="b"/>
      <c:layout>
        <c:manualLayout>
          <c:xMode val="edge"/>
          <c:yMode val="edge"/>
          <c:x val="0.12563986605526878"/>
          <c:y val="5.0618482123106538E-2"/>
          <c:w val="0.32306795750769191"/>
          <c:h val="0.1115889904482605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sz="2600">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84021641786377"/>
          <c:y val="0.10147647544043746"/>
          <c:w val="0.86979615048118986"/>
          <c:h val="0.76103980170631047"/>
        </c:manualLayout>
      </c:layout>
      <c:barChart>
        <c:barDir val="col"/>
        <c:grouping val="stacked"/>
        <c:varyColors val="0"/>
        <c:ser>
          <c:idx val="0"/>
          <c:order val="0"/>
          <c:tx>
            <c:strRef>
              <c:f>Sheet3!$B$7</c:f>
              <c:strCache>
                <c:ptCount val="1"/>
                <c:pt idx="0">
                  <c:v>ある</c:v>
                </c:pt>
              </c:strCache>
            </c:strRef>
          </c:tx>
          <c:spPr>
            <a:solidFill>
              <a:srgbClr val="0070C0"/>
            </a:solidFill>
            <a:ln>
              <a:solidFill>
                <a:schemeClr val="tx1"/>
              </a:solidFill>
            </a:ln>
            <a:effectLst/>
          </c:spPr>
          <c:invertIfNegative val="0"/>
          <c:dLbls>
            <c:dLbl>
              <c:idx val="0"/>
              <c:layout>
                <c:manualLayout>
                  <c:x val="-6.8801169576572282E-3"/>
                  <c:y val="2.7931280218635932E-3"/>
                </c:manualLayout>
              </c:layout>
              <c:tx>
                <c:rich>
                  <a:bodyPr/>
                  <a:lstStyle/>
                  <a:p>
                    <a:r>
                      <a:rPr lang="ja-JP" altLang="en-US" sz="1800" dirty="0" smtClean="0">
                        <a:solidFill>
                          <a:schemeClr val="bg1"/>
                        </a:solidFill>
                      </a:rPr>
                      <a:t>ある</a:t>
                    </a:r>
                    <a:r>
                      <a:rPr lang="ja-JP" altLang="en-US" sz="1800" baseline="0" dirty="0" smtClean="0">
                        <a:solidFill>
                          <a:schemeClr val="bg1"/>
                        </a:solidFill>
                      </a:rPr>
                      <a:t>  </a:t>
                    </a:r>
                    <a:fld id="{AA2389CF-6997-4C13-A317-BAC3D1100D67}" type="VALUE">
                      <a:rPr lang="en-US" altLang="ja-JP" sz="1800" smtClean="0">
                        <a:solidFill>
                          <a:schemeClr val="bg1"/>
                        </a:solidFill>
                      </a:rPr>
                      <a:pPr/>
                      <a:t>[値]</a:t>
                    </a:fld>
                    <a:r>
                      <a:rPr lang="en-US" altLang="ja-JP" sz="1800" dirty="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15:layout>
                    <c:manualLayout>
                      <c:w val="0.19090507921735"/>
                      <c:h val="0.14513796083622352"/>
                    </c:manualLayout>
                  </c15:layout>
                  <c15:dlblFieldTable/>
                  <c15:showDataLabelsRange val="0"/>
                </c:ext>
                <c:ext xmlns:c16="http://schemas.microsoft.com/office/drawing/2014/chart" uri="{C3380CC4-5D6E-409C-BE32-E72D297353CC}">
                  <c16:uniqueId val="{00000000-E465-4E10-B1DF-B23E731EB7E3}"/>
                </c:ext>
              </c:extLst>
            </c:dLbl>
            <c:dLbl>
              <c:idx val="1"/>
              <c:tx>
                <c:rich>
                  <a:bodyPr/>
                  <a:lstStyle/>
                  <a:p>
                    <a:r>
                      <a:rPr lang="ja-JP" altLang="en-US" dirty="0"/>
                      <a:t>ある</a:t>
                    </a:r>
                    <a:fld id="{971C28DB-BEBD-4C76-96A5-F063FD421A4F}" type="VALUE">
                      <a:rPr lang="en-US" altLang="ja-JP" sz="1800"/>
                      <a:pPr/>
                      <a:t>[値]</a:t>
                    </a:fld>
                    <a:r>
                      <a:rPr lang="en-US" altLang="ja-JP" sz="1800"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5-4E10-B1DF-B23E731EB7E3}"/>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HGPｺﾞｼｯｸE" panose="020B0900000000000000" pitchFamily="50" charset="-128"/>
                    <a:ea typeface="HGPｺﾞｼｯｸE" panose="020B09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Sheet3!$A$8:$A$9</c:f>
              <c:strCache>
                <c:ptCount val="2"/>
                <c:pt idx="0">
                  <c:v>男子</c:v>
                </c:pt>
                <c:pt idx="1">
                  <c:v>女子</c:v>
                </c:pt>
              </c:strCache>
            </c:strRef>
          </c:cat>
          <c:val>
            <c:numRef>
              <c:f>Sheet3!$B$8:$B$9</c:f>
              <c:numCache>
                <c:formatCode>General</c:formatCode>
                <c:ptCount val="2"/>
                <c:pt idx="0">
                  <c:v>13.9</c:v>
                </c:pt>
                <c:pt idx="1">
                  <c:v>19.3</c:v>
                </c:pt>
              </c:numCache>
            </c:numRef>
          </c:val>
          <c:extLst>
            <c:ext xmlns:c16="http://schemas.microsoft.com/office/drawing/2014/chart" uri="{C3380CC4-5D6E-409C-BE32-E72D297353CC}">
              <c16:uniqueId val="{00000000-DAAD-4C29-909A-1D13E097FE4B}"/>
            </c:ext>
          </c:extLst>
        </c:ser>
        <c:ser>
          <c:idx val="1"/>
          <c:order val="1"/>
          <c:tx>
            <c:strRef>
              <c:f>Sheet3!$C$7</c:f>
              <c:strCache>
                <c:ptCount val="1"/>
                <c:pt idx="0">
                  <c:v>ない</c:v>
                </c:pt>
              </c:strCache>
            </c:strRef>
          </c:tx>
          <c:spPr>
            <a:solidFill>
              <a:srgbClr val="FFFF99"/>
            </a:solidFill>
            <a:ln>
              <a:solidFill>
                <a:schemeClr val="tx1"/>
              </a:solidFill>
            </a:ln>
            <a:effectLst/>
          </c:spPr>
          <c:invertIfNegative val="0"/>
          <c:dLbls>
            <c:dLbl>
              <c:idx val="0"/>
              <c:tx>
                <c:rich>
                  <a:bodyPr/>
                  <a:lstStyle/>
                  <a:p>
                    <a:r>
                      <a:rPr lang="ja-JP" altLang="en-US" sz="2000" dirty="0"/>
                      <a:t>ない</a:t>
                    </a:r>
                  </a:p>
                  <a:p>
                    <a:fld id="{FE78CF97-C4B4-4AED-82C1-27C01225D428}" type="VALUE">
                      <a:rPr lang="en-US" altLang="ja-JP" sz="2000"/>
                      <a:pPr/>
                      <a:t>[値]</a:t>
                    </a:fld>
                    <a:r>
                      <a:rPr lang="en-US" altLang="ja-JP" sz="2000"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5-4E10-B1DF-B23E731EB7E3}"/>
                </c:ext>
              </c:extLst>
            </c:dLbl>
            <c:dLbl>
              <c:idx val="1"/>
              <c:tx>
                <c:rich>
                  <a:bodyPr/>
                  <a:lstStyle/>
                  <a:p>
                    <a:r>
                      <a:rPr lang="ja-JP" altLang="en-US" sz="2000" dirty="0"/>
                      <a:t>ない</a:t>
                    </a:r>
                  </a:p>
                  <a:p>
                    <a:fld id="{102A8273-9171-4C52-B337-1B7BCAA28046}" type="VALUE">
                      <a:rPr lang="en-US" altLang="ja-JP" sz="2000"/>
                      <a:pPr/>
                      <a:t>[値]</a:t>
                    </a:fld>
                    <a:r>
                      <a:rPr lang="en-US" altLang="ja-JP" sz="2000"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65-4E10-B1DF-B23E731EB7E3}"/>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HGPｺﾞｼｯｸE" panose="020B0900000000000000" pitchFamily="50" charset="-128"/>
                    <a:ea typeface="HGPｺﾞｼｯｸE" panose="020B09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Sheet3!$A$8:$A$9</c:f>
              <c:strCache>
                <c:ptCount val="2"/>
                <c:pt idx="0">
                  <c:v>男子</c:v>
                </c:pt>
                <c:pt idx="1">
                  <c:v>女子</c:v>
                </c:pt>
              </c:strCache>
            </c:strRef>
          </c:cat>
          <c:val>
            <c:numRef>
              <c:f>Sheet3!$C$8:$C$9</c:f>
              <c:numCache>
                <c:formatCode>General</c:formatCode>
                <c:ptCount val="2"/>
                <c:pt idx="0">
                  <c:v>86.1</c:v>
                </c:pt>
                <c:pt idx="1">
                  <c:v>80.7</c:v>
                </c:pt>
              </c:numCache>
            </c:numRef>
          </c:val>
          <c:extLst>
            <c:ext xmlns:c16="http://schemas.microsoft.com/office/drawing/2014/chart" uri="{C3380CC4-5D6E-409C-BE32-E72D297353CC}">
              <c16:uniqueId val="{00000001-DAAD-4C29-909A-1D13E097FE4B}"/>
            </c:ext>
          </c:extLst>
        </c:ser>
        <c:dLbls>
          <c:showLegendKey val="0"/>
          <c:showVal val="0"/>
          <c:showCatName val="0"/>
          <c:showSerName val="0"/>
          <c:showPercent val="0"/>
          <c:showBubbleSize val="0"/>
        </c:dLbls>
        <c:gapWidth val="150"/>
        <c:overlap val="100"/>
        <c:axId val="-518659056"/>
        <c:axId val="-518653072"/>
      </c:barChart>
      <c:catAx>
        <c:axId val="-5186590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HGSｺﾞｼｯｸE" panose="020B0900000000000000" pitchFamily="50" charset="-128"/>
                <a:ea typeface="HGSｺﾞｼｯｸE" panose="020B0900000000000000" pitchFamily="50" charset="-128"/>
                <a:cs typeface="+mn-cs"/>
              </a:defRPr>
            </a:pPr>
            <a:endParaRPr lang="ja-JP"/>
          </a:p>
        </c:txPr>
        <c:crossAx val="-518653072"/>
        <c:crosses val="autoZero"/>
        <c:auto val="1"/>
        <c:lblAlgn val="ctr"/>
        <c:lblOffset val="100"/>
        <c:noMultiLvlLbl val="0"/>
      </c:catAx>
      <c:valAx>
        <c:axId val="-518653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ea"/>
                <a:ea typeface="+mn-ea"/>
                <a:cs typeface="+mn-cs"/>
              </a:defRPr>
            </a:pPr>
            <a:endParaRPr lang="ja-JP"/>
          </a:p>
        </c:txPr>
        <c:crossAx val="-51865905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2600">
          <a:solidFill>
            <a:sysClr val="windowText" lastClr="000000"/>
          </a:solidFill>
          <a:latin typeface="+mn-ea"/>
          <a:ea typeface="+mn-ea"/>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482939632546E-2"/>
          <c:y val="0.12051910122945028"/>
          <c:w val="0.80849937236106373"/>
          <c:h val="0.74433394811886489"/>
        </c:manualLayout>
      </c:layout>
      <c:barChart>
        <c:barDir val="col"/>
        <c:grouping val="stacked"/>
        <c:varyColors val="0"/>
        <c:ser>
          <c:idx val="0"/>
          <c:order val="0"/>
          <c:tx>
            <c:strRef>
              <c:f>Sheet3!$B$12</c:f>
              <c:strCache>
                <c:ptCount val="1"/>
                <c:pt idx="0">
                  <c:v>いる</c:v>
                </c:pt>
              </c:strCache>
            </c:strRef>
          </c:tx>
          <c:spPr>
            <a:solidFill>
              <a:srgbClr val="0070C0"/>
            </a:solidFill>
            <a:ln>
              <a:solidFill>
                <a:schemeClr val="tx1"/>
              </a:solidFill>
            </a:ln>
            <a:effectLst/>
          </c:spPr>
          <c:invertIfNegative val="0"/>
          <c:dLbls>
            <c:dLbl>
              <c:idx val="0"/>
              <c:tx>
                <c:rich>
                  <a:bodyPr/>
                  <a:lstStyle/>
                  <a:p>
                    <a:r>
                      <a:rPr lang="ja-JP" altLang="en-US" sz="1800" dirty="0">
                        <a:latin typeface="HGPｺﾞｼｯｸE" panose="020B0900000000000000" pitchFamily="50" charset="-128"/>
                        <a:ea typeface="HGPｺﾞｼｯｸE" panose="020B0900000000000000" pitchFamily="50" charset="-128"/>
                      </a:rPr>
                      <a:t>いる</a:t>
                    </a:r>
                  </a:p>
                  <a:p>
                    <a:fld id="{950FE9AB-F4ED-480F-90E1-91E4164E0A18}" type="VALUE">
                      <a:rPr lang="en-US" altLang="ja-JP" sz="1800">
                        <a:latin typeface="HGPｺﾞｼｯｸE" panose="020B0900000000000000" pitchFamily="50" charset="-128"/>
                        <a:ea typeface="HGPｺﾞｼｯｸE" panose="020B0900000000000000" pitchFamily="50" charset="-128"/>
                      </a:rPr>
                      <a:pPr/>
                      <a:t>[値]</a:t>
                    </a:fld>
                    <a:r>
                      <a:rPr lang="en-US" altLang="ja-JP" sz="1800" dirty="0">
                        <a:latin typeface="HGPｺﾞｼｯｸE" panose="020B0900000000000000" pitchFamily="50" charset="-128"/>
                        <a:ea typeface="HGPｺﾞｼｯｸE" panose="020B0900000000000000" pitchFamily="50" charset="-128"/>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C1-441C-918A-5DE619C25B5C}"/>
                </c:ext>
              </c:extLst>
            </c:dLbl>
            <c:dLbl>
              <c:idx val="1"/>
              <c:tx>
                <c:rich>
                  <a:bodyPr/>
                  <a:lstStyle/>
                  <a:p>
                    <a:r>
                      <a:rPr lang="ja-JP" altLang="en-US" sz="1800" dirty="0">
                        <a:latin typeface="HGPｺﾞｼｯｸE" panose="020B0900000000000000" pitchFamily="50" charset="-128"/>
                        <a:ea typeface="HGPｺﾞｼｯｸE" panose="020B0900000000000000" pitchFamily="50" charset="-128"/>
                      </a:rPr>
                      <a:t>いる</a:t>
                    </a:r>
                  </a:p>
                  <a:p>
                    <a:fld id="{7E6216B6-DD8A-4F59-A8B4-3B75AEC34355}" type="VALUE">
                      <a:rPr lang="en-US" altLang="ja-JP" sz="1800">
                        <a:latin typeface="HGPｺﾞｼｯｸE" panose="020B0900000000000000" pitchFamily="50" charset="-128"/>
                        <a:ea typeface="HGPｺﾞｼｯｸE" panose="020B0900000000000000" pitchFamily="50" charset="-128"/>
                      </a:rPr>
                      <a:pPr/>
                      <a:t>[値]</a:t>
                    </a:fld>
                    <a:r>
                      <a:rPr lang="en-US" altLang="ja-JP" sz="1800" dirty="0">
                        <a:latin typeface="HGPｺﾞｼｯｸE" panose="020B0900000000000000" pitchFamily="50" charset="-128"/>
                        <a:ea typeface="HGPｺﾞｼｯｸE" panose="020B0900000000000000" pitchFamily="50" charset="-128"/>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C1-441C-918A-5DE619C25B5C}"/>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HGPｺﾞｼｯｸE" panose="020B0900000000000000" pitchFamily="50" charset="-128"/>
                    <a:ea typeface="HGPｺﾞｼｯｸE" panose="020B09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Sheet3!$A$13:$A$14</c:f>
              <c:strCache>
                <c:ptCount val="2"/>
                <c:pt idx="0">
                  <c:v>男子</c:v>
                </c:pt>
                <c:pt idx="1">
                  <c:v>女子</c:v>
                </c:pt>
              </c:strCache>
            </c:strRef>
          </c:cat>
          <c:val>
            <c:numRef>
              <c:f>Sheet3!$B$13:$B$14</c:f>
              <c:numCache>
                <c:formatCode>0.0</c:formatCode>
                <c:ptCount val="2"/>
                <c:pt idx="0" formatCode="General">
                  <c:v>25.4</c:v>
                </c:pt>
                <c:pt idx="1">
                  <c:v>33.5</c:v>
                </c:pt>
              </c:numCache>
            </c:numRef>
          </c:val>
          <c:extLst>
            <c:ext xmlns:c16="http://schemas.microsoft.com/office/drawing/2014/chart" uri="{C3380CC4-5D6E-409C-BE32-E72D297353CC}">
              <c16:uniqueId val="{00000002-9D5E-4404-A749-D8FB0DB22C17}"/>
            </c:ext>
          </c:extLst>
        </c:ser>
        <c:ser>
          <c:idx val="1"/>
          <c:order val="1"/>
          <c:tx>
            <c:strRef>
              <c:f>Sheet3!$C$12</c:f>
              <c:strCache>
                <c:ptCount val="1"/>
                <c:pt idx="0">
                  <c:v>いない</c:v>
                </c:pt>
              </c:strCache>
            </c:strRef>
          </c:tx>
          <c:spPr>
            <a:solidFill>
              <a:srgbClr val="FFFF99"/>
            </a:solidFill>
            <a:ln>
              <a:solidFill>
                <a:schemeClr val="tx1"/>
              </a:solidFill>
            </a:ln>
            <a:effectLst/>
          </c:spPr>
          <c:invertIfNegative val="0"/>
          <c:dLbls>
            <c:dLbl>
              <c:idx val="0"/>
              <c:tx>
                <c:rich>
                  <a:bodyPr/>
                  <a:lstStyle/>
                  <a:p>
                    <a:r>
                      <a:rPr lang="ja-JP" altLang="en-US" dirty="0">
                        <a:latin typeface="HGPｺﾞｼｯｸE" panose="020B0900000000000000" pitchFamily="50" charset="-128"/>
                        <a:ea typeface="HGPｺﾞｼｯｸE" panose="020B0900000000000000" pitchFamily="50" charset="-128"/>
                      </a:rPr>
                      <a:t>いない</a:t>
                    </a:r>
                  </a:p>
                  <a:p>
                    <a:fld id="{7D2EB2A3-AEC1-4D6B-946B-70DE33084B06}" type="VALUE">
                      <a:rPr lang="en-US" altLang="ja-JP" sz="1800" smtClean="0">
                        <a:latin typeface="HGPｺﾞｼｯｸE" panose="020B0900000000000000" pitchFamily="50" charset="-128"/>
                        <a:ea typeface="HGPｺﾞｼｯｸE" panose="020B0900000000000000" pitchFamily="50" charset="-128"/>
                      </a:rPr>
                      <a:pPr/>
                      <a:t>[値]</a:t>
                    </a:fld>
                    <a:r>
                      <a:rPr lang="en-US" altLang="ja-JP" sz="1800" dirty="0" smtClean="0">
                        <a:latin typeface="HGPｺﾞｼｯｸE" panose="020B0900000000000000" pitchFamily="50" charset="-128"/>
                        <a:ea typeface="HGPｺﾞｼｯｸE" panose="020B0900000000000000" pitchFamily="50" charset="-128"/>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C1-441C-918A-5DE619C25B5C}"/>
                </c:ext>
              </c:extLst>
            </c:dLbl>
            <c:dLbl>
              <c:idx val="1"/>
              <c:tx>
                <c:rich>
                  <a:bodyPr/>
                  <a:lstStyle/>
                  <a:p>
                    <a:r>
                      <a:rPr lang="ja-JP" altLang="en-US" dirty="0">
                        <a:latin typeface="HGPｺﾞｼｯｸE" panose="020B0900000000000000" pitchFamily="50" charset="-128"/>
                        <a:ea typeface="HGPｺﾞｼｯｸE" panose="020B0900000000000000" pitchFamily="50" charset="-128"/>
                      </a:rPr>
                      <a:t>いない</a:t>
                    </a:r>
                  </a:p>
                  <a:p>
                    <a:fld id="{229DACBE-950B-4607-B57E-777814C8DCCE}" type="VALUE">
                      <a:rPr lang="en-US" altLang="ja-JP" sz="1800">
                        <a:latin typeface="HGPｺﾞｼｯｸE" panose="020B0900000000000000" pitchFamily="50" charset="-128"/>
                        <a:ea typeface="HGPｺﾞｼｯｸE" panose="020B0900000000000000" pitchFamily="50" charset="-128"/>
                      </a:rPr>
                      <a:pPr/>
                      <a:t>[値]</a:t>
                    </a:fld>
                    <a:r>
                      <a:rPr lang="en-US" altLang="ja-JP" sz="1800" dirty="0">
                        <a:latin typeface="HGPｺﾞｼｯｸE" panose="020B0900000000000000" pitchFamily="50" charset="-128"/>
                        <a:ea typeface="HGPｺﾞｼｯｸE" panose="020B0900000000000000" pitchFamily="50" charset="-128"/>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C1-441C-918A-5DE619C25B5C}"/>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HGPｺﾞｼｯｸE" panose="020B0900000000000000" pitchFamily="50" charset="-128"/>
                    <a:ea typeface="HGPｺﾞｼｯｸE" panose="020B09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Sheet3!$A$13:$A$14</c:f>
              <c:strCache>
                <c:ptCount val="2"/>
                <c:pt idx="0">
                  <c:v>男子</c:v>
                </c:pt>
                <c:pt idx="1">
                  <c:v>女子</c:v>
                </c:pt>
              </c:strCache>
            </c:strRef>
          </c:cat>
          <c:val>
            <c:numRef>
              <c:f>Sheet3!$C$13:$C$14</c:f>
              <c:numCache>
                <c:formatCode>General</c:formatCode>
                <c:ptCount val="2"/>
                <c:pt idx="0" formatCode="0.0">
                  <c:v>71</c:v>
                </c:pt>
                <c:pt idx="1">
                  <c:v>63.5</c:v>
                </c:pt>
              </c:numCache>
            </c:numRef>
          </c:val>
          <c:extLst>
            <c:ext xmlns:c16="http://schemas.microsoft.com/office/drawing/2014/chart" uri="{C3380CC4-5D6E-409C-BE32-E72D297353CC}">
              <c16:uniqueId val="{00000005-9D5E-4404-A749-D8FB0DB22C17}"/>
            </c:ext>
          </c:extLst>
        </c:ser>
        <c:ser>
          <c:idx val="2"/>
          <c:order val="2"/>
          <c:tx>
            <c:strRef>
              <c:f>Sheet3!$D$12</c:f>
              <c:strCache>
                <c:ptCount val="1"/>
                <c:pt idx="0">
                  <c:v>無回答</c:v>
                </c:pt>
              </c:strCache>
            </c:strRef>
          </c:tx>
          <c:spPr>
            <a:noFill/>
            <a:ln>
              <a:solidFill>
                <a:schemeClr val="tx1"/>
              </a:solidFill>
            </a:ln>
            <a:effectLst/>
          </c:spPr>
          <c:invertIfNegative val="0"/>
          <c:dLbls>
            <c:dLbl>
              <c:idx val="0"/>
              <c:layout>
                <c:manualLayout>
                  <c:x val="1.203697363916467E-2"/>
                  <c:y val="-4.2744322896473279E-2"/>
                </c:manualLayout>
              </c:layout>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ja-JP" altLang="en-US" sz="1600"/>
                      <a:t>無回答</a:t>
                    </a:r>
                    <a:fld id="{35E4A6FD-545E-4486-A938-FEF25D7A2F76}" type="VALUE">
                      <a:rPr lang="en-US" altLang="ja-JP" sz="1600"/>
                      <a:pPr>
                        <a:defRPr sz="1600"/>
                      </a:pPr>
                      <a:t>[値]</a:t>
                    </a:fld>
                    <a:r>
                      <a:rPr lang="en-US" altLang="ja-JP" sz="1600"/>
                      <a:t>%</a:t>
                    </a:r>
                  </a:p>
                </c:rich>
              </c:tx>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9871175523349436"/>
                      <c:h val="5.2686455755370919E-2"/>
                    </c:manualLayout>
                  </c15:layout>
                  <c15:dlblFieldTable/>
                  <c15:showDataLabelsRange val="0"/>
                </c:ext>
                <c:ext xmlns:c16="http://schemas.microsoft.com/office/drawing/2014/chart" uri="{C3380CC4-5D6E-409C-BE32-E72D297353CC}">
                  <c16:uniqueId val="{00000004-BFC1-441C-918A-5DE619C25B5C}"/>
                </c:ext>
              </c:extLst>
            </c:dLbl>
            <c:dLbl>
              <c:idx val="1"/>
              <c:layout>
                <c:manualLayout>
                  <c:x val="-1.2882447665057541E-3"/>
                  <c:y val="-4.252954050518705E-2"/>
                </c:manualLayout>
              </c:layout>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ja-JP" altLang="en-US" sz="1600"/>
                      <a:t>無回答</a:t>
                    </a:r>
                    <a:fld id="{E279E074-438C-463E-9C39-3FDBC0F43A68}" type="VALUE">
                      <a:rPr lang="en-US" altLang="ja-JP" sz="1600"/>
                      <a:pPr>
                        <a:defRPr sz="1600"/>
                      </a:pPr>
                      <a:t>[値]</a:t>
                    </a:fld>
                    <a:r>
                      <a:rPr lang="en-US" altLang="ja-JP" sz="1600"/>
                      <a:t>%</a:t>
                    </a:r>
                  </a:p>
                </c:rich>
              </c:tx>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922705314009662"/>
                      <c:h val="4.9382338930029197E-2"/>
                    </c:manualLayout>
                  </c15:layout>
                  <c15:dlblFieldTable/>
                  <c15:showDataLabelsRange val="0"/>
                </c:ext>
                <c:ext xmlns:c16="http://schemas.microsoft.com/office/drawing/2014/chart" uri="{C3380CC4-5D6E-409C-BE32-E72D297353CC}">
                  <c16:uniqueId val="{00000005-BFC1-441C-918A-5DE619C25B5C}"/>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Sheet3!$A$13:$A$14</c:f>
              <c:strCache>
                <c:ptCount val="2"/>
                <c:pt idx="0">
                  <c:v>男子</c:v>
                </c:pt>
                <c:pt idx="1">
                  <c:v>女子</c:v>
                </c:pt>
              </c:strCache>
            </c:strRef>
          </c:cat>
          <c:val>
            <c:numRef>
              <c:f>Sheet3!$D$13:$D$14</c:f>
              <c:numCache>
                <c:formatCode>General</c:formatCode>
                <c:ptCount val="2"/>
                <c:pt idx="0">
                  <c:v>3.5</c:v>
                </c:pt>
                <c:pt idx="1">
                  <c:v>2.9</c:v>
                </c:pt>
              </c:numCache>
            </c:numRef>
          </c:val>
          <c:extLst>
            <c:ext xmlns:c16="http://schemas.microsoft.com/office/drawing/2014/chart" uri="{C3380CC4-5D6E-409C-BE32-E72D297353CC}">
              <c16:uniqueId val="{00000006-BFC1-441C-918A-5DE619C25B5C}"/>
            </c:ext>
          </c:extLst>
        </c:ser>
        <c:dLbls>
          <c:showLegendKey val="0"/>
          <c:showVal val="0"/>
          <c:showCatName val="0"/>
          <c:showSerName val="0"/>
          <c:showPercent val="0"/>
          <c:showBubbleSize val="0"/>
        </c:dLbls>
        <c:gapWidth val="150"/>
        <c:overlap val="100"/>
        <c:axId val="-518655248"/>
        <c:axId val="-518649808"/>
      </c:barChart>
      <c:catAx>
        <c:axId val="-5186552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HGSｺﾞｼｯｸE" panose="020B0900000000000000" pitchFamily="50" charset="-128"/>
                <a:ea typeface="HGSｺﾞｼｯｸE" panose="020B0900000000000000" pitchFamily="50" charset="-128"/>
                <a:cs typeface="+mn-cs"/>
              </a:defRPr>
            </a:pPr>
            <a:endParaRPr lang="ja-JP"/>
          </a:p>
        </c:txPr>
        <c:crossAx val="-518649808"/>
        <c:crosses val="autoZero"/>
        <c:auto val="1"/>
        <c:lblAlgn val="ctr"/>
        <c:lblOffset val="100"/>
        <c:noMultiLvlLbl val="0"/>
      </c:catAx>
      <c:valAx>
        <c:axId val="-518649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ja-JP"/>
          </a:p>
        </c:txPr>
        <c:crossAx val="-51865524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2400">
          <a:solidFill>
            <a:sysClr val="windowText" lastClr="000000"/>
          </a:solidFill>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1681107033019"/>
          <c:y val="0.14940464874222686"/>
          <c:w val="0.86979615048118986"/>
          <c:h val="0.71580039924494565"/>
        </c:manualLayout>
      </c:layout>
      <c:lineChart>
        <c:grouping val="standard"/>
        <c:varyColors val="0"/>
        <c:ser>
          <c:idx val="0"/>
          <c:order val="0"/>
          <c:tx>
            <c:strRef>
              <c:f>Sheet3!$A$3</c:f>
              <c:strCache>
                <c:ptCount val="1"/>
                <c:pt idx="0">
                  <c:v>男子</c:v>
                </c:pt>
              </c:strCache>
            </c:strRef>
          </c:tx>
          <c:spPr>
            <a:ln w="66675" cap="rnd">
              <a:solidFill>
                <a:schemeClr val="accent1"/>
              </a:solidFill>
              <a:round/>
            </a:ln>
            <a:effectLst/>
          </c:spPr>
          <c:marker>
            <c:symbol val="triangle"/>
            <c:size val="17"/>
            <c:spPr>
              <a:solidFill>
                <a:schemeClr val="accent1"/>
              </a:solidFill>
              <a:ln w="9525">
                <a:solidFill>
                  <a:srgbClr val="002060"/>
                </a:solidFill>
              </a:ln>
              <a:effectLst/>
            </c:spPr>
          </c:marker>
          <c:dLbls>
            <c:dLbl>
              <c:idx val="0"/>
              <c:tx>
                <c:rich>
                  <a:bodyPr/>
                  <a:lstStyle/>
                  <a:p>
                    <a:fld id="{AC51D32B-6511-4C0C-BDBC-3FB9BA8DBD90}" type="VALUE">
                      <a:rPr lang="en-US" altLang="ja-JP"/>
                      <a:pPr/>
                      <a:t>[値]</a:t>
                    </a:fld>
                    <a:r>
                      <a:rPr lang="en-US" altLang="ja-JP"/>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3F-4D99-8A44-CE2269F61EF5}"/>
                </c:ext>
              </c:extLst>
            </c:dLbl>
            <c:dLbl>
              <c:idx val="1"/>
              <c:tx>
                <c:rich>
                  <a:bodyPr/>
                  <a:lstStyle/>
                  <a:p>
                    <a:fld id="{4465F0C7-291C-413E-BB17-70417FFAC9BE}" type="VALUE">
                      <a:rPr lang="en-US" altLang="ja-JP"/>
                      <a:pPr/>
                      <a:t>[値]</a:t>
                    </a:fld>
                    <a:r>
                      <a:rPr lang="en-US" altLang="ja-JP"/>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3F-4D99-8A44-CE2269F61EF5}"/>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Sheet3!$B$2:$C$2</c:f>
              <c:strCache>
                <c:ptCount val="2"/>
                <c:pt idx="0">
                  <c:v>中学生</c:v>
                </c:pt>
                <c:pt idx="1">
                  <c:v>高校生</c:v>
                </c:pt>
              </c:strCache>
            </c:strRef>
          </c:cat>
          <c:val>
            <c:numRef>
              <c:f>Sheet3!$B$3:$C$3</c:f>
              <c:numCache>
                <c:formatCode>General</c:formatCode>
                <c:ptCount val="2"/>
                <c:pt idx="0">
                  <c:v>48.1</c:v>
                </c:pt>
                <c:pt idx="1">
                  <c:v>78.8</c:v>
                </c:pt>
              </c:numCache>
            </c:numRef>
          </c:val>
          <c:smooth val="0"/>
          <c:extLst>
            <c:ext xmlns:c16="http://schemas.microsoft.com/office/drawing/2014/chart" uri="{C3380CC4-5D6E-409C-BE32-E72D297353CC}">
              <c16:uniqueId val="{00000000-773F-4D99-8A44-CE2269F61EF5}"/>
            </c:ext>
          </c:extLst>
        </c:ser>
        <c:ser>
          <c:idx val="1"/>
          <c:order val="1"/>
          <c:tx>
            <c:strRef>
              <c:f>Sheet3!$A$4</c:f>
              <c:strCache>
                <c:ptCount val="1"/>
                <c:pt idx="0">
                  <c:v>女子</c:v>
                </c:pt>
              </c:strCache>
            </c:strRef>
          </c:tx>
          <c:spPr>
            <a:ln w="66675" cap="rnd">
              <a:solidFill>
                <a:schemeClr val="accent2"/>
              </a:solidFill>
              <a:round/>
            </a:ln>
            <a:effectLst/>
          </c:spPr>
          <c:marker>
            <c:symbol val="circle"/>
            <c:size val="15"/>
            <c:spPr>
              <a:solidFill>
                <a:schemeClr val="accent2"/>
              </a:solidFill>
              <a:ln w="9525">
                <a:solidFill>
                  <a:srgbClr val="FF0000"/>
                </a:solidFill>
              </a:ln>
              <a:effectLst/>
            </c:spPr>
          </c:marker>
          <c:dLbls>
            <c:dLbl>
              <c:idx val="0"/>
              <c:tx>
                <c:rich>
                  <a:bodyPr/>
                  <a:lstStyle/>
                  <a:p>
                    <a:fld id="{549CAAFC-9C1D-4CF4-90CD-915468449FA1}" type="VALUE">
                      <a:rPr lang="en-US" altLang="ja-JP"/>
                      <a:pPr/>
                      <a:t>[値]</a:t>
                    </a:fld>
                    <a:r>
                      <a:rPr lang="en-US" altLang="ja-JP"/>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73F-4D99-8A44-CE2269F61EF5}"/>
                </c:ext>
              </c:extLst>
            </c:dLbl>
            <c:dLbl>
              <c:idx val="1"/>
              <c:tx>
                <c:rich>
                  <a:bodyPr/>
                  <a:lstStyle/>
                  <a:p>
                    <a:fld id="{99773ED2-A5D2-4301-8119-C1ACB0BA58A0}" type="VALUE">
                      <a:rPr lang="en-US" altLang="ja-JP"/>
                      <a:pPr/>
                      <a:t>[値]</a:t>
                    </a:fld>
                    <a:r>
                      <a:rPr lang="en-US" altLang="ja-JP"/>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73F-4D99-8A44-CE2269F61EF5}"/>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Sheet3!$B$2:$C$2</c:f>
              <c:strCache>
                <c:ptCount val="2"/>
                <c:pt idx="0">
                  <c:v>中学生</c:v>
                </c:pt>
                <c:pt idx="1">
                  <c:v>高校生</c:v>
                </c:pt>
              </c:strCache>
            </c:strRef>
          </c:cat>
          <c:val>
            <c:numRef>
              <c:f>Sheet3!$B$4:$C$4</c:f>
              <c:numCache>
                <c:formatCode>0.0</c:formatCode>
                <c:ptCount val="2"/>
                <c:pt idx="0" formatCode="General">
                  <c:v>30.5</c:v>
                </c:pt>
                <c:pt idx="1">
                  <c:v>45</c:v>
                </c:pt>
              </c:numCache>
            </c:numRef>
          </c:val>
          <c:smooth val="0"/>
          <c:extLst>
            <c:ext xmlns:c16="http://schemas.microsoft.com/office/drawing/2014/chart" uri="{C3380CC4-5D6E-409C-BE32-E72D297353CC}">
              <c16:uniqueId val="{00000001-773F-4D99-8A44-CE2269F61EF5}"/>
            </c:ext>
          </c:extLst>
        </c:ser>
        <c:dLbls>
          <c:showLegendKey val="0"/>
          <c:showVal val="0"/>
          <c:showCatName val="0"/>
          <c:showSerName val="0"/>
          <c:showPercent val="0"/>
          <c:showBubbleSize val="0"/>
        </c:dLbls>
        <c:marker val="1"/>
        <c:smooth val="0"/>
        <c:axId val="-518633488"/>
        <c:axId val="-518639472"/>
      </c:lineChart>
      <c:catAx>
        <c:axId val="-5186334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518639472"/>
        <c:crosses val="autoZero"/>
        <c:auto val="1"/>
        <c:lblAlgn val="ctr"/>
        <c:lblOffset val="100"/>
        <c:noMultiLvlLbl val="0"/>
      </c:catAx>
      <c:valAx>
        <c:axId val="-518639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518633488"/>
        <c:crosses val="autoZero"/>
        <c:crossBetween val="between"/>
        <c:majorUnit val="20"/>
      </c:valAx>
      <c:spPr>
        <a:noFill/>
        <a:ln>
          <a:noFill/>
        </a:ln>
        <a:effectLst/>
      </c:spPr>
    </c:plotArea>
    <c:legend>
      <c:legendPos val="b"/>
      <c:layout>
        <c:manualLayout>
          <c:xMode val="edge"/>
          <c:yMode val="edge"/>
          <c:x val="0.12563986605526878"/>
          <c:y val="5.0618482123106538E-2"/>
          <c:w val="0.32306795750769191"/>
          <c:h val="0.1115889904482605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sz="2600">
          <a:solidFill>
            <a:schemeClr val="tx1"/>
          </a:solidFill>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82125536751419"/>
          <c:y val="0.1090528724149733"/>
          <c:w val="0.6454028513131892"/>
          <c:h val="0.90026064202217826"/>
        </c:manualLayout>
      </c:layout>
      <c:barChart>
        <c:barDir val="bar"/>
        <c:grouping val="clustered"/>
        <c:varyColors val="0"/>
        <c:ser>
          <c:idx val="0"/>
          <c:order val="0"/>
          <c:tx>
            <c:strRef>
              <c:f>Sheet3!$A$31</c:f>
              <c:strCache>
                <c:ptCount val="1"/>
                <c:pt idx="0">
                  <c:v>男子</c:v>
                </c:pt>
              </c:strCache>
            </c:strRef>
          </c:tx>
          <c:spPr>
            <a:solidFill>
              <a:srgbClr val="0070C0"/>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C80-4407-AA95-11E227701629}"/>
                </c:ext>
              </c:extLst>
            </c:dLbl>
            <c:dLbl>
              <c:idx val="2"/>
              <c:delete val="1"/>
              <c:extLst>
                <c:ext xmlns:c15="http://schemas.microsoft.com/office/drawing/2012/chart" uri="{CE6537A1-D6FC-4f65-9D91-7224C49458BB}"/>
                <c:ext xmlns:c16="http://schemas.microsoft.com/office/drawing/2014/chart" uri="{C3380CC4-5D6E-409C-BE32-E72D297353CC}">
                  <c16:uniqueId val="{00000001-BC80-4407-AA95-11E227701629}"/>
                </c:ext>
              </c:extLst>
            </c:dLbl>
            <c:dLbl>
              <c:idx val="3"/>
              <c:delete val="1"/>
              <c:extLst>
                <c:ext xmlns:c15="http://schemas.microsoft.com/office/drawing/2012/chart" uri="{CE6537A1-D6FC-4f65-9D91-7224C49458BB}"/>
                <c:ext xmlns:c16="http://schemas.microsoft.com/office/drawing/2014/chart" uri="{C3380CC4-5D6E-409C-BE32-E72D297353CC}">
                  <c16:uniqueId val="{00000002-BC80-4407-AA95-11E227701629}"/>
                </c:ext>
              </c:extLst>
            </c:dLbl>
            <c:dLbl>
              <c:idx val="4"/>
              <c:delete val="1"/>
              <c:extLst>
                <c:ext xmlns:c15="http://schemas.microsoft.com/office/drawing/2012/chart" uri="{CE6537A1-D6FC-4f65-9D91-7224C49458BB}"/>
                <c:ext xmlns:c16="http://schemas.microsoft.com/office/drawing/2014/chart" uri="{C3380CC4-5D6E-409C-BE32-E72D297353CC}">
                  <c16:uniqueId val="{00000003-BC80-4407-AA95-11E227701629}"/>
                </c:ext>
              </c:extLst>
            </c:dLbl>
            <c:dLbl>
              <c:idx val="5"/>
              <c:delete val="1"/>
              <c:extLst>
                <c:ext xmlns:c15="http://schemas.microsoft.com/office/drawing/2012/chart" uri="{CE6537A1-D6FC-4f65-9D91-7224C49458BB}"/>
                <c:ext xmlns:c16="http://schemas.microsoft.com/office/drawing/2014/chart" uri="{C3380CC4-5D6E-409C-BE32-E72D297353CC}">
                  <c16:uniqueId val="{00000004-BC80-4407-AA95-11E227701629}"/>
                </c:ext>
              </c:extLst>
            </c:dLbl>
            <c:dLbl>
              <c:idx val="8"/>
              <c:delete val="1"/>
              <c:extLst>
                <c:ext xmlns:c15="http://schemas.microsoft.com/office/drawing/2012/chart" uri="{CE6537A1-D6FC-4f65-9D91-7224C49458BB}"/>
                <c:ext xmlns:c16="http://schemas.microsoft.com/office/drawing/2014/chart" uri="{C3380CC4-5D6E-409C-BE32-E72D297353CC}">
                  <c16:uniqueId val="{00000005-BC80-4407-AA95-11E22770162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Sheet3!$B$30:$J$30</c:f>
              <c:strCache>
                <c:ptCount val="9"/>
                <c:pt idx="0">
                  <c:v>親やきょうだい</c:v>
                </c:pt>
                <c:pt idx="1">
                  <c:v>友人や先輩</c:v>
                </c:pt>
                <c:pt idx="2">
                  <c:v>付き合っている人</c:v>
                </c:pt>
                <c:pt idx="3">
                  <c:v>学校（先生、授業や教科書）</c:v>
                </c:pt>
                <c:pt idx="4">
                  <c:v>マンガ</c:v>
                </c:pt>
                <c:pt idx="5">
                  <c:v>雑誌</c:v>
                </c:pt>
                <c:pt idx="6">
                  <c:v>アダルト動画</c:v>
                </c:pt>
                <c:pt idx="7">
                  <c:v>インターネットやアプリ、SNS</c:v>
                </c:pt>
                <c:pt idx="8">
                  <c:v>その他</c:v>
                </c:pt>
              </c:strCache>
            </c:strRef>
          </c:cat>
          <c:val>
            <c:numRef>
              <c:f>Sheet3!$B$31:$J$31</c:f>
              <c:numCache>
                <c:formatCode>0.0</c:formatCode>
                <c:ptCount val="9"/>
                <c:pt idx="0" formatCode="General">
                  <c:v>2.9</c:v>
                </c:pt>
                <c:pt idx="1">
                  <c:v>61</c:v>
                </c:pt>
                <c:pt idx="2" formatCode="General">
                  <c:v>12.3</c:v>
                </c:pt>
                <c:pt idx="3" formatCode="General">
                  <c:v>23.3</c:v>
                </c:pt>
                <c:pt idx="4" formatCode="General">
                  <c:v>22.6</c:v>
                </c:pt>
                <c:pt idx="5" formatCode="General">
                  <c:v>19.399999999999999</c:v>
                </c:pt>
                <c:pt idx="6" formatCode="General">
                  <c:v>51.1</c:v>
                </c:pt>
                <c:pt idx="7" formatCode="General">
                  <c:v>49.8</c:v>
                </c:pt>
                <c:pt idx="8" formatCode="General">
                  <c:v>0.7</c:v>
                </c:pt>
              </c:numCache>
            </c:numRef>
          </c:val>
          <c:extLst>
            <c:ext xmlns:c16="http://schemas.microsoft.com/office/drawing/2014/chart" uri="{C3380CC4-5D6E-409C-BE32-E72D297353CC}">
              <c16:uniqueId val="{00000000-996C-4FE1-93E8-F859BDC0290B}"/>
            </c:ext>
          </c:extLst>
        </c:ser>
        <c:ser>
          <c:idx val="1"/>
          <c:order val="1"/>
          <c:tx>
            <c:strRef>
              <c:f>Sheet3!$A$32</c:f>
              <c:strCache>
                <c:ptCount val="1"/>
                <c:pt idx="0">
                  <c:v>女子</c:v>
                </c:pt>
              </c:strCache>
            </c:strRef>
          </c:tx>
          <c:spPr>
            <a:solidFill>
              <a:srgbClr val="ED7D31">
                <a:lumMod val="40000"/>
                <a:lumOff val="60000"/>
              </a:srgbClr>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BC80-4407-AA95-11E227701629}"/>
                </c:ext>
              </c:extLst>
            </c:dLbl>
            <c:dLbl>
              <c:idx val="1"/>
              <c:layout>
                <c:manualLayout>
                  <c:x val="0"/>
                  <c:y val="-3.6423345969015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80-4407-AA95-11E227701629}"/>
                </c:ext>
              </c:extLst>
            </c:dLbl>
            <c:dLbl>
              <c:idx val="2"/>
              <c:delete val="1"/>
              <c:extLst>
                <c:ext xmlns:c15="http://schemas.microsoft.com/office/drawing/2012/chart" uri="{CE6537A1-D6FC-4f65-9D91-7224C49458BB}"/>
                <c:ext xmlns:c16="http://schemas.microsoft.com/office/drawing/2014/chart" uri="{C3380CC4-5D6E-409C-BE32-E72D297353CC}">
                  <c16:uniqueId val="{00000008-BC80-4407-AA95-11E227701629}"/>
                </c:ext>
              </c:extLst>
            </c:dLbl>
            <c:dLbl>
              <c:idx val="3"/>
              <c:delete val="1"/>
              <c:extLst>
                <c:ext xmlns:c15="http://schemas.microsoft.com/office/drawing/2012/chart" uri="{CE6537A1-D6FC-4f65-9D91-7224C49458BB}"/>
                <c:ext xmlns:c16="http://schemas.microsoft.com/office/drawing/2014/chart" uri="{C3380CC4-5D6E-409C-BE32-E72D297353CC}">
                  <c16:uniqueId val="{00000009-BC80-4407-AA95-11E227701629}"/>
                </c:ext>
              </c:extLst>
            </c:dLbl>
            <c:dLbl>
              <c:idx val="5"/>
              <c:delete val="1"/>
              <c:extLst>
                <c:ext xmlns:c15="http://schemas.microsoft.com/office/drawing/2012/chart" uri="{CE6537A1-D6FC-4f65-9D91-7224C49458BB}"/>
                <c:ext xmlns:c16="http://schemas.microsoft.com/office/drawing/2014/chart" uri="{C3380CC4-5D6E-409C-BE32-E72D297353CC}">
                  <c16:uniqueId val="{0000000A-BC80-4407-AA95-11E227701629}"/>
                </c:ext>
              </c:extLst>
            </c:dLbl>
            <c:dLbl>
              <c:idx val="6"/>
              <c:delete val="1"/>
              <c:extLst>
                <c:ext xmlns:c15="http://schemas.microsoft.com/office/drawing/2012/chart" uri="{CE6537A1-D6FC-4f65-9D91-7224C49458BB}"/>
                <c:ext xmlns:c16="http://schemas.microsoft.com/office/drawing/2014/chart" uri="{C3380CC4-5D6E-409C-BE32-E72D297353CC}">
                  <c16:uniqueId val="{0000000B-BC80-4407-AA95-11E227701629}"/>
                </c:ext>
              </c:extLst>
            </c:dLbl>
            <c:dLbl>
              <c:idx val="7"/>
              <c:layout>
                <c:manualLayout>
                  <c:x val="-1.1518368578182436E-3"/>
                  <c:y val="-1.4569338387606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80-4407-AA95-11E227701629}"/>
                </c:ext>
              </c:extLst>
            </c:dLbl>
            <c:dLbl>
              <c:idx val="8"/>
              <c:delete val="1"/>
              <c:extLst>
                <c:ext xmlns:c15="http://schemas.microsoft.com/office/drawing/2012/chart" uri="{CE6537A1-D6FC-4f65-9D91-7224C49458BB}"/>
                <c:ext xmlns:c16="http://schemas.microsoft.com/office/drawing/2014/chart" uri="{C3380CC4-5D6E-409C-BE32-E72D297353CC}">
                  <c16:uniqueId val="{0000000D-BC80-4407-AA95-11E22770162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Sheet3!$B$30:$J$30</c:f>
              <c:strCache>
                <c:ptCount val="9"/>
                <c:pt idx="0">
                  <c:v>親やきょうだい</c:v>
                </c:pt>
                <c:pt idx="1">
                  <c:v>友人や先輩</c:v>
                </c:pt>
                <c:pt idx="2">
                  <c:v>付き合っている人</c:v>
                </c:pt>
                <c:pt idx="3">
                  <c:v>学校（先生、授業や教科書）</c:v>
                </c:pt>
                <c:pt idx="4">
                  <c:v>マンガ</c:v>
                </c:pt>
                <c:pt idx="5">
                  <c:v>雑誌</c:v>
                </c:pt>
                <c:pt idx="6">
                  <c:v>アダルト動画</c:v>
                </c:pt>
                <c:pt idx="7">
                  <c:v>インターネットやアプリ、SNS</c:v>
                </c:pt>
                <c:pt idx="8">
                  <c:v>その他</c:v>
                </c:pt>
              </c:strCache>
            </c:strRef>
          </c:cat>
          <c:val>
            <c:numRef>
              <c:f>Sheet3!$B$32:$J$32</c:f>
              <c:numCache>
                <c:formatCode>General</c:formatCode>
                <c:ptCount val="9"/>
                <c:pt idx="0">
                  <c:v>4.4000000000000004</c:v>
                </c:pt>
                <c:pt idx="1">
                  <c:v>49.9</c:v>
                </c:pt>
                <c:pt idx="2">
                  <c:v>25.1</c:v>
                </c:pt>
                <c:pt idx="3">
                  <c:v>25.1</c:v>
                </c:pt>
                <c:pt idx="4">
                  <c:v>32.799999999999997</c:v>
                </c:pt>
                <c:pt idx="5">
                  <c:v>12.1</c:v>
                </c:pt>
                <c:pt idx="6">
                  <c:v>14.1</c:v>
                </c:pt>
                <c:pt idx="7">
                  <c:v>43.8</c:v>
                </c:pt>
                <c:pt idx="8">
                  <c:v>0.9</c:v>
                </c:pt>
              </c:numCache>
            </c:numRef>
          </c:val>
          <c:extLst>
            <c:ext xmlns:c16="http://schemas.microsoft.com/office/drawing/2014/chart" uri="{C3380CC4-5D6E-409C-BE32-E72D297353CC}">
              <c16:uniqueId val="{00000001-996C-4FE1-93E8-F859BDC0290B}"/>
            </c:ext>
          </c:extLst>
        </c:ser>
        <c:dLbls>
          <c:showLegendKey val="0"/>
          <c:showVal val="0"/>
          <c:showCatName val="0"/>
          <c:showSerName val="0"/>
          <c:showPercent val="0"/>
          <c:showBubbleSize val="0"/>
        </c:dLbls>
        <c:gapWidth val="182"/>
        <c:axId val="-518649264"/>
        <c:axId val="-518654160"/>
      </c:barChart>
      <c:catAx>
        <c:axId val="-51864926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ja-JP"/>
          </a:p>
        </c:txPr>
        <c:crossAx val="-518654160"/>
        <c:crosses val="autoZero"/>
        <c:auto val="1"/>
        <c:lblAlgn val="ctr"/>
        <c:lblOffset val="100"/>
        <c:noMultiLvlLbl val="0"/>
      </c:catAx>
      <c:valAx>
        <c:axId val="-518654160"/>
        <c:scaling>
          <c:orientation val="minMax"/>
          <c:max val="65"/>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ja-JP"/>
          </a:p>
        </c:txPr>
        <c:crossAx val="-518649264"/>
        <c:crosses val="autoZero"/>
        <c:crossBetween val="between"/>
        <c:majorUnit val="10"/>
      </c:valAx>
      <c:spPr>
        <a:noFill/>
        <a:ln>
          <a:noFill/>
        </a:ln>
        <a:effectLst/>
      </c:spPr>
    </c:plotArea>
    <c:legend>
      <c:legendPos val="b"/>
      <c:layout>
        <c:manualLayout>
          <c:xMode val="edge"/>
          <c:yMode val="edge"/>
          <c:x val="0.7686344759692707"/>
          <c:y val="0.10109155102861227"/>
          <c:w val="0.17344381202922982"/>
          <c:h val="7.8125546806649182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sz="2000">
          <a:solidFill>
            <a:sysClr val="windowText" lastClr="000000"/>
          </a:solidFill>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4078910193161"/>
          <c:y val="0.10136121066920947"/>
          <c:w val="0.87537233546741233"/>
          <c:h val="0.75026613661602981"/>
        </c:manualLayout>
      </c:layout>
      <c:barChart>
        <c:barDir val="col"/>
        <c:grouping val="clustered"/>
        <c:varyColors val="0"/>
        <c:ser>
          <c:idx val="0"/>
          <c:order val="0"/>
          <c:tx>
            <c:strRef>
              <c:f>Sheet2!$B$2</c:f>
              <c:strCache>
                <c:ptCount val="1"/>
                <c:pt idx="0">
                  <c:v>男</c:v>
                </c:pt>
              </c:strCache>
            </c:strRef>
          </c:tx>
          <c:spPr>
            <a:solidFill>
              <a:srgbClr val="0070C0"/>
            </a:solidFill>
            <a:ln>
              <a:solidFill>
                <a:schemeClr val="tx1"/>
              </a:solidFill>
            </a:ln>
            <a:effectLst/>
          </c:spPr>
          <c:invertIfNegative val="0"/>
          <c:cat>
            <c:strRef>
              <c:f>Sheet2!$C$1:$I$1</c:f>
              <c:strCache>
                <c:ptCount val="7"/>
                <c:pt idx="0">
                  <c:v>10～14</c:v>
                </c:pt>
                <c:pt idx="1">
                  <c:v>15～19</c:v>
                </c:pt>
                <c:pt idx="2">
                  <c:v>20～24</c:v>
                </c:pt>
                <c:pt idx="3">
                  <c:v>25～29</c:v>
                </c:pt>
                <c:pt idx="4">
                  <c:v>30～34</c:v>
                </c:pt>
                <c:pt idx="5">
                  <c:v>35～39</c:v>
                </c:pt>
                <c:pt idx="6">
                  <c:v>40～44</c:v>
                </c:pt>
              </c:strCache>
            </c:strRef>
          </c:cat>
          <c:val>
            <c:numRef>
              <c:f>Sheet2!$C$2:$I$2</c:f>
              <c:numCache>
                <c:formatCode>General</c:formatCode>
                <c:ptCount val="7"/>
                <c:pt idx="0">
                  <c:v>9</c:v>
                </c:pt>
                <c:pt idx="1">
                  <c:v>1159</c:v>
                </c:pt>
                <c:pt idx="2">
                  <c:v>5877</c:v>
                </c:pt>
                <c:pt idx="3">
                  <c:v>5936</c:v>
                </c:pt>
                <c:pt idx="4">
                  <c:v>4773</c:v>
                </c:pt>
                <c:pt idx="5">
                  <c:v>4056</c:v>
                </c:pt>
                <c:pt idx="6">
                  <c:v>3293</c:v>
                </c:pt>
              </c:numCache>
            </c:numRef>
          </c:val>
          <c:extLst>
            <c:ext xmlns:c16="http://schemas.microsoft.com/office/drawing/2014/chart" uri="{C3380CC4-5D6E-409C-BE32-E72D297353CC}">
              <c16:uniqueId val="{00000000-408F-4D15-A27F-3292A4A108F7}"/>
            </c:ext>
          </c:extLst>
        </c:ser>
        <c:ser>
          <c:idx val="1"/>
          <c:order val="1"/>
          <c:tx>
            <c:strRef>
              <c:f>Sheet2!$B$3</c:f>
              <c:strCache>
                <c:ptCount val="1"/>
                <c:pt idx="0">
                  <c:v>女</c:v>
                </c:pt>
              </c:strCache>
            </c:strRef>
          </c:tx>
          <c:spPr>
            <a:solidFill>
              <a:srgbClr val="ED7D31">
                <a:lumMod val="40000"/>
                <a:lumOff val="60000"/>
              </a:srgbClr>
            </a:solidFill>
            <a:ln>
              <a:solidFill>
                <a:schemeClr val="tx1"/>
              </a:solidFill>
            </a:ln>
            <a:effectLst/>
          </c:spPr>
          <c:invertIfNegative val="0"/>
          <c:cat>
            <c:strRef>
              <c:f>Sheet2!$C$1:$I$1</c:f>
              <c:strCache>
                <c:ptCount val="7"/>
                <c:pt idx="0">
                  <c:v>10～14</c:v>
                </c:pt>
                <c:pt idx="1">
                  <c:v>15～19</c:v>
                </c:pt>
                <c:pt idx="2">
                  <c:v>20～24</c:v>
                </c:pt>
                <c:pt idx="3">
                  <c:v>25～29</c:v>
                </c:pt>
                <c:pt idx="4">
                  <c:v>30～34</c:v>
                </c:pt>
                <c:pt idx="5">
                  <c:v>35～39</c:v>
                </c:pt>
                <c:pt idx="6">
                  <c:v>40～44</c:v>
                </c:pt>
              </c:strCache>
            </c:strRef>
          </c:cat>
          <c:val>
            <c:numRef>
              <c:f>Sheet2!$C$3:$I$3</c:f>
              <c:numCache>
                <c:formatCode>General</c:formatCode>
                <c:ptCount val="7"/>
                <c:pt idx="0">
                  <c:v>42</c:v>
                </c:pt>
                <c:pt idx="1">
                  <c:v>2381</c:v>
                </c:pt>
                <c:pt idx="2">
                  <c:v>7684</c:v>
                </c:pt>
                <c:pt idx="3">
                  <c:v>5356</c:v>
                </c:pt>
                <c:pt idx="4">
                  <c:v>3271</c:v>
                </c:pt>
                <c:pt idx="5">
                  <c:v>2071</c:v>
                </c:pt>
                <c:pt idx="6">
                  <c:v>1293</c:v>
                </c:pt>
              </c:numCache>
            </c:numRef>
          </c:val>
          <c:extLst>
            <c:ext xmlns:c16="http://schemas.microsoft.com/office/drawing/2014/chart" uri="{C3380CC4-5D6E-409C-BE32-E72D297353CC}">
              <c16:uniqueId val="{00000001-408F-4D15-A27F-3292A4A108F7}"/>
            </c:ext>
          </c:extLst>
        </c:ser>
        <c:dLbls>
          <c:showLegendKey val="0"/>
          <c:showVal val="0"/>
          <c:showCatName val="0"/>
          <c:showSerName val="0"/>
          <c:showPercent val="0"/>
          <c:showBubbleSize val="0"/>
        </c:dLbls>
        <c:gapWidth val="219"/>
        <c:overlap val="-27"/>
        <c:axId val="-518653616"/>
        <c:axId val="-518647088"/>
      </c:barChart>
      <c:catAx>
        <c:axId val="-5186536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200" b="0" i="0" u="none" strike="noStrike" kern="1200" baseline="0">
                <a:solidFill>
                  <a:sysClr val="windowText" lastClr="000000"/>
                </a:solidFill>
                <a:latin typeface="+mn-lt"/>
                <a:ea typeface="+mn-ea"/>
                <a:cs typeface="+mn-cs"/>
              </a:defRPr>
            </a:pPr>
            <a:endParaRPr lang="ja-JP"/>
          </a:p>
        </c:txPr>
        <c:crossAx val="-518647088"/>
        <c:crosses val="autoZero"/>
        <c:auto val="1"/>
        <c:lblAlgn val="ctr"/>
        <c:lblOffset val="100"/>
        <c:noMultiLvlLbl val="0"/>
      </c:catAx>
      <c:valAx>
        <c:axId val="-518647088"/>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200" b="0" i="0" u="none" strike="noStrike" kern="1200" baseline="0">
                <a:solidFill>
                  <a:sysClr val="windowText" lastClr="000000"/>
                </a:solidFill>
                <a:latin typeface="+mn-lt"/>
                <a:ea typeface="+mn-ea"/>
                <a:cs typeface="+mn-cs"/>
              </a:defRPr>
            </a:pPr>
            <a:endParaRPr lang="ja-JP"/>
          </a:p>
        </c:txPr>
        <c:crossAx val="-518653616"/>
        <c:crosses val="autoZero"/>
        <c:crossBetween val="between"/>
        <c:majorUnit val="2000"/>
      </c:valAx>
      <c:spPr>
        <a:noFill/>
        <a:ln>
          <a:noFill/>
        </a:ln>
        <a:effectLst/>
      </c:spPr>
    </c:plotArea>
    <c:legend>
      <c:legendPos val="b"/>
      <c:layout>
        <c:manualLayout>
          <c:xMode val="edge"/>
          <c:yMode val="edge"/>
          <c:x val="0.74824875798000845"/>
          <c:y val="0.13674395097024641"/>
          <c:w val="0.21592195677345813"/>
          <c:h val="0.10616975011689526"/>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sz="2400">
          <a:solidFill>
            <a:sysClr val="windowText" lastClr="000000"/>
          </a:solidFill>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0537435023526E-2"/>
          <c:y val="8.7084546954756509E-2"/>
          <c:w val="0.94329425735968331"/>
          <c:h val="0.81994746975647581"/>
        </c:manualLayout>
      </c:layout>
      <c:lineChart>
        <c:grouping val="standard"/>
        <c:varyColors val="0"/>
        <c:ser>
          <c:idx val="0"/>
          <c:order val="0"/>
          <c:tx>
            <c:strRef>
              <c:f>Sheet1!$A$7:$B$7</c:f>
              <c:strCache>
                <c:ptCount val="2"/>
                <c:pt idx="0">
                  <c:v>高知県</c:v>
                </c:pt>
                <c:pt idx="1">
                  <c:v>ＨＩＶ感染者数</c:v>
                </c:pt>
              </c:strCache>
            </c:strRef>
          </c:tx>
          <c:spPr>
            <a:ln w="41275" cap="rnd">
              <a:solidFill>
                <a:schemeClr val="accent1"/>
              </a:solidFill>
              <a:round/>
            </a:ln>
            <a:effectLst/>
          </c:spPr>
          <c:marker>
            <c:symbol val="triangle"/>
            <c:size val="14"/>
            <c:spPr>
              <a:solidFill>
                <a:schemeClr val="accent1"/>
              </a:solidFill>
              <a:ln w="9525">
                <a:solidFill>
                  <a:srgbClr val="002060"/>
                </a:solidFill>
              </a:ln>
              <a:effectLst/>
            </c:spPr>
          </c:marker>
          <c:cat>
            <c:strRef>
              <c:f>Sheet1!$C$6:$U$6</c:f>
              <c:strCache>
                <c:ptCount val="19"/>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pt idx="14">
                  <c:v>H26</c:v>
                </c:pt>
                <c:pt idx="15">
                  <c:v>H27</c:v>
                </c:pt>
                <c:pt idx="16">
                  <c:v>H28</c:v>
                </c:pt>
                <c:pt idx="17">
                  <c:v>H29</c:v>
                </c:pt>
                <c:pt idx="18">
                  <c:v>H30</c:v>
                </c:pt>
              </c:strCache>
            </c:strRef>
          </c:cat>
          <c:val>
            <c:numRef>
              <c:f>Sheet1!$C$7:$U$7</c:f>
              <c:numCache>
                <c:formatCode>General</c:formatCode>
                <c:ptCount val="19"/>
                <c:pt idx="0">
                  <c:v>0</c:v>
                </c:pt>
                <c:pt idx="1">
                  <c:v>1</c:v>
                </c:pt>
                <c:pt idx="2">
                  <c:v>0</c:v>
                </c:pt>
                <c:pt idx="3">
                  <c:v>1</c:v>
                </c:pt>
                <c:pt idx="4">
                  <c:v>3</c:v>
                </c:pt>
                <c:pt idx="5">
                  <c:v>1</c:v>
                </c:pt>
                <c:pt idx="6">
                  <c:v>2</c:v>
                </c:pt>
                <c:pt idx="7">
                  <c:v>4</c:v>
                </c:pt>
                <c:pt idx="8">
                  <c:v>2</c:v>
                </c:pt>
                <c:pt idx="9">
                  <c:v>2</c:v>
                </c:pt>
                <c:pt idx="10">
                  <c:v>2</c:v>
                </c:pt>
                <c:pt idx="11">
                  <c:v>1</c:v>
                </c:pt>
                <c:pt idx="12">
                  <c:v>1</c:v>
                </c:pt>
                <c:pt idx="13">
                  <c:v>2</c:v>
                </c:pt>
                <c:pt idx="14">
                  <c:v>4</c:v>
                </c:pt>
                <c:pt idx="15">
                  <c:v>1</c:v>
                </c:pt>
                <c:pt idx="16">
                  <c:v>5</c:v>
                </c:pt>
                <c:pt idx="17">
                  <c:v>3</c:v>
                </c:pt>
                <c:pt idx="18">
                  <c:v>4</c:v>
                </c:pt>
              </c:numCache>
            </c:numRef>
          </c:val>
          <c:smooth val="0"/>
          <c:extLst>
            <c:ext xmlns:c16="http://schemas.microsoft.com/office/drawing/2014/chart" uri="{C3380CC4-5D6E-409C-BE32-E72D297353CC}">
              <c16:uniqueId val="{00000000-C29E-42CC-BD28-C0E1F764E3FD}"/>
            </c:ext>
          </c:extLst>
        </c:ser>
        <c:ser>
          <c:idx val="1"/>
          <c:order val="1"/>
          <c:tx>
            <c:strRef>
              <c:f>Sheet1!$A$8:$B$8</c:f>
              <c:strCache>
                <c:ptCount val="2"/>
                <c:pt idx="0">
                  <c:v>高知県</c:v>
                </c:pt>
                <c:pt idx="1">
                  <c:v>エイズ患者数</c:v>
                </c:pt>
              </c:strCache>
            </c:strRef>
          </c:tx>
          <c:spPr>
            <a:ln w="63500" cap="rnd">
              <a:solidFill>
                <a:schemeClr val="accent2"/>
              </a:solidFill>
              <a:prstDash val="sysDot"/>
              <a:round/>
            </a:ln>
            <a:effectLst/>
          </c:spPr>
          <c:marker>
            <c:symbol val="circle"/>
            <c:size val="12"/>
            <c:spPr>
              <a:solidFill>
                <a:schemeClr val="accent2"/>
              </a:solidFill>
              <a:ln w="9525">
                <a:solidFill>
                  <a:srgbClr val="FF0000"/>
                </a:solidFill>
              </a:ln>
              <a:effectLst/>
            </c:spPr>
          </c:marker>
          <c:cat>
            <c:strRef>
              <c:f>Sheet1!$C$6:$U$6</c:f>
              <c:strCache>
                <c:ptCount val="19"/>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pt idx="14">
                  <c:v>H26</c:v>
                </c:pt>
                <c:pt idx="15">
                  <c:v>H27</c:v>
                </c:pt>
                <c:pt idx="16">
                  <c:v>H28</c:v>
                </c:pt>
                <c:pt idx="17">
                  <c:v>H29</c:v>
                </c:pt>
                <c:pt idx="18">
                  <c:v>H30</c:v>
                </c:pt>
              </c:strCache>
            </c:strRef>
          </c:cat>
          <c:val>
            <c:numRef>
              <c:f>Sheet1!$C$8:$U$8</c:f>
              <c:numCache>
                <c:formatCode>General</c:formatCode>
                <c:ptCount val="19"/>
                <c:pt idx="0">
                  <c:v>0</c:v>
                </c:pt>
                <c:pt idx="1">
                  <c:v>1</c:v>
                </c:pt>
                <c:pt idx="2">
                  <c:v>0</c:v>
                </c:pt>
                <c:pt idx="3">
                  <c:v>1</c:v>
                </c:pt>
                <c:pt idx="4">
                  <c:v>1</c:v>
                </c:pt>
                <c:pt idx="5">
                  <c:v>1</c:v>
                </c:pt>
                <c:pt idx="6">
                  <c:v>1</c:v>
                </c:pt>
                <c:pt idx="7">
                  <c:v>2</c:v>
                </c:pt>
                <c:pt idx="8">
                  <c:v>1</c:v>
                </c:pt>
                <c:pt idx="9">
                  <c:v>1</c:v>
                </c:pt>
                <c:pt idx="10">
                  <c:v>0</c:v>
                </c:pt>
                <c:pt idx="11">
                  <c:v>2</c:v>
                </c:pt>
                <c:pt idx="12">
                  <c:v>2</c:v>
                </c:pt>
                <c:pt idx="13">
                  <c:v>0</c:v>
                </c:pt>
                <c:pt idx="14">
                  <c:v>3</c:v>
                </c:pt>
                <c:pt idx="15">
                  <c:v>5</c:v>
                </c:pt>
                <c:pt idx="16">
                  <c:v>4</c:v>
                </c:pt>
                <c:pt idx="17">
                  <c:v>3</c:v>
                </c:pt>
                <c:pt idx="18">
                  <c:v>5</c:v>
                </c:pt>
              </c:numCache>
            </c:numRef>
          </c:val>
          <c:smooth val="0"/>
          <c:extLst>
            <c:ext xmlns:c16="http://schemas.microsoft.com/office/drawing/2014/chart" uri="{C3380CC4-5D6E-409C-BE32-E72D297353CC}">
              <c16:uniqueId val="{00000001-C29E-42CC-BD28-C0E1F764E3FD}"/>
            </c:ext>
          </c:extLst>
        </c:ser>
        <c:dLbls>
          <c:showLegendKey val="0"/>
          <c:showVal val="0"/>
          <c:showCatName val="0"/>
          <c:showSerName val="0"/>
          <c:showPercent val="0"/>
          <c:showBubbleSize val="0"/>
        </c:dLbls>
        <c:marker val="1"/>
        <c:smooth val="0"/>
        <c:axId val="-518638928"/>
        <c:axId val="-518636752"/>
      </c:lineChart>
      <c:catAx>
        <c:axId val="-5186389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518636752"/>
        <c:crosses val="autoZero"/>
        <c:auto val="1"/>
        <c:lblAlgn val="ctr"/>
        <c:lblOffset val="100"/>
        <c:noMultiLvlLbl val="0"/>
      </c:catAx>
      <c:valAx>
        <c:axId val="-518636752"/>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518638928"/>
        <c:crosses val="autoZero"/>
        <c:crossBetween val="between"/>
        <c:majorUnit val="2"/>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ysClr val="windowText" lastClr="000000"/>
                </a:solidFill>
                <a:latin typeface="+mj-ea"/>
                <a:ea typeface="+mj-ea"/>
                <a:cs typeface="+mn-cs"/>
              </a:defRPr>
            </a:pPr>
            <a:endParaRPr lang="ja-JP"/>
          </a:p>
        </c:txPr>
      </c:legendEntry>
      <c:layout>
        <c:manualLayout>
          <c:xMode val="edge"/>
          <c:yMode val="edge"/>
          <c:x val="8.8954735537720209E-2"/>
          <c:y val="9.3526646046771092E-2"/>
          <c:w val="0.34373358445882851"/>
          <c:h val="0.16578813047075053"/>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ea"/>
              <a:ea typeface="+mn-ea"/>
              <a:cs typeface="+mn-cs"/>
            </a:defRPr>
          </a:pPr>
          <a:endParaRPr lang="ja-JP"/>
        </a:p>
      </c:txPr>
    </c:legend>
    <c:plotVisOnly val="1"/>
    <c:dispBlanksAs val="gap"/>
    <c:showDLblsOverMax val="0"/>
  </c:chart>
  <c:spPr>
    <a:noFill/>
    <a:ln>
      <a:noFill/>
    </a:ln>
    <a:effectLst/>
  </c:spPr>
  <c:txPr>
    <a:bodyPr/>
    <a:lstStyle/>
    <a:p>
      <a:pPr>
        <a:defRPr sz="1400">
          <a:solidFill>
            <a:sysClr val="windowText" lastClr="000000"/>
          </a:solidFill>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0545926299345E-2"/>
          <c:y val="4.7055561889166417E-2"/>
          <c:w val="0.94399611067568889"/>
          <c:h val="0.78581533559665329"/>
        </c:manualLayout>
      </c:layout>
      <c:lineChart>
        <c:grouping val="standard"/>
        <c:varyColors val="0"/>
        <c:ser>
          <c:idx val="0"/>
          <c:order val="0"/>
          <c:tx>
            <c:strRef>
              <c:f>Sheet1!$A$15</c:f>
              <c:strCache>
                <c:ptCount val="1"/>
                <c:pt idx="0">
                  <c:v>全国</c:v>
                </c:pt>
              </c:strCache>
            </c:strRef>
          </c:tx>
          <c:spPr>
            <a:ln w="31750" cap="rnd">
              <a:solidFill>
                <a:schemeClr val="accent1"/>
              </a:solidFill>
              <a:round/>
            </a:ln>
            <a:effectLst/>
          </c:spPr>
          <c:marker>
            <c:symbol val="triangle"/>
            <c:size val="7"/>
            <c:spPr>
              <a:solidFill>
                <a:schemeClr val="accent1"/>
              </a:solidFill>
              <a:ln w="9525">
                <a:solidFill>
                  <a:schemeClr val="accent1"/>
                </a:solidFill>
              </a:ln>
              <a:effectLst/>
            </c:spPr>
          </c:marker>
          <c:cat>
            <c:strRef>
              <c:f>Sheet1!$B$14:$Z$14</c:f>
              <c:strCache>
                <c:ptCount val="25"/>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pt idx="19">
                  <c:v>H25</c:v>
                </c:pt>
                <c:pt idx="20">
                  <c:v>H26</c:v>
                </c:pt>
                <c:pt idx="21">
                  <c:v>H27</c:v>
                </c:pt>
                <c:pt idx="22">
                  <c:v>H28</c:v>
                </c:pt>
                <c:pt idx="23">
                  <c:v>H29</c:v>
                </c:pt>
                <c:pt idx="24">
                  <c:v>H30</c:v>
                </c:pt>
              </c:strCache>
            </c:strRef>
          </c:cat>
          <c:val>
            <c:numRef>
              <c:f>Sheet1!$B$15:$Z$15</c:f>
              <c:numCache>
                <c:formatCode>General</c:formatCode>
                <c:ptCount val="25"/>
                <c:pt idx="0">
                  <c:v>6.4</c:v>
                </c:pt>
                <c:pt idx="1">
                  <c:v>6.2</c:v>
                </c:pt>
                <c:pt idx="2" formatCode="0.0">
                  <c:v>7</c:v>
                </c:pt>
                <c:pt idx="3">
                  <c:v>7.9</c:v>
                </c:pt>
                <c:pt idx="4">
                  <c:v>9.1</c:v>
                </c:pt>
                <c:pt idx="5">
                  <c:v>10.6</c:v>
                </c:pt>
                <c:pt idx="6">
                  <c:v>12.1</c:v>
                </c:pt>
                <c:pt idx="7" formatCode="0.0">
                  <c:v>13</c:v>
                </c:pt>
                <c:pt idx="8">
                  <c:v>12.8</c:v>
                </c:pt>
                <c:pt idx="9">
                  <c:v>11.9</c:v>
                </c:pt>
                <c:pt idx="10">
                  <c:v>10.5</c:v>
                </c:pt>
                <c:pt idx="11">
                  <c:v>9.4</c:v>
                </c:pt>
                <c:pt idx="12">
                  <c:v>8.6999999999999993</c:v>
                </c:pt>
                <c:pt idx="13">
                  <c:v>7.8</c:v>
                </c:pt>
                <c:pt idx="14">
                  <c:v>7.6</c:v>
                </c:pt>
                <c:pt idx="15">
                  <c:v>7.1</c:v>
                </c:pt>
                <c:pt idx="16" formatCode="0.0">
                  <c:v>7</c:v>
                </c:pt>
                <c:pt idx="17">
                  <c:v>7.1</c:v>
                </c:pt>
                <c:pt idx="18" formatCode="0.0">
                  <c:v>7</c:v>
                </c:pt>
                <c:pt idx="19">
                  <c:v>6.6</c:v>
                </c:pt>
                <c:pt idx="20">
                  <c:v>6.1</c:v>
                </c:pt>
                <c:pt idx="21">
                  <c:v>5.5</c:v>
                </c:pt>
                <c:pt idx="22" formatCode="0.0">
                  <c:v>5</c:v>
                </c:pt>
                <c:pt idx="23">
                  <c:v>4.8</c:v>
                </c:pt>
                <c:pt idx="24">
                  <c:v>4.7</c:v>
                </c:pt>
              </c:numCache>
            </c:numRef>
          </c:val>
          <c:smooth val="0"/>
          <c:extLst>
            <c:ext xmlns:c16="http://schemas.microsoft.com/office/drawing/2014/chart" uri="{C3380CC4-5D6E-409C-BE32-E72D297353CC}">
              <c16:uniqueId val="{00000000-C4AB-4728-9E8C-B5C6127EF0F0}"/>
            </c:ext>
          </c:extLst>
        </c:ser>
        <c:ser>
          <c:idx val="1"/>
          <c:order val="1"/>
          <c:tx>
            <c:strRef>
              <c:f>Sheet1!$A$16</c:f>
              <c:strCache>
                <c:ptCount val="1"/>
                <c:pt idx="0">
                  <c:v>高知</c:v>
                </c:pt>
              </c:strCache>
            </c:strRef>
          </c:tx>
          <c:spPr>
            <a:ln w="34925" cap="rnd">
              <a:solidFill>
                <a:schemeClr val="accent2">
                  <a:alpha val="99000"/>
                </a:schemeClr>
              </a:solidFill>
              <a:round/>
            </a:ln>
            <a:effectLst/>
          </c:spPr>
          <c:marker>
            <c:symbol val="circle"/>
            <c:size val="7"/>
            <c:spPr>
              <a:solidFill>
                <a:schemeClr val="accent2"/>
              </a:solidFill>
              <a:ln w="9525">
                <a:solidFill>
                  <a:schemeClr val="accent2"/>
                </a:solidFill>
              </a:ln>
              <a:effectLst/>
            </c:spPr>
          </c:marker>
          <c:cat>
            <c:strRef>
              <c:f>Sheet1!$B$14:$Z$14</c:f>
              <c:strCache>
                <c:ptCount val="25"/>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pt idx="19">
                  <c:v>H25</c:v>
                </c:pt>
                <c:pt idx="20">
                  <c:v>H26</c:v>
                </c:pt>
                <c:pt idx="21">
                  <c:v>H27</c:v>
                </c:pt>
                <c:pt idx="22">
                  <c:v>H28</c:v>
                </c:pt>
                <c:pt idx="23">
                  <c:v>H29</c:v>
                </c:pt>
                <c:pt idx="24">
                  <c:v>H30</c:v>
                </c:pt>
              </c:strCache>
            </c:strRef>
          </c:cat>
          <c:val>
            <c:numRef>
              <c:f>Sheet1!$B$16:$Z$16</c:f>
              <c:numCache>
                <c:formatCode>General</c:formatCode>
                <c:ptCount val="25"/>
                <c:pt idx="0">
                  <c:v>12.5</c:v>
                </c:pt>
                <c:pt idx="1">
                  <c:v>15.9</c:v>
                </c:pt>
                <c:pt idx="2" formatCode="0.0">
                  <c:v>14</c:v>
                </c:pt>
                <c:pt idx="3">
                  <c:v>13.7</c:v>
                </c:pt>
                <c:pt idx="4">
                  <c:v>13.9</c:v>
                </c:pt>
                <c:pt idx="5">
                  <c:v>15.7</c:v>
                </c:pt>
                <c:pt idx="6">
                  <c:v>20.2</c:v>
                </c:pt>
                <c:pt idx="7">
                  <c:v>21.3</c:v>
                </c:pt>
                <c:pt idx="8">
                  <c:v>19.2</c:v>
                </c:pt>
                <c:pt idx="9">
                  <c:v>17.8</c:v>
                </c:pt>
                <c:pt idx="10">
                  <c:v>16.7</c:v>
                </c:pt>
                <c:pt idx="11">
                  <c:v>15.9</c:v>
                </c:pt>
                <c:pt idx="12">
                  <c:v>11.9</c:v>
                </c:pt>
                <c:pt idx="13">
                  <c:v>10.1</c:v>
                </c:pt>
                <c:pt idx="14">
                  <c:v>10.8</c:v>
                </c:pt>
                <c:pt idx="15">
                  <c:v>11.5</c:v>
                </c:pt>
                <c:pt idx="16">
                  <c:v>10.3</c:v>
                </c:pt>
                <c:pt idx="17" formatCode="0.0">
                  <c:v>10</c:v>
                </c:pt>
                <c:pt idx="18">
                  <c:v>9.1999999999999993</c:v>
                </c:pt>
                <c:pt idx="19">
                  <c:v>8.1</c:v>
                </c:pt>
                <c:pt idx="20">
                  <c:v>6.9</c:v>
                </c:pt>
                <c:pt idx="21">
                  <c:v>7.6</c:v>
                </c:pt>
                <c:pt idx="22">
                  <c:v>6.8</c:v>
                </c:pt>
                <c:pt idx="23">
                  <c:v>5.4</c:v>
                </c:pt>
                <c:pt idx="24">
                  <c:v>5.4</c:v>
                </c:pt>
              </c:numCache>
            </c:numRef>
          </c:val>
          <c:smooth val="0"/>
          <c:extLst>
            <c:ext xmlns:c16="http://schemas.microsoft.com/office/drawing/2014/chart" uri="{C3380CC4-5D6E-409C-BE32-E72D297353CC}">
              <c16:uniqueId val="{00000001-C4AB-4728-9E8C-B5C6127EF0F0}"/>
            </c:ext>
          </c:extLst>
        </c:ser>
        <c:dLbls>
          <c:showLegendKey val="0"/>
          <c:showVal val="0"/>
          <c:showCatName val="0"/>
          <c:showSerName val="0"/>
          <c:showPercent val="0"/>
          <c:showBubbleSize val="0"/>
        </c:dLbls>
        <c:marker val="1"/>
        <c:smooth val="0"/>
        <c:axId val="-519494144"/>
        <c:axId val="-519496864"/>
      </c:lineChart>
      <c:catAx>
        <c:axId val="-5194941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400" b="0" i="0" u="none" strike="noStrike" kern="1200" baseline="0">
                <a:solidFill>
                  <a:schemeClr val="tx1"/>
                </a:solidFill>
                <a:latin typeface="+mn-lt"/>
                <a:ea typeface="+mn-ea"/>
                <a:cs typeface="+mn-cs"/>
              </a:defRPr>
            </a:pPr>
            <a:endParaRPr lang="ja-JP"/>
          </a:p>
        </c:txPr>
        <c:crossAx val="-519496864"/>
        <c:crosses val="autoZero"/>
        <c:auto val="1"/>
        <c:lblAlgn val="ctr"/>
        <c:lblOffset val="100"/>
        <c:noMultiLvlLbl val="0"/>
      </c:catAx>
      <c:valAx>
        <c:axId val="-51949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519494144"/>
        <c:crosses val="autoZero"/>
        <c:crossBetween val="between"/>
      </c:valAx>
      <c:spPr>
        <a:noFill/>
        <a:ln>
          <a:noFill/>
        </a:ln>
        <a:effectLst/>
      </c:spPr>
    </c:plotArea>
    <c:legend>
      <c:legendPos val="b"/>
      <c:layout>
        <c:manualLayout>
          <c:xMode val="edge"/>
          <c:yMode val="edge"/>
          <c:x val="0.70748983391894893"/>
          <c:y val="4.3949639947898744E-2"/>
          <c:w val="0.236125670674147"/>
          <c:h val="0.1654221754300716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40" tIns="45720" rIns="91440" bIns="45720" rtlCol="0"/>
          <a:lstStyle>
            <a:lvl1pPr algn="r">
              <a:defRPr sz="1200"/>
            </a:lvl1pPr>
          </a:lstStyle>
          <a:p>
            <a:fld id="{A89A6A14-6FDB-4B69-841B-BDCA7B0620AC}" type="datetimeFigureOut">
              <a:rPr kumimoji="1" lang="ja-JP" altLang="en-US" smtClean="0"/>
              <a:t>2022/3/4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40" tIns="45720" rIns="91440" bIns="45720" rtlCol="0" anchor="b"/>
          <a:lstStyle>
            <a:lvl1pPr algn="r">
              <a:defRPr sz="1200"/>
            </a:lvl1pPr>
          </a:lstStyle>
          <a:p>
            <a:fld id="{177F9883-71CB-4042-B2C4-90B78A9F0541}" type="slidenum">
              <a:rPr kumimoji="1" lang="ja-JP" altLang="en-US" smtClean="0"/>
              <a:t>‹#›</a:t>
            </a:fld>
            <a:endParaRPr kumimoji="1" lang="ja-JP" altLang="en-US"/>
          </a:p>
        </p:txBody>
      </p:sp>
    </p:spTree>
    <p:extLst>
      <p:ext uri="{BB962C8B-B14F-4D97-AF65-F5344CB8AC3E}">
        <p14:creationId xmlns:p14="http://schemas.microsoft.com/office/powerpoint/2010/main" val="19067241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思春期の心身の変化や健康課題について理解</a:t>
            </a:r>
            <a:r>
              <a:rPr kumimoji="1" lang="ja-JP" altLang="en-US" sz="1200" kern="1200" dirty="0" smtClean="0">
                <a:solidFill>
                  <a:schemeClr val="tx1"/>
                </a:solidFill>
                <a:effectLst/>
                <a:latin typeface="+mn-lt"/>
                <a:ea typeface="+mn-ea"/>
                <a:cs typeface="+mn-cs"/>
              </a:rPr>
              <a:t>させ</a:t>
            </a:r>
            <a:r>
              <a:rPr kumimoji="1" lang="ja-JP" altLang="ja-JP" sz="1200" kern="1200" dirty="0" smtClean="0">
                <a:solidFill>
                  <a:schemeClr val="tx1"/>
                </a:solidFill>
                <a:effectLst/>
                <a:latin typeface="+mn-lt"/>
                <a:ea typeface="+mn-ea"/>
                <a:cs typeface="+mn-cs"/>
              </a:rPr>
              <a:t>、現在の自分の心の状態について考え</a:t>
            </a:r>
            <a:r>
              <a:rPr kumimoji="1" lang="ja-JP" altLang="en-US" sz="1200" kern="1200" dirty="0" smtClean="0">
                <a:solidFill>
                  <a:schemeClr val="tx1"/>
                </a:solidFill>
                <a:effectLst/>
                <a:latin typeface="+mn-lt"/>
                <a:ea typeface="+mn-ea"/>
                <a:cs typeface="+mn-cs"/>
              </a:rPr>
              <a:t>ることができるように指導しましょう</a:t>
            </a:r>
            <a:r>
              <a:rPr kumimoji="1" lang="ja-JP" altLang="ja-JP" sz="1200" kern="1200" dirty="0" smtClean="0">
                <a:solidFill>
                  <a:schemeClr val="tx1"/>
                </a:solidFill>
                <a:effectLst/>
                <a:latin typeface="+mn-lt"/>
                <a:ea typeface="+mn-ea"/>
                <a:cs typeface="+mn-cs"/>
              </a:rPr>
              <a:t>。</a:t>
            </a:r>
            <a:endParaRPr lang="en-US" altLang="ja-JP" sz="1200" dirty="0" smtClean="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1</a:t>
            </a:fld>
            <a:endParaRPr kumimoji="1" lang="ja-JP" altLang="en-US"/>
          </a:p>
        </p:txBody>
      </p:sp>
    </p:spTree>
    <p:extLst>
      <p:ext uri="{BB962C8B-B14F-4D97-AF65-F5344CB8AC3E}">
        <p14:creationId xmlns:p14="http://schemas.microsoft.com/office/powerpoint/2010/main" val="3667943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思春期になると心が大人へと成長する過程の中で、大人や社会への不満や反抗心、自分ではコントロールできないような怒り、自分への自信のなさ、異性と親しくなりたいという気持ち等が出てきます。</a:t>
            </a:r>
          </a:p>
          <a:p>
            <a:r>
              <a:rPr kumimoji="1" lang="ja-JP" altLang="ja-JP" sz="1200" kern="1200" dirty="0" smtClean="0">
                <a:solidFill>
                  <a:schemeClr val="tx1"/>
                </a:solidFill>
                <a:effectLst/>
                <a:latin typeface="+mn-lt"/>
                <a:ea typeface="+mn-ea"/>
                <a:cs typeface="+mn-cs"/>
              </a:rPr>
              <a:t>　これは、ホルモンの影響によるもので、</a:t>
            </a:r>
            <a:r>
              <a:rPr kumimoji="1" lang="ja-JP" altLang="en-US" sz="1200" kern="1200" dirty="0" smtClean="0">
                <a:solidFill>
                  <a:schemeClr val="tx1"/>
                </a:solidFill>
                <a:effectLst/>
                <a:latin typeface="+mn-lt"/>
                <a:ea typeface="+mn-ea"/>
                <a:cs typeface="+mn-cs"/>
              </a:rPr>
              <a:t>成長過程で</a:t>
            </a:r>
            <a:r>
              <a:rPr kumimoji="1" lang="ja-JP" altLang="ja-JP" sz="1200" kern="1200" dirty="0" smtClean="0">
                <a:solidFill>
                  <a:schemeClr val="tx1"/>
                </a:solidFill>
                <a:effectLst/>
                <a:latin typeface="+mn-lt"/>
                <a:ea typeface="+mn-ea"/>
                <a:cs typeface="+mn-cs"/>
              </a:rPr>
              <a:t>誰にでも起こる変化で</a:t>
            </a:r>
            <a:r>
              <a:rPr kumimoji="1" lang="ja-JP" altLang="en-US" sz="1200" kern="1200" dirty="0" smtClean="0">
                <a:solidFill>
                  <a:schemeClr val="tx1"/>
                </a:solidFill>
                <a:effectLst/>
                <a:latin typeface="+mn-lt"/>
                <a:ea typeface="+mn-ea"/>
                <a:cs typeface="+mn-cs"/>
              </a:rPr>
              <a:t>す。</a:t>
            </a:r>
            <a:r>
              <a:rPr kumimoji="1" lang="ja-JP" altLang="ja-JP" sz="1200" kern="1200" dirty="0" smtClean="0">
                <a:solidFill>
                  <a:schemeClr val="tx1"/>
                </a:solidFill>
                <a:effectLst/>
                <a:latin typeface="+mn-lt"/>
                <a:ea typeface="+mn-ea"/>
                <a:cs typeface="+mn-cs"/>
              </a:rPr>
              <a:t>様々な経験を積む中で徐々に心が安定してい</a:t>
            </a:r>
            <a:r>
              <a:rPr kumimoji="1" lang="ja-JP" altLang="en-US" sz="1200" kern="1200" dirty="0" smtClean="0">
                <a:solidFill>
                  <a:schemeClr val="tx1"/>
                </a:solidFill>
                <a:effectLst/>
                <a:latin typeface="+mn-lt"/>
                <a:ea typeface="+mn-ea"/>
                <a:cs typeface="+mn-cs"/>
              </a:rPr>
              <a:t>きます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しかし、このような心の不安定さから、法律で禁止されているたばこや酒・薬物に手を出したり、好奇心や寂しさから安易に性的関係を結んだり、自分で怒りをコントロールできず自他への暴力に及んでしまうことがあります。　　</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（参考）</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高校生の時期は、精神疾患の好発年齢（</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歳）にあたり、思春期の心の不安定さが極端な場合には、自ら命を絶ったりすることがあります。我が国における若い世代の自殺は深刻な状況にあり、</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歳の各年代の死因の第１位は、男女とも自殺となっています（令和元年版自殺対策白書　厚生労働省）。</a:t>
            </a: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10</a:t>
            </a:fld>
            <a:endParaRPr kumimoji="1" lang="ja-JP" altLang="en-US"/>
          </a:p>
        </p:txBody>
      </p:sp>
    </p:spTree>
    <p:extLst>
      <p:ext uri="{BB962C8B-B14F-4D97-AF65-F5344CB8AC3E}">
        <p14:creationId xmlns:p14="http://schemas.microsoft.com/office/powerpoint/2010/main" val="2051502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思春期には、誰でも心が不安定になることを知り、自分や他の人のことを大切に考えた行動がとれるように、気をつけましょう。</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今の自分を大切にし、色々な人に相談をしながらよく考えて行動することは、将来の自分に多くのチャンスを残すことにつながります。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（例）</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・将来、資格取得を目指して進学を希望していたが、予期せぬ妊娠をして悩んでいるうちに人工妊娠中絶ができる時期を過ぎてしまい、出産・育児のため進路変更した。</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受験勉強が進まず焦っているときに、友だちから「眠くならない薬」を勧められ飲んだ。その薬は依存性がある違法薬物であることが後に判明したが、進学後も薬をやめることができず、薬を手に入れること以外に興味がなくなって勉強にも集中できなくなり、退学した。</a:t>
            </a: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11</a:t>
            </a:fld>
            <a:endParaRPr kumimoji="1" lang="ja-JP" altLang="en-US"/>
          </a:p>
        </p:txBody>
      </p:sp>
    </p:spTree>
    <p:extLst>
      <p:ext uri="{BB962C8B-B14F-4D97-AF65-F5344CB8AC3E}">
        <p14:creationId xmlns:p14="http://schemas.microsoft.com/office/powerpoint/2010/main" val="273694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性をめぐるトラブルについて知り対処方法を考えることを通して、一人ひとりが生きやすい社会にするためには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自分の行動に責任を持つことや他者を理解し尊重することが大切であることを理解できるように</a:t>
            </a:r>
            <a:r>
              <a:rPr kumimoji="1" lang="ja-JP" altLang="en-US" sz="1200" kern="1200" dirty="0" smtClean="0">
                <a:solidFill>
                  <a:schemeClr val="tx1"/>
                </a:solidFill>
                <a:effectLst/>
                <a:latin typeface="+mn-lt"/>
                <a:ea typeface="+mn-ea"/>
                <a:cs typeface="+mn-cs"/>
              </a:rPr>
              <a:t>しましょう</a:t>
            </a:r>
            <a:r>
              <a:rPr kumimoji="1" lang="ja-JP" altLang="ja-JP" sz="1200" kern="1200" dirty="0" smtClean="0">
                <a:solidFill>
                  <a:schemeClr val="tx1"/>
                </a:solidFill>
                <a:effectLst/>
                <a:latin typeface="+mn-lt"/>
                <a:ea typeface="+mn-ea"/>
                <a:cs typeface="+mn-cs"/>
              </a:rPr>
              <a:t>。</a:t>
            </a:r>
            <a:endParaRPr lang="en-US" altLang="ja-JP" sz="1200" dirty="0" smtClean="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12</a:t>
            </a:fld>
            <a:endParaRPr kumimoji="1" lang="ja-JP" altLang="en-US"/>
          </a:p>
        </p:txBody>
      </p:sp>
    </p:spTree>
    <p:extLst>
      <p:ext uri="{BB962C8B-B14F-4D97-AF65-F5344CB8AC3E}">
        <p14:creationId xmlns:p14="http://schemas.microsoft.com/office/powerpoint/2010/main" val="920046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　では、全国の高校生の状況を見てみましょう。</a:t>
            </a:r>
            <a:endParaRPr kumimoji="1" lang="en-US" altLang="ja-JP" dirty="0" smtClean="0"/>
          </a:p>
          <a:p>
            <a:r>
              <a:rPr kumimoji="1" lang="ja-JP" altLang="en-US" dirty="0" smtClean="0"/>
              <a:t>　付き合っている人がいる高校生は、男子で</a:t>
            </a:r>
            <a:r>
              <a:rPr kumimoji="1" lang="en-US" altLang="ja-JP" dirty="0" smtClean="0"/>
              <a:t>25.4</a:t>
            </a:r>
            <a:r>
              <a:rPr kumimoji="1" lang="ja-JP" altLang="en-US" dirty="0" smtClean="0"/>
              <a:t>％、女子で</a:t>
            </a:r>
            <a:r>
              <a:rPr kumimoji="1" lang="en-US" altLang="ja-JP" dirty="0" smtClean="0"/>
              <a:t>33.5%</a:t>
            </a:r>
            <a:r>
              <a:rPr kumimoji="1" lang="ja-JP" altLang="en-US" dirty="0" smtClean="0"/>
              <a:t>です。</a:t>
            </a:r>
            <a:endParaRPr kumimoji="1" lang="en-US" altLang="ja-JP" dirty="0" smtClean="0"/>
          </a:p>
          <a:p>
            <a:r>
              <a:rPr kumimoji="1" lang="ja-JP" altLang="en-US" dirty="0" smtClean="0"/>
              <a:t>　性的行為をしたことがある高校生は、男子で</a:t>
            </a:r>
            <a:r>
              <a:rPr kumimoji="1" lang="en-US" altLang="ja-JP" dirty="0" smtClean="0"/>
              <a:t>13.9%</a:t>
            </a:r>
            <a:r>
              <a:rPr kumimoji="1" lang="ja-JP" altLang="en-US" dirty="0" err="1" smtClean="0"/>
              <a:t>、</a:t>
            </a:r>
            <a:r>
              <a:rPr kumimoji="1" lang="ja-JP" altLang="en-US" dirty="0" smtClean="0"/>
              <a:t>女子で</a:t>
            </a:r>
            <a:r>
              <a:rPr kumimoji="1" lang="en-US" altLang="ja-JP" dirty="0" smtClean="0"/>
              <a:t>19.3%</a:t>
            </a:r>
            <a:r>
              <a:rPr kumimoji="1" lang="ja-JP" altLang="en-US" dirty="0" smtClean="0"/>
              <a:t>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14</a:t>
            </a:fld>
            <a:endParaRPr kumimoji="1" lang="ja-JP" altLang="en-US"/>
          </a:p>
        </p:txBody>
      </p:sp>
    </p:spTree>
    <p:extLst>
      <p:ext uri="{BB962C8B-B14F-4D97-AF65-F5344CB8AC3E}">
        <p14:creationId xmlns:p14="http://schemas.microsoft.com/office/powerpoint/2010/main" val="67129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　また、「性的なことに関心がある」と答えた人は、中学生よりも高校生が多くなっています。</a:t>
            </a:r>
            <a:endParaRPr kumimoji="1" lang="en-US" altLang="ja-JP" dirty="0" smtClean="0"/>
          </a:p>
          <a:p>
            <a:r>
              <a:rPr kumimoji="1" lang="ja-JP" altLang="en-US" dirty="0" smtClean="0"/>
              <a:t>　特に思春期には、女子よりも男子の方が性的欲求が強くなる傾向があるので、お付き合いをしていても、男子と女子で考え方や思いが違う場合があります。</a:t>
            </a:r>
            <a:endParaRPr kumimoji="1" lang="en-US" altLang="ja-JP" dirty="0" smtClean="0"/>
          </a:p>
          <a:p>
            <a:r>
              <a:rPr kumimoji="1" lang="ja-JP" altLang="en-US" dirty="0" smtClean="0"/>
              <a:t>　これは自然なことですが、考え方や思いの違いから、様々な問題が起きてきます。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F9883-71CB-4042-B2C4-90B78A9F05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5078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17</a:t>
            </a:fld>
            <a:endParaRPr kumimoji="1" lang="ja-JP" altLang="en-US"/>
          </a:p>
        </p:txBody>
      </p:sp>
    </p:spTree>
    <p:extLst>
      <p:ext uri="{BB962C8B-B14F-4D97-AF65-F5344CB8AC3E}">
        <p14:creationId xmlns:p14="http://schemas.microsoft.com/office/powerpoint/2010/main" val="52456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こ</a:t>
            </a:r>
            <a:r>
              <a:rPr kumimoji="1" lang="ja-JP" altLang="ja-JP" sz="1200" kern="1200" dirty="0" smtClean="0">
                <a:solidFill>
                  <a:schemeClr val="tx1"/>
                </a:solidFill>
                <a:effectLst/>
                <a:latin typeface="+mn-lt"/>
                <a:ea typeface="+mn-ea"/>
                <a:cs typeface="+mn-cs"/>
              </a:rPr>
              <a:t>のような暴力を</a:t>
            </a:r>
            <a:r>
              <a:rPr kumimoji="1" lang="ja-JP" altLang="en-US" sz="1200" kern="1200" dirty="0" smtClean="0">
                <a:solidFill>
                  <a:schemeClr val="tx1"/>
                </a:solidFill>
                <a:effectLst/>
                <a:latin typeface="+mn-lt"/>
                <a:ea typeface="+mn-ea"/>
                <a:cs typeface="+mn-cs"/>
              </a:rPr>
              <a:t>振るう</a:t>
            </a:r>
            <a:r>
              <a:rPr kumimoji="1" lang="ja-JP" altLang="ja-JP" sz="1200" kern="1200" dirty="0" smtClean="0">
                <a:solidFill>
                  <a:schemeClr val="tx1"/>
                </a:solidFill>
                <a:effectLst/>
                <a:latin typeface="+mn-lt"/>
                <a:ea typeface="+mn-ea"/>
                <a:cs typeface="+mn-cs"/>
              </a:rPr>
              <a:t>のは、愛しているから、相手のことを考えているからではなく、自分のために相手を思い通りに</a:t>
            </a:r>
            <a:r>
              <a:rPr kumimoji="1" lang="ja-JP" altLang="en-US" sz="1200" kern="1200" dirty="0" smtClean="0">
                <a:solidFill>
                  <a:schemeClr val="tx1"/>
                </a:solidFill>
                <a:effectLst/>
                <a:latin typeface="+mn-lt"/>
                <a:ea typeface="+mn-ea"/>
                <a:cs typeface="+mn-cs"/>
              </a:rPr>
              <a:t>したいという思いの表れです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どんな理由があっても、暴力を</a:t>
            </a:r>
            <a:r>
              <a:rPr kumimoji="1" lang="ja-JP" altLang="en-US" sz="1200" kern="1200" dirty="0" smtClean="0">
                <a:solidFill>
                  <a:schemeClr val="tx1"/>
                </a:solidFill>
                <a:effectLst/>
                <a:latin typeface="+mn-lt"/>
                <a:ea typeface="+mn-ea"/>
                <a:cs typeface="+mn-cs"/>
              </a:rPr>
              <a:t>振るう</a:t>
            </a:r>
            <a:r>
              <a:rPr kumimoji="1" lang="ja-JP" altLang="ja-JP" sz="1200" kern="1200" dirty="0" smtClean="0">
                <a:solidFill>
                  <a:schemeClr val="tx1"/>
                </a:solidFill>
                <a:effectLst/>
                <a:latin typeface="+mn-lt"/>
                <a:ea typeface="+mn-ea"/>
                <a:cs typeface="+mn-cs"/>
              </a:rPr>
              <a:t>方が悪く被害者は悪くありません。</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デート</a:t>
            </a:r>
            <a:r>
              <a:rPr kumimoji="1" lang="en-US" altLang="ja-JP" sz="1200" kern="1200" dirty="0" smtClean="0">
                <a:solidFill>
                  <a:schemeClr val="tx1"/>
                </a:solidFill>
                <a:effectLst/>
                <a:latin typeface="+mn-lt"/>
                <a:ea typeface="+mn-ea"/>
                <a:cs typeface="+mn-cs"/>
              </a:rPr>
              <a:t>DV</a:t>
            </a:r>
            <a:r>
              <a:rPr kumimoji="1" lang="ja-JP" altLang="ja-JP" sz="1200" kern="1200" dirty="0" smtClean="0">
                <a:solidFill>
                  <a:schemeClr val="tx1"/>
                </a:solidFill>
                <a:effectLst/>
                <a:latin typeface="+mn-lt"/>
                <a:ea typeface="+mn-ea"/>
                <a:cs typeface="+mn-cs"/>
              </a:rPr>
              <a:t>の被害を受けない・起こさないためには、自分の意見や考えを押し付けず、お互いの違いを認め受け入れて、相手に言葉で伝えていくことが重要です。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友だちから</a:t>
            </a:r>
            <a:r>
              <a:rPr kumimoji="1" lang="ja-JP" altLang="en-US" sz="1200" kern="1200" dirty="0" smtClean="0">
                <a:solidFill>
                  <a:schemeClr val="tx1"/>
                </a:solidFill>
                <a:effectLst/>
                <a:latin typeface="+mn-lt"/>
                <a:ea typeface="+mn-ea"/>
                <a:cs typeface="+mn-cs"/>
              </a:rPr>
              <a:t>これらの暴力をパートナーに受けていると</a:t>
            </a:r>
            <a:r>
              <a:rPr kumimoji="1" lang="ja-JP" altLang="ja-JP" sz="1200" kern="1200" dirty="0" smtClean="0">
                <a:solidFill>
                  <a:schemeClr val="tx1"/>
                </a:solidFill>
                <a:effectLst/>
                <a:latin typeface="+mn-lt"/>
                <a:ea typeface="+mn-ea"/>
                <a:cs typeface="+mn-cs"/>
              </a:rPr>
              <a:t>相談された時には、先生や大人、相談機関に相談することを勧めましょう。</a:t>
            </a: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20</a:t>
            </a:fld>
            <a:endParaRPr kumimoji="1" lang="ja-JP" altLang="en-US"/>
          </a:p>
        </p:txBody>
      </p:sp>
    </p:spTree>
    <p:extLst>
      <p:ext uri="{BB962C8B-B14F-4D97-AF65-F5344CB8AC3E}">
        <p14:creationId xmlns:p14="http://schemas.microsoft.com/office/powerpoint/2010/main" val="624300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思春期特有のパートナーとの関係のみに人間関係が偏りがちな側面や、好きという気持ちを優先させるあまり自分の意見を言えない、断れないといった自分の心の在り方にも目を向けられるように指導し、将来、互いが自立した関係性の中で人間関係を結んでいくことの大切さに気がつけるようにしま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21</a:t>
            </a:fld>
            <a:endParaRPr kumimoji="1" lang="ja-JP" altLang="en-US"/>
          </a:p>
        </p:txBody>
      </p:sp>
    </p:spTree>
    <p:extLst>
      <p:ext uri="{BB962C8B-B14F-4D97-AF65-F5344CB8AC3E}">
        <p14:creationId xmlns:p14="http://schemas.microsoft.com/office/powerpoint/2010/main" val="2487799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○被害が急増している「レイプドラッグ」についても触れ、こういった犯罪があることを知らせ、注意を促しましょう。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24</a:t>
            </a:fld>
            <a:endParaRPr kumimoji="1" lang="ja-JP" altLang="en-US"/>
          </a:p>
        </p:txBody>
      </p:sp>
    </p:spTree>
    <p:extLst>
      <p:ext uri="{BB962C8B-B14F-4D97-AF65-F5344CB8AC3E}">
        <p14:creationId xmlns:p14="http://schemas.microsoft.com/office/powerpoint/2010/main" val="1889790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○相手が主語になる、相手を責める言い方（</a:t>
            </a:r>
            <a:r>
              <a:rPr kumimoji="1" lang="en-US" altLang="ja-JP" dirty="0" smtClean="0"/>
              <a:t>You</a:t>
            </a:r>
            <a:r>
              <a:rPr kumimoji="1" lang="ja-JP" altLang="en-US" dirty="0" smtClean="0"/>
              <a:t>メッセージ）、自分を主語にして、自分の気持ちを言葉にする言い方（Ｉメッセージ）、を工夫することが大切</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26</a:t>
            </a:fld>
            <a:endParaRPr kumimoji="1" lang="ja-JP" altLang="en-US"/>
          </a:p>
        </p:txBody>
      </p:sp>
    </p:spTree>
    <p:extLst>
      <p:ext uri="{BB962C8B-B14F-4D97-AF65-F5344CB8AC3E}">
        <p14:creationId xmlns:p14="http://schemas.microsoft.com/office/powerpoint/2010/main" val="34928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今の時点でどのくらいクリアできているか、考えてみましょう。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2</a:t>
            </a:fld>
            <a:endParaRPr kumimoji="1" lang="ja-JP" altLang="en-US"/>
          </a:p>
        </p:txBody>
      </p:sp>
    </p:spTree>
    <p:extLst>
      <p:ext uri="{BB962C8B-B14F-4D97-AF65-F5344CB8AC3E}">
        <p14:creationId xmlns:p14="http://schemas.microsoft.com/office/powerpoint/2010/main" val="128944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（参考）</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性暴力の被害に遭ってしまった場合には、すべての都道府県にあるワンストップ支援センターというところに相談することができます。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犯罪被害者の方に向けた専門の支援センターを開設していて、妊娠や怪我が心配な場合には病院に付き添ってくれたり、心理カウンセリングを受けることができます。警察に行きたいという場合にも、警察への付き添いもしてい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性被害にあった場合には、病院を受診して相談をすれば、被害に遭ってから</a:t>
            </a:r>
            <a:r>
              <a:rPr kumimoji="1" lang="en-US" altLang="ja-JP" sz="1200" kern="1200" dirty="0" smtClean="0">
                <a:solidFill>
                  <a:schemeClr val="tx1"/>
                </a:solidFill>
                <a:effectLst/>
                <a:latin typeface="+mn-lt"/>
                <a:ea typeface="+mn-ea"/>
                <a:cs typeface="+mn-cs"/>
              </a:rPr>
              <a:t>72</a:t>
            </a:r>
            <a:r>
              <a:rPr kumimoji="1" lang="ja-JP" altLang="ja-JP" sz="1200" kern="1200" dirty="0" smtClean="0">
                <a:solidFill>
                  <a:schemeClr val="tx1"/>
                </a:solidFill>
                <a:effectLst/>
                <a:latin typeface="+mn-lt"/>
                <a:ea typeface="+mn-ea"/>
                <a:cs typeface="+mn-cs"/>
              </a:rPr>
              <a:t>時間以内に服用することで約</a:t>
            </a:r>
            <a:r>
              <a:rPr kumimoji="1" lang="en-US" altLang="ja-JP" sz="1200" kern="1200" dirty="0" smtClean="0">
                <a:solidFill>
                  <a:schemeClr val="tx1"/>
                </a:solidFill>
                <a:effectLst/>
                <a:latin typeface="+mn-lt"/>
                <a:ea typeface="+mn-ea"/>
                <a:cs typeface="+mn-cs"/>
              </a:rPr>
              <a:t>80</a:t>
            </a:r>
            <a:r>
              <a:rPr kumimoji="1" lang="ja-JP" altLang="ja-JP" sz="1200" kern="1200" dirty="0" smtClean="0">
                <a:solidFill>
                  <a:schemeClr val="tx1"/>
                </a:solidFill>
                <a:effectLst/>
                <a:latin typeface="+mn-lt"/>
                <a:ea typeface="+mn-ea"/>
                <a:cs typeface="+mn-cs"/>
              </a:rPr>
              <a:t>％の確率で妊娠を防ぐことができる緊急避妊薬の処方を受けることができます。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高知県ワンストップセンター</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「性暴力被害者サポートセンターこうち」　</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ＴＥＬ：</a:t>
            </a:r>
            <a:r>
              <a:rPr kumimoji="1" lang="ja-JP" altLang="en-US" sz="1200" kern="1200" dirty="0" smtClean="0">
                <a:solidFill>
                  <a:schemeClr val="tx1"/>
                </a:solidFill>
                <a:effectLst/>
                <a:latin typeface="+mn-lt"/>
                <a:ea typeface="+mn-ea"/>
                <a:cs typeface="+mn-cs"/>
              </a:rPr>
              <a:t>０１２０－８３５－３５０（フリーダイヤル）</a:t>
            </a:r>
            <a:r>
              <a:rPr kumimoji="1" lang="ja-JP" altLang="ja-JP" sz="1200" kern="1200" dirty="0" smtClean="0">
                <a:solidFill>
                  <a:schemeClr val="tx1"/>
                </a:solidFill>
                <a:effectLst/>
                <a:latin typeface="+mn-lt"/>
                <a:ea typeface="+mn-ea"/>
                <a:cs typeface="+mn-cs"/>
              </a:rPr>
              <a:t>０８０－９８３３－３５００</a:t>
            </a:r>
            <a:r>
              <a:rPr kumimoji="1" lang="ja-JP" altLang="en-US" sz="1200" kern="1200" dirty="0" smtClean="0">
                <a:solidFill>
                  <a:schemeClr val="tx1"/>
                </a:solidFill>
                <a:effectLst/>
                <a:latin typeface="+mn-lt"/>
                <a:ea typeface="+mn-ea"/>
                <a:cs typeface="+mn-cs"/>
              </a:rPr>
              <a:t>（専用電話）</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29</a:t>
            </a:fld>
            <a:endParaRPr kumimoji="1" lang="ja-JP" altLang="en-US"/>
          </a:p>
        </p:txBody>
      </p:sp>
    </p:spTree>
    <p:extLst>
      <p:ext uri="{BB962C8B-B14F-4D97-AF65-F5344CB8AC3E}">
        <p14:creationId xmlns:p14="http://schemas.microsoft.com/office/powerpoint/2010/main" val="404448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a:lnSpc>
                <a:spcPct val="100000"/>
              </a:lnSpc>
            </a:pPr>
            <a:r>
              <a:rPr lang="ja-JP" altLang="en-US" sz="1200" dirty="0" smtClean="0">
                <a:latin typeface="+mn-ea"/>
                <a:ea typeface="+mn-ea"/>
              </a:rPr>
              <a:t>　「好きなんだから、要求どおり動いてもらって当たり前」と、好きな人や友人に対して思ってしまう気持ちはありませんか。</a:t>
            </a:r>
            <a:endParaRPr lang="en-US" altLang="ja-JP" sz="1200" dirty="0" smtClean="0">
              <a:latin typeface="+mn-ea"/>
              <a:ea typeface="+mn-ea"/>
            </a:endParaRPr>
          </a:p>
          <a:p>
            <a:pPr>
              <a:lnSpc>
                <a:spcPct val="100000"/>
              </a:lnSpc>
            </a:pPr>
            <a:r>
              <a:rPr lang="ja-JP" altLang="en-US" sz="1200" dirty="0" smtClean="0">
                <a:latin typeface="+mn-ea"/>
                <a:ea typeface="+mn-ea"/>
              </a:rPr>
              <a:t>　相手が思い通りに動いてくれているのは、愛情や友情からではなく、</a:t>
            </a:r>
            <a:endParaRPr lang="en-US" altLang="ja-JP" sz="1200" dirty="0" smtClean="0">
              <a:latin typeface="+mn-ea"/>
              <a:ea typeface="+mn-ea"/>
            </a:endParaRPr>
          </a:p>
          <a:p>
            <a:pPr>
              <a:lnSpc>
                <a:spcPct val="100000"/>
              </a:lnSpc>
            </a:pPr>
            <a:r>
              <a:rPr lang="ja-JP" altLang="en-US" sz="1200" dirty="0" smtClean="0">
                <a:latin typeface="+mn-ea"/>
                <a:ea typeface="+mn-ea"/>
              </a:rPr>
              <a:t>　「本当は嫌だけど、断ったら嫌われるかも</a:t>
            </a:r>
            <a:r>
              <a:rPr lang="en-US" altLang="ja-JP" sz="1200" dirty="0" smtClean="0">
                <a:latin typeface="+mn-ea"/>
                <a:ea typeface="+mn-ea"/>
              </a:rPr>
              <a:t>…</a:t>
            </a:r>
            <a:r>
              <a:rPr lang="ja-JP" altLang="en-US" sz="1200" dirty="0" smtClean="0">
                <a:latin typeface="+mn-ea"/>
                <a:ea typeface="+mn-ea"/>
              </a:rPr>
              <a:t>」</a:t>
            </a:r>
            <a:endParaRPr lang="en-US" altLang="ja-JP" sz="1200" dirty="0" smtClean="0">
              <a:latin typeface="+mn-ea"/>
              <a:ea typeface="+mn-ea"/>
            </a:endParaRPr>
          </a:p>
          <a:p>
            <a:pPr>
              <a:lnSpc>
                <a:spcPct val="100000"/>
              </a:lnSpc>
            </a:pPr>
            <a:r>
              <a:rPr lang="ja-JP" altLang="en-US" sz="1200" dirty="0" smtClean="0">
                <a:latin typeface="+mn-ea"/>
                <a:ea typeface="+mn-ea"/>
              </a:rPr>
              <a:t>　「嫌われて１人になると自分も寂しいから</a:t>
            </a:r>
            <a:r>
              <a:rPr lang="en-US" altLang="ja-JP" sz="1200" dirty="0" smtClean="0">
                <a:latin typeface="+mn-ea"/>
                <a:ea typeface="+mn-ea"/>
              </a:rPr>
              <a:t>…</a:t>
            </a:r>
            <a:r>
              <a:rPr lang="ja-JP" altLang="en-US" sz="1200" dirty="0" smtClean="0">
                <a:latin typeface="+mn-ea"/>
                <a:ea typeface="+mn-ea"/>
              </a:rPr>
              <a:t>」</a:t>
            </a:r>
            <a:endParaRPr lang="en-US" altLang="ja-JP" sz="1200" dirty="0" smtClean="0">
              <a:latin typeface="+mn-ea"/>
              <a:ea typeface="+mn-ea"/>
            </a:endParaRPr>
          </a:p>
          <a:p>
            <a:pPr>
              <a:lnSpc>
                <a:spcPct val="100000"/>
              </a:lnSpc>
            </a:pPr>
            <a:r>
              <a:rPr lang="ja-JP" altLang="en-US" sz="1200" dirty="0" smtClean="0">
                <a:latin typeface="+mn-ea"/>
                <a:ea typeface="+mn-ea"/>
              </a:rPr>
              <a:t>など、自分の気持ちを隠してしまっているのかもしれません。</a:t>
            </a:r>
            <a:endParaRPr lang="en-US" altLang="ja-JP" sz="1200" dirty="0" smtClean="0">
              <a:latin typeface="+mn-ea"/>
              <a:ea typeface="+mn-ea"/>
            </a:endParaRPr>
          </a:p>
          <a:p>
            <a:pPr>
              <a:lnSpc>
                <a:spcPct val="100000"/>
              </a:lnSpc>
            </a:pPr>
            <a:endParaRPr lang="en-US" altLang="ja-JP" sz="1200" dirty="0" smtClean="0">
              <a:latin typeface="+mn-ea"/>
              <a:ea typeface="+mn-ea"/>
            </a:endParaRPr>
          </a:p>
          <a:p>
            <a:pPr>
              <a:lnSpc>
                <a:spcPct val="100000"/>
              </a:lnSpc>
            </a:pPr>
            <a:r>
              <a:rPr lang="ja-JP" altLang="en-US" sz="1200" dirty="0" smtClean="0">
                <a:latin typeface="+mn-ea"/>
                <a:ea typeface="+mn-ea"/>
              </a:rPr>
              <a:t>　相手や自分を大切にしたいと思う時、大切なことはお互いの気持ちを伝え「話し合うこと」が重要です。</a:t>
            </a:r>
            <a:endParaRPr lang="en-US" altLang="ja-JP" sz="1200" dirty="0" smtClean="0">
              <a:latin typeface="+mn-ea"/>
              <a:ea typeface="+mn-ea"/>
            </a:endParaRPr>
          </a:p>
          <a:p>
            <a:pPr>
              <a:lnSpc>
                <a:spcPct val="100000"/>
              </a:lnSpc>
            </a:pPr>
            <a:r>
              <a:rPr lang="ja-JP" altLang="en-US" sz="1200" dirty="0" smtClean="0">
                <a:latin typeface="+mn-ea"/>
                <a:ea typeface="+mn-ea"/>
              </a:rPr>
              <a:t>　自分の意思や考えを伝え合い、一緒に考えられる対等な関係が、お互いの心と体を守ります。</a:t>
            </a:r>
            <a:endParaRPr lang="en-US" altLang="ja-JP" sz="1200" dirty="0">
              <a:latin typeface="+mn-ea"/>
              <a:ea typeface="+mn-ea"/>
            </a:endParaRP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30</a:t>
            </a:fld>
            <a:endParaRPr kumimoji="1" lang="ja-JP" altLang="en-US"/>
          </a:p>
        </p:txBody>
      </p:sp>
    </p:spTree>
    <p:extLst>
      <p:ext uri="{BB962C8B-B14F-4D97-AF65-F5344CB8AC3E}">
        <p14:creationId xmlns:p14="http://schemas.microsoft.com/office/powerpoint/2010/main" val="3909327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　対等な関係とは、</a:t>
            </a:r>
          </a:p>
          <a:p>
            <a:r>
              <a:rPr kumimoji="1" lang="ja-JP" altLang="ja-JP" sz="1200" kern="1200" dirty="0" smtClean="0">
                <a:solidFill>
                  <a:schemeClr val="tx1"/>
                </a:solidFill>
                <a:effectLst/>
                <a:latin typeface="+mn-lt"/>
                <a:ea typeface="+mn-ea"/>
                <a:cs typeface="+mn-cs"/>
              </a:rPr>
              <a:t>　①お互いの心、体、考え方、時間、友人や家族を大事にできること</a:t>
            </a:r>
          </a:p>
          <a:p>
            <a:r>
              <a:rPr kumimoji="1" lang="ja-JP" altLang="ja-JP" sz="1200" kern="1200" dirty="0" smtClean="0">
                <a:solidFill>
                  <a:schemeClr val="tx1"/>
                </a:solidFill>
                <a:effectLst/>
                <a:latin typeface="+mn-lt"/>
                <a:ea typeface="+mn-ea"/>
                <a:cs typeface="+mn-cs"/>
              </a:rPr>
              <a:t>　②お互いに嫌なことは「</a:t>
            </a:r>
            <a:r>
              <a:rPr kumimoji="1" lang="en-US" altLang="ja-JP" sz="1200" kern="1200" dirty="0" smtClean="0">
                <a:solidFill>
                  <a:schemeClr val="tx1"/>
                </a:solidFill>
                <a:effectLst/>
                <a:latin typeface="+mn-lt"/>
                <a:ea typeface="+mn-ea"/>
                <a:cs typeface="+mn-cs"/>
              </a:rPr>
              <a:t>NO</a:t>
            </a:r>
            <a:r>
              <a:rPr kumimoji="1" lang="ja-JP" altLang="ja-JP" sz="1200" kern="1200" dirty="0" smtClean="0">
                <a:solidFill>
                  <a:schemeClr val="tx1"/>
                </a:solidFill>
                <a:effectLst/>
                <a:latin typeface="+mn-lt"/>
                <a:ea typeface="+mn-ea"/>
                <a:cs typeface="+mn-cs"/>
              </a:rPr>
              <a:t>」と言える、相手の「</a:t>
            </a:r>
            <a:r>
              <a:rPr kumimoji="1" lang="en-US" altLang="ja-JP" sz="1200" kern="1200" dirty="0" smtClean="0">
                <a:solidFill>
                  <a:schemeClr val="tx1"/>
                </a:solidFill>
                <a:effectLst/>
                <a:latin typeface="+mn-lt"/>
                <a:ea typeface="+mn-ea"/>
                <a:cs typeface="+mn-cs"/>
              </a:rPr>
              <a:t>NO</a:t>
            </a:r>
            <a:r>
              <a:rPr kumimoji="1" lang="ja-JP" altLang="ja-JP" sz="1200" kern="1200" dirty="0" smtClean="0">
                <a:solidFill>
                  <a:schemeClr val="tx1"/>
                </a:solidFill>
                <a:effectLst/>
                <a:latin typeface="+mn-lt"/>
                <a:ea typeface="+mn-ea"/>
                <a:cs typeface="+mn-cs"/>
              </a:rPr>
              <a:t>」を尊重できること</a:t>
            </a:r>
          </a:p>
          <a:p>
            <a:r>
              <a:rPr kumimoji="1" lang="ja-JP" altLang="ja-JP" sz="1200" kern="1200" dirty="0" smtClean="0">
                <a:solidFill>
                  <a:schemeClr val="tx1"/>
                </a:solidFill>
                <a:effectLst/>
                <a:latin typeface="+mn-lt"/>
                <a:ea typeface="+mn-ea"/>
                <a:cs typeface="+mn-cs"/>
              </a:rPr>
              <a:t>　③分かり合うために、気持ちを言葉で伝えられること</a:t>
            </a:r>
          </a:p>
          <a:p>
            <a:r>
              <a:rPr kumimoji="1" lang="ja-JP" altLang="ja-JP" sz="1200" kern="1200" dirty="0" smtClean="0">
                <a:solidFill>
                  <a:schemeClr val="tx1"/>
                </a:solidFill>
                <a:effectLst/>
                <a:latin typeface="+mn-lt"/>
                <a:ea typeface="+mn-ea"/>
                <a:cs typeface="+mn-cs"/>
              </a:rPr>
              <a:t>について、どちらか一方だけでなく、お互いに行うことできる関係のことです。</a:t>
            </a:r>
          </a:p>
          <a:p>
            <a:r>
              <a:rPr kumimoji="1" lang="ja-JP" altLang="ja-JP" sz="1200" kern="1200" dirty="0" smtClean="0">
                <a:solidFill>
                  <a:schemeClr val="tx1"/>
                </a:solidFill>
                <a:effectLst/>
                <a:latin typeface="+mn-lt"/>
                <a:ea typeface="+mn-ea"/>
                <a:cs typeface="+mn-cs"/>
              </a:rPr>
              <a:t>　パートナーが年上や成人の場合、学生と社会人などの立場が違う場合でも、この３つがお互いに行える対等な関係を築くことが、お互いを大切にするためには重要です。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31</a:t>
            </a:fld>
            <a:endParaRPr kumimoji="1" lang="ja-JP" altLang="en-US"/>
          </a:p>
        </p:txBody>
      </p:sp>
    </p:spTree>
    <p:extLst>
      <p:ext uri="{BB962C8B-B14F-4D97-AF65-F5344CB8AC3E}">
        <p14:creationId xmlns:p14="http://schemas.microsoft.com/office/powerpoint/2010/main" val="2248644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大切なのは自分らしさ</a:t>
            </a:r>
            <a:r>
              <a:rPr kumimoji="1" lang="en-US" altLang="ja-JP" dirty="0" smtClean="0"/>
              <a:t>】</a:t>
            </a:r>
          </a:p>
          <a:p>
            <a:r>
              <a:rPr kumimoji="1" lang="ja-JP" altLang="en-US" dirty="0" smtClean="0"/>
              <a:t>男だから、女だから、先輩だから、年下だから</a:t>
            </a:r>
            <a:r>
              <a:rPr kumimoji="1" lang="en-US" altLang="ja-JP" dirty="0" smtClean="0"/>
              <a:t>…</a:t>
            </a:r>
            <a:r>
              <a:rPr kumimoji="1" lang="ja-JP" altLang="en-US" dirty="0" err="1" smtClean="0"/>
              <a:t>。</a:t>
            </a:r>
            <a:endParaRPr kumimoji="1" lang="ja-JP" altLang="en-US" dirty="0" smtClean="0"/>
          </a:p>
          <a:p>
            <a:r>
              <a:rPr kumimoji="1" lang="ja-JP" altLang="en-US" dirty="0" smtClean="0"/>
              <a:t>人と関係を築くとき、こんな考えが影響していませんか。</a:t>
            </a:r>
          </a:p>
          <a:p>
            <a:r>
              <a:rPr kumimoji="1" lang="ja-JP" altLang="en-US" dirty="0" smtClean="0"/>
              <a:t>しかし、一番大切なのは、“自分らしさ”です</a:t>
            </a:r>
          </a:p>
          <a:p>
            <a:r>
              <a:rPr kumimoji="1" lang="ja-JP" altLang="en-US" dirty="0" smtClean="0"/>
              <a:t>あなたの気持ち、考え、体、生き方を大切にしましょう。</a:t>
            </a:r>
            <a:endParaRPr kumimoji="1" lang="en-US" altLang="ja-JP" dirty="0" smtClean="0"/>
          </a:p>
          <a:p>
            <a:r>
              <a:rPr kumimoji="1" lang="ja-JP" altLang="en-US" dirty="0" smtClean="0"/>
              <a:t>人はみんな生まれながらにして、一人ひとり大切にされるべき存在です。</a:t>
            </a:r>
            <a:endParaRPr kumimoji="1" lang="en-US" altLang="ja-JP" dirty="0" smtClean="0"/>
          </a:p>
          <a:p>
            <a:r>
              <a:rPr kumimoji="1" lang="ja-JP" altLang="en-US" dirty="0" smtClean="0"/>
              <a:t>また、自分を大切にする気持ちを持っていないと、暴力を振るわれたとき、相手に対してはっきり「</a:t>
            </a:r>
            <a:r>
              <a:rPr kumimoji="1" lang="en-US" altLang="ja-JP" dirty="0" smtClean="0"/>
              <a:t>NO</a:t>
            </a:r>
            <a:r>
              <a:rPr kumimoji="1" lang="ja-JP" altLang="en-US" dirty="0" smtClean="0"/>
              <a:t>」の意思表示をすることが難しくなります。</a:t>
            </a:r>
            <a:endParaRPr kumimoji="1" lang="en-US" altLang="ja-JP" dirty="0" smtClean="0"/>
          </a:p>
          <a:p>
            <a:r>
              <a:rPr kumimoji="1" lang="ja-JP" altLang="en-US" dirty="0" smtClean="0"/>
              <a:t>自分の気持ち、自分の体を大切にする気持ちを持ちましょう。</a:t>
            </a:r>
            <a:endParaRPr kumimoji="1" lang="en-US" altLang="ja-JP" dirty="0" smtClean="0"/>
          </a:p>
          <a:p>
            <a:endParaRPr kumimoji="1" lang="en-US" altLang="ja-JP" dirty="0" smtClean="0"/>
          </a:p>
          <a:p>
            <a:r>
              <a:rPr kumimoji="1" lang="en-US" altLang="ja-JP" dirty="0" smtClean="0"/>
              <a:t>【</a:t>
            </a:r>
            <a:r>
              <a:rPr kumimoji="1" lang="ja-JP" altLang="en-US" dirty="0" smtClean="0"/>
              <a:t>気持ちを伝える工夫</a:t>
            </a:r>
            <a:r>
              <a:rPr kumimoji="1" lang="en-US" altLang="ja-JP" dirty="0" smtClean="0"/>
              <a:t>】</a:t>
            </a:r>
          </a:p>
          <a:p>
            <a:r>
              <a:rPr kumimoji="1" lang="ja-JP" altLang="en-US" dirty="0" smtClean="0"/>
              <a:t>自分のことを大切に思う気持ちと同じように、相手への思いやりの心、相手を大切にする心を常に持つことも大事です。</a:t>
            </a:r>
            <a:endParaRPr kumimoji="1" lang="en-US" altLang="ja-JP" dirty="0" smtClean="0"/>
          </a:p>
          <a:p>
            <a:r>
              <a:rPr kumimoji="1" lang="ja-JP" altLang="en-US" dirty="0" smtClean="0"/>
              <a:t>相手の話に耳を傾けましょう。</a:t>
            </a:r>
            <a:endParaRPr kumimoji="1" lang="en-US" altLang="ja-JP" dirty="0" smtClean="0"/>
          </a:p>
          <a:p>
            <a:r>
              <a:rPr kumimoji="1" lang="ja-JP" altLang="en-US" dirty="0" smtClean="0"/>
              <a:t>意見の“違い”にぶつかったとき、「私（僕）はこう思う、こう感じる」と、自分を主語にして気持ちを伝えてみましょう。</a:t>
            </a:r>
          </a:p>
          <a:p>
            <a:r>
              <a:rPr kumimoji="1" lang="ja-JP" altLang="en-US" dirty="0" smtClean="0"/>
              <a:t>自分の意見や考えを押しつけず、相手が自分と異なる意見や考えを持っていたとしても、まずはそういった違いがあるということを認め、受け入れましょう。</a:t>
            </a:r>
            <a:endParaRPr kumimoji="1" lang="en-US" altLang="ja-JP" dirty="0" smtClean="0"/>
          </a:p>
          <a:p>
            <a:r>
              <a:rPr kumimoji="1" lang="ja-JP" altLang="en-US" dirty="0" smtClean="0"/>
              <a:t>そして、自分はどう思うのか、相手に伝えましょう。</a:t>
            </a:r>
            <a:endParaRPr kumimoji="1" lang="en-US" altLang="ja-JP" dirty="0" smtClean="0"/>
          </a:p>
          <a:p>
            <a:endParaRPr kumimoji="1" lang="en-US" altLang="ja-JP" dirty="0" smtClean="0"/>
          </a:p>
          <a:p>
            <a:r>
              <a:rPr kumimoji="1" lang="en-US" altLang="ja-JP" dirty="0" smtClean="0"/>
              <a:t>【</a:t>
            </a:r>
            <a:r>
              <a:rPr kumimoji="1" lang="ja-JP" altLang="en-US" dirty="0" smtClean="0"/>
              <a:t>お互いを認め合う対等な関係</a:t>
            </a:r>
            <a:r>
              <a:rPr kumimoji="1" lang="en-US" altLang="ja-JP" dirty="0" smtClean="0"/>
              <a:t>】</a:t>
            </a:r>
          </a:p>
          <a:p>
            <a:r>
              <a:rPr kumimoji="1" lang="ja-JP" altLang="en-US" dirty="0" smtClean="0"/>
              <a:t>相手の存在を大切にして、考え方や生き方を知り、受け入れることができれば、お互いの違いを認め合ことができます。</a:t>
            </a:r>
          </a:p>
          <a:p>
            <a:r>
              <a:rPr kumimoji="1" lang="ja-JP" altLang="en-US" dirty="0" smtClean="0"/>
              <a:t>それが、互いを尊重し合う対等な関係です。</a:t>
            </a:r>
          </a:p>
          <a:p>
            <a:r>
              <a:rPr kumimoji="1" lang="ja-JP" altLang="en-US" dirty="0" smtClean="0"/>
              <a:t>二人のことは、一緒に考え、一緒に決めましょう。</a:t>
            </a:r>
            <a:endParaRPr kumimoji="1" lang="en-US" altLang="ja-JP" dirty="0" smtClean="0"/>
          </a:p>
          <a:p>
            <a:r>
              <a:rPr kumimoji="1" lang="ja-JP" altLang="en-US" dirty="0" smtClean="0"/>
              <a:t>どんな事情があったとしても、暴力を振るっていいという理由にはなりません。</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暴力を振るわれていい人など、一人もいません。</a:t>
            </a:r>
            <a:endParaRPr kumimoji="1" lang="en-US" altLang="ja-JP" dirty="0" smtClean="0"/>
          </a:p>
          <a:p>
            <a:r>
              <a:rPr kumimoji="1" lang="ja-JP" altLang="en-US" dirty="0" smtClean="0"/>
              <a:t>暴力は身体的なものに限らず、精神的なものや性的なものもあります。</a:t>
            </a:r>
            <a:endParaRPr kumimoji="1" lang="en-US" altLang="ja-JP" dirty="0" smtClean="0"/>
          </a:p>
          <a:p>
            <a:r>
              <a:rPr kumimoji="1" lang="ja-JP" altLang="en-US" dirty="0" smtClean="0"/>
              <a:t>どのような暴力であったとしても、暴力を振るうことは決して許されるものではないのです。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13C336F-4E2C-4B8B-85AB-1FA060D43307}" type="slidenum">
              <a:rPr kumimoji="1" lang="ja-JP" altLang="en-US" smtClean="0"/>
              <a:t>32</a:t>
            </a:fld>
            <a:endParaRPr kumimoji="1" lang="ja-JP" altLang="en-US"/>
          </a:p>
        </p:txBody>
      </p:sp>
    </p:spTree>
    <p:extLst>
      <p:ext uri="{BB962C8B-B14F-4D97-AF65-F5344CB8AC3E}">
        <p14:creationId xmlns:p14="http://schemas.microsoft.com/office/powerpoint/2010/main" val="651472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dirty="0" smtClean="0">
                <a:latin typeface="+mj-ea"/>
                <a:ea typeface="+mj-ea"/>
              </a:rPr>
              <a:t>　「性」の問題は、「二人の問題」、「分かってもらえない自分が悪い」と考えて、問題を抱え込みどんどん深刻になってしまいます。</a:t>
            </a:r>
            <a:endParaRPr kumimoji="1" lang="en-US" altLang="ja-JP" sz="1200" dirty="0" smtClean="0">
              <a:latin typeface="+mj-ea"/>
              <a:ea typeface="+mj-ea"/>
            </a:endParaRPr>
          </a:p>
          <a:p>
            <a:pPr marL="0" marR="0" lvl="0" indent="0" algn="l" defTabSz="914400" rtl="0" eaLnBrk="0" fontAlgn="base" latinLnBrk="0" hangingPunct="0">
              <a:lnSpc>
                <a:spcPct val="100000"/>
              </a:lnSpc>
              <a:spcBef>
                <a:spcPct val="30000"/>
              </a:spcBef>
              <a:spcAft>
                <a:spcPct val="0"/>
              </a:spcAft>
              <a:buClrTx/>
              <a:buSzPct val="100000"/>
              <a:buFontTx/>
              <a:buNone/>
              <a:tabLst/>
              <a:defRPr/>
            </a:pPr>
            <a:r>
              <a:rPr kumimoji="1" lang="ja-JP" altLang="en-US" sz="1200" dirty="0" smtClean="0">
                <a:latin typeface="+mj-ea"/>
                <a:ea typeface="+mj-ea"/>
              </a:rPr>
              <a:t>　性をめぐる問題で困ったら、早めに相談をし、アドバイスをもらうようにしましょう。</a:t>
            </a:r>
            <a:endParaRPr kumimoji="1" lang="en-US" altLang="ja-JP" sz="1200" dirty="0" smtClean="0">
              <a:latin typeface="+mj-ea"/>
              <a:ea typeface="+mj-ea"/>
            </a:endParaRPr>
          </a:p>
          <a:p>
            <a:pPr marL="0" marR="0" lvl="0" indent="0" algn="l" defTabSz="914400" rtl="0" eaLnBrk="0" fontAlgn="base" latinLnBrk="0" hangingPunct="0">
              <a:lnSpc>
                <a:spcPct val="100000"/>
              </a:lnSpc>
              <a:spcBef>
                <a:spcPct val="30000"/>
              </a:spcBef>
              <a:spcAft>
                <a:spcPct val="0"/>
              </a:spcAft>
              <a:buClrTx/>
              <a:buSzPct val="100000"/>
              <a:buFontTx/>
              <a:buNone/>
              <a:tabLst/>
              <a:defRPr/>
            </a:pPr>
            <a:endParaRPr kumimoji="1" lang="en-US" altLang="ja-JP" sz="1200" dirty="0" smtClean="0">
              <a:latin typeface="+mj-ea"/>
              <a:ea typeface="+mj-ea"/>
            </a:endParaRPr>
          </a:p>
          <a:p>
            <a:pPr marL="0" marR="0" lvl="0" indent="0" algn="l" defTabSz="914400" rtl="0" eaLnBrk="0" fontAlgn="base" latinLnBrk="0" hangingPunct="0">
              <a:lnSpc>
                <a:spcPct val="100000"/>
              </a:lnSpc>
              <a:spcBef>
                <a:spcPct val="30000"/>
              </a:spcBef>
              <a:spcAft>
                <a:spcPct val="0"/>
              </a:spcAft>
              <a:buClrTx/>
              <a:buSzPct val="100000"/>
              <a:buFontTx/>
              <a:buNone/>
              <a:tabLst/>
              <a:defRPr/>
            </a:pPr>
            <a:r>
              <a:rPr kumimoji="1" lang="ja-JP" altLang="en-US" sz="1200" dirty="0" smtClean="0">
                <a:latin typeface="+mj-ea"/>
                <a:ea typeface="+mj-ea"/>
              </a:rPr>
              <a:t>　まずは、あなたのことを一番心配している保護者の方や身近にいる大人に相談してみましょう。</a:t>
            </a:r>
            <a:endParaRPr kumimoji="1" lang="en-US" altLang="ja-JP" sz="1200" dirty="0" smtClean="0">
              <a:latin typeface="+mj-ea"/>
              <a:ea typeface="+mj-ea"/>
            </a:endParaRPr>
          </a:p>
          <a:p>
            <a:pPr marL="0" marR="0" lvl="0" indent="0" algn="l" defTabSz="914400" rtl="0" eaLnBrk="0" fontAlgn="base" latinLnBrk="0" hangingPunct="0">
              <a:lnSpc>
                <a:spcPct val="100000"/>
              </a:lnSpc>
              <a:spcBef>
                <a:spcPct val="30000"/>
              </a:spcBef>
              <a:spcAft>
                <a:spcPct val="0"/>
              </a:spcAft>
              <a:buClrTx/>
              <a:buSzPct val="100000"/>
              <a:buFontTx/>
              <a:buNone/>
              <a:tabLst/>
              <a:defRPr/>
            </a:pPr>
            <a:r>
              <a:rPr kumimoji="1" lang="ja-JP" altLang="en-US" sz="1200" dirty="0" smtClean="0">
                <a:latin typeface="+mj-ea"/>
                <a:ea typeface="+mj-ea"/>
              </a:rPr>
              <a:t>　身近な人に相談することができない人は、これらの相談窓口を上手に活用してください。</a:t>
            </a:r>
            <a:endParaRPr kumimoji="1" lang="en-US" altLang="ja-JP" sz="1200" dirty="0" smtClean="0">
              <a:latin typeface="+mj-ea"/>
              <a:ea typeface="+mj-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Pct val="100000"/>
              <a:buFontTx/>
              <a:buNone/>
              <a:tabLst/>
              <a:defRPr/>
            </a:pPr>
            <a:fld id="{D691AB8C-BD54-4F80-B892-C931887977F8}" type="slidenum">
              <a:rPr kumimoji="1" lang="ja-JP" altLang="en-US" sz="12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rPr>
              <a:pPr marL="0" marR="0" lvl="0" indent="0" algn="r" defTabSz="914400" rtl="0" eaLnBrk="1" fontAlgn="base" latinLnBrk="0" hangingPunct="1">
                <a:lnSpc>
                  <a:spcPct val="100000"/>
                </a:lnSpc>
                <a:spcBef>
                  <a:spcPct val="0"/>
                </a:spcBef>
                <a:spcAft>
                  <a:spcPct val="0"/>
                </a:spcAft>
                <a:buClrTx/>
                <a:buSzPct val="100000"/>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endParaRPr>
          </a:p>
        </p:txBody>
      </p:sp>
    </p:spTree>
    <p:extLst>
      <p:ext uri="{BB962C8B-B14F-4D97-AF65-F5344CB8AC3E}">
        <p14:creationId xmlns:p14="http://schemas.microsoft.com/office/powerpoint/2010/main" val="399346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性同一性障害の人の</a:t>
            </a:r>
            <a:r>
              <a:rPr kumimoji="1" lang="en-US" altLang="ja-JP" sz="1200" kern="1200" dirty="0" smtClean="0">
                <a:solidFill>
                  <a:schemeClr val="tx1"/>
                </a:solidFill>
                <a:effectLst/>
                <a:latin typeface="+mn-lt"/>
                <a:ea typeface="+mn-ea"/>
                <a:cs typeface="+mn-cs"/>
              </a:rPr>
              <a:t>58.6</a:t>
            </a:r>
            <a:r>
              <a:rPr kumimoji="1" lang="ja-JP" altLang="ja-JP" sz="1200" kern="1200" dirty="0" smtClean="0">
                <a:solidFill>
                  <a:schemeClr val="tx1"/>
                </a:solidFill>
                <a:effectLst/>
                <a:latin typeface="+mn-lt"/>
                <a:ea typeface="+mn-ea"/>
                <a:cs typeface="+mn-cs"/>
              </a:rPr>
              <a:t>％が自殺念慮（死にたいという思い）を持ち、</a:t>
            </a:r>
            <a:r>
              <a:rPr kumimoji="1" lang="en-US" altLang="ja-JP" sz="1200" kern="1200" dirty="0" smtClean="0">
                <a:solidFill>
                  <a:schemeClr val="tx1"/>
                </a:solidFill>
                <a:effectLst/>
                <a:latin typeface="+mn-lt"/>
                <a:ea typeface="+mn-ea"/>
                <a:cs typeface="+mn-cs"/>
              </a:rPr>
              <a:t>28.4</a:t>
            </a:r>
            <a:r>
              <a:rPr kumimoji="1" lang="ja-JP" altLang="ja-JP" sz="1200" kern="1200" dirty="0" smtClean="0">
                <a:solidFill>
                  <a:schemeClr val="tx1"/>
                </a:solidFill>
                <a:effectLst/>
                <a:latin typeface="+mn-lt"/>
                <a:ea typeface="+mn-ea"/>
                <a:cs typeface="+mn-cs"/>
              </a:rPr>
              <a:t>％は自傷・自殺未遂を経験したというデータがあります。　</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また、「性同一性障害の人が自殺念慮を持つ年齢の第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のピークは、思春期である中学生の頃」と言われています。</a:t>
            </a:r>
          </a:p>
          <a:p>
            <a:r>
              <a:rPr kumimoji="1" lang="ja-JP" altLang="ja-JP" sz="1200" kern="1200" dirty="0" smtClean="0">
                <a:solidFill>
                  <a:schemeClr val="tx1"/>
                </a:solidFill>
                <a:effectLst/>
                <a:latin typeface="+mn-lt"/>
                <a:ea typeface="+mn-ea"/>
                <a:cs typeface="+mn-cs"/>
              </a:rPr>
              <a:t>　性同一性障害の人々の生きづらさを少しでも解消し、一人ひとりの考え方や個性を尊重し合える社会をつくっていくためには、多様な性について正しい知識を身に付けること、多様な見方や理解を深めて相手を理解しようとすること、誰もがプライバシーが守られ相談できる人や場所があること等が大切です。</a:t>
            </a: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34</a:t>
            </a:fld>
            <a:endParaRPr kumimoji="1" lang="ja-JP" altLang="en-US"/>
          </a:p>
        </p:txBody>
      </p:sp>
    </p:spTree>
    <p:extLst>
      <p:ext uri="{BB962C8B-B14F-4D97-AF65-F5344CB8AC3E}">
        <p14:creationId xmlns:p14="http://schemas.microsoft.com/office/powerpoint/2010/main" val="2394647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dirty="0" smtClean="0"/>
              <a:t>　高知市をはじめ、全国の様々な自治体で施行（</a:t>
            </a:r>
            <a:r>
              <a:rPr kumimoji="1" lang="en-US" altLang="ja-JP" dirty="0" smtClean="0"/>
              <a:t>2022</a:t>
            </a:r>
            <a:r>
              <a:rPr kumimoji="1" lang="ja-JP" altLang="en-US" dirty="0" smtClean="0"/>
              <a:t>年</a:t>
            </a:r>
            <a:r>
              <a:rPr kumimoji="1" lang="en-US" altLang="ja-JP" dirty="0" smtClean="0"/>
              <a:t>3</a:t>
            </a:r>
            <a:r>
              <a:rPr kumimoji="1" lang="ja-JP" altLang="en-US" dirty="0" smtClean="0"/>
              <a:t>月</a:t>
            </a:r>
            <a:r>
              <a:rPr kumimoji="1" lang="en-US" altLang="ja-JP" dirty="0" smtClean="0"/>
              <a:t>4</a:t>
            </a:r>
            <a:r>
              <a:rPr kumimoji="1" lang="ja-JP" altLang="en-US" dirty="0" smtClean="0"/>
              <a:t>日現在で全</a:t>
            </a:r>
            <a:r>
              <a:rPr kumimoji="1" lang="en-US" altLang="ja-JP" dirty="0" smtClean="0"/>
              <a:t>1753</a:t>
            </a:r>
            <a:r>
              <a:rPr kumimoji="1" lang="ja-JP" altLang="en-US" dirty="0" smtClean="0"/>
              <a:t>自治体のうち</a:t>
            </a:r>
            <a:r>
              <a:rPr kumimoji="1" lang="en-US" altLang="ja-JP" dirty="0" smtClean="0"/>
              <a:t>155</a:t>
            </a:r>
            <a:r>
              <a:rPr kumimoji="1" lang="ja-JP" altLang="en-US" dirty="0" smtClean="0"/>
              <a:t>自治体で導入）されているパートナーシップ制度等について取り上げ、多様な性を持つ私たちが、自分らしく安心して暮らせるようになるために、社会全体で取り組んでいる事柄であることを確認する。</a:t>
            </a:r>
            <a:endParaRPr kumimoji="1" lang="en-US" altLang="ja-JP" dirty="0" smtClean="0"/>
          </a:p>
          <a:p>
            <a:endParaRPr kumimoji="1" lang="en-US" altLang="ja-JP" dirty="0" smtClean="0"/>
          </a:p>
          <a:p>
            <a:r>
              <a:rPr kumimoji="1" lang="ja-JP" altLang="en-US" dirty="0" smtClean="0"/>
              <a:t>（参考）</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ja-JP" sz="1200" kern="1200" dirty="0" smtClean="0">
                <a:solidFill>
                  <a:schemeClr val="tx1"/>
                </a:solidFill>
                <a:effectLst/>
                <a:latin typeface="+mn-lt"/>
                <a:ea typeface="+mn-ea"/>
                <a:cs typeface="+mn-cs"/>
              </a:rPr>
              <a:t>性別に関係なく、誰でも使いやすいように、公共機関にあるトイレなどの表示も工夫されてきて</a:t>
            </a:r>
            <a:r>
              <a:rPr kumimoji="1" lang="ja-JP" altLang="en-US" sz="1200" kern="1200" dirty="0" smtClean="0">
                <a:solidFill>
                  <a:schemeClr val="tx1"/>
                </a:solidFill>
                <a:effectLst/>
                <a:latin typeface="+mn-lt"/>
                <a:ea typeface="+mn-ea"/>
                <a:cs typeface="+mn-cs"/>
              </a:rPr>
              <a:t>いる</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ja-JP" altLang="en-US" dirty="0" smtClean="0"/>
              <a:t>○レインボーフラッグ（虹の旗）</a:t>
            </a:r>
            <a:endParaRPr kumimoji="1" lang="en-US" altLang="ja-JP" dirty="0" smtClean="0"/>
          </a:p>
          <a:p>
            <a:r>
              <a:rPr kumimoji="1" lang="ja-JP" altLang="en-US" dirty="0" smtClean="0"/>
              <a:t>　</a:t>
            </a:r>
            <a:r>
              <a:rPr kumimoji="1" lang="en-US" altLang="ja-JP" dirty="0" smtClean="0"/>
              <a:t>6</a:t>
            </a:r>
            <a:r>
              <a:rPr kumimoji="1" lang="ja-JP" altLang="en-US" dirty="0" smtClean="0"/>
              <a:t>色から構成されており、レズビアン、ゲイ、バイセクシュアル、トランスジェンダー（</a:t>
            </a:r>
            <a:r>
              <a:rPr kumimoji="1" lang="en-US" altLang="ja-JP" dirty="0" smtClean="0"/>
              <a:t>LGBT)</a:t>
            </a:r>
            <a:r>
              <a:rPr kumimoji="1" lang="ja-JP" altLang="en-US" dirty="0" smtClean="0"/>
              <a:t>の尊厳と</a:t>
            </a:r>
            <a:r>
              <a:rPr kumimoji="1" lang="en-US" altLang="ja-JP" dirty="0" smtClean="0"/>
              <a:t>LGBT</a:t>
            </a:r>
            <a:r>
              <a:rPr kumimoji="1" lang="ja-JP" altLang="en-US" dirty="0" smtClean="0"/>
              <a:t>の社会運動を象徴する旗で、多様な性を生きる人を理解し、認知しているという意思表示を表す。</a:t>
            </a:r>
            <a:endParaRPr kumimoji="1" lang="en-US" altLang="ja-JP" dirty="0" smtClean="0"/>
          </a:p>
          <a:p>
            <a:endParaRPr kumimoji="1" lang="en-US" altLang="ja-JP" dirty="0" smtClean="0"/>
          </a:p>
          <a:p>
            <a:r>
              <a:rPr kumimoji="1" lang="ja-JP" altLang="en-US" dirty="0" smtClean="0"/>
              <a:t>○プライド・パレード</a:t>
            </a:r>
            <a:endParaRPr kumimoji="1" lang="en-US" altLang="ja-JP" dirty="0" smtClean="0"/>
          </a:p>
          <a:p>
            <a:r>
              <a:rPr kumimoji="1" lang="ja-JP" altLang="en-US" dirty="0" smtClean="0"/>
              <a:t>　レズビアン・ゲイ・バイセクシュアル・トランスジェンダー（</a:t>
            </a:r>
            <a:r>
              <a:rPr kumimoji="1" lang="en-US" altLang="ja-JP" dirty="0" smtClean="0"/>
              <a:t>LGBT</a:t>
            </a:r>
            <a:r>
              <a:rPr kumimoji="1" lang="ja-JP" altLang="en-US" dirty="0" smtClean="0"/>
              <a:t>）文化を讃えるイベントをさす言葉。各時代における法的権利（同性結婚や反差別など）を求める</a:t>
            </a:r>
            <a:r>
              <a:rPr kumimoji="1" lang="en-US" altLang="ja-JP" dirty="0" smtClean="0"/>
              <a:t>LGBT</a:t>
            </a:r>
            <a:r>
              <a:rPr kumimoji="1" lang="ja-JP" altLang="en-US" dirty="0" smtClean="0"/>
              <a:t>の社会運動の場ともなっている。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13C336F-4E2C-4B8B-85AB-1FA060D43307}"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4125073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SOGI</a:t>
            </a:r>
            <a:r>
              <a:rPr kumimoji="1" lang="ja-JP" altLang="ja-JP" sz="1200" kern="1200" dirty="0" smtClean="0">
                <a:solidFill>
                  <a:schemeClr val="tx1"/>
                </a:solidFill>
                <a:effectLst/>
                <a:latin typeface="+mn-lt"/>
                <a:ea typeface="+mn-ea"/>
                <a:cs typeface="+mn-cs"/>
              </a:rPr>
              <a:t>（ソジ）とは、①どの性別を好きになるか（ならないか）を表す「性的指向（</a:t>
            </a:r>
            <a:r>
              <a:rPr kumimoji="1" lang="en-US" altLang="ja-JP" sz="1200" kern="1200" dirty="0" smtClean="0">
                <a:solidFill>
                  <a:schemeClr val="tx1"/>
                </a:solidFill>
                <a:effectLst/>
                <a:latin typeface="+mn-lt"/>
                <a:ea typeface="+mn-ea"/>
                <a:cs typeface="+mn-cs"/>
              </a:rPr>
              <a:t>Sexual Orientation</a:t>
            </a:r>
            <a:r>
              <a:rPr kumimoji="1" lang="ja-JP" altLang="ja-JP" sz="1200" kern="1200" dirty="0" smtClean="0">
                <a:solidFill>
                  <a:schemeClr val="tx1"/>
                </a:solidFill>
                <a:effectLst/>
                <a:latin typeface="+mn-lt"/>
                <a:ea typeface="+mn-ea"/>
                <a:cs typeface="+mn-cs"/>
              </a:rPr>
              <a:t>）」と、②自分の性別をどう認識しているかを表す「性自認（</a:t>
            </a:r>
            <a:r>
              <a:rPr kumimoji="1" lang="en-US" altLang="ja-JP" sz="1200" kern="1200" dirty="0" smtClean="0">
                <a:solidFill>
                  <a:schemeClr val="tx1"/>
                </a:solidFill>
                <a:effectLst/>
                <a:latin typeface="+mn-lt"/>
                <a:ea typeface="+mn-ea"/>
                <a:cs typeface="+mn-cs"/>
              </a:rPr>
              <a:t>Gender Identity</a:t>
            </a:r>
            <a:r>
              <a:rPr kumimoji="1" lang="ja-JP" altLang="ja-JP" sz="1200" kern="1200" dirty="0" smtClean="0">
                <a:solidFill>
                  <a:schemeClr val="tx1"/>
                </a:solidFill>
                <a:effectLst/>
                <a:latin typeface="+mn-lt"/>
                <a:ea typeface="+mn-ea"/>
                <a:cs typeface="+mn-cs"/>
              </a:rPr>
              <a:t>）」の二つを表す言葉です。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smtClean="0">
                <a:solidFill>
                  <a:schemeClr val="tx1"/>
                </a:solidFill>
                <a:effectLst/>
                <a:latin typeface="+mn-lt"/>
                <a:ea typeface="+mn-ea"/>
                <a:cs typeface="+mn-cs"/>
              </a:rPr>
              <a:t>　</a:t>
            </a:r>
            <a:r>
              <a:rPr kumimoji="1" lang="en-US" altLang="ja-JP" sz="1200" kern="1200" baseline="0" dirty="0" smtClean="0">
                <a:solidFill>
                  <a:schemeClr val="tx1"/>
                </a:solidFill>
                <a:effectLst/>
                <a:latin typeface="+mn-lt"/>
                <a:ea typeface="+mn-ea"/>
                <a:cs typeface="+mn-cs"/>
              </a:rPr>
              <a:t>SOGI</a:t>
            </a:r>
            <a:r>
              <a:rPr kumimoji="1" lang="ja-JP" altLang="ja-JP" sz="1200" kern="1200" dirty="0" smtClean="0">
                <a:solidFill>
                  <a:schemeClr val="tx1"/>
                </a:solidFill>
                <a:effectLst/>
                <a:latin typeface="+mn-lt"/>
                <a:ea typeface="+mn-ea"/>
                <a:cs typeface="+mn-cs"/>
              </a:rPr>
              <a:t>ハラとは、性的指向や性自認に起因する差別的な言動のことをいいます。</a:t>
            </a:r>
            <a:endParaRPr kumimoji="1" lang="en-US" altLang="ja-JP" sz="1200" kern="1200" dirty="0" smtClean="0">
              <a:solidFill>
                <a:schemeClr val="tx1"/>
              </a:solidFill>
              <a:effectLst/>
              <a:latin typeface="+mn-lt"/>
              <a:ea typeface="+mn-ea"/>
              <a:cs typeface="+mn-cs"/>
            </a:endParaRPr>
          </a:p>
          <a:p>
            <a:endParaRPr lang="en-US" altLang="ja-JP" dirty="0" smtClean="0"/>
          </a:p>
          <a:p>
            <a:r>
              <a:rPr lang="ja-JP" altLang="en-US" dirty="0" smtClean="0"/>
              <a:t>　</a:t>
            </a:r>
            <a:r>
              <a:rPr lang="en-US" altLang="ja-JP" dirty="0" smtClean="0"/>
              <a:t>LGBT</a:t>
            </a:r>
            <a:r>
              <a:rPr lang="ja-JP" altLang="en-US" dirty="0" smtClean="0"/>
              <a:t>当事者の中には、性的指向や性自認をカミングアウトすることによって、「自分を偽ることなく生きたい」と思っている人がいます。</a:t>
            </a:r>
            <a:endParaRPr lang="en-US" altLang="ja-JP" dirty="0" smtClean="0"/>
          </a:p>
          <a:p>
            <a:r>
              <a:rPr lang="ja-JP" altLang="en-US" dirty="0" smtClean="0"/>
              <a:t>　しかし、周りの人の何気ない言動により差別や偏見を感じていたり、「カミングアウトをすると、これまでの人間関係が崩壊してしまうのではないだろうか」、「友人や職場の同僚から否定的な反応が返ってくるのではないだろうか」と悩んで、カミングアウトできない人たちがいます。</a:t>
            </a:r>
            <a:endParaRPr lang="en-US" altLang="ja-JP" dirty="0" smtClean="0"/>
          </a:p>
          <a:p>
            <a:r>
              <a:rPr lang="ja-JP" altLang="en-US" dirty="0" smtClean="0"/>
              <a:t>　</a:t>
            </a:r>
            <a:r>
              <a:rPr lang="en-US" altLang="ja-JP" dirty="0" smtClean="0"/>
              <a:t>LGBT</a:t>
            </a:r>
            <a:r>
              <a:rPr lang="ja-JP" altLang="en-US" dirty="0" smtClean="0"/>
              <a:t>や典型的ではない性別表現を嘲笑したり、からかいの会話が日常的にある環境では、一人ひとりの個性を尊重し、誰もが安心して生活できる社会を実現することはできません。</a:t>
            </a:r>
            <a:endParaRPr kumimoji="1" lang="ja-JP" altLang="en-US" dirty="0"/>
          </a:p>
        </p:txBody>
      </p:sp>
      <p:sp>
        <p:nvSpPr>
          <p:cNvPr id="4" name="スライド番号プレースホルダー 3"/>
          <p:cNvSpPr>
            <a:spLocks noGrp="1"/>
          </p:cNvSpPr>
          <p:nvPr>
            <p:ph type="sldNum" sz="quarter" idx="10"/>
          </p:nvPr>
        </p:nvSpPr>
        <p:spPr/>
        <p:txBody>
          <a:bodyPr/>
          <a:lstStyle/>
          <a:p>
            <a:fld id="{8384E7D8-8AE5-4AC7-B96B-587B89C22966}" type="slidenum">
              <a:rPr kumimoji="1" lang="ja-JP" altLang="en-US" smtClean="0"/>
              <a:t>36</a:t>
            </a:fld>
            <a:endParaRPr kumimoji="1" lang="ja-JP" altLang="en-US"/>
          </a:p>
        </p:txBody>
      </p:sp>
    </p:spTree>
    <p:extLst>
      <p:ext uri="{BB962C8B-B14F-4D97-AF65-F5344CB8AC3E}">
        <p14:creationId xmlns:p14="http://schemas.microsoft.com/office/powerpoint/2010/main" val="143707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性の在り方は、①体の性（解剖学的な体の性：身体的性別）、②心の性（自分の性別をどう認識しているか：性自認）、③好きになる性（どの性別を好きになるか：性的指向）</a:t>
            </a:r>
            <a:r>
              <a:rPr kumimoji="1" lang="ja-JP" altLang="en-US" sz="1200" kern="1200" dirty="0" smtClean="0">
                <a:solidFill>
                  <a:schemeClr val="tx1"/>
                </a:solidFill>
                <a:effectLst/>
                <a:latin typeface="+mn-lt"/>
                <a:ea typeface="+mn-ea"/>
                <a:cs typeface="+mn-cs"/>
              </a:rPr>
              <a:t>など</a:t>
            </a:r>
            <a:r>
              <a:rPr kumimoji="1" lang="ja-JP" altLang="ja-JP" sz="1200" kern="1200" dirty="0" smtClean="0">
                <a:solidFill>
                  <a:schemeClr val="tx1"/>
                </a:solidFill>
                <a:effectLst/>
                <a:latin typeface="+mn-lt"/>
                <a:ea typeface="+mn-ea"/>
                <a:cs typeface="+mn-cs"/>
              </a:rPr>
              <a:t>の要素から考えられます。これらの組み合わせにより、一人ひとり異なる多様な性が存在しています。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性の多様性は持って生まれたものであり、自分の意思で変えられるものでは</a:t>
            </a:r>
            <a:r>
              <a:rPr kumimoji="1" lang="ja-JP" altLang="en-US" sz="1200" kern="1200" dirty="0" smtClean="0">
                <a:solidFill>
                  <a:schemeClr val="tx1"/>
                </a:solidFill>
                <a:effectLst/>
                <a:latin typeface="+mn-lt"/>
                <a:ea typeface="+mn-ea"/>
                <a:cs typeface="+mn-cs"/>
              </a:rPr>
              <a:t>ありません。</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また、</a:t>
            </a:r>
            <a:r>
              <a:rPr kumimoji="1" lang="ja-JP" altLang="ja-JP" sz="1200" kern="1200" dirty="0" smtClean="0">
                <a:solidFill>
                  <a:schemeClr val="tx1"/>
                </a:solidFill>
                <a:effectLst/>
                <a:latin typeface="+mn-lt"/>
                <a:ea typeface="+mn-ea"/>
                <a:cs typeface="+mn-cs"/>
              </a:rPr>
              <a:t>変えるように強制されるもので</a:t>
            </a:r>
            <a:r>
              <a:rPr kumimoji="1" lang="ja-JP" altLang="en-US" sz="1200" kern="1200" dirty="0" smtClean="0">
                <a:solidFill>
                  <a:schemeClr val="tx1"/>
                </a:solidFill>
                <a:effectLst/>
                <a:latin typeface="+mn-lt"/>
                <a:ea typeface="+mn-ea"/>
                <a:cs typeface="+mn-cs"/>
              </a:rPr>
              <a:t>もなく</a:t>
            </a:r>
            <a:r>
              <a:rPr kumimoji="1" lang="ja-JP" altLang="ja-JP" sz="1200" kern="1200" dirty="0" smtClean="0">
                <a:solidFill>
                  <a:schemeClr val="tx1"/>
                </a:solidFill>
                <a:effectLst/>
                <a:latin typeface="+mn-lt"/>
                <a:ea typeface="+mn-ea"/>
                <a:cs typeface="+mn-cs"/>
              </a:rPr>
              <a:t>、その人らしさを作る一つの要素で</a:t>
            </a:r>
            <a:r>
              <a:rPr kumimoji="1" lang="ja-JP" altLang="en-US" sz="1200" kern="1200" dirty="0" smtClean="0">
                <a:solidFill>
                  <a:schemeClr val="tx1"/>
                </a:solidFill>
                <a:effectLst/>
                <a:latin typeface="+mn-lt"/>
                <a:ea typeface="+mn-ea"/>
                <a:cs typeface="+mn-cs"/>
              </a:rPr>
              <a:t>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性は、体の性で分けられる男性・女性の２種類だけでなく、一人ひとりにその人らしい性の在り方があるのです。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（参考）</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LGBT</a:t>
            </a:r>
            <a:r>
              <a:rPr kumimoji="1" lang="ja-JP" altLang="ja-JP" sz="1200" kern="1200" dirty="0" smtClean="0">
                <a:solidFill>
                  <a:schemeClr val="tx1"/>
                </a:solidFill>
                <a:effectLst/>
                <a:latin typeface="+mn-lt"/>
                <a:ea typeface="+mn-ea"/>
                <a:cs typeface="+mn-cs"/>
              </a:rPr>
              <a:t>とは、体の性（身体的性別）、心の性（性自認）、好きになる性（性的指向）、の組み合わせを表しているものです。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性にはこの他にも多様な組み合わせがあり、</a:t>
            </a:r>
            <a:r>
              <a:rPr kumimoji="1" lang="en-US" altLang="ja-JP" sz="1200" kern="1200" dirty="0" smtClean="0">
                <a:solidFill>
                  <a:schemeClr val="tx1"/>
                </a:solidFill>
                <a:effectLst/>
                <a:latin typeface="+mn-lt"/>
                <a:ea typeface="+mn-ea"/>
                <a:cs typeface="+mn-cs"/>
              </a:rPr>
              <a:t>LGBT</a:t>
            </a:r>
            <a:r>
              <a:rPr kumimoji="1" lang="ja-JP" altLang="ja-JP" sz="1200" kern="1200" dirty="0" smtClean="0">
                <a:solidFill>
                  <a:schemeClr val="tx1"/>
                </a:solidFill>
                <a:effectLst/>
                <a:latin typeface="+mn-lt"/>
                <a:ea typeface="+mn-ea"/>
                <a:cs typeface="+mn-cs"/>
              </a:rPr>
              <a:t>はそれらの一部を指します。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レズビアン（</a:t>
            </a:r>
            <a:r>
              <a:rPr kumimoji="1" lang="en-US" altLang="ja-JP" sz="1200" kern="1200" dirty="0" smtClean="0">
                <a:solidFill>
                  <a:schemeClr val="tx1"/>
                </a:solidFill>
                <a:effectLst/>
                <a:latin typeface="+mn-lt"/>
                <a:ea typeface="+mn-ea"/>
                <a:cs typeface="+mn-cs"/>
              </a:rPr>
              <a:t>L</a:t>
            </a:r>
            <a:r>
              <a:rPr kumimoji="1" lang="ja-JP" altLang="ja-JP" sz="1200" kern="1200" dirty="0" smtClean="0">
                <a:solidFill>
                  <a:schemeClr val="tx1"/>
                </a:solidFill>
                <a:effectLst/>
                <a:latin typeface="+mn-lt"/>
                <a:ea typeface="+mn-ea"/>
                <a:cs typeface="+mn-cs"/>
              </a:rPr>
              <a:t>）：心の性が女性で、好きになる性の対象が女性である人</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ゲイ（</a:t>
            </a:r>
            <a:r>
              <a:rPr kumimoji="1" lang="en-US" altLang="ja-JP" sz="1200" kern="1200" dirty="0" smtClean="0">
                <a:solidFill>
                  <a:schemeClr val="tx1"/>
                </a:solidFill>
                <a:effectLst/>
                <a:latin typeface="+mn-lt"/>
                <a:ea typeface="+mn-ea"/>
                <a:cs typeface="+mn-cs"/>
              </a:rPr>
              <a:t>G</a:t>
            </a:r>
            <a:r>
              <a:rPr kumimoji="1" lang="ja-JP" altLang="ja-JP" sz="1200" kern="1200" dirty="0" smtClean="0">
                <a:solidFill>
                  <a:schemeClr val="tx1"/>
                </a:solidFill>
                <a:effectLst/>
                <a:latin typeface="+mn-lt"/>
                <a:ea typeface="+mn-ea"/>
                <a:cs typeface="+mn-cs"/>
              </a:rPr>
              <a:t>）：心の性が男性で、好きになる性の対象が男性である人</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バイセクシュアル（</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）：心の性がどうであるかに</a:t>
            </a:r>
            <a:r>
              <a:rPr kumimoji="1" lang="ja-JP" altLang="en-US" sz="1200" kern="1200" dirty="0" smtClean="0">
                <a:solidFill>
                  <a:schemeClr val="tx1"/>
                </a:solidFill>
                <a:effectLst/>
                <a:latin typeface="+mn-lt"/>
                <a:ea typeface="+mn-ea"/>
                <a:cs typeface="+mn-cs"/>
              </a:rPr>
              <a:t>関わらず</a:t>
            </a:r>
            <a:r>
              <a:rPr kumimoji="1" lang="ja-JP" altLang="ja-JP" sz="1200" kern="1200" dirty="0" smtClean="0">
                <a:solidFill>
                  <a:schemeClr val="tx1"/>
                </a:solidFill>
                <a:effectLst/>
                <a:latin typeface="+mn-lt"/>
                <a:ea typeface="+mn-ea"/>
                <a:cs typeface="+mn-cs"/>
              </a:rPr>
              <a:t>、好きになる性の対象が男性と女性両方である人</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トランスジェンダー（</a:t>
            </a:r>
            <a:r>
              <a:rPr kumimoji="1" lang="en-US" altLang="ja-JP" sz="1200" kern="1200" dirty="0" smtClean="0">
                <a:solidFill>
                  <a:schemeClr val="tx1"/>
                </a:solidFill>
                <a:effectLst/>
                <a:latin typeface="+mn-lt"/>
                <a:ea typeface="+mn-ea"/>
                <a:cs typeface="+mn-cs"/>
              </a:rPr>
              <a:t>T</a:t>
            </a:r>
            <a:r>
              <a:rPr kumimoji="1" lang="ja-JP" altLang="ja-JP" sz="1200" kern="1200" dirty="0" smtClean="0">
                <a:solidFill>
                  <a:schemeClr val="tx1"/>
                </a:solidFill>
                <a:effectLst/>
                <a:latin typeface="+mn-lt"/>
                <a:ea typeface="+mn-ea"/>
                <a:cs typeface="+mn-cs"/>
              </a:rPr>
              <a:t>）：生まれたときの体の性と心の性が異なる人</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37</a:t>
            </a:fld>
            <a:endParaRPr kumimoji="1" lang="ja-JP" altLang="en-US"/>
          </a:p>
        </p:txBody>
      </p:sp>
    </p:spTree>
    <p:extLst>
      <p:ext uri="{BB962C8B-B14F-4D97-AF65-F5344CB8AC3E}">
        <p14:creationId xmlns:p14="http://schemas.microsoft.com/office/powerpoint/2010/main" val="3045881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SOGI</a:t>
            </a:r>
            <a:r>
              <a:rPr kumimoji="1" lang="ja-JP" altLang="ja-JP" sz="1200" kern="1200" dirty="0" smtClean="0">
                <a:solidFill>
                  <a:schemeClr val="tx1"/>
                </a:solidFill>
                <a:effectLst/>
                <a:latin typeface="+mn-lt"/>
                <a:ea typeface="+mn-ea"/>
                <a:cs typeface="+mn-cs"/>
              </a:rPr>
              <a:t>ハラをなくすためには、一人ひとりが問題を自分のこととして捉えること、</a:t>
            </a:r>
            <a:r>
              <a:rPr kumimoji="1" lang="en-US" altLang="ja-JP" sz="1200" kern="1200" dirty="0" smtClean="0">
                <a:solidFill>
                  <a:schemeClr val="tx1"/>
                </a:solidFill>
                <a:effectLst/>
                <a:latin typeface="+mn-lt"/>
                <a:ea typeface="+mn-ea"/>
                <a:cs typeface="+mn-cs"/>
              </a:rPr>
              <a:t>SOGI</a:t>
            </a:r>
            <a:r>
              <a:rPr kumimoji="1" lang="ja-JP" altLang="ja-JP" sz="1200" kern="1200" dirty="0" smtClean="0">
                <a:solidFill>
                  <a:schemeClr val="tx1"/>
                </a:solidFill>
                <a:effectLst/>
                <a:latin typeface="+mn-lt"/>
                <a:ea typeface="+mn-ea"/>
                <a:cs typeface="+mn-cs"/>
              </a:rPr>
              <a:t>について正しい知識を身に付け、多様な見方や理解を深めて相手を理解しようとすること、誰もがプライバシーが守られ相談できる人や相談できる場所ができることが大切であること</a:t>
            </a:r>
            <a:r>
              <a:rPr kumimoji="1" lang="ja-JP" altLang="en-US" sz="1200" kern="1200" dirty="0" smtClean="0">
                <a:solidFill>
                  <a:schemeClr val="tx1"/>
                </a:solidFill>
                <a:effectLst/>
                <a:latin typeface="+mn-lt"/>
                <a:ea typeface="+mn-ea"/>
                <a:cs typeface="+mn-cs"/>
              </a:rPr>
              <a:t>について、気づかせ理解させる。</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38</a:t>
            </a:fld>
            <a:endParaRPr kumimoji="1" lang="ja-JP" altLang="en-US"/>
          </a:p>
        </p:txBody>
      </p:sp>
    </p:spTree>
    <p:extLst>
      <p:ext uri="{BB962C8B-B14F-4D97-AF65-F5344CB8AC3E}">
        <p14:creationId xmlns:p14="http://schemas.microsoft.com/office/powerpoint/2010/main" val="103272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274D452A-28B1-409C-9C73-5696C4DF135F}" type="slidenum">
              <a:rPr lang="en-US" altLang="ja-JP">
                <a:ea typeface="ＭＳ Ｐゴシック" panose="020B0600070205080204" pitchFamily="50" charset="-128"/>
              </a:rPr>
              <a:pPr eaLnBrk="1" hangingPunct="1">
                <a:spcBef>
                  <a:spcPct val="0"/>
                </a:spcBef>
              </a:pPr>
              <a:t>3</a:t>
            </a:fld>
            <a:endParaRPr lang="en-US" altLang="ja-JP">
              <a:ea typeface="ＭＳ Ｐゴシック" panose="020B0600070205080204" pitchFamily="50" charset="-128"/>
            </a:endParaRPr>
          </a:p>
        </p:txBody>
      </p:sp>
      <p:sp>
        <p:nvSpPr>
          <p:cNvPr id="83971" name="Rectangle 2"/>
          <p:cNvSpPr>
            <a:spLocks noGrp="1" noRot="1" noChangeAspect="1" noChangeArrowheads="1" noTextEdit="1"/>
          </p:cNvSpPr>
          <p:nvPr>
            <p:ph type="sldImg"/>
          </p:nvPr>
        </p:nvSpPr>
        <p:spPr>
          <a:xfrm>
            <a:off x="422275" y="1243013"/>
            <a:ext cx="5962650" cy="3354387"/>
          </a:xfrm>
          <a:ln/>
        </p:spPr>
      </p:sp>
      <p:sp>
        <p:nvSpPr>
          <p:cNvPr id="83972" name="Rectangle 3"/>
          <p:cNvSpPr>
            <a:spLocks noGrp="1" noChangeArrowheads="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「保健」の授業では、４つの自立のうち、「性的自立」を果たすために、この３点を目標に学習していきます。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この時間は、自分やパートナーの性について理解し大切にできるように、必要な知識を学習していきましょう。</a:t>
            </a:r>
            <a:endParaRPr lang="en-US" altLang="ja-JP" sz="1200" b="0" dirty="0" smtClean="0">
              <a:latin typeface="+mn-ea"/>
              <a:ea typeface="+mn-ea"/>
            </a:endParaRPr>
          </a:p>
        </p:txBody>
      </p:sp>
    </p:spTree>
    <p:extLst>
      <p:ext uri="{BB962C8B-B14F-4D97-AF65-F5344CB8AC3E}">
        <p14:creationId xmlns:p14="http://schemas.microsoft.com/office/powerpoint/2010/main" val="1743878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エイズを含む性感染症について</a:t>
            </a:r>
            <a:r>
              <a:rPr kumimoji="1" lang="ja-JP" altLang="en-US" sz="1200" kern="1200" dirty="0" smtClean="0">
                <a:solidFill>
                  <a:schemeClr val="tx1"/>
                </a:solidFill>
                <a:effectLst/>
                <a:latin typeface="+mn-lt"/>
                <a:ea typeface="+mn-ea"/>
                <a:cs typeface="+mn-cs"/>
              </a:rPr>
              <a:t>、誰もが感染する可能性がある身近な病気であることを伝え、</a:t>
            </a:r>
            <a:r>
              <a:rPr kumimoji="1" lang="ja-JP" altLang="ja-JP" sz="1200" kern="1200" dirty="0" smtClean="0">
                <a:solidFill>
                  <a:schemeClr val="tx1"/>
                </a:solidFill>
                <a:effectLst/>
                <a:latin typeface="+mn-lt"/>
                <a:ea typeface="+mn-ea"/>
                <a:cs typeface="+mn-cs"/>
              </a:rPr>
              <a:t>正しい知識や予防方法について理解できるように</a:t>
            </a:r>
            <a:r>
              <a:rPr kumimoji="1" lang="ja-JP" altLang="en-US" sz="1200" kern="1200" dirty="0" smtClean="0">
                <a:solidFill>
                  <a:schemeClr val="tx1"/>
                </a:solidFill>
                <a:effectLst/>
                <a:latin typeface="+mn-lt"/>
                <a:ea typeface="+mn-ea"/>
                <a:cs typeface="+mn-cs"/>
              </a:rPr>
              <a:t>しましょう</a:t>
            </a:r>
            <a:r>
              <a:rPr kumimoji="1" lang="ja-JP" altLang="ja-JP" sz="1200" kern="1200" dirty="0" smtClean="0">
                <a:solidFill>
                  <a:schemeClr val="tx1"/>
                </a:solidFill>
                <a:effectLst/>
                <a:latin typeface="+mn-lt"/>
                <a:ea typeface="+mn-ea"/>
                <a:cs typeface="+mn-cs"/>
              </a:rPr>
              <a:t>。</a:t>
            </a:r>
            <a:endParaRPr lang="en-US" altLang="ja-JP" sz="1200" dirty="0" smtClean="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39</a:t>
            </a:fld>
            <a:endParaRPr kumimoji="1" lang="ja-JP" altLang="en-US"/>
          </a:p>
        </p:txBody>
      </p:sp>
    </p:spTree>
    <p:extLst>
      <p:ext uri="{BB962C8B-B14F-4D97-AF65-F5344CB8AC3E}">
        <p14:creationId xmlns:p14="http://schemas.microsoft.com/office/powerpoint/2010/main" val="3258951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422275" y="1243013"/>
            <a:ext cx="5962650" cy="3354387"/>
          </a:xfrm>
          <a:ln/>
        </p:spPr>
      </p:sp>
      <p:sp>
        <p:nvSpPr>
          <p:cNvPr id="307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61AE0A-4CC2-4CFC-BAA9-CE540F6DFE39}"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78856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xfrm>
            <a:off x="422275" y="1243013"/>
            <a:ext cx="5961063" cy="3354387"/>
          </a:xfrm>
          <a:ln/>
        </p:spPr>
      </p:sp>
      <p:sp>
        <p:nvSpPr>
          <p:cNvPr id="337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このグラフは、令和元年度に全国で報告された年齢別の性感染症に感染した人の数です。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性感染症は、皆さんがもうすぐ迎える</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歳から</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歳で性感染症に感染する人が多くなっており、男性よりも女性の方が性感染症に感染している人が多いことがわかります。</a:t>
            </a:r>
            <a:endParaRPr lang="ja-JP" altLang="en-US" dirty="0" smtClean="0">
              <a:latin typeface="Arial" panose="020B0604020202020204" pitchFamily="34" charset="0"/>
            </a:endParaRPr>
          </a:p>
        </p:txBody>
      </p:sp>
      <p:sp>
        <p:nvSpPr>
          <p:cNvPr id="337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fld id="{5AA47403-18AC-4A4C-B895-78E0C6E4B667}" type="slidenum">
              <a:rPr lang="en-US" altLang="ja-JP" sz="1200" b="0"/>
              <a:pPr eaLnBrk="1" hangingPunct="1"/>
              <a:t>41</a:t>
            </a:fld>
            <a:endParaRPr lang="en-US" altLang="ja-JP" sz="1200" b="0"/>
          </a:p>
        </p:txBody>
      </p:sp>
    </p:spTree>
    <p:extLst>
      <p:ext uri="{BB962C8B-B14F-4D97-AF65-F5344CB8AC3E}">
        <p14:creationId xmlns:p14="http://schemas.microsoft.com/office/powerpoint/2010/main" val="955432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　また、命に関わる性感染症であるエイズについても、高知県でも毎年、新規</a:t>
            </a:r>
            <a:r>
              <a:rPr kumimoji="1" lang="en-US" altLang="ja-JP" dirty="0" smtClean="0"/>
              <a:t>HIV</a:t>
            </a:r>
            <a:r>
              <a:rPr kumimoji="1" lang="ja-JP" altLang="en-US" dirty="0" smtClean="0"/>
              <a:t>感染者が報告されており、その数は年々増加しています。</a:t>
            </a:r>
            <a:endParaRPr kumimoji="1" lang="en-US" altLang="ja-JP" dirty="0" smtClean="0"/>
          </a:p>
          <a:p>
            <a:r>
              <a:rPr kumimoji="1" lang="ja-JP" altLang="en-US" dirty="0" smtClean="0"/>
              <a:t>　性感染症は、日常の中で話題になることは少ないですが、皆さんの近い将来に深く関係がある病気です。</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42</a:t>
            </a:fld>
            <a:endParaRPr kumimoji="1" lang="ja-JP" altLang="en-US"/>
          </a:p>
        </p:txBody>
      </p:sp>
    </p:spTree>
    <p:extLst>
      <p:ext uri="{BB962C8B-B14F-4D97-AF65-F5344CB8AC3E}">
        <p14:creationId xmlns:p14="http://schemas.microsoft.com/office/powerpoint/2010/main" val="3998796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422275" y="1243013"/>
            <a:ext cx="5961063" cy="3354387"/>
          </a:xfrm>
          <a:ln/>
        </p:spPr>
      </p:sp>
      <p:sp>
        <p:nvSpPr>
          <p:cNvPr id="307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anose="020B0604020202020204" pitchFamily="34" charset="0"/>
              </a:rPr>
              <a:t>今日は、この４つの項目について考えながら勉強をしていきましょう。</a:t>
            </a: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fld id="{D961AE0A-4CC2-4CFC-BAA9-CE540F6DFE39}" type="slidenum">
              <a:rPr lang="en-US" altLang="ja-JP" sz="1200" b="0">
                <a:solidFill>
                  <a:prstClr val="black"/>
                </a:solidFill>
              </a:rPr>
              <a:pPr eaLnBrk="1" hangingPunct="1"/>
              <a:t>43</a:t>
            </a:fld>
            <a:endParaRPr lang="en-US" altLang="ja-JP" sz="1200" b="0">
              <a:solidFill>
                <a:prstClr val="black"/>
              </a:solidFill>
            </a:endParaRPr>
          </a:p>
        </p:txBody>
      </p:sp>
    </p:spTree>
    <p:extLst>
      <p:ext uri="{BB962C8B-B14F-4D97-AF65-F5344CB8AC3E}">
        <p14:creationId xmlns:p14="http://schemas.microsoft.com/office/powerpoint/2010/main" val="2825354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xfrm>
            <a:off x="422275" y="1243013"/>
            <a:ext cx="5961063" cy="3354387"/>
          </a:xfrm>
          <a:ln/>
        </p:spPr>
      </p:sp>
      <p:sp>
        <p:nvSpPr>
          <p:cNvPr id="3174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病原体</a:t>
            </a:r>
            <a:r>
              <a:rPr kumimoji="1" lang="en-US"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精液・膣分泌液・血液等の体液、性器や口等の粘膜やその周辺の皮膚に存在する。</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感染経路</a:t>
            </a:r>
            <a:r>
              <a:rPr kumimoji="1" lang="en-US" altLang="ja-JP" sz="1200" kern="1200" dirty="0" smtClean="0">
                <a:solidFill>
                  <a:schemeClr val="tx1"/>
                </a:solidFill>
                <a:effectLst/>
                <a:latin typeface="+mn-lt"/>
                <a:ea typeface="+mn-ea"/>
                <a:cs typeface="+mn-cs"/>
              </a:rPr>
              <a:t>】</a:t>
            </a:r>
            <a:endParaRPr kumimoji="1" lang="en-US" altLang="ja-JP" sz="1200" kern="1200" baseline="0" dirty="0" smtClean="0">
              <a:solidFill>
                <a:schemeClr val="tx1"/>
              </a:solidFill>
              <a:effectLst/>
              <a:latin typeface="+mn-lt"/>
              <a:ea typeface="+mn-ea"/>
              <a:cs typeface="+mn-cs"/>
            </a:endParaRPr>
          </a:p>
          <a:p>
            <a:r>
              <a:rPr kumimoji="1" lang="ja-JP" altLang="en-US" sz="1200" kern="1200" baseline="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細菌や原虫等の病原体を含む精液や膣分泌液、血液等が、口や性器の粘膜、皮膚等に接触することで起こる（主に性的接触の際に粘膜から病原体が侵入することによる）。</a:t>
            </a:r>
          </a:p>
        </p:txBody>
      </p:sp>
      <p:sp>
        <p:nvSpPr>
          <p:cNvPr id="317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fld id="{739EC19A-9CAB-4B40-9970-EA2D0B8B0060}" type="slidenum">
              <a:rPr lang="en-US" altLang="ja-JP" sz="1200" b="0"/>
              <a:pPr eaLnBrk="1" hangingPunct="1"/>
              <a:t>44</a:t>
            </a:fld>
            <a:endParaRPr lang="en-US" altLang="ja-JP" sz="1200" b="0"/>
          </a:p>
        </p:txBody>
      </p:sp>
    </p:spTree>
    <p:extLst>
      <p:ext uri="{BB962C8B-B14F-4D97-AF65-F5344CB8AC3E}">
        <p14:creationId xmlns:p14="http://schemas.microsoft.com/office/powerpoint/2010/main" val="1973078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422275" y="1243013"/>
            <a:ext cx="5961063" cy="3354387"/>
          </a:xfrm>
          <a:ln/>
        </p:spPr>
      </p:sp>
      <p:sp>
        <p:nvSpPr>
          <p:cNvPr id="327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fld id="{604561EB-DFB3-4CF7-8B96-BB15E5F0A6B6}" type="slidenum">
              <a:rPr lang="en-US" altLang="ja-JP" sz="1200" b="0"/>
              <a:pPr eaLnBrk="1" hangingPunct="1"/>
              <a:t>45</a:t>
            </a:fld>
            <a:endParaRPr lang="en-US" altLang="ja-JP" sz="1200" b="0"/>
          </a:p>
        </p:txBody>
      </p:sp>
    </p:spTree>
    <p:extLst>
      <p:ext uri="{BB962C8B-B14F-4D97-AF65-F5344CB8AC3E}">
        <p14:creationId xmlns:p14="http://schemas.microsoft.com/office/powerpoint/2010/main" val="2171623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xfrm>
            <a:off x="422275" y="1243013"/>
            <a:ext cx="5961063" cy="3354387"/>
          </a:xfrm>
          <a:ln/>
        </p:spPr>
      </p:sp>
      <p:sp>
        <p:nvSpPr>
          <p:cNvPr id="378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anose="020B0604020202020204" pitchFamily="34" charset="0"/>
              </a:rPr>
              <a:t>　男女の性器の仕組みがちがうように、男女に出る症状が違う場合があります。</a:t>
            </a:r>
            <a:endParaRPr lang="en-US" altLang="ja-JP" dirty="0" smtClean="0">
              <a:latin typeface="Arial" panose="020B0604020202020204" pitchFamily="34" charset="0"/>
            </a:endParaRPr>
          </a:p>
        </p:txBody>
      </p:sp>
      <p:sp>
        <p:nvSpPr>
          <p:cNvPr id="378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4F32B9-2755-46B6-A276-2D295C163C19}"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52079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xfrm>
            <a:off x="422275" y="1243013"/>
            <a:ext cx="5961063" cy="3354387"/>
          </a:xfrm>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Arial" panose="020B0604020202020204" pitchFamily="34" charset="0"/>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40A00D-89BC-41D2-A09F-AC3B44F73715}"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22078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xfrm>
            <a:off x="422275" y="1243013"/>
            <a:ext cx="5961063" cy="3354387"/>
          </a:xfrm>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Arial" panose="020B0604020202020204" pitchFamily="34" charset="0"/>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40A00D-89BC-41D2-A09F-AC3B44F73715}"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8002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defTabSz="906463"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defTabSz="906463"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defTabSz="906463"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defTabSz="906463"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EEC6401C-388E-4FBB-A2C0-930407058AFB}"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6463"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8915" name="Rectangle 2"/>
          <p:cNvSpPr>
            <a:spLocks noGrp="1" noRot="1" noChangeAspect="1" noChangeArrowheads="1" noTextEdit="1"/>
          </p:cNvSpPr>
          <p:nvPr>
            <p:ph type="sldImg"/>
          </p:nvPr>
        </p:nvSpPr>
        <p:spPr>
          <a:xfrm>
            <a:off x="422275" y="1243013"/>
            <a:ext cx="5961063" cy="3354387"/>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　まず、女性の「性」についてです。</a:t>
            </a: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①</a:t>
            </a:r>
            <a:r>
              <a:rPr kumimoji="1" lang="ja-JP" altLang="ja-JP" sz="1200" kern="1200" dirty="0" smtClean="0">
                <a:solidFill>
                  <a:schemeClr val="tx1"/>
                </a:solidFill>
                <a:effectLst/>
                <a:latin typeface="+mn-lt"/>
                <a:ea typeface="+mn-ea"/>
                <a:cs typeface="+mn-cs"/>
              </a:rPr>
              <a:t>女性の卵巣の中には生まれたときから、卵子のもとになる細胞が約</a:t>
            </a:r>
            <a:r>
              <a:rPr kumimoji="1" lang="en-US" altLang="ja-JP" sz="1200" kern="1200" dirty="0" smtClean="0">
                <a:solidFill>
                  <a:schemeClr val="tx1"/>
                </a:solidFill>
                <a:effectLst/>
                <a:latin typeface="+mn-lt"/>
                <a:ea typeface="+mn-ea"/>
                <a:cs typeface="+mn-cs"/>
              </a:rPr>
              <a:t>35</a:t>
            </a:r>
            <a:r>
              <a:rPr kumimoji="1" lang="ja-JP" altLang="ja-JP" sz="1200" kern="1200" dirty="0" smtClean="0">
                <a:solidFill>
                  <a:schemeClr val="tx1"/>
                </a:solidFill>
                <a:effectLst/>
                <a:latin typeface="+mn-lt"/>
                <a:ea typeface="+mn-ea"/>
                <a:cs typeface="+mn-cs"/>
              </a:rPr>
              <a:t>万個も用意されています。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これは未成熟な卵子で、思春期を迎える</a:t>
            </a:r>
            <a:r>
              <a:rPr kumimoji="1" lang="ja-JP" altLang="en-US" sz="1200" kern="1200" dirty="0" smtClean="0">
                <a:solidFill>
                  <a:schemeClr val="tx1"/>
                </a:solidFill>
                <a:effectLst/>
                <a:latin typeface="+mn-lt"/>
                <a:ea typeface="+mn-ea"/>
                <a:cs typeface="+mn-cs"/>
              </a:rPr>
              <a:t>頃</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女性ホルモン（</a:t>
            </a:r>
            <a:r>
              <a:rPr kumimoji="1" lang="ja-JP" altLang="ja-JP" sz="1200" kern="1200" dirty="0" smtClean="0">
                <a:solidFill>
                  <a:schemeClr val="tx1"/>
                </a:solidFill>
                <a:effectLst/>
                <a:latin typeface="+mn-lt"/>
                <a:ea typeface="+mn-ea"/>
                <a:cs typeface="+mn-cs"/>
              </a:rPr>
              <a:t>卵胞ホルモン</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の働きにより卵子へと成長します。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思春期を過ぎると、卵巣はほぼひと月に</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回、左右のどちらかから成熟した卵子を</a:t>
            </a:r>
            <a:r>
              <a:rPr kumimoji="1" lang="ja-JP" altLang="en-US" sz="1200" kern="1200" dirty="0" smtClean="0">
                <a:solidFill>
                  <a:schemeClr val="tx1"/>
                </a:solidFill>
                <a:effectLst/>
                <a:latin typeface="+mn-lt"/>
                <a:ea typeface="+mn-ea"/>
                <a:cs typeface="+mn-cs"/>
              </a:rPr>
              <a:t>１つ、</a:t>
            </a:r>
            <a:r>
              <a:rPr kumimoji="1" lang="ja-JP" altLang="ja-JP" sz="1200" kern="1200" dirty="0" smtClean="0">
                <a:solidFill>
                  <a:schemeClr val="tx1"/>
                </a:solidFill>
                <a:effectLst/>
                <a:latin typeface="+mn-lt"/>
                <a:ea typeface="+mn-ea"/>
                <a:cs typeface="+mn-cs"/>
              </a:rPr>
              <a:t>放出します。これを排卵といいます。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②</a:t>
            </a:r>
            <a:r>
              <a:rPr kumimoji="1" lang="ja-JP" altLang="ja-JP" sz="1200" kern="1200" dirty="0" smtClean="0">
                <a:solidFill>
                  <a:schemeClr val="tx1"/>
                </a:solidFill>
                <a:effectLst/>
                <a:latin typeface="+mn-lt"/>
                <a:ea typeface="+mn-ea"/>
                <a:cs typeface="+mn-cs"/>
              </a:rPr>
              <a:t>放出された卵子は卵管へ吸い込まれます。受精しなければ、約</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か月後には新しい卵子が放出されます。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排卵に合わせて子宮内膜（子宮の内側の膜のこと）は、女性ホルモン（卵胞ホルモンと黄体ホルモン）の働きで、充血し厚くなります。</a:t>
            </a:r>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これは受精卵を受け止め育てるための準備です。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③</a:t>
            </a:r>
            <a:r>
              <a:rPr kumimoji="1" lang="ja-JP" altLang="ja-JP" sz="1200" kern="1200" dirty="0" smtClean="0">
                <a:solidFill>
                  <a:schemeClr val="tx1"/>
                </a:solidFill>
                <a:effectLst/>
                <a:latin typeface="+mn-lt"/>
                <a:ea typeface="+mn-ea"/>
                <a:cs typeface="+mn-cs"/>
              </a:rPr>
              <a:t>受精卵が子宮内膜に着床（妊娠）しない場合は、子宮内膜は剥がれて体外に出され</a:t>
            </a:r>
            <a:r>
              <a:rPr kumimoji="1" lang="ja-JP" altLang="en-US" sz="1200" kern="1200" dirty="0" smtClean="0">
                <a:solidFill>
                  <a:schemeClr val="tx1"/>
                </a:solidFill>
                <a:effectLst/>
                <a:latin typeface="+mn-lt"/>
                <a:ea typeface="+mn-ea"/>
                <a:cs typeface="+mn-cs"/>
              </a:rPr>
              <a:t>、子宮は新しい子宮内膜を作る準備をします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これが月経で、ほぼひと月に一度、３～７日間くらい出血があり、初経のあと</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歳くらいまで繰り返されます。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p>
          <a:p>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子宮内膜の肥厚は、健康な状態で周期的に起こることであって、無理なダイエットなどで栄養状態が悪い等があれば</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月経が</a:t>
            </a:r>
            <a:r>
              <a:rPr kumimoji="1" lang="ja-JP" altLang="en-US" sz="1200" kern="1200" dirty="0" smtClean="0">
                <a:solidFill>
                  <a:schemeClr val="tx1"/>
                </a:solidFill>
                <a:effectLst/>
                <a:latin typeface="+mn-lt"/>
                <a:ea typeface="+mn-ea"/>
                <a:cs typeface="+mn-cs"/>
              </a:rPr>
              <a:t>起こら</a:t>
            </a:r>
            <a:r>
              <a:rPr kumimoji="1" lang="ja-JP" altLang="ja-JP" sz="1200" kern="1200" dirty="0" smtClean="0">
                <a:solidFill>
                  <a:schemeClr val="tx1"/>
                </a:solidFill>
                <a:effectLst/>
                <a:latin typeface="+mn-lt"/>
                <a:ea typeface="+mn-ea"/>
                <a:cs typeface="+mn-cs"/>
              </a:rPr>
              <a:t>ないこともあります。</a:t>
            </a:r>
            <a:endParaRPr lang="ja-JP" altLang="en-US" dirty="0" smtClean="0">
              <a:latin typeface="Arial" panose="020B0604020202020204" pitchFamily="34" charset="0"/>
            </a:endParaRPr>
          </a:p>
        </p:txBody>
      </p:sp>
    </p:spTree>
    <p:extLst>
      <p:ext uri="{BB962C8B-B14F-4D97-AF65-F5344CB8AC3E}">
        <p14:creationId xmlns:p14="http://schemas.microsoft.com/office/powerpoint/2010/main" val="2607303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xfrm>
            <a:off x="422275" y="1243013"/>
            <a:ext cx="5961063" cy="3354387"/>
          </a:xfrm>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Arial" panose="020B0604020202020204" pitchFamily="34" charset="0"/>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40A00D-89BC-41D2-A09F-AC3B44F73715}"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47914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xfrm>
            <a:off x="422275" y="1243013"/>
            <a:ext cx="5961063" cy="3354387"/>
          </a:xfrm>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Arial" panose="020B0604020202020204" pitchFamily="34" charset="0"/>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40A00D-89BC-41D2-A09F-AC3B44F73715}"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9634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xfrm>
            <a:off x="422275" y="1243013"/>
            <a:ext cx="5961063" cy="3354387"/>
          </a:xfrm>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Arial" panose="020B0604020202020204" pitchFamily="34" charset="0"/>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40A00D-89BC-41D2-A09F-AC3B44F73715}"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01038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男性</a:t>
            </a:r>
            <a:r>
              <a:rPr kumimoji="1" lang="ja-JP" altLang="ja-JP" sz="1200" kern="1200" dirty="0" smtClean="0">
                <a:solidFill>
                  <a:schemeClr val="tx1"/>
                </a:solidFill>
                <a:effectLst/>
                <a:latin typeface="+mn-lt"/>
                <a:ea typeface="+mn-ea"/>
                <a:cs typeface="+mn-cs"/>
              </a:rPr>
              <a:t>の場合</a:t>
            </a:r>
            <a:r>
              <a:rPr kumimoji="1" lang="ja-JP" altLang="en-US" sz="1200" kern="1200" dirty="0" smtClean="0">
                <a:solidFill>
                  <a:schemeClr val="tx1"/>
                </a:solidFill>
                <a:effectLst/>
                <a:latin typeface="+mn-lt"/>
                <a:ea typeface="+mn-ea"/>
                <a:cs typeface="+mn-cs"/>
              </a:rPr>
              <a:t>でも</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放置すると、無精子症や</a:t>
            </a:r>
            <a:r>
              <a:rPr kumimoji="1" lang="ja-JP" altLang="ja-JP" sz="1200" kern="1200" dirty="0" smtClean="0">
                <a:solidFill>
                  <a:schemeClr val="tx1"/>
                </a:solidFill>
                <a:effectLst/>
                <a:latin typeface="+mn-lt"/>
                <a:ea typeface="+mn-ea"/>
                <a:cs typeface="+mn-cs"/>
              </a:rPr>
              <a:t>不妊</a:t>
            </a:r>
            <a:r>
              <a:rPr kumimoji="1" lang="ja-JP" altLang="en-US" sz="1200" kern="1200" dirty="0" smtClean="0">
                <a:solidFill>
                  <a:schemeClr val="tx1"/>
                </a:solidFill>
                <a:effectLst/>
                <a:latin typeface="+mn-lt"/>
                <a:ea typeface="+mn-ea"/>
                <a:cs typeface="+mn-cs"/>
              </a:rPr>
              <a:t>症になる場合があります</a:t>
            </a:r>
            <a:r>
              <a:rPr kumimoji="1" lang="ja-JP" altLang="ja-JP" sz="1200" kern="1200" dirty="0" smtClean="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52</a:t>
            </a:fld>
            <a:endParaRPr kumimoji="1" lang="ja-JP" altLang="en-US"/>
          </a:p>
        </p:txBody>
      </p:sp>
    </p:spTree>
    <p:extLst>
      <p:ext uri="{BB962C8B-B14F-4D97-AF65-F5344CB8AC3E}">
        <p14:creationId xmlns:p14="http://schemas.microsoft.com/office/powerpoint/2010/main" val="702682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女性の場合には、男性よりも性器の粘膜の面積が広い等、解剖学的に感染の危険性が高く</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感染しても無症状の場合が多い一方で、感染すると慢性的な骨盤内炎症疾患の原因となりやすく、</a:t>
            </a:r>
            <a:r>
              <a:rPr kumimoji="1" lang="ja-JP" altLang="en-US" sz="1200" kern="1200" dirty="0" smtClean="0">
                <a:solidFill>
                  <a:schemeClr val="tx1"/>
                </a:solidFill>
                <a:effectLst/>
                <a:latin typeface="+mn-lt"/>
                <a:ea typeface="+mn-ea"/>
                <a:cs typeface="+mn-cs"/>
              </a:rPr>
              <a:t>放置すると、</a:t>
            </a:r>
            <a:r>
              <a:rPr kumimoji="1" lang="ja-JP" altLang="ja-JP" sz="1200" kern="1200" dirty="0" smtClean="0">
                <a:solidFill>
                  <a:schemeClr val="tx1"/>
                </a:solidFill>
                <a:effectLst/>
                <a:latin typeface="+mn-lt"/>
                <a:ea typeface="+mn-ea"/>
                <a:cs typeface="+mn-cs"/>
              </a:rPr>
              <a:t>不妊</a:t>
            </a:r>
            <a:r>
              <a:rPr kumimoji="1" lang="ja-JP" altLang="en-US" sz="1200" kern="1200" dirty="0" smtClean="0">
                <a:solidFill>
                  <a:schemeClr val="tx1"/>
                </a:solidFill>
                <a:effectLst/>
                <a:latin typeface="+mn-lt"/>
                <a:ea typeface="+mn-ea"/>
                <a:cs typeface="+mn-cs"/>
              </a:rPr>
              <a:t>症になる可能性</a:t>
            </a:r>
            <a:r>
              <a:rPr kumimoji="1" lang="ja-JP" altLang="ja-JP" sz="1200" kern="1200" dirty="0" smtClean="0">
                <a:solidFill>
                  <a:schemeClr val="tx1"/>
                </a:solidFill>
                <a:effectLst/>
                <a:latin typeface="+mn-lt"/>
                <a:ea typeface="+mn-ea"/>
                <a:cs typeface="+mn-cs"/>
              </a:rPr>
              <a:t>や胎児への影響が</a:t>
            </a:r>
            <a:r>
              <a:rPr kumimoji="1" lang="ja-JP" altLang="en-US" sz="1200" kern="1200" dirty="0" smtClean="0">
                <a:solidFill>
                  <a:schemeClr val="tx1"/>
                </a:solidFill>
                <a:effectLst/>
                <a:latin typeface="+mn-lt"/>
                <a:ea typeface="+mn-ea"/>
                <a:cs typeface="+mn-cs"/>
              </a:rPr>
              <a:t>出てきます</a:t>
            </a:r>
            <a:r>
              <a:rPr kumimoji="1" lang="ja-JP" altLang="ja-JP" sz="1200" kern="1200" dirty="0" smtClean="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53</a:t>
            </a:fld>
            <a:endParaRPr kumimoji="1" lang="ja-JP" altLang="en-US"/>
          </a:p>
        </p:txBody>
      </p:sp>
    </p:spTree>
    <p:extLst>
      <p:ext uri="{BB962C8B-B14F-4D97-AF65-F5344CB8AC3E}">
        <p14:creationId xmlns:p14="http://schemas.microsoft.com/office/powerpoint/2010/main" val="37174633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性感染症の治療を放置すると、症状がなくても病気が進行し、知らない間に重症になっていくこと（</a:t>
            </a:r>
            <a:r>
              <a:rPr kumimoji="1" lang="en-US" altLang="ja-JP" sz="1200" kern="1200" dirty="0" smtClean="0">
                <a:solidFill>
                  <a:schemeClr val="tx1"/>
                </a:solidFill>
                <a:effectLst/>
                <a:latin typeface="+mn-lt"/>
                <a:ea typeface="+mn-ea"/>
                <a:cs typeface="+mn-cs"/>
              </a:rPr>
              <a:t>HIV</a:t>
            </a:r>
            <a:r>
              <a:rPr kumimoji="1" lang="ja-JP" altLang="ja-JP" sz="1200" kern="1200" dirty="0" smtClean="0">
                <a:solidFill>
                  <a:schemeClr val="tx1"/>
                </a:solidFill>
                <a:effectLst/>
                <a:latin typeface="+mn-lt"/>
                <a:ea typeface="+mn-ea"/>
                <a:cs typeface="+mn-cs"/>
              </a:rPr>
              <a:t>など死に至る感染症もある）、男女とも不妊の原因となること、胎児への感染（流産、早産、死産、肺炎、結膜炎、失明、</a:t>
            </a:r>
            <a:r>
              <a:rPr kumimoji="1" lang="en-US" altLang="ja-JP" sz="1200" kern="1200" dirty="0" smtClean="0">
                <a:solidFill>
                  <a:schemeClr val="tx1"/>
                </a:solidFill>
                <a:effectLst/>
                <a:latin typeface="+mn-lt"/>
                <a:ea typeface="+mn-ea"/>
                <a:cs typeface="+mn-cs"/>
              </a:rPr>
              <a:t>HIV</a:t>
            </a:r>
            <a:r>
              <a:rPr kumimoji="1" lang="ja-JP" altLang="ja-JP" sz="1200" kern="1200" dirty="0" smtClean="0">
                <a:solidFill>
                  <a:schemeClr val="tx1"/>
                </a:solidFill>
                <a:effectLst/>
                <a:latin typeface="+mn-lt"/>
                <a:ea typeface="+mn-ea"/>
                <a:cs typeface="+mn-cs"/>
              </a:rPr>
              <a:t>感染を起こす等）が起こ</a:t>
            </a:r>
            <a:r>
              <a:rPr kumimoji="1" lang="ja-JP" altLang="en-US" sz="1200" kern="1200" dirty="0" smtClean="0">
                <a:solidFill>
                  <a:schemeClr val="tx1"/>
                </a:solidFill>
                <a:effectLst/>
                <a:latin typeface="+mn-lt"/>
                <a:ea typeface="+mn-ea"/>
                <a:cs typeface="+mn-cs"/>
              </a:rPr>
              <a:t>ります</a:t>
            </a:r>
            <a:r>
              <a:rPr kumimoji="1" lang="ja-JP" altLang="ja-JP" sz="1200" kern="1200" dirty="0" smtClean="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54</a:t>
            </a:fld>
            <a:endParaRPr kumimoji="1" lang="ja-JP" altLang="en-US"/>
          </a:p>
        </p:txBody>
      </p:sp>
    </p:spTree>
    <p:extLst>
      <p:ext uri="{BB962C8B-B14F-4D97-AF65-F5344CB8AC3E}">
        <p14:creationId xmlns:p14="http://schemas.microsoft.com/office/powerpoint/2010/main" val="961337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気になる症状が出た場合には、男性は泌尿器科、女性は産婦人科を受診し、診てもらうようにしましょう。</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自分が感染していることがわかったら必ずパートナーに伝え、同じように検査や治療が受けられるようにしましょう。</a:t>
            </a: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55</a:t>
            </a:fld>
            <a:endParaRPr kumimoji="1" lang="ja-JP" altLang="en-US"/>
          </a:p>
        </p:txBody>
      </p:sp>
    </p:spTree>
    <p:extLst>
      <p:ext uri="{BB962C8B-B14F-4D97-AF65-F5344CB8AC3E}">
        <p14:creationId xmlns:p14="http://schemas.microsoft.com/office/powerpoint/2010/main" val="15763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xfrm>
            <a:off x="422275" y="1243013"/>
            <a:ext cx="5961063" cy="3354387"/>
          </a:xfrm>
          <a:ln/>
        </p:spPr>
      </p:sp>
      <p:sp>
        <p:nvSpPr>
          <p:cNvPr id="460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性感染症を予防するには、性的接触を避けることが最も有効です。</a:t>
            </a:r>
            <a:endParaRPr lang="en-US" altLang="ja-JP" dirty="0" smtClean="0">
              <a:latin typeface="Arial" panose="020B0604020202020204" pitchFamily="34" charset="0"/>
            </a:endParaRPr>
          </a:p>
        </p:txBody>
      </p:sp>
      <p:sp>
        <p:nvSpPr>
          <p:cNvPr id="460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fld id="{DAF714F8-713D-4E11-8F94-D88EA2F951D0}" type="slidenum">
              <a:rPr lang="en-US" altLang="ja-JP" sz="1200" b="0"/>
              <a:pPr eaLnBrk="1" hangingPunct="1"/>
              <a:t>56</a:t>
            </a:fld>
            <a:endParaRPr lang="en-US" altLang="ja-JP" sz="1200" b="0"/>
          </a:p>
        </p:txBody>
      </p:sp>
    </p:spTree>
    <p:extLst>
      <p:ext uri="{BB962C8B-B14F-4D97-AF65-F5344CB8AC3E}">
        <p14:creationId xmlns:p14="http://schemas.microsoft.com/office/powerpoint/2010/main" val="2413325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xfrm>
            <a:off x="422275" y="1243013"/>
            <a:ext cx="5961063" cy="3354387"/>
          </a:xfrm>
          <a:ln/>
        </p:spPr>
      </p:sp>
      <p:sp>
        <p:nvSpPr>
          <p:cNvPr id="460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anose="020B0604020202020204" pitchFamily="34" charset="0"/>
              </a:rPr>
              <a:t>　性行為をするうえでの、性感染症の予防方法としては、「コンドームの使用」があります。</a:t>
            </a:r>
            <a:endParaRPr lang="en-US" altLang="ja-JP" dirty="0" smtClean="0">
              <a:latin typeface="Arial" panose="020B0604020202020204" pitchFamily="34" charset="0"/>
            </a:endParaRPr>
          </a:p>
          <a:p>
            <a:r>
              <a:rPr kumimoji="1" lang="ja-JP" altLang="en-US" sz="1200" kern="1200" dirty="0" smtClean="0">
                <a:solidFill>
                  <a:schemeClr val="tx1"/>
                </a:solidFill>
                <a:effectLst/>
                <a:latin typeface="Arial" panose="020B0604020202020204" pitchFamily="34" charset="0"/>
                <a:ea typeface="+mn-ea"/>
                <a:cs typeface="+mn-cs"/>
              </a:rPr>
              <a:t>　</a:t>
            </a:r>
            <a:r>
              <a:rPr kumimoji="1" lang="ja-JP" altLang="en-US" sz="1200" kern="1200" dirty="0" smtClean="0">
                <a:solidFill>
                  <a:schemeClr val="tx1"/>
                </a:solidFill>
                <a:effectLst/>
                <a:latin typeface="+mn-lt"/>
                <a:ea typeface="+mn-ea"/>
                <a:cs typeface="+mn-cs"/>
              </a:rPr>
              <a:t>コンドームを使用することで、粘膜や精液などが接することを避けることで、予防することができます。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性行為の時には最初からコンドームを使用し、直接粘膜や精液などが</a:t>
            </a:r>
            <a:r>
              <a:rPr kumimoji="1" lang="ja-JP" altLang="en-US" sz="1200" kern="1200" dirty="0" smtClean="0">
                <a:solidFill>
                  <a:schemeClr val="tx1"/>
                </a:solidFill>
                <a:effectLst/>
                <a:latin typeface="+mn-lt"/>
                <a:ea typeface="+mn-ea"/>
                <a:cs typeface="+mn-cs"/>
              </a:rPr>
              <a:t>触れ合わないようにすることが大切です。</a:t>
            </a:r>
            <a:endParaRPr kumimoji="1" lang="ja-JP" altLang="ja-JP" sz="1200" kern="1200" dirty="0" smtClean="0">
              <a:solidFill>
                <a:schemeClr val="tx1"/>
              </a:solidFill>
              <a:effectLst/>
              <a:latin typeface="+mn-lt"/>
              <a:ea typeface="+mn-ea"/>
              <a:cs typeface="+mn-cs"/>
            </a:endParaRPr>
          </a:p>
        </p:txBody>
      </p:sp>
      <p:sp>
        <p:nvSpPr>
          <p:cNvPr id="460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fld id="{DAF714F8-713D-4E11-8F94-D88EA2F951D0}" type="slidenum">
              <a:rPr lang="en-US" altLang="ja-JP" sz="1200" b="0"/>
              <a:pPr eaLnBrk="1" hangingPunct="1"/>
              <a:t>57</a:t>
            </a:fld>
            <a:endParaRPr lang="en-US" altLang="ja-JP" sz="1200" b="0"/>
          </a:p>
        </p:txBody>
      </p:sp>
    </p:spTree>
    <p:extLst>
      <p:ext uri="{BB962C8B-B14F-4D97-AF65-F5344CB8AC3E}">
        <p14:creationId xmlns:p14="http://schemas.microsoft.com/office/powerpoint/2010/main" val="2061654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xfrm>
            <a:off x="422275" y="1243013"/>
            <a:ext cx="5961063" cy="3354387"/>
          </a:xfrm>
          <a:ln/>
        </p:spPr>
      </p:sp>
      <p:sp>
        <p:nvSpPr>
          <p:cNvPr id="604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授業の初めに、男性よりも女性の方が性感染症に感染している人が多いことをグラフで確認しました。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なぜ、男性よりも女性の方が性感染症に感染している人が多いのでしょうか。</a:t>
            </a:r>
            <a:endParaRPr lang="ja-JP" altLang="en-US" dirty="0" smtClean="0">
              <a:latin typeface="Arial" panose="020B0604020202020204" pitchFamily="34" charset="0"/>
            </a:endParaRPr>
          </a:p>
        </p:txBody>
      </p:sp>
      <p:sp>
        <p:nvSpPr>
          <p:cNvPr id="604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fld id="{C9A34C1C-B73B-43BF-BD40-0048956C721F}" type="slidenum">
              <a:rPr lang="en-US" altLang="ja-JP" sz="1200" b="0">
                <a:ea typeface="ＭＳ Ｐゴシック" panose="020B0600070205080204" pitchFamily="50" charset="-128"/>
              </a:rPr>
              <a:pPr eaLnBrk="1" hangingPunct="1"/>
              <a:t>58</a:t>
            </a:fld>
            <a:endParaRPr lang="en-US" altLang="ja-JP" sz="1200" b="0">
              <a:ea typeface="ＭＳ Ｐゴシック" panose="020B0600070205080204" pitchFamily="50" charset="-128"/>
            </a:endParaRPr>
          </a:p>
        </p:txBody>
      </p:sp>
    </p:spTree>
    <p:extLst>
      <p:ext uri="{BB962C8B-B14F-4D97-AF65-F5344CB8AC3E}">
        <p14:creationId xmlns:p14="http://schemas.microsoft.com/office/powerpoint/2010/main" val="134060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xfrm>
            <a:off x="422275" y="1243013"/>
            <a:ext cx="5961063" cy="3354387"/>
          </a:xfrm>
          <a:ln/>
        </p:spPr>
      </p:sp>
      <p:sp>
        <p:nvSpPr>
          <p:cNvPr id="563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射精により出された精子は、膣から子宮内に入り、子宮を通って卵管へ行きます。そのとき、卵巣から排卵された卵子が卵管に来ていれば受精が起こり、新しい命になります。</a:t>
            </a:r>
          </a:p>
          <a:p>
            <a:pPr eaLnBrk="1" hangingPunct="1"/>
            <a:r>
              <a:rPr lang="ja-JP" altLang="en-US" dirty="0" smtClean="0">
                <a:latin typeface="Arial" panose="020B0604020202020204" pitchFamily="34" charset="0"/>
              </a:rPr>
              <a:t>　妊娠をすると、受精卵が子宮内膜に潜り込み結びついて育つため、子宮内膜が剥がれ落ちることがなくなり、月経が起こらなくなります。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　女性が、妊娠しているかどうかを知ったり健康管理をしていくために、自分の月経周期を把握していくことは非常に大切なことです。</a:t>
            </a:r>
            <a:endParaRPr kumimoji="1" lang="ja-JP" altLang="ja-JP" sz="1200" kern="1200" dirty="0" smtClean="0">
              <a:solidFill>
                <a:schemeClr val="tx1"/>
              </a:solidFill>
              <a:effectLst/>
              <a:latin typeface="+mn-lt"/>
              <a:ea typeface="+mn-ea"/>
              <a:cs typeface="+mn-cs"/>
            </a:endParaRP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defTabSz="906463"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defTabSz="906463"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defTabSz="906463"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defTabSz="906463"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722F16F6-AAA6-4840-86BD-DB97FB77C175}"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6463"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260449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xfrm>
            <a:off x="422275" y="1243013"/>
            <a:ext cx="5961063" cy="3354387"/>
          </a:xfrm>
          <a:ln/>
        </p:spPr>
      </p:sp>
      <p:sp>
        <p:nvSpPr>
          <p:cNvPr id="358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anose="020B0604020202020204" pitchFamily="34" charset="0"/>
              </a:rPr>
              <a:t>　図は男性器と女性器の断面図です。粘膜にあたるところはどこでしょうか。</a:t>
            </a:r>
            <a:endParaRPr lang="en-US" altLang="ja-JP" dirty="0" smtClean="0">
              <a:latin typeface="Arial" panose="020B0604020202020204" pitchFamily="34" charset="0"/>
            </a:endParaRPr>
          </a:p>
          <a:p>
            <a:r>
              <a:rPr lang="ja-JP" altLang="en-US" dirty="0" smtClean="0">
                <a:latin typeface="Arial" panose="020B0604020202020204" pitchFamily="34" charset="0"/>
              </a:rPr>
              <a:t>　男性では陰茎の先・肛門、女性では尿道・膣・肛門が粘膜です。</a:t>
            </a:r>
            <a:endParaRPr lang="en-US" altLang="ja-JP" dirty="0" smtClean="0">
              <a:latin typeface="Arial" panose="020B0604020202020204" pitchFamily="34" charset="0"/>
            </a:endParaRPr>
          </a:p>
          <a:p>
            <a:r>
              <a:rPr lang="ja-JP" altLang="en-US" dirty="0" smtClean="0">
                <a:latin typeface="Arial" panose="020B0604020202020204" pitchFamily="34" charset="0"/>
              </a:rPr>
              <a:t>　男性に比べ、女性の膣の粘膜の広さは</a:t>
            </a:r>
            <a:r>
              <a:rPr lang="en-US" altLang="ja-JP" dirty="0" smtClean="0">
                <a:latin typeface="Arial" panose="020B0604020202020204" pitchFamily="34" charset="0"/>
              </a:rPr>
              <a:t>100</a:t>
            </a:r>
            <a:r>
              <a:rPr lang="ja-JP" altLang="en-US" dirty="0" smtClean="0">
                <a:latin typeface="Arial" panose="020B0604020202020204" pitchFamily="34" charset="0"/>
              </a:rPr>
              <a:t>倍以上もあります。</a:t>
            </a:r>
            <a:endParaRPr lang="en-US" altLang="ja-JP" dirty="0" smtClean="0">
              <a:latin typeface="Arial" panose="020B0604020202020204" pitchFamily="34" charset="0"/>
            </a:endParaRPr>
          </a:p>
          <a:p>
            <a:r>
              <a:rPr lang="ja-JP" altLang="en-US" dirty="0" smtClean="0">
                <a:latin typeface="Arial" panose="020B0604020202020204" pitchFamily="34" charset="0"/>
              </a:rPr>
              <a:t>　そのため、男性よりも女性の方が、性感染症に感染しやすい体のつくりになっています。</a:t>
            </a:r>
          </a:p>
        </p:txBody>
      </p:sp>
      <p:sp>
        <p:nvSpPr>
          <p:cNvPr id="358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fld id="{04D6D138-34C3-4DD2-A45F-7E30EA27AF9A}" type="slidenum">
              <a:rPr lang="en-US" altLang="ja-JP" sz="1200" b="0"/>
              <a:pPr eaLnBrk="1" hangingPunct="1"/>
              <a:t>59</a:t>
            </a:fld>
            <a:endParaRPr lang="en-US" altLang="ja-JP" sz="1200" b="0"/>
          </a:p>
        </p:txBody>
      </p:sp>
    </p:spTree>
    <p:extLst>
      <p:ext uri="{BB962C8B-B14F-4D97-AF65-F5344CB8AC3E}">
        <p14:creationId xmlns:p14="http://schemas.microsoft.com/office/powerpoint/2010/main" val="15912517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xfrm>
            <a:off x="422275" y="1243013"/>
            <a:ext cx="5962650" cy="3354387"/>
          </a:xfrm>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smtClean="0">
                <a:solidFill>
                  <a:schemeClr val="tx1"/>
                </a:solidFill>
                <a:effectLst/>
                <a:latin typeface="+mn-lt"/>
                <a:ea typeface="+mn-ea"/>
                <a:cs typeface="+mn-cs"/>
              </a:rPr>
              <a:t>　性感染症に感染している人は、皆さんがもうすぐ迎える</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歳から</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歳</a:t>
            </a:r>
            <a:r>
              <a:rPr kumimoji="1" lang="ja-JP" altLang="en-US" sz="1200" kern="1200" dirty="0" smtClean="0">
                <a:solidFill>
                  <a:schemeClr val="tx1"/>
                </a:solidFill>
                <a:effectLst/>
                <a:latin typeface="+mn-lt"/>
                <a:ea typeface="+mn-ea"/>
                <a:cs typeface="+mn-cs"/>
              </a:rPr>
              <a:t>の人に</a:t>
            </a:r>
            <a:r>
              <a:rPr kumimoji="1" lang="ja-JP" altLang="ja-JP" sz="1200" kern="1200" dirty="0" smtClean="0">
                <a:solidFill>
                  <a:schemeClr val="tx1"/>
                </a:solidFill>
                <a:effectLst/>
                <a:latin typeface="+mn-lt"/>
                <a:ea typeface="+mn-ea"/>
                <a:cs typeface="+mn-cs"/>
              </a:rPr>
              <a:t>多くなっていました。</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なぜ、</a:t>
            </a:r>
            <a:r>
              <a:rPr kumimoji="1" lang="en-US" altLang="ja-JP" sz="1200" kern="1200" dirty="0" smtClean="0">
                <a:solidFill>
                  <a:schemeClr val="tx1"/>
                </a:solidFill>
                <a:effectLst/>
                <a:latin typeface="+mn-lt"/>
                <a:ea typeface="+mn-ea"/>
                <a:cs typeface="+mn-cs"/>
              </a:rPr>
              <a:t>20</a:t>
            </a:r>
            <a:r>
              <a:rPr kumimoji="1" lang="ja-JP" altLang="en-US" sz="1200" kern="1200" dirty="0" smtClean="0">
                <a:solidFill>
                  <a:schemeClr val="tx1"/>
                </a:solidFill>
                <a:effectLst/>
                <a:latin typeface="+mn-lt"/>
                <a:ea typeface="+mn-ea"/>
                <a:cs typeface="+mn-cs"/>
              </a:rPr>
              <a:t>代の</a:t>
            </a:r>
            <a:r>
              <a:rPr kumimoji="1" lang="ja-JP" altLang="ja-JP" sz="1200" kern="1200" dirty="0" smtClean="0">
                <a:solidFill>
                  <a:schemeClr val="tx1"/>
                </a:solidFill>
                <a:effectLst/>
                <a:latin typeface="+mn-lt"/>
                <a:ea typeface="+mn-ea"/>
                <a:cs typeface="+mn-cs"/>
              </a:rPr>
              <a:t>若者の間で流行しているのだと思いますか。</a:t>
            </a:r>
            <a:endParaRPr lang="ja-JP" altLang="en-US" dirty="0" smtClean="0">
              <a:latin typeface="Arial" panose="020B0604020202020204" pitchFamily="34" charset="0"/>
            </a:endParaRPr>
          </a:p>
        </p:txBody>
      </p:sp>
      <p:sp>
        <p:nvSpPr>
          <p:cNvPr id="471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01AAF3-CEE1-428E-83A0-556186F651A8}"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64799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D84DD9E7-78DA-4D11-81B7-19EBF5A45EB2}" type="slidenum">
              <a:rPr lang="en-US" altLang="ja-JP">
                <a:ea typeface="ＭＳ Ｐゴシック" panose="020B0600070205080204" pitchFamily="50" charset="-128"/>
              </a:rPr>
              <a:pPr eaLnBrk="1" hangingPunct="1">
                <a:spcBef>
                  <a:spcPct val="0"/>
                </a:spcBef>
              </a:pPr>
              <a:t>61</a:t>
            </a:fld>
            <a:endParaRPr lang="en-US" altLang="ja-JP">
              <a:ea typeface="ＭＳ Ｐゴシック" panose="020B0600070205080204" pitchFamily="50" charset="-128"/>
            </a:endParaRPr>
          </a:p>
        </p:txBody>
      </p:sp>
      <p:sp>
        <p:nvSpPr>
          <p:cNvPr id="95235" name="Rectangle 2"/>
          <p:cNvSpPr>
            <a:spLocks noGrp="1" noRot="1" noChangeAspect="1" noChangeArrowheads="1" noTextEdit="1"/>
          </p:cNvSpPr>
          <p:nvPr>
            <p:ph type="sldImg"/>
          </p:nvPr>
        </p:nvSpPr>
        <p:spPr>
          <a:xfrm>
            <a:off x="685800" y="1143000"/>
            <a:ext cx="5486400" cy="3086100"/>
          </a:xfrm>
          <a:ln/>
        </p:spPr>
      </p:sp>
      <p:sp>
        <p:nvSpPr>
          <p:cNvPr id="95236" name="Rectangle 3"/>
          <p:cNvSpPr>
            <a:spLocks noGrp="1" noChangeArrowheads="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全国の１万３千人の大学生への調査結果で、過去１年間に性感染症に感染した人の半分以上は、性行為をした相手は１人だけでした。</a:t>
            </a:r>
          </a:p>
          <a:p>
            <a:r>
              <a:rPr kumimoji="1" lang="ja-JP" altLang="ja-JP" sz="1200" kern="1200" dirty="0" smtClean="0">
                <a:solidFill>
                  <a:schemeClr val="tx1"/>
                </a:solidFill>
                <a:effectLst/>
                <a:latin typeface="+mn-lt"/>
                <a:ea typeface="+mn-ea"/>
                <a:cs typeface="+mn-cs"/>
              </a:rPr>
              <a:t>　つまり、相手が１人でも、感染する可能性は十分あるということです。</a:t>
            </a:r>
          </a:p>
          <a:p>
            <a:r>
              <a:rPr kumimoji="1" lang="ja-JP" altLang="ja-JP" sz="1200" kern="1200" dirty="0" smtClean="0">
                <a:solidFill>
                  <a:schemeClr val="tx1"/>
                </a:solidFill>
                <a:effectLst/>
                <a:latin typeface="+mn-lt"/>
                <a:ea typeface="+mn-ea"/>
                <a:cs typeface="+mn-cs"/>
              </a:rPr>
              <a:t>　１人の人との性行為の背後には、自分には直接関わりがない人からもたらされたウイルスが何人もの人を介して、自分の元へもたらされ感染する可能性があります。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性感染症は、性的関係を持つことによって、誰にでも感染する可能性がある病気です。</a:t>
            </a:r>
          </a:p>
          <a:p>
            <a:r>
              <a:rPr kumimoji="1" lang="ja-JP" altLang="ja-JP" sz="1200" kern="1200" dirty="0" smtClean="0">
                <a:solidFill>
                  <a:schemeClr val="tx1"/>
                </a:solidFill>
                <a:effectLst/>
                <a:latin typeface="+mn-lt"/>
                <a:ea typeface="+mn-ea"/>
                <a:cs typeface="+mn-cs"/>
              </a:rPr>
              <a:t>　・病気について知らず正しい予防法がとられていない現状があること</a:t>
            </a:r>
          </a:p>
          <a:p>
            <a:r>
              <a:rPr kumimoji="1" lang="ja-JP" altLang="ja-JP" sz="1200" kern="1200" dirty="0" smtClean="0">
                <a:solidFill>
                  <a:schemeClr val="tx1"/>
                </a:solidFill>
                <a:effectLst/>
                <a:latin typeface="+mn-lt"/>
                <a:ea typeface="+mn-ea"/>
                <a:cs typeface="+mn-cs"/>
              </a:rPr>
              <a:t>　・無症状である場合も多く、感染しても気がつかないこと</a:t>
            </a:r>
          </a:p>
          <a:p>
            <a:r>
              <a:rPr kumimoji="1" lang="ja-JP" altLang="ja-JP" sz="1200" kern="1200" dirty="0" smtClean="0">
                <a:solidFill>
                  <a:schemeClr val="tx1"/>
                </a:solidFill>
                <a:effectLst/>
                <a:latin typeface="+mn-lt"/>
                <a:ea typeface="+mn-ea"/>
                <a:cs typeface="+mn-cs"/>
              </a:rPr>
              <a:t>　・気がつかなかったり恥ずかしいという感情から、検査や治療を積極的に受ける人が少ないこと</a:t>
            </a:r>
          </a:p>
          <a:p>
            <a:r>
              <a:rPr kumimoji="1" lang="ja-JP" altLang="ja-JP" sz="1200" kern="1200" dirty="0" smtClean="0">
                <a:solidFill>
                  <a:schemeClr val="tx1"/>
                </a:solidFill>
                <a:effectLst/>
                <a:latin typeface="+mn-lt"/>
                <a:ea typeface="+mn-ea"/>
                <a:cs typeface="+mn-cs"/>
              </a:rPr>
              <a:t>　・知らない間に感染を広めていること（特に男性は自分が感染源だと気づかないまま知らない間にパートナーに感染させてしまうこと）</a:t>
            </a:r>
          </a:p>
          <a:p>
            <a:r>
              <a:rPr kumimoji="1" lang="ja-JP" altLang="ja-JP" sz="1200" kern="1200" dirty="0" smtClean="0">
                <a:solidFill>
                  <a:schemeClr val="tx1"/>
                </a:solidFill>
                <a:effectLst/>
                <a:latin typeface="+mn-lt"/>
                <a:ea typeface="+mn-ea"/>
                <a:cs typeface="+mn-cs"/>
              </a:rPr>
              <a:t>　・自分には関係ないという気持ちから、感染予防への意識が低いこと</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等が、感染拡大の背景にあります。</a:t>
            </a:r>
          </a:p>
          <a:p>
            <a:pPr marL="0" indent="0" eaLnBrk="1" hangingPunct="1">
              <a:lnSpc>
                <a:spcPct val="100000"/>
              </a:lnSpc>
              <a:spcBef>
                <a:spcPts val="1200"/>
              </a:spcBef>
              <a:buFont typeface="Arial" panose="020B0604020202020204" pitchFamily="34" charset="0"/>
              <a:buNone/>
              <a:defRPr/>
            </a:pPr>
            <a:endParaRPr lang="ja-JP" altLang="en-US" sz="1200" dirty="0" smtClean="0">
              <a:latin typeface="+mj-ea"/>
              <a:ea typeface="+mj-ea"/>
            </a:endParaRPr>
          </a:p>
        </p:txBody>
      </p:sp>
    </p:spTree>
    <p:extLst>
      <p:ext uri="{BB962C8B-B14F-4D97-AF65-F5344CB8AC3E}">
        <p14:creationId xmlns:p14="http://schemas.microsoft.com/office/powerpoint/2010/main" val="42468594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xfrm>
            <a:off x="422275" y="1243013"/>
            <a:ext cx="5962650" cy="3354387"/>
          </a:xfrm>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Arial" panose="020B0604020202020204" pitchFamily="34" charset="0"/>
            </a:endParaRPr>
          </a:p>
        </p:txBody>
      </p:sp>
      <p:sp>
        <p:nvSpPr>
          <p:cNvPr id="471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01AAF3-CEE1-428E-83A0-556186F651A8}"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59367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xfrm>
            <a:off x="422275" y="1243013"/>
            <a:ext cx="5962650" cy="3354387"/>
          </a:xfrm>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200" kern="1200" dirty="0" smtClean="0">
                <a:solidFill>
                  <a:schemeClr val="tx1"/>
                </a:solidFill>
                <a:effectLst/>
                <a:latin typeface="+mn-lt"/>
                <a:ea typeface="+mn-ea"/>
                <a:cs typeface="+mn-cs"/>
              </a:rPr>
              <a:t>○個人の対策</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相手が感染していないことが確実でないときは性行為をしないこと</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性行為の時には最初からコンドームを使用し、直接粘膜や精液等が接することを避けること</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感染が不安なときに、早めに病院を受診し検査を受けること、必ずパートナーと一緒に治療すること</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・性感染症の予防や治療について、話し合える関係、お互いの健康を思いやれる関係をパートナーと築くこと等</a:t>
            </a:r>
          </a:p>
        </p:txBody>
      </p:sp>
      <p:sp>
        <p:nvSpPr>
          <p:cNvPr id="471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01AAF3-CEE1-428E-83A0-556186F651A8}"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91528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xfrm>
            <a:off x="422275" y="1243013"/>
            <a:ext cx="5962650" cy="3354387"/>
          </a:xfrm>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200" kern="1200" dirty="0" smtClean="0">
                <a:solidFill>
                  <a:schemeClr val="tx1"/>
                </a:solidFill>
                <a:effectLst/>
                <a:latin typeface="+mn-lt"/>
                <a:ea typeface="+mn-ea"/>
                <a:cs typeface="+mn-cs"/>
              </a:rPr>
              <a:t>○社会的対策</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性感染症の発生状況について調査し公表する等の情報提供</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治療の拠点となる病院を定めて専門的な治療を行えるように整備していること</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全国の保健所で</a:t>
            </a:r>
            <a:r>
              <a:rPr kumimoji="1" lang="en-US" altLang="ja-JP" sz="1200" kern="1200" dirty="0" smtClean="0">
                <a:solidFill>
                  <a:schemeClr val="tx1"/>
                </a:solidFill>
                <a:effectLst/>
                <a:latin typeface="+mn-lt"/>
                <a:ea typeface="+mn-ea"/>
                <a:cs typeface="+mn-cs"/>
              </a:rPr>
              <a:t>HIV</a:t>
            </a:r>
            <a:r>
              <a:rPr kumimoji="1" lang="ja-JP" altLang="ja-JP" sz="1200" kern="1200" dirty="0" smtClean="0">
                <a:solidFill>
                  <a:schemeClr val="tx1"/>
                </a:solidFill>
                <a:effectLst/>
                <a:latin typeface="+mn-lt"/>
                <a:ea typeface="+mn-ea"/>
                <a:cs typeface="+mn-cs"/>
              </a:rPr>
              <a:t>抗体検査とエイズに関する相談を無料かつ匿名で行っていること（クラミジア検査や梅毒検査を同様に行っている保健所もある）等</a:t>
            </a:r>
          </a:p>
        </p:txBody>
      </p:sp>
      <p:sp>
        <p:nvSpPr>
          <p:cNvPr id="471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01AAF3-CEE1-428E-83A0-556186F651A8}"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51146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家族計画の意義や人工妊娠中絶の心身への影響を理解し、自分やパートナー、新しく誕生する命を尊重していくためには、どのような意志決定や行動選択ができるか、考え判断</a:t>
            </a:r>
            <a:r>
              <a:rPr kumimoji="1" lang="ja-JP" altLang="en-US" sz="1200" kern="1200" dirty="0" smtClean="0">
                <a:solidFill>
                  <a:schemeClr val="tx1"/>
                </a:solidFill>
                <a:effectLst/>
                <a:latin typeface="+mn-lt"/>
                <a:ea typeface="+mn-ea"/>
                <a:cs typeface="+mn-cs"/>
              </a:rPr>
              <a:t>できるように指導しましょう</a:t>
            </a:r>
            <a:r>
              <a:rPr kumimoji="1" lang="ja-JP" altLang="ja-JP" sz="1200" kern="1200" dirty="0" smtClean="0">
                <a:solidFill>
                  <a:schemeClr val="tx1"/>
                </a:solidFill>
                <a:effectLst/>
                <a:latin typeface="+mn-lt"/>
                <a:ea typeface="+mn-ea"/>
                <a:cs typeface="+mn-cs"/>
              </a:rPr>
              <a:t>。</a:t>
            </a:r>
            <a:endParaRPr lang="en-US" altLang="ja-JP" sz="1200" dirty="0" smtClean="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65</a:t>
            </a:fld>
            <a:endParaRPr kumimoji="1" lang="ja-JP" altLang="en-US"/>
          </a:p>
        </p:txBody>
      </p:sp>
    </p:spTree>
    <p:extLst>
      <p:ext uri="{BB962C8B-B14F-4D97-AF65-F5344CB8AC3E}">
        <p14:creationId xmlns:p14="http://schemas.microsoft.com/office/powerpoint/2010/main" val="33764641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422275" y="1243013"/>
            <a:ext cx="5962650" cy="3354387"/>
          </a:xfrm>
          <a:ln/>
        </p:spPr>
      </p:sp>
      <p:sp>
        <p:nvSpPr>
          <p:cNvPr id="307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Arial" panose="020B0604020202020204" pitchFamily="34" charset="0"/>
            </a:endParaRP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fld id="{D961AE0A-4CC2-4CFC-BAA9-CE540F6DFE39}" type="slidenum">
              <a:rPr lang="en-US" altLang="ja-JP" sz="1200" b="0"/>
              <a:pPr eaLnBrk="1" hangingPunct="1"/>
              <a:t>66</a:t>
            </a:fld>
            <a:endParaRPr lang="en-US" altLang="ja-JP" sz="1200" b="0"/>
          </a:p>
        </p:txBody>
      </p:sp>
    </p:spTree>
    <p:extLst>
      <p:ext uri="{BB962C8B-B14F-4D97-AF65-F5344CB8AC3E}">
        <p14:creationId xmlns:p14="http://schemas.microsoft.com/office/powerpoint/2010/main" val="17451290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妊娠の適齢期（医学的・生理学的に妊娠に適した時期）は、</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歳から</a:t>
            </a:r>
            <a:r>
              <a:rPr kumimoji="1" lang="en-US" altLang="ja-JP" sz="1200" kern="1200" dirty="0" smtClean="0">
                <a:solidFill>
                  <a:schemeClr val="tx1"/>
                </a:solidFill>
                <a:effectLst/>
                <a:latin typeface="+mn-lt"/>
                <a:ea typeface="+mn-ea"/>
                <a:cs typeface="+mn-cs"/>
              </a:rPr>
              <a:t>34</a:t>
            </a:r>
            <a:r>
              <a:rPr kumimoji="1" lang="ja-JP" altLang="ja-JP" sz="1200" kern="1200" dirty="0" smtClean="0">
                <a:solidFill>
                  <a:schemeClr val="tx1"/>
                </a:solidFill>
                <a:effectLst/>
                <a:latin typeface="+mn-lt"/>
                <a:ea typeface="+mn-ea"/>
                <a:cs typeface="+mn-cs"/>
              </a:rPr>
              <a:t>歳頃までといわれています。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女性は</a:t>
            </a:r>
            <a:r>
              <a:rPr kumimoji="1" lang="en-US" altLang="ja-JP" sz="1200" kern="1200" dirty="0" smtClean="0">
                <a:solidFill>
                  <a:schemeClr val="tx1"/>
                </a:solidFill>
                <a:effectLst/>
                <a:latin typeface="+mn-lt"/>
                <a:ea typeface="+mn-ea"/>
                <a:cs typeface="+mn-cs"/>
              </a:rPr>
              <a:t>35</a:t>
            </a:r>
            <a:r>
              <a:rPr kumimoji="1" lang="ja-JP" altLang="ja-JP" sz="1200" kern="1200" dirty="0" smtClean="0">
                <a:solidFill>
                  <a:schemeClr val="tx1"/>
                </a:solidFill>
                <a:effectLst/>
                <a:latin typeface="+mn-lt"/>
                <a:ea typeface="+mn-ea"/>
                <a:cs typeface="+mn-cs"/>
              </a:rPr>
              <a:t>歳を過ぎると、妊娠中や出産時のリスクが高くなります。また、</a:t>
            </a:r>
            <a:r>
              <a:rPr kumimoji="1" lang="en-US" altLang="ja-JP" sz="1200" kern="1200" dirty="0" smtClean="0">
                <a:solidFill>
                  <a:schemeClr val="tx1"/>
                </a:solidFill>
                <a:effectLst/>
                <a:latin typeface="+mn-lt"/>
                <a:ea typeface="+mn-ea"/>
                <a:cs typeface="+mn-cs"/>
              </a:rPr>
              <a:t>37</a:t>
            </a:r>
            <a:r>
              <a:rPr kumimoji="1" lang="ja-JP" altLang="ja-JP" sz="1200" kern="1200" dirty="0" smtClean="0">
                <a:solidFill>
                  <a:schemeClr val="tx1"/>
                </a:solidFill>
                <a:effectLst/>
                <a:latin typeface="+mn-lt"/>
                <a:ea typeface="+mn-ea"/>
                <a:cs typeface="+mn-cs"/>
              </a:rPr>
              <a:t>歳を過ぎると卵子の数は急速に減少し、卵子自体も歳をとって質が低下します。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精子も</a:t>
            </a:r>
            <a:r>
              <a:rPr kumimoji="1" lang="en-US" altLang="ja-JP" sz="1200" kern="1200" dirty="0" smtClean="0">
                <a:solidFill>
                  <a:schemeClr val="tx1"/>
                </a:solidFill>
                <a:effectLst/>
                <a:latin typeface="+mn-lt"/>
                <a:ea typeface="+mn-ea"/>
                <a:cs typeface="+mn-cs"/>
              </a:rPr>
              <a:t>35</a:t>
            </a:r>
            <a:r>
              <a:rPr kumimoji="1" lang="ja-JP" altLang="ja-JP" sz="1200" kern="1200" dirty="0" smtClean="0">
                <a:solidFill>
                  <a:schemeClr val="tx1"/>
                </a:solidFill>
                <a:effectLst/>
                <a:latin typeface="+mn-lt"/>
                <a:ea typeface="+mn-ea"/>
                <a:cs typeface="+mn-cs"/>
              </a:rPr>
              <a:t>歳</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40</a:t>
            </a:r>
            <a:r>
              <a:rPr kumimoji="1" lang="ja-JP" altLang="en-US" sz="1200" kern="1200" dirty="0" smtClean="0">
                <a:solidFill>
                  <a:schemeClr val="tx1"/>
                </a:solidFill>
                <a:effectLst/>
                <a:latin typeface="+mn-lt"/>
                <a:ea typeface="+mn-ea"/>
                <a:cs typeface="+mn-cs"/>
              </a:rPr>
              <a:t>歳</a:t>
            </a:r>
            <a:r>
              <a:rPr kumimoji="1" lang="ja-JP" altLang="ja-JP" sz="1200" kern="1200" dirty="0" smtClean="0">
                <a:solidFill>
                  <a:schemeClr val="tx1"/>
                </a:solidFill>
                <a:effectLst/>
                <a:latin typeface="+mn-lt"/>
                <a:ea typeface="+mn-ea"/>
                <a:cs typeface="+mn-cs"/>
              </a:rPr>
              <a:t>頃を境に、数が減少したり精子自体の質が低下したりします。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67</a:t>
            </a:fld>
            <a:endParaRPr kumimoji="1" lang="ja-JP" altLang="en-US"/>
          </a:p>
        </p:txBody>
      </p:sp>
    </p:spTree>
    <p:extLst>
      <p:ext uri="{BB962C8B-B14F-4D97-AF65-F5344CB8AC3E}">
        <p14:creationId xmlns:p14="http://schemas.microsoft.com/office/powerpoint/2010/main" val="5356764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家族計画とは、子どもの人数や子どもを産む時期と間隔を考えることをいいます。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妊娠は、特に女性にとって健康のみならず</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その後の人生設計に影響を及ぼす重大な出来事です。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また、胎児にとって母体は生きていくための環境の全てであり、母体の健康状態がそのまま子どもの健康状態に重大な影響を及ぼします。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そのため、母体となる女性の心身の健康状態、</a:t>
            </a:r>
            <a:r>
              <a:rPr kumimoji="1" lang="ja-JP" altLang="en-US" sz="1200" kern="1200" dirty="0" smtClean="0">
                <a:solidFill>
                  <a:schemeClr val="tx1"/>
                </a:solidFill>
                <a:effectLst/>
                <a:latin typeface="+mn-lt"/>
                <a:ea typeface="+mn-ea"/>
                <a:cs typeface="+mn-cs"/>
              </a:rPr>
              <a:t>経済面、パートナーとの関係や人生設計</a:t>
            </a:r>
            <a:r>
              <a:rPr kumimoji="1" lang="ja-JP" altLang="ja-JP" sz="1200" kern="1200" dirty="0" smtClean="0">
                <a:solidFill>
                  <a:schemeClr val="tx1"/>
                </a:solidFill>
                <a:effectLst/>
                <a:latin typeface="+mn-lt"/>
                <a:ea typeface="+mn-ea"/>
                <a:cs typeface="+mn-cs"/>
              </a:rPr>
              <a:t>など</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様々な問題を考慮して、子どもを望むときだけ妊娠するようにし、子どもを望まないときには避妊をすることは、女性の健康だけでなく子どもの健康を守ることにもつながります</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避妊とは、薬剤や器具を使用し、人為的に妊娠をしないようにすることをいいます。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68</a:t>
            </a:fld>
            <a:endParaRPr kumimoji="1" lang="ja-JP" altLang="en-US"/>
          </a:p>
        </p:txBody>
      </p:sp>
    </p:spTree>
    <p:extLst>
      <p:ext uri="{BB962C8B-B14F-4D97-AF65-F5344CB8AC3E}">
        <p14:creationId xmlns:p14="http://schemas.microsoft.com/office/powerpoint/2010/main" val="2086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基礎体温とは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朝</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目が覚めてから、まだ身体を動かしていない状態で基礎体温計を使用し測定した体温のことです。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女性</a:t>
            </a:r>
            <a:r>
              <a:rPr kumimoji="1" lang="ja-JP" altLang="en-US" sz="1200" kern="1200" dirty="0" smtClean="0">
                <a:solidFill>
                  <a:schemeClr val="tx1"/>
                </a:solidFill>
                <a:effectLst/>
                <a:latin typeface="+mn-lt"/>
                <a:ea typeface="+mn-ea"/>
                <a:cs typeface="+mn-cs"/>
              </a:rPr>
              <a:t>の体</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排卵と月経</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周期</a:t>
            </a:r>
            <a:r>
              <a:rPr kumimoji="1" lang="ja-JP" altLang="en-US" sz="1200" kern="1200" dirty="0" smtClean="0">
                <a:solidFill>
                  <a:schemeClr val="tx1"/>
                </a:solidFill>
                <a:effectLst/>
                <a:latin typeface="+mn-lt"/>
                <a:ea typeface="+mn-ea"/>
                <a:cs typeface="+mn-cs"/>
              </a:rPr>
              <a:t>により</a:t>
            </a:r>
            <a:r>
              <a:rPr kumimoji="1" lang="ja-JP" altLang="ja-JP" sz="1200" kern="1200" dirty="0" smtClean="0">
                <a:solidFill>
                  <a:schemeClr val="tx1"/>
                </a:solidFill>
                <a:effectLst/>
                <a:latin typeface="+mn-lt"/>
                <a:ea typeface="+mn-ea"/>
                <a:cs typeface="+mn-cs"/>
              </a:rPr>
              <a:t>、日によって基礎体温に変化が認め</a:t>
            </a:r>
            <a:r>
              <a:rPr kumimoji="1" lang="ja-JP" altLang="en-US" sz="1200" kern="1200" dirty="0" smtClean="0">
                <a:solidFill>
                  <a:schemeClr val="tx1"/>
                </a:solidFill>
                <a:effectLst/>
                <a:latin typeface="+mn-lt"/>
                <a:ea typeface="+mn-ea"/>
                <a:cs typeface="+mn-cs"/>
              </a:rPr>
              <a:t>られます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女性の基礎体温を変化させるのは、卵巣から分泌される黄体ホルモンです。</a:t>
            </a:r>
            <a:endParaRPr kumimoji="1" lang="en-US" altLang="ja-JP" sz="1200" kern="1200" dirty="0" smtClean="0">
              <a:solidFill>
                <a:schemeClr val="tx1"/>
              </a:solidFill>
              <a:effectLst/>
              <a:latin typeface="+mn-lt"/>
              <a:ea typeface="+mn-ea"/>
              <a:cs typeface="+mn-cs"/>
            </a:endParaRPr>
          </a:p>
          <a:p>
            <a:r>
              <a:rPr kumimoji="1" lang="ja-JP" altLang="en-US" sz="1200" kern="1200" baseline="0" dirty="0" smtClean="0">
                <a:solidFill>
                  <a:schemeClr val="tx1"/>
                </a:solidFill>
                <a:effectLst/>
                <a:latin typeface="+mn-lt"/>
                <a:ea typeface="+mn-ea"/>
                <a:cs typeface="+mn-cs"/>
              </a:rPr>
              <a:t>　女性の月経周期は、黄体ホルモンによってコントロールされており、基礎体温の変化とともに、子宮内膜の変化や体調の変化も起こります。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①</a:t>
            </a:r>
            <a:r>
              <a:rPr kumimoji="1" lang="ja-JP" altLang="ja-JP" sz="1200" kern="1200" dirty="0" smtClean="0">
                <a:solidFill>
                  <a:schemeClr val="tx1"/>
                </a:solidFill>
                <a:effectLst/>
                <a:latin typeface="+mn-lt"/>
                <a:ea typeface="+mn-ea"/>
                <a:cs typeface="+mn-cs"/>
              </a:rPr>
              <a:t>月経から排卵が起こるまでの約２週間は低温（約</a:t>
            </a:r>
            <a:r>
              <a:rPr kumimoji="1" lang="en-US" altLang="ja-JP" sz="1200" kern="1200" dirty="0" smtClean="0">
                <a:solidFill>
                  <a:schemeClr val="tx1"/>
                </a:solidFill>
                <a:effectLst/>
                <a:latin typeface="+mn-lt"/>
                <a:ea typeface="+mn-ea"/>
                <a:cs typeface="+mn-cs"/>
              </a:rPr>
              <a:t>36.0℃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36.5℃</a:t>
            </a:r>
            <a:r>
              <a:rPr kumimoji="1" lang="ja-JP" altLang="ja-JP" sz="1200" kern="1200" dirty="0" smtClean="0">
                <a:solidFill>
                  <a:schemeClr val="tx1"/>
                </a:solidFill>
                <a:effectLst/>
                <a:latin typeface="+mn-lt"/>
                <a:ea typeface="+mn-ea"/>
                <a:cs typeface="+mn-cs"/>
              </a:rPr>
              <a:t>）が続きますが、排卵が起こ</a:t>
            </a:r>
            <a:r>
              <a:rPr kumimoji="1" lang="ja-JP" altLang="en-US" sz="1200" kern="1200" dirty="0" smtClean="0">
                <a:solidFill>
                  <a:schemeClr val="tx1"/>
                </a:solidFill>
                <a:effectLst/>
                <a:latin typeface="+mn-lt"/>
                <a:ea typeface="+mn-ea"/>
                <a:cs typeface="+mn-cs"/>
              </a:rPr>
              <a:t>るとストンと体温が下がった後、</a:t>
            </a:r>
            <a:r>
              <a:rPr kumimoji="1" lang="ja-JP" altLang="ja-JP" sz="1200" kern="1200" dirty="0" smtClean="0">
                <a:solidFill>
                  <a:schemeClr val="tx1"/>
                </a:solidFill>
                <a:effectLst/>
                <a:latin typeface="+mn-lt"/>
                <a:ea typeface="+mn-ea"/>
                <a:cs typeface="+mn-cs"/>
              </a:rPr>
              <a:t>体温が上がり高温（約</a:t>
            </a:r>
            <a:r>
              <a:rPr kumimoji="1" lang="en-US" altLang="ja-JP" sz="1200" kern="1200" dirty="0" smtClean="0">
                <a:solidFill>
                  <a:schemeClr val="tx1"/>
                </a:solidFill>
                <a:effectLst/>
                <a:latin typeface="+mn-lt"/>
                <a:ea typeface="+mn-ea"/>
                <a:cs typeface="+mn-cs"/>
              </a:rPr>
              <a:t>36.5℃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37.0℃</a:t>
            </a:r>
            <a:r>
              <a:rPr kumimoji="1" lang="ja-JP" altLang="ja-JP" sz="1200" kern="1200" dirty="0" smtClean="0">
                <a:solidFill>
                  <a:schemeClr val="tx1"/>
                </a:solidFill>
                <a:effectLst/>
                <a:latin typeface="+mn-lt"/>
                <a:ea typeface="+mn-ea"/>
                <a:cs typeface="+mn-cs"/>
              </a:rPr>
              <a:t>）となります。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②</a:t>
            </a:r>
            <a:r>
              <a:rPr kumimoji="1" lang="ja-JP" altLang="ja-JP" sz="1200" kern="1200" dirty="0" smtClean="0">
                <a:solidFill>
                  <a:schemeClr val="tx1"/>
                </a:solidFill>
                <a:effectLst/>
                <a:latin typeface="+mn-lt"/>
                <a:ea typeface="+mn-ea"/>
                <a:cs typeface="+mn-cs"/>
              </a:rPr>
              <a:t>高温期は</a:t>
            </a:r>
            <a:r>
              <a:rPr kumimoji="1" lang="ja-JP" altLang="en-US" sz="1200" kern="1200" dirty="0" smtClean="0">
                <a:solidFill>
                  <a:schemeClr val="tx1"/>
                </a:solidFill>
                <a:effectLst/>
                <a:latin typeface="+mn-lt"/>
                <a:ea typeface="+mn-ea"/>
                <a:cs typeface="+mn-cs"/>
              </a:rPr>
              <a:t>２</a:t>
            </a:r>
            <a:r>
              <a:rPr kumimoji="1" lang="ja-JP" altLang="ja-JP" sz="1200" kern="1200" dirty="0" smtClean="0">
                <a:solidFill>
                  <a:schemeClr val="tx1"/>
                </a:solidFill>
                <a:effectLst/>
                <a:latin typeface="+mn-lt"/>
                <a:ea typeface="+mn-ea"/>
                <a:cs typeface="+mn-cs"/>
              </a:rPr>
              <a:t>週間程度続き、</a:t>
            </a:r>
            <a:r>
              <a:rPr kumimoji="1" lang="ja-JP" altLang="en-US" sz="1200" kern="1200" dirty="0" smtClean="0">
                <a:solidFill>
                  <a:schemeClr val="tx1"/>
                </a:solidFill>
                <a:effectLst/>
                <a:latin typeface="+mn-lt"/>
                <a:ea typeface="+mn-ea"/>
                <a:cs typeface="+mn-cs"/>
              </a:rPr>
              <a:t>このとき、子宮内では子宮内膜が厚くなり、妊娠した時に受精卵を受け止めるための準備を始めます。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③しかし、</a:t>
            </a:r>
            <a:r>
              <a:rPr kumimoji="1" lang="ja-JP" altLang="ja-JP" sz="1200" kern="1200" dirty="0" smtClean="0">
                <a:solidFill>
                  <a:schemeClr val="tx1"/>
                </a:solidFill>
                <a:effectLst/>
                <a:latin typeface="+mn-lt"/>
                <a:ea typeface="+mn-ea"/>
                <a:cs typeface="+mn-cs"/>
              </a:rPr>
              <a:t>妊娠しないと次の月経が始まる前には再び体温が下がります。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ホルモンバランスの変化により、体調不良に悩まされる女性も少なくありません。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ホルモンバランスは、ストレスや無理なダイエット、不規則な生活等で乱れやすくなります。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solidFill>
                  <a:prstClr val="black"/>
                </a:solidFill>
              </a:rPr>
              <a:pPr/>
              <a:t>6</a:t>
            </a:fld>
            <a:endParaRPr kumimoji="1" lang="ja-JP" altLang="en-US">
              <a:solidFill>
                <a:prstClr val="black"/>
              </a:solidFill>
            </a:endParaRPr>
          </a:p>
        </p:txBody>
      </p:sp>
    </p:spTree>
    <p:extLst>
      <p:ext uri="{BB962C8B-B14F-4D97-AF65-F5344CB8AC3E}">
        <p14:creationId xmlns:p14="http://schemas.microsoft.com/office/powerpoint/2010/main" val="1176151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避妊法の一つとして、低用量用ピルの使用があります。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ピルは</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種類の女性ホルモンが合成された薬で、産婦人科で処方してもらいます。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ピルを飲むことで血液中の女性ホルモンの量を調整できるので、排卵を止めることができます。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ピルは飲み忘れがなければ確実な避妊法で、副作用が起こる心配もほとんどありません。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ただし、性感染症を防ぐためには、コンドームを使用することが必要です。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また、ピルは飲む時期や期間を考えて服用することで、自分で月経の時期をコントロールすることができます。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月経不順や月経痛を軽くしたりする治療に使われることもあります。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避妊の失敗率は、</a:t>
            </a:r>
            <a:r>
              <a:rPr kumimoji="1" lang="en-US" altLang="ja-JP" sz="1200" kern="1200" dirty="0" smtClean="0">
                <a:solidFill>
                  <a:schemeClr val="tx1"/>
                </a:solidFill>
                <a:effectLst/>
                <a:latin typeface="+mn-lt"/>
                <a:ea typeface="+mn-ea"/>
                <a:cs typeface="+mn-cs"/>
              </a:rPr>
              <a:t>0.3</a:t>
            </a:r>
            <a:r>
              <a:rPr kumimoji="1" lang="ja-JP" altLang="en-US" sz="1200" kern="1200" dirty="0" smtClean="0">
                <a:solidFill>
                  <a:schemeClr val="tx1"/>
                </a:solidFill>
                <a:effectLst/>
                <a:latin typeface="+mn-lt"/>
                <a:ea typeface="+mn-ea"/>
                <a:cs typeface="+mn-cs"/>
              </a:rPr>
              <a:t>～８％です。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69</a:t>
            </a:fld>
            <a:endParaRPr kumimoji="1" lang="ja-JP" altLang="en-US"/>
          </a:p>
        </p:txBody>
      </p:sp>
    </p:spTree>
    <p:extLst>
      <p:ext uri="{BB962C8B-B14F-4D97-AF65-F5344CB8AC3E}">
        <p14:creationId xmlns:p14="http://schemas.microsoft.com/office/powerpoint/2010/main" val="1175794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　もう一つの避妊法として、コンドームの使用があります。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ja-JP" altLang="en-US" sz="1200" kern="1200" dirty="0" smtClean="0">
                <a:solidFill>
                  <a:schemeClr val="tx1"/>
                </a:solidFill>
                <a:effectLst/>
                <a:latin typeface="+mn-lt"/>
                <a:ea typeface="+mn-ea"/>
                <a:cs typeface="+mn-cs"/>
              </a:rPr>
              <a:t>避妊の失敗率は、２～</a:t>
            </a:r>
            <a:r>
              <a:rPr kumimoji="1" lang="en-US" altLang="ja-JP" sz="1200" kern="1200" dirty="0" smtClean="0">
                <a:solidFill>
                  <a:schemeClr val="tx1"/>
                </a:solidFill>
                <a:effectLst/>
                <a:latin typeface="+mn-lt"/>
                <a:ea typeface="+mn-ea"/>
                <a:cs typeface="+mn-cs"/>
              </a:rPr>
              <a:t>15</a:t>
            </a:r>
            <a:r>
              <a:rPr kumimoji="1" lang="ja-JP" altLang="en-US"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70</a:t>
            </a:fld>
            <a:endParaRPr kumimoji="1" lang="ja-JP" altLang="en-US"/>
          </a:p>
        </p:txBody>
      </p:sp>
    </p:spTree>
    <p:extLst>
      <p:ext uri="{BB962C8B-B14F-4D97-AF65-F5344CB8AC3E}">
        <p14:creationId xmlns:p14="http://schemas.microsoft.com/office/powerpoint/2010/main" val="5907482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　避妊は、自分とパートナーのどちらか一方が行えばよいものではありません。</a:t>
            </a:r>
            <a:endParaRPr kumimoji="1" lang="en-US" altLang="ja-JP" dirty="0" smtClean="0"/>
          </a:p>
          <a:p>
            <a:r>
              <a:rPr kumimoji="1" lang="ja-JP" altLang="en-US" dirty="0" smtClean="0"/>
              <a:t>　今説明した２つの方法の他にも、様々な避妊方法がありますが、安全かつ確実な方法をパートナーとよく話し合い、お互いを尊重しながら協力して行うことが大切です。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71</a:t>
            </a:fld>
            <a:endParaRPr kumimoji="1" lang="ja-JP" altLang="en-US"/>
          </a:p>
        </p:txBody>
      </p:sp>
    </p:spTree>
    <p:extLst>
      <p:ext uri="{BB962C8B-B14F-4D97-AF65-F5344CB8AC3E}">
        <p14:creationId xmlns:p14="http://schemas.microsoft.com/office/powerpoint/2010/main" val="15546209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　妊娠は、特に女性にとっては、その後の人生にも関わる非常に大きな出来事です。</a:t>
            </a:r>
            <a:endParaRPr kumimoji="1" lang="en-US" altLang="ja-JP" dirty="0" smtClean="0"/>
          </a:p>
          <a:p>
            <a:r>
              <a:rPr kumimoji="1" lang="ja-JP" altLang="en-US" dirty="0" smtClean="0"/>
              <a:t>　妊娠をした場合、出産できないやむを得ない理由があるときには、人工妊娠中絶という選択肢があります。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72</a:t>
            </a:fld>
            <a:endParaRPr kumimoji="1" lang="ja-JP" altLang="en-US"/>
          </a:p>
        </p:txBody>
      </p:sp>
    </p:spTree>
    <p:extLst>
      <p:ext uri="{BB962C8B-B14F-4D97-AF65-F5344CB8AC3E}">
        <p14:creationId xmlns:p14="http://schemas.microsoft.com/office/powerpoint/2010/main" val="2262926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もしも人工妊娠中絶という選択をした場合も</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心も体も傷つく手術を女性が受けることになります。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そして、その決断が遅くなるほど、母体への影響が大きい手術をすることになります。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女性はもちろん男性も、性行為をする前に、パートナーの心身に大きな影響を与える妊娠について、</a:t>
            </a:r>
            <a:r>
              <a:rPr kumimoji="1" lang="ja-JP" altLang="en-US" sz="1200" kern="1200" dirty="0" smtClean="0">
                <a:solidFill>
                  <a:schemeClr val="tx1"/>
                </a:solidFill>
                <a:effectLst/>
                <a:latin typeface="+mn-lt"/>
                <a:ea typeface="+mn-ea"/>
                <a:cs typeface="+mn-cs"/>
              </a:rPr>
              <a:t>よく</a:t>
            </a:r>
            <a:r>
              <a:rPr kumimoji="1" lang="ja-JP" altLang="ja-JP" sz="1200" kern="1200" dirty="0" smtClean="0">
                <a:solidFill>
                  <a:schemeClr val="tx1"/>
                </a:solidFill>
                <a:effectLst/>
                <a:latin typeface="+mn-lt"/>
                <a:ea typeface="+mn-ea"/>
                <a:cs typeface="+mn-cs"/>
              </a:rPr>
              <a:t>考えなくてはいけません。</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○体への影響</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掻爬（そうは）や吸引は手探りで行うため、胎盤の一部が残ったり</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まれにですが子宮を傷つけることも起こりえます。</a:t>
            </a:r>
            <a:r>
              <a:rPr kumimoji="1" lang="ja-JP" altLang="en-US" sz="1200" kern="1200" dirty="0" smtClean="0">
                <a:solidFill>
                  <a:schemeClr val="tx1"/>
                </a:solidFill>
                <a:effectLst/>
                <a:latin typeface="+mn-lt"/>
                <a:ea typeface="+mn-ea"/>
                <a:cs typeface="+mn-cs"/>
              </a:rPr>
              <a:t>傷跡から、</a:t>
            </a:r>
            <a:r>
              <a:rPr kumimoji="1" lang="ja-JP" altLang="ja-JP" sz="1200" kern="1200" dirty="0" smtClean="0">
                <a:solidFill>
                  <a:schemeClr val="tx1"/>
                </a:solidFill>
                <a:effectLst/>
                <a:latin typeface="+mn-lt"/>
                <a:ea typeface="+mn-ea"/>
                <a:cs typeface="+mn-cs"/>
              </a:rPr>
              <a:t>子宮や卵管が感染症などで炎症を起こすと、不妊症や子宮外妊娠の原因となることがあります。</a:t>
            </a:r>
          </a:p>
          <a:p>
            <a:r>
              <a:rPr kumimoji="1" lang="ja-JP" altLang="ja-JP" sz="1200" kern="1200" dirty="0" smtClean="0">
                <a:solidFill>
                  <a:schemeClr val="tx1"/>
                </a:solidFill>
                <a:effectLst/>
                <a:latin typeface="+mn-lt"/>
                <a:ea typeface="+mn-ea"/>
                <a:cs typeface="+mn-cs"/>
              </a:rPr>
              <a:t>○心への影響</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中絶した子供への罪悪感や後悔の気持ちが、ストレスとなって長期間残る女性は少なくありません。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また妊娠を知ってから中絶を選択するまでの期間に、パートナーとの気持ちの行き違いなどで傷つく女性もいます。</a:t>
            </a: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73</a:t>
            </a:fld>
            <a:endParaRPr kumimoji="1" lang="ja-JP" altLang="en-US"/>
          </a:p>
        </p:txBody>
      </p:sp>
    </p:spTree>
    <p:extLst>
      <p:ext uri="{BB962C8B-B14F-4D97-AF65-F5344CB8AC3E}">
        <p14:creationId xmlns:p14="http://schemas.microsoft.com/office/powerpoint/2010/main" val="23894014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　では、人工妊娠中絶ができる妊娠</a:t>
            </a:r>
            <a:r>
              <a:rPr lang="en-US" altLang="ja-JP" sz="1400" dirty="0" smtClean="0"/>
              <a:t>22</a:t>
            </a:r>
            <a:r>
              <a:rPr lang="ja-JP" altLang="en-US" sz="1400" dirty="0" smtClean="0"/>
              <a:t>週未満というのは、具体的にはどのくらいのことでしょうか。</a:t>
            </a:r>
            <a:endParaRPr lang="en-US" altLang="ja-JP"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　</a:t>
            </a:r>
            <a:r>
              <a:rPr lang="en-US" altLang="ja-JP" sz="1400" dirty="0" smtClean="0"/>
              <a:t>3</a:t>
            </a:r>
            <a:r>
              <a:rPr lang="ja-JP" altLang="en-US" sz="1400" dirty="0" smtClean="0"/>
              <a:t>月</a:t>
            </a:r>
            <a:r>
              <a:rPr lang="en-US" altLang="ja-JP" sz="1400" dirty="0" smtClean="0"/>
              <a:t>17</a:t>
            </a:r>
            <a:r>
              <a:rPr lang="ja-JP" altLang="en-US" sz="1400" dirty="0" smtClean="0"/>
              <a:t>日から妊娠前の最後の月経が始まり、それから</a:t>
            </a:r>
            <a:r>
              <a:rPr lang="en-US" altLang="ja-JP" sz="1400" dirty="0" smtClean="0"/>
              <a:t>4</a:t>
            </a:r>
            <a:r>
              <a:rPr lang="ja-JP" altLang="en-US" sz="1400" dirty="0" smtClean="0"/>
              <a:t>月の月経が始まるまでに排卵・受精して妊娠した場合を例に、考えてみましょう。</a:t>
            </a:r>
            <a:endParaRPr lang="en-US" altLang="ja-JP" sz="1400"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884C4-8508-4552-85C6-332D6E342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07432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884C4-8508-4552-85C6-332D6E342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167487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○高知県は全国の人工妊娠中絶率を長年上回っている。</a:t>
            </a:r>
            <a:endParaRPr kumimoji="1" lang="en-US" altLang="ja-JP" dirty="0" smtClean="0"/>
          </a:p>
          <a:p>
            <a:r>
              <a:rPr kumimoji="1" lang="ja-JP" altLang="en-US" dirty="0" smtClean="0"/>
              <a:t>　</a:t>
            </a:r>
            <a:r>
              <a:rPr kumimoji="1" lang="ja-JP" altLang="en-US" baseline="0" dirty="0" smtClean="0"/>
              <a:t> </a:t>
            </a:r>
            <a:r>
              <a:rPr kumimoji="1" lang="ja-JP" altLang="en-US" dirty="0" smtClean="0"/>
              <a:t>中・高校生の年代での中絶も、毎年報告されている。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76</a:t>
            </a:fld>
            <a:endParaRPr kumimoji="1" lang="ja-JP" altLang="en-US"/>
          </a:p>
        </p:txBody>
      </p:sp>
    </p:spTree>
    <p:extLst>
      <p:ext uri="{BB962C8B-B14F-4D97-AF65-F5344CB8AC3E}">
        <p14:creationId xmlns:p14="http://schemas.microsoft.com/office/powerpoint/2010/main" val="10754090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B325CBA3-CEBB-41AB-B501-6F6378556605}"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77</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51203" name="Rectangle 2"/>
          <p:cNvSpPr>
            <a:spLocks noGrp="1" noRot="1" noChangeAspect="1" noChangeArrowheads="1" noTextEdit="1"/>
          </p:cNvSpPr>
          <p:nvPr>
            <p:ph type="sldImg"/>
          </p:nvPr>
        </p:nvSpPr>
        <p:spPr>
          <a:xfrm>
            <a:off x="422275" y="1243013"/>
            <a:ext cx="5962650" cy="3354387"/>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性行為は知識がなくても、本能や興味だけでできる行為です。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しかし、その結果として起こる妊娠は、</a:t>
            </a:r>
            <a:r>
              <a:rPr kumimoji="1" lang="ja-JP" altLang="en-US" sz="1200" kern="1200" dirty="0" smtClean="0">
                <a:solidFill>
                  <a:schemeClr val="tx1"/>
                </a:solidFill>
                <a:effectLst/>
                <a:latin typeface="+mn-lt"/>
                <a:ea typeface="+mn-ea"/>
                <a:cs typeface="+mn-cs"/>
              </a:rPr>
              <a:t>一つの命が関わる大変責任が重い事態です。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本能や興味だけで性行為に及ぶのではなく、</a:t>
            </a:r>
            <a:r>
              <a:rPr kumimoji="1" lang="ja-JP" altLang="en-US" sz="1200" kern="1200" dirty="0" smtClean="0">
                <a:solidFill>
                  <a:schemeClr val="tx1"/>
                </a:solidFill>
                <a:effectLst/>
                <a:latin typeface="+mn-lt"/>
                <a:ea typeface="+mn-ea"/>
                <a:cs typeface="+mn-cs"/>
              </a:rPr>
              <a:t>まずは、</a:t>
            </a:r>
            <a:r>
              <a:rPr kumimoji="1" lang="ja-JP" altLang="ja-JP" sz="1200" kern="1200" dirty="0" smtClean="0">
                <a:solidFill>
                  <a:schemeClr val="tx1"/>
                </a:solidFill>
                <a:effectLst/>
                <a:latin typeface="+mn-lt"/>
                <a:ea typeface="+mn-ea"/>
                <a:cs typeface="+mn-cs"/>
              </a:rPr>
              <a:t>正しい知識に基づいた避妊や性感染症の予防について話し合える関係になることが重要です。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今の自分の状況と照らし合わせて、①から③について考えてみましょう。</a:t>
            </a:r>
            <a:endParaRPr kumimoji="1" lang="ja-JP" altLang="ja-JP"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383044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結婚生活について、心身の発達や健康の保持増進の観点から理解し、受精・妊娠・出産とそれに伴う健康課題について理解できるように</a:t>
            </a:r>
            <a:r>
              <a:rPr kumimoji="1" lang="ja-JP" altLang="en-US" sz="1200" kern="1200" dirty="0" smtClean="0">
                <a:solidFill>
                  <a:schemeClr val="tx1"/>
                </a:solidFill>
                <a:effectLst/>
                <a:latin typeface="+mn-lt"/>
                <a:ea typeface="+mn-ea"/>
                <a:cs typeface="+mn-cs"/>
              </a:rPr>
              <a:t>しましょう</a:t>
            </a:r>
            <a:r>
              <a:rPr kumimoji="1" lang="ja-JP"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また、結婚生活を健康に過ごすには、自他の健康に対する管理や責任感、良好な人間関係、家族や周りの人からの支援の大切さなどが不可欠であることに気</a:t>
            </a:r>
            <a:r>
              <a:rPr kumimoji="1" lang="ja-JP" altLang="en-US" sz="1200" kern="1200" dirty="0" smtClean="0">
                <a:solidFill>
                  <a:schemeClr val="tx1"/>
                </a:solidFill>
                <a:effectLst/>
                <a:latin typeface="+mn-lt"/>
                <a:ea typeface="+mn-ea"/>
                <a:cs typeface="+mn-cs"/>
              </a:rPr>
              <a:t>づけるように指導しましょう</a:t>
            </a:r>
            <a:r>
              <a:rPr kumimoji="1" lang="ja-JP" altLang="ja-JP" sz="1200" kern="1200" dirty="0" smtClean="0">
                <a:solidFill>
                  <a:schemeClr val="tx1"/>
                </a:solidFill>
                <a:effectLst/>
                <a:latin typeface="+mn-lt"/>
                <a:ea typeface="+mn-ea"/>
                <a:cs typeface="+mn-cs"/>
              </a:rPr>
              <a:t>。</a:t>
            </a:r>
            <a:endParaRPr lang="en-US" altLang="ja-JP" sz="1200" dirty="0" smtClean="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78</a:t>
            </a:fld>
            <a:endParaRPr kumimoji="1" lang="ja-JP" altLang="en-US"/>
          </a:p>
        </p:txBody>
      </p:sp>
    </p:spTree>
    <p:extLst>
      <p:ext uri="{BB962C8B-B14F-4D97-AF65-F5344CB8AC3E}">
        <p14:creationId xmlns:p14="http://schemas.microsoft.com/office/powerpoint/2010/main" val="394347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defTabSz="906463"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defTabSz="906463"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defTabSz="906463"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defTabSz="906463"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defTabSz="906463"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defRPr/>
            </a:pPr>
            <a:fld id="{8AC12069-DBDA-4E0F-A30D-FD7894AB7C2F}" type="slidenum">
              <a:rPr lang="en-US" altLang="ja-JP" sz="1200" b="0" smtClean="0">
                <a:solidFill>
                  <a:srgbClr val="000000"/>
                </a:solidFill>
              </a:rPr>
              <a:pPr eaLnBrk="1" fontAlgn="base" hangingPunct="1">
                <a:spcBef>
                  <a:spcPct val="0"/>
                </a:spcBef>
                <a:spcAft>
                  <a:spcPct val="0"/>
                </a:spcAft>
                <a:defRPr/>
              </a:pPr>
              <a:t>7</a:t>
            </a:fld>
            <a:endParaRPr lang="en-US" altLang="ja-JP" sz="1200" b="0" smtClean="0">
              <a:solidFill>
                <a:srgbClr val="000000"/>
              </a:solidFill>
            </a:endParaRPr>
          </a:p>
        </p:txBody>
      </p:sp>
      <p:sp>
        <p:nvSpPr>
          <p:cNvPr id="32771" name="Rectangle 2"/>
          <p:cNvSpPr>
            <a:spLocks noGrp="1" noRot="1" noChangeAspect="1" noChangeArrowheads="1" noTextEdit="1"/>
          </p:cNvSpPr>
          <p:nvPr>
            <p:ph type="sldImg"/>
          </p:nvPr>
        </p:nvSpPr>
        <p:spPr>
          <a:xfrm>
            <a:off x="422275" y="1243013"/>
            <a:ext cx="5961063" cy="3354387"/>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次に、男性の「性」についてです。</a:t>
            </a:r>
            <a:endParaRPr lang="en-US" altLang="ja-JP"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尿を出す管と射精をするときに精液が出る管は同じです。</a:t>
            </a:r>
            <a:endParaRPr lang="en-US" altLang="ja-JP"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尿を出すときは、陰茎は下を向いていますが、射精をするときには、脳から命令が出されて、陰茎が上を向きます。</a:t>
            </a:r>
            <a:endParaRPr lang="en-US" altLang="ja-JP"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精巣でつくられた精子は、管を通って、途中で白っぽいと</a:t>
            </a:r>
            <a:r>
              <a:rPr lang="ja-JP" altLang="en-US" dirty="0" err="1" smtClean="0">
                <a:latin typeface="Arial" panose="020B0604020202020204" pitchFamily="34" charset="0"/>
              </a:rPr>
              <a:t>ろっ</a:t>
            </a:r>
            <a:r>
              <a:rPr lang="ja-JP" altLang="en-US" dirty="0" smtClean="0">
                <a:latin typeface="Arial" panose="020B0604020202020204" pitchFamily="34" charset="0"/>
              </a:rPr>
              <a:t>とした精液と混ざって、陰茎の先から出されます。これが射精です。</a:t>
            </a:r>
            <a:endParaRPr lang="en-US" altLang="ja-JP"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Arial" panose="020B0604020202020204" pitchFamily="34" charset="0"/>
                <a:ea typeface="+mn-ea"/>
                <a:cs typeface="+mn-cs"/>
              </a:rPr>
              <a:t>　</a:t>
            </a:r>
            <a:r>
              <a:rPr kumimoji="1" lang="ja-JP" altLang="en-US" sz="1200" kern="1200" dirty="0" smtClean="0">
                <a:solidFill>
                  <a:schemeClr val="tx1"/>
                </a:solidFill>
                <a:effectLst/>
                <a:latin typeface="+mn-lt"/>
                <a:ea typeface="+mn-ea"/>
                <a:cs typeface="+mn-cs"/>
              </a:rPr>
              <a:t>射精は、</a:t>
            </a:r>
            <a:r>
              <a:rPr kumimoji="1" lang="ja-JP" altLang="ja-JP" sz="1200" kern="1200" dirty="0" smtClean="0">
                <a:solidFill>
                  <a:schemeClr val="tx1"/>
                </a:solidFill>
                <a:effectLst/>
                <a:latin typeface="+mn-lt"/>
                <a:ea typeface="+mn-ea"/>
                <a:cs typeface="+mn-cs"/>
              </a:rPr>
              <a:t>陰茎に直接刺激を与えることで起こります。また、性的な夢を見て寝ている間に射精をすること（夢精）もあります。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射精の時には膀胱の入り口が閉まって</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尿が尿道に出ないようになっています。そのため、尿と精液が混ざることはありません。</a:t>
            </a:r>
            <a:endParaRPr lang="en-US" altLang="ja-JP" dirty="0" smtClean="0">
              <a:latin typeface="Arial" panose="020B0604020202020204" pitchFamily="34" charset="0"/>
            </a:endParaRPr>
          </a:p>
        </p:txBody>
      </p:sp>
    </p:spTree>
    <p:extLst>
      <p:ext uri="{BB962C8B-B14F-4D97-AF65-F5344CB8AC3E}">
        <p14:creationId xmlns:p14="http://schemas.microsoft.com/office/powerpoint/2010/main" val="19892435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xfrm>
            <a:off x="422275" y="1243013"/>
            <a:ext cx="5961063" cy="3354387"/>
          </a:xfrm>
          <a:ln/>
        </p:spPr>
      </p:sp>
      <p:sp>
        <p:nvSpPr>
          <p:cNvPr id="491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射精により出された精子は、膣から子宮内に入り、子宮を通って卵管へ行きます。そのとき、卵巣から排卵された卵子が卵管に来ていれば受精が起こり、新しい命になります。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受精卵は細胞分裂を繰り返しながら子宮へと移動し、子宮内膜の中に潜り込み</a:t>
            </a:r>
            <a:r>
              <a:rPr kumimoji="1" lang="ja-JP" altLang="en-US" sz="1200" kern="1200" dirty="0" smtClean="0">
                <a:solidFill>
                  <a:schemeClr val="tx1"/>
                </a:solidFill>
                <a:effectLst/>
                <a:latin typeface="+mn-lt"/>
                <a:ea typeface="+mn-ea"/>
                <a:cs typeface="+mn-cs"/>
              </a:rPr>
              <a:t>結びつき</a:t>
            </a:r>
            <a:r>
              <a:rPr kumimoji="1" lang="ja-JP" altLang="ja-JP" sz="1200" kern="1200" dirty="0" smtClean="0">
                <a:solidFill>
                  <a:schemeClr val="tx1"/>
                </a:solidFill>
                <a:effectLst/>
                <a:latin typeface="+mn-lt"/>
                <a:ea typeface="+mn-ea"/>
                <a:cs typeface="+mn-cs"/>
              </a:rPr>
              <a:t>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これを着床といい、着床してから赤ちゃんが生まれるまでの女性の体内に胎児が宿っている状態を</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妊娠</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といいます。</a:t>
            </a: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（参考）</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子宮の中に入った精子（一度の射精で約３億個）が卵管で卵子にたどり着くまでには、いくつもの難関があります。</a:t>
            </a:r>
          </a:p>
          <a:p>
            <a:r>
              <a:rPr kumimoji="1" lang="ja-JP" altLang="ja-JP" sz="1200" kern="1200" dirty="0" smtClean="0">
                <a:solidFill>
                  <a:schemeClr val="tx1"/>
                </a:solidFill>
                <a:effectLst/>
                <a:latin typeface="+mn-lt"/>
                <a:ea typeface="+mn-ea"/>
                <a:cs typeface="+mn-cs"/>
              </a:rPr>
              <a:t>　・膣の中は酸性なので、死んでしまう精子もいる。</a:t>
            </a:r>
          </a:p>
          <a:p>
            <a:r>
              <a:rPr kumimoji="1" lang="ja-JP" altLang="ja-JP" sz="1200" kern="1200" dirty="0" smtClean="0">
                <a:solidFill>
                  <a:schemeClr val="tx1"/>
                </a:solidFill>
                <a:effectLst/>
                <a:latin typeface="+mn-lt"/>
                <a:ea typeface="+mn-ea"/>
                <a:cs typeface="+mn-cs"/>
              </a:rPr>
              <a:t>　・子宮には粘液があり、排卵期以外は通りにくい。</a:t>
            </a:r>
          </a:p>
          <a:p>
            <a:r>
              <a:rPr kumimoji="1" lang="ja-JP" altLang="ja-JP" sz="1200" kern="1200" dirty="0" smtClean="0">
                <a:solidFill>
                  <a:schemeClr val="tx1"/>
                </a:solidFill>
                <a:effectLst/>
                <a:latin typeface="+mn-lt"/>
                <a:ea typeface="+mn-ea"/>
                <a:cs typeface="+mn-cs"/>
              </a:rPr>
              <a:t>　・卵管の入り口までたどり着けるのは、ほんの</a:t>
            </a:r>
            <a:r>
              <a:rPr kumimoji="1" lang="en-US" altLang="ja-JP" sz="1200" kern="1200" dirty="0" smtClean="0">
                <a:solidFill>
                  <a:schemeClr val="tx1"/>
                </a:solidFill>
                <a:effectLst/>
                <a:latin typeface="+mn-lt"/>
                <a:ea typeface="+mn-ea"/>
                <a:cs typeface="+mn-cs"/>
              </a:rPr>
              <a:t>6,000</a:t>
            </a:r>
            <a:r>
              <a:rPr kumimoji="1" lang="ja-JP" altLang="ja-JP" sz="1200" kern="1200" dirty="0" smtClean="0">
                <a:solidFill>
                  <a:schemeClr val="tx1"/>
                </a:solidFill>
                <a:effectLst/>
                <a:latin typeface="+mn-lt"/>
                <a:ea typeface="+mn-ea"/>
                <a:cs typeface="+mn-cs"/>
              </a:rPr>
              <a:t>個。左右二つの卵管があるので、ここで卵子がいない方の卵管へ行ってしまう精子もいる。</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身長</a:t>
            </a:r>
            <a:r>
              <a:rPr kumimoji="1" lang="en-US" altLang="ja-JP" sz="1200" kern="1200" dirty="0" smtClean="0">
                <a:solidFill>
                  <a:schemeClr val="tx1"/>
                </a:solidFill>
                <a:effectLst/>
                <a:latin typeface="+mn-lt"/>
                <a:ea typeface="+mn-ea"/>
                <a:cs typeface="+mn-cs"/>
              </a:rPr>
              <a:t>0.06mm</a:t>
            </a:r>
            <a:r>
              <a:rPr kumimoji="1" lang="ja-JP" altLang="ja-JP" sz="1200" kern="1200" dirty="0" smtClean="0">
                <a:solidFill>
                  <a:schemeClr val="tx1"/>
                </a:solidFill>
                <a:effectLst/>
                <a:latin typeface="+mn-lt"/>
                <a:ea typeface="+mn-ea"/>
                <a:cs typeface="+mn-cs"/>
              </a:rPr>
              <a:t>の精子にとってみれば、卵子が待つ卵管までは自分の身長の約</a:t>
            </a:r>
            <a:r>
              <a:rPr kumimoji="1" lang="en-US" altLang="ja-JP" sz="1200" kern="1200" dirty="0" smtClean="0">
                <a:solidFill>
                  <a:schemeClr val="tx1"/>
                </a:solidFill>
                <a:effectLst/>
                <a:latin typeface="+mn-lt"/>
                <a:ea typeface="+mn-ea"/>
                <a:cs typeface="+mn-cs"/>
              </a:rPr>
              <a:t>3,500</a:t>
            </a:r>
            <a:r>
              <a:rPr kumimoji="1" lang="ja-JP" altLang="ja-JP" sz="1200" kern="1200" dirty="0" smtClean="0">
                <a:solidFill>
                  <a:schemeClr val="tx1"/>
                </a:solidFill>
                <a:effectLst/>
                <a:latin typeface="+mn-lt"/>
                <a:ea typeface="+mn-ea"/>
                <a:cs typeface="+mn-cs"/>
              </a:rPr>
              <a:t>倍も遠く離れた地点まで泳いでいかねばなりません。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中</a:t>
            </a:r>
            <a:r>
              <a:rPr kumimoji="1" lang="ja-JP" altLang="ja-JP" sz="1200" kern="1200" dirty="0" smtClean="0">
                <a:solidFill>
                  <a:schemeClr val="tx1"/>
                </a:solidFill>
                <a:effectLst/>
                <a:latin typeface="+mn-lt"/>
                <a:ea typeface="+mn-ea"/>
                <a:cs typeface="+mn-cs"/>
              </a:rPr>
              <a:t>には、道に迷ったり途中で力尽きてしまう精子もいます。卵子のいる卵管まで進むことができた精子の中でも、たった一つの精子だけが卵子の中に入ることができます。</a:t>
            </a:r>
            <a:endParaRPr lang="ja-JP" altLang="en-US" dirty="0" smtClean="0">
              <a:latin typeface="Arial" panose="020B0604020202020204" pitchFamily="34" charset="0"/>
            </a:endParaRPr>
          </a:p>
        </p:txBody>
      </p:sp>
      <p:sp>
        <p:nvSpPr>
          <p:cNvPr id="49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fld id="{4D17DB0F-4410-4242-84AD-C47D6E2BC060}" type="slidenum">
              <a:rPr lang="en-US" altLang="ja-JP" sz="1200" b="0">
                <a:ea typeface="ＭＳ Ｐゴシック" panose="020B0600070205080204" pitchFamily="50" charset="-128"/>
              </a:rPr>
              <a:pPr eaLnBrk="1" hangingPunct="1"/>
              <a:t>79</a:t>
            </a:fld>
            <a:endParaRPr lang="en-US" altLang="ja-JP" sz="1200" b="0">
              <a:ea typeface="ＭＳ Ｐゴシック" panose="020B0600070205080204" pitchFamily="50" charset="-128"/>
            </a:endParaRPr>
          </a:p>
        </p:txBody>
      </p:sp>
    </p:spTree>
    <p:extLst>
      <p:ext uri="{BB962C8B-B14F-4D97-AF65-F5344CB8AC3E}">
        <p14:creationId xmlns:p14="http://schemas.microsoft.com/office/powerpoint/2010/main" val="16669415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a:xfrm>
            <a:off x="422275" y="1243013"/>
            <a:ext cx="5961063" cy="3354387"/>
          </a:xfrm>
          <a:ln/>
        </p:spPr>
      </p:sp>
      <p:sp>
        <p:nvSpPr>
          <p:cNvPr id="501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501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fld id="{B3B53BE6-F664-4CB0-BBBB-D10728CD8E2E}" type="slidenum">
              <a:rPr lang="en-US" altLang="ja-JP" sz="1200" b="0">
                <a:ea typeface="ＭＳ Ｐゴシック" panose="020B0600070205080204" pitchFamily="50" charset="-128"/>
              </a:rPr>
              <a:pPr eaLnBrk="1" hangingPunct="1"/>
              <a:t>80</a:t>
            </a:fld>
            <a:endParaRPr lang="en-US" altLang="ja-JP" sz="1200" b="0">
              <a:ea typeface="ＭＳ Ｐゴシック" panose="020B0600070205080204" pitchFamily="50" charset="-128"/>
            </a:endParaRPr>
          </a:p>
        </p:txBody>
      </p:sp>
    </p:spTree>
    <p:extLst>
      <p:ext uri="{BB962C8B-B14F-4D97-AF65-F5344CB8AC3E}">
        <p14:creationId xmlns:p14="http://schemas.microsoft.com/office/powerpoint/2010/main" val="38925253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fld id="{B325CBA3-CEBB-41AB-B501-6F6378556605}" type="slidenum">
              <a:rPr lang="en-US" altLang="ja-JP" sz="1200" b="0">
                <a:ea typeface="ＭＳ Ｐゴシック" panose="020B0600070205080204" pitchFamily="50" charset="-128"/>
              </a:rPr>
              <a:pPr eaLnBrk="1" hangingPunct="1"/>
              <a:t>81</a:t>
            </a:fld>
            <a:endParaRPr lang="en-US" altLang="ja-JP" sz="1200" b="0">
              <a:ea typeface="ＭＳ Ｐゴシック" panose="020B0600070205080204" pitchFamily="50" charset="-128"/>
            </a:endParaRPr>
          </a:p>
        </p:txBody>
      </p:sp>
      <p:sp>
        <p:nvSpPr>
          <p:cNvPr id="51203" name="Rectangle 2"/>
          <p:cNvSpPr>
            <a:spLocks noGrp="1" noRot="1" noChangeAspect="1" noChangeArrowheads="1" noTextEdit="1"/>
          </p:cNvSpPr>
          <p:nvPr>
            <p:ph type="sldImg"/>
          </p:nvPr>
        </p:nvSpPr>
        <p:spPr>
          <a:xfrm>
            <a:off x="422275" y="1243013"/>
            <a:ext cx="5961063" cy="3354387"/>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Arial" panose="020B0604020202020204" pitchFamily="34" charset="0"/>
              </a:rPr>
              <a:t>　妊娠をすると、受精卵が子宮内膜に潜り込み結びついて育つため、子宮内膜が剥がれ落ちることがなくなり、月経が起こらなくなります。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　また、病院で医師による診断を受けると、妊娠していることが確定されます。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　女性が、妊娠しているかどうかを知ったり健康管理をしていくために、自分の月経周期を把握していくことは非常に大切なことです。</a:t>
            </a:r>
          </a:p>
        </p:txBody>
      </p:sp>
    </p:spTree>
    <p:extLst>
      <p:ext uri="{BB962C8B-B14F-4D97-AF65-F5344CB8AC3E}">
        <p14:creationId xmlns:p14="http://schemas.microsoft.com/office/powerpoint/2010/main" val="1978781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xfrm>
            <a:off x="422275" y="1243013"/>
            <a:ext cx="5961063" cy="3354387"/>
          </a:xfrm>
          <a:ln/>
        </p:spPr>
      </p:sp>
      <p:sp>
        <p:nvSpPr>
          <p:cNvPr id="460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latin typeface="Arial" panose="020B0604020202020204" pitchFamily="34" charset="0"/>
            </a:endParaRPr>
          </a:p>
        </p:txBody>
      </p:sp>
      <p:sp>
        <p:nvSpPr>
          <p:cNvPr id="460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fld id="{C37D52EE-C6FD-497B-B89B-CF08002F00FB}" type="slidenum">
              <a:rPr lang="en-US" altLang="ja-JP" sz="1200" b="0">
                <a:ea typeface="ＭＳ Ｐゴシック" panose="020B0600070205080204" pitchFamily="50" charset="-128"/>
              </a:rPr>
              <a:pPr eaLnBrk="1" hangingPunct="1"/>
              <a:t>82</a:t>
            </a:fld>
            <a:endParaRPr lang="en-US" altLang="ja-JP" sz="1200" b="0">
              <a:ea typeface="ＭＳ Ｐゴシック" panose="020B0600070205080204" pitchFamily="50" charset="-128"/>
            </a:endParaRPr>
          </a:p>
        </p:txBody>
      </p:sp>
    </p:spTree>
    <p:extLst>
      <p:ext uri="{BB962C8B-B14F-4D97-AF65-F5344CB8AC3E}">
        <p14:creationId xmlns:p14="http://schemas.microsoft.com/office/powerpoint/2010/main" val="42076668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a:xfrm>
            <a:off x="422275" y="1243013"/>
            <a:ext cx="5961063" cy="3354387"/>
          </a:xfrm>
          <a:ln/>
        </p:spPr>
      </p:sp>
      <p:sp>
        <p:nvSpPr>
          <p:cNvPr id="481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4813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fld id="{905B48F6-86FB-4184-ADDC-20FF17E2B47D}" type="slidenum">
              <a:rPr lang="en-US" altLang="ja-JP" sz="1200" b="0">
                <a:ea typeface="ＭＳ Ｐゴシック" panose="020B0600070205080204" pitchFamily="50" charset="-128"/>
              </a:rPr>
              <a:pPr eaLnBrk="1" hangingPunct="1"/>
              <a:t>83</a:t>
            </a:fld>
            <a:endParaRPr lang="en-US" altLang="ja-JP" sz="1200" b="0">
              <a:ea typeface="ＭＳ Ｐゴシック" panose="020B0600070205080204" pitchFamily="50" charset="-128"/>
            </a:endParaRPr>
          </a:p>
        </p:txBody>
      </p:sp>
    </p:spTree>
    <p:extLst>
      <p:ext uri="{BB962C8B-B14F-4D97-AF65-F5344CB8AC3E}">
        <p14:creationId xmlns:p14="http://schemas.microsoft.com/office/powerpoint/2010/main" val="2076134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医師によって妊娠が確認されたら、妊娠届を</a:t>
            </a:r>
            <a:r>
              <a:rPr kumimoji="1" lang="ja-JP" altLang="en-US" sz="1200" kern="1200" dirty="0" smtClean="0">
                <a:solidFill>
                  <a:schemeClr val="tx1"/>
                </a:solidFill>
                <a:effectLst/>
                <a:latin typeface="+mn-lt"/>
                <a:ea typeface="+mn-ea"/>
                <a:cs typeface="+mn-cs"/>
              </a:rPr>
              <a:t>市町村役場</a:t>
            </a:r>
            <a:r>
              <a:rPr kumimoji="1" lang="ja-JP" altLang="ja-JP" sz="1200" kern="1200" dirty="0" smtClean="0">
                <a:solidFill>
                  <a:schemeClr val="tx1"/>
                </a:solidFill>
                <a:effectLst/>
                <a:latin typeface="+mn-lt"/>
                <a:ea typeface="+mn-ea"/>
                <a:cs typeface="+mn-cs"/>
              </a:rPr>
              <a:t>に提出して、母子健康手帳を受け取ります。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高知県では、市町村子育て世代包括支援センター等で妊娠届を受理し、妊娠や子育てへの支援の充実を図るため、保健師等による面談を行い母子健康手帳の交付を行っています。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その後、母体や胎児が健康な状態で妊娠が継続しているか、定期的に無料の妊婦健診（</a:t>
            </a:r>
            <a:r>
              <a:rPr kumimoji="1" lang="en-US" altLang="ja-JP" sz="1200" kern="1200" dirty="0" smtClean="0">
                <a:solidFill>
                  <a:schemeClr val="tx1"/>
                </a:solidFill>
                <a:effectLst/>
                <a:latin typeface="+mn-lt"/>
                <a:ea typeface="+mn-ea"/>
                <a:cs typeface="+mn-cs"/>
              </a:rPr>
              <a:t>14</a:t>
            </a:r>
            <a:r>
              <a:rPr kumimoji="1" lang="ja-JP" altLang="en-US" sz="1200" kern="1200" dirty="0" smtClean="0">
                <a:solidFill>
                  <a:schemeClr val="tx1"/>
                </a:solidFill>
                <a:effectLst/>
                <a:latin typeface="+mn-lt"/>
                <a:ea typeface="+mn-ea"/>
                <a:cs typeface="+mn-cs"/>
              </a:rPr>
              <a:t>回）を受けながら、出産に備えます。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この間、妊婦教室にパートナーと一緒に参加したりしながら、赤ちゃんを迎えるための準備をします。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そして、順調に妊娠が進めば、約</a:t>
            </a:r>
            <a:r>
              <a:rPr kumimoji="1" lang="en-US" altLang="ja-JP" sz="1200" kern="1200" dirty="0" smtClean="0">
                <a:solidFill>
                  <a:schemeClr val="tx1"/>
                </a:solidFill>
                <a:effectLst/>
                <a:latin typeface="+mn-lt"/>
                <a:ea typeface="+mn-ea"/>
                <a:cs typeface="+mn-cs"/>
              </a:rPr>
              <a:t>280</a:t>
            </a:r>
            <a:r>
              <a:rPr kumimoji="1" lang="ja-JP" altLang="en-US" sz="1200" kern="1200" dirty="0" smtClean="0">
                <a:solidFill>
                  <a:schemeClr val="tx1"/>
                </a:solidFill>
                <a:effectLst/>
                <a:latin typeface="+mn-lt"/>
                <a:ea typeface="+mn-ea"/>
                <a:cs typeface="+mn-cs"/>
              </a:rPr>
              <a:t>日後（約</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か月）に赤ちゃんが生まれます。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84</a:t>
            </a:fld>
            <a:endParaRPr kumimoji="1" lang="ja-JP" altLang="en-US"/>
          </a:p>
        </p:txBody>
      </p:sp>
    </p:spTree>
    <p:extLst>
      <p:ext uri="{BB962C8B-B14F-4D97-AF65-F5344CB8AC3E}">
        <p14:creationId xmlns:p14="http://schemas.microsoft.com/office/powerpoint/2010/main" val="17929042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fld id="{43E83606-7DB2-43E3-8491-0EA7327119EB}" type="slidenum">
              <a:rPr lang="en-US" altLang="ja-JP" sz="1200" b="0">
                <a:ea typeface="ＭＳ Ｐゴシック" panose="020B0600070205080204" pitchFamily="50" charset="-128"/>
              </a:rPr>
              <a:pPr eaLnBrk="1" hangingPunct="1"/>
              <a:t>86</a:t>
            </a:fld>
            <a:endParaRPr lang="en-US" altLang="ja-JP" sz="1200" b="0">
              <a:ea typeface="ＭＳ Ｐゴシック" panose="020B0600070205080204" pitchFamily="50" charset="-128"/>
            </a:endParaRPr>
          </a:p>
        </p:txBody>
      </p:sp>
      <p:sp>
        <p:nvSpPr>
          <p:cNvPr id="62467" name="Rectangle 2"/>
          <p:cNvSpPr>
            <a:spLocks noGrp="1" noRot="1" noChangeAspect="1" noChangeArrowheads="1" noTextEdit="1"/>
          </p:cNvSpPr>
          <p:nvPr>
            <p:ph type="sldImg"/>
          </p:nvPr>
        </p:nvSpPr>
        <p:spPr>
          <a:xfrm>
            <a:off x="422275" y="1243013"/>
            <a:ext cx="5961063" cy="3354387"/>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○すべての妊娠が順調に進むわけではなく、流産や早産など、出産までたどりつけなかった赤ちゃんも約</a:t>
            </a:r>
            <a:r>
              <a:rPr lang="en-US" altLang="ja-JP" dirty="0" smtClean="0">
                <a:latin typeface="Arial" panose="020B0604020202020204" pitchFamily="34" charset="0"/>
              </a:rPr>
              <a:t>15</a:t>
            </a:r>
            <a:r>
              <a:rPr lang="ja-JP" altLang="en-US" dirty="0" smtClean="0">
                <a:latin typeface="Arial" panose="020B0604020202020204" pitchFamily="34" charset="0"/>
              </a:rPr>
              <a:t>％いる。</a:t>
            </a:r>
            <a:endParaRPr lang="en-US" altLang="ja-JP" dirty="0" smtClean="0">
              <a:latin typeface="Arial" panose="020B0604020202020204" pitchFamily="34" charset="0"/>
            </a:endParaRPr>
          </a:p>
          <a:p>
            <a:r>
              <a:rPr lang="ja-JP" altLang="en-US" dirty="0" smtClean="0">
                <a:latin typeface="Arial" panose="020B0604020202020204" pitchFamily="34" charset="0"/>
              </a:rPr>
              <a:t>○流産の原因は、赤ちゃん自体の染色体異常が多く、早産の原因は、細菌感染が多くなっています。</a:t>
            </a:r>
            <a:endParaRPr lang="en-US" altLang="ja-JP" dirty="0" smtClean="0">
              <a:latin typeface="Arial" panose="020B0604020202020204" pitchFamily="34" charset="0"/>
            </a:endParaRPr>
          </a:p>
          <a:p>
            <a:r>
              <a:rPr kumimoji="1" lang="ja-JP" altLang="en-US" sz="1200" kern="1200" dirty="0" smtClean="0">
                <a:solidFill>
                  <a:schemeClr val="tx1"/>
                </a:solidFill>
                <a:effectLst/>
                <a:latin typeface="Arial" panose="020B0604020202020204" pitchFamily="34" charset="0"/>
                <a:ea typeface="+mn-ea"/>
                <a:cs typeface="+mn-cs"/>
              </a:rPr>
              <a:t>　</a:t>
            </a:r>
            <a:r>
              <a:rPr kumimoji="1" lang="ja-JP" altLang="ja-JP" sz="1200" kern="1200" dirty="0" smtClean="0">
                <a:solidFill>
                  <a:schemeClr val="tx1"/>
                </a:solidFill>
                <a:effectLst/>
                <a:latin typeface="+mn-lt"/>
                <a:ea typeface="+mn-ea"/>
                <a:cs typeface="+mn-cs"/>
              </a:rPr>
              <a:t>また、</a:t>
            </a:r>
            <a:r>
              <a:rPr kumimoji="1" lang="ja-JP" altLang="en-US" sz="1200" kern="1200" dirty="0" smtClean="0">
                <a:solidFill>
                  <a:schemeClr val="tx1"/>
                </a:solidFill>
                <a:effectLst/>
                <a:latin typeface="+mn-lt"/>
                <a:ea typeface="+mn-ea"/>
                <a:cs typeface="+mn-cs"/>
              </a:rPr>
              <a:t>妊婦の</a:t>
            </a:r>
            <a:r>
              <a:rPr kumimoji="1" lang="ja-JP" altLang="ja-JP" sz="1200" kern="1200" dirty="0" smtClean="0">
                <a:solidFill>
                  <a:schemeClr val="tx1"/>
                </a:solidFill>
                <a:effectLst/>
                <a:latin typeface="+mn-lt"/>
                <a:ea typeface="+mn-ea"/>
                <a:cs typeface="+mn-cs"/>
              </a:rPr>
              <a:t>飲酒や喫煙（受動喫煙を含む）</a:t>
            </a:r>
            <a:r>
              <a:rPr kumimoji="1" lang="ja-JP" altLang="en-US" sz="1200" kern="1200" dirty="0" smtClean="0">
                <a:solidFill>
                  <a:schemeClr val="tx1"/>
                </a:solidFill>
                <a:effectLst/>
                <a:latin typeface="+mn-lt"/>
                <a:ea typeface="+mn-ea"/>
                <a:cs typeface="+mn-cs"/>
              </a:rPr>
              <a:t>による影響としては</a:t>
            </a:r>
            <a:r>
              <a:rPr kumimoji="1" lang="ja-JP" altLang="ja-JP" sz="1200" kern="1200" dirty="0" smtClean="0">
                <a:solidFill>
                  <a:schemeClr val="tx1"/>
                </a:solidFill>
                <a:effectLst/>
                <a:latin typeface="+mn-lt"/>
                <a:ea typeface="+mn-ea"/>
                <a:cs typeface="+mn-cs"/>
              </a:rPr>
              <a:t>、たばこ</a:t>
            </a:r>
            <a:r>
              <a:rPr kumimoji="1" lang="ja-JP" altLang="en-US" sz="1200" kern="1200" dirty="0" smtClean="0">
                <a:solidFill>
                  <a:schemeClr val="tx1"/>
                </a:solidFill>
                <a:effectLst/>
                <a:latin typeface="+mn-lt"/>
                <a:ea typeface="+mn-ea"/>
                <a:cs typeface="+mn-cs"/>
              </a:rPr>
              <a:t>の有害物質が早産や流産などの可能性を高めること、</a:t>
            </a:r>
            <a:r>
              <a:rPr kumimoji="1" lang="ja-JP" altLang="ja-JP" sz="1200" kern="1200" dirty="0" smtClean="0">
                <a:solidFill>
                  <a:schemeClr val="tx1"/>
                </a:solidFill>
                <a:effectLst/>
                <a:latin typeface="+mn-lt"/>
                <a:ea typeface="+mn-ea"/>
                <a:cs typeface="+mn-cs"/>
              </a:rPr>
              <a:t>アルコールの有害物質</a:t>
            </a:r>
            <a:r>
              <a:rPr kumimoji="1" lang="ja-JP" altLang="en-US" sz="1200" kern="1200" dirty="0" smtClean="0">
                <a:solidFill>
                  <a:schemeClr val="tx1"/>
                </a:solidFill>
                <a:effectLst/>
                <a:latin typeface="+mn-lt"/>
                <a:ea typeface="+mn-ea"/>
                <a:cs typeface="+mn-cs"/>
              </a:rPr>
              <a:t>が低出生体重などの発育の障害を起こしやすくする可能性があることなどがあげられます。</a:t>
            </a:r>
            <a:endParaRPr kumimoji="1" lang="ja-JP" altLang="ja-JP"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0026858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赤ちゃんを押し出すために子宮が収縮する力が陣痛です。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陣痛には、赤ちゃんを子宮の外に送り出そうとする働きがあります。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はじめは</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分程度の間隔で</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秒から</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秒の陣痛が続きます。やがて、</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回の陣痛が長く（約</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秒）、陣痛と陣痛の間が短く（</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分程度）なってきます。</a:t>
            </a:r>
            <a:r>
              <a:rPr kumimoji="1" lang="ja-JP" altLang="en-US" sz="1200" kern="1200" dirty="0" smtClean="0">
                <a:solidFill>
                  <a:schemeClr val="tx1"/>
                </a:solidFill>
                <a:effectLst/>
                <a:latin typeface="+mn-lt"/>
                <a:ea typeface="+mn-ea"/>
                <a:cs typeface="+mn-cs"/>
              </a:rPr>
              <a:t>個人差はありますが、</a:t>
            </a:r>
            <a:r>
              <a:rPr kumimoji="1" lang="ja-JP" altLang="ja-JP" sz="1200" kern="1200" dirty="0" smtClean="0">
                <a:solidFill>
                  <a:schemeClr val="tx1"/>
                </a:solidFill>
                <a:effectLst/>
                <a:latin typeface="+mn-lt"/>
                <a:ea typeface="+mn-ea"/>
                <a:cs typeface="+mn-cs"/>
              </a:rPr>
              <a:t>初めての出産には、</a:t>
            </a:r>
            <a:r>
              <a:rPr kumimoji="1" lang="en-US" altLang="ja-JP" sz="1200" kern="1200" dirty="0" smtClean="0">
                <a:solidFill>
                  <a:schemeClr val="tx1"/>
                </a:solidFill>
                <a:effectLst/>
                <a:latin typeface="+mn-lt"/>
                <a:ea typeface="+mn-ea"/>
                <a:cs typeface="+mn-cs"/>
              </a:rPr>
              <a:t>14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時間程度かかります。</a:t>
            </a:r>
          </a:p>
        </p:txBody>
      </p:sp>
      <p:sp>
        <p:nvSpPr>
          <p:cNvPr id="4" name="スライド番号プレースホルダー 3"/>
          <p:cNvSpPr>
            <a:spLocks noGrp="1"/>
          </p:cNvSpPr>
          <p:nvPr>
            <p:ph type="sldNum" sz="quarter" idx="10"/>
          </p:nvPr>
        </p:nvSpPr>
        <p:spPr/>
        <p:txBody>
          <a:bodyPr/>
          <a:lstStyle/>
          <a:p>
            <a:fld id="{613C336F-4E2C-4B8B-85AB-1FA060D43307}" type="slidenum">
              <a:rPr kumimoji="1" lang="ja-JP" altLang="en-US" smtClean="0"/>
              <a:t>87</a:t>
            </a:fld>
            <a:endParaRPr kumimoji="1" lang="ja-JP" altLang="en-US"/>
          </a:p>
        </p:txBody>
      </p:sp>
    </p:spTree>
    <p:extLst>
      <p:ext uri="{BB962C8B-B14F-4D97-AF65-F5344CB8AC3E}">
        <p14:creationId xmlns:p14="http://schemas.microsoft.com/office/powerpoint/2010/main" val="38642396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422275" y="1243013"/>
            <a:ext cx="5961063" cy="33543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出産のときに赤ちゃんが通る道を産道と呼びます。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産道</a:t>
            </a:r>
            <a:r>
              <a:rPr kumimoji="1" lang="ja-JP" altLang="ja-JP" sz="1200" kern="1200" smtClean="0">
                <a:solidFill>
                  <a:schemeClr val="tx1"/>
                </a:solidFill>
                <a:effectLst/>
                <a:latin typeface="+mn-lt"/>
                <a:ea typeface="+mn-ea"/>
                <a:cs typeface="+mn-cs"/>
              </a:rPr>
              <a:t>は、</a:t>
            </a:r>
            <a:r>
              <a:rPr kumimoji="1" lang="ja-JP" altLang="en-US" sz="1200" kern="1200" smtClean="0">
                <a:solidFill>
                  <a:schemeClr val="tx1"/>
                </a:solidFill>
                <a:effectLst/>
                <a:latin typeface="+mn-lt"/>
                <a:ea typeface="+mn-ea"/>
                <a:cs typeface="+mn-cs"/>
              </a:rPr>
              <a:t>狭い</a:t>
            </a:r>
            <a:r>
              <a:rPr kumimoji="1" lang="ja-JP" altLang="ja-JP" sz="1200" kern="1200" smtClean="0">
                <a:solidFill>
                  <a:schemeClr val="tx1"/>
                </a:solidFill>
                <a:effectLst/>
                <a:latin typeface="+mn-lt"/>
                <a:ea typeface="+mn-ea"/>
                <a:cs typeface="+mn-cs"/>
              </a:rPr>
              <a:t>だけで</a:t>
            </a:r>
            <a:r>
              <a:rPr kumimoji="1" lang="ja-JP" altLang="ja-JP" sz="1200" kern="1200" dirty="0" smtClean="0">
                <a:solidFill>
                  <a:schemeClr val="tx1"/>
                </a:solidFill>
                <a:effectLst/>
                <a:latin typeface="+mn-lt"/>
                <a:ea typeface="+mn-ea"/>
                <a:cs typeface="+mn-cs"/>
              </a:rPr>
              <a:t>なく、場所によって幅が違っていたり曲がっていたりしています。そのため、赤ちゃんはそのままの状態で産道を通る</a:t>
            </a:r>
            <a:r>
              <a:rPr kumimoji="1" lang="ja-JP" altLang="en-US" sz="1200" kern="1200" dirty="0" smtClean="0">
                <a:solidFill>
                  <a:schemeClr val="tx1"/>
                </a:solidFill>
                <a:effectLst/>
                <a:latin typeface="+mn-lt"/>
                <a:ea typeface="+mn-ea"/>
                <a:cs typeface="+mn-cs"/>
              </a:rPr>
              <a:t>こと</a:t>
            </a:r>
            <a:r>
              <a:rPr kumimoji="1" lang="ja-JP" altLang="ja-JP" sz="1200" kern="1200" dirty="0" smtClean="0">
                <a:solidFill>
                  <a:schemeClr val="tx1"/>
                </a:solidFill>
                <a:effectLst/>
                <a:latin typeface="+mn-lt"/>
                <a:ea typeface="+mn-ea"/>
                <a:cs typeface="+mn-cs"/>
              </a:rPr>
              <a:t>は難しいので、産道を通過しやすくするために自分で工夫をしています。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赤ちゃんは自分の胸にくっつくくらいあごを引いて、体を少し丸めたような姿勢になります。しかし、それだけでは狭い産道を通ることはできないので、産道に圧迫されながら自らの頭の骨同士を重ね合わせて、頭を通りやすいように小さく変形させます。</a:t>
            </a:r>
            <a:endParaRPr lang="ja-JP" altLang="en-US" dirty="0" smtClean="0">
              <a:latin typeface="Arial" panose="020B0604020202020204" pitchFamily="34" charset="0"/>
            </a:endParaRPr>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fld id="{13BAABB9-F872-4331-9EA0-BF8412A0D658}" type="slidenum">
              <a:rPr lang="en-US" altLang="ja-JP" sz="1200" b="0">
                <a:ea typeface="ＭＳ Ｐゴシック" panose="020B0600070205080204" pitchFamily="50" charset="-128"/>
              </a:rPr>
              <a:pPr eaLnBrk="1" hangingPunct="1"/>
              <a:t>88</a:t>
            </a:fld>
            <a:endParaRPr lang="en-US" altLang="ja-JP" sz="1200" b="0">
              <a:ea typeface="ＭＳ Ｐゴシック" panose="020B0600070205080204" pitchFamily="50" charset="-128"/>
            </a:endParaRPr>
          </a:p>
        </p:txBody>
      </p:sp>
    </p:spTree>
    <p:extLst>
      <p:ext uri="{BB962C8B-B14F-4D97-AF65-F5344CB8AC3E}">
        <p14:creationId xmlns:p14="http://schemas.microsoft.com/office/powerpoint/2010/main" val="5543907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産道を通る</a:t>
            </a:r>
            <a:r>
              <a:rPr kumimoji="1" lang="ja-JP" altLang="en-US" sz="1200" kern="1200" dirty="0" smtClean="0">
                <a:solidFill>
                  <a:schemeClr val="tx1"/>
                </a:solidFill>
                <a:effectLst/>
                <a:latin typeface="+mn-lt"/>
                <a:ea typeface="+mn-ea"/>
                <a:cs typeface="+mn-cs"/>
              </a:rPr>
              <a:t>ために</a:t>
            </a:r>
            <a:r>
              <a:rPr kumimoji="1" lang="ja-JP" altLang="ja-JP" sz="1200" kern="1200" dirty="0" smtClean="0">
                <a:solidFill>
                  <a:schemeClr val="tx1"/>
                </a:solidFill>
                <a:effectLst/>
                <a:latin typeface="+mn-lt"/>
                <a:ea typeface="+mn-ea"/>
                <a:cs typeface="+mn-cs"/>
              </a:rPr>
              <a:t>自らの頭の骨同士を重ね合わせて、小さく変形させ</a:t>
            </a:r>
            <a:r>
              <a:rPr kumimoji="1" lang="ja-JP" altLang="en-US" sz="1200" kern="1200" dirty="0" smtClean="0">
                <a:solidFill>
                  <a:schemeClr val="tx1"/>
                </a:solidFill>
                <a:effectLst/>
                <a:latin typeface="+mn-lt"/>
                <a:ea typeface="+mn-ea"/>
                <a:cs typeface="+mn-cs"/>
              </a:rPr>
              <a:t>た</a:t>
            </a:r>
            <a:r>
              <a:rPr kumimoji="1" lang="ja-JP" altLang="ja-JP" sz="1200" kern="1200" dirty="0" smtClean="0">
                <a:solidFill>
                  <a:schemeClr val="tx1"/>
                </a:solidFill>
                <a:effectLst/>
                <a:latin typeface="+mn-lt"/>
                <a:ea typeface="+mn-ea"/>
                <a:cs typeface="+mn-cs"/>
              </a:rPr>
              <a:t>あと、お母さんの産道の形に合わせながら、身体を上手に回旋させ、自分のペースで産道を下りてきます。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この回旋に一番時間がかかるといっても過言ではありません。</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お母さんがつらい陣痛に耐えて頑張っているとき、赤ちゃん自身も体を動かしながら、お母さんと協力をして生まれてきます。</a:t>
            </a:r>
          </a:p>
        </p:txBody>
      </p:sp>
      <p:sp>
        <p:nvSpPr>
          <p:cNvPr id="4" name="スライド番号プレースホルダー 3"/>
          <p:cNvSpPr>
            <a:spLocks noGrp="1"/>
          </p:cNvSpPr>
          <p:nvPr>
            <p:ph type="sldNum" sz="quarter" idx="10"/>
          </p:nvPr>
        </p:nvSpPr>
        <p:spPr/>
        <p:txBody>
          <a:bodyPr/>
          <a:lstStyle/>
          <a:p>
            <a:fld id="{613C336F-4E2C-4B8B-85AB-1FA060D43307}" type="slidenum">
              <a:rPr kumimoji="1" lang="ja-JP" altLang="en-US" smtClean="0"/>
              <a:t>89</a:t>
            </a:fld>
            <a:endParaRPr kumimoji="1" lang="ja-JP" altLang="en-US"/>
          </a:p>
        </p:txBody>
      </p:sp>
    </p:spTree>
    <p:extLst>
      <p:ext uri="{BB962C8B-B14F-4D97-AF65-F5344CB8AC3E}">
        <p14:creationId xmlns:p14="http://schemas.microsoft.com/office/powerpoint/2010/main" val="107782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思春期になると、ホルモンの作用によって性的欲求が高まってきます。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また、思春期には精巣で精子が盛んに作られます。それを出したいという欲求は人間の体の自然な欲求です。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マスターベーションは、その欲求を一人で解消するよい方法といえます。「性的欲求のコントロール」を身につけるためにも、欠かせない行為です。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マスターベーションをすることは体にも心にも全く問題のないことがはっきりしています。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①清潔な手ですること</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②</a:t>
            </a:r>
            <a:r>
              <a:rPr kumimoji="1" lang="ja-JP" altLang="ja-JP" sz="1200" kern="1200" dirty="0" smtClean="0">
                <a:solidFill>
                  <a:schemeClr val="tx1"/>
                </a:solidFill>
                <a:effectLst/>
                <a:latin typeface="+mn-lt"/>
                <a:ea typeface="+mn-ea"/>
                <a:cs typeface="+mn-cs"/>
              </a:rPr>
              <a:t>傷がつくような強い刺激や固いものでの刺激は与えないこと（将来不妊の原因になる場合がある）</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③</a:t>
            </a:r>
            <a:r>
              <a:rPr kumimoji="1" lang="ja-JP" altLang="ja-JP" sz="1200" kern="1200" dirty="0" smtClean="0">
                <a:solidFill>
                  <a:schemeClr val="tx1"/>
                </a:solidFill>
                <a:effectLst/>
                <a:latin typeface="+mn-lt"/>
                <a:ea typeface="+mn-ea"/>
                <a:cs typeface="+mn-cs"/>
              </a:rPr>
              <a:t>プライベートな場所を確保してからすること（人前でしないこと）</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④他の人を巻き込まないこと（見せない・触らせない）</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の４つのルールを守りましょう。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613C336F-4E2C-4B8B-85AB-1FA060D43307}" type="slidenum">
              <a:rPr kumimoji="1" lang="ja-JP" altLang="en-US" smtClean="0"/>
              <a:t>8</a:t>
            </a:fld>
            <a:endParaRPr kumimoji="1" lang="ja-JP" altLang="en-US"/>
          </a:p>
        </p:txBody>
      </p:sp>
    </p:spTree>
    <p:extLst>
      <p:ext uri="{BB962C8B-B14F-4D97-AF65-F5344CB8AC3E}">
        <p14:creationId xmlns:p14="http://schemas.microsoft.com/office/powerpoint/2010/main" val="2834184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胎児と母体の健康を守るための行動</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・無理な姿勢をせず正しい姿勢に留意する、適度な仕事量に調整し過労を避ける</a:t>
            </a:r>
          </a:p>
          <a:p>
            <a:r>
              <a:rPr kumimoji="1" lang="ja-JP" altLang="ja-JP" sz="1200" kern="1200" dirty="0" smtClean="0">
                <a:solidFill>
                  <a:schemeClr val="tx1"/>
                </a:solidFill>
                <a:effectLst/>
                <a:latin typeface="+mn-lt"/>
                <a:ea typeface="+mn-ea"/>
                <a:cs typeface="+mn-cs"/>
              </a:rPr>
              <a:t>・バランスの取れた食事をする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・適度な運動をする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・たばこ、アルコール、ウイルス感染（＊）を避ける</a:t>
            </a:r>
          </a:p>
          <a:p>
            <a:r>
              <a:rPr kumimoji="1" lang="ja-JP" altLang="ja-JP" sz="1200" kern="1200" dirty="0" smtClean="0">
                <a:solidFill>
                  <a:schemeClr val="tx1"/>
                </a:solidFill>
                <a:effectLst/>
                <a:latin typeface="+mn-lt"/>
                <a:ea typeface="+mn-ea"/>
                <a:cs typeface="+mn-cs"/>
              </a:rPr>
              <a:t>　＊例えば、</a:t>
            </a:r>
            <a:r>
              <a:rPr kumimoji="1" lang="ja-JP" altLang="en-US" sz="1200" kern="1200" dirty="0" smtClean="0">
                <a:solidFill>
                  <a:schemeClr val="tx1"/>
                </a:solidFill>
                <a:effectLst/>
                <a:latin typeface="+mn-lt"/>
                <a:ea typeface="+mn-ea"/>
                <a:cs typeface="+mn-cs"/>
              </a:rPr>
              <a:t>妊婦が</a:t>
            </a:r>
            <a:r>
              <a:rPr kumimoji="1" lang="ja-JP" altLang="ja-JP" sz="1200" kern="1200" dirty="0" smtClean="0">
                <a:solidFill>
                  <a:schemeClr val="tx1"/>
                </a:solidFill>
                <a:effectLst/>
                <a:latin typeface="+mn-lt"/>
                <a:ea typeface="+mn-ea"/>
                <a:cs typeface="+mn-cs"/>
              </a:rPr>
              <a:t>風疹ウイルスに感染すると、生まれてくる赤ちゃんが難聴や白内障・心臓疾患など</a:t>
            </a:r>
            <a:r>
              <a:rPr kumimoji="1" lang="ja-JP" altLang="en-US" sz="1200" kern="1200" dirty="0" smtClean="0">
                <a:solidFill>
                  <a:schemeClr val="tx1"/>
                </a:solidFill>
                <a:effectLst/>
                <a:latin typeface="+mn-lt"/>
                <a:ea typeface="+mn-ea"/>
                <a:cs typeface="+mn-cs"/>
              </a:rPr>
              <a:t>の生まれつきの病気</a:t>
            </a:r>
            <a:r>
              <a:rPr kumimoji="1" lang="ja-JP" altLang="ja-JP" sz="1200" kern="1200" dirty="0" smtClean="0">
                <a:solidFill>
                  <a:schemeClr val="tx1"/>
                </a:solidFill>
                <a:effectLst/>
                <a:latin typeface="+mn-lt"/>
                <a:ea typeface="+mn-ea"/>
                <a:cs typeface="+mn-cs"/>
              </a:rPr>
              <a:t>を起こすことがある。妊婦の周りにいる人も感染しないようにすることが大切。</a:t>
            </a:r>
          </a:p>
          <a:p>
            <a:r>
              <a:rPr kumimoji="1" lang="ja-JP" altLang="ja-JP" sz="1200" kern="1200" dirty="0" smtClean="0">
                <a:solidFill>
                  <a:schemeClr val="tx1"/>
                </a:solidFill>
                <a:effectLst/>
                <a:latin typeface="+mn-lt"/>
                <a:ea typeface="+mn-ea"/>
                <a:cs typeface="+mn-cs"/>
              </a:rPr>
              <a:t>・定期的に</a:t>
            </a:r>
            <a:r>
              <a:rPr kumimoji="1" lang="ja-JP" altLang="en-US" sz="1200" kern="1200" dirty="0" smtClean="0">
                <a:solidFill>
                  <a:schemeClr val="tx1"/>
                </a:solidFill>
                <a:effectLst/>
                <a:latin typeface="+mn-lt"/>
                <a:ea typeface="+mn-ea"/>
                <a:cs typeface="+mn-cs"/>
              </a:rPr>
              <a:t>健診</a:t>
            </a:r>
            <a:r>
              <a:rPr kumimoji="1" lang="ja-JP" altLang="ja-JP" sz="1200" kern="1200" dirty="0" smtClean="0">
                <a:solidFill>
                  <a:schemeClr val="tx1"/>
                </a:solidFill>
                <a:effectLst/>
                <a:latin typeface="+mn-lt"/>
                <a:ea typeface="+mn-ea"/>
                <a:cs typeface="+mn-cs"/>
              </a:rPr>
              <a:t>を受け健康状態を把握する　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パートナーとしてできること</a:t>
            </a:r>
            <a:r>
              <a:rPr kumimoji="1" lang="en-US"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・パートナーに寄り添う気持ち</a:t>
            </a:r>
          </a:p>
          <a:p>
            <a:r>
              <a:rPr kumimoji="1" lang="ja-JP" altLang="ja-JP" sz="1200" kern="1200" dirty="0" smtClean="0">
                <a:solidFill>
                  <a:schemeClr val="tx1"/>
                </a:solidFill>
                <a:effectLst/>
                <a:latin typeface="+mn-lt"/>
                <a:ea typeface="+mn-ea"/>
                <a:cs typeface="+mn-cs"/>
              </a:rPr>
              <a:t>・自分に何をしてほしいか、何ができるか聞く等、不安な気持ちを共有する</a:t>
            </a:r>
          </a:p>
          <a:p>
            <a:r>
              <a:rPr kumimoji="1" lang="ja-JP" altLang="ja-JP" sz="1200" kern="1200" dirty="0" smtClean="0">
                <a:solidFill>
                  <a:schemeClr val="tx1"/>
                </a:solidFill>
                <a:effectLst/>
                <a:latin typeface="+mn-lt"/>
                <a:ea typeface="+mn-ea"/>
                <a:cs typeface="+mn-cs"/>
              </a:rPr>
              <a:t>・出産、子育てについて一緒に考える</a:t>
            </a:r>
          </a:p>
          <a:p>
            <a:r>
              <a:rPr kumimoji="1" lang="ja-JP" altLang="ja-JP" sz="1200" kern="1200" dirty="0" smtClean="0">
                <a:solidFill>
                  <a:schemeClr val="tx1"/>
                </a:solidFill>
                <a:effectLst/>
                <a:latin typeface="+mn-lt"/>
                <a:ea typeface="+mn-ea"/>
                <a:cs typeface="+mn-cs"/>
              </a:rPr>
              <a:t>・協力して一緒に家庭を築いていくという気持ち、相手を思いやる気持ちを持つ　等</a:t>
            </a:r>
          </a:p>
          <a:p>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90</a:t>
            </a:fld>
            <a:endParaRPr kumimoji="1" lang="ja-JP" altLang="en-US"/>
          </a:p>
        </p:txBody>
      </p:sp>
    </p:spTree>
    <p:extLst>
      <p:ext uri="{BB962C8B-B14F-4D97-AF65-F5344CB8AC3E}">
        <p14:creationId xmlns:p14="http://schemas.microsoft.com/office/powerpoint/2010/main" val="31676811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91</a:t>
            </a:fld>
            <a:endParaRPr kumimoji="1" lang="ja-JP" altLang="en-US"/>
          </a:p>
        </p:txBody>
      </p:sp>
    </p:spTree>
    <p:extLst>
      <p:ext uri="{BB962C8B-B14F-4D97-AF65-F5344CB8AC3E}">
        <p14:creationId xmlns:p14="http://schemas.microsoft.com/office/powerpoint/2010/main" val="39551004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xfrm>
            <a:off x="422275" y="1243013"/>
            <a:ext cx="5961063" cy="3354387"/>
          </a:xfrm>
          <a:ln/>
        </p:spPr>
      </p:sp>
      <p:sp>
        <p:nvSpPr>
          <p:cNvPr id="491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射精により出された精子は、膣から子宮内に入り、子宮を通って卵管へ行きます。そのとき、卵巣から排卵された卵子が卵管に来ていれば受精が起こり、新しい命になります。</a:t>
            </a:r>
          </a:p>
          <a:p>
            <a:r>
              <a:rPr kumimoji="1" lang="ja-JP" altLang="ja-JP" sz="1200" kern="1200" dirty="0" smtClean="0">
                <a:solidFill>
                  <a:schemeClr val="tx1"/>
                </a:solidFill>
                <a:effectLst/>
                <a:latin typeface="+mn-lt"/>
                <a:ea typeface="+mn-ea"/>
                <a:cs typeface="+mn-cs"/>
              </a:rPr>
              <a:t>　受精卵は細胞分裂を繰り返しながら子宮へと移動し、子宮内膜の中に潜り込みます。これを着床といい、着床してから赤ちゃんが生まれるまでの女性の体内に胎児が宿っている状態を</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妊娠</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といいます。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子宮の中に入った精子（一度の射精で約３億個）が卵管で卵子にたどり着くまでには、いくつもの難関があります。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・膣の中は酸性なので、死んでしまう精子もいる。</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・子宮には粘液があり、排卵期以外は通りにくい。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・卵管の入り口までたどり着けるのは、ほんの</a:t>
            </a:r>
            <a:r>
              <a:rPr kumimoji="1" lang="en-US" altLang="ja-JP" sz="1200" kern="1200" dirty="0" smtClean="0">
                <a:solidFill>
                  <a:schemeClr val="tx1"/>
                </a:solidFill>
                <a:effectLst/>
                <a:latin typeface="+mn-lt"/>
                <a:ea typeface="+mn-ea"/>
                <a:cs typeface="+mn-cs"/>
              </a:rPr>
              <a:t>6,000</a:t>
            </a:r>
            <a:r>
              <a:rPr kumimoji="1" lang="ja-JP" altLang="ja-JP" sz="1200" kern="1200" dirty="0" smtClean="0">
                <a:solidFill>
                  <a:schemeClr val="tx1"/>
                </a:solidFill>
                <a:effectLst/>
                <a:latin typeface="+mn-lt"/>
                <a:ea typeface="+mn-ea"/>
                <a:cs typeface="+mn-cs"/>
              </a:rPr>
              <a:t>個。左右二つの卵管があるので、ここで卵子がいない方の卵管へ行ってしまう精子もいる。</a:t>
            </a:r>
          </a:p>
          <a:p>
            <a:r>
              <a:rPr kumimoji="1" lang="ja-JP" altLang="ja-JP" sz="1200" kern="1200" dirty="0" smtClean="0">
                <a:solidFill>
                  <a:schemeClr val="tx1"/>
                </a:solidFill>
                <a:effectLst/>
                <a:latin typeface="+mn-lt"/>
                <a:ea typeface="+mn-ea"/>
                <a:cs typeface="+mn-cs"/>
              </a:rPr>
              <a:t>　　</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身長</a:t>
            </a:r>
            <a:r>
              <a:rPr kumimoji="1" lang="en-US" altLang="ja-JP" sz="1200" kern="1200" dirty="0" smtClean="0">
                <a:solidFill>
                  <a:schemeClr val="tx1"/>
                </a:solidFill>
                <a:effectLst/>
                <a:latin typeface="+mn-lt"/>
                <a:ea typeface="+mn-ea"/>
                <a:cs typeface="+mn-cs"/>
              </a:rPr>
              <a:t>0.06mm</a:t>
            </a:r>
            <a:r>
              <a:rPr kumimoji="1" lang="ja-JP" altLang="ja-JP" sz="1200" kern="1200" dirty="0" smtClean="0">
                <a:solidFill>
                  <a:schemeClr val="tx1"/>
                </a:solidFill>
                <a:effectLst/>
                <a:latin typeface="+mn-lt"/>
                <a:ea typeface="+mn-ea"/>
                <a:cs typeface="+mn-cs"/>
              </a:rPr>
              <a:t>の精子にとってみれば、卵子が待つ卵管までは自分の身長の約</a:t>
            </a:r>
            <a:r>
              <a:rPr kumimoji="1" lang="en-US" altLang="ja-JP" sz="1200" kern="1200" dirty="0" smtClean="0">
                <a:solidFill>
                  <a:schemeClr val="tx1"/>
                </a:solidFill>
                <a:effectLst/>
                <a:latin typeface="+mn-lt"/>
                <a:ea typeface="+mn-ea"/>
                <a:cs typeface="+mn-cs"/>
              </a:rPr>
              <a:t>3,500</a:t>
            </a:r>
            <a:r>
              <a:rPr kumimoji="1" lang="ja-JP" altLang="ja-JP" sz="1200" kern="1200" dirty="0" smtClean="0">
                <a:solidFill>
                  <a:schemeClr val="tx1"/>
                </a:solidFill>
                <a:effectLst/>
                <a:latin typeface="+mn-lt"/>
                <a:ea typeface="+mn-ea"/>
                <a:cs typeface="+mn-cs"/>
              </a:rPr>
              <a:t>倍も遠く離れた地点まで泳いでいかねばなりません。なかには、道に迷ったり途中で力尽きてしまう精子もいます。卵子のいる卵管まで進むことができた精子の中でも、たった一つの精子だけが卵子の中に入ることができます。</a:t>
            </a:r>
          </a:p>
          <a:p>
            <a:endParaRPr lang="ja-JP" altLang="en-US" dirty="0" smtClean="0">
              <a:latin typeface="Arial" panose="020B0604020202020204" pitchFamily="34" charset="0"/>
            </a:endParaRPr>
          </a:p>
        </p:txBody>
      </p:sp>
      <p:sp>
        <p:nvSpPr>
          <p:cNvPr id="49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defTabSz="912813"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defTabSz="912813"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fld id="{4D17DB0F-4410-4242-84AD-C47D6E2BC060}" type="slidenum">
              <a:rPr lang="en-US" altLang="ja-JP" sz="1200" b="0">
                <a:ea typeface="ＭＳ Ｐゴシック" panose="020B0600070205080204" pitchFamily="50" charset="-128"/>
              </a:rPr>
              <a:pPr eaLnBrk="1" hangingPunct="1"/>
              <a:t>92</a:t>
            </a:fld>
            <a:endParaRPr lang="en-US" altLang="ja-JP" sz="1200" b="0">
              <a:ea typeface="ＭＳ Ｐゴシック" panose="020B0600070205080204" pitchFamily="50" charset="-128"/>
            </a:endParaRPr>
          </a:p>
        </p:txBody>
      </p:sp>
    </p:spTree>
    <p:extLst>
      <p:ext uri="{BB962C8B-B14F-4D97-AF65-F5344CB8AC3E}">
        <p14:creationId xmlns:p14="http://schemas.microsoft.com/office/powerpoint/2010/main" val="3013046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羊水の働き</a:t>
            </a:r>
            <a:r>
              <a:rPr kumimoji="1" lang="en-US"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クッションの役割をしています。</a:t>
            </a:r>
            <a:r>
              <a:rPr kumimoji="1" lang="ja-JP" altLang="en-US" sz="1200" kern="1200" dirty="0" smtClean="0">
                <a:solidFill>
                  <a:schemeClr val="tx1"/>
                </a:solidFill>
                <a:effectLst/>
                <a:latin typeface="+mn-lt"/>
                <a:ea typeface="+mn-ea"/>
                <a:cs typeface="+mn-cs"/>
              </a:rPr>
              <a:t>母親</a:t>
            </a:r>
            <a:r>
              <a:rPr kumimoji="1" lang="ja-JP" altLang="ja-JP" sz="1200" kern="1200" dirty="0" smtClean="0">
                <a:solidFill>
                  <a:schemeClr val="tx1"/>
                </a:solidFill>
                <a:effectLst/>
                <a:latin typeface="+mn-lt"/>
                <a:ea typeface="+mn-ea"/>
                <a:cs typeface="+mn-cs"/>
              </a:rPr>
              <a:t>が転んだりお腹に何かがぶつかったときに、胎児に直接衝撃が伝わらず、胎児を守ることができます。</a:t>
            </a:r>
            <a:r>
              <a:rPr kumimoji="1" lang="en-US" altLang="ja-JP" sz="1200" kern="1200" dirty="0" smtClean="0">
                <a:solidFill>
                  <a:schemeClr val="tx1"/>
                </a:solidFill>
                <a:effectLst/>
                <a:latin typeface="+mn-lt"/>
                <a:ea typeface="+mn-ea"/>
                <a:cs typeface="+mn-cs"/>
              </a:rPr>
              <a:t> </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また、胎児は羊水の中で手足を曲げたり伸ばしたり、体を回転させたりして、自由に運動し筋肉や骨格を発達させます。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そして、だんだん大きく活発になっていく胎児の動きから、母親の内臓を守る役割もしています。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胎盤の働き</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女性が妊娠したときに子宮内に形成される新たな臓器で、お母さんが摂取した栄養や酸素を赤ちゃんに届ける役割があります。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胎盤のほぼ中央についているものが臍帯（へその緒）で、ここを輸送経路として、胎児に必要な栄養や酸素を送り届け、そして二酸化炭素などを受け取っています。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胎盤ではお母さんの血管と胎児の血管はつながっておらず、接しているだけなので、互いの血液が混ざることはありません。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また、お母さんが飲酒や喫煙（受動喫煙を含む）をすると、たばこやアルコールの有害物質もお母さんの血液を通して胎児に届けられます。</a:t>
            </a:r>
          </a:p>
          <a:p>
            <a:r>
              <a:rPr kumimoji="1" lang="ja-JP" altLang="ja-JP" sz="1200" kern="1200" dirty="0" smtClean="0">
                <a:solidFill>
                  <a:schemeClr val="tx1"/>
                </a:solidFill>
                <a:effectLst/>
                <a:latin typeface="+mn-lt"/>
                <a:ea typeface="+mn-ea"/>
                <a:cs typeface="+mn-cs"/>
              </a:rPr>
              <a:t>　これらの有害物質は、早産や流産などの可能性を高めたり、低出生体重などの発育の障害を起こりやすくします。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陣痛</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赤ちゃんを押し出すために子宮が収縮する力が陣痛です。陣痛には、赤ちゃんを子宮の外に送り出す働きがあります。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出産時の胎児の動き（回旋）</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陣痛の力を受けて、赤ちゃんは子宮の外へと向かって進みます。</a:t>
            </a:r>
            <a:r>
              <a:rPr kumimoji="1" lang="ja-JP" altLang="en-US" sz="1200" kern="1200" dirty="0" smtClean="0">
                <a:solidFill>
                  <a:schemeClr val="tx1"/>
                </a:solidFill>
                <a:effectLst/>
                <a:latin typeface="+mn-lt"/>
                <a:ea typeface="+mn-ea"/>
                <a:cs typeface="+mn-cs"/>
              </a:rPr>
              <a:t>狭い</a:t>
            </a:r>
            <a:r>
              <a:rPr kumimoji="1" lang="ja-JP" altLang="ja-JP" sz="1200" kern="1200" dirty="0" smtClean="0">
                <a:solidFill>
                  <a:schemeClr val="tx1"/>
                </a:solidFill>
                <a:effectLst/>
                <a:latin typeface="+mn-lt"/>
                <a:ea typeface="+mn-ea"/>
                <a:cs typeface="+mn-cs"/>
              </a:rPr>
              <a:t>産道の中を、身体を上手に回旋させながら、自分のペースで少しずつ進んでいきます。赤ちゃん自身も体を動かしながら上手に回って出てくることで、お母さんが少しでも楽になるように工夫し、お母さんと協力をして生まれてきます。</a:t>
            </a:r>
            <a:endParaRPr kumimoji="1" lang="en-US" altLang="ja-JP" sz="1200" kern="120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産声</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この世界に生まれ出て、初めて自分の力で呼吸をした証拠</a:t>
            </a:r>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94</a:t>
            </a:fld>
            <a:endParaRPr kumimoji="1" lang="ja-JP" altLang="en-US"/>
          </a:p>
        </p:txBody>
      </p:sp>
    </p:spTree>
    <p:extLst>
      <p:ext uri="{BB962C8B-B14F-4D97-AF65-F5344CB8AC3E}">
        <p14:creationId xmlns:p14="http://schemas.microsoft.com/office/powerpoint/2010/main" val="14424035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妊娠の適齢期（医学的・生理学的に妊娠に適した時期）は、</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歳から</a:t>
            </a:r>
            <a:r>
              <a:rPr kumimoji="1" lang="en-US" altLang="ja-JP" sz="1200" kern="1200" dirty="0" smtClean="0">
                <a:solidFill>
                  <a:schemeClr val="tx1"/>
                </a:solidFill>
                <a:effectLst/>
                <a:latin typeface="+mn-lt"/>
                <a:ea typeface="+mn-ea"/>
                <a:cs typeface="+mn-cs"/>
              </a:rPr>
              <a:t>34</a:t>
            </a:r>
            <a:r>
              <a:rPr kumimoji="1" lang="ja-JP" altLang="ja-JP" sz="1200" kern="1200" dirty="0" smtClean="0">
                <a:solidFill>
                  <a:schemeClr val="tx1"/>
                </a:solidFill>
                <a:effectLst/>
                <a:latin typeface="+mn-lt"/>
                <a:ea typeface="+mn-ea"/>
                <a:cs typeface="+mn-cs"/>
              </a:rPr>
              <a:t>歳頃までといわれています。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女性は</a:t>
            </a:r>
            <a:r>
              <a:rPr kumimoji="1" lang="en-US" altLang="ja-JP" sz="1200" kern="1200" dirty="0" smtClean="0">
                <a:solidFill>
                  <a:schemeClr val="tx1"/>
                </a:solidFill>
                <a:effectLst/>
                <a:latin typeface="+mn-lt"/>
                <a:ea typeface="+mn-ea"/>
                <a:cs typeface="+mn-cs"/>
              </a:rPr>
              <a:t>35</a:t>
            </a:r>
            <a:r>
              <a:rPr kumimoji="1" lang="ja-JP" altLang="ja-JP" sz="1200" kern="1200" dirty="0" smtClean="0">
                <a:solidFill>
                  <a:schemeClr val="tx1"/>
                </a:solidFill>
                <a:effectLst/>
                <a:latin typeface="+mn-lt"/>
                <a:ea typeface="+mn-ea"/>
                <a:cs typeface="+mn-cs"/>
              </a:rPr>
              <a:t>歳を過ぎると、妊娠中や出産時のリスクが高くなります。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37</a:t>
            </a:r>
            <a:r>
              <a:rPr kumimoji="1" lang="ja-JP" altLang="ja-JP" sz="1200" kern="1200" dirty="0" smtClean="0">
                <a:solidFill>
                  <a:schemeClr val="tx1"/>
                </a:solidFill>
                <a:effectLst/>
                <a:latin typeface="+mn-lt"/>
                <a:ea typeface="+mn-ea"/>
                <a:cs typeface="+mn-cs"/>
              </a:rPr>
              <a:t>歳を過ぎると卵子の数は急速に減少し、卵子自体も歳をとって質が低下します。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精子も</a:t>
            </a:r>
            <a:r>
              <a:rPr kumimoji="1" lang="en-US" altLang="ja-JP" sz="1200" kern="1200" dirty="0" smtClean="0">
                <a:solidFill>
                  <a:schemeClr val="tx1"/>
                </a:solidFill>
                <a:effectLst/>
                <a:latin typeface="+mn-lt"/>
                <a:ea typeface="+mn-ea"/>
                <a:cs typeface="+mn-cs"/>
              </a:rPr>
              <a:t>35</a:t>
            </a:r>
            <a:r>
              <a:rPr kumimoji="1" lang="ja-JP" altLang="ja-JP" sz="1200" kern="1200" dirty="0" smtClean="0">
                <a:solidFill>
                  <a:schemeClr val="tx1"/>
                </a:solidFill>
                <a:effectLst/>
                <a:latin typeface="+mn-lt"/>
                <a:ea typeface="+mn-ea"/>
                <a:cs typeface="+mn-cs"/>
              </a:rPr>
              <a:t>歳</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40</a:t>
            </a:r>
            <a:r>
              <a:rPr kumimoji="1" lang="ja-JP" altLang="en-US" sz="1200" kern="1200" dirty="0" smtClean="0">
                <a:solidFill>
                  <a:schemeClr val="tx1"/>
                </a:solidFill>
                <a:effectLst/>
                <a:latin typeface="+mn-lt"/>
                <a:ea typeface="+mn-ea"/>
                <a:cs typeface="+mn-cs"/>
              </a:rPr>
              <a:t>歳</a:t>
            </a:r>
            <a:r>
              <a:rPr kumimoji="1" lang="ja-JP" altLang="ja-JP" sz="1200" kern="1200" dirty="0" smtClean="0">
                <a:solidFill>
                  <a:schemeClr val="tx1"/>
                </a:solidFill>
                <a:effectLst/>
                <a:latin typeface="+mn-lt"/>
                <a:ea typeface="+mn-ea"/>
                <a:cs typeface="+mn-cs"/>
              </a:rPr>
              <a:t>頃を境に、数が減少したり精子自体の質が低下したりします。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95</a:t>
            </a:fld>
            <a:endParaRPr kumimoji="1" lang="ja-JP" altLang="en-US"/>
          </a:p>
        </p:txBody>
      </p:sp>
    </p:spTree>
    <p:extLst>
      <p:ext uri="{BB962C8B-B14F-4D97-AF65-F5344CB8AC3E}">
        <p14:creationId xmlns:p14="http://schemas.microsoft.com/office/powerpoint/2010/main" val="18356624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　今の自分の状況や希望する進路、将来自分の家庭を築きたいか、子どもを持ちたいか等を考えて、</a:t>
            </a:r>
            <a:r>
              <a:rPr kumimoji="1" lang="en-US" altLang="ja-JP" dirty="0" smtClean="0"/>
              <a:t>30</a:t>
            </a:r>
            <a:r>
              <a:rPr kumimoji="1" lang="ja-JP" altLang="en-US" dirty="0" smtClean="0"/>
              <a:t>歳までの未来設計図を作成してみましょう。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96</a:t>
            </a:fld>
            <a:endParaRPr kumimoji="1" lang="ja-JP" altLang="en-US"/>
          </a:p>
        </p:txBody>
      </p:sp>
    </p:spTree>
    <p:extLst>
      <p:ext uri="{BB962C8B-B14F-4D97-AF65-F5344CB8AC3E}">
        <p14:creationId xmlns:p14="http://schemas.microsoft.com/office/powerpoint/2010/main" val="23350638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○自分も家族や周りの人々に支えられて育てられたことに気付けるようにする。</a:t>
            </a:r>
          </a:p>
          <a:p>
            <a:r>
              <a:rPr kumimoji="1" lang="ja-JP" altLang="ja-JP" sz="1200" kern="1200" dirty="0" smtClean="0">
                <a:solidFill>
                  <a:schemeClr val="tx1"/>
                </a:solidFill>
                <a:effectLst/>
                <a:latin typeface="+mn-lt"/>
                <a:ea typeface="+mn-ea"/>
                <a:cs typeface="+mn-cs"/>
              </a:rPr>
              <a:t>○自分が将来育児をする立場になったとき、どのように行動していきたいかを考えさせる。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○家族の協力など、育児は</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人では行えないことに気付かせ、子どもを健やかに育てるためには、互いに協力し合うことが必要であることを伝</a:t>
            </a:r>
            <a:r>
              <a:rPr kumimoji="1" lang="ja-JP" altLang="en-US" sz="1200" kern="1200" dirty="0" smtClean="0">
                <a:solidFill>
                  <a:schemeClr val="tx1"/>
                </a:solidFill>
                <a:effectLst/>
                <a:latin typeface="+mn-lt"/>
                <a:ea typeface="+mn-ea"/>
                <a:cs typeface="+mn-cs"/>
              </a:rPr>
              <a:t>える。</a:t>
            </a:r>
            <a:endParaRPr kumimoji="1" lang="ja-JP" altLang="en-US" dirty="0"/>
          </a:p>
        </p:txBody>
      </p:sp>
      <p:sp>
        <p:nvSpPr>
          <p:cNvPr id="4" name="スライド番号プレースホルダー 3"/>
          <p:cNvSpPr>
            <a:spLocks noGrp="1"/>
          </p:cNvSpPr>
          <p:nvPr>
            <p:ph type="sldNum" sz="quarter" idx="10"/>
          </p:nvPr>
        </p:nvSpPr>
        <p:spPr/>
        <p:txBody>
          <a:bodyPr/>
          <a:lstStyle/>
          <a:p>
            <a:fld id="{177F9883-71CB-4042-B2C4-90B78A9F0541}" type="slidenum">
              <a:rPr kumimoji="1" lang="ja-JP" altLang="en-US" smtClean="0"/>
              <a:t>97</a:t>
            </a:fld>
            <a:endParaRPr kumimoji="1" lang="ja-JP" altLang="en-US"/>
          </a:p>
        </p:txBody>
      </p:sp>
    </p:spTree>
    <p:extLst>
      <p:ext uri="{BB962C8B-B14F-4D97-AF65-F5344CB8AC3E}">
        <p14:creationId xmlns:p14="http://schemas.microsoft.com/office/powerpoint/2010/main" val="360013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　さらに、「性的なことに関心がある」と答えた人は、中学生よりも高校生が多くなっています。</a:t>
            </a:r>
            <a:endParaRPr kumimoji="1" lang="en-US" altLang="ja-JP" dirty="0" smtClean="0"/>
          </a:p>
          <a:p>
            <a:r>
              <a:rPr kumimoji="1" lang="ja-JP" altLang="en-US" dirty="0" smtClean="0"/>
              <a:t>　これもホルモンの作用によるもので、特に思春期には、女子よりも男子の方が性的欲求が強くなる傾向があります。</a:t>
            </a:r>
            <a:endParaRPr kumimoji="1" lang="en-US" altLang="ja-JP" dirty="0" smtClean="0"/>
          </a:p>
          <a:p>
            <a:r>
              <a:rPr kumimoji="1" lang="ja-JP" altLang="en-US" dirty="0" smtClean="0"/>
              <a:t>　お付き合いをしていても、男子と女子で考え方や思いが違う場合があります。</a:t>
            </a:r>
            <a:endParaRPr kumimoji="1" lang="en-US" altLang="ja-JP" dirty="0" smtClean="0"/>
          </a:p>
          <a:p>
            <a:r>
              <a:rPr kumimoji="1" lang="ja-JP" altLang="en-US" dirty="0" smtClean="0"/>
              <a:t>　これは自然なことですが、考え方や思いの違いから、様々な問題が起きてきます。</a:t>
            </a:r>
            <a:endParaRPr kumimoji="1" lang="en-US" altLang="ja-JP" dirty="0" smtClean="0"/>
          </a:p>
          <a:p>
            <a:r>
              <a:rPr kumimoji="1" lang="ja-JP" altLang="en-US" dirty="0" smtClean="0"/>
              <a:t>　これまでの説明のように、思春期は、性ホルモンの影響によって、心も体も大きく揺らぎながら成長する時期なのです。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F9883-71CB-4042-B2C4-90B78A9F05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1494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09600" y="1652805"/>
            <a:ext cx="109728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609600" y="3092963"/>
            <a:ext cx="10972800" cy="2304256"/>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2022/3/4</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135629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609600" y="1736816"/>
            <a:ext cx="109728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2022/3/4</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45164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839200" y="274639"/>
            <a:ext cx="274320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609600" y="274639"/>
            <a:ext cx="802640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2022/3/4</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extLst>
      <p:ext uri="{BB962C8B-B14F-4D97-AF65-F5344CB8AC3E}">
        <p14:creationId xmlns:p14="http://schemas.microsoft.com/office/powerpoint/2010/main" val="153871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33097F72-CA08-4E00-B478-46A7D080B804}" type="slidenum">
              <a:rPr lang="en-US" altLang="ja-JP"/>
              <a:pPr/>
              <a:t>‹#›</a:t>
            </a:fld>
            <a:endParaRPr lang="en-US" altLang="ja-JP"/>
          </a:p>
        </p:txBody>
      </p:sp>
    </p:spTree>
    <p:extLst>
      <p:ext uri="{BB962C8B-B14F-4D97-AF65-F5344CB8AC3E}">
        <p14:creationId xmlns:p14="http://schemas.microsoft.com/office/powerpoint/2010/main" val="1586193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DE17AAD8-2011-4A89-B64C-A88AFCB2F27C}" type="slidenum">
              <a:rPr lang="en-US" altLang="ja-JP"/>
              <a:pPr/>
              <a:t>‹#›</a:t>
            </a:fld>
            <a:endParaRPr lang="en-US" altLang="ja-JP"/>
          </a:p>
        </p:txBody>
      </p:sp>
    </p:spTree>
    <p:extLst>
      <p:ext uri="{BB962C8B-B14F-4D97-AF65-F5344CB8AC3E}">
        <p14:creationId xmlns:p14="http://schemas.microsoft.com/office/powerpoint/2010/main" val="182357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3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65BBDBE-DE52-49E0-B281-A0C5585966BD}" type="slidenum">
              <a:rPr lang="en-US" altLang="ja-JP"/>
              <a:pPr/>
              <a:t>‹#›</a:t>
            </a:fld>
            <a:endParaRPr lang="en-US" altLang="ja-JP"/>
          </a:p>
        </p:txBody>
      </p:sp>
    </p:spTree>
    <p:extLst>
      <p:ext uri="{BB962C8B-B14F-4D97-AF65-F5344CB8AC3E}">
        <p14:creationId xmlns:p14="http://schemas.microsoft.com/office/powerpoint/2010/main" val="429308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E8A27AC-B585-4F64-ADDB-75E3AF6AA45E}" type="slidenum">
              <a:rPr lang="en-US" altLang="ja-JP"/>
              <a:pPr/>
              <a:t>‹#›</a:t>
            </a:fld>
            <a:endParaRPr lang="en-US" altLang="ja-JP"/>
          </a:p>
        </p:txBody>
      </p:sp>
    </p:spTree>
    <p:extLst>
      <p:ext uri="{BB962C8B-B14F-4D97-AF65-F5344CB8AC3E}">
        <p14:creationId xmlns:p14="http://schemas.microsoft.com/office/powerpoint/2010/main" val="4105714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6F8D1577-A1D3-4F94-B0C5-0D14AEC3DB4A}" type="slidenum">
              <a:rPr lang="en-US" altLang="ja-JP"/>
              <a:pPr/>
              <a:t>‹#›</a:t>
            </a:fld>
            <a:endParaRPr lang="en-US" altLang="ja-JP"/>
          </a:p>
        </p:txBody>
      </p:sp>
    </p:spTree>
    <p:extLst>
      <p:ext uri="{BB962C8B-B14F-4D97-AF65-F5344CB8AC3E}">
        <p14:creationId xmlns:p14="http://schemas.microsoft.com/office/powerpoint/2010/main" val="2131150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8BF8145C-E6B6-42EB-BD2C-20E4DA697D56}" type="slidenum">
              <a:rPr lang="en-US" altLang="ja-JP"/>
              <a:pPr/>
              <a:t>‹#›</a:t>
            </a:fld>
            <a:endParaRPr lang="en-US" altLang="ja-JP"/>
          </a:p>
        </p:txBody>
      </p:sp>
    </p:spTree>
    <p:extLst>
      <p:ext uri="{BB962C8B-B14F-4D97-AF65-F5344CB8AC3E}">
        <p14:creationId xmlns:p14="http://schemas.microsoft.com/office/powerpoint/2010/main" val="3863671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D21F591B-FD5E-4B2D-B507-FC53E13D5C3E}" type="slidenum">
              <a:rPr lang="en-US" altLang="ja-JP"/>
              <a:pPr/>
              <a:t>‹#›</a:t>
            </a:fld>
            <a:endParaRPr lang="en-US" altLang="ja-JP"/>
          </a:p>
        </p:txBody>
      </p:sp>
    </p:spTree>
    <p:extLst>
      <p:ext uri="{BB962C8B-B14F-4D97-AF65-F5344CB8AC3E}">
        <p14:creationId xmlns:p14="http://schemas.microsoft.com/office/powerpoint/2010/main" val="3988952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15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D942C988-49DF-4A48-A7F2-6AC5B39DC2E8}" type="slidenum">
              <a:rPr lang="en-US" altLang="ja-JP"/>
              <a:pPr/>
              <a:t>‹#›</a:t>
            </a:fld>
            <a:endParaRPr lang="en-US" altLang="ja-JP"/>
          </a:p>
        </p:txBody>
      </p:sp>
    </p:spTree>
    <p:extLst>
      <p:ext uri="{BB962C8B-B14F-4D97-AF65-F5344CB8AC3E}">
        <p14:creationId xmlns:p14="http://schemas.microsoft.com/office/powerpoint/2010/main" val="3253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609600" y="1736814"/>
            <a:ext cx="109728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2022/3/4</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146222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15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smtClean="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9C87DAD5-E778-43C5-8698-6E8B3AC3FB33}" type="slidenum">
              <a:rPr lang="en-US" altLang="ja-JP"/>
              <a:pPr/>
              <a:t>‹#›</a:t>
            </a:fld>
            <a:endParaRPr lang="en-US" altLang="ja-JP"/>
          </a:p>
        </p:txBody>
      </p:sp>
    </p:spTree>
    <p:extLst>
      <p:ext uri="{BB962C8B-B14F-4D97-AF65-F5344CB8AC3E}">
        <p14:creationId xmlns:p14="http://schemas.microsoft.com/office/powerpoint/2010/main" val="205739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4C39C07-DB1B-47F1-854F-F4499275F59A}" type="slidenum">
              <a:rPr lang="en-US" altLang="ja-JP"/>
              <a:pPr/>
              <a:t>‹#›</a:t>
            </a:fld>
            <a:endParaRPr lang="en-US" altLang="ja-JP"/>
          </a:p>
        </p:txBody>
      </p:sp>
    </p:spTree>
    <p:extLst>
      <p:ext uri="{BB962C8B-B14F-4D97-AF65-F5344CB8AC3E}">
        <p14:creationId xmlns:p14="http://schemas.microsoft.com/office/powerpoint/2010/main" val="798865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41"/>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E31D426E-8831-4B84-BC5D-7E826CE19DAB}" type="slidenum">
              <a:rPr lang="en-US" altLang="ja-JP"/>
              <a:pPr/>
              <a:t>‹#›</a:t>
            </a:fld>
            <a:endParaRPr lang="en-US" altLang="ja-JP"/>
          </a:p>
        </p:txBody>
      </p:sp>
    </p:spTree>
    <p:extLst>
      <p:ext uri="{BB962C8B-B14F-4D97-AF65-F5344CB8AC3E}">
        <p14:creationId xmlns:p14="http://schemas.microsoft.com/office/powerpoint/2010/main" val="2611243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rgbClr val="FFFFFF"/>
        </a:solidFill>
        <a:effectLst/>
      </p:bgPr>
    </p:bg>
    <p:spTree>
      <p:nvGrpSpPr>
        <p:cNvPr id="1" name=""/>
        <p:cNvGrpSpPr/>
        <p:nvPr/>
      </p:nvGrpSpPr>
      <p:grpSpPr>
        <a:xfrm>
          <a:off x="0" y="0"/>
          <a:ext cx="0" cy="0"/>
          <a:chOff x="0" y="0"/>
          <a:chExt cx="0" cy="0"/>
        </a:xfrm>
      </p:grpSpPr>
      <p:sp>
        <p:nvSpPr>
          <p:cNvPr id="2058" name="タイトル 1"/>
          <p:cNvSpPr>
            <a:spLocks noGrp="1" noChangeArrowheads="1"/>
          </p:cNvSpPr>
          <p:nvPr>
            <p:ph type="ctrTitle"/>
          </p:nvPr>
        </p:nvSpPr>
        <p:spPr>
          <a:xfrm>
            <a:off x="914400" y="2130428"/>
            <a:ext cx="10363200" cy="1470025"/>
          </a:xfrm>
        </p:spPr>
        <p:txBody>
          <a:bodyPr anchor="t"/>
          <a:lstStyle>
            <a:lvl1pPr>
              <a:defRPr/>
            </a:lvl1pPr>
          </a:lstStyle>
          <a:p>
            <a:pPr lvl="0"/>
            <a:r>
              <a:rPr lang="ja-JP" altLang="ja-JP" noProof="0" smtClean="0"/>
              <a:t>マスター タイトルの書式設定</a:t>
            </a:r>
          </a:p>
        </p:txBody>
      </p:sp>
      <p:sp>
        <p:nvSpPr>
          <p:cNvPr id="2059" name="サブタイトル 2"/>
          <p:cNvSpPr>
            <a:spLocks noGrp="1" noChangeArrowheads="1"/>
          </p:cNvSpPr>
          <p:nvPr>
            <p:ph type="subTitle" idx="1"/>
          </p:nvPr>
        </p:nvSpPr>
        <p:spPr>
          <a:xfrm>
            <a:off x="1828800" y="3886200"/>
            <a:ext cx="8534400" cy="1752600"/>
          </a:xfrm>
        </p:spPr>
        <p:txBody>
          <a:bodyPr/>
          <a:lstStyle>
            <a:lvl1pPr marL="0" indent="0" algn="ctr">
              <a:buFont typeface="Arial" panose="020B0604020202020204" pitchFamily="34" charset="0"/>
              <a:buNone/>
              <a:defRPr/>
            </a:lvl1pPr>
          </a:lstStyle>
          <a:p>
            <a:pPr lvl="0"/>
            <a:r>
              <a:rPr lang="ja-JP" altLang="ja-JP" noProof="0" smtClean="0"/>
              <a:t>マスター サブタイトルの書式設定</a:t>
            </a:r>
          </a:p>
        </p:txBody>
      </p:sp>
      <p:sp>
        <p:nvSpPr>
          <p:cNvPr id="4" name="日付プレースホルダー 3"/>
          <p:cNvSpPr>
            <a:spLocks noGrp="1" noChangeArrowheads="1"/>
          </p:cNvSpPr>
          <p:nvPr>
            <p:ph type="dt" sz="half" idx="10"/>
          </p:nvPr>
        </p:nvSpPr>
        <p:spPr/>
        <p:txBody>
          <a:bodyPr/>
          <a:lstStyle>
            <a:lvl1pPr>
              <a:defRPr/>
            </a:lvl1pPr>
          </a:lstStyle>
          <a:p>
            <a:pPr>
              <a:defRPr/>
            </a:pPr>
            <a:fld id="{0950A5A2-D9CB-46E4-B1F2-3C38DD228F79}" type="datetime1">
              <a:rPr lang="en-US" altLang="ja-JP" smtClean="0"/>
              <a:t>3/4/2022</a:t>
            </a:fld>
            <a:endParaRPr lang="en-US" altLang="ja-JP"/>
          </a:p>
        </p:txBody>
      </p:sp>
      <p:sp>
        <p:nvSpPr>
          <p:cNvPr id="5" name="フッター プレースホルダー 4"/>
          <p:cNvSpPr>
            <a:spLocks noGrp="1" noChangeArrowheads="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noChangeArrowheads="1"/>
          </p:cNvSpPr>
          <p:nvPr>
            <p:ph type="sldNum" sz="quarter" idx="12"/>
          </p:nvPr>
        </p:nvSpPr>
        <p:spPr/>
        <p:txBody>
          <a:bodyPr/>
          <a:lstStyle>
            <a:lvl1pPr>
              <a:defRPr/>
            </a:lvl1pPr>
          </a:lstStyle>
          <a:p>
            <a:pPr>
              <a:defRPr/>
            </a:pPr>
            <a:fld id="{18DD4445-5FE4-4BD2-9025-4F1DABDCFAF1}" type="slidenum">
              <a:rPr lang="en-US" altLang="ja-JP"/>
              <a:pPr>
                <a:defRPr/>
              </a:pPr>
              <a:t>‹#›</a:t>
            </a:fld>
            <a:endParaRPr lang="en-US" altLang="ja-JP"/>
          </a:p>
        </p:txBody>
      </p:sp>
    </p:spTree>
    <p:extLst>
      <p:ext uri="{BB962C8B-B14F-4D97-AF65-F5344CB8AC3E}">
        <p14:creationId xmlns:p14="http://schemas.microsoft.com/office/powerpoint/2010/main" val="257315101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EFD9A843-790E-4CE8-A67E-028A0D99D297}" type="datetime1">
              <a:rPr lang="en-US" altLang="ja-JP" smtClean="0"/>
              <a:t>3/4/2022</a:t>
            </a:fld>
            <a:endParaRPr lang="en-US" altLang="ja-JP"/>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en-US"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C2446748-CC9D-4200-A592-535C58A188A5}" type="slidenum">
              <a:rPr lang="en-US" altLang="ja-JP"/>
              <a:pPr>
                <a:defRPr/>
              </a:pPr>
              <a:t>‹#›</a:t>
            </a:fld>
            <a:endParaRPr lang="en-US" altLang="ja-JP"/>
          </a:p>
        </p:txBody>
      </p:sp>
    </p:spTree>
    <p:extLst>
      <p:ext uri="{BB962C8B-B14F-4D97-AF65-F5344CB8AC3E}">
        <p14:creationId xmlns:p14="http://schemas.microsoft.com/office/powerpoint/2010/main" val="3792417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1"/>
            <a:ext cx="10515600" cy="2852737"/>
          </a:xfrm>
        </p:spPr>
        <p:txBody>
          <a:bodyPr anchor="b"/>
          <a:lstStyle>
            <a:lvl1pPr>
              <a:defRPr sz="45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31851" y="4589466"/>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smtClean="0"/>
              <a:t>マスター テキストの書式設定</a:t>
            </a:r>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44093AB5-10B1-4723-91B0-4DBB8AE40117}" type="datetime1">
              <a:rPr lang="en-US" altLang="ja-JP" smtClean="0"/>
              <a:t>3/4/2022</a:t>
            </a:fld>
            <a:endParaRPr lang="en-US" altLang="ja-JP"/>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en-US"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11970922-E037-4B21-B8E4-760763FB1375}" type="slidenum">
              <a:rPr lang="en-US" altLang="ja-JP"/>
              <a:pPr>
                <a:defRPr/>
              </a:pPr>
              <a:t>‹#›</a:t>
            </a:fld>
            <a:endParaRPr lang="en-US" altLang="ja-JP"/>
          </a:p>
        </p:txBody>
      </p:sp>
    </p:spTree>
    <p:extLst>
      <p:ext uri="{BB962C8B-B14F-4D97-AF65-F5344CB8AC3E}">
        <p14:creationId xmlns:p14="http://schemas.microsoft.com/office/powerpoint/2010/main" val="2394823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600203"/>
            <a:ext cx="53848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600203"/>
            <a:ext cx="53848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noChangeArrowheads="1"/>
          </p:cNvSpPr>
          <p:nvPr>
            <p:ph type="dt" sz="half" idx="10"/>
          </p:nvPr>
        </p:nvSpPr>
        <p:spPr>
          <a:ln/>
        </p:spPr>
        <p:txBody>
          <a:bodyPr/>
          <a:lstStyle>
            <a:lvl1pPr>
              <a:defRPr/>
            </a:lvl1pPr>
          </a:lstStyle>
          <a:p>
            <a:pPr>
              <a:defRPr/>
            </a:pPr>
            <a:fld id="{9BD760BA-6670-4599-9134-9C03095ECC73}" type="datetime1">
              <a:rPr lang="en-US" altLang="ja-JP" smtClean="0"/>
              <a:t>3/4/2022</a:t>
            </a:fld>
            <a:endParaRPr lang="en-US" altLang="ja-JP"/>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en-US" altLang="ja-JP"/>
          </a:p>
        </p:txBody>
      </p:sp>
      <p:sp>
        <p:nvSpPr>
          <p:cNvPr id="7" name="スライド番号プレースホルダー 5"/>
          <p:cNvSpPr>
            <a:spLocks noGrp="1" noChangeArrowheads="1"/>
          </p:cNvSpPr>
          <p:nvPr>
            <p:ph type="sldNum" sz="quarter" idx="12"/>
          </p:nvPr>
        </p:nvSpPr>
        <p:spPr>
          <a:ln/>
        </p:spPr>
        <p:txBody>
          <a:bodyPr/>
          <a:lstStyle>
            <a:lvl1pPr>
              <a:defRPr/>
            </a:lvl1pPr>
          </a:lstStyle>
          <a:p>
            <a:pPr>
              <a:defRPr/>
            </a:pPr>
            <a:fld id="{10421C6B-3C8D-43A8-9E43-9CE07FB9A3EA}" type="slidenum">
              <a:rPr lang="en-US" altLang="ja-JP"/>
              <a:pPr>
                <a:defRPr/>
              </a:pPr>
              <a:t>‹#›</a:t>
            </a:fld>
            <a:endParaRPr lang="en-US" altLang="ja-JP"/>
          </a:p>
        </p:txBody>
      </p:sp>
    </p:spTree>
    <p:extLst>
      <p:ext uri="{BB962C8B-B14F-4D97-AF65-F5344CB8AC3E}">
        <p14:creationId xmlns:p14="http://schemas.microsoft.com/office/powerpoint/2010/main" val="632832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7" y="365128"/>
            <a:ext cx="105156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840319" y="2505075"/>
            <a:ext cx="5158316"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71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noChangeArrowheads="1"/>
          </p:cNvSpPr>
          <p:nvPr>
            <p:ph type="dt" sz="half" idx="10"/>
          </p:nvPr>
        </p:nvSpPr>
        <p:spPr>
          <a:ln/>
        </p:spPr>
        <p:txBody>
          <a:bodyPr/>
          <a:lstStyle>
            <a:lvl1pPr>
              <a:defRPr/>
            </a:lvl1pPr>
          </a:lstStyle>
          <a:p>
            <a:pPr>
              <a:defRPr/>
            </a:pPr>
            <a:fld id="{82C35162-2084-40BB-BDC3-5C5398763651}" type="datetime1">
              <a:rPr lang="en-US" altLang="ja-JP" smtClean="0"/>
              <a:t>3/4/2022</a:t>
            </a:fld>
            <a:endParaRPr lang="en-US" altLang="ja-JP"/>
          </a:p>
        </p:txBody>
      </p:sp>
      <p:sp>
        <p:nvSpPr>
          <p:cNvPr id="8" name="フッター プレースホルダー 4"/>
          <p:cNvSpPr>
            <a:spLocks noGrp="1" noChangeArrowheads="1"/>
          </p:cNvSpPr>
          <p:nvPr>
            <p:ph type="ftr" sz="quarter" idx="11"/>
          </p:nvPr>
        </p:nvSpPr>
        <p:spPr>
          <a:ln/>
        </p:spPr>
        <p:txBody>
          <a:bodyPr/>
          <a:lstStyle>
            <a:lvl1pPr>
              <a:defRPr/>
            </a:lvl1pPr>
          </a:lstStyle>
          <a:p>
            <a:pPr>
              <a:defRPr/>
            </a:pPr>
            <a:endParaRPr lang="en-US" altLang="ja-JP"/>
          </a:p>
        </p:txBody>
      </p:sp>
      <p:sp>
        <p:nvSpPr>
          <p:cNvPr id="9" name="スライド番号プレースホルダー 5"/>
          <p:cNvSpPr>
            <a:spLocks noGrp="1" noChangeArrowheads="1"/>
          </p:cNvSpPr>
          <p:nvPr>
            <p:ph type="sldNum" sz="quarter" idx="12"/>
          </p:nvPr>
        </p:nvSpPr>
        <p:spPr>
          <a:ln/>
        </p:spPr>
        <p:txBody>
          <a:bodyPr/>
          <a:lstStyle>
            <a:lvl1pPr>
              <a:defRPr/>
            </a:lvl1pPr>
          </a:lstStyle>
          <a:p>
            <a:pPr>
              <a:defRPr/>
            </a:pPr>
            <a:fld id="{DC936148-6991-4F72-95F1-3F9B7A6CE2EC}" type="slidenum">
              <a:rPr lang="en-US" altLang="ja-JP"/>
              <a:pPr>
                <a:defRPr/>
              </a:pPr>
              <a:t>‹#›</a:t>
            </a:fld>
            <a:endParaRPr lang="en-US" altLang="ja-JP"/>
          </a:p>
        </p:txBody>
      </p:sp>
    </p:spTree>
    <p:extLst>
      <p:ext uri="{BB962C8B-B14F-4D97-AF65-F5344CB8AC3E}">
        <p14:creationId xmlns:p14="http://schemas.microsoft.com/office/powerpoint/2010/main" val="423226197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noChangeArrowheads="1"/>
          </p:cNvSpPr>
          <p:nvPr>
            <p:ph type="dt" sz="half" idx="10"/>
          </p:nvPr>
        </p:nvSpPr>
        <p:spPr>
          <a:ln/>
        </p:spPr>
        <p:txBody>
          <a:bodyPr/>
          <a:lstStyle>
            <a:lvl1pPr>
              <a:defRPr/>
            </a:lvl1pPr>
          </a:lstStyle>
          <a:p>
            <a:pPr>
              <a:defRPr/>
            </a:pPr>
            <a:fld id="{EFE36794-5F81-4F99-B3A6-0CA8E9668E75}" type="datetime1">
              <a:rPr lang="en-US" altLang="ja-JP" smtClean="0"/>
              <a:t>3/4/2022</a:t>
            </a:fld>
            <a:endParaRPr lang="en-US" altLang="ja-JP"/>
          </a:p>
        </p:txBody>
      </p:sp>
      <p:sp>
        <p:nvSpPr>
          <p:cNvPr id="4" name="フッター プレースホルダー 4"/>
          <p:cNvSpPr>
            <a:spLocks noGrp="1" noChangeArrowheads="1"/>
          </p:cNvSpPr>
          <p:nvPr>
            <p:ph type="ftr" sz="quarter" idx="11"/>
          </p:nvPr>
        </p:nvSpPr>
        <p:spPr>
          <a:ln/>
        </p:spPr>
        <p:txBody>
          <a:bodyPr/>
          <a:lstStyle>
            <a:lvl1pPr>
              <a:defRPr/>
            </a:lvl1pPr>
          </a:lstStyle>
          <a:p>
            <a:pPr>
              <a:defRPr/>
            </a:pPr>
            <a:endParaRPr lang="en-US" altLang="ja-JP"/>
          </a:p>
        </p:txBody>
      </p:sp>
      <p:sp>
        <p:nvSpPr>
          <p:cNvPr id="5" name="スライド番号プレースホルダー 5"/>
          <p:cNvSpPr>
            <a:spLocks noGrp="1" noChangeArrowheads="1"/>
          </p:cNvSpPr>
          <p:nvPr>
            <p:ph type="sldNum" sz="quarter" idx="12"/>
          </p:nvPr>
        </p:nvSpPr>
        <p:spPr>
          <a:ln/>
        </p:spPr>
        <p:txBody>
          <a:bodyPr/>
          <a:lstStyle>
            <a:lvl1pPr>
              <a:defRPr/>
            </a:lvl1pPr>
          </a:lstStyle>
          <a:p>
            <a:pPr>
              <a:defRPr/>
            </a:pPr>
            <a:fld id="{D518AA6F-467F-4A8C-8A06-FA753E957471}" type="slidenum">
              <a:rPr lang="en-US" altLang="ja-JP"/>
              <a:pPr>
                <a:defRPr/>
              </a:pPr>
              <a:t>‹#›</a:t>
            </a:fld>
            <a:endParaRPr lang="en-US" altLang="ja-JP"/>
          </a:p>
        </p:txBody>
      </p:sp>
    </p:spTree>
    <p:extLst>
      <p:ext uri="{BB962C8B-B14F-4D97-AF65-F5344CB8AC3E}">
        <p14:creationId xmlns:p14="http://schemas.microsoft.com/office/powerpoint/2010/main" val="2124400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noChangeArrowheads="1"/>
          </p:cNvSpPr>
          <p:nvPr>
            <p:ph type="dt" sz="half" idx="10"/>
          </p:nvPr>
        </p:nvSpPr>
        <p:spPr>
          <a:ln/>
        </p:spPr>
        <p:txBody>
          <a:bodyPr/>
          <a:lstStyle>
            <a:lvl1pPr>
              <a:defRPr/>
            </a:lvl1pPr>
          </a:lstStyle>
          <a:p>
            <a:pPr>
              <a:defRPr/>
            </a:pPr>
            <a:fld id="{986ADC70-714C-4B63-A364-FD5A512D39AE}" type="datetime1">
              <a:rPr lang="en-US" altLang="ja-JP" smtClean="0"/>
              <a:t>3/4/2022</a:t>
            </a:fld>
            <a:endParaRPr lang="en-US" altLang="ja-JP"/>
          </a:p>
        </p:txBody>
      </p:sp>
      <p:sp>
        <p:nvSpPr>
          <p:cNvPr id="3" name="フッター プレースホルダー 4"/>
          <p:cNvSpPr>
            <a:spLocks noGrp="1" noChangeArrowheads="1"/>
          </p:cNvSpPr>
          <p:nvPr>
            <p:ph type="ftr" sz="quarter" idx="11"/>
          </p:nvPr>
        </p:nvSpPr>
        <p:spPr>
          <a:ln/>
        </p:spPr>
        <p:txBody>
          <a:bodyPr/>
          <a:lstStyle>
            <a:lvl1pPr>
              <a:defRPr/>
            </a:lvl1pPr>
          </a:lstStyle>
          <a:p>
            <a:pPr>
              <a:defRPr/>
            </a:pPr>
            <a:endParaRPr lang="en-US" altLang="ja-JP"/>
          </a:p>
        </p:txBody>
      </p:sp>
      <p:sp>
        <p:nvSpPr>
          <p:cNvPr id="4" name="スライド番号プレースホルダー 5"/>
          <p:cNvSpPr>
            <a:spLocks noGrp="1" noChangeArrowheads="1"/>
          </p:cNvSpPr>
          <p:nvPr>
            <p:ph type="sldNum" sz="quarter" idx="12"/>
          </p:nvPr>
        </p:nvSpPr>
        <p:spPr>
          <a:ln/>
        </p:spPr>
        <p:txBody>
          <a:bodyPr/>
          <a:lstStyle>
            <a:lvl1pPr>
              <a:defRPr/>
            </a:lvl1pPr>
          </a:lstStyle>
          <a:p>
            <a:pPr>
              <a:defRPr/>
            </a:pPr>
            <a:fld id="{5E77FC4B-6684-457B-8BBB-852BF8AC31DB}" type="slidenum">
              <a:rPr lang="en-US" altLang="ja-JP"/>
              <a:pPr>
                <a:defRPr/>
              </a:pPr>
              <a:t>‹#›</a:t>
            </a:fld>
            <a:endParaRPr lang="en-US" altLang="ja-JP"/>
          </a:p>
        </p:txBody>
      </p:sp>
    </p:spTree>
    <p:extLst>
      <p:ext uri="{BB962C8B-B14F-4D97-AF65-F5344CB8AC3E}">
        <p14:creationId xmlns:p14="http://schemas.microsoft.com/office/powerpoint/2010/main" val="21614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609600" y="2948949"/>
            <a:ext cx="109728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609600" y="1184752"/>
            <a:ext cx="10972800" cy="1764197"/>
          </a:xfrm>
        </p:spPr>
        <p:txBody>
          <a:bodyPr anchor="b"/>
          <a:lstStyle>
            <a:lvl1pPr marL="0" indent="0" algn="ctr">
              <a:buNone/>
              <a:defRPr sz="2000">
                <a:solidFill>
                  <a:schemeClr val="tx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2022/3/4</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598831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9" y="457200"/>
            <a:ext cx="3932767" cy="1600200"/>
          </a:xfrm>
        </p:spPr>
        <p:txBody>
          <a:bodyPr anchor="b"/>
          <a:lstStyle>
            <a:lvl1pPr>
              <a:defRPr sz="24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日付プレースホルダー 3"/>
          <p:cNvSpPr>
            <a:spLocks noGrp="1" noChangeArrowheads="1"/>
          </p:cNvSpPr>
          <p:nvPr>
            <p:ph type="dt" sz="half" idx="10"/>
          </p:nvPr>
        </p:nvSpPr>
        <p:spPr>
          <a:ln/>
        </p:spPr>
        <p:txBody>
          <a:bodyPr/>
          <a:lstStyle>
            <a:lvl1pPr>
              <a:defRPr/>
            </a:lvl1pPr>
          </a:lstStyle>
          <a:p>
            <a:pPr>
              <a:defRPr/>
            </a:pPr>
            <a:fld id="{F0FA2914-6459-48D6-96B3-4F334E298593}" type="datetime1">
              <a:rPr lang="en-US" altLang="ja-JP" smtClean="0"/>
              <a:t>3/4/2022</a:t>
            </a:fld>
            <a:endParaRPr lang="en-US" altLang="ja-JP"/>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en-US" altLang="ja-JP"/>
          </a:p>
        </p:txBody>
      </p:sp>
      <p:sp>
        <p:nvSpPr>
          <p:cNvPr id="7" name="スライド番号プレースホルダー 5"/>
          <p:cNvSpPr>
            <a:spLocks noGrp="1" noChangeArrowheads="1"/>
          </p:cNvSpPr>
          <p:nvPr>
            <p:ph type="sldNum" sz="quarter" idx="12"/>
          </p:nvPr>
        </p:nvSpPr>
        <p:spPr>
          <a:ln/>
        </p:spPr>
        <p:txBody>
          <a:bodyPr/>
          <a:lstStyle>
            <a:lvl1pPr>
              <a:defRPr/>
            </a:lvl1pPr>
          </a:lstStyle>
          <a:p>
            <a:pPr>
              <a:defRPr/>
            </a:pPr>
            <a:fld id="{09900F57-1E9B-4C3F-B184-29716338FBDB}" type="slidenum">
              <a:rPr lang="en-US" altLang="ja-JP"/>
              <a:pPr>
                <a:defRPr/>
              </a:pPr>
              <a:t>‹#›</a:t>
            </a:fld>
            <a:endParaRPr lang="en-US" altLang="ja-JP"/>
          </a:p>
        </p:txBody>
      </p:sp>
    </p:spTree>
    <p:extLst>
      <p:ext uri="{BB962C8B-B14F-4D97-AF65-F5344CB8AC3E}">
        <p14:creationId xmlns:p14="http://schemas.microsoft.com/office/powerpoint/2010/main" val="2596239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9" y="457200"/>
            <a:ext cx="3932767" cy="1600200"/>
          </a:xfrm>
        </p:spPr>
        <p:txBody>
          <a:bodyPr anchor="b"/>
          <a:lstStyle>
            <a:lvl1pPr>
              <a:defRPr sz="24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5183717"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smtClean="0"/>
          </a:p>
        </p:txBody>
      </p:sp>
      <p:sp>
        <p:nvSpPr>
          <p:cNvPr id="4" name="テキスト プレースホルダー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日付プレースホルダー 3"/>
          <p:cNvSpPr>
            <a:spLocks noGrp="1" noChangeArrowheads="1"/>
          </p:cNvSpPr>
          <p:nvPr>
            <p:ph type="dt" sz="half" idx="10"/>
          </p:nvPr>
        </p:nvSpPr>
        <p:spPr>
          <a:ln/>
        </p:spPr>
        <p:txBody>
          <a:bodyPr/>
          <a:lstStyle>
            <a:lvl1pPr>
              <a:defRPr/>
            </a:lvl1pPr>
          </a:lstStyle>
          <a:p>
            <a:pPr>
              <a:defRPr/>
            </a:pPr>
            <a:fld id="{E6486178-90D2-4241-B9B4-85BB3F2ECB3A}" type="datetime1">
              <a:rPr lang="en-US" altLang="ja-JP" smtClean="0"/>
              <a:t>3/4/2022</a:t>
            </a:fld>
            <a:endParaRPr lang="en-US" altLang="ja-JP"/>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en-US" altLang="ja-JP"/>
          </a:p>
        </p:txBody>
      </p:sp>
      <p:sp>
        <p:nvSpPr>
          <p:cNvPr id="7" name="スライド番号プレースホルダー 5"/>
          <p:cNvSpPr>
            <a:spLocks noGrp="1" noChangeArrowheads="1"/>
          </p:cNvSpPr>
          <p:nvPr>
            <p:ph type="sldNum" sz="quarter" idx="12"/>
          </p:nvPr>
        </p:nvSpPr>
        <p:spPr>
          <a:ln/>
        </p:spPr>
        <p:txBody>
          <a:bodyPr/>
          <a:lstStyle>
            <a:lvl1pPr>
              <a:defRPr/>
            </a:lvl1pPr>
          </a:lstStyle>
          <a:p>
            <a:pPr>
              <a:defRPr/>
            </a:pPr>
            <a:fld id="{AB9998DF-971D-4D79-93D6-1CE5E76DF73B}" type="slidenum">
              <a:rPr lang="en-US" altLang="ja-JP"/>
              <a:pPr>
                <a:defRPr/>
              </a:pPr>
              <a:t>‹#›</a:t>
            </a:fld>
            <a:endParaRPr lang="en-US" altLang="ja-JP"/>
          </a:p>
        </p:txBody>
      </p:sp>
    </p:spTree>
    <p:extLst>
      <p:ext uri="{BB962C8B-B14F-4D97-AF65-F5344CB8AC3E}">
        <p14:creationId xmlns:p14="http://schemas.microsoft.com/office/powerpoint/2010/main" val="3155803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5A54375D-62C6-418A-BC45-A208A27175C3}" type="datetime1">
              <a:rPr lang="en-US" altLang="ja-JP" smtClean="0"/>
              <a:t>3/4/2022</a:t>
            </a:fld>
            <a:endParaRPr lang="en-US" altLang="ja-JP"/>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en-US"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39AD1DFA-D986-4894-973B-064C38890A90}" type="slidenum">
              <a:rPr lang="en-US" altLang="ja-JP"/>
              <a:pPr>
                <a:defRPr/>
              </a:pPr>
              <a:t>‹#›</a:t>
            </a:fld>
            <a:endParaRPr lang="en-US" altLang="ja-JP"/>
          </a:p>
        </p:txBody>
      </p:sp>
    </p:spTree>
    <p:extLst>
      <p:ext uri="{BB962C8B-B14F-4D97-AF65-F5344CB8AC3E}">
        <p14:creationId xmlns:p14="http://schemas.microsoft.com/office/powerpoint/2010/main" val="2447834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41"/>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BFBC3FC2-E4A6-4C88-9F60-2188E36A857E}" type="datetime1">
              <a:rPr lang="en-US" altLang="ja-JP" smtClean="0"/>
              <a:t>3/4/2022</a:t>
            </a:fld>
            <a:endParaRPr lang="en-US" altLang="ja-JP"/>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en-US"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02D695AC-0DAF-4E96-8642-C3E6F320C424}" type="slidenum">
              <a:rPr lang="en-US" altLang="ja-JP"/>
              <a:pPr>
                <a:defRPr/>
              </a:pPr>
              <a:t>‹#›</a:t>
            </a:fld>
            <a:endParaRPr lang="en-US" altLang="ja-JP"/>
          </a:p>
        </p:txBody>
      </p:sp>
    </p:spTree>
    <p:extLst>
      <p:ext uri="{BB962C8B-B14F-4D97-AF65-F5344CB8AC3E}">
        <p14:creationId xmlns:p14="http://schemas.microsoft.com/office/powerpoint/2010/main" val="661553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09600" y="1652813"/>
            <a:ext cx="109728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609600" y="3092963"/>
            <a:ext cx="10972800" cy="2304256"/>
          </a:xfrm>
        </p:spPr>
        <p:txBody>
          <a:bodyPr/>
          <a:lstStyle>
            <a:lvl1pPr marL="0" indent="0" algn="ctr">
              <a:buNone/>
              <a:defRPr>
                <a:solidFill>
                  <a:schemeClr val="tx1"/>
                </a:solidFill>
              </a:defRPr>
            </a:lvl1pPr>
            <a:lvl2pPr marL="457167"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34" name="フッター プレースホルダー 4"/>
          <p:cNvSpPr>
            <a:spLocks noGrp="1"/>
          </p:cNvSpPr>
          <p:nvPr>
            <p:ph type="ftr" sz="quarter" idx="11"/>
          </p:nvPr>
        </p:nvSpPr>
        <p:spPr/>
        <p:txBody>
          <a:bodyPr/>
          <a:lstStyle/>
          <a:p>
            <a:endParaRPr lang="ja-JP" altLang="en-US">
              <a:solidFill>
                <a:prstClr val="black"/>
              </a:solidFill>
            </a:endParaRPr>
          </a:p>
        </p:txBody>
      </p:sp>
      <p:sp>
        <p:nvSpPr>
          <p:cNvPr id="1035" name="スライド番号プレースホルダー 5"/>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80488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609600" y="1736814"/>
            <a:ext cx="109728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solidFill>
                  <a:prstClr val="black"/>
                </a:solidFill>
              </a:rPr>
              <a:pPr/>
              <a:t>2022/3/4</a:t>
            </a:fld>
            <a:endParaRPr lang="ja-JP" altLang="en-US" dirty="0">
              <a:solidFill>
                <a:prstClr val="black"/>
              </a:solidFill>
            </a:endParaRPr>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solidFill>
                <a:prstClr val="black"/>
              </a:solidFill>
            </a:endParaRPr>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05268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609600" y="2948951"/>
            <a:ext cx="109728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609600" y="1184753"/>
            <a:ext cx="10972800" cy="1764197"/>
          </a:xfrm>
        </p:spPr>
        <p:txBody>
          <a:bodyPr anchor="b"/>
          <a:lstStyle>
            <a:lvl1pPr marL="0" indent="0" algn="ctr">
              <a:buNone/>
              <a:defRPr sz="2000">
                <a:solidFill>
                  <a:schemeClr val="tx1"/>
                </a:solidFill>
              </a:defRPr>
            </a:lvl1pPr>
            <a:lvl2pPr marL="457167"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46" name="フッター プレースホルダー 4"/>
          <p:cNvSpPr>
            <a:spLocks noGrp="1"/>
          </p:cNvSpPr>
          <p:nvPr>
            <p:ph type="ftr" sz="quarter" idx="11"/>
          </p:nvPr>
        </p:nvSpPr>
        <p:spPr/>
        <p:txBody>
          <a:bodyPr/>
          <a:lstStyle/>
          <a:p>
            <a:endParaRPr lang="ja-JP" altLang="en-US">
              <a:solidFill>
                <a:prstClr val="black"/>
              </a:solidFill>
            </a:endParaRPr>
          </a:p>
        </p:txBody>
      </p:sp>
      <p:sp>
        <p:nvSpPr>
          <p:cNvPr id="1047" name="スライド番号プレースホルダー 5"/>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51387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609601" y="1736816"/>
            <a:ext cx="5294379"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6240016" y="1736816"/>
            <a:ext cx="53423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dirty="0">
              <a:solidFill>
                <a:prstClr val="black"/>
              </a:solidFill>
            </a:endParaRPr>
          </a:p>
        </p:txBody>
      </p:sp>
      <p:sp>
        <p:nvSpPr>
          <p:cNvPr id="1053" name="フッター プレースホルダー 5"/>
          <p:cNvSpPr>
            <a:spLocks noGrp="1"/>
          </p:cNvSpPr>
          <p:nvPr>
            <p:ph type="ftr" sz="quarter" idx="11"/>
          </p:nvPr>
        </p:nvSpPr>
        <p:spPr/>
        <p:txBody>
          <a:bodyPr/>
          <a:lstStyle/>
          <a:p>
            <a:endParaRPr lang="ja-JP" altLang="en-US">
              <a:solidFill>
                <a:prstClr val="black"/>
              </a:solidFill>
            </a:endParaRPr>
          </a:p>
        </p:txBody>
      </p:sp>
      <p:sp>
        <p:nvSpPr>
          <p:cNvPr id="1054" name="スライド番号プレースホルダー 6"/>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29517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609601" y="1535117"/>
            <a:ext cx="5294379" cy="639763"/>
          </a:xfrm>
        </p:spPr>
        <p:txBody>
          <a:bodyPr anchor="b"/>
          <a:lstStyle>
            <a:lvl1pPr marL="0" indent="0">
              <a:buNone/>
              <a:defRPr sz="2400" b="1"/>
            </a:lvl1pPr>
            <a:lvl2pPr marL="457167" indent="0">
              <a:buNone/>
              <a:defRPr sz="2000" b="1"/>
            </a:lvl2pPr>
            <a:lvl3pPr marL="914333"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609601" y="2174875"/>
            <a:ext cx="5294379"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6288021" y="1535117"/>
            <a:ext cx="5294379" cy="639763"/>
          </a:xfrm>
        </p:spPr>
        <p:txBody>
          <a:bodyPr anchor="b"/>
          <a:lstStyle>
            <a:lvl1pPr marL="0" indent="0">
              <a:buNone/>
              <a:defRPr sz="2400" b="1"/>
            </a:lvl1pPr>
            <a:lvl2pPr marL="457167" indent="0">
              <a:buNone/>
              <a:defRPr sz="2000" b="1"/>
            </a:lvl2pPr>
            <a:lvl3pPr marL="914333"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6288021" y="2174875"/>
            <a:ext cx="5294379"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62" name="フッター プレースホルダー 7"/>
          <p:cNvSpPr>
            <a:spLocks noGrp="1"/>
          </p:cNvSpPr>
          <p:nvPr>
            <p:ph type="ftr" sz="quarter" idx="11"/>
          </p:nvPr>
        </p:nvSpPr>
        <p:spPr/>
        <p:txBody>
          <a:bodyPr/>
          <a:lstStyle/>
          <a:p>
            <a:endParaRPr lang="ja-JP" altLang="en-US">
              <a:solidFill>
                <a:prstClr val="black"/>
              </a:solidFill>
            </a:endParaRPr>
          </a:p>
        </p:txBody>
      </p:sp>
      <p:sp>
        <p:nvSpPr>
          <p:cNvPr id="1063" name="スライド番号プレースホルダー 8"/>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52606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67" name="フッター プレースホルダー 3"/>
          <p:cNvSpPr>
            <a:spLocks noGrp="1"/>
          </p:cNvSpPr>
          <p:nvPr>
            <p:ph type="ftr" sz="quarter" idx="11"/>
          </p:nvPr>
        </p:nvSpPr>
        <p:spPr/>
        <p:txBody>
          <a:bodyPr/>
          <a:lstStyle/>
          <a:p>
            <a:endParaRPr lang="ja-JP" altLang="en-US">
              <a:solidFill>
                <a:prstClr val="black"/>
              </a:solidFill>
            </a:endParaRPr>
          </a:p>
        </p:txBody>
      </p:sp>
      <p:sp>
        <p:nvSpPr>
          <p:cNvPr id="1068" name="スライド番号プレースホルダー 4"/>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8396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609601" y="1736816"/>
            <a:ext cx="5294379"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6240016" y="1736816"/>
            <a:ext cx="53423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2022/3/4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996689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71" name="フッター プレースホルダー 2"/>
          <p:cNvSpPr>
            <a:spLocks noGrp="1"/>
          </p:cNvSpPr>
          <p:nvPr>
            <p:ph type="ftr" sz="quarter" idx="11"/>
          </p:nvPr>
        </p:nvSpPr>
        <p:spPr/>
        <p:txBody>
          <a:bodyPr/>
          <a:lstStyle/>
          <a:p>
            <a:endParaRPr lang="ja-JP" altLang="en-US">
              <a:solidFill>
                <a:prstClr val="black"/>
              </a:solidFill>
            </a:endParaRPr>
          </a:p>
        </p:txBody>
      </p:sp>
      <p:sp>
        <p:nvSpPr>
          <p:cNvPr id="1072" name="スライド番号プレースホルダー 3"/>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80312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609603" y="273059"/>
            <a:ext cx="4011084"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4847861" y="273062"/>
            <a:ext cx="630325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609605" y="1700809"/>
            <a:ext cx="4011083" cy="4272476"/>
          </a:xfrm>
        </p:spPr>
        <p:txBody>
          <a:bodyPr/>
          <a:lstStyle>
            <a:lvl1pPr marL="0" indent="0">
              <a:buNone/>
              <a:defRPr sz="1400"/>
            </a:lvl1pPr>
            <a:lvl2pPr marL="457167" indent="0">
              <a:buNone/>
              <a:defRPr sz="1200"/>
            </a:lvl2pPr>
            <a:lvl3pPr marL="914333"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78" name="フッター プレースホルダー 5"/>
          <p:cNvSpPr>
            <a:spLocks noGrp="1"/>
          </p:cNvSpPr>
          <p:nvPr>
            <p:ph type="ftr" sz="quarter" idx="11"/>
          </p:nvPr>
        </p:nvSpPr>
        <p:spPr/>
        <p:txBody>
          <a:bodyPr/>
          <a:lstStyle/>
          <a:p>
            <a:endParaRPr lang="ja-JP" altLang="en-US">
              <a:solidFill>
                <a:prstClr val="black"/>
              </a:solidFill>
            </a:endParaRPr>
          </a:p>
        </p:txBody>
      </p:sp>
      <p:sp>
        <p:nvSpPr>
          <p:cNvPr id="1079" name="スライド番号プレースホルダー 6"/>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95285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2389717" y="4689150"/>
            <a:ext cx="73152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2389717" y="212653"/>
            <a:ext cx="7315200" cy="4378829"/>
          </a:xfrm>
        </p:spPr>
        <p:txBody>
          <a:bodyPr/>
          <a:lstStyle>
            <a:lvl1pPr marL="0" indent="0">
              <a:buNone/>
              <a:defRPr sz="3200"/>
            </a:lvl1pPr>
            <a:lvl2pPr marL="457167" indent="0">
              <a:buNone/>
              <a:defRPr sz="2800"/>
            </a:lvl2pPr>
            <a:lvl3pPr marL="914333"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2389717" y="5301219"/>
            <a:ext cx="7315200" cy="672075"/>
          </a:xfrm>
        </p:spPr>
        <p:txBody>
          <a:bodyPr/>
          <a:lstStyle>
            <a:lvl1pPr marL="0" indent="0">
              <a:buNone/>
              <a:defRPr sz="1400"/>
            </a:lvl1pPr>
            <a:lvl2pPr marL="457167" indent="0">
              <a:buNone/>
              <a:defRPr sz="1200"/>
            </a:lvl2pPr>
            <a:lvl3pPr marL="914333"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85" name="フッター プレースホルダー 5"/>
          <p:cNvSpPr>
            <a:spLocks noGrp="1"/>
          </p:cNvSpPr>
          <p:nvPr>
            <p:ph type="ftr" sz="quarter" idx="11"/>
          </p:nvPr>
        </p:nvSpPr>
        <p:spPr/>
        <p:txBody>
          <a:bodyPr/>
          <a:lstStyle/>
          <a:p>
            <a:endParaRPr lang="ja-JP" altLang="en-US">
              <a:solidFill>
                <a:prstClr val="black"/>
              </a:solidFill>
            </a:endParaRPr>
          </a:p>
        </p:txBody>
      </p:sp>
      <p:sp>
        <p:nvSpPr>
          <p:cNvPr id="1086" name="スライド番号プレースホルダー 6"/>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42000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609600" y="1736816"/>
            <a:ext cx="109728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91" name="フッター プレースホルダー 4"/>
          <p:cNvSpPr>
            <a:spLocks noGrp="1"/>
          </p:cNvSpPr>
          <p:nvPr>
            <p:ph type="ftr" sz="quarter" idx="11"/>
          </p:nvPr>
        </p:nvSpPr>
        <p:spPr/>
        <p:txBody>
          <a:bodyPr/>
          <a:lstStyle/>
          <a:p>
            <a:endParaRPr lang="ja-JP" altLang="en-US">
              <a:solidFill>
                <a:prstClr val="black"/>
              </a:solidFill>
            </a:endParaRPr>
          </a:p>
        </p:txBody>
      </p:sp>
      <p:sp>
        <p:nvSpPr>
          <p:cNvPr id="1092" name="スライド番号プレースホルダー 5"/>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17653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839200" y="274639"/>
            <a:ext cx="274320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609600" y="274639"/>
            <a:ext cx="802640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dirty="0">
              <a:solidFill>
                <a:prstClr val="black"/>
              </a:solidFill>
            </a:endParaRPr>
          </a:p>
        </p:txBody>
      </p:sp>
      <p:sp>
        <p:nvSpPr>
          <p:cNvPr id="1097" name="フッター プレースホルダー 4"/>
          <p:cNvSpPr>
            <a:spLocks noGrp="1"/>
          </p:cNvSpPr>
          <p:nvPr>
            <p:ph type="ftr" sz="quarter" idx="11"/>
          </p:nvPr>
        </p:nvSpPr>
        <p:spPr/>
        <p:txBody>
          <a:bodyPr/>
          <a:lstStyle/>
          <a:p>
            <a:endParaRPr lang="ja-JP" altLang="en-US">
              <a:solidFill>
                <a:prstClr val="black"/>
              </a:solidFill>
            </a:endParaRPr>
          </a:p>
        </p:txBody>
      </p:sp>
      <p:sp>
        <p:nvSpPr>
          <p:cNvPr id="1098" name="スライド番号プレースホルダー 5"/>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073053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48"/>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342882" indent="0" algn="ctr">
              <a:buNone/>
              <a:defRPr/>
            </a:lvl2pPr>
            <a:lvl3pPr marL="685766" indent="0" algn="ctr">
              <a:buNone/>
              <a:defRPr/>
            </a:lvl3pPr>
            <a:lvl4pPr marL="1028649" indent="0" algn="ctr">
              <a:buNone/>
              <a:defRPr/>
            </a:lvl4pPr>
            <a:lvl5pPr marL="1371532" indent="0" algn="ctr">
              <a:buNone/>
              <a:defRPr/>
            </a:lvl5pPr>
            <a:lvl6pPr marL="1714414" indent="0" algn="ctr">
              <a:buNone/>
              <a:defRPr/>
            </a:lvl6pPr>
            <a:lvl7pPr marL="2057298" indent="0" algn="ctr">
              <a:buNone/>
              <a:defRPr/>
            </a:lvl7pPr>
            <a:lvl8pPr marL="2400180" indent="0" algn="ctr">
              <a:buNone/>
              <a:defRPr/>
            </a:lvl8pPr>
            <a:lvl9pPr marL="2743062"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3097F72-CA08-4E00-B478-46A7D080B80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30536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E17AAD8-2011-4A89-B64C-A88AFCB2F27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8796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23"/>
            <a:ext cx="10363200" cy="1362075"/>
          </a:xfrm>
        </p:spPr>
        <p:txBody>
          <a:bodyPr anchor="t"/>
          <a:lstStyle>
            <a:lvl1pPr algn="l">
              <a:defRPr sz="3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1500"/>
            </a:lvl1pPr>
            <a:lvl2pPr marL="342882" indent="0">
              <a:buNone/>
              <a:defRPr sz="1351"/>
            </a:lvl2pPr>
            <a:lvl3pPr marL="685766" indent="0">
              <a:buNone/>
              <a:defRPr sz="1200"/>
            </a:lvl3pPr>
            <a:lvl4pPr marL="1028649" indent="0">
              <a:buNone/>
              <a:defRPr sz="1051"/>
            </a:lvl4pPr>
            <a:lvl5pPr marL="1371532" indent="0">
              <a:buNone/>
              <a:defRPr sz="1051"/>
            </a:lvl5pPr>
            <a:lvl6pPr marL="1714414" indent="0">
              <a:buNone/>
              <a:defRPr sz="1051"/>
            </a:lvl6pPr>
            <a:lvl7pPr marL="2057298" indent="0">
              <a:buNone/>
              <a:defRPr sz="1051"/>
            </a:lvl7pPr>
            <a:lvl8pPr marL="2400180" indent="0">
              <a:buNone/>
              <a:defRPr sz="1051"/>
            </a:lvl8pPr>
            <a:lvl9pPr marL="2743062" indent="0">
              <a:buNone/>
              <a:defRPr sz="1051"/>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5BBDBE-DE52-49E0-B281-A0C5585966B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7665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E8A27AC-B585-4F64-ADDB-75E3AF6AA45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63274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82" y="1535113"/>
            <a:ext cx="5389033" cy="63976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82"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F8D1577-A1D3-4F94-B0C5-0D14AEC3DB4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3978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609601" y="1535115"/>
            <a:ext cx="5294379"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609601" y="2174875"/>
            <a:ext cx="5294379"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6288021" y="1535115"/>
            <a:ext cx="5294379"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6288021" y="2174875"/>
            <a:ext cx="5294379"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2022/3/4</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920612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BF8145C-E6B6-42EB-BD2C-20E4DA697D5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89253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21F591B-FD5E-4B2D-B507-FC53E13D5C3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59140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15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7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3" y="1435103"/>
            <a:ext cx="4011084" cy="4691063"/>
          </a:xfrm>
        </p:spPr>
        <p:txBody>
          <a:bodyPr/>
          <a:lstStyle>
            <a:lvl1pPr marL="0" indent="0">
              <a:buNone/>
              <a:defRPr sz="1051"/>
            </a:lvl1pPr>
            <a:lvl2pPr marL="342882"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8" indent="0">
              <a:buNone/>
              <a:defRPr sz="675"/>
            </a:lvl7pPr>
            <a:lvl8pPr marL="2400180" indent="0">
              <a:buNone/>
              <a:defRPr sz="675"/>
            </a:lvl8pPr>
            <a:lvl9pPr marL="2743062" indent="0">
              <a:buNone/>
              <a:defRPr sz="675"/>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42C988-49DF-4A48-A7F2-6AC5B39DC2E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48426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15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pPr lvl="0"/>
            <a:endParaRPr lang="ja-JP" altLang="en-US" noProof="0" smtClean="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051"/>
            </a:lvl1pPr>
            <a:lvl2pPr marL="342882"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8" indent="0">
              <a:buNone/>
              <a:defRPr sz="675"/>
            </a:lvl7pPr>
            <a:lvl8pPr marL="2400180" indent="0">
              <a:buNone/>
              <a:defRPr sz="675"/>
            </a:lvl8pPr>
            <a:lvl9pPr marL="2743062" indent="0">
              <a:buNone/>
              <a:defRPr sz="675"/>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87DAD5-E778-43C5-8698-6E8B3AC3FB3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9443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C39C07-DB1B-47F1-854F-F4499275F59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00679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61"/>
            <a:ext cx="27432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61"/>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1D426E-8831-4B84-BC5D-7E826CE19DA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31147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09600" y="1652825"/>
            <a:ext cx="109728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609600" y="3092963"/>
            <a:ext cx="10972800" cy="2304256"/>
          </a:xfrm>
        </p:spPr>
        <p:txBody>
          <a:bodyPr/>
          <a:lstStyle>
            <a:lvl1pPr marL="0" indent="0" algn="ctr">
              <a:buNone/>
              <a:defRPr>
                <a:solidFill>
                  <a:schemeClr val="tx1"/>
                </a:solidFill>
              </a:defRPr>
            </a:lvl1pPr>
            <a:lvl2pPr marL="457167"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34" name="フッター プレースホルダー 4"/>
          <p:cNvSpPr>
            <a:spLocks noGrp="1"/>
          </p:cNvSpPr>
          <p:nvPr>
            <p:ph type="ftr" sz="quarter" idx="11"/>
          </p:nvPr>
        </p:nvSpPr>
        <p:spPr/>
        <p:txBody>
          <a:bodyPr/>
          <a:lstStyle/>
          <a:p>
            <a:endParaRPr lang="ja-JP" altLang="en-US">
              <a:solidFill>
                <a:prstClr val="black"/>
              </a:solidFill>
            </a:endParaRPr>
          </a:p>
        </p:txBody>
      </p:sp>
      <p:sp>
        <p:nvSpPr>
          <p:cNvPr id="1035" name="スライド番号プレースホルダー 5"/>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78021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609600" y="1736814"/>
            <a:ext cx="109728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solidFill>
                  <a:prstClr val="black"/>
                </a:solidFill>
              </a:rPr>
              <a:pPr/>
              <a:t>2022/3/4</a:t>
            </a:fld>
            <a:endParaRPr lang="ja-JP" altLang="en-US" dirty="0">
              <a:solidFill>
                <a:prstClr val="black"/>
              </a:solidFill>
            </a:endParaRPr>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solidFill>
                <a:prstClr val="black"/>
              </a:solidFill>
            </a:endParaRPr>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80194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609600" y="2948951"/>
            <a:ext cx="109728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609600" y="1184753"/>
            <a:ext cx="10972800" cy="1764197"/>
          </a:xfrm>
        </p:spPr>
        <p:txBody>
          <a:bodyPr anchor="b"/>
          <a:lstStyle>
            <a:lvl1pPr marL="0" indent="0" algn="ctr">
              <a:buNone/>
              <a:defRPr sz="2000">
                <a:solidFill>
                  <a:schemeClr val="tx1"/>
                </a:solidFill>
              </a:defRPr>
            </a:lvl1pPr>
            <a:lvl2pPr marL="457167"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46" name="フッター プレースホルダー 4"/>
          <p:cNvSpPr>
            <a:spLocks noGrp="1"/>
          </p:cNvSpPr>
          <p:nvPr>
            <p:ph type="ftr" sz="quarter" idx="11"/>
          </p:nvPr>
        </p:nvSpPr>
        <p:spPr/>
        <p:txBody>
          <a:bodyPr/>
          <a:lstStyle/>
          <a:p>
            <a:endParaRPr lang="ja-JP" altLang="en-US">
              <a:solidFill>
                <a:prstClr val="black"/>
              </a:solidFill>
            </a:endParaRPr>
          </a:p>
        </p:txBody>
      </p:sp>
      <p:sp>
        <p:nvSpPr>
          <p:cNvPr id="1047" name="スライド番号プレースホルダー 5"/>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68257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609601" y="1736816"/>
            <a:ext cx="5294379"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6240016" y="1736816"/>
            <a:ext cx="53423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dirty="0">
              <a:solidFill>
                <a:prstClr val="black"/>
              </a:solidFill>
            </a:endParaRPr>
          </a:p>
        </p:txBody>
      </p:sp>
      <p:sp>
        <p:nvSpPr>
          <p:cNvPr id="1053" name="フッター プレースホルダー 5"/>
          <p:cNvSpPr>
            <a:spLocks noGrp="1"/>
          </p:cNvSpPr>
          <p:nvPr>
            <p:ph type="ftr" sz="quarter" idx="11"/>
          </p:nvPr>
        </p:nvSpPr>
        <p:spPr/>
        <p:txBody>
          <a:bodyPr/>
          <a:lstStyle/>
          <a:p>
            <a:endParaRPr lang="ja-JP" altLang="en-US">
              <a:solidFill>
                <a:prstClr val="black"/>
              </a:solidFill>
            </a:endParaRPr>
          </a:p>
        </p:txBody>
      </p:sp>
      <p:sp>
        <p:nvSpPr>
          <p:cNvPr id="1054" name="スライド番号プレースホルダー 6"/>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1841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2022/3/4</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954164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609601" y="1535117"/>
            <a:ext cx="5294379" cy="639763"/>
          </a:xfrm>
        </p:spPr>
        <p:txBody>
          <a:bodyPr anchor="b"/>
          <a:lstStyle>
            <a:lvl1pPr marL="0" indent="0">
              <a:buNone/>
              <a:defRPr sz="2400" b="1"/>
            </a:lvl1pPr>
            <a:lvl2pPr marL="457167" indent="0">
              <a:buNone/>
              <a:defRPr sz="2000" b="1"/>
            </a:lvl2pPr>
            <a:lvl3pPr marL="914333"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609601" y="2174875"/>
            <a:ext cx="5294379"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6288021" y="1535117"/>
            <a:ext cx="5294379" cy="639763"/>
          </a:xfrm>
        </p:spPr>
        <p:txBody>
          <a:bodyPr anchor="b"/>
          <a:lstStyle>
            <a:lvl1pPr marL="0" indent="0">
              <a:buNone/>
              <a:defRPr sz="2400" b="1"/>
            </a:lvl1pPr>
            <a:lvl2pPr marL="457167" indent="0">
              <a:buNone/>
              <a:defRPr sz="2000" b="1"/>
            </a:lvl2pPr>
            <a:lvl3pPr marL="914333"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6288021" y="2174875"/>
            <a:ext cx="5294379"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62" name="フッター プレースホルダー 7"/>
          <p:cNvSpPr>
            <a:spLocks noGrp="1"/>
          </p:cNvSpPr>
          <p:nvPr>
            <p:ph type="ftr" sz="quarter" idx="11"/>
          </p:nvPr>
        </p:nvSpPr>
        <p:spPr/>
        <p:txBody>
          <a:bodyPr/>
          <a:lstStyle/>
          <a:p>
            <a:endParaRPr lang="ja-JP" altLang="en-US">
              <a:solidFill>
                <a:prstClr val="black"/>
              </a:solidFill>
            </a:endParaRPr>
          </a:p>
        </p:txBody>
      </p:sp>
      <p:sp>
        <p:nvSpPr>
          <p:cNvPr id="1063" name="スライド番号プレースホルダー 8"/>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819975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67" name="フッター プレースホルダー 3"/>
          <p:cNvSpPr>
            <a:spLocks noGrp="1"/>
          </p:cNvSpPr>
          <p:nvPr>
            <p:ph type="ftr" sz="quarter" idx="11"/>
          </p:nvPr>
        </p:nvSpPr>
        <p:spPr/>
        <p:txBody>
          <a:bodyPr/>
          <a:lstStyle/>
          <a:p>
            <a:endParaRPr lang="ja-JP" altLang="en-US">
              <a:solidFill>
                <a:prstClr val="black"/>
              </a:solidFill>
            </a:endParaRPr>
          </a:p>
        </p:txBody>
      </p:sp>
      <p:sp>
        <p:nvSpPr>
          <p:cNvPr id="1068" name="スライド番号プレースホルダー 4"/>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494343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71" name="フッター プレースホルダー 2"/>
          <p:cNvSpPr>
            <a:spLocks noGrp="1"/>
          </p:cNvSpPr>
          <p:nvPr>
            <p:ph type="ftr" sz="quarter" idx="11"/>
          </p:nvPr>
        </p:nvSpPr>
        <p:spPr/>
        <p:txBody>
          <a:bodyPr/>
          <a:lstStyle/>
          <a:p>
            <a:endParaRPr lang="ja-JP" altLang="en-US">
              <a:solidFill>
                <a:prstClr val="black"/>
              </a:solidFill>
            </a:endParaRPr>
          </a:p>
        </p:txBody>
      </p:sp>
      <p:sp>
        <p:nvSpPr>
          <p:cNvPr id="1072" name="スライド番号プレースホルダー 3"/>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024324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609603" y="273071"/>
            <a:ext cx="4011084"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4847861" y="273074"/>
            <a:ext cx="630325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609605" y="1700809"/>
            <a:ext cx="4011083" cy="4272476"/>
          </a:xfrm>
        </p:spPr>
        <p:txBody>
          <a:bodyPr/>
          <a:lstStyle>
            <a:lvl1pPr marL="0" indent="0">
              <a:buNone/>
              <a:defRPr sz="1400"/>
            </a:lvl1pPr>
            <a:lvl2pPr marL="457167" indent="0">
              <a:buNone/>
              <a:defRPr sz="1200"/>
            </a:lvl2pPr>
            <a:lvl3pPr marL="914333"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78" name="フッター プレースホルダー 5"/>
          <p:cNvSpPr>
            <a:spLocks noGrp="1"/>
          </p:cNvSpPr>
          <p:nvPr>
            <p:ph type="ftr" sz="quarter" idx="11"/>
          </p:nvPr>
        </p:nvSpPr>
        <p:spPr/>
        <p:txBody>
          <a:bodyPr/>
          <a:lstStyle/>
          <a:p>
            <a:endParaRPr lang="ja-JP" altLang="en-US">
              <a:solidFill>
                <a:prstClr val="black"/>
              </a:solidFill>
            </a:endParaRPr>
          </a:p>
        </p:txBody>
      </p:sp>
      <p:sp>
        <p:nvSpPr>
          <p:cNvPr id="1079" name="スライド番号プレースホルダー 6"/>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75736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2389717" y="4689162"/>
            <a:ext cx="73152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2389717" y="212665"/>
            <a:ext cx="7315200" cy="4378829"/>
          </a:xfrm>
        </p:spPr>
        <p:txBody>
          <a:bodyPr/>
          <a:lstStyle>
            <a:lvl1pPr marL="0" indent="0">
              <a:buNone/>
              <a:defRPr sz="3200"/>
            </a:lvl1pPr>
            <a:lvl2pPr marL="457167" indent="0">
              <a:buNone/>
              <a:defRPr sz="2800"/>
            </a:lvl2pPr>
            <a:lvl3pPr marL="914333"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2389717" y="5301231"/>
            <a:ext cx="7315200" cy="672075"/>
          </a:xfrm>
        </p:spPr>
        <p:txBody>
          <a:bodyPr/>
          <a:lstStyle>
            <a:lvl1pPr marL="0" indent="0">
              <a:buNone/>
              <a:defRPr sz="1400"/>
            </a:lvl1pPr>
            <a:lvl2pPr marL="457167" indent="0">
              <a:buNone/>
              <a:defRPr sz="1200"/>
            </a:lvl2pPr>
            <a:lvl3pPr marL="914333"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85" name="フッター プレースホルダー 5"/>
          <p:cNvSpPr>
            <a:spLocks noGrp="1"/>
          </p:cNvSpPr>
          <p:nvPr>
            <p:ph type="ftr" sz="quarter" idx="11"/>
          </p:nvPr>
        </p:nvSpPr>
        <p:spPr/>
        <p:txBody>
          <a:bodyPr/>
          <a:lstStyle/>
          <a:p>
            <a:endParaRPr lang="ja-JP" altLang="en-US">
              <a:solidFill>
                <a:prstClr val="black"/>
              </a:solidFill>
            </a:endParaRPr>
          </a:p>
        </p:txBody>
      </p:sp>
      <p:sp>
        <p:nvSpPr>
          <p:cNvPr id="1086" name="スライド番号プレースホルダー 6"/>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49722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609600" y="1736816"/>
            <a:ext cx="109728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a:solidFill>
                <a:prstClr val="black"/>
              </a:solidFill>
            </a:endParaRPr>
          </a:p>
        </p:txBody>
      </p:sp>
      <p:sp>
        <p:nvSpPr>
          <p:cNvPr id="1091" name="フッター プレースホルダー 4"/>
          <p:cNvSpPr>
            <a:spLocks noGrp="1"/>
          </p:cNvSpPr>
          <p:nvPr>
            <p:ph type="ftr" sz="quarter" idx="11"/>
          </p:nvPr>
        </p:nvSpPr>
        <p:spPr/>
        <p:txBody>
          <a:bodyPr/>
          <a:lstStyle/>
          <a:p>
            <a:endParaRPr lang="ja-JP" altLang="en-US">
              <a:solidFill>
                <a:prstClr val="black"/>
              </a:solidFill>
            </a:endParaRPr>
          </a:p>
        </p:txBody>
      </p:sp>
      <p:sp>
        <p:nvSpPr>
          <p:cNvPr id="1092" name="スライド番号プレースホルダー 5"/>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90965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839200" y="274639"/>
            <a:ext cx="274320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609600" y="274639"/>
            <a:ext cx="802640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lang="ja-JP" altLang="en-US" smtClean="0">
                <a:solidFill>
                  <a:prstClr val="black"/>
                </a:solidFill>
              </a:rPr>
              <a:pPr/>
              <a:t>2022/3/4</a:t>
            </a:fld>
            <a:endParaRPr lang="ja-JP" altLang="en-US" dirty="0">
              <a:solidFill>
                <a:prstClr val="black"/>
              </a:solidFill>
            </a:endParaRPr>
          </a:p>
        </p:txBody>
      </p:sp>
      <p:sp>
        <p:nvSpPr>
          <p:cNvPr id="1097" name="フッター プレースホルダー 4"/>
          <p:cNvSpPr>
            <a:spLocks noGrp="1"/>
          </p:cNvSpPr>
          <p:nvPr>
            <p:ph type="ftr" sz="quarter" idx="11"/>
          </p:nvPr>
        </p:nvSpPr>
        <p:spPr/>
        <p:txBody>
          <a:bodyPr/>
          <a:lstStyle/>
          <a:p>
            <a:endParaRPr lang="ja-JP" altLang="en-US">
              <a:solidFill>
                <a:prstClr val="black"/>
              </a:solidFill>
            </a:endParaRPr>
          </a:p>
        </p:txBody>
      </p:sp>
      <p:sp>
        <p:nvSpPr>
          <p:cNvPr id="1098" name="スライド番号プレースホルダー 5"/>
          <p:cNvSpPr>
            <a:spLocks noGrp="1"/>
          </p:cNvSpPr>
          <p:nvPr>
            <p:ph type="sldNum" sz="quarter" idx="12"/>
          </p:nvPr>
        </p:nvSpPr>
        <p:spPr/>
        <p:txBody>
          <a:bodyPr/>
          <a:lstStyle/>
          <a:p>
            <a:fld id="{2C9400E4-C46D-48FA-AEA0-ED136F70A0E5}"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5895607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26168975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33521082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301637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2022/3/4</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480771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32937960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11307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16748640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1014537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2435910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4227364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4028778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531BF1-76F1-430C-9685-CB09C0B4889B}"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155F03-3A52-4794-8060-A61A049219E9}" type="slidenum">
              <a:rPr kumimoji="1" lang="ja-JP" altLang="en-US" smtClean="0"/>
              <a:t>‹#›</a:t>
            </a:fld>
            <a:endParaRPr kumimoji="1" lang="ja-JP" altLang="en-US"/>
          </a:p>
        </p:txBody>
      </p:sp>
    </p:spTree>
    <p:extLst>
      <p:ext uri="{BB962C8B-B14F-4D97-AF65-F5344CB8AC3E}">
        <p14:creationId xmlns:p14="http://schemas.microsoft.com/office/powerpoint/2010/main" val="58266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796939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40402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609603" y="273051"/>
            <a:ext cx="4011084"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4847861" y="273054"/>
            <a:ext cx="630325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609604" y="1700809"/>
            <a:ext cx="4011083" cy="4272476"/>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2022/3/4</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41077890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3998828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709951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6372576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2522843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353552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9023156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8790099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5115283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531BF1-76F1-430C-9685-CB09C0B4889B}" type="datetimeFigureOut">
              <a:rPr kumimoji="1" lang="ja-JP" altLang="en-US" smtClean="0">
                <a:solidFill>
                  <a:prstClr val="black">
                    <a:tint val="75000"/>
                  </a:prstClr>
                </a:solidFill>
              </a:rPr>
              <a:pPr/>
              <a:t>2022/3/4</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155F03-3A52-4794-8060-A61A049219E9}"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80189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282109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2389717" y="4689142"/>
            <a:ext cx="73152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2389717" y="212645"/>
            <a:ext cx="7315200" cy="437882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2389717" y="5301211"/>
            <a:ext cx="7315200" cy="672075"/>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2022/3/4</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2245406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37589259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33993627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4264077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8772137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23655286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117451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34741229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2866113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29726787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D33413-8058-4AAA-9247-34B0B8B36C2A}"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28C7C3-296B-429C-834F-487E84760978}" type="slidenum">
              <a:rPr kumimoji="1" lang="ja-JP" altLang="en-US" smtClean="0"/>
              <a:t>‹#›</a:t>
            </a:fld>
            <a:endParaRPr kumimoji="1" lang="ja-JP" altLang="en-US"/>
          </a:p>
        </p:txBody>
      </p:sp>
    </p:spTree>
    <p:extLst>
      <p:ext uri="{BB962C8B-B14F-4D97-AF65-F5344CB8AC3E}">
        <p14:creationId xmlns:p14="http://schemas.microsoft.com/office/powerpoint/2010/main" val="194136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3359696" y="6237314"/>
            <a:ext cx="5472608"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609600" y="418655"/>
            <a:ext cx="109728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609600" y="1736814"/>
            <a:ext cx="109728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609600" y="6237314"/>
            <a:ext cx="2510069"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2022/3/4</a:t>
            </a:fld>
            <a:endParaRPr lang="ja-JP" altLang="en-US" dirty="0"/>
          </a:p>
        </p:txBody>
      </p:sp>
      <p:sp>
        <p:nvSpPr>
          <p:cNvPr id="1029" name="スライド番号プレースホルダー 5"/>
          <p:cNvSpPr>
            <a:spLocks noGrp="1"/>
          </p:cNvSpPr>
          <p:nvPr>
            <p:ph type="sldNum" sz="quarter" idx="4"/>
          </p:nvPr>
        </p:nvSpPr>
        <p:spPr>
          <a:xfrm>
            <a:off x="9024325" y="6237314"/>
            <a:ext cx="2558075"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extLst>
      <p:ext uri="{BB962C8B-B14F-4D97-AF65-F5344CB8AC3E}">
        <p14:creationId xmlns:p14="http://schemas.microsoft.com/office/powerpoint/2010/main" val="50875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8"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189" indent="-457189" algn="l" defTabSz="914378"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378" indent="-457189"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269" indent="-342892"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457" indent="-342892" algn="l" defTabSz="914378"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646" marR="0" indent="-342892" algn="l" defTabSz="914378"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686" indent="-285743" algn="l" defTabSz="914378"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874" indent="-285743" algn="l" defTabSz="914378"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063" indent="-285743" algn="l" defTabSz="914378"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252" indent="-285743" algn="l" defTabSz="914378"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378" rtl="0" eaLnBrk="1" latinLnBrk="0" hangingPunct="1">
        <a:defRPr kumimoji="1" sz="1800" kern="1200">
          <a:solidFill>
            <a:schemeClr val="tx1"/>
          </a:solidFill>
          <a:latin typeface="+mn-lt"/>
          <a:ea typeface="+mn-ea"/>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62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50" b="0" smtClean="0">
                <a:latin typeface="Arial" charset="0"/>
              </a:defRPr>
            </a:lvl1pPr>
          </a:lstStyle>
          <a:p>
            <a:pPr>
              <a:defRPr/>
            </a:pPr>
            <a:endParaRPr lang="en-US" altLang="ja-JP"/>
          </a:p>
        </p:txBody>
      </p:sp>
      <p:sp>
        <p:nvSpPr>
          <p:cNvPr id="962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50" b="0" smtClean="0">
                <a:latin typeface="Arial" charset="0"/>
              </a:defRPr>
            </a:lvl1pPr>
          </a:lstStyle>
          <a:p>
            <a:pPr>
              <a:defRPr/>
            </a:pPr>
            <a:endParaRPr lang="en-US" altLang="ja-JP"/>
          </a:p>
        </p:txBody>
      </p:sp>
      <p:sp>
        <p:nvSpPr>
          <p:cNvPr id="962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50" b="0"/>
            </a:lvl1pPr>
          </a:lstStyle>
          <a:p>
            <a:fld id="{32181CB0-EEA2-4996-8000-7541F43CEEA8}" type="slidenum">
              <a:rPr lang="en-US" altLang="ja-JP"/>
              <a:pPr/>
              <a:t>‹#›</a:t>
            </a:fld>
            <a:endParaRPr lang="en-US" altLang="ja-JP"/>
          </a:p>
        </p:txBody>
      </p:sp>
    </p:spTree>
    <p:extLst>
      <p:ext uri="{BB962C8B-B14F-4D97-AF65-F5344CB8AC3E}">
        <p14:creationId xmlns:p14="http://schemas.microsoft.com/office/powerpoint/2010/main" val="119218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ja-JP" smtClean="0"/>
              <a:t>マスター タイトルの書式設定</a:t>
            </a:r>
          </a:p>
        </p:txBody>
      </p:sp>
      <p:sp>
        <p:nvSpPr>
          <p:cNvPr id="2051" name="テキスト プレースホルダー 2"/>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1029" name="日付プレースホルダー 3"/>
          <p:cNvSpPr>
            <a:spLocks noGrp="1" noChangeArrowheads="1"/>
          </p:cNvSpPr>
          <p:nvPr>
            <p:ph type="dt" sz="half" idx="2"/>
          </p:nvPr>
        </p:nvSpPr>
        <p:spPr bwMode="auto">
          <a:xfrm>
            <a:off x="609600" y="6356353"/>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SzPct val="100000"/>
              <a:defRPr kumimoji="1" sz="900">
                <a:solidFill>
                  <a:srgbClr val="FFFFFF"/>
                </a:solidFill>
              </a:defRPr>
            </a:lvl1pPr>
          </a:lstStyle>
          <a:p>
            <a:pPr>
              <a:defRPr/>
            </a:pPr>
            <a:fld id="{9B4473F5-41D7-4AF4-A482-6624085E0B61}" type="datetime1">
              <a:rPr lang="en-US" altLang="ja-JP" smtClean="0"/>
              <a:t>3/4/2022</a:t>
            </a:fld>
            <a:endParaRPr lang="en-US" altLang="ja-JP"/>
          </a:p>
        </p:txBody>
      </p:sp>
      <p:sp>
        <p:nvSpPr>
          <p:cNvPr id="1030" name="フッター プレースホルダー 4"/>
          <p:cNvSpPr>
            <a:spLocks noGrp="1" noChangeArrowheads="1"/>
          </p:cNvSpPr>
          <p:nvPr>
            <p:ph type="ftr" sz="quarter" idx="3"/>
          </p:nvPr>
        </p:nvSpPr>
        <p:spPr bwMode="auto">
          <a:xfrm>
            <a:off x="4165600" y="6356353"/>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buSzPct val="100000"/>
              <a:defRPr kumimoji="1" sz="900">
                <a:solidFill>
                  <a:srgbClr val="FFFFFF"/>
                </a:solidFill>
              </a:defRPr>
            </a:lvl1pPr>
          </a:lstStyle>
          <a:p>
            <a:pPr>
              <a:defRPr/>
            </a:pPr>
            <a:endParaRPr lang="en-US" altLang="ja-JP"/>
          </a:p>
        </p:txBody>
      </p:sp>
      <p:sp>
        <p:nvSpPr>
          <p:cNvPr id="1031" name="スライド番号プレースホルダー 5"/>
          <p:cNvSpPr>
            <a:spLocks noGrp="1" noChangeArrowheads="1"/>
          </p:cNvSpPr>
          <p:nvPr>
            <p:ph type="sldNum" sz="quarter" idx="4"/>
          </p:nvPr>
        </p:nvSpPr>
        <p:spPr bwMode="auto">
          <a:xfrm>
            <a:off x="8737600" y="6356353"/>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SzPct val="100000"/>
              <a:defRPr kumimoji="1" sz="900">
                <a:solidFill>
                  <a:srgbClr val="FFFFFF"/>
                </a:solidFill>
              </a:defRPr>
            </a:lvl1pPr>
          </a:lstStyle>
          <a:p>
            <a:pPr>
              <a:defRPr/>
            </a:pPr>
            <a:fld id="{F8510649-5CDC-45A7-9A6D-10AB667A995D}" type="slidenum">
              <a:rPr lang="en-US" altLang="ja-JP"/>
              <a:pPr>
                <a:defRPr/>
              </a:pPr>
              <a:t>‹#›</a:t>
            </a:fld>
            <a:endParaRPr lang="en-US" altLang="ja-JP"/>
          </a:p>
        </p:txBody>
      </p:sp>
    </p:spTree>
    <p:extLst>
      <p:ext uri="{BB962C8B-B14F-4D97-AF65-F5344CB8AC3E}">
        <p14:creationId xmlns:p14="http://schemas.microsoft.com/office/powerpoint/2010/main" val="26030350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rtl="0" eaLnBrk="0" fontAlgn="base" hangingPunct="0">
        <a:spcBef>
          <a:spcPct val="0"/>
        </a:spcBef>
        <a:spcAft>
          <a:spcPct val="0"/>
        </a:spcAft>
        <a:buSzPct val="100000"/>
        <a:defRPr kumimoji="1" sz="3300" kern="1200">
          <a:solidFill>
            <a:schemeClr val="tx1"/>
          </a:solidFill>
          <a:latin typeface="+mj-lt"/>
          <a:ea typeface="+mj-ea"/>
          <a:cs typeface="+mj-cs"/>
        </a:defRPr>
      </a:lvl1pPr>
      <a:lvl2pPr algn="ctr" rtl="0" eaLnBrk="0" fontAlgn="base" hangingPunct="0">
        <a:spcBef>
          <a:spcPct val="0"/>
        </a:spcBef>
        <a:spcAft>
          <a:spcPct val="0"/>
        </a:spcAft>
        <a:buSzPct val="100000"/>
        <a:defRPr kumimoji="1" sz="3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algn="ctr" rtl="0" eaLnBrk="0" fontAlgn="base" hangingPunct="0">
        <a:spcBef>
          <a:spcPct val="0"/>
        </a:spcBef>
        <a:spcAft>
          <a:spcPct val="0"/>
        </a:spcAft>
        <a:buSzPct val="100000"/>
        <a:defRPr kumimoji="1" sz="3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algn="ctr" rtl="0" eaLnBrk="0" fontAlgn="base" hangingPunct="0">
        <a:spcBef>
          <a:spcPct val="0"/>
        </a:spcBef>
        <a:spcAft>
          <a:spcPct val="0"/>
        </a:spcAft>
        <a:buSzPct val="100000"/>
        <a:defRPr kumimoji="1" sz="3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algn="ctr" rtl="0" eaLnBrk="0" fontAlgn="base" hangingPunct="0">
        <a:spcBef>
          <a:spcPct val="0"/>
        </a:spcBef>
        <a:spcAft>
          <a:spcPct val="0"/>
        </a:spcAft>
        <a:buSzPct val="100000"/>
        <a:defRPr kumimoji="1" sz="3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342900" algn="ctr" rtl="0" eaLnBrk="0" fontAlgn="base" hangingPunct="0">
        <a:spcBef>
          <a:spcPct val="0"/>
        </a:spcBef>
        <a:spcAft>
          <a:spcPct val="0"/>
        </a:spcAft>
        <a:buSzPct val="100000"/>
        <a:defRPr kumimoji="1" sz="3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685800" algn="ctr" rtl="0" eaLnBrk="0" fontAlgn="base" hangingPunct="0">
        <a:spcBef>
          <a:spcPct val="0"/>
        </a:spcBef>
        <a:spcAft>
          <a:spcPct val="0"/>
        </a:spcAft>
        <a:buSzPct val="100000"/>
        <a:defRPr kumimoji="1" sz="3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1028700" algn="ctr" rtl="0" eaLnBrk="0" fontAlgn="base" hangingPunct="0">
        <a:spcBef>
          <a:spcPct val="0"/>
        </a:spcBef>
        <a:spcAft>
          <a:spcPct val="0"/>
        </a:spcAft>
        <a:buSzPct val="100000"/>
        <a:defRPr kumimoji="1" sz="3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1371600" algn="ctr" rtl="0" eaLnBrk="0" fontAlgn="base" hangingPunct="0">
        <a:spcBef>
          <a:spcPct val="0"/>
        </a:spcBef>
        <a:spcAft>
          <a:spcPct val="0"/>
        </a:spcAft>
        <a:buSzPct val="100000"/>
        <a:defRPr kumimoji="1" sz="33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p:titleStyle>
    <p:bodyStyle>
      <a:lvl1pPr marL="257175" indent="-257175" algn="l" rtl="0" eaLnBrk="0" fontAlgn="base" hangingPunct="0">
        <a:spcBef>
          <a:spcPct val="20000"/>
        </a:spcBef>
        <a:spcAft>
          <a:spcPct val="0"/>
        </a:spcAft>
        <a:buSzPct val="100000"/>
        <a:buFont typeface="Arial" panose="020B0604020202020204" pitchFamily="34"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SzPct val="100000"/>
        <a:buFont typeface="Arial" panose="020B0604020202020204" pitchFamily="34"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SzPct val="100000"/>
        <a:buFont typeface="Arial" panose="020B0604020202020204" pitchFamily="34"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SzPct val="100000"/>
        <a:buFont typeface="Arial" panose="020B0604020202020204" pitchFamily="34"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SzPct val="100000"/>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3359696" y="6237322"/>
            <a:ext cx="5472608"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solidFill>
                <a:prstClr val="black"/>
              </a:solidFill>
            </a:endParaRPr>
          </a:p>
        </p:txBody>
      </p:sp>
      <p:sp>
        <p:nvSpPr>
          <p:cNvPr id="1026" name="タイトル プレースホルダー 1"/>
          <p:cNvSpPr>
            <a:spLocks noGrp="1"/>
          </p:cNvSpPr>
          <p:nvPr>
            <p:ph type="title"/>
          </p:nvPr>
        </p:nvSpPr>
        <p:spPr>
          <a:xfrm>
            <a:off x="609600" y="418655"/>
            <a:ext cx="109728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609600" y="1736814"/>
            <a:ext cx="109728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609600" y="6237322"/>
            <a:ext cx="2510069"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solidFill>
                  <a:prstClr val="black"/>
                </a:solidFill>
              </a:rPr>
              <a:pPr/>
              <a:t>2022/3/4</a:t>
            </a:fld>
            <a:endParaRPr lang="ja-JP" altLang="en-US" dirty="0">
              <a:solidFill>
                <a:prstClr val="black"/>
              </a:solidFill>
            </a:endParaRPr>
          </a:p>
        </p:txBody>
      </p:sp>
      <p:sp>
        <p:nvSpPr>
          <p:cNvPr id="1029" name="スライド番号プレースホルダー 5"/>
          <p:cNvSpPr>
            <a:spLocks noGrp="1"/>
          </p:cNvSpPr>
          <p:nvPr>
            <p:ph type="sldNum" sz="quarter" idx="4"/>
          </p:nvPr>
        </p:nvSpPr>
        <p:spPr>
          <a:xfrm>
            <a:off x="9024325" y="6237322"/>
            <a:ext cx="2558075"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0104028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333"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167" indent="-457167" algn="l" defTabSz="914333"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333" indent="-457167" algn="l" defTabSz="91433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207" indent="-342874" algn="l" defTabSz="91433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372" indent="-342874" algn="l" defTabSz="914333"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538" marR="0" indent="-342874" algn="l" defTabSz="914333"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558" indent="-285729" algn="l" defTabSz="914333"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723" indent="-285729" algn="l" defTabSz="914333"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5889" indent="-285729" algn="l" defTabSz="914333"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055" indent="-285729" algn="l" defTabSz="914333"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333" rtl="0" eaLnBrk="1" latinLnBrk="0" hangingPunct="1">
        <a:defRPr kumimoji="1" sz="1800" kern="1200">
          <a:solidFill>
            <a:schemeClr val="tx1"/>
          </a:solidFill>
          <a:latin typeface="+mn-lt"/>
          <a:ea typeface="+mn-ea"/>
          <a:cs typeface="+mn-cs"/>
        </a:defRPr>
      </a:lvl1pPr>
      <a:lvl2pPr marL="457167" algn="l" defTabSz="914333" rtl="0" eaLnBrk="1" latinLnBrk="0" hangingPunct="1">
        <a:defRPr kumimoji="1" sz="1800" kern="1200">
          <a:solidFill>
            <a:schemeClr val="tx1"/>
          </a:solidFill>
          <a:latin typeface="+mn-lt"/>
          <a:ea typeface="+mn-ea"/>
          <a:cs typeface="+mn-cs"/>
        </a:defRPr>
      </a:lvl2pPr>
      <a:lvl3pPr marL="914333" algn="l" defTabSz="914333" rtl="0" eaLnBrk="1" latinLnBrk="0" hangingPunct="1">
        <a:defRPr kumimoji="1" sz="1800" kern="1200">
          <a:solidFill>
            <a:schemeClr val="tx1"/>
          </a:solidFill>
          <a:latin typeface="+mn-lt"/>
          <a:ea typeface="+mn-ea"/>
          <a:cs typeface="+mn-cs"/>
        </a:defRPr>
      </a:lvl3pPr>
      <a:lvl4pPr marL="1371498" algn="l" defTabSz="914333" rtl="0" eaLnBrk="1" latinLnBrk="0" hangingPunct="1">
        <a:defRPr kumimoji="1" sz="1800" kern="1200">
          <a:solidFill>
            <a:schemeClr val="tx1"/>
          </a:solidFill>
          <a:latin typeface="+mn-lt"/>
          <a:ea typeface="+mn-ea"/>
          <a:cs typeface="+mn-cs"/>
        </a:defRPr>
      </a:lvl4pPr>
      <a:lvl5pPr marL="1828664" algn="l" defTabSz="914333" rtl="0" eaLnBrk="1" latinLnBrk="0" hangingPunct="1">
        <a:defRPr kumimoji="1" sz="1800" kern="1200">
          <a:solidFill>
            <a:schemeClr val="tx1"/>
          </a:solidFill>
          <a:latin typeface="+mn-lt"/>
          <a:ea typeface="+mn-ea"/>
          <a:cs typeface="+mn-cs"/>
        </a:defRPr>
      </a:lvl5pPr>
      <a:lvl6pPr marL="2285830" algn="l" defTabSz="914333" rtl="0" eaLnBrk="1" latinLnBrk="0" hangingPunct="1">
        <a:defRPr kumimoji="1" sz="1800" kern="1200">
          <a:solidFill>
            <a:schemeClr val="tx1"/>
          </a:solidFill>
          <a:latin typeface="+mn-lt"/>
          <a:ea typeface="+mn-ea"/>
          <a:cs typeface="+mn-cs"/>
        </a:defRPr>
      </a:lvl6pPr>
      <a:lvl7pPr marL="2742994" algn="l" defTabSz="914333" rtl="0" eaLnBrk="1" latinLnBrk="0" hangingPunct="1">
        <a:defRPr kumimoji="1" sz="1800" kern="1200">
          <a:solidFill>
            <a:schemeClr val="tx1"/>
          </a:solidFill>
          <a:latin typeface="+mn-lt"/>
          <a:ea typeface="+mn-ea"/>
          <a:cs typeface="+mn-cs"/>
        </a:defRPr>
      </a:lvl7pPr>
      <a:lvl8pPr marL="3200160" algn="l" defTabSz="914333" rtl="0" eaLnBrk="1" latinLnBrk="0" hangingPunct="1">
        <a:defRPr kumimoji="1" sz="1800" kern="1200">
          <a:solidFill>
            <a:schemeClr val="tx1"/>
          </a:solidFill>
          <a:latin typeface="+mn-lt"/>
          <a:ea typeface="+mn-ea"/>
          <a:cs typeface="+mn-cs"/>
        </a:defRPr>
      </a:lvl8pPr>
      <a:lvl9pPr marL="3657327" algn="l" defTabSz="91433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62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51" b="0" smtClean="0">
                <a:latin typeface="Arial" charset="0"/>
              </a:defRPr>
            </a:lvl1pPr>
          </a:lstStyle>
          <a:p>
            <a:pPr>
              <a:defRPr/>
            </a:pPr>
            <a:endParaRPr lang="en-US" altLang="ja-JP">
              <a:solidFill>
                <a:srgbClr val="000000"/>
              </a:solidFill>
            </a:endParaRPr>
          </a:p>
        </p:txBody>
      </p:sp>
      <p:sp>
        <p:nvSpPr>
          <p:cNvPr id="962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51" b="0" smtClean="0">
                <a:latin typeface="Arial" charset="0"/>
              </a:defRPr>
            </a:lvl1pPr>
          </a:lstStyle>
          <a:p>
            <a:pPr>
              <a:defRPr/>
            </a:pPr>
            <a:endParaRPr lang="en-US" altLang="ja-JP">
              <a:solidFill>
                <a:srgbClr val="000000"/>
              </a:solidFill>
            </a:endParaRPr>
          </a:p>
        </p:txBody>
      </p:sp>
      <p:sp>
        <p:nvSpPr>
          <p:cNvPr id="962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51" b="0"/>
            </a:lvl1pPr>
          </a:lstStyle>
          <a:p>
            <a:fld id="{32181CB0-EEA2-4996-8000-7541F43CEEA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393983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882" algn="ctr" rtl="0" fontAlgn="base">
        <a:spcBef>
          <a:spcPct val="0"/>
        </a:spcBef>
        <a:spcAft>
          <a:spcPct val="0"/>
        </a:spcAft>
        <a:defRPr kumimoji="1" sz="3300">
          <a:solidFill>
            <a:schemeClr val="tx2"/>
          </a:solidFill>
          <a:latin typeface="Arial" charset="0"/>
          <a:ea typeface="ＭＳ Ｐゴシック" pitchFamily="50" charset="-128"/>
        </a:defRPr>
      </a:lvl6pPr>
      <a:lvl7pPr marL="685766" algn="ctr" rtl="0" fontAlgn="base">
        <a:spcBef>
          <a:spcPct val="0"/>
        </a:spcBef>
        <a:spcAft>
          <a:spcPct val="0"/>
        </a:spcAft>
        <a:defRPr kumimoji="1" sz="3300">
          <a:solidFill>
            <a:schemeClr val="tx2"/>
          </a:solidFill>
          <a:latin typeface="Arial" charset="0"/>
          <a:ea typeface="ＭＳ Ｐゴシック" pitchFamily="50" charset="-128"/>
        </a:defRPr>
      </a:lvl7pPr>
      <a:lvl8pPr marL="1028649" algn="ctr" rtl="0" fontAlgn="base">
        <a:spcBef>
          <a:spcPct val="0"/>
        </a:spcBef>
        <a:spcAft>
          <a:spcPct val="0"/>
        </a:spcAft>
        <a:defRPr kumimoji="1" sz="3300">
          <a:solidFill>
            <a:schemeClr val="tx2"/>
          </a:solidFill>
          <a:latin typeface="Arial" charset="0"/>
          <a:ea typeface="ＭＳ Ｐゴシック" pitchFamily="50" charset="-128"/>
        </a:defRPr>
      </a:lvl8pPr>
      <a:lvl9pPr marL="1371532"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62" indent="-257162" algn="l" rtl="0" eaLnBrk="0" fontAlgn="base" hangingPunct="0">
        <a:spcBef>
          <a:spcPct val="20000"/>
        </a:spcBef>
        <a:spcAft>
          <a:spcPct val="0"/>
        </a:spcAft>
        <a:buChar char="•"/>
        <a:defRPr kumimoji="1" sz="2400">
          <a:solidFill>
            <a:schemeClr val="tx1"/>
          </a:solidFill>
          <a:latin typeface="+mn-lt"/>
          <a:ea typeface="+mn-ea"/>
          <a:cs typeface="+mn-cs"/>
        </a:defRPr>
      </a:lvl1pPr>
      <a:lvl2pPr marL="557185" indent="-214303" algn="l" rtl="0" eaLnBrk="0" fontAlgn="base" hangingPunct="0">
        <a:spcBef>
          <a:spcPct val="20000"/>
        </a:spcBef>
        <a:spcAft>
          <a:spcPct val="0"/>
        </a:spcAft>
        <a:buChar char="–"/>
        <a:defRPr kumimoji="1" sz="2100">
          <a:solidFill>
            <a:schemeClr val="tx1"/>
          </a:solidFill>
          <a:latin typeface="+mn-lt"/>
          <a:ea typeface="+mn-ea"/>
        </a:defRPr>
      </a:lvl2pPr>
      <a:lvl3pPr marL="857208" indent="-171442" algn="l" rtl="0" eaLnBrk="0" fontAlgn="base" hangingPunct="0">
        <a:spcBef>
          <a:spcPct val="20000"/>
        </a:spcBef>
        <a:spcAft>
          <a:spcPct val="0"/>
        </a:spcAft>
        <a:buChar char="•"/>
        <a:defRPr kumimoji="1" sz="1800">
          <a:solidFill>
            <a:schemeClr val="tx1"/>
          </a:solidFill>
          <a:latin typeface="+mn-lt"/>
          <a:ea typeface="+mn-ea"/>
        </a:defRPr>
      </a:lvl3pPr>
      <a:lvl4pPr marL="1200091" indent="-171442" algn="l" rtl="0" eaLnBrk="0" fontAlgn="base" hangingPunct="0">
        <a:spcBef>
          <a:spcPct val="20000"/>
        </a:spcBef>
        <a:spcAft>
          <a:spcPct val="0"/>
        </a:spcAft>
        <a:buChar char="–"/>
        <a:defRPr kumimoji="1" sz="1500">
          <a:solidFill>
            <a:schemeClr val="tx1"/>
          </a:solidFill>
          <a:latin typeface="+mn-lt"/>
          <a:ea typeface="+mn-ea"/>
        </a:defRPr>
      </a:lvl4pPr>
      <a:lvl5pPr marL="1542973" indent="-171442" algn="l" rtl="0" eaLnBrk="0" fontAlgn="base" hangingPunct="0">
        <a:spcBef>
          <a:spcPct val="20000"/>
        </a:spcBef>
        <a:spcAft>
          <a:spcPct val="0"/>
        </a:spcAft>
        <a:buChar char="»"/>
        <a:defRPr kumimoji="1" sz="1500">
          <a:solidFill>
            <a:schemeClr val="tx1"/>
          </a:solidFill>
          <a:latin typeface="+mn-lt"/>
          <a:ea typeface="+mn-ea"/>
        </a:defRPr>
      </a:lvl5pPr>
      <a:lvl6pPr marL="1885857" indent="-171442" algn="l" rtl="0" fontAlgn="base">
        <a:spcBef>
          <a:spcPct val="20000"/>
        </a:spcBef>
        <a:spcAft>
          <a:spcPct val="0"/>
        </a:spcAft>
        <a:buChar char="»"/>
        <a:defRPr kumimoji="1" sz="1500">
          <a:solidFill>
            <a:schemeClr val="tx1"/>
          </a:solidFill>
          <a:latin typeface="+mn-lt"/>
          <a:ea typeface="+mn-ea"/>
        </a:defRPr>
      </a:lvl6pPr>
      <a:lvl7pPr marL="2228739" indent="-171442" algn="l" rtl="0" fontAlgn="base">
        <a:spcBef>
          <a:spcPct val="20000"/>
        </a:spcBef>
        <a:spcAft>
          <a:spcPct val="0"/>
        </a:spcAft>
        <a:buChar char="»"/>
        <a:defRPr kumimoji="1" sz="1500">
          <a:solidFill>
            <a:schemeClr val="tx1"/>
          </a:solidFill>
          <a:latin typeface="+mn-lt"/>
          <a:ea typeface="+mn-ea"/>
        </a:defRPr>
      </a:lvl7pPr>
      <a:lvl8pPr marL="2571622" indent="-171442" algn="l" rtl="0" fontAlgn="base">
        <a:spcBef>
          <a:spcPct val="20000"/>
        </a:spcBef>
        <a:spcAft>
          <a:spcPct val="0"/>
        </a:spcAft>
        <a:buChar char="»"/>
        <a:defRPr kumimoji="1" sz="1500">
          <a:solidFill>
            <a:schemeClr val="tx1"/>
          </a:solidFill>
          <a:latin typeface="+mn-lt"/>
          <a:ea typeface="+mn-ea"/>
        </a:defRPr>
      </a:lvl8pPr>
      <a:lvl9pPr marL="2914506" indent="-171442"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766" rtl="0" eaLnBrk="1" latinLnBrk="0" hangingPunct="1">
        <a:defRPr kumimoji="1" sz="1351" kern="1200">
          <a:solidFill>
            <a:schemeClr val="tx1"/>
          </a:solidFill>
          <a:latin typeface="+mn-lt"/>
          <a:ea typeface="+mn-ea"/>
          <a:cs typeface="+mn-cs"/>
        </a:defRPr>
      </a:lvl1pPr>
      <a:lvl2pPr marL="342882" algn="l" defTabSz="685766" rtl="0" eaLnBrk="1" latinLnBrk="0" hangingPunct="1">
        <a:defRPr kumimoji="1" sz="1351" kern="1200">
          <a:solidFill>
            <a:schemeClr val="tx1"/>
          </a:solidFill>
          <a:latin typeface="+mn-lt"/>
          <a:ea typeface="+mn-ea"/>
          <a:cs typeface="+mn-cs"/>
        </a:defRPr>
      </a:lvl2pPr>
      <a:lvl3pPr marL="685766" algn="l" defTabSz="685766" rtl="0" eaLnBrk="1" latinLnBrk="0" hangingPunct="1">
        <a:defRPr kumimoji="1" sz="1351" kern="1200">
          <a:solidFill>
            <a:schemeClr val="tx1"/>
          </a:solidFill>
          <a:latin typeface="+mn-lt"/>
          <a:ea typeface="+mn-ea"/>
          <a:cs typeface="+mn-cs"/>
        </a:defRPr>
      </a:lvl3pPr>
      <a:lvl4pPr marL="1028649" algn="l" defTabSz="685766" rtl="0" eaLnBrk="1" latinLnBrk="0" hangingPunct="1">
        <a:defRPr kumimoji="1" sz="1351" kern="1200">
          <a:solidFill>
            <a:schemeClr val="tx1"/>
          </a:solidFill>
          <a:latin typeface="+mn-lt"/>
          <a:ea typeface="+mn-ea"/>
          <a:cs typeface="+mn-cs"/>
        </a:defRPr>
      </a:lvl4pPr>
      <a:lvl5pPr marL="1371532" algn="l" defTabSz="685766" rtl="0" eaLnBrk="1" latinLnBrk="0" hangingPunct="1">
        <a:defRPr kumimoji="1" sz="1351" kern="1200">
          <a:solidFill>
            <a:schemeClr val="tx1"/>
          </a:solidFill>
          <a:latin typeface="+mn-lt"/>
          <a:ea typeface="+mn-ea"/>
          <a:cs typeface="+mn-cs"/>
        </a:defRPr>
      </a:lvl5pPr>
      <a:lvl6pPr marL="1714414" algn="l" defTabSz="685766" rtl="0" eaLnBrk="1" latinLnBrk="0" hangingPunct="1">
        <a:defRPr kumimoji="1" sz="1351" kern="1200">
          <a:solidFill>
            <a:schemeClr val="tx1"/>
          </a:solidFill>
          <a:latin typeface="+mn-lt"/>
          <a:ea typeface="+mn-ea"/>
          <a:cs typeface="+mn-cs"/>
        </a:defRPr>
      </a:lvl6pPr>
      <a:lvl7pPr marL="2057298" algn="l" defTabSz="685766" rtl="0" eaLnBrk="1" latinLnBrk="0" hangingPunct="1">
        <a:defRPr kumimoji="1" sz="1351" kern="1200">
          <a:solidFill>
            <a:schemeClr val="tx1"/>
          </a:solidFill>
          <a:latin typeface="+mn-lt"/>
          <a:ea typeface="+mn-ea"/>
          <a:cs typeface="+mn-cs"/>
        </a:defRPr>
      </a:lvl7pPr>
      <a:lvl8pPr marL="2400180" algn="l" defTabSz="685766" rtl="0" eaLnBrk="1" latinLnBrk="0" hangingPunct="1">
        <a:defRPr kumimoji="1" sz="1351" kern="1200">
          <a:solidFill>
            <a:schemeClr val="tx1"/>
          </a:solidFill>
          <a:latin typeface="+mn-lt"/>
          <a:ea typeface="+mn-ea"/>
          <a:cs typeface="+mn-cs"/>
        </a:defRPr>
      </a:lvl8pPr>
      <a:lvl9pPr marL="2743062" algn="l" defTabSz="685766" rtl="0" eaLnBrk="1" latinLnBrk="0" hangingPunct="1">
        <a:defRPr kumimoji="1"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3359696" y="6237334"/>
            <a:ext cx="5472608"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solidFill>
                <a:prstClr val="black"/>
              </a:solidFill>
            </a:endParaRPr>
          </a:p>
        </p:txBody>
      </p:sp>
      <p:sp>
        <p:nvSpPr>
          <p:cNvPr id="1026" name="タイトル プレースホルダー 1"/>
          <p:cNvSpPr>
            <a:spLocks noGrp="1"/>
          </p:cNvSpPr>
          <p:nvPr>
            <p:ph type="title"/>
          </p:nvPr>
        </p:nvSpPr>
        <p:spPr>
          <a:xfrm>
            <a:off x="609600" y="418655"/>
            <a:ext cx="109728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609600" y="1736814"/>
            <a:ext cx="109728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609600" y="6237334"/>
            <a:ext cx="2510069"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solidFill>
                  <a:prstClr val="black"/>
                </a:solidFill>
              </a:rPr>
              <a:pPr/>
              <a:t>2022/3/4</a:t>
            </a:fld>
            <a:endParaRPr lang="ja-JP" altLang="en-US" dirty="0">
              <a:solidFill>
                <a:prstClr val="black"/>
              </a:solidFill>
            </a:endParaRPr>
          </a:p>
        </p:txBody>
      </p:sp>
      <p:sp>
        <p:nvSpPr>
          <p:cNvPr id="1029" name="スライド番号プレースホルダー 5"/>
          <p:cNvSpPr>
            <a:spLocks noGrp="1"/>
          </p:cNvSpPr>
          <p:nvPr>
            <p:ph type="sldNum" sz="quarter" idx="4"/>
          </p:nvPr>
        </p:nvSpPr>
        <p:spPr>
          <a:xfrm>
            <a:off x="9024325" y="6237334"/>
            <a:ext cx="2558075"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076722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333"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167" indent="-457167" algn="l" defTabSz="914333"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333" indent="-457167" algn="l" defTabSz="91433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207" indent="-342874" algn="l" defTabSz="91433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372" indent="-342874" algn="l" defTabSz="914333"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538" marR="0" indent="-342874" algn="l" defTabSz="914333"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558" indent="-285729" algn="l" defTabSz="914333"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723" indent="-285729" algn="l" defTabSz="914333"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5889" indent="-285729" algn="l" defTabSz="914333"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055" indent="-285729" algn="l" defTabSz="914333"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333" rtl="0" eaLnBrk="1" latinLnBrk="0" hangingPunct="1">
        <a:defRPr kumimoji="1" sz="1800" kern="1200">
          <a:solidFill>
            <a:schemeClr val="tx1"/>
          </a:solidFill>
          <a:latin typeface="+mn-lt"/>
          <a:ea typeface="+mn-ea"/>
          <a:cs typeface="+mn-cs"/>
        </a:defRPr>
      </a:lvl1pPr>
      <a:lvl2pPr marL="457167" algn="l" defTabSz="914333" rtl="0" eaLnBrk="1" latinLnBrk="0" hangingPunct="1">
        <a:defRPr kumimoji="1" sz="1800" kern="1200">
          <a:solidFill>
            <a:schemeClr val="tx1"/>
          </a:solidFill>
          <a:latin typeface="+mn-lt"/>
          <a:ea typeface="+mn-ea"/>
          <a:cs typeface="+mn-cs"/>
        </a:defRPr>
      </a:lvl2pPr>
      <a:lvl3pPr marL="914333" algn="l" defTabSz="914333" rtl="0" eaLnBrk="1" latinLnBrk="0" hangingPunct="1">
        <a:defRPr kumimoji="1" sz="1800" kern="1200">
          <a:solidFill>
            <a:schemeClr val="tx1"/>
          </a:solidFill>
          <a:latin typeface="+mn-lt"/>
          <a:ea typeface="+mn-ea"/>
          <a:cs typeface="+mn-cs"/>
        </a:defRPr>
      </a:lvl3pPr>
      <a:lvl4pPr marL="1371498" algn="l" defTabSz="914333" rtl="0" eaLnBrk="1" latinLnBrk="0" hangingPunct="1">
        <a:defRPr kumimoji="1" sz="1800" kern="1200">
          <a:solidFill>
            <a:schemeClr val="tx1"/>
          </a:solidFill>
          <a:latin typeface="+mn-lt"/>
          <a:ea typeface="+mn-ea"/>
          <a:cs typeface="+mn-cs"/>
        </a:defRPr>
      </a:lvl4pPr>
      <a:lvl5pPr marL="1828664" algn="l" defTabSz="914333" rtl="0" eaLnBrk="1" latinLnBrk="0" hangingPunct="1">
        <a:defRPr kumimoji="1" sz="1800" kern="1200">
          <a:solidFill>
            <a:schemeClr val="tx1"/>
          </a:solidFill>
          <a:latin typeface="+mn-lt"/>
          <a:ea typeface="+mn-ea"/>
          <a:cs typeface="+mn-cs"/>
        </a:defRPr>
      </a:lvl5pPr>
      <a:lvl6pPr marL="2285830" algn="l" defTabSz="914333" rtl="0" eaLnBrk="1" latinLnBrk="0" hangingPunct="1">
        <a:defRPr kumimoji="1" sz="1800" kern="1200">
          <a:solidFill>
            <a:schemeClr val="tx1"/>
          </a:solidFill>
          <a:latin typeface="+mn-lt"/>
          <a:ea typeface="+mn-ea"/>
          <a:cs typeface="+mn-cs"/>
        </a:defRPr>
      </a:lvl6pPr>
      <a:lvl7pPr marL="2742994" algn="l" defTabSz="914333" rtl="0" eaLnBrk="1" latinLnBrk="0" hangingPunct="1">
        <a:defRPr kumimoji="1" sz="1800" kern="1200">
          <a:solidFill>
            <a:schemeClr val="tx1"/>
          </a:solidFill>
          <a:latin typeface="+mn-lt"/>
          <a:ea typeface="+mn-ea"/>
          <a:cs typeface="+mn-cs"/>
        </a:defRPr>
      </a:lvl7pPr>
      <a:lvl8pPr marL="3200160" algn="l" defTabSz="914333" rtl="0" eaLnBrk="1" latinLnBrk="0" hangingPunct="1">
        <a:defRPr kumimoji="1" sz="1800" kern="1200">
          <a:solidFill>
            <a:schemeClr val="tx1"/>
          </a:solidFill>
          <a:latin typeface="+mn-lt"/>
          <a:ea typeface="+mn-ea"/>
          <a:cs typeface="+mn-cs"/>
        </a:defRPr>
      </a:lvl8pPr>
      <a:lvl9pPr marL="3657327" algn="l" defTabSz="914333"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20A51-F8EA-429A-8E6F-F02BE74E28F7}" type="datetimeFigureOut">
              <a:rPr lang="ja-JP" altLang="en-US" smtClean="0"/>
              <a:pPr/>
              <a:t>2022/3/4</a:t>
            </a:fld>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400E4-C46D-48FA-AEA0-ED136F70A0E5}" type="slidenum">
              <a:rPr lang="ja-JP" altLang="en-US" smtClean="0"/>
              <a:pPr/>
              <a:t>‹#›</a:t>
            </a:fld>
            <a:endParaRPr lang="ja-JP" altLang="en-US" dirty="0"/>
          </a:p>
        </p:txBody>
      </p:sp>
    </p:spTree>
    <p:extLst>
      <p:ext uri="{BB962C8B-B14F-4D97-AF65-F5344CB8AC3E}">
        <p14:creationId xmlns:p14="http://schemas.microsoft.com/office/powerpoint/2010/main" val="14093149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20A51-F8EA-429A-8E6F-F02BE74E28F7}" type="datetimeFigureOut">
              <a:rPr lang="ja-JP" altLang="en-US" smtClean="0"/>
              <a:pPr/>
              <a:t>2022/3/4</a:t>
            </a:fld>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400E4-C46D-48FA-AEA0-ED136F70A0E5}" type="slidenum">
              <a:rPr lang="ja-JP" altLang="en-US" smtClean="0"/>
              <a:pPr/>
              <a:t>‹#›</a:t>
            </a:fld>
            <a:endParaRPr lang="ja-JP" altLang="en-US" dirty="0"/>
          </a:p>
        </p:txBody>
      </p:sp>
    </p:spTree>
    <p:extLst>
      <p:ext uri="{BB962C8B-B14F-4D97-AF65-F5344CB8AC3E}">
        <p14:creationId xmlns:p14="http://schemas.microsoft.com/office/powerpoint/2010/main" val="42935549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20A51-F8EA-429A-8E6F-F02BE74E28F7}" type="datetimeFigureOut">
              <a:rPr lang="ja-JP" altLang="en-US" smtClean="0"/>
              <a:pPr/>
              <a:t>2022/3/4</a:t>
            </a:fld>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400E4-C46D-48FA-AEA0-ED136F70A0E5}" type="slidenum">
              <a:rPr lang="ja-JP" altLang="en-US" smtClean="0"/>
              <a:pPr/>
              <a:t>‹#›</a:t>
            </a:fld>
            <a:endParaRPr lang="ja-JP" altLang="en-US" dirty="0"/>
          </a:p>
        </p:txBody>
      </p:sp>
    </p:spTree>
    <p:extLst>
      <p:ext uri="{BB962C8B-B14F-4D97-AF65-F5344CB8AC3E}">
        <p14:creationId xmlns:p14="http://schemas.microsoft.com/office/powerpoint/2010/main" val="17371333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0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3.xml"/></Relationships>
</file>

<file path=ppt/slides/_rels/slide10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3.xml"/></Relationships>
</file>

<file path=ppt/slides/_rels/slide10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3.xml"/></Relationships>
</file>

<file path=ppt/slides/_rels/slide10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3.xml"/></Relationships>
</file>

<file path=ppt/slides/_rels/slide10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3.xml"/></Relationships>
</file>

<file path=ppt/slides/_rels/slide10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hyperlink" Target="https://4.bp.blogspot.com/-OZoiGU2wDOc/VhHgK6Kw7mI/AAAAAAAAy3U/XJWR6lwUK7o/s800/medical_funin_couple.png" TargetMode="External"/><Relationship Id="rId2" Type="http://schemas.openxmlformats.org/officeDocument/2006/relationships/notesSlide" Target="../notesSlides/notesSlide11.xml"/><Relationship Id="rId1" Type="http://schemas.openxmlformats.org/officeDocument/2006/relationships/slideLayout" Target="../slideLayouts/slideLayout68.xml"/><Relationship Id="rId6" Type="http://schemas.openxmlformats.org/officeDocument/2006/relationships/image" Target="../media/image25.png"/><Relationship Id="rId5" Type="http://schemas.openxmlformats.org/officeDocument/2006/relationships/hyperlink" Target="https://4.bp.blogspot.com/-ZRCaEh7W4Fo/Ws2vO34iTbI/AAAAAAABLUU/pBoD2axF3AoSMa9UQy_UumD1kb4jMMjSACLcBGAs/s800/medical_nyuin_man_cry.png"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8.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8.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6.x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7.xml"/><Relationship Id="rId5" Type="http://schemas.openxmlformats.org/officeDocument/2006/relationships/image" Target="../media/image39.jpeg"/><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40.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40.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18"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jpeg"/><Relationship Id="rId12" Type="http://schemas.microsoft.com/office/2007/relationships/hdphoto" Target="../media/hdphoto3.wdp"/><Relationship Id="rId17" Type="http://schemas.openxmlformats.org/officeDocument/2006/relationships/image" Target="../media/image16.png"/><Relationship Id="rId2" Type="http://schemas.openxmlformats.org/officeDocument/2006/relationships/notesSlide" Target="../notesSlides/notesSlide6.xml"/><Relationship Id="rId16" Type="http://schemas.microsoft.com/office/2007/relationships/hdphoto" Target="../media/hdphoto5.wdp"/><Relationship Id="rId1" Type="http://schemas.openxmlformats.org/officeDocument/2006/relationships/slideLayout" Target="../slideLayouts/slideLayout79.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12.jpeg"/><Relationship Id="rId19" Type="http://schemas.openxmlformats.org/officeDocument/2006/relationships/image" Target="../media/image17.jpeg"/><Relationship Id="rId4" Type="http://schemas.microsoft.com/office/2007/relationships/hdphoto" Target="../media/hdphoto1.wdp"/><Relationship Id="rId9" Type="http://schemas.openxmlformats.org/officeDocument/2006/relationships/image" Target="../media/image11.jpeg"/><Relationship Id="rId14" Type="http://schemas.microsoft.com/office/2007/relationships/hdphoto" Target="../media/hdphoto4.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www.google.co.jp/url?sa=i&amp;rct=j&amp;q=&amp;esrc=s&amp;source=images&amp;cd=&amp;cad=rja&amp;uact=8&amp;ved=2ahUKEwjP5se5jI3gAhWDx7wKHUrdA7EQjRx6BAgBEAU&amp;url=http://gahag.net/tag/%E3%82%B7%E3%83%AB%E3%82%A8%E3%83%83%E3%83%88%EF%BC%88%E4%BA%BA%E7%89%A9%EF%BC%89/?ssort%3D__reaction_buttons_2-pm%26sdir%3Ddesc&amp;psig=AOvVaw0T704vJcJScR65sVORckKP&amp;ust=1548648776213129" TargetMode="External"/><Relationship Id="rId3" Type="http://schemas.openxmlformats.org/officeDocument/2006/relationships/hyperlink" Target="https://1.bp.blogspot.com/-1mDH3g7QRPw/UU--szX9ocI/AAAAAAAAO8c/uQ8FFYpXDnA/s1600/date_couple.png" TargetMode="External"/><Relationship Id="rId7"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3.png"/><Relationship Id="rId5" Type="http://schemas.openxmlformats.org/officeDocument/2006/relationships/hyperlink" Target="http://www.google.co.jp/url?sa=i&amp;rct=j&amp;q=&amp;esrc=s&amp;source=images&amp;cd=&amp;cad=rja&amp;uact=8&amp;ved=2ahUKEwj0jazGjI3gAhUGEbwKHQNvCTUQjRx6BAgBEAU&amp;url=http://kage-design.com/wp/?cat%3D11&amp;psig=AOvVaw0T704vJcJScR65sVORckKP&amp;ust=1548648776213129" TargetMode="External"/><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67.xml"/><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67.xml"/><Relationship Id="rId5" Type="http://schemas.openxmlformats.org/officeDocument/2006/relationships/image" Target="../media/image60.png"/><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90.xml"/><Relationship Id="rId6" Type="http://schemas.microsoft.com/office/2007/relationships/hdphoto" Target="../media/hdphoto8.wdp"/><Relationship Id="rId5" Type="http://schemas.openxmlformats.org/officeDocument/2006/relationships/image" Target="../media/image62.png"/><Relationship Id="rId10" Type="http://schemas.openxmlformats.org/officeDocument/2006/relationships/image" Target="../media/image65.png"/><Relationship Id="rId4" Type="http://schemas.microsoft.com/office/2007/relationships/hdphoto" Target="../media/hdphoto7.wdp"/><Relationship Id="rId9" Type="http://schemas.microsoft.com/office/2007/relationships/hdphoto" Target="../media/hdphoto9.wdp"/></Relationships>
</file>

<file path=ppt/slides/_rels/slide7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6.png"/><Relationship Id="rId7" Type="http://schemas.microsoft.com/office/2007/relationships/hdphoto" Target="../media/hdphoto11.wdp"/><Relationship Id="rId12" Type="http://schemas.openxmlformats.org/officeDocument/2006/relationships/image" Target="../media/image70.png"/><Relationship Id="rId2" Type="http://schemas.openxmlformats.org/officeDocument/2006/relationships/notesSlide" Target="../notesSlides/notesSlide66.xml"/><Relationship Id="rId1" Type="http://schemas.openxmlformats.org/officeDocument/2006/relationships/slideLayout" Target="../slideLayouts/slideLayout90.xml"/><Relationship Id="rId6" Type="http://schemas.openxmlformats.org/officeDocument/2006/relationships/image" Target="../media/image68.png"/><Relationship Id="rId11" Type="http://schemas.microsoft.com/office/2007/relationships/hdphoto" Target="../media/hdphoto12.wdp"/><Relationship Id="rId5" Type="http://schemas.openxmlformats.org/officeDocument/2006/relationships/image" Target="../media/image67.png"/><Relationship Id="rId10" Type="http://schemas.openxmlformats.org/officeDocument/2006/relationships/image" Target="../media/image69.png"/><Relationship Id="rId4" Type="http://schemas.microsoft.com/office/2007/relationships/hdphoto" Target="../media/hdphoto10.wdp"/><Relationship Id="rId9" Type="http://schemas.microsoft.com/office/2007/relationships/hdphoto" Target="../media/hdphoto9.wdp"/></Relationships>
</file>

<file path=ppt/slides/_rels/slide7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7.xml"/><Relationship Id="rId1" Type="http://schemas.openxmlformats.org/officeDocument/2006/relationships/slideLayout" Target="../slideLayouts/slideLayout67.xml"/><Relationship Id="rId4" Type="http://schemas.openxmlformats.org/officeDocument/2006/relationships/chart" Target="../charts/char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67.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75.xml"/><Relationship Id="rId1" Type="http://schemas.openxmlformats.org/officeDocument/2006/relationships/slideLayout" Target="../slideLayouts/slideLayout68.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6.xml"/><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7.xml"/><Relationship Id="rId1" Type="http://schemas.openxmlformats.org/officeDocument/2006/relationships/slideLayout" Target="../slideLayouts/slideLayout67.xml"/></Relationships>
</file>

<file path=ppt/slides/_rels/slide8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8.xml"/><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9.xml"/><Relationship Id="rId1" Type="http://schemas.openxmlformats.org/officeDocument/2006/relationships/slideLayout" Target="../slideLayouts/slideLayout68.xml"/><Relationship Id="rId4" Type="http://schemas.openxmlformats.org/officeDocument/2006/relationships/image" Target="../media/image92.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82.xml"/><Relationship Id="rId1" Type="http://schemas.openxmlformats.org/officeDocument/2006/relationships/slideLayout" Target="../slideLayouts/slideLayout67.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9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8.xml"/><Relationship Id="rId5" Type="http://schemas.openxmlformats.org/officeDocument/2006/relationships/image" Target="../media/image96.png"/><Relationship Id="rId4" Type="http://schemas.openxmlformats.org/officeDocument/2006/relationships/image" Target="../media/image95.png"/></Relationships>
</file>

<file path=ppt/slides/_rels/slide9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3.xml"/><Relationship Id="rId1" Type="http://schemas.openxmlformats.org/officeDocument/2006/relationships/slideLayout" Target="../slideLayouts/slideLayout68.xml"/><Relationship Id="rId4" Type="http://schemas.openxmlformats.org/officeDocument/2006/relationships/image" Target="../media/image98.png"/></Relationships>
</file>

<file path=ppt/slides/_rels/slide9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4.xml"/><Relationship Id="rId1" Type="http://schemas.openxmlformats.org/officeDocument/2006/relationships/slideLayout" Target="../slideLayouts/slideLayout67.xml"/></Relationships>
</file>

<file path=ppt/slides/_rels/slide9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5.xml"/><Relationship Id="rId1" Type="http://schemas.openxmlformats.org/officeDocument/2006/relationships/slideLayout" Target="../slideLayouts/slideLayout6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37" y="1090511"/>
            <a:ext cx="3887833" cy="724988"/>
          </a:xfrm>
        </p:spPr>
        <p:txBody>
          <a:bodyPr>
            <a:normAutofit/>
          </a:bodyPr>
          <a:lstStyle/>
          <a:p>
            <a:r>
              <a:rPr lang="ja-JP" altLang="en-US" sz="3000" dirty="0"/>
              <a:t>（高等学校　１）</a:t>
            </a:r>
            <a:endParaRPr kumimoji="1" lang="ja-JP" altLang="en-US" dirty="0"/>
          </a:p>
        </p:txBody>
      </p:sp>
      <p:sp>
        <p:nvSpPr>
          <p:cNvPr id="4" name="タイトル 1"/>
          <p:cNvSpPr txBox="1">
            <a:spLocks/>
          </p:cNvSpPr>
          <p:nvPr/>
        </p:nvSpPr>
        <p:spPr>
          <a:xfrm>
            <a:off x="3358108" y="2226046"/>
            <a:ext cx="5604330" cy="1519034"/>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ct val="150000"/>
              </a:lnSpc>
              <a:defRPr/>
            </a:pPr>
            <a:r>
              <a:rPr lang="ja-JP" altLang="en-US" sz="3300" dirty="0">
                <a:solidFill>
                  <a:prstClr val="black"/>
                </a:solidFill>
                <a:latin typeface="+mj-ea"/>
              </a:rPr>
              <a:t>思春期と健康　</a:t>
            </a:r>
            <a:endParaRPr lang="en-US" altLang="ja-JP" sz="3300" dirty="0">
              <a:solidFill>
                <a:prstClr val="black"/>
              </a:solidFill>
              <a:latin typeface="+mj-ea"/>
            </a:endParaRPr>
          </a:p>
          <a:p>
            <a:pPr algn="ctr" defTabSz="685800">
              <a:lnSpc>
                <a:spcPct val="150000"/>
              </a:lnSpc>
              <a:defRPr/>
            </a:pPr>
            <a:r>
              <a:rPr lang="ja-JP" altLang="en-US" sz="3300" dirty="0">
                <a:solidFill>
                  <a:prstClr val="black"/>
                </a:solidFill>
                <a:latin typeface="+mj-ea"/>
              </a:rPr>
              <a:t>～自立について考えよう～</a:t>
            </a:r>
          </a:p>
        </p:txBody>
      </p:sp>
      <p:sp>
        <p:nvSpPr>
          <p:cNvPr id="7" name="タイトル 1"/>
          <p:cNvSpPr txBox="1">
            <a:spLocks/>
          </p:cNvSpPr>
          <p:nvPr/>
        </p:nvSpPr>
        <p:spPr>
          <a:xfrm>
            <a:off x="3901440" y="5732894"/>
            <a:ext cx="6684163" cy="10143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defRPr/>
            </a:pPr>
            <a:r>
              <a:rPr lang="ja-JP" altLang="en-US" sz="1400" dirty="0">
                <a:solidFill>
                  <a:prstClr val="black"/>
                </a:solidFill>
                <a:latin typeface="游ゴシック Light" panose="020F0302020204030204"/>
                <a:ea typeface="游ゴシック Light" panose="020B0300000000000000" pitchFamily="50" charset="-128"/>
              </a:rPr>
              <a:t>参考資料：</a:t>
            </a:r>
            <a:r>
              <a:rPr lang="en-US" altLang="ja-JP" sz="1400" dirty="0">
                <a:solidFill>
                  <a:prstClr val="black"/>
                </a:solidFill>
                <a:latin typeface="游ゴシック Light" panose="020B0300000000000000" pitchFamily="50" charset="-128"/>
                <a:ea typeface="游ゴシック Light" panose="020B0300000000000000" pitchFamily="50" charset="-128"/>
              </a:rPr>
              <a:t>『</a:t>
            </a:r>
            <a:r>
              <a:rPr lang="ja-JP" altLang="en-US" sz="1400" dirty="0">
                <a:solidFill>
                  <a:srgbClr val="000000"/>
                </a:solidFill>
                <a:latin typeface="游ゴシック Light" panose="020B0300000000000000" pitchFamily="50" charset="-128"/>
                <a:ea typeface="游ゴシック Light" panose="020B0300000000000000" pitchFamily="50" charset="-128"/>
              </a:rPr>
              <a:t>第８回青少年の性行動全国調査（</a:t>
            </a:r>
            <a:r>
              <a:rPr lang="en-US" altLang="ja-JP" sz="1400" dirty="0">
                <a:solidFill>
                  <a:srgbClr val="000000"/>
                </a:solidFill>
                <a:latin typeface="游ゴシック Light" panose="020B0300000000000000" pitchFamily="50" charset="-128"/>
                <a:ea typeface="游ゴシック Light" panose="020B0300000000000000" pitchFamily="50" charset="-128"/>
              </a:rPr>
              <a:t>2017</a:t>
            </a:r>
            <a:r>
              <a:rPr lang="ja-JP" altLang="en-US" sz="1400" dirty="0">
                <a:solidFill>
                  <a:srgbClr val="000000"/>
                </a:solidFill>
                <a:latin typeface="游ゴシック Light" panose="020B0300000000000000" pitchFamily="50" charset="-128"/>
                <a:ea typeface="游ゴシック Light" panose="020B0300000000000000" pitchFamily="50" charset="-128"/>
              </a:rPr>
              <a:t>年）</a:t>
            </a:r>
            <a:r>
              <a:rPr lang="en-US" altLang="ja-JP" sz="1400" dirty="0">
                <a:solidFill>
                  <a:srgbClr val="000000"/>
                </a:solidFill>
                <a:latin typeface="游ゴシック Light" panose="020B0300000000000000" pitchFamily="50" charset="-128"/>
                <a:ea typeface="游ゴシック Light" panose="020B0300000000000000" pitchFamily="50" charset="-128"/>
              </a:rPr>
              <a:t>』</a:t>
            </a:r>
            <a:r>
              <a:rPr lang="ja-JP" altLang="en-US" sz="1400" dirty="0">
                <a:solidFill>
                  <a:srgbClr val="000000"/>
                </a:solidFill>
                <a:latin typeface="游ゴシック Light" panose="020B0300000000000000" pitchFamily="50" charset="-128"/>
                <a:ea typeface="游ゴシック Light" panose="020B0300000000000000" pitchFamily="50" charset="-128"/>
              </a:rPr>
              <a:t>日本性教育協会</a:t>
            </a:r>
            <a:endParaRPr lang="en-US" altLang="ja-JP" sz="1400" dirty="0">
              <a:solidFill>
                <a:srgbClr val="000000"/>
              </a:solidFill>
              <a:latin typeface="游ゴシック Light" panose="020B0300000000000000" pitchFamily="50" charset="-128"/>
              <a:ea typeface="游ゴシック Light" panose="020B0300000000000000" pitchFamily="50" charset="-128"/>
            </a:endParaRPr>
          </a:p>
          <a:p>
            <a:pPr>
              <a:lnSpc>
                <a:spcPct val="150000"/>
              </a:lnSpc>
              <a:defRPr/>
            </a:pPr>
            <a:r>
              <a:rPr lang="ja-JP" altLang="en-US" sz="1400" dirty="0">
                <a:solidFill>
                  <a:srgbClr val="000000"/>
                </a:solidFill>
                <a:latin typeface="游ゴシック Light" panose="020B0300000000000000" pitchFamily="50" charset="-128"/>
                <a:ea typeface="游ゴシック Light" panose="020B0300000000000000" pitchFamily="50" charset="-128"/>
              </a:rPr>
              <a:t>　　　　　</a:t>
            </a:r>
            <a:r>
              <a:rPr lang="en-US" altLang="ja-JP" sz="1400" dirty="0">
                <a:solidFill>
                  <a:srgbClr val="000000"/>
                </a:solidFill>
                <a:latin typeface="游ゴシック Light" panose="020B0300000000000000" pitchFamily="50" charset="-128"/>
                <a:ea typeface="游ゴシック Light" panose="020B0300000000000000" pitchFamily="50" charset="-128"/>
              </a:rPr>
              <a:t>『</a:t>
            </a:r>
            <a:r>
              <a:rPr lang="ja-JP" altLang="en-US" sz="1400" dirty="0">
                <a:solidFill>
                  <a:srgbClr val="000000"/>
                </a:solidFill>
                <a:latin typeface="游ゴシック Light" panose="020B0300000000000000" pitchFamily="50" charset="-128"/>
                <a:ea typeface="游ゴシック Light" panose="020B0300000000000000" pitchFamily="50" charset="-128"/>
              </a:rPr>
              <a:t>正しいパンツのたたみ方</a:t>
            </a:r>
            <a:r>
              <a:rPr lang="en-US" altLang="ja-JP" sz="1400" dirty="0">
                <a:solidFill>
                  <a:srgbClr val="000000"/>
                </a:solidFill>
                <a:latin typeface="游ゴシック Light" panose="020B0300000000000000" pitchFamily="50" charset="-128"/>
                <a:ea typeface="游ゴシック Light" panose="020B0300000000000000" pitchFamily="50" charset="-128"/>
              </a:rPr>
              <a:t>』</a:t>
            </a:r>
            <a:r>
              <a:rPr lang="ja-JP" altLang="en-US" sz="1400" dirty="0">
                <a:solidFill>
                  <a:srgbClr val="000000"/>
                </a:solidFill>
                <a:latin typeface="游ゴシック Light" panose="020B0300000000000000" pitchFamily="50" charset="-128"/>
                <a:ea typeface="游ゴシック Light" panose="020B0300000000000000" pitchFamily="50" charset="-128"/>
              </a:rPr>
              <a:t>　著：南野　忠晴　岩波ジュニア新書</a:t>
            </a:r>
            <a:endParaRPr lang="en-US" altLang="ja-JP" sz="1400" dirty="0">
              <a:solidFill>
                <a:srgbClr val="000000"/>
              </a:solidFill>
              <a:latin typeface="游ゴシック Light" panose="020B0300000000000000" pitchFamily="50" charset="-128"/>
              <a:ea typeface="游ゴシック Light" panose="020B0300000000000000" pitchFamily="50" charset="-128"/>
            </a:endParaRPr>
          </a:p>
          <a:p>
            <a:pPr>
              <a:lnSpc>
                <a:spcPct val="150000"/>
              </a:lnSpc>
              <a:defRPr/>
            </a:pPr>
            <a:r>
              <a:rPr lang="ja-JP" altLang="en-US" sz="1400" dirty="0">
                <a:solidFill>
                  <a:srgbClr val="000000"/>
                </a:solidFill>
                <a:latin typeface="游ゴシック Light" panose="020B0300000000000000" pitchFamily="50" charset="-128"/>
                <a:ea typeface="游ゴシック Light" panose="020B0300000000000000" pitchFamily="50" charset="-128"/>
              </a:rPr>
              <a:t>　　　　　</a:t>
            </a:r>
            <a:r>
              <a:rPr lang="en-US" altLang="ja-JP" sz="1400" dirty="0">
                <a:solidFill>
                  <a:srgbClr val="000000"/>
                </a:solidFill>
                <a:latin typeface="游ゴシック Light" panose="020B0300000000000000" pitchFamily="50" charset="-128"/>
                <a:ea typeface="游ゴシック Light" panose="020B0300000000000000" pitchFamily="50" charset="-128"/>
              </a:rPr>
              <a:t>『</a:t>
            </a:r>
            <a:r>
              <a:rPr lang="ja-JP" altLang="en-US" sz="1400" dirty="0">
                <a:solidFill>
                  <a:srgbClr val="000000"/>
                </a:solidFill>
                <a:latin typeface="游ゴシック Light" panose="020B0300000000000000" pitchFamily="50" charset="-128"/>
                <a:ea typeface="游ゴシック Light" panose="020B0300000000000000" pitchFamily="50" charset="-128"/>
              </a:rPr>
              <a:t>性教育スライド</a:t>
            </a:r>
            <a:r>
              <a:rPr lang="en-US" altLang="ja-JP" sz="1400" dirty="0">
                <a:solidFill>
                  <a:srgbClr val="000000"/>
                </a:solidFill>
                <a:latin typeface="游ゴシック Light" panose="020B0300000000000000" pitchFamily="50" charset="-128"/>
                <a:ea typeface="游ゴシック Light" panose="020B0300000000000000" pitchFamily="50" charset="-128"/>
              </a:rPr>
              <a:t>』</a:t>
            </a:r>
            <a:r>
              <a:rPr lang="ja-JP" altLang="en-US" sz="1400" dirty="0">
                <a:solidFill>
                  <a:srgbClr val="000000"/>
                </a:solidFill>
                <a:latin typeface="游ゴシック Light" panose="020B0300000000000000" pitchFamily="50" charset="-128"/>
                <a:ea typeface="游ゴシック Light" panose="020B0300000000000000" pitchFamily="50" charset="-128"/>
              </a:rPr>
              <a:t>公益社団法人　日本産婦人科医会</a:t>
            </a:r>
          </a:p>
        </p:txBody>
      </p:sp>
      <p:sp>
        <p:nvSpPr>
          <p:cNvPr id="6" name="タイトル 1"/>
          <p:cNvSpPr txBox="1">
            <a:spLocks/>
          </p:cNvSpPr>
          <p:nvPr/>
        </p:nvSpPr>
        <p:spPr>
          <a:xfrm>
            <a:off x="2046515" y="335127"/>
            <a:ext cx="2537926" cy="524525"/>
          </a:xfrm>
          <a:prstGeom prst="rect">
            <a:avLst/>
          </a:prstGeom>
          <a:ln>
            <a:solidFill>
              <a:schemeClr val="tx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（高）資料１</a:t>
            </a:r>
          </a:p>
        </p:txBody>
      </p:sp>
      <p:sp>
        <p:nvSpPr>
          <p:cNvPr id="8" name="タイトル 1"/>
          <p:cNvSpPr txBox="1">
            <a:spLocks/>
          </p:cNvSpPr>
          <p:nvPr/>
        </p:nvSpPr>
        <p:spPr>
          <a:xfrm>
            <a:off x="2306731" y="4319063"/>
            <a:ext cx="7707085" cy="839848"/>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en-US" altLang="ja-JP" sz="1800" dirty="0"/>
              <a:t>【 </a:t>
            </a:r>
            <a:r>
              <a:rPr lang="ja-JP" altLang="en-US" sz="1800" dirty="0"/>
              <a:t>ねらい </a:t>
            </a:r>
            <a:r>
              <a:rPr lang="en-US" altLang="ja-JP" sz="1800" dirty="0"/>
              <a:t>】</a:t>
            </a:r>
            <a:r>
              <a:rPr lang="ja-JP" altLang="en-US" sz="1800" dirty="0"/>
              <a:t>　　</a:t>
            </a:r>
            <a:r>
              <a:rPr lang="ja-JP" altLang="ja-JP" sz="1800" dirty="0"/>
              <a:t>思春期の心身の変化や健康課題について理解できるようにする。　　</a:t>
            </a:r>
            <a:endParaRPr lang="en-US" altLang="ja-JP" sz="1800" dirty="0"/>
          </a:p>
        </p:txBody>
      </p:sp>
    </p:spTree>
    <p:extLst>
      <p:ext uri="{BB962C8B-B14F-4D97-AF65-F5344CB8AC3E}">
        <p14:creationId xmlns:p14="http://schemas.microsoft.com/office/powerpoint/2010/main" val="979846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543670" y="431192"/>
            <a:ext cx="5112092" cy="538922"/>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思春期の心の状態と健康課題</a:t>
            </a:r>
          </a:p>
        </p:txBody>
      </p:sp>
      <p:sp>
        <p:nvSpPr>
          <p:cNvPr id="10" name="Rectangle 4"/>
          <p:cNvSpPr txBox="1">
            <a:spLocks noChangeArrowheads="1"/>
          </p:cNvSpPr>
          <p:nvPr/>
        </p:nvSpPr>
        <p:spPr>
          <a:xfrm>
            <a:off x="1813559" y="5054072"/>
            <a:ext cx="8564880" cy="1285768"/>
          </a:xfrm>
          <a:prstGeom prst="rect">
            <a:avLst/>
          </a:prstGeom>
          <a:solidFill>
            <a:srgbClr val="FFFF99"/>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lnSpc>
                <a:spcPts val="3450"/>
              </a:lnSpc>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　たばこ・酒・薬物に手を出したり、安易に性的関係を</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defTabSz="685800">
              <a:lnSpc>
                <a:spcPts val="3450"/>
              </a:lnSpc>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　結んだり、自他への暴力等に及んでしまうことがある。</a:t>
            </a:r>
            <a:endParaRPr lang="ja-JP" altLang="en-US" sz="2800" dirty="0">
              <a:solidFill>
                <a:prstClr val="black"/>
              </a:solidFill>
              <a:latin typeface="HGSｺﾞｼｯｸE" panose="020B0900000000000000" pitchFamily="50" charset="-128"/>
              <a:ea typeface="HGSｺﾞｼｯｸE" panose="020B0900000000000000" pitchFamily="50" charset="-128"/>
            </a:endParaRPr>
          </a:p>
        </p:txBody>
      </p:sp>
      <p:sp>
        <p:nvSpPr>
          <p:cNvPr id="13" name="楕円 12"/>
          <p:cNvSpPr/>
          <p:nvPr/>
        </p:nvSpPr>
        <p:spPr>
          <a:xfrm>
            <a:off x="1981029" y="1291715"/>
            <a:ext cx="2826167" cy="977478"/>
          </a:xfrm>
          <a:prstGeom prst="ellipse">
            <a:avLst/>
          </a:prstGeom>
          <a:solidFill>
            <a:srgbClr val="FFE7E7"/>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Ｐゴシック" panose="020B0600070205080204" pitchFamily="50" charset="-128"/>
                <a:ea typeface="ＭＳ Ｐゴシック" panose="020B0600070205080204" pitchFamily="50" charset="-128"/>
              </a:rPr>
              <a:t>自立心の高まり</a:t>
            </a:r>
          </a:p>
        </p:txBody>
      </p:sp>
      <p:sp>
        <p:nvSpPr>
          <p:cNvPr id="2" name="正方形/長方形 1"/>
          <p:cNvSpPr/>
          <p:nvPr/>
        </p:nvSpPr>
        <p:spPr>
          <a:xfrm>
            <a:off x="3813189" y="3219000"/>
            <a:ext cx="5020097" cy="96277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思春期は、心も成長過程にあり誰でも心が不安定になる</a:t>
            </a:r>
          </a:p>
        </p:txBody>
      </p:sp>
      <p:sp>
        <p:nvSpPr>
          <p:cNvPr id="11" name="楕円 7"/>
          <p:cNvSpPr/>
          <p:nvPr/>
        </p:nvSpPr>
        <p:spPr>
          <a:xfrm>
            <a:off x="4533963" y="1328085"/>
            <a:ext cx="3669685" cy="941109"/>
          </a:xfrm>
          <a:prstGeom prst="ellipse">
            <a:avLst/>
          </a:prstGeom>
          <a:solidFill>
            <a:srgbClr val="FFE7E7"/>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tx1"/>
                </a:solidFill>
                <a:latin typeface="ＭＳ Ｐゴシック" panose="020B0600070205080204" pitchFamily="50" charset="-128"/>
                <a:ea typeface="ＭＳ Ｐゴシック" panose="020B0600070205080204" pitchFamily="50" charset="-128"/>
              </a:rPr>
              <a:t>家族や周囲の人たちへの反抗心</a:t>
            </a:r>
          </a:p>
        </p:txBody>
      </p:sp>
      <p:sp>
        <p:nvSpPr>
          <p:cNvPr id="14" name="楕円 14"/>
          <p:cNvSpPr/>
          <p:nvPr/>
        </p:nvSpPr>
        <p:spPr>
          <a:xfrm>
            <a:off x="7940040" y="1288302"/>
            <a:ext cx="2342327" cy="977478"/>
          </a:xfrm>
          <a:prstGeom prst="ellipse">
            <a:avLst/>
          </a:prstGeom>
          <a:solidFill>
            <a:srgbClr val="FFE7E7"/>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100" dirty="0">
                <a:solidFill>
                  <a:schemeClr val="tx1"/>
                </a:solidFill>
                <a:latin typeface="ＭＳ Ｐゴシック" panose="020B0600070205080204" pitchFamily="50" charset="-128"/>
                <a:ea typeface="ＭＳ Ｐゴシック" panose="020B0600070205080204" pitchFamily="50" charset="-128"/>
              </a:rPr>
              <a:t>社会への不満</a:t>
            </a:r>
          </a:p>
        </p:txBody>
      </p:sp>
      <p:sp>
        <p:nvSpPr>
          <p:cNvPr id="16" name="楕円 11"/>
          <p:cNvSpPr/>
          <p:nvPr/>
        </p:nvSpPr>
        <p:spPr>
          <a:xfrm>
            <a:off x="3179875" y="2088588"/>
            <a:ext cx="3143363" cy="1007294"/>
          </a:xfrm>
          <a:prstGeom prst="ellipse">
            <a:avLst/>
          </a:prstGeom>
          <a:solidFill>
            <a:srgbClr val="FFE7E7"/>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tx1"/>
                </a:solidFill>
                <a:latin typeface="ＭＳ Ｐゴシック" panose="020B0600070205080204" pitchFamily="50" charset="-128"/>
                <a:ea typeface="ＭＳ Ｐゴシック" panose="020B0600070205080204" pitchFamily="50" charset="-128"/>
              </a:rPr>
              <a:t>新しい経験への好奇心</a:t>
            </a:r>
          </a:p>
        </p:txBody>
      </p:sp>
      <p:sp>
        <p:nvSpPr>
          <p:cNvPr id="17" name="楕円 3"/>
          <p:cNvSpPr/>
          <p:nvPr/>
        </p:nvSpPr>
        <p:spPr>
          <a:xfrm>
            <a:off x="6096000" y="2105124"/>
            <a:ext cx="3315921" cy="990759"/>
          </a:xfrm>
          <a:prstGeom prst="ellipse">
            <a:avLst/>
          </a:prstGeom>
          <a:solidFill>
            <a:srgbClr val="FFE7E7"/>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tx1"/>
                </a:solidFill>
                <a:latin typeface="ＭＳ Ｐゴシック" panose="020B0600070205080204" pitchFamily="50" charset="-128"/>
                <a:ea typeface="ＭＳ Ｐゴシック" panose="020B0600070205080204" pitchFamily="50" charset="-128"/>
              </a:rPr>
              <a:t>性への意識や異性への関心が高まる</a:t>
            </a:r>
          </a:p>
        </p:txBody>
      </p:sp>
      <p:sp>
        <p:nvSpPr>
          <p:cNvPr id="18" name="右矢印 17"/>
          <p:cNvSpPr/>
          <p:nvPr/>
        </p:nvSpPr>
        <p:spPr bwMode="auto">
          <a:xfrm rot="5400000">
            <a:off x="6002343" y="4309473"/>
            <a:ext cx="641784" cy="612689"/>
          </a:xfrm>
          <a:prstGeom prst="rightArrow">
            <a:avLst/>
          </a:prstGeom>
          <a:solidFill>
            <a:srgbClr val="0070C0"/>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noAutofit/>
          </a:bodyPr>
          <a:lstStyle/>
          <a:p>
            <a:pPr defTabSz="685766" fontAlgn="base">
              <a:spcBef>
                <a:spcPct val="50000"/>
              </a:spcBef>
              <a:spcAft>
                <a:spcPct val="0"/>
              </a:spcAft>
              <a:defRPr/>
            </a:pPr>
            <a:endParaRPr lang="ja-JP" altLang="en-US" b="1">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300051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 grpId="0" animBg="1"/>
      <p:bldP spid="11" grpId="0" animBg="1"/>
      <p:bldP spid="14" grpId="0" animBg="1"/>
      <p:bldP spid="16" grpId="0" animBg="1"/>
      <p:bldP spid="17" grpId="0" animBg="1"/>
      <p:bldP spid="1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94560" y="712581"/>
            <a:ext cx="1540852" cy="715581"/>
          </a:xfrm>
          <a:prstGeom prst="rect">
            <a:avLst/>
          </a:prstGeom>
          <a:noFill/>
        </p:spPr>
        <p:txBody>
          <a:bodyPr wrap="square" rtlCol="0">
            <a:spAutoFit/>
          </a:bodyPr>
          <a:lstStyle/>
          <a:p>
            <a:pPr algn="ctr" defTabSz="685800">
              <a:defRPr/>
            </a:pPr>
            <a:r>
              <a:rPr lang="ja-JP" altLang="en-US" sz="4050" dirty="0">
                <a:solidFill>
                  <a:srgbClr val="0070C0"/>
                </a:solidFill>
                <a:latin typeface="HGPｺﾞｼｯｸE" panose="020B0900000000000000" pitchFamily="50" charset="-128"/>
                <a:ea typeface="HGPｺﾞｼｯｸE" panose="020B0900000000000000" pitchFamily="50" charset="-128"/>
              </a:rPr>
              <a:t>０歳</a:t>
            </a:r>
          </a:p>
        </p:txBody>
      </p:sp>
      <p:sp>
        <p:nvSpPr>
          <p:cNvPr id="4" name="テキスト ボックス 3"/>
          <p:cNvSpPr txBox="1"/>
          <p:nvPr/>
        </p:nvSpPr>
        <p:spPr>
          <a:xfrm>
            <a:off x="2428334" y="1915861"/>
            <a:ext cx="7568903" cy="2246769"/>
          </a:xfrm>
          <a:prstGeom prst="rect">
            <a:avLst/>
          </a:prstGeom>
          <a:noFill/>
        </p:spPr>
        <p:txBody>
          <a:bodyPr wrap="square" rtlCol="0">
            <a:spAutoFit/>
          </a:bodyPr>
          <a:lstStyle/>
          <a:p>
            <a:pPr defTabSz="685800">
              <a:lnSpc>
                <a:spcPts val="5600"/>
              </a:lnSpc>
              <a:defRPr/>
            </a:pPr>
            <a:r>
              <a:rPr lang="ja-JP" altLang="en-US" sz="3300" dirty="0">
                <a:solidFill>
                  <a:prstClr val="black"/>
                </a:solidFill>
                <a:latin typeface="+mn-ea"/>
              </a:rPr>
              <a:t>毎晩、２時間に１回、１時間ほどの夜泣き</a:t>
            </a:r>
            <a:endParaRPr lang="en-US" altLang="ja-JP" sz="3300" dirty="0">
              <a:solidFill>
                <a:prstClr val="black"/>
              </a:solidFill>
              <a:latin typeface="+mn-ea"/>
            </a:endParaRPr>
          </a:p>
          <a:p>
            <a:pPr defTabSz="685800">
              <a:lnSpc>
                <a:spcPts val="5600"/>
              </a:lnSpc>
              <a:defRPr/>
            </a:pPr>
            <a:r>
              <a:rPr lang="ja-JP" altLang="en-US" sz="3300" dirty="0">
                <a:solidFill>
                  <a:prstClr val="black"/>
                </a:solidFill>
                <a:latin typeface="+mn-ea"/>
              </a:rPr>
              <a:t>何をしてもなかなか泣き止まず・・・</a:t>
            </a:r>
            <a:endParaRPr lang="en-US" altLang="ja-JP" sz="3300" dirty="0">
              <a:solidFill>
                <a:prstClr val="black"/>
              </a:solidFill>
              <a:latin typeface="+mn-ea"/>
            </a:endParaRPr>
          </a:p>
          <a:p>
            <a:pPr defTabSz="685800">
              <a:lnSpc>
                <a:spcPts val="5600"/>
              </a:lnSpc>
              <a:defRPr/>
            </a:pPr>
            <a:r>
              <a:rPr lang="ja-JP" altLang="en-US" sz="3300" dirty="0">
                <a:solidFill>
                  <a:srgbClr val="FF6600"/>
                </a:solidFill>
                <a:latin typeface="+mn-ea"/>
              </a:rPr>
              <a:t>明日も仕事があるのに、全然眠れない</a:t>
            </a:r>
            <a:endParaRPr lang="en-US" altLang="ja-JP" sz="3300" dirty="0">
              <a:solidFill>
                <a:srgbClr val="FF6600"/>
              </a:solidFill>
              <a:latin typeface="+mn-ea"/>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3266" y="4349690"/>
            <a:ext cx="1863970" cy="1803391"/>
          </a:xfrm>
          <a:prstGeom prst="rect">
            <a:avLst/>
          </a:prstGeom>
        </p:spPr>
      </p:pic>
      <p:sp>
        <p:nvSpPr>
          <p:cNvPr id="6" name="テキスト ボックス 5"/>
          <p:cNvSpPr txBox="1"/>
          <p:nvPr/>
        </p:nvSpPr>
        <p:spPr>
          <a:xfrm>
            <a:off x="2654047" y="4650329"/>
            <a:ext cx="5279951" cy="1384995"/>
          </a:xfrm>
          <a:prstGeom prst="rect">
            <a:avLst/>
          </a:prstGeom>
          <a:noFill/>
        </p:spPr>
        <p:txBody>
          <a:bodyPr wrap="square" rtlCol="0">
            <a:spAutoFit/>
          </a:bodyPr>
          <a:lstStyle/>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　そんな時、あなたたちは</a:t>
            </a:r>
            <a:endParaRPr lang="en-US" altLang="ja-JP" sz="2800" dirty="0">
              <a:solidFill>
                <a:prstClr val="black"/>
              </a:solidFill>
              <a:latin typeface="游ゴシック" panose="020B0400000000000000" pitchFamily="50" charset="-128"/>
              <a:ea typeface="游ゴシック" panose="020B0400000000000000" pitchFamily="50" charset="-128"/>
            </a:endParaRPr>
          </a:p>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　どんな気持ちになりますか。</a:t>
            </a:r>
            <a:endParaRPr lang="en-US" altLang="ja-JP" sz="2800" dirty="0">
              <a:solidFill>
                <a:prstClr val="black"/>
              </a:solidFill>
              <a:latin typeface="游ゴシック" panose="020B0400000000000000" pitchFamily="50" charset="-128"/>
              <a:ea typeface="游ゴシック" panose="020B0400000000000000" pitchFamily="50" charset="-128"/>
            </a:endParaRPr>
          </a:p>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　また、どうしますか。</a:t>
            </a:r>
          </a:p>
        </p:txBody>
      </p:sp>
    </p:spTree>
    <p:extLst>
      <p:ext uri="{BB962C8B-B14F-4D97-AF65-F5344CB8AC3E}">
        <p14:creationId xmlns:p14="http://schemas.microsoft.com/office/powerpoint/2010/main" val="3489662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18362" y="726330"/>
            <a:ext cx="1646909" cy="715581"/>
          </a:xfrm>
          <a:prstGeom prst="rect">
            <a:avLst/>
          </a:prstGeom>
          <a:noFill/>
        </p:spPr>
        <p:txBody>
          <a:bodyPr wrap="square" rtlCol="0">
            <a:spAutoFit/>
          </a:bodyPr>
          <a:lstStyle/>
          <a:p>
            <a:pPr algn="ctr" defTabSz="685800">
              <a:defRPr/>
            </a:pPr>
            <a:r>
              <a:rPr lang="ja-JP" altLang="en-US" sz="4050" dirty="0">
                <a:solidFill>
                  <a:srgbClr val="0070C0"/>
                </a:solidFill>
                <a:latin typeface="HGPｺﾞｼｯｸE" panose="020B0900000000000000" pitchFamily="50" charset="-128"/>
                <a:ea typeface="HGPｺﾞｼｯｸE" panose="020B0900000000000000" pitchFamily="50" charset="-128"/>
              </a:rPr>
              <a:t>５歳</a:t>
            </a:r>
          </a:p>
        </p:txBody>
      </p:sp>
      <p:sp>
        <p:nvSpPr>
          <p:cNvPr id="4" name="テキスト ボックス 3"/>
          <p:cNvSpPr txBox="1"/>
          <p:nvPr/>
        </p:nvSpPr>
        <p:spPr>
          <a:xfrm>
            <a:off x="2270761" y="1983313"/>
            <a:ext cx="8025303" cy="2208297"/>
          </a:xfrm>
          <a:prstGeom prst="rect">
            <a:avLst/>
          </a:prstGeom>
          <a:noFill/>
        </p:spPr>
        <p:txBody>
          <a:bodyPr wrap="square" rtlCol="0">
            <a:spAutoFit/>
          </a:bodyPr>
          <a:lstStyle/>
          <a:p>
            <a:pPr defTabSz="685800">
              <a:lnSpc>
                <a:spcPts val="5500"/>
              </a:lnSpc>
              <a:defRPr/>
            </a:pPr>
            <a:r>
              <a:rPr lang="ja-JP" altLang="en-US" sz="3300" dirty="0">
                <a:solidFill>
                  <a:prstClr val="black"/>
                </a:solidFill>
                <a:latin typeface="+mn-ea"/>
              </a:rPr>
              <a:t>欲しいものややりたいことがあると、</a:t>
            </a:r>
            <a:endParaRPr lang="en-US" altLang="ja-JP" sz="3300" dirty="0">
              <a:solidFill>
                <a:prstClr val="black"/>
              </a:solidFill>
              <a:latin typeface="+mn-ea"/>
            </a:endParaRPr>
          </a:p>
          <a:p>
            <a:pPr defTabSz="685800">
              <a:lnSpc>
                <a:spcPts val="5500"/>
              </a:lnSpc>
              <a:defRPr/>
            </a:pPr>
            <a:r>
              <a:rPr lang="ja-JP" altLang="en-US" sz="3300" dirty="0">
                <a:solidFill>
                  <a:prstClr val="black"/>
                </a:solidFill>
                <a:latin typeface="+mn-ea"/>
              </a:rPr>
              <a:t>友達がやっていても、力ずくで取ってしまう。</a:t>
            </a:r>
            <a:endParaRPr lang="en-US" altLang="ja-JP" sz="3300" dirty="0">
              <a:solidFill>
                <a:prstClr val="black"/>
              </a:solidFill>
              <a:latin typeface="+mn-ea"/>
            </a:endParaRPr>
          </a:p>
          <a:p>
            <a:pPr defTabSz="685800">
              <a:lnSpc>
                <a:spcPts val="5500"/>
              </a:lnSpc>
              <a:defRPr/>
            </a:pPr>
            <a:r>
              <a:rPr lang="ja-JP" altLang="en-US" sz="3300" dirty="0">
                <a:solidFill>
                  <a:srgbClr val="FF6600"/>
                </a:solidFill>
                <a:latin typeface="+mn-ea"/>
              </a:rPr>
              <a:t>保育園の先生から相談されました。</a:t>
            </a:r>
            <a:endParaRPr lang="en-US" altLang="ja-JP" sz="3300" dirty="0">
              <a:solidFill>
                <a:srgbClr val="FF6600"/>
              </a:solidFill>
              <a:latin typeface="+mn-ea"/>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1874" y="4317877"/>
            <a:ext cx="1943346" cy="1688552"/>
          </a:xfrm>
          <a:prstGeom prst="rect">
            <a:avLst/>
          </a:prstGeom>
        </p:spPr>
      </p:pic>
      <p:sp>
        <p:nvSpPr>
          <p:cNvPr id="5" name="テキスト ボックス 4"/>
          <p:cNvSpPr txBox="1"/>
          <p:nvPr/>
        </p:nvSpPr>
        <p:spPr>
          <a:xfrm>
            <a:off x="2270760" y="4685101"/>
            <a:ext cx="6021114" cy="954107"/>
          </a:xfrm>
          <a:prstGeom prst="rect">
            <a:avLst/>
          </a:prstGeom>
          <a:noFill/>
        </p:spPr>
        <p:txBody>
          <a:bodyPr wrap="square" rtlCol="0">
            <a:spAutoFit/>
          </a:bodyPr>
          <a:lstStyle/>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　そんな時、あなたたちは子どもに</a:t>
            </a:r>
            <a:endParaRPr lang="en-US" altLang="ja-JP" sz="2800" dirty="0">
              <a:solidFill>
                <a:prstClr val="black"/>
              </a:solidFill>
              <a:latin typeface="游ゴシック" panose="020B0400000000000000" pitchFamily="50" charset="-128"/>
              <a:ea typeface="游ゴシック" panose="020B0400000000000000" pitchFamily="50" charset="-128"/>
            </a:endParaRPr>
          </a:p>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　どんな言葉をかけますか。</a:t>
            </a:r>
          </a:p>
        </p:txBody>
      </p:sp>
    </p:spTree>
    <p:extLst>
      <p:ext uri="{BB962C8B-B14F-4D97-AF65-F5344CB8AC3E}">
        <p14:creationId xmlns:p14="http://schemas.microsoft.com/office/powerpoint/2010/main" val="32615369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78030" y="770204"/>
            <a:ext cx="3059730" cy="646331"/>
          </a:xfrm>
          <a:prstGeom prst="rect">
            <a:avLst/>
          </a:prstGeom>
          <a:noFill/>
        </p:spPr>
        <p:txBody>
          <a:bodyPr wrap="square" rtlCol="0">
            <a:spAutoFit/>
          </a:bodyPr>
          <a:lstStyle/>
          <a:p>
            <a:pPr algn="ctr" defTabSz="685800">
              <a:defRPr/>
            </a:pPr>
            <a:r>
              <a:rPr lang="ja-JP" altLang="en-US" sz="3600" dirty="0">
                <a:solidFill>
                  <a:srgbClr val="0070C0"/>
                </a:solidFill>
                <a:latin typeface="HGPｺﾞｼｯｸE" panose="020B0900000000000000" pitchFamily="50" charset="-128"/>
                <a:ea typeface="HGPｺﾞｼｯｸE" panose="020B0900000000000000" pitchFamily="50" charset="-128"/>
              </a:rPr>
              <a:t>小学校３年生</a:t>
            </a:r>
          </a:p>
        </p:txBody>
      </p:sp>
      <p:sp>
        <p:nvSpPr>
          <p:cNvPr id="4" name="テキスト ボックス 3"/>
          <p:cNvSpPr txBox="1"/>
          <p:nvPr/>
        </p:nvSpPr>
        <p:spPr>
          <a:xfrm>
            <a:off x="2138856" y="2015162"/>
            <a:ext cx="8353298" cy="2169825"/>
          </a:xfrm>
          <a:prstGeom prst="rect">
            <a:avLst/>
          </a:prstGeom>
          <a:noFill/>
        </p:spPr>
        <p:txBody>
          <a:bodyPr wrap="square" rtlCol="0">
            <a:spAutoFit/>
          </a:bodyPr>
          <a:lstStyle/>
          <a:p>
            <a:pPr defTabSz="685800">
              <a:lnSpc>
                <a:spcPts val="5400"/>
              </a:lnSpc>
              <a:defRPr/>
            </a:pPr>
            <a:r>
              <a:rPr lang="ja-JP" altLang="en-US" sz="3300" dirty="0">
                <a:solidFill>
                  <a:prstClr val="black"/>
                </a:solidFill>
                <a:latin typeface="+mn-ea"/>
              </a:rPr>
              <a:t>マラソン大会で最下位をとる。</a:t>
            </a:r>
            <a:endParaRPr lang="en-US" altLang="ja-JP" sz="3300" dirty="0">
              <a:solidFill>
                <a:prstClr val="black"/>
              </a:solidFill>
              <a:latin typeface="+mn-ea"/>
            </a:endParaRPr>
          </a:p>
          <a:p>
            <a:pPr defTabSz="685800">
              <a:lnSpc>
                <a:spcPts val="5400"/>
              </a:lnSpc>
              <a:defRPr/>
            </a:pPr>
            <a:r>
              <a:rPr lang="ja-JP" altLang="en-US" sz="3300" dirty="0">
                <a:solidFill>
                  <a:prstClr val="black"/>
                </a:solidFill>
                <a:latin typeface="+mn-ea"/>
              </a:rPr>
              <a:t>仲のよい友達は、マラソンが得意。</a:t>
            </a:r>
            <a:endParaRPr lang="en-US" altLang="ja-JP" sz="3300" dirty="0">
              <a:solidFill>
                <a:prstClr val="black"/>
              </a:solidFill>
              <a:latin typeface="+mn-ea"/>
            </a:endParaRPr>
          </a:p>
          <a:p>
            <a:pPr defTabSz="685800">
              <a:lnSpc>
                <a:spcPts val="5400"/>
              </a:lnSpc>
              <a:defRPr/>
            </a:pPr>
            <a:r>
              <a:rPr lang="ja-JP" altLang="en-US" sz="3300" dirty="0">
                <a:solidFill>
                  <a:srgbClr val="FF6600"/>
                </a:solidFill>
                <a:latin typeface="+mn-ea"/>
              </a:rPr>
              <a:t>最近元気がなく、学校に行きたくないと言う・・・</a:t>
            </a:r>
            <a:endParaRPr lang="en-US" altLang="ja-JP" sz="3300" dirty="0">
              <a:solidFill>
                <a:srgbClr val="FF6600"/>
              </a:solidFill>
              <a:latin typeface="+mn-ea"/>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8621" y="4480604"/>
            <a:ext cx="2275449" cy="1356737"/>
          </a:xfrm>
          <a:prstGeom prst="rect">
            <a:avLst/>
          </a:prstGeom>
        </p:spPr>
      </p:pic>
      <p:sp>
        <p:nvSpPr>
          <p:cNvPr id="6" name="テキスト ボックス 5"/>
          <p:cNvSpPr txBox="1"/>
          <p:nvPr/>
        </p:nvSpPr>
        <p:spPr>
          <a:xfrm>
            <a:off x="2138857" y="4681920"/>
            <a:ext cx="6030309" cy="954107"/>
          </a:xfrm>
          <a:prstGeom prst="rect">
            <a:avLst/>
          </a:prstGeom>
          <a:noFill/>
        </p:spPr>
        <p:txBody>
          <a:bodyPr wrap="square" rtlCol="0">
            <a:spAutoFit/>
          </a:bodyPr>
          <a:lstStyle/>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　そんな時、あなたたちは子どもに</a:t>
            </a:r>
            <a:endParaRPr lang="en-US" altLang="ja-JP" sz="2800" dirty="0">
              <a:solidFill>
                <a:prstClr val="black"/>
              </a:solidFill>
              <a:latin typeface="游ゴシック" panose="020B0400000000000000" pitchFamily="50" charset="-128"/>
              <a:ea typeface="游ゴシック" panose="020B0400000000000000" pitchFamily="50" charset="-128"/>
            </a:endParaRPr>
          </a:p>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　どんな言葉をかけますか。</a:t>
            </a:r>
          </a:p>
        </p:txBody>
      </p:sp>
    </p:spTree>
    <p:extLst>
      <p:ext uri="{BB962C8B-B14F-4D97-AF65-F5344CB8AC3E}">
        <p14:creationId xmlns:p14="http://schemas.microsoft.com/office/powerpoint/2010/main" val="9298451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99587" y="702766"/>
            <a:ext cx="3276600" cy="646331"/>
          </a:xfrm>
          <a:prstGeom prst="rect">
            <a:avLst/>
          </a:prstGeom>
          <a:noFill/>
        </p:spPr>
        <p:txBody>
          <a:bodyPr wrap="square" rtlCol="0">
            <a:spAutoFit/>
          </a:bodyPr>
          <a:lstStyle/>
          <a:p>
            <a:pPr algn="ctr" defTabSz="685800">
              <a:defRPr/>
            </a:pPr>
            <a:r>
              <a:rPr lang="ja-JP" altLang="en-US" sz="3600" dirty="0">
                <a:solidFill>
                  <a:srgbClr val="0070C0"/>
                </a:solidFill>
                <a:latin typeface="HGPｺﾞｼｯｸE" panose="020B0900000000000000" pitchFamily="50" charset="-128"/>
                <a:ea typeface="HGPｺﾞｼｯｸE" panose="020B0900000000000000" pitchFamily="50" charset="-128"/>
              </a:rPr>
              <a:t>小学校６年生</a:t>
            </a:r>
          </a:p>
        </p:txBody>
      </p:sp>
      <p:sp>
        <p:nvSpPr>
          <p:cNvPr id="4" name="テキスト ボックス 3"/>
          <p:cNvSpPr txBox="1"/>
          <p:nvPr/>
        </p:nvSpPr>
        <p:spPr>
          <a:xfrm>
            <a:off x="2230902" y="1707421"/>
            <a:ext cx="8437099" cy="3170099"/>
          </a:xfrm>
          <a:prstGeom prst="rect">
            <a:avLst/>
          </a:prstGeom>
          <a:noFill/>
        </p:spPr>
        <p:txBody>
          <a:bodyPr wrap="square" rtlCol="0">
            <a:spAutoFit/>
          </a:bodyPr>
          <a:lstStyle/>
          <a:p>
            <a:pPr defTabSz="685800">
              <a:lnSpc>
                <a:spcPts val="4800"/>
              </a:lnSpc>
              <a:defRPr/>
            </a:pPr>
            <a:r>
              <a:rPr lang="ja-JP" altLang="en-US" sz="3300" dirty="0">
                <a:solidFill>
                  <a:prstClr val="black"/>
                </a:solidFill>
                <a:latin typeface="+mn-ea"/>
              </a:rPr>
              <a:t>最近は、とにかくゲームやＳＮＳに夢中。</a:t>
            </a:r>
            <a:endParaRPr lang="en-US" altLang="ja-JP" sz="3300" dirty="0">
              <a:solidFill>
                <a:prstClr val="black"/>
              </a:solidFill>
              <a:latin typeface="+mn-ea"/>
            </a:endParaRPr>
          </a:p>
          <a:p>
            <a:pPr defTabSz="685800">
              <a:lnSpc>
                <a:spcPts val="4800"/>
              </a:lnSpc>
              <a:defRPr/>
            </a:pPr>
            <a:r>
              <a:rPr lang="ja-JP" altLang="en-US" sz="3300" dirty="0">
                <a:solidFill>
                  <a:prstClr val="black"/>
                </a:solidFill>
                <a:latin typeface="+mn-ea"/>
              </a:rPr>
              <a:t>宿題を忘れたり、授業中居眠りをしてしまう</a:t>
            </a:r>
            <a:endParaRPr lang="en-US" altLang="ja-JP" sz="3300" dirty="0">
              <a:solidFill>
                <a:prstClr val="black"/>
              </a:solidFill>
              <a:latin typeface="+mn-ea"/>
            </a:endParaRPr>
          </a:p>
          <a:p>
            <a:pPr defTabSz="685800">
              <a:lnSpc>
                <a:spcPts val="4800"/>
              </a:lnSpc>
              <a:defRPr/>
            </a:pPr>
            <a:r>
              <a:rPr lang="ja-JP" altLang="en-US" sz="3300" dirty="0">
                <a:solidFill>
                  <a:prstClr val="black"/>
                </a:solidFill>
                <a:latin typeface="+mn-ea"/>
              </a:rPr>
              <a:t>ことも・・・。</a:t>
            </a:r>
            <a:endParaRPr lang="en-US" altLang="ja-JP" sz="3300" dirty="0">
              <a:solidFill>
                <a:prstClr val="black"/>
              </a:solidFill>
              <a:latin typeface="+mn-ea"/>
            </a:endParaRPr>
          </a:p>
          <a:p>
            <a:pPr defTabSz="685800">
              <a:lnSpc>
                <a:spcPts val="4800"/>
              </a:lnSpc>
              <a:defRPr/>
            </a:pPr>
            <a:r>
              <a:rPr lang="ja-JP" altLang="en-US" sz="3300" dirty="0">
                <a:solidFill>
                  <a:srgbClr val="FF6600"/>
                </a:solidFill>
                <a:latin typeface="+mn-ea"/>
              </a:rPr>
              <a:t>　担任の先生に、「様子が気になる」と相談</a:t>
            </a:r>
            <a:endParaRPr lang="en-US" altLang="ja-JP" sz="3300" dirty="0">
              <a:solidFill>
                <a:srgbClr val="FF6600"/>
              </a:solidFill>
              <a:latin typeface="+mn-ea"/>
            </a:endParaRPr>
          </a:p>
          <a:p>
            <a:pPr defTabSz="685800">
              <a:lnSpc>
                <a:spcPts val="4800"/>
              </a:lnSpc>
              <a:defRPr/>
            </a:pPr>
            <a:r>
              <a:rPr lang="ja-JP" altLang="en-US" sz="3300" dirty="0">
                <a:solidFill>
                  <a:srgbClr val="FF6600"/>
                </a:solidFill>
                <a:latin typeface="+mn-ea"/>
              </a:rPr>
              <a:t>されました。</a:t>
            </a:r>
            <a:endParaRPr lang="en-US" altLang="ja-JP" sz="3300" dirty="0">
              <a:solidFill>
                <a:srgbClr val="FF6600"/>
              </a:solidFill>
              <a:latin typeface="+mn-ea"/>
            </a:endParaRPr>
          </a:p>
        </p:txBody>
      </p:sp>
      <p:sp>
        <p:nvSpPr>
          <p:cNvPr id="6" name="テキスト ボックス 5"/>
          <p:cNvSpPr txBox="1"/>
          <p:nvPr/>
        </p:nvSpPr>
        <p:spPr>
          <a:xfrm>
            <a:off x="4247360" y="5268399"/>
            <a:ext cx="5841520" cy="954107"/>
          </a:xfrm>
          <a:prstGeom prst="rect">
            <a:avLst/>
          </a:prstGeom>
          <a:noFill/>
        </p:spPr>
        <p:txBody>
          <a:bodyPr wrap="square" rtlCol="0">
            <a:spAutoFit/>
          </a:bodyPr>
          <a:lstStyle/>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そんな時、あなたたちは子どもに</a:t>
            </a:r>
            <a:endParaRPr lang="en-US" altLang="ja-JP" sz="2800" dirty="0">
              <a:solidFill>
                <a:prstClr val="black"/>
              </a:solidFill>
              <a:latin typeface="游ゴシック" panose="020B0400000000000000" pitchFamily="50" charset="-128"/>
              <a:ea typeface="游ゴシック" panose="020B0400000000000000" pitchFamily="50" charset="-128"/>
            </a:endParaRPr>
          </a:p>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どんな言葉をかけますか。</a:t>
            </a:r>
          </a:p>
        </p:txBody>
      </p:sp>
      <p:pic>
        <p:nvPicPr>
          <p:cNvPr id="8" name="オブジェクト 0"/>
          <p:cNvPicPr/>
          <p:nvPr/>
        </p:nvPicPr>
        <p:blipFill>
          <a:blip r:embed="rId2" cstate="email">
            <a:extLst>
              <a:ext uri="{28A0092B-C50C-407E-A947-70E740481C1C}">
                <a14:useLocalDpi xmlns:a14="http://schemas.microsoft.com/office/drawing/2010/main"/>
              </a:ext>
            </a:extLst>
          </a:blip>
          <a:srcRect/>
          <a:stretch>
            <a:fillRect/>
          </a:stretch>
        </p:blipFill>
        <p:spPr bwMode="auto">
          <a:xfrm>
            <a:off x="3092353" y="4795061"/>
            <a:ext cx="891068" cy="1576049"/>
          </a:xfrm>
          <a:prstGeom prst="rect">
            <a:avLst/>
          </a:prstGeom>
          <a:noFill/>
          <a:ln>
            <a:miter/>
          </a:ln>
        </p:spPr>
      </p:pic>
    </p:spTree>
    <p:extLst>
      <p:ext uri="{BB962C8B-B14F-4D97-AF65-F5344CB8AC3E}">
        <p14:creationId xmlns:p14="http://schemas.microsoft.com/office/powerpoint/2010/main" val="36609706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04350" y="696538"/>
            <a:ext cx="2977239" cy="646331"/>
          </a:xfrm>
          <a:prstGeom prst="rect">
            <a:avLst/>
          </a:prstGeom>
          <a:noFill/>
        </p:spPr>
        <p:txBody>
          <a:bodyPr wrap="square" rtlCol="0">
            <a:spAutoFit/>
          </a:bodyPr>
          <a:lstStyle/>
          <a:p>
            <a:pPr algn="ctr" defTabSz="685800">
              <a:defRPr/>
            </a:pPr>
            <a:r>
              <a:rPr lang="ja-JP" altLang="en-US" sz="3600" dirty="0">
                <a:solidFill>
                  <a:srgbClr val="0070C0"/>
                </a:solidFill>
                <a:latin typeface="HGPｺﾞｼｯｸE" panose="020B0900000000000000" pitchFamily="50" charset="-128"/>
                <a:ea typeface="HGPｺﾞｼｯｸE" panose="020B0900000000000000" pitchFamily="50" charset="-128"/>
              </a:rPr>
              <a:t>中学校１年生</a:t>
            </a:r>
          </a:p>
        </p:txBody>
      </p:sp>
      <p:sp>
        <p:nvSpPr>
          <p:cNvPr id="4" name="テキスト ボックス 3"/>
          <p:cNvSpPr txBox="1"/>
          <p:nvPr/>
        </p:nvSpPr>
        <p:spPr>
          <a:xfrm>
            <a:off x="2104349" y="1871677"/>
            <a:ext cx="8428376" cy="2554545"/>
          </a:xfrm>
          <a:prstGeom prst="rect">
            <a:avLst/>
          </a:prstGeom>
          <a:noFill/>
        </p:spPr>
        <p:txBody>
          <a:bodyPr wrap="square" rtlCol="0">
            <a:spAutoFit/>
          </a:bodyPr>
          <a:lstStyle/>
          <a:p>
            <a:pPr defTabSz="685800">
              <a:lnSpc>
                <a:spcPts val="4800"/>
              </a:lnSpc>
              <a:defRPr/>
            </a:pPr>
            <a:r>
              <a:rPr lang="ja-JP" altLang="en-US" sz="3300" dirty="0">
                <a:solidFill>
                  <a:prstClr val="black"/>
                </a:solidFill>
                <a:latin typeface="+mn-ea"/>
              </a:rPr>
              <a:t>最近、学校での出来事を家族に話すことがなくなり、自分の部屋にいることが多くなった。</a:t>
            </a:r>
            <a:endParaRPr lang="en-US" altLang="ja-JP" sz="3300" dirty="0">
              <a:solidFill>
                <a:prstClr val="black"/>
              </a:solidFill>
              <a:latin typeface="+mn-ea"/>
            </a:endParaRPr>
          </a:p>
          <a:p>
            <a:pPr>
              <a:lnSpc>
                <a:spcPts val="4800"/>
              </a:lnSpc>
              <a:defRPr/>
            </a:pPr>
            <a:r>
              <a:rPr lang="ja-JP" altLang="en-US" sz="3300" dirty="0">
                <a:solidFill>
                  <a:srgbClr val="FF6600"/>
                </a:solidFill>
                <a:latin typeface="+mn-ea"/>
              </a:rPr>
              <a:t>心配して声をかけても、反抗的な態度。</a:t>
            </a:r>
            <a:endParaRPr lang="en-US" altLang="ja-JP" sz="3300" dirty="0">
              <a:solidFill>
                <a:srgbClr val="FF6600"/>
              </a:solidFill>
              <a:latin typeface="+mn-ea"/>
            </a:endParaRPr>
          </a:p>
          <a:p>
            <a:pPr>
              <a:lnSpc>
                <a:spcPts val="4800"/>
              </a:lnSpc>
              <a:defRPr/>
            </a:pPr>
            <a:r>
              <a:rPr lang="ja-JP" altLang="en-US" sz="3300" dirty="0">
                <a:solidFill>
                  <a:srgbClr val="FF6600"/>
                </a:solidFill>
                <a:latin typeface="+mn-ea"/>
              </a:rPr>
              <a:t>何を考えているのか、さっぱりわからない・・・</a:t>
            </a:r>
            <a:endParaRPr lang="en-US" altLang="ja-JP" sz="3300" dirty="0">
              <a:solidFill>
                <a:srgbClr val="FF6600"/>
              </a:solidFill>
              <a:latin typeface="+mn-ea"/>
            </a:endParaRPr>
          </a:p>
        </p:txBody>
      </p:sp>
      <p:sp>
        <p:nvSpPr>
          <p:cNvPr id="5" name="正方形/長方形 4"/>
          <p:cNvSpPr/>
          <p:nvPr/>
        </p:nvSpPr>
        <p:spPr>
          <a:xfrm>
            <a:off x="2651761" y="4955030"/>
            <a:ext cx="5602277" cy="954107"/>
          </a:xfrm>
          <a:prstGeom prst="rect">
            <a:avLst/>
          </a:prstGeom>
        </p:spPr>
        <p:txBody>
          <a:bodyPr wrap="square">
            <a:spAutoFit/>
          </a:bodyPr>
          <a:lstStyle/>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そんな時、あなたたちは子どもにどんな言葉をかけますか。</a:t>
            </a:r>
          </a:p>
        </p:txBody>
      </p:sp>
      <p:pic>
        <p:nvPicPr>
          <p:cNvPr id="8" name="オブジェクト 0"/>
          <p:cNvPicPr/>
          <p:nvPr/>
        </p:nvPicPr>
        <p:blipFill>
          <a:blip r:embed="rId2" cstate="email">
            <a:extLst>
              <a:ext uri="{28A0092B-C50C-407E-A947-70E740481C1C}">
                <a14:useLocalDpi xmlns:a14="http://schemas.microsoft.com/office/drawing/2010/main"/>
              </a:ext>
            </a:extLst>
          </a:blip>
          <a:stretch>
            <a:fillRect/>
          </a:stretch>
        </p:blipFill>
        <p:spPr>
          <a:xfrm>
            <a:off x="8391196" y="4543253"/>
            <a:ext cx="1895804" cy="1746885"/>
          </a:xfrm>
          <a:prstGeom prst="rect">
            <a:avLst/>
          </a:prstGeom>
          <a:noFill/>
          <a:ln>
            <a:miter/>
          </a:ln>
        </p:spPr>
      </p:pic>
    </p:spTree>
    <p:extLst>
      <p:ext uri="{BB962C8B-B14F-4D97-AF65-F5344CB8AC3E}">
        <p14:creationId xmlns:p14="http://schemas.microsoft.com/office/powerpoint/2010/main" val="102982848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2374" y="800287"/>
            <a:ext cx="2913467" cy="646331"/>
          </a:xfrm>
          <a:prstGeom prst="rect">
            <a:avLst/>
          </a:prstGeom>
          <a:noFill/>
        </p:spPr>
        <p:txBody>
          <a:bodyPr wrap="square" rtlCol="0">
            <a:spAutoFit/>
          </a:bodyPr>
          <a:lstStyle/>
          <a:p>
            <a:pPr algn="ctr" defTabSz="685800">
              <a:defRPr/>
            </a:pPr>
            <a:r>
              <a:rPr lang="ja-JP" altLang="en-US" sz="3600" dirty="0">
                <a:solidFill>
                  <a:srgbClr val="0070C0"/>
                </a:solidFill>
                <a:latin typeface="HGPｺﾞｼｯｸE" panose="020B0900000000000000" pitchFamily="50" charset="-128"/>
                <a:ea typeface="HGPｺﾞｼｯｸE" panose="020B0900000000000000" pitchFamily="50" charset="-128"/>
              </a:rPr>
              <a:t>中学校３年生</a:t>
            </a:r>
          </a:p>
        </p:txBody>
      </p:sp>
      <p:sp>
        <p:nvSpPr>
          <p:cNvPr id="4" name="テキスト ボックス 3"/>
          <p:cNvSpPr txBox="1"/>
          <p:nvPr/>
        </p:nvSpPr>
        <p:spPr>
          <a:xfrm>
            <a:off x="1902374" y="1991623"/>
            <a:ext cx="8642177" cy="2092881"/>
          </a:xfrm>
          <a:prstGeom prst="rect">
            <a:avLst/>
          </a:prstGeom>
          <a:noFill/>
        </p:spPr>
        <p:txBody>
          <a:bodyPr wrap="square" rtlCol="0">
            <a:spAutoFit/>
          </a:bodyPr>
          <a:lstStyle/>
          <a:p>
            <a:pPr defTabSz="685800">
              <a:lnSpc>
                <a:spcPts val="5175"/>
              </a:lnSpc>
              <a:defRPr/>
            </a:pPr>
            <a:r>
              <a:rPr lang="ja-JP" altLang="en-US" sz="3300" dirty="0">
                <a:solidFill>
                  <a:prstClr val="black"/>
                </a:solidFill>
                <a:latin typeface="+mn-ea"/>
              </a:rPr>
              <a:t>毎日、友達と遊びまわっていて、とても楽しそう。</a:t>
            </a:r>
            <a:endParaRPr lang="en-US" altLang="ja-JP" sz="3300" dirty="0">
              <a:solidFill>
                <a:prstClr val="black"/>
              </a:solidFill>
              <a:latin typeface="+mn-ea"/>
            </a:endParaRPr>
          </a:p>
          <a:p>
            <a:pPr defTabSz="685800">
              <a:lnSpc>
                <a:spcPts val="5175"/>
              </a:lnSpc>
              <a:defRPr/>
            </a:pPr>
            <a:r>
              <a:rPr lang="ja-JP" altLang="en-US" sz="3300" dirty="0">
                <a:solidFill>
                  <a:prstClr val="black"/>
                </a:solidFill>
                <a:latin typeface="+mn-ea"/>
              </a:rPr>
              <a:t>しかし、</a:t>
            </a:r>
            <a:r>
              <a:rPr lang="ja-JP" altLang="en-US" sz="3300" dirty="0">
                <a:solidFill>
                  <a:srgbClr val="FF6600"/>
                </a:solidFill>
                <a:latin typeface="+mn-ea"/>
              </a:rPr>
              <a:t>担任の先生からは、「成績が心配だ」と</a:t>
            </a:r>
            <a:endParaRPr lang="en-US" altLang="ja-JP" sz="3300" dirty="0">
              <a:solidFill>
                <a:srgbClr val="FF6600"/>
              </a:solidFill>
              <a:latin typeface="+mn-ea"/>
            </a:endParaRPr>
          </a:p>
          <a:p>
            <a:pPr defTabSz="685800">
              <a:lnSpc>
                <a:spcPts val="5175"/>
              </a:lnSpc>
              <a:defRPr/>
            </a:pPr>
            <a:r>
              <a:rPr lang="ja-JP" altLang="en-US" sz="3300" dirty="0">
                <a:solidFill>
                  <a:srgbClr val="FF6600"/>
                </a:solidFill>
                <a:latin typeface="+mn-ea"/>
              </a:rPr>
              <a:t>言われました。</a:t>
            </a: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5730" y="4084503"/>
            <a:ext cx="1931276" cy="1996600"/>
          </a:xfrm>
          <a:prstGeom prst="rect">
            <a:avLst/>
          </a:prstGeom>
        </p:spPr>
      </p:pic>
      <p:sp>
        <p:nvSpPr>
          <p:cNvPr id="5" name="正方形/長方形 4"/>
          <p:cNvSpPr/>
          <p:nvPr/>
        </p:nvSpPr>
        <p:spPr>
          <a:xfrm>
            <a:off x="2621281" y="4735471"/>
            <a:ext cx="5595822" cy="954107"/>
          </a:xfrm>
          <a:prstGeom prst="rect">
            <a:avLst/>
          </a:prstGeom>
        </p:spPr>
        <p:txBody>
          <a:bodyPr wrap="square">
            <a:spAutoFit/>
          </a:bodyPr>
          <a:lstStyle/>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そんな時、あなたたちは子どもに</a:t>
            </a:r>
            <a:endParaRPr lang="en-US" altLang="ja-JP" sz="2800" dirty="0">
              <a:solidFill>
                <a:prstClr val="black"/>
              </a:solidFill>
              <a:latin typeface="游ゴシック" panose="020B0400000000000000" pitchFamily="50" charset="-128"/>
              <a:ea typeface="游ゴシック" panose="020B0400000000000000" pitchFamily="50" charset="-128"/>
            </a:endParaRPr>
          </a:p>
          <a:p>
            <a:pPr defTabSz="685800">
              <a:defRPr/>
            </a:pPr>
            <a:r>
              <a:rPr lang="ja-JP" altLang="en-US" sz="2800" dirty="0">
                <a:solidFill>
                  <a:prstClr val="black"/>
                </a:solidFill>
                <a:latin typeface="游ゴシック" panose="020B0400000000000000" pitchFamily="50" charset="-128"/>
                <a:ea typeface="游ゴシック" panose="020B0400000000000000" pitchFamily="50" charset="-128"/>
              </a:rPr>
              <a:t>どんな言葉をかけますか。</a:t>
            </a:r>
          </a:p>
        </p:txBody>
      </p:sp>
    </p:spTree>
    <p:extLst>
      <p:ext uri="{BB962C8B-B14F-4D97-AF65-F5344CB8AC3E}">
        <p14:creationId xmlns:p14="http://schemas.microsoft.com/office/powerpoint/2010/main" val="2157291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73977" y="386918"/>
            <a:ext cx="6223888" cy="972878"/>
          </a:xfrm>
        </p:spPr>
        <p:txBody>
          <a:bodyPr>
            <a:noAutofit/>
          </a:bodyPr>
          <a:lstStyle/>
          <a:p>
            <a:pPr algn="ctr">
              <a:lnSpc>
                <a:spcPct val="100000"/>
              </a:lnSpc>
            </a:pPr>
            <a:r>
              <a:rPr lang="ja-JP" altLang="en-US" sz="2800" dirty="0">
                <a:latin typeface="ＭＳ Ｐゴシック" panose="020B0600070205080204" pitchFamily="50" charset="-128"/>
                <a:ea typeface="ＭＳ Ｐゴシック" panose="020B0600070205080204" pitchFamily="50" charset="-128"/>
              </a:rPr>
              <a:t>誰に迷惑をかけるわけでもないから</a:t>
            </a:r>
            <a:r>
              <a:rPr lang="en-US" altLang="ja-JP" sz="2800" dirty="0">
                <a:latin typeface="ＭＳ Ｐゴシック" panose="020B0600070205080204" pitchFamily="50" charset="-128"/>
                <a:ea typeface="ＭＳ Ｐゴシック" panose="020B0600070205080204" pitchFamily="50" charset="-128"/>
              </a:rPr>
              <a:t/>
            </a:r>
            <a:br>
              <a:rPr lang="en-US" altLang="ja-JP" sz="2800" dirty="0">
                <a:latin typeface="ＭＳ Ｐゴシック" panose="020B0600070205080204" pitchFamily="50" charset="-128"/>
                <a:ea typeface="ＭＳ Ｐゴシック" panose="020B0600070205080204" pitchFamily="50" charset="-128"/>
              </a:rPr>
            </a:br>
            <a:r>
              <a:rPr lang="ja-JP" altLang="en-US" sz="2800" dirty="0">
                <a:latin typeface="ＭＳ Ｐゴシック" panose="020B0600070205080204" pitchFamily="50" charset="-128"/>
                <a:ea typeface="ＭＳ Ｐゴシック" panose="020B0600070205080204" pitchFamily="50" charset="-128"/>
              </a:rPr>
              <a:t>何をしてもいい？</a:t>
            </a:r>
          </a:p>
        </p:txBody>
      </p:sp>
      <p:sp>
        <p:nvSpPr>
          <p:cNvPr id="5" name="タイトル 1"/>
          <p:cNvSpPr txBox="1">
            <a:spLocks/>
          </p:cNvSpPr>
          <p:nvPr/>
        </p:nvSpPr>
        <p:spPr>
          <a:xfrm>
            <a:off x="2592284" y="3074848"/>
            <a:ext cx="2714886" cy="1021937"/>
          </a:xfrm>
          <a:prstGeom prst="rect">
            <a:avLst/>
          </a:prstGeom>
          <a:solidFill>
            <a:schemeClr val="accent4">
              <a:lumMod val="20000"/>
              <a:lumOff val="80000"/>
            </a:schemeClr>
          </a:solidFill>
          <a:ln>
            <a:solidFill>
              <a:srgbClr val="0070C0"/>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ct val="100000"/>
              </a:lnSpc>
              <a:defRPr/>
            </a:pPr>
            <a:r>
              <a:rPr lang="ja-JP" altLang="en-US" sz="2800" dirty="0">
                <a:solidFill>
                  <a:srgbClr val="FF0000"/>
                </a:solidFill>
                <a:latin typeface="ＭＳ Ｐゴシック" panose="020B0600070205080204" pitchFamily="50" charset="-128"/>
                <a:ea typeface="ＭＳ Ｐゴシック" panose="020B0600070205080204" pitchFamily="50" charset="-128"/>
              </a:rPr>
              <a:t>今の自分を</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gn="ctr" defTabSz="685800">
              <a:lnSpc>
                <a:spcPct val="100000"/>
              </a:lnSpc>
              <a:defRPr/>
            </a:pPr>
            <a:r>
              <a:rPr lang="ja-JP" altLang="en-US" sz="2800" dirty="0">
                <a:solidFill>
                  <a:srgbClr val="FF0000"/>
                </a:solidFill>
                <a:latin typeface="ＭＳ Ｐゴシック" panose="020B0600070205080204" pitchFamily="50" charset="-128"/>
                <a:ea typeface="ＭＳ Ｐゴシック" panose="020B0600070205080204" pitchFamily="50" charset="-128"/>
              </a:rPr>
              <a:t>大切にすること</a:t>
            </a:r>
          </a:p>
        </p:txBody>
      </p:sp>
      <p:sp>
        <p:nvSpPr>
          <p:cNvPr id="6" name="タイトル 1"/>
          <p:cNvSpPr txBox="1">
            <a:spLocks/>
          </p:cNvSpPr>
          <p:nvPr/>
        </p:nvSpPr>
        <p:spPr>
          <a:xfrm>
            <a:off x="6975634" y="3049324"/>
            <a:ext cx="3204341" cy="1021937"/>
          </a:xfrm>
          <a:prstGeom prst="rect">
            <a:avLst/>
          </a:prstGeom>
          <a:solidFill>
            <a:schemeClr val="accent4">
              <a:lumMod val="20000"/>
              <a:lumOff val="80000"/>
            </a:schemeClr>
          </a:solidFill>
          <a:ln>
            <a:solidFill>
              <a:srgbClr val="0070C0"/>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ct val="100000"/>
              </a:lnSpc>
              <a:defRPr/>
            </a:pPr>
            <a:r>
              <a:rPr lang="ja-JP" altLang="en-US" sz="2800" dirty="0">
                <a:solidFill>
                  <a:srgbClr val="FF0000"/>
                </a:solidFill>
                <a:latin typeface="ＭＳ Ｐゴシック" panose="020B0600070205080204" pitchFamily="50" charset="-128"/>
                <a:ea typeface="ＭＳ Ｐゴシック" panose="020B0600070205080204" pitchFamily="50" charset="-128"/>
              </a:rPr>
              <a:t>将来の自分に多くのチャンスを残すこと</a:t>
            </a:r>
          </a:p>
        </p:txBody>
      </p:sp>
      <p:grpSp>
        <p:nvGrpSpPr>
          <p:cNvPr id="3" name="グループ化 2"/>
          <p:cNvGrpSpPr/>
          <p:nvPr/>
        </p:nvGrpSpPr>
        <p:grpSpPr>
          <a:xfrm>
            <a:off x="1606974" y="1192594"/>
            <a:ext cx="8852754" cy="1845805"/>
            <a:chOff x="82974" y="1192593"/>
            <a:chExt cx="8852754" cy="1845805"/>
          </a:xfrm>
        </p:grpSpPr>
        <p:sp>
          <p:nvSpPr>
            <p:cNvPr id="4" name="タイトル 1"/>
            <p:cNvSpPr txBox="1">
              <a:spLocks/>
            </p:cNvSpPr>
            <p:nvPr/>
          </p:nvSpPr>
          <p:spPr>
            <a:xfrm>
              <a:off x="1812167" y="1798046"/>
              <a:ext cx="5699761" cy="634898"/>
            </a:xfrm>
            <a:prstGeom prst="rect">
              <a:avLst/>
            </a:prstGeom>
            <a:solidFill>
              <a:schemeClr val="accent4">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ct val="100000"/>
                </a:lnSpc>
                <a:defRPr/>
              </a:pPr>
              <a:r>
                <a:rPr lang="ja-JP" altLang="en-US" sz="2800" dirty="0">
                  <a:solidFill>
                    <a:srgbClr val="002060"/>
                  </a:solidFill>
                  <a:latin typeface="ＭＳ Ｐゴシック" panose="020B0600070205080204" pitchFamily="50" charset="-128"/>
                  <a:ea typeface="ＭＳ Ｐゴシック" panose="020B0600070205080204" pitchFamily="50" charset="-128"/>
                </a:rPr>
                <a:t>将来の自分に迷惑をかけます</a:t>
              </a:r>
            </a:p>
          </p:txBody>
        </p:sp>
        <p:pic>
          <p:nvPicPr>
            <p:cNvPr id="10252" name="Picture 12" descr="不妊症のイラスト">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974" y="1192593"/>
              <a:ext cx="2050626" cy="184580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いろいろな表情の入院中の人のイラスト（男性・泣いた顔）">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30440" y="1351037"/>
              <a:ext cx="1605288" cy="162643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4"/>
          <p:cNvSpPr txBox="1">
            <a:spLocks noChangeArrowheads="1"/>
          </p:cNvSpPr>
          <p:nvPr/>
        </p:nvSpPr>
        <p:spPr>
          <a:xfrm>
            <a:off x="2020131" y="4721315"/>
            <a:ext cx="8331837" cy="1631730"/>
          </a:xfrm>
          <a:prstGeom prst="rect">
            <a:avLst/>
          </a:prstGeom>
          <a:solidFill>
            <a:srgbClr val="FFFF99"/>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lnSpc>
                <a:spcPts val="3450"/>
              </a:lnSpc>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　自らの意志決定や行動選択が、今後の人生に大きく</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defTabSz="685800">
              <a:lnSpc>
                <a:spcPts val="3450"/>
              </a:lnSpc>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　影響することを考えて、自ら行動をコントロールして</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defTabSz="685800">
              <a:lnSpc>
                <a:spcPts val="3450"/>
              </a:lnSpc>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　いくことが大切</a:t>
            </a:r>
          </a:p>
        </p:txBody>
      </p:sp>
      <p:sp>
        <p:nvSpPr>
          <p:cNvPr id="7" name="左右矢印 6"/>
          <p:cNvSpPr/>
          <p:nvPr/>
        </p:nvSpPr>
        <p:spPr>
          <a:xfrm>
            <a:off x="5565599" y="3312539"/>
            <a:ext cx="1151607" cy="546553"/>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38408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37" y="1090514"/>
            <a:ext cx="3887833" cy="724988"/>
          </a:xfrm>
        </p:spPr>
        <p:txBody>
          <a:bodyPr>
            <a:normAutofit/>
          </a:bodyPr>
          <a:lstStyle/>
          <a:p>
            <a:r>
              <a:rPr lang="ja-JP" altLang="en-US" sz="3000" dirty="0"/>
              <a:t>（高等学校　２）</a:t>
            </a:r>
            <a:endParaRPr kumimoji="1" lang="ja-JP" altLang="en-US" dirty="0"/>
          </a:p>
        </p:txBody>
      </p:sp>
      <p:sp>
        <p:nvSpPr>
          <p:cNvPr id="4" name="タイトル 1"/>
          <p:cNvSpPr txBox="1">
            <a:spLocks/>
          </p:cNvSpPr>
          <p:nvPr/>
        </p:nvSpPr>
        <p:spPr>
          <a:xfrm>
            <a:off x="2926397" y="1968172"/>
            <a:ext cx="6467747" cy="1519034"/>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ct val="150000"/>
              </a:lnSpc>
              <a:defRPr/>
            </a:pPr>
            <a:r>
              <a:rPr lang="ja-JP" altLang="en-US" sz="3300" dirty="0">
                <a:solidFill>
                  <a:prstClr val="black"/>
                </a:solidFill>
                <a:latin typeface="+mn-ea"/>
                <a:ea typeface="+mn-ea"/>
              </a:rPr>
              <a:t>性意識と性行動の選択</a:t>
            </a:r>
            <a:endParaRPr lang="en-US" altLang="ja-JP" sz="3300" dirty="0">
              <a:solidFill>
                <a:prstClr val="black"/>
              </a:solidFill>
              <a:latin typeface="+mn-ea"/>
              <a:ea typeface="+mn-ea"/>
            </a:endParaRPr>
          </a:p>
          <a:p>
            <a:pPr algn="ctr" defTabSz="685800">
              <a:lnSpc>
                <a:spcPct val="150000"/>
              </a:lnSpc>
              <a:defRPr/>
            </a:pPr>
            <a:r>
              <a:rPr lang="ja-JP" altLang="en-US" sz="3300" dirty="0">
                <a:solidFill>
                  <a:prstClr val="black"/>
                </a:solidFill>
                <a:latin typeface="+mn-ea"/>
                <a:ea typeface="+mn-ea"/>
              </a:rPr>
              <a:t>～性をめぐるトラブルへの対処～</a:t>
            </a:r>
          </a:p>
        </p:txBody>
      </p:sp>
      <p:sp>
        <p:nvSpPr>
          <p:cNvPr id="6" name="タイトル 1"/>
          <p:cNvSpPr txBox="1">
            <a:spLocks/>
          </p:cNvSpPr>
          <p:nvPr/>
        </p:nvSpPr>
        <p:spPr>
          <a:xfrm>
            <a:off x="2045347" y="335130"/>
            <a:ext cx="2551025" cy="524525"/>
          </a:xfrm>
          <a:prstGeom prst="rect">
            <a:avLst/>
          </a:prstGeom>
          <a:ln>
            <a:solidFill>
              <a:schemeClr val="tx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（高）資料２</a:t>
            </a:r>
          </a:p>
        </p:txBody>
      </p:sp>
      <p:sp>
        <p:nvSpPr>
          <p:cNvPr id="8" name="タイトル 1"/>
          <p:cNvSpPr txBox="1">
            <a:spLocks/>
          </p:cNvSpPr>
          <p:nvPr/>
        </p:nvSpPr>
        <p:spPr>
          <a:xfrm>
            <a:off x="3802652" y="5542100"/>
            <a:ext cx="6818464" cy="1315900"/>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766">
              <a:lnSpc>
                <a:spcPct val="150000"/>
              </a:lnSpc>
              <a:defRPr/>
            </a:pPr>
            <a:r>
              <a:rPr lang="ja-JP" altLang="en-US" sz="1400" dirty="0">
                <a:solidFill>
                  <a:prstClr val="black"/>
                </a:solidFill>
                <a:latin typeface="游ゴシック Light" panose="020F0302020204030204"/>
                <a:ea typeface="游ゴシック Light" panose="020B0300000000000000" pitchFamily="50" charset="-128"/>
              </a:rPr>
              <a:t>参考資料：</a:t>
            </a:r>
            <a:r>
              <a:rPr lang="en-US" altLang="ja-JP" sz="1400" dirty="0">
                <a:solidFill>
                  <a:prstClr val="black"/>
                </a:solidFill>
                <a:latin typeface="游ゴシック Light" panose="020F0302020204030204"/>
                <a:ea typeface="游ゴシック Light" panose="020B0300000000000000" pitchFamily="50" charset="-128"/>
              </a:rPr>
              <a:t>『</a:t>
            </a:r>
            <a:r>
              <a:rPr lang="ja-JP" altLang="en-US" sz="1400" dirty="0">
                <a:solidFill>
                  <a:prstClr val="black"/>
                </a:solidFill>
                <a:latin typeface="游ゴシック Light" panose="020F0302020204030204"/>
                <a:ea typeface="游ゴシック Light" panose="020B0300000000000000" pitchFamily="50" charset="-128"/>
              </a:rPr>
              <a:t>人と人とのよりよい関係をつくるために</a:t>
            </a:r>
            <a:r>
              <a:rPr lang="en-US" altLang="ja-JP" sz="1400" dirty="0">
                <a:solidFill>
                  <a:prstClr val="black"/>
                </a:solidFill>
                <a:latin typeface="游ゴシック Light" panose="020F0302020204030204"/>
                <a:ea typeface="游ゴシック Light" panose="020B0300000000000000" pitchFamily="50" charset="-128"/>
              </a:rPr>
              <a:t>』</a:t>
            </a:r>
            <a:r>
              <a:rPr lang="ja-JP" altLang="en-US" sz="1400" dirty="0">
                <a:solidFill>
                  <a:prstClr val="black"/>
                </a:solidFill>
                <a:latin typeface="游ゴシック Light" panose="020F0302020204030204"/>
                <a:ea typeface="游ゴシック Light" panose="020B0300000000000000" pitchFamily="50" charset="-128"/>
              </a:rPr>
              <a:t>　内閣府共同参画局</a:t>
            </a:r>
            <a:endParaRPr lang="en-US" altLang="ja-JP" sz="1400" dirty="0">
              <a:solidFill>
                <a:prstClr val="black"/>
              </a:solidFill>
              <a:latin typeface="游ゴシック Light" panose="020F0302020204030204"/>
              <a:ea typeface="游ゴシック Light" panose="020B0300000000000000" pitchFamily="50" charset="-128"/>
            </a:endParaRPr>
          </a:p>
          <a:p>
            <a:pPr defTabSz="685766">
              <a:lnSpc>
                <a:spcPct val="150000"/>
              </a:lnSpc>
              <a:defRPr/>
            </a:pPr>
            <a:r>
              <a:rPr lang="ja-JP" altLang="en-US" sz="1400" dirty="0">
                <a:solidFill>
                  <a:prstClr val="black"/>
                </a:solidFill>
                <a:latin typeface="游ゴシック Light" panose="020F0302020204030204"/>
                <a:ea typeface="游ゴシック Light" panose="020B0300000000000000" pitchFamily="50" charset="-128"/>
              </a:rPr>
              <a:t>　　　　　</a:t>
            </a:r>
            <a:r>
              <a:rPr lang="en-US" altLang="ja-JP" sz="1400" dirty="0">
                <a:solidFill>
                  <a:prstClr val="black"/>
                </a:solidFill>
                <a:latin typeface="游ゴシック Light" panose="020F0302020204030204"/>
                <a:ea typeface="游ゴシック Light" panose="020B0300000000000000" pitchFamily="50" charset="-128"/>
              </a:rPr>
              <a:t>『</a:t>
            </a:r>
            <a:r>
              <a:rPr lang="ja-JP" altLang="en-US" sz="1400" dirty="0">
                <a:solidFill>
                  <a:prstClr val="black"/>
                </a:solidFill>
                <a:latin typeface="游ゴシック Light" panose="020F0302020204030204"/>
                <a:ea typeface="游ゴシック Light" panose="020B0300000000000000" pitchFamily="50" charset="-128"/>
              </a:rPr>
              <a:t>それってラブラブ？</a:t>
            </a:r>
            <a:r>
              <a:rPr lang="en-US" altLang="ja-JP" sz="1400" dirty="0">
                <a:solidFill>
                  <a:prstClr val="black"/>
                </a:solidFill>
                <a:latin typeface="游ゴシック Light" panose="020F0302020204030204"/>
                <a:ea typeface="游ゴシック Light" panose="020B0300000000000000" pitchFamily="50" charset="-128"/>
              </a:rPr>
              <a:t>』</a:t>
            </a:r>
            <a:r>
              <a:rPr lang="ja-JP" altLang="en-US" sz="1400" dirty="0">
                <a:solidFill>
                  <a:prstClr val="black"/>
                </a:solidFill>
                <a:latin typeface="游ゴシック Light" panose="020F0302020204030204"/>
                <a:ea typeface="游ゴシック Light" panose="020B0300000000000000" pitchFamily="50" charset="-128"/>
              </a:rPr>
              <a:t>こうち男女共同参画センター　ソーレ</a:t>
            </a:r>
            <a:endParaRPr lang="en-US" altLang="ja-JP" sz="1400" dirty="0">
              <a:solidFill>
                <a:prstClr val="black"/>
              </a:solidFill>
              <a:latin typeface="游ゴシック Light" panose="020F0302020204030204"/>
              <a:ea typeface="游ゴシック Light" panose="020B0300000000000000" pitchFamily="50" charset="-128"/>
            </a:endParaRPr>
          </a:p>
          <a:p>
            <a:pPr defTabSz="685766">
              <a:lnSpc>
                <a:spcPct val="150000"/>
              </a:lnSpc>
              <a:defRPr/>
            </a:pPr>
            <a:r>
              <a:rPr lang="ja-JP" altLang="en-US" sz="1400" dirty="0">
                <a:solidFill>
                  <a:prstClr val="black"/>
                </a:solidFill>
                <a:latin typeface="游ゴシック Light" panose="020F0302020204030204"/>
                <a:ea typeface="游ゴシック Light" panose="020B0300000000000000" pitchFamily="50" charset="-128"/>
              </a:rPr>
              <a:t>　　　　　</a:t>
            </a:r>
            <a:r>
              <a:rPr lang="en-US" altLang="ja-JP" sz="1400" dirty="0">
                <a:solidFill>
                  <a:prstClr val="black"/>
                </a:solidFill>
                <a:latin typeface="游ゴシック Light" panose="020F0302020204030204"/>
                <a:ea typeface="游ゴシック Light" panose="020B0300000000000000" pitchFamily="50" charset="-128"/>
              </a:rPr>
              <a:t>『</a:t>
            </a:r>
            <a:r>
              <a:rPr lang="ja-JP" altLang="en-US" sz="1400" dirty="0">
                <a:solidFill>
                  <a:prstClr val="black"/>
                </a:solidFill>
                <a:latin typeface="游ゴシック Light" panose="020F0302020204030204"/>
                <a:ea typeface="游ゴシック Light" panose="020B0300000000000000" pitchFamily="50" charset="-128"/>
              </a:rPr>
              <a:t>第８回青少年の性行動全国調査（</a:t>
            </a:r>
            <a:r>
              <a:rPr lang="en-US" altLang="ja-JP" sz="1400" dirty="0">
                <a:solidFill>
                  <a:prstClr val="black"/>
                </a:solidFill>
                <a:latin typeface="游ゴシック Light" panose="020F0302020204030204"/>
                <a:ea typeface="游ゴシック Light" panose="020B0300000000000000" pitchFamily="50" charset="-128"/>
              </a:rPr>
              <a:t>2017</a:t>
            </a:r>
            <a:r>
              <a:rPr lang="ja-JP" altLang="en-US" sz="1400" dirty="0">
                <a:solidFill>
                  <a:prstClr val="black"/>
                </a:solidFill>
                <a:latin typeface="游ゴシック Light" panose="020F0302020204030204"/>
                <a:ea typeface="游ゴシック Light" panose="020B0300000000000000" pitchFamily="50" charset="-128"/>
              </a:rPr>
              <a:t>年）</a:t>
            </a:r>
            <a:r>
              <a:rPr lang="en-US" altLang="ja-JP" sz="1400" dirty="0">
                <a:solidFill>
                  <a:prstClr val="black"/>
                </a:solidFill>
                <a:latin typeface="游ゴシック Light" panose="020F0302020204030204"/>
                <a:ea typeface="游ゴシック Light" panose="020B0300000000000000" pitchFamily="50" charset="-128"/>
              </a:rPr>
              <a:t>』</a:t>
            </a:r>
            <a:r>
              <a:rPr lang="ja-JP" altLang="en-US" sz="1400" dirty="0">
                <a:solidFill>
                  <a:prstClr val="black"/>
                </a:solidFill>
                <a:latin typeface="游ゴシック Light" panose="020F0302020204030204"/>
                <a:ea typeface="游ゴシック Light" panose="020B0300000000000000" pitchFamily="50" charset="-128"/>
              </a:rPr>
              <a:t>日本性教育協会　</a:t>
            </a:r>
            <a:endParaRPr lang="en-US" altLang="ja-JP" sz="1400" dirty="0">
              <a:solidFill>
                <a:prstClr val="black"/>
              </a:solidFill>
              <a:latin typeface="游ゴシック Light" panose="020F0302020204030204"/>
              <a:ea typeface="游ゴシック Light" panose="020B0300000000000000" pitchFamily="50" charset="-128"/>
            </a:endParaRPr>
          </a:p>
        </p:txBody>
      </p:sp>
      <p:sp>
        <p:nvSpPr>
          <p:cNvPr id="7" name="タイトル 1"/>
          <p:cNvSpPr txBox="1">
            <a:spLocks/>
          </p:cNvSpPr>
          <p:nvPr/>
        </p:nvSpPr>
        <p:spPr>
          <a:xfrm>
            <a:off x="2156918" y="3639878"/>
            <a:ext cx="8006707" cy="1745835"/>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en-US" altLang="ja-JP" sz="1800" dirty="0"/>
              <a:t>【 </a:t>
            </a:r>
            <a:r>
              <a:rPr lang="ja-JP" altLang="en-US" sz="1800" dirty="0"/>
              <a:t>ねらい </a:t>
            </a:r>
            <a:r>
              <a:rPr lang="en-US" altLang="ja-JP" sz="1800" dirty="0"/>
              <a:t>】</a:t>
            </a:r>
          </a:p>
          <a:p>
            <a:pPr>
              <a:lnSpc>
                <a:spcPct val="150000"/>
              </a:lnSpc>
            </a:pPr>
            <a:r>
              <a:rPr lang="ja-JP" altLang="en-US" sz="1800" dirty="0"/>
              <a:t>　</a:t>
            </a:r>
            <a:r>
              <a:rPr lang="ja-JP" altLang="ja-JP" sz="1800" dirty="0"/>
              <a:t>　性をめぐるトラブルについて知り対処方法を考えることを通して、一人ひとりが</a:t>
            </a:r>
            <a:endParaRPr lang="en-US" altLang="ja-JP" sz="1800" dirty="0"/>
          </a:p>
          <a:p>
            <a:pPr>
              <a:lnSpc>
                <a:spcPct val="150000"/>
              </a:lnSpc>
            </a:pPr>
            <a:r>
              <a:rPr lang="en-US" altLang="ja-JP" sz="1800" dirty="0"/>
              <a:t>  </a:t>
            </a:r>
            <a:r>
              <a:rPr lang="ja-JP" altLang="ja-JP" sz="1800" dirty="0"/>
              <a:t>生きやすい社会にするためには自分の行動に責任を持つことや他者を理解し</a:t>
            </a:r>
            <a:endParaRPr lang="en-US" altLang="ja-JP" sz="1800" dirty="0"/>
          </a:p>
          <a:p>
            <a:pPr>
              <a:lnSpc>
                <a:spcPct val="150000"/>
              </a:lnSpc>
            </a:pPr>
            <a:r>
              <a:rPr lang="en-US" altLang="ja-JP" sz="1800" dirty="0"/>
              <a:t>  </a:t>
            </a:r>
            <a:r>
              <a:rPr lang="ja-JP" altLang="ja-JP" sz="1800" dirty="0"/>
              <a:t>尊重することが大切であることを理解できるようにする。</a:t>
            </a:r>
          </a:p>
        </p:txBody>
      </p:sp>
    </p:spTree>
    <p:extLst>
      <p:ext uri="{BB962C8B-B14F-4D97-AF65-F5344CB8AC3E}">
        <p14:creationId xmlns:p14="http://schemas.microsoft.com/office/powerpoint/2010/main" val="1221154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93"/>
          <p:cNvSpPr/>
          <p:nvPr/>
        </p:nvSpPr>
        <p:spPr>
          <a:xfrm>
            <a:off x="1924051" y="1498205"/>
            <a:ext cx="8458200" cy="1173422"/>
          </a:xfrm>
          <a:prstGeom prst="rect">
            <a:avLst/>
          </a:prstGeom>
        </p:spPr>
        <p:txBody>
          <a:bodyPr anchor="ct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ts val="3800"/>
              </a:lnSpc>
            </a:pPr>
            <a:r>
              <a:rPr lang="ja-JP" altLang="en-US" sz="2400" dirty="0">
                <a:latin typeface="ＭＳ Ｐゴシック" panose="020B0600070205080204" pitchFamily="50" charset="-128"/>
                <a:ea typeface="ＭＳ Ｐゴシック" panose="020B0600070205080204" pitchFamily="50" charset="-128"/>
              </a:rPr>
              <a:t>他の人とよりよい関係を作っていくことは、将来にわたって</a:t>
            </a:r>
            <a:endParaRPr lang="en-US" altLang="ja-JP" sz="2400" dirty="0">
              <a:latin typeface="ＭＳ Ｐゴシック" panose="020B0600070205080204" pitchFamily="50" charset="-128"/>
              <a:ea typeface="ＭＳ Ｐゴシック" panose="020B0600070205080204" pitchFamily="50" charset="-128"/>
            </a:endParaRPr>
          </a:p>
          <a:p>
            <a:pPr algn="l">
              <a:lnSpc>
                <a:spcPts val="3800"/>
              </a:lnSpc>
            </a:pPr>
            <a:r>
              <a:rPr lang="ja-JP" altLang="en-US" sz="2400" dirty="0">
                <a:latin typeface="ＭＳ Ｐゴシック" panose="020B0600070205080204" pitchFamily="50" charset="-128"/>
                <a:ea typeface="ＭＳ Ｐゴシック" panose="020B0600070205080204" pitchFamily="50" charset="-128"/>
              </a:rPr>
              <a:t>自分の人生を豊かなものにすることにつながります。</a:t>
            </a:r>
            <a:endParaRPr lang="en-US" altLang="ja-JP" sz="2400" dirty="0">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4207586" y="418119"/>
            <a:ext cx="3891130" cy="623250"/>
          </a:xfrm>
          <a:prstGeom prst="rect">
            <a:avLst/>
          </a:prstGeom>
          <a:solidFill>
            <a:schemeClr val="bg1"/>
          </a:solidFill>
        </p:spPr>
        <p:txBody>
          <a:bodyPr wrap="none" lIns="68580" tIns="34291" rIns="68580" bIns="34291">
            <a:spAutoFit/>
          </a:bodyPr>
          <a:lstStyle/>
          <a:p>
            <a:pPr algn="ctr"/>
            <a:r>
              <a:rPr lang="ja-JP" altLang="en-US" sz="3600" dirty="0">
                <a:ln w="22225">
                  <a:solidFill>
                    <a:schemeClr val="accent2"/>
                  </a:solidFill>
                  <a:prstDash val="solid"/>
                </a:ln>
                <a:solidFill>
                  <a:schemeClr val="accent2"/>
                </a:solidFill>
                <a:latin typeface="ＭＳ Ｐゴシック" panose="020B0600070205080204" pitchFamily="50" charset="-128"/>
                <a:ea typeface="ＭＳ Ｐゴシック" panose="020B0600070205080204" pitchFamily="50" charset="-128"/>
              </a:rPr>
              <a:t>よりよい関係って？</a:t>
            </a:r>
          </a:p>
        </p:txBody>
      </p:sp>
      <p:sp>
        <p:nvSpPr>
          <p:cNvPr id="4" name="タイトル 193"/>
          <p:cNvSpPr/>
          <p:nvPr/>
        </p:nvSpPr>
        <p:spPr>
          <a:xfrm>
            <a:off x="1924051" y="2969210"/>
            <a:ext cx="8588966" cy="1198872"/>
          </a:xfrm>
          <a:prstGeom prst="rect">
            <a:avLst/>
          </a:prstGeom>
        </p:spPr>
        <p:txBody>
          <a:bodyPr anchor="ct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ts val="3800"/>
              </a:lnSpc>
            </a:pPr>
            <a:r>
              <a:rPr lang="ja-JP" altLang="en-US" sz="2400" dirty="0">
                <a:latin typeface="ＭＳ Ｐゴシック" panose="020B0600070205080204" pitchFamily="50" charset="-128"/>
                <a:ea typeface="ＭＳ Ｐゴシック" panose="020B0600070205080204" pitchFamily="50" charset="-128"/>
              </a:rPr>
              <a:t>これから先、もっともっとたくさんの人との出会いが待っています。大好きな人ができて、お付き合いをすることも･･･</a:t>
            </a:r>
          </a:p>
        </p:txBody>
      </p:sp>
      <p:sp>
        <p:nvSpPr>
          <p:cNvPr id="5" name="タイトル 193"/>
          <p:cNvSpPr/>
          <p:nvPr/>
        </p:nvSpPr>
        <p:spPr>
          <a:xfrm>
            <a:off x="1924051" y="4603544"/>
            <a:ext cx="8458200" cy="1608083"/>
          </a:xfrm>
          <a:prstGeom prst="rect">
            <a:avLst/>
          </a:prstGeom>
          <a:solidFill>
            <a:srgbClr val="FFFF99"/>
          </a:solidFill>
        </p:spPr>
        <p:txBody>
          <a:bodyPr anchor="ct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ct val="150000"/>
              </a:lnSpc>
            </a:pPr>
            <a:r>
              <a:rPr lang="ja-JP" altLang="en-US" sz="2800" dirty="0">
                <a:latin typeface="ＭＳ Ｐゴシック" panose="020B0600070205080204" pitchFamily="50" charset="-128"/>
                <a:ea typeface="ＭＳ Ｐゴシック" panose="020B0600070205080204" pitchFamily="50" charset="-128"/>
              </a:rPr>
              <a:t>あなたにとって、「好きな人とのお付き合い」とは、</a:t>
            </a:r>
            <a:endParaRPr lang="en-US" altLang="ja-JP" sz="2800" dirty="0">
              <a:latin typeface="ＭＳ Ｐゴシック" panose="020B0600070205080204" pitchFamily="50" charset="-128"/>
              <a:ea typeface="ＭＳ Ｐゴシック" panose="020B0600070205080204" pitchFamily="50" charset="-128"/>
            </a:endParaRPr>
          </a:p>
          <a:p>
            <a:pPr algn="l">
              <a:lnSpc>
                <a:spcPct val="150000"/>
              </a:lnSpc>
            </a:pPr>
            <a:r>
              <a:rPr lang="ja-JP" altLang="en-US" sz="2800" dirty="0">
                <a:latin typeface="ＭＳ Ｐゴシック" panose="020B0600070205080204" pitchFamily="50" charset="-128"/>
                <a:ea typeface="ＭＳ Ｐゴシック" panose="020B0600070205080204" pitchFamily="50" charset="-128"/>
              </a:rPr>
              <a:t>どんなイメージですか。どんな付き合いをしたいですか。</a:t>
            </a:r>
          </a:p>
        </p:txBody>
      </p:sp>
    </p:spTree>
    <p:extLst>
      <p:ext uri="{BB962C8B-B14F-4D97-AF65-F5344CB8AC3E}">
        <p14:creationId xmlns:p14="http://schemas.microsoft.com/office/powerpoint/2010/main" val="258921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766226" y="379383"/>
            <a:ext cx="4266991" cy="84267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latin typeface="HGPｺﾞｼｯｸE" panose="020B0900000000000000" pitchFamily="50" charset="-128"/>
                <a:ea typeface="HGPｺﾞｼｯｸE" panose="020B0900000000000000" pitchFamily="50" charset="-128"/>
              </a:rPr>
              <a:t>付き合っている人がいる</a:t>
            </a:r>
            <a:endParaRPr lang="en-US" altLang="ja-JP" sz="2400" dirty="0">
              <a:latin typeface="HGPｺﾞｼｯｸE" panose="020B0900000000000000" pitchFamily="50" charset="-128"/>
              <a:ea typeface="HGPｺﾞｼｯｸE" panose="020B0900000000000000" pitchFamily="50" charset="-128"/>
            </a:endParaRPr>
          </a:p>
          <a:p>
            <a:pPr algn="ctr"/>
            <a:r>
              <a:rPr lang="ja-JP" altLang="en-US" sz="2200" dirty="0">
                <a:latin typeface="HGPｺﾞｼｯｸE" panose="020B0900000000000000" pitchFamily="50" charset="-128"/>
                <a:ea typeface="HGPｺﾞｼｯｸE" panose="020B0900000000000000" pitchFamily="50" charset="-128"/>
              </a:rPr>
              <a:t>（高校生）</a:t>
            </a:r>
          </a:p>
        </p:txBody>
      </p:sp>
      <p:sp>
        <p:nvSpPr>
          <p:cNvPr id="10" name="タイトル 1"/>
          <p:cNvSpPr txBox="1">
            <a:spLocks/>
          </p:cNvSpPr>
          <p:nvPr/>
        </p:nvSpPr>
        <p:spPr>
          <a:xfrm>
            <a:off x="5931389" y="6376019"/>
            <a:ext cx="4703914" cy="4143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200" dirty="0">
                <a:latin typeface="游ゴシック Light" panose="020B0300000000000000" pitchFamily="50" charset="-128"/>
                <a:ea typeface="游ゴシック Light" panose="020B0300000000000000" pitchFamily="50" charset="-128"/>
              </a:rPr>
              <a:t>出典：第８回青少年の性行動全国調査（</a:t>
            </a:r>
            <a:r>
              <a:rPr lang="en-US" altLang="ja-JP" sz="1200" dirty="0">
                <a:latin typeface="游ゴシック Light" panose="020B0300000000000000" pitchFamily="50" charset="-128"/>
                <a:ea typeface="游ゴシック Light" panose="020B0300000000000000" pitchFamily="50" charset="-128"/>
              </a:rPr>
              <a:t>2017</a:t>
            </a:r>
            <a:r>
              <a:rPr lang="ja-JP" altLang="en-US" sz="1200" dirty="0">
                <a:latin typeface="游ゴシック Light" panose="020B0300000000000000" pitchFamily="50" charset="-128"/>
                <a:ea typeface="游ゴシック Light" panose="020B0300000000000000" pitchFamily="50" charset="-128"/>
              </a:rPr>
              <a:t>年）日本性教育協会</a:t>
            </a:r>
            <a:endParaRPr lang="en-US" altLang="ja-JP" sz="1200" dirty="0">
              <a:latin typeface="游ゴシック Light" panose="020B0300000000000000" pitchFamily="50" charset="-128"/>
              <a:ea typeface="游ゴシック Light" panose="020B0300000000000000" pitchFamily="50" charset="-128"/>
            </a:endParaRPr>
          </a:p>
        </p:txBody>
      </p:sp>
      <p:grpSp>
        <p:nvGrpSpPr>
          <p:cNvPr id="2" name="グループ化 1"/>
          <p:cNvGrpSpPr/>
          <p:nvPr/>
        </p:nvGrpSpPr>
        <p:grpSpPr>
          <a:xfrm>
            <a:off x="6135046" y="379382"/>
            <a:ext cx="4328147" cy="6149036"/>
            <a:chOff x="4611045" y="379382"/>
            <a:chExt cx="4328147" cy="6149036"/>
          </a:xfrm>
        </p:grpSpPr>
        <p:graphicFrame>
          <p:nvGraphicFramePr>
            <p:cNvPr id="13" name="グラフ 12"/>
            <p:cNvGraphicFramePr>
              <a:graphicFrameLocks/>
            </p:cNvGraphicFramePr>
            <p:nvPr>
              <p:extLst>
                <p:ext uri="{D42A27DB-BD31-4B8C-83A1-F6EECF244321}">
                  <p14:modId xmlns:p14="http://schemas.microsoft.com/office/powerpoint/2010/main" val="2376686442"/>
                </p:ext>
              </p:extLst>
            </p:nvPr>
          </p:nvGraphicFramePr>
          <p:xfrm>
            <a:off x="4611046" y="1093651"/>
            <a:ext cx="4156034" cy="5434767"/>
          </p:xfrm>
          <a:graphic>
            <a:graphicData uri="http://schemas.openxmlformats.org/drawingml/2006/chart">
              <c:chart xmlns:c="http://schemas.openxmlformats.org/drawingml/2006/chart" xmlns:r="http://schemas.openxmlformats.org/officeDocument/2006/relationships" r:id="rId3"/>
            </a:graphicData>
          </a:graphic>
        </p:graphicFrame>
        <p:sp>
          <p:nvSpPr>
            <p:cNvPr id="14" name="タイトル 1"/>
            <p:cNvSpPr txBox="1">
              <a:spLocks/>
            </p:cNvSpPr>
            <p:nvPr/>
          </p:nvSpPr>
          <p:spPr>
            <a:xfrm>
              <a:off x="4783158" y="379382"/>
              <a:ext cx="4156034" cy="84267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latin typeface="HGPｺﾞｼｯｸE" panose="020B0900000000000000" pitchFamily="50" charset="-128"/>
                  <a:ea typeface="HGPｺﾞｼｯｸE" panose="020B0900000000000000" pitchFamily="50" charset="-128"/>
                </a:rPr>
                <a:t>性的行為をしたことがある</a:t>
              </a:r>
              <a:endParaRPr lang="en-US" altLang="ja-JP" sz="2400" dirty="0">
                <a:latin typeface="HGPｺﾞｼｯｸE" panose="020B0900000000000000" pitchFamily="50" charset="-128"/>
                <a:ea typeface="HGPｺﾞｼｯｸE" panose="020B0900000000000000" pitchFamily="50" charset="-128"/>
              </a:endParaRPr>
            </a:p>
            <a:p>
              <a:pPr algn="ctr"/>
              <a:r>
                <a:rPr lang="ja-JP" altLang="en-US" sz="2200" dirty="0">
                  <a:latin typeface="HGPｺﾞｼｯｸE" panose="020B0900000000000000" pitchFamily="50" charset="-128"/>
                  <a:ea typeface="HGPｺﾞｼｯｸE" panose="020B0900000000000000" pitchFamily="50" charset="-128"/>
                </a:rPr>
                <a:t>（高校生）</a:t>
              </a:r>
            </a:p>
          </p:txBody>
        </p:sp>
        <p:sp>
          <p:nvSpPr>
            <p:cNvPr id="15" name="タイトル 1"/>
            <p:cNvSpPr txBox="1">
              <a:spLocks/>
            </p:cNvSpPr>
            <p:nvPr/>
          </p:nvSpPr>
          <p:spPr>
            <a:xfrm>
              <a:off x="4611045" y="1014886"/>
              <a:ext cx="614362" cy="4143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400" dirty="0">
                  <a:latin typeface="+mj-ea"/>
                </a:rPr>
                <a:t>（％）</a:t>
              </a:r>
              <a:endParaRPr lang="en-US" altLang="ja-JP" sz="1400" dirty="0">
                <a:latin typeface="+mj-ea"/>
              </a:endParaRPr>
            </a:p>
          </p:txBody>
        </p:sp>
      </p:grpSp>
      <p:graphicFrame>
        <p:nvGraphicFramePr>
          <p:cNvPr id="16" name="グラフ 15"/>
          <p:cNvGraphicFramePr>
            <a:graphicFrameLocks/>
          </p:cNvGraphicFramePr>
          <p:nvPr>
            <p:extLst>
              <p:ext uri="{D42A27DB-BD31-4B8C-83A1-F6EECF244321}">
                <p14:modId xmlns:p14="http://schemas.microsoft.com/office/powerpoint/2010/main" val="72030889"/>
              </p:ext>
            </p:extLst>
          </p:nvPr>
        </p:nvGraphicFramePr>
        <p:xfrm>
          <a:off x="1868054" y="1008879"/>
          <a:ext cx="3943350" cy="5519540"/>
        </p:xfrm>
        <a:graphic>
          <a:graphicData uri="http://schemas.openxmlformats.org/drawingml/2006/chart">
            <c:chart xmlns:c="http://schemas.openxmlformats.org/drawingml/2006/chart" xmlns:r="http://schemas.openxmlformats.org/officeDocument/2006/relationships" r:id="rId4"/>
          </a:graphicData>
        </a:graphic>
      </p:graphicFrame>
      <p:sp>
        <p:nvSpPr>
          <p:cNvPr id="12" name="タイトル 1"/>
          <p:cNvSpPr txBox="1">
            <a:spLocks/>
          </p:cNvSpPr>
          <p:nvPr/>
        </p:nvSpPr>
        <p:spPr>
          <a:xfrm>
            <a:off x="1868055" y="1093651"/>
            <a:ext cx="568899" cy="3210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400" dirty="0">
                <a:latin typeface="+mj-ea"/>
              </a:rPr>
              <a:t>（％）</a:t>
            </a:r>
            <a:endParaRPr lang="en-US" altLang="ja-JP" sz="1400" dirty="0">
              <a:latin typeface="+mj-ea"/>
            </a:endParaRPr>
          </a:p>
        </p:txBody>
      </p:sp>
    </p:spTree>
    <p:extLst>
      <p:ext uri="{BB962C8B-B14F-4D97-AF65-F5344CB8AC3E}">
        <p14:creationId xmlns:p14="http://schemas.microsoft.com/office/powerpoint/2010/main" val="228923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3651098" y="5738336"/>
            <a:ext cx="5350271" cy="564356"/>
          </a:xfrm>
        </p:spPr>
        <p:txBody>
          <a:bodyPr>
            <a:noAutofit/>
          </a:bodyPr>
          <a:lstStyle/>
          <a:p>
            <a:pPr algn="ctr"/>
            <a:r>
              <a:rPr lang="ja-JP" altLang="en-US" sz="2800" dirty="0">
                <a:solidFill>
                  <a:srgbClr val="FF0000"/>
                </a:solidFill>
                <a:latin typeface="+mn-ea"/>
                <a:ea typeface="+mn-ea"/>
              </a:rPr>
              <a:t>男子と女子で考え方や思いが違う</a:t>
            </a:r>
          </a:p>
        </p:txBody>
      </p:sp>
      <p:graphicFrame>
        <p:nvGraphicFramePr>
          <p:cNvPr id="8" name="グラフ 7"/>
          <p:cNvGraphicFramePr>
            <a:graphicFrameLocks/>
          </p:cNvGraphicFramePr>
          <p:nvPr>
            <p:extLst>
              <p:ext uri="{D42A27DB-BD31-4B8C-83A1-F6EECF244321}">
                <p14:modId xmlns:p14="http://schemas.microsoft.com/office/powerpoint/2010/main" val="122099050"/>
              </p:ext>
            </p:extLst>
          </p:nvPr>
        </p:nvGraphicFramePr>
        <p:xfrm>
          <a:off x="2272995" y="889098"/>
          <a:ext cx="7649275" cy="4707725"/>
        </p:xfrm>
        <a:graphic>
          <a:graphicData uri="http://schemas.openxmlformats.org/drawingml/2006/chart">
            <c:chart xmlns:c="http://schemas.openxmlformats.org/drawingml/2006/chart" xmlns:r="http://schemas.openxmlformats.org/officeDocument/2006/relationships" r:id="rId3"/>
          </a:graphicData>
        </a:graphic>
      </p:graphicFrame>
      <p:sp>
        <p:nvSpPr>
          <p:cNvPr id="9" name="タイトル 1"/>
          <p:cNvSpPr txBox="1">
            <a:spLocks/>
          </p:cNvSpPr>
          <p:nvPr/>
        </p:nvSpPr>
        <p:spPr>
          <a:xfrm>
            <a:off x="2810641" y="359529"/>
            <a:ext cx="6581646" cy="52956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800" dirty="0">
                <a:solidFill>
                  <a:prstClr val="black"/>
                </a:solidFill>
                <a:latin typeface="+mn-ea"/>
                <a:ea typeface="+mn-ea"/>
              </a:rPr>
              <a:t>性的なことに関心があると答えた人の割合</a:t>
            </a:r>
          </a:p>
        </p:txBody>
      </p:sp>
      <p:sp>
        <p:nvSpPr>
          <p:cNvPr id="10" name="タイトル 1"/>
          <p:cNvSpPr txBox="1">
            <a:spLocks/>
          </p:cNvSpPr>
          <p:nvPr/>
        </p:nvSpPr>
        <p:spPr>
          <a:xfrm>
            <a:off x="5850217" y="6394132"/>
            <a:ext cx="4703914" cy="4143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lnSpc>
                <a:spcPct val="150000"/>
              </a:lnSpc>
              <a:defRPr/>
            </a:pPr>
            <a:r>
              <a:rPr lang="ja-JP" altLang="en-US" sz="1200" dirty="0">
                <a:solidFill>
                  <a:prstClr val="black"/>
                </a:solidFill>
                <a:latin typeface="游ゴシック Light" panose="020B0300000000000000" pitchFamily="50" charset="-128"/>
                <a:ea typeface="游ゴシック Light" panose="020B0300000000000000" pitchFamily="50" charset="-128"/>
              </a:rPr>
              <a:t>出典：第８回青少年の性行動全国調査（</a:t>
            </a:r>
            <a:r>
              <a:rPr lang="en-US" altLang="ja-JP" sz="1200" dirty="0">
                <a:solidFill>
                  <a:prstClr val="black"/>
                </a:solidFill>
                <a:latin typeface="游ゴシック Light" panose="020B0300000000000000" pitchFamily="50" charset="-128"/>
                <a:ea typeface="游ゴシック Light" panose="020B0300000000000000" pitchFamily="50" charset="-128"/>
              </a:rPr>
              <a:t>2017</a:t>
            </a:r>
            <a:r>
              <a:rPr lang="ja-JP" altLang="en-US" sz="1200" dirty="0">
                <a:solidFill>
                  <a:prstClr val="black"/>
                </a:solidFill>
                <a:latin typeface="游ゴシック Light" panose="020B0300000000000000" pitchFamily="50" charset="-128"/>
                <a:ea typeface="游ゴシック Light" panose="020B0300000000000000" pitchFamily="50" charset="-128"/>
              </a:rPr>
              <a:t>年）日本性教育協会</a:t>
            </a:r>
            <a:endParaRPr lang="en-US" altLang="ja-JP" sz="1200" dirty="0">
              <a:solidFill>
                <a:prstClr val="black"/>
              </a:solidFill>
              <a:latin typeface="游ゴシック Light" panose="020B0300000000000000" pitchFamily="50" charset="-128"/>
              <a:ea typeface="游ゴシック Light" panose="020B0300000000000000" pitchFamily="50" charset="-128"/>
            </a:endParaRPr>
          </a:p>
        </p:txBody>
      </p:sp>
      <p:sp>
        <p:nvSpPr>
          <p:cNvPr id="11" name="タイトル 1"/>
          <p:cNvSpPr txBox="1">
            <a:spLocks/>
          </p:cNvSpPr>
          <p:nvPr/>
        </p:nvSpPr>
        <p:spPr>
          <a:xfrm>
            <a:off x="2397155" y="1059900"/>
            <a:ext cx="942787" cy="4143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lnSpc>
                <a:spcPct val="150000"/>
              </a:lnSpc>
              <a:defRPr/>
            </a:pPr>
            <a:r>
              <a:rPr lang="ja-JP" altLang="en-US" sz="1600" dirty="0">
                <a:solidFill>
                  <a:prstClr val="black"/>
                </a:solidFill>
                <a:latin typeface="游ゴシック Light" panose="020B0300000000000000" pitchFamily="50" charset="-128"/>
                <a:ea typeface="游ゴシック Light" panose="020B0300000000000000" pitchFamily="50" charset="-128"/>
              </a:rPr>
              <a:t>（％）</a:t>
            </a:r>
            <a:endParaRPr lang="en-US" altLang="ja-JP" sz="1600" dirty="0">
              <a:solidFill>
                <a:prstClr val="black"/>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38711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42590" y="827942"/>
            <a:ext cx="7066285" cy="804057"/>
          </a:xfrm>
        </p:spPr>
        <p:txBody>
          <a:bodyPr>
            <a:noAutofit/>
          </a:bodyPr>
          <a:lstStyle/>
          <a:p>
            <a:pPr algn="ctr"/>
            <a:r>
              <a:rPr lang="ja-JP" altLang="en-US" sz="3000" dirty="0">
                <a:latin typeface="+mn-ea"/>
                <a:ea typeface="+mn-ea"/>
              </a:rPr>
              <a:t>性意識への違いの無理解から起こる問題</a:t>
            </a:r>
          </a:p>
        </p:txBody>
      </p:sp>
      <p:sp>
        <p:nvSpPr>
          <p:cNvPr id="3" name="正方形/長方形 2"/>
          <p:cNvSpPr/>
          <p:nvPr/>
        </p:nvSpPr>
        <p:spPr>
          <a:xfrm>
            <a:off x="3832839" y="2222655"/>
            <a:ext cx="4244362" cy="7803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ＭＳ Ｐゴシック" panose="020B0600070205080204" pitchFamily="50" charset="-128"/>
                <a:ea typeface="ＭＳ Ｐゴシック" panose="020B0600070205080204" pitchFamily="50" charset="-128"/>
              </a:rPr>
              <a:t>１　誤った性情報の氾濫</a:t>
            </a:r>
          </a:p>
        </p:txBody>
      </p:sp>
      <p:sp>
        <p:nvSpPr>
          <p:cNvPr id="10" name="正方形/長方形 9"/>
          <p:cNvSpPr/>
          <p:nvPr/>
        </p:nvSpPr>
        <p:spPr>
          <a:xfrm>
            <a:off x="3832838" y="3380304"/>
            <a:ext cx="4899682" cy="7803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ＭＳ Ｐゴシック" panose="020B0600070205080204" pitchFamily="50" charset="-128"/>
                <a:ea typeface="ＭＳ Ｐゴシック" panose="020B0600070205080204" pitchFamily="50" charset="-128"/>
              </a:rPr>
              <a:t>２　セクシュアル・ハラスメント</a:t>
            </a:r>
            <a:endParaRPr lang="en-US" altLang="ja-JP" sz="30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3832838" y="4537953"/>
            <a:ext cx="2491763" cy="7803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ＭＳ Ｐゴシック" panose="020B0600070205080204" pitchFamily="50" charset="-128"/>
                <a:ea typeface="ＭＳ Ｐゴシック" panose="020B0600070205080204" pitchFamily="50" charset="-128"/>
              </a:rPr>
              <a:t>３　デート</a:t>
            </a:r>
            <a:r>
              <a:rPr lang="en-US" altLang="ja-JP" sz="3000" dirty="0">
                <a:solidFill>
                  <a:schemeClr val="tx1"/>
                </a:solidFill>
                <a:latin typeface="ＭＳ Ｐゴシック" panose="020B0600070205080204" pitchFamily="50" charset="-128"/>
                <a:ea typeface="ＭＳ Ｐゴシック" panose="020B0600070205080204" pitchFamily="50" charset="-128"/>
              </a:rPr>
              <a:t>DV</a:t>
            </a:r>
            <a:endParaRPr lang="ja-JP" altLang="en-US" sz="30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93158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611879" y="960120"/>
            <a:ext cx="5310596" cy="52701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3100"/>
              </a:lnSpc>
            </a:pPr>
            <a:r>
              <a:rPr lang="ja-JP" altLang="en-US" sz="2400" dirty="0">
                <a:latin typeface="HGPｺﾞｼｯｸE" panose="020B0900000000000000" pitchFamily="50" charset="-128"/>
                <a:ea typeface="HGPｺﾞｼｯｸE" panose="020B0900000000000000" pitchFamily="50" charset="-128"/>
              </a:rPr>
              <a:t>性の情報をどこで得ているか　</a:t>
            </a:r>
            <a:r>
              <a:rPr lang="ja-JP" altLang="en-US" sz="2200" dirty="0">
                <a:latin typeface="HGPｺﾞｼｯｸE" panose="020B0900000000000000" pitchFamily="50" charset="-128"/>
                <a:ea typeface="HGPｺﾞｼｯｸE" panose="020B0900000000000000" pitchFamily="50" charset="-128"/>
              </a:rPr>
              <a:t>（高校生）</a:t>
            </a:r>
          </a:p>
        </p:txBody>
      </p:sp>
      <p:sp>
        <p:nvSpPr>
          <p:cNvPr id="10" name="タイトル 1"/>
          <p:cNvSpPr txBox="1">
            <a:spLocks/>
          </p:cNvSpPr>
          <p:nvPr/>
        </p:nvSpPr>
        <p:spPr>
          <a:xfrm>
            <a:off x="5964086" y="6443662"/>
            <a:ext cx="4703914" cy="4143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200" dirty="0">
                <a:latin typeface="游ゴシック Light" panose="020B0300000000000000" pitchFamily="50" charset="-128"/>
                <a:ea typeface="游ゴシック Light" panose="020B0300000000000000" pitchFamily="50" charset="-128"/>
              </a:rPr>
              <a:t>出典：第８回青少年の性行動全国調査（</a:t>
            </a:r>
            <a:r>
              <a:rPr lang="en-US" altLang="ja-JP" sz="1200" dirty="0">
                <a:latin typeface="游ゴシック Light" panose="020B0300000000000000" pitchFamily="50" charset="-128"/>
                <a:ea typeface="游ゴシック Light" panose="020B0300000000000000" pitchFamily="50" charset="-128"/>
              </a:rPr>
              <a:t>2017</a:t>
            </a:r>
            <a:r>
              <a:rPr lang="ja-JP" altLang="en-US" sz="1200" dirty="0">
                <a:latin typeface="游ゴシック Light" panose="020B0300000000000000" pitchFamily="50" charset="-128"/>
                <a:ea typeface="游ゴシック Light" panose="020B0300000000000000" pitchFamily="50" charset="-128"/>
              </a:rPr>
              <a:t>年）日本性教育協会</a:t>
            </a:r>
            <a:endParaRPr lang="en-US" altLang="ja-JP" sz="1200" dirty="0">
              <a:latin typeface="游ゴシック Light" panose="020B0300000000000000" pitchFamily="50" charset="-128"/>
              <a:ea typeface="游ゴシック Light" panose="020B03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2092660839"/>
              </p:ext>
            </p:extLst>
          </p:nvPr>
        </p:nvGraphicFramePr>
        <p:xfrm>
          <a:off x="1524000" y="1487135"/>
          <a:ext cx="9012086" cy="5059681"/>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1"/>
          <p:cNvSpPr txBox="1">
            <a:spLocks/>
          </p:cNvSpPr>
          <p:nvPr/>
        </p:nvSpPr>
        <p:spPr>
          <a:xfrm>
            <a:off x="9719914" y="1136553"/>
            <a:ext cx="614362" cy="31355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600" dirty="0">
                <a:latin typeface="+mj-ea"/>
              </a:rPr>
              <a:t>（％）</a:t>
            </a:r>
            <a:endParaRPr lang="en-US" altLang="ja-JP" sz="1600" dirty="0">
              <a:latin typeface="+mj-ea"/>
            </a:endParaRPr>
          </a:p>
        </p:txBody>
      </p:sp>
      <p:sp>
        <p:nvSpPr>
          <p:cNvPr id="7" name="タイトル 1"/>
          <p:cNvSpPr txBox="1">
            <a:spLocks/>
          </p:cNvSpPr>
          <p:nvPr/>
        </p:nvSpPr>
        <p:spPr>
          <a:xfrm>
            <a:off x="4077253" y="0"/>
            <a:ext cx="4198068" cy="713390"/>
          </a:xfrm>
          <a:prstGeom prst="rect">
            <a:avLst/>
          </a:prstGeom>
          <a:solidFill>
            <a:srgbClr val="CCFFFF"/>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latin typeface="ＭＳ Ｐゴシック" panose="020B0600070205080204" pitchFamily="50" charset="-128"/>
                <a:ea typeface="ＭＳ Ｐゴシック" panose="020B0600070205080204" pitchFamily="50" charset="-128"/>
              </a:rPr>
              <a:t>１　誤った性情報の氾濫</a:t>
            </a:r>
          </a:p>
        </p:txBody>
      </p:sp>
      <p:sp>
        <p:nvSpPr>
          <p:cNvPr id="2" name="円/楕円 1"/>
          <p:cNvSpPr/>
          <p:nvPr/>
        </p:nvSpPr>
        <p:spPr>
          <a:xfrm>
            <a:off x="4251960" y="4016974"/>
            <a:ext cx="1051560" cy="4483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円/楕円 7"/>
          <p:cNvSpPr/>
          <p:nvPr/>
        </p:nvSpPr>
        <p:spPr>
          <a:xfrm>
            <a:off x="1653540" y="5471160"/>
            <a:ext cx="3649981" cy="609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sp>
        <p:nvSpPr>
          <p:cNvPr id="11" name="円/楕円 10"/>
          <p:cNvSpPr/>
          <p:nvPr/>
        </p:nvSpPr>
        <p:spPr>
          <a:xfrm>
            <a:off x="3447393" y="4982350"/>
            <a:ext cx="1922084" cy="48881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spTree>
    <p:extLst>
      <p:ext uri="{BB962C8B-B14F-4D97-AF65-F5344CB8AC3E}">
        <p14:creationId xmlns:p14="http://schemas.microsoft.com/office/powerpoint/2010/main" val="3041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9052" y="254745"/>
            <a:ext cx="4683669" cy="472966"/>
          </a:xfrm>
        </p:spPr>
        <p:txBody>
          <a:bodyPr>
            <a:noAutofit/>
          </a:bodyPr>
          <a:lstStyle/>
          <a:p>
            <a:r>
              <a:rPr lang="ja-JP" altLang="en-US" sz="2000" dirty="0">
                <a:latin typeface="+mn-ea"/>
                <a:ea typeface="+mn-ea"/>
              </a:rPr>
              <a:t>性意識への違いの無理解から起こる問題</a:t>
            </a:r>
          </a:p>
        </p:txBody>
      </p:sp>
      <p:sp>
        <p:nvSpPr>
          <p:cNvPr id="7" name="タイトル 1"/>
          <p:cNvSpPr txBox="1">
            <a:spLocks/>
          </p:cNvSpPr>
          <p:nvPr/>
        </p:nvSpPr>
        <p:spPr>
          <a:xfrm>
            <a:off x="3529970" y="956835"/>
            <a:ext cx="5112092" cy="713390"/>
          </a:xfrm>
          <a:prstGeom prst="rect">
            <a:avLst/>
          </a:prstGeom>
          <a:solidFill>
            <a:srgbClr val="CCFFFF"/>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000" dirty="0">
                <a:latin typeface="ＭＳ Ｐゴシック" panose="020B0600070205080204" pitchFamily="50" charset="-128"/>
                <a:ea typeface="ＭＳ Ｐゴシック" panose="020B0600070205080204" pitchFamily="50" charset="-128"/>
              </a:rPr>
              <a:t>１　誤った性情報の氾濫</a:t>
            </a:r>
          </a:p>
        </p:txBody>
      </p:sp>
      <p:sp>
        <p:nvSpPr>
          <p:cNvPr id="10" name="Rectangle 4"/>
          <p:cNvSpPr txBox="1">
            <a:spLocks noChangeArrowheads="1"/>
          </p:cNvSpPr>
          <p:nvPr/>
        </p:nvSpPr>
        <p:spPr>
          <a:xfrm>
            <a:off x="1778223" y="2120596"/>
            <a:ext cx="8615589" cy="2664765"/>
          </a:xfrm>
          <a:prstGeom prst="rect">
            <a:avLst/>
          </a:prstGeom>
          <a:solidFill>
            <a:srgbClr val="FFFFCC"/>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400" dirty="0">
                <a:latin typeface="ＭＳ Ｐゴシック" panose="020B0600070205080204" pitchFamily="50" charset="-128"/>
                <a:ea typeface="ＭＳ Ｐゴシック" panose="020B0600070205080204" pitchFamily="50" charset="-128"/>
              </a:rPr>
              <a:t>○雑誌や動画などの中には、</a:t>
            </a:r>
            <a:r>
              <a:rPr lang="ja-JP" altLang="en-US" sz="2400" dirty="0">
                <a:solidFill>
                  <a:srgbClr val="FF0000"/>
                </a:solidFill>
                <a:latin typeface="ＭＳ Ｐゴシック" panose="020B0600070205080204" pitchFamily="50" charset="-128"/>
                <a:ea typeface="ＭＳ Ｐゴシック" panose="020B0600070205080204" pitchFamily="50" charset="-128"/>
              </a:rPr>
              <a:t>利益を上げるために</a:t>
            </a:r>
            <a:r>
              <a:rPr lang="ja-JP" altLang="en-US" sz="2400" dirty="0">
                <a:latin typeface="ＭＳ Ｐゴシック" panose="020B0600070205080204" pitchFamily="50" charset="-128"/>
                <a:ea typeface="ＭＳ Ｐゴシック" panose="020B0600070205080204" pitchFamily="50" charset="-128"/>
              </a:rPr>
              <a:t>興味や欲求を</a:t>
            </a:r>
            <a:endParaRPr lang="en-US" altLang="ja-JP" sz="2400" dirty="0">
              <a:latin typeface="ＭＳ Ｐゴシック" panose="020B0600070205080204" pitchFamily="50" charset="-128"/>
              <a:ea typeface="ＭＳ Ｐゴシック" panose="020B0600070205080204" pitchFamily="50" charset="-128"/>
            </a:endParaRPr>
          </a:p>
          <a:p>
            <a:pPr>
              <a:lnSpc>
                <a:spcPct val="150000"/>
              </a:lnSpc>
            </a:pPr>
            <a:r>
              <a:rPr lang="ja-JP" altLang="en-US" sz="2400" dirty="0">
                <a:latin typeface="ＭＳ Ｐゴシック" panose="020B0600070205080204" pitchFamily="50" charset="-128"/>
                <a:ea typeface="ＭＳ Ｐゴシック" panose="020B0600070205080204" pitchFamily="50" charset="-128"/>
              </a:rPr>
              <a:t>　 引き出すように性を取り上げ、</a:t>
            </a:r>
            <a:r>
              <a:rPr lang="ja-JP" altLang="en-US" sz="2400" dirty="0">
                <a:solidFill>
                  <a:srgbClr val="FF0000"/>
                </a:solidFill>
                <a:latin typeface="ＭＳ Ｐゴシック" panose="020B0600070205080204" pitchFamily="50" charset="-128"/>
                <a:ea typeface="ＭＳ Ｐゴシック" panose="020B0600070205080204" pitchFamily="50" charset="-128"/>
              </a:rPr>
              <a:t>事実とは異なっている</a:t>
            </a:r>
            <a:r>
              <a:rPr lang="ja-JP" altLang="en-US" sz="2400" dirty="0">
                <a:latin typeface="ＭＳ Ｐゴシック" panose="020B0600070205080204" pitchFamily="50" charset="-128"/>
                <a:ea typeface="ＭＳ Ｐゴシック" panose="020B0600070205080204" pitchFamily="50" charset="-128"/>
              </a:rPr>
              <a:t>ことも多い。</a:t>
            </a:r>
            <a:endParaRPr lang="en-US" altLang="ja-JP" sz="24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2400" dirty="0">
              <a:latin typeface="ＭＳ Ｐゴシック" panose="020B0600070205080204" pitchFamily="50" charset="-128"/>
              <a:ea typeface="ＭＳ Ｐゴシック" panose="020B0600070205080204" pitchFamily="50" charset="-128"/>
            </a:endParaRPr>
          </a:p>
          <a:p>
            <a:pPr>
              <a:lnSpc>
                <a:spcPct val="100000"/>
              </a:lnSpc>
            </a:pPr>
            <a:r>
              <a:rPr lang="ja-JP" altLang="en-US" sz="2400" dirty="0">
                <a:latin typeface="ＭＳ Ｐゴシック" panose="020B0600070205080204" pitchFamily="50" charset="-128"/>
                <a:ea typeface="ＭＳ Ｐゴシック" panose="020B0600070205080204" pitchFamily="50" charset="-128"/>
              </a:rPr>
              <a:t>○</a:t>
            </a:r>
            <a:r>
              <a:rPr lang="ja-JP" altLang="en-US" sz="2400" dirty="0">
                <a:solidFill>
                  <a:srgbClr val="FF0000"/>
                </a:solidFill>
                <a:latin typeface="ＭＳ Ｐゴシック" panose="020B0600070205080204" pitchFamily="50" charset="-128"/>
                <a:ea typeface="ＭＳ Ｐゴシック" panose="020B0600070205080204" pitchFamily="50" charset="-128"/>
              </a:rPr>
              <a:t>科学的な正確さに欠ける</a:t>
            </a:r>
            <a:r>
              <a:rPr lang="ja-JP" altLang="en-US" sz="2400" dirty="0">
                <a:latin typeface="ＭＳ Ｐゴシック" panose="020B0600070205080204" pitchFamily="50" charset="-128"/>
                <a:ea typeface="ＭＳ Ｐゴシック" panose="020B0600070205080204" pitchFamily="50" charset="-128"/>
              </a:rPr>
              <a:t>場合が少なくない。</a:t>
            </a:r>
            <a:endParaRPr lang="en-US" altLang="ja-JP" sz="2400" dirty="0">
              <a:latin typeface="ＭＳ Ｐゴシック" panose="020B0600070205080204" pitchFamily="50" charset="-128"/>
              <a:ea typeface="ＭＳ Ｐゴシック" panose="020B0600070205080204" pitchFamily="50" charset="-128"/>
            </a:endParaRPr>
          </a:p>
        </p:txBody>
      </p:sp>
      <p:sp>
        <p:nvSpPr>
          <p:cNvPr id="5" name="Rectangle 4"/>
          <p:cNvSpPr txBox="1">
            <a:spLocks noChangeArrowheads="1"/>
          </p:cNvSpPr>
          <p:nvPr/>
        </p:nvSpPr>
        <p:spPr>
          <a:xfrm>
            <a:off x="2568376" y="5235730"/>
            <a:ext cx="7035935" cy="1112520"/>
          </a:xfrm>
          <a:prstGeom prst="rect">
            <a:avLst/>
          </a:prstGeom>
          <a:solidFill>
            <a:srgbClr val="FFFF99"/>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lnSpc>
                <a:spcPts val="3450"/>
              </a:lnSpc>
              <a:defRPr/>
            </a:pPr>
            <a:r>
              <a:rPr lang="ja-JP" altLang="en-US" sz="2800" dirty="0">
                <a:solidFill>
                  <a:prstClr val="black"/>
                </a:solidFill>
                <a:latin typeface="+mn-ea"/>
                <a:ea typeface="+mn-ea"/>
              </a:rPr>
              <a:t>　　性情報は、正しいかどうかを判断しながら</a:t>
            </a:r>
            <a:endParaRPr lang="en-US" altLang="ja-JP" sz="2800" dirty="0">
              <a:solidFill>
                <a:prstClr val="black"/>
              </a:solidFill>
              <a:latin typeface="+mn-ea"/>
              <a:ea typeface="+mn-ea"/>
            </a:endParaRPr>
          </a:p>
          <a:p>
            <a:pPr defTabSz="685800">
              <a:lnSpc>
                <a:spcPts val="3450"/>
              </a:lnSpc>
              <a:defRPr/>
            </a:pPr>
            <a:r>
              <a:rPr lang="ja-JP" altLang="en-US" sz="2800" dirty="0">
                <a:solidFill>
                  <a:prstClr val="black"/>
                </a:solidFill>
                <a:latin typeface="+mn-ea"/>
                <a:ea typeface="+mn-ea"/>
              </a:rPr>
              <a:t>　　受け取ることが大切</a:t>
            </a:r>
          </a:p>
        </p:txBody>
      </p:sp>
    </p:spTree>
    <p:extLst>
      <p:ext uri="{BB962C8B-B14F-4D97-AF65-F5344CB8AC3E}">
        <p14:creationId xmlns:p14="http://schemas.microsoft.com/office/powerpoint/2010/main" val="336898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589091" y="929377"/>
            <a:ext cx="5112092" cy="713390"/>
          </a:xfrm>
          <a:prstGeom prst="rect">
            <a:avLst/>
          </a:prstGeom>
          <a:solidFill>
            <a:srgbClr val="CCFFFF"/>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000" dirty="0">
                <a:latin typeface="ＭＳ Ｐゴシック" panose="020B0600070205080204" pitchFamily="50" charset="-128"/>
                <a:ea typeface="ＭＳ Ｐゴシック" panose="020B0600070205080204" pitchFamily="50" charset="-128"/>
              </a:rPr>
              <a:t>２　セクシュアル・ハラスメント</a:t>
            </a:r>
          </a:p>
        </p:txBody>
      </p:sp>
      <p:sp>
        <p:nvSpPr>
          <p:cNvPr id="10" name="Rectangle 4"/>
          <p:cNvSpPr txBox="1">
            <a:spLocks noChangeArrowheads="1"/>
          </p:cNvSpPr>
          <p:nvPr/>
        </p:nvSpPr>
        <p:spPr>
          <a:xfrm>
            <a:off x="1898170" y="2179714"/>
            <a:ext cx="8493932" cy="2971406"/>
          </a:xfrm>
          <a:prstGeom prst="rect">
            <a:avLst/>
          </a:prstGeom>
          <a:solidFill>
            <a:srgbClr val="FFFFCC"/>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375"/>
              </a:lnSpc>
            </a:pPr>
            <a:r>
              <a:rPr lang="ja-JP" altLang="en-US" sz="2400" dirty="0">
                <a:latin typeface="ＭＳ Ｐゴシック" panose="020B0600070205080204" pitchFamily="50" charset="-128"/>
                <a:ea typeface="ＭＳ Ｐゴシック" panose="020B0600070205080204" pitchFamily="50" charset="-128"/>
              </a:rPr>
              <a:t>　○ 行う側が意図する・しないに関わらず、相手が不快に思い、</a:t>
            </a:r>
            <a:endParaRPr lang="en-US" altLang="ja-JP" sz="2400" dirty="0">
              <a:latin typeface="ＭＳ Ｐゴシック" panose="020B0600070205080204" pitchFamily="50" charset="-128"/>
              <a:ea typeface="ＭＳ Ｐゴシック" panose="020B0600070205080204" pitchFamily="50" charset="-128"/>
            </a:endParaRPr>
          </a:p>
          <a:p>
            <a:pPr>
              <a:lnSpc>
                <a:spcPts val="3375"/>
              </a:lnSpc>
            </a:pP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solidFill>
                  <a:srgbClr val="FF0000"/>
                </a:solidFill>
                <a:latin typeface="ＭＳ Ｐゴシック" panose="020B0600070205080204" pitchFamily="50" charset="-128"/>
                <a:ea typeface="ＭＳ Ｐゴシック" panose="020B0600070205080204" pitchFamily="50" charset="-128"/>
              </a:rPr>
              <a:t>相手が自身の尊厳を傷つけられたと感じるような性的言動、</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pPr>
              <a:lnSpc>
                <a:spcPts val="3375"/>
              </a:lnSpc>
            </a:pPr>
            <a:r>
              <a:rPr lang="en-US" altLang="ja-JP" sz="2400" dirty="0">
                <a:solidFill>
                  <a:srgbClr val="FF0000"/>
                </a:solidFill>
                <a:latin typeface="ＭＳ Ｐゴシック" panose="020B0600070205080204" pitchFamily="50" charset="-128"/>
                <a:ea typeface="ＭＳ Ｐゴシック" panose="020B0600070205080204" pitchFamily="50" charset="-128"/>
              </a:rPr>
              <a:t>       </a:t>
            </a:r>
            <a:r>
              <a:rPr lang="ja-JP" altLang="en-US" sz="2400" dirty="0">
                <a:solidFill>
                  <a:srgbClr val="FF0000"/>
                </a:solidFill>
                <a:latin typeface="ＭＳ Ｐゴシック" panose="020B0600070205080204" pitchFamily="50" charset="-128"/>
                <a:ea typeface="ＭＳ Ｐゴシック" panose="020B0600070205080204" pitchFamily="50" charset="-128"/>
              </a:rPr>
              <a:t>性的いやがらせ</a:t>
            </a:r>
            <a:r>
              <a:rPr lang="ja-JP" altLang="en-US" sz="2400" dirty="0">
                <a:latin typeface="ＭＳ Ｐゴシック" panose="020B0600070205080204" pitchFamily="50" charset="-128"/>
                <a:ea typeface="ＭＳ Ｐゴシック" panose="020B0600070205080204" pitchFamily="50" charset="-128"/>
              </a:rPr>
              <a:t>のこと。</a:t>
            </a:r>
            <a:endParaRPr lang="en-US" altLang="ja-JP" sz="2400" dirty="0">
              <a:latin typeface="ＭＳ Ｐゴシック" panose="020B0600070205080204" pitchFamily="50" charset="-128"/>
              <a:ea typeface="ＭＳ Ｐゴシック" panose="020B0600070205080204" pitchFamily="50" charset="-128"/>
            </a:endParaRPr>
          </a:p>
          <a:p>
            <a:pPr>
              <a:lnSpc>
                <a:spcPct val="100000"/>
              </a:lnSpc>
            </a:pPr>
            <a:r>
              <a:rPr lang="ja-JP" altLang="en-US" sz="24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pPr>
              <a:lnSpc>
                <a:spcPts val="3375"/>
              </a:lnSpc>
            </a:pPr>
            <a:r>
              <a:rPr lang="ja-JP" altLang="en-US" sz="2400" dirty="0">
                <a:latin typeface="ＭＳ Ｐゴシック" panose="020B0600070205080204" pitchFamily="50" charset="-128"/>
                <a:ea typeface="ＭＳ Ｐゴシック" panose="020B0600070205080204" pitchFamily="50" charset="-128"/>
              </a:rPr>
              <a:t>　○ 「男性（女性）だから、こうあるべき」等の発言をする、身体に</a:t>
            </a:r>
            <a:endParaRPr lang="en-US" altLang="ja-JP" sz="2400" dirty="0">
              <a:latin typeface="ＭＳ Ｐゴシック" panose="020B0600070205080204" pitchFamily="50" charset="-128"/>
              <a:ea typeface="ＭＳ Ｐゴシック" panose="020B0600070205080204" pitchFamily="50" charset="-128"/>
            </a:endParaRPr>
          </a:p>
          <a:p>
            <a:pPr>
              <a:lnSpc>
                <a:spcPts val="3375"/>
              </a:lnSpc>
            </a:pP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触る、性的な話や質問をする、しつこく食事に誘う等。</a:t>
            </a:r>
            <a:endParaRPr lang="en-US" altLang="ja-JP" sz="2400" dirty="0">
              <a:latin typeface="ＭＳ Ｐゴシック" panose="020B0600070205080204" pitchFamily="50" charset="-128"/>
              <a:ea typeface="ＭＳ Ｐゴシック" panose="020B0600070205080204" pitchFamily="50" charset="-128"/>
            </a:endParaRPr>
          </a:p>
        </p:txBody>
      </p:sp>
      <p:sp>
        <p:nvSpPr>
          <p:cNvPr id="5" name="タイトル 1"/>
          <p:cNvSpPr txBox="1">
            <a:spLocks/>
          </p:cNvSpPr>
          <p:nvPr/>
        </p:nvSpPr>
        <p:spPr>
          <a:xfrm>
            <a:off x="1839052" y="254745"/>
            <a:ext cx="4683669" cy="472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a:latin typeface="+mn-ea"/>
                <a:ea typeface="+mn-ea"/>
              </a:rPr>
              <a:t>性意識への違いの無理解から起こる問題</a:t>
            </a:r>
            <a:endParaRPr lang="ja-JP" altLang="en-US" sz="2000" dirty="0">
              <a:latin typeface="+mn-ea"/>
              <a:ea typeface="+mn-ea"/>
            </a:endParaRPr>
          </a:p>
        </p:txBody>
      </p:sp>
      <p:sp>
        <p:nvSpPr>
          <p:cNvPr id="8" name="Rectangle 4"/>
          <p:cNvSpPr txBox="1">
            <a:spLocks noChangeArrowheads="1"/>
          </p:cNvSpPr>
          <p:nvPr/>
        </p:nvSpPr>
        <p:spPr>
          <a:xfrm>
            <a:off x="2225141" y="5688067"/>
            <a:ext cx="7839993" cy="762000"/>
          </a:xfrm>
          <a:prstGeom prst="rect">
            <a:avLst/>
          </a:prstGeom>
          <a:solidFill>
            <a:srgbClr val="FFFF99"/>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ts val="3450"/>
              </a:lnSpc>
              <a:defRPr/>
            </a:pPr>
            <a:r>
              <a:rPr lang="ja-JP" altLang="en-US" sz="2800" dirty="0">
                <a:solidFill>
                  <a:prstClr val="black"/>
                </a:solidFill>
                <a:latin typeface="+mn-ea"/>
                <a:ea typeface="+mn-ea"/>
              </a:rPr>
              <a:t>相手の人格と立場を尊重して捉えることが大切</a:t>
            </a:r>
          </a:p>
        </p:txBody>
      </p:sp>
    </p:spTree>
    <p:extLst>
      <p:ext uri="{BB962C8B-B14F-4D97-AF65-F5344CB8AC3E}">
        <p14:creationId xmlns:p14="http://schemas.microsoft.com/office/powerpoint/2010/main" val="20099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1800291" y="127339"/>
            <a:ext cx="8670246" cy="1124818"/>
          </a:xfrm>
          <a:prstGeom prst="rect">
            <a:avLst/>
          </a:prstGeom>
          <a:solidFill>
            <a:srgbClr val="FFFF99"/>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dirty="0">
                <a:latin typeface="+mn-ea"/>
              </a:rPr>
              <a:t>自分も他人も大切にできる責任ある大人になるためには</a:t>
            </a:r>
            <a:endParaRPr lang="en-US" altLang="ja-JP" dirty="0">
              <a:latin typeface="+mn-ea"/>
            </a:endParaRPr>
          </a:p>
          <a:p>
            <a:pPr marL="0" indent="0" algn="ctr">
              <a:lnSpc>
                <a:spcPct val="100000"/>
              </a:lnSpc>
              <a:buNone/>
            </a:pPr>
            <a:r>
              <a:rPr lang="en-US" altLang="ja-JP" dirty="0">
                <a:latin typeface="+mn-ea"/>
              </a:rPr>
              <a:t>4</a:t>
            </a:r>
            <a:r>
              <a:rPr lang="ja-JP" altLang="en-US" dirty="0" err="1">
                <a:latin typeface="+mn-ea"/>
              </a:rPr>
              <a:t>つの</a:t>
            </a:r>
            <a:r>
              <a:rPr lang="ja-JP" altLang="en-US" dirty="0">
                <a:latin typeface="+mn-ea"/>
              </a:rPr>
              <a:t>点で自立することが必要</a:t>
            </a:r>
            <a:endParaRPr lang="en-US" altLang="ja-JP" dirty="0">
              <a:latin typeface="+mn-ea"/>
            </a:endParaRPr>
          </a:p>
        </p:txBody>
      </p:sp>
      <p:sp>
        <p:nvSpPr>
          <p:cNvPr id="2" name="正方形/長方形 1"/>
          <p:cNvSpPr/>
          <p:nvPr/>
        </p:nvSpPr>
        <p:spPr>
          <a:xfrm>
            <a:off x="3764280" y="1343732"/>
            <a:ext cx="6750006" cy="1576968"/>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lIns="54000" tIns="0" rIns="0" bIns="0" rtlCol="0" anchor="ctr"/>
          <a:lstStyle/>
          <a:p>
            <a:pPr>
              <a:lnSpc>
                <a:spcPts val="2600"/>
              </a:lnSpc>
            </a:pPr>
            <a:r>
              <a:rPr lang="ja-JP" altLang="en-US" dirty="0">
                <a:solidFill>
                  <a:schemeClr val="tx1"/>
                </a:solidFill>
              </a:rPr>
              <a:t> □計画的な見通しを持ち、金銭を使っている</a:t>
            </a:r>
            <a:endParaRPr lang="en-US" altLang="ja-JP" dirty="0">
              <a:solidFill>
                <a:schemeClr val="tx1"/>
              </a:solidFill>
            </a:endParaRPr>
          </a:p>
          <a:p>
            <a:pPr>
              <a:lnSpc>
                <a:spcPts val="2600"/>
              </a:lnSpc>
            </a:pPr>
            <a:r>
              <a:rPr lang="ja-JP" altLang="en-US" dirty="0">
                <a:solidFill>
                  <a:schemeClr val="tx1"/>
                </a:solidFill>
              </a:rPr>
              <a:t> □スマホ決済や通信販売、クレジットカード等による購入の仕組み</a:t>
            </a:r>
            <a:endParaRPr lang="en-US" altLang="ja-JP" dirty="0">
              <a:solidFill>
                <a:schemeClr val="tx1"/>
              </a:solidFill>
            </a:endParaRPr>
          </a:p>
          <a:p>
            <a:pPr>
              <a:lnSpc>
                <a:spcPts val="2600"/>
              </a:lnSpc>
            </a:pPr>
            <a:r>
              <a:rPr lang="ja-JP" altLang="en-US" dirty="0">
                <a:solidFill>
                  <a:schemeClr val="tx1"/>
                </a:solidFill>
              </a:rPr>
              <a:t>     と注意点を理解</a:t>
            </a:r>
            <a:r>
              <a:rPr lang="en-US" altLang="ja-JP" dirty="0">
                <a:solidFill>
                  <a:schemeClr val="tx1"/>
                </a:solidFill>
              </a:rPr>
              <a:t> </a:t>
            </a:r>
            <a:r>
              <a:rPr lang="ja-JP" altLang="en-US" dirty="0">
                <a:solidFill>
                  <a:schemeClr val="tx1"/>
                </a:solidFill>
              </a:rPr>
              <a:t>している。</a:t>
            </a:r>
            <a:endParaRPr lang="en-US" altLang="ja-JP" dirty="0">
              <a:solidFill>
                <a:schemeClr val="tx1"/>
              </a:solidFill>
            </a:endParaRPr>
          </a:p>
          <a:p>
            <a:pPr>
              <a:lnSpc>
                <a:spcPts val="2600"/>
              </a:lnSpc>
            </a:pPr>
            <a:r>
              <a:rPr lang="ja-JP" altLang="en-US" dirty="0">
                <a:solidFill>
                  <a:schemeClr val="tx1"/>
                </a:solidFill>
              </a:rPr>
              <a:t> □一人暮らしに必要な１か月の生活費がどのくらいか分かっている。</a:t>
            </a:r>
            <a:endParaRPr lang="en-US" altLang="ja-JP" dirty="0">
              <a:solidFill>
                <a:schemeClr val="tx1"/>
              </a:solidFill>
            </a:endParaRPr>
          </a:p>
        </p:txBody>
      </p:sp>
      <p:sp>
        <p:nvSpPr>
          <p:cNvPr id="4" name="円/楕円 3"/>
          <p:cNvSpPr/>
          <p:nvPr/>
        </p:nvSpPr>
        <p:spPr>
          <a:xfrm>
            <a:off x="1658222" y="1545104"/>
            <a:ext cx="2245883" cy="1174225"/>
          </a:xfrm>
          <a:prstGeom prst="ellipse">
            <a:avLst/>
          </a:prstGeom>
          <a:solidFill>
            <a:srgbClr val="FF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経済的　自立</a:t>
            </a:r>
            <a:endParaRPr lang="en-US" altLang="ja-JP" sz="2800" dirty="0">
              <a:solidFill>
                <a:schemeClr val="tx1"/>
              </a:solidFill>
            </a:endParaRPr>
          </a:p>
        </p:txBody>
      </p:sp>
      <p:sp>
        <p:nvSpPr>
          <p:cNvPr id="16" name="正方形/長方形 15"/>
          <p:cNvSpPr/>
          <p:nvPr/>
        </p:nvSpPr>
        <p:spPr>
          <a:xfrm>
            <a:off x="1658222" y="2925095"/>
            <a:ext cx="6464699" cy="1219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a:lnSpc>
                <a:spcPts val="2600"/>
              </a:lnSpc>
            </a:pPr>
            <a:r>
              <a:rPr lang="ja-JP" altLang="en-US" dirty="0">
                <a:solidFill>
                  <a:schemeClr val="tx1"/>
                </a:solidFill>
              </a:rPr>
              <a:t> □自分の将来の職業や進路について考えている。</a:t>
            </a:r>
            <a:endParaRPr lang="en-US" altLang="ja-JP" dirty="0">
              <a:solidFill>
                <a:schemeClr val="tx1"/>
              </a:solidFill>
            </a:endParaRPr>
          </a:p>
          <a:p>
            <a:pPr>
              <a:lnSpc>
                <a:spcPts val="2600"/>
              </a:lnSpc>
            </a:pPr>
            <a:r>
              <a:rPr lang="ja-JP" altLang="en-US" dirty="0">
                <a:solidFill>
                  <a:schemeClr val="tx1"/>
                </a:solidFill>
              </a:rPr>
              <a:t> □誰もそばにいなくても、自分でしっかり生きていく自信がある。</a:t>
            </a:r>
            <a:endParaRPr lang="en-US" altLang="ja-JP" dirty="0">
              <a:solidFill>
                <a:schemeClr val="tx1"/>
              </a:solidFill>
            </a:endParaRPr>
          </a:p>
          <a:p>
            <a:pPr>
              <a:lnSpc>
                <a:spcPts val="2600"/>
              </a:lnSpc>
            </a:pPr>
            <a:r>
              <a:rPr lang="ja-JP" altLang="en-US" dirty="0">
                <a:solidFill>
                  <a:schemeClr val="tx1"/>
                </a:solidFill>
              </a:rPr>
              <a:t> □物事を決めるときに、最終的には自分で決断することができる。</a:t>
            </a:r>
            <a:endParaRPr lang="en-US" altLang="ja-JP" dirty="0">
              <a:solidFill>
                <a:schemeClr val="tx1"/>
              </a:solidFill>
            </a:endParaRPr>
          </a:p>
        </p:txBody>
      </p:sp>
      <p:sp>
        <p:nvSpPr>
          <p:cNvPr id="10" name="円/楕円 9"/>
          <p:cNvSpPr/>
          <p:nvPr/>
        </p:nvSpPr>
        <p:spPr>
          <a:xfrm>
            <a:off x="7985761" y="2964362"/>
            <a:ext cx="2314509" cy="1147949"/>
          </a:xfrm>
          <a:prstGeom prst="ellipse">
            <a:avLst/>
          </a:prstGeom>
          <a:solidFill>
            <a:srgbClr val="FF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精神的　自立</a:t>
            </a:r>
            <a:endParaRPr lang="en-US" altLang="ja-JP" sz="2800" dirty="0">
              <a:solidFill>
                <a:schemeClr val="tx1"/>
              </a:solidFill>
            </a:endParaRPr>
          </a:p>
        </p:txBody>
      </p:sp>
      <p:sp>
        <p:nvSpPr>
          <p:cNvPr id="15" name="正方形/長方形 14"/>
          <p:cNvSpPr/>
          <p:nvPr/>
        </p:nvSpPr>
        <p:spPr>
          <a:xfrm>
            <a:off x="3904104" y="4155972"/>
            <a:ext cx="6610182" cy="13274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81000" rIns="0" rtlCol="0" anchor="ctr"/>
          <a:lstStyle/>
          <a:p>
            <a:pPr>
              <a:lnSpc>
                <a:spcPts val="2600"/>
              </a:lnSpc>
            </a:pPr>
            <a:r>
              <a:rPr lang="ja-JP" altLang="en-US" dirty="0">
                <a:solidFill>
                  <a:schemeClr val="tx1"/>
                </a:solidFill>
              </a:rPr>
              <a:t> □調理器具を使い、栄養バランスを考えた料理を作ることができる。</a:t>
            </a:r>
            <a:endParaRPr lang="en-US" altLang="ja-JP" dirty="0">
              <a:solidFill>
                <a:schemeClr val="tx1"/>
              </a:solidFill>
            </a:endParaRPr>
          </a:p>
          <a:p>
            <a:pPr>
              <a:lnSpc>
                <a:spcPts val="2600"/>
              </a:lnSpc>
            </a:pPr>
            <a:r>
              <a:rPr lang="ja-JP" altLang="en-US" dirty="0">
                <a:solidFill>
                  <a:schemeClr val="tx1"/>
                </a:solidFill>
              </a:rPr>
              <a:t> □常に清潔な衣服を身につけ、ボタンが取れたら自分でつけること</a:t>
            </a:r>
            <a:endParaRPr lang="en-US" altLang="ja-JP" dirty="0">
              <a:solidFill>
                <a:schemeClr val="tx1"/>
              </a:solidFill>
            </a:endParaRPr>
          </a:p>
          <a:p>
            <a:pPr>
              <a:lnSpc>
                <a:spcPts val="2600"/>
              </a:lnSpc>
            </a:pPr>
            <a:r>
              <a:rPr lang="ja-JP" altLang="en-US" dirty="0">
                <a:solidFill>
                  <a:schemeClr val="tx1"/>
                </a:solidFill>
              </a:rPr>
              <a:t> 　 ができる。</a:t>
            </a:r>
            <a:endParaRPr lang="en-US" altLang="ja-JP" dirty="0">
              <a:solidFill>
                <a:schemeClr val="tx1"/>
              </a:solidFill>
            </a:endParaRPr>
          </a:p>
          <a:p>
            <a:pPr>
              <a:lnSpc>
                <a:spcPts val="2600"/>
              </a:lnSpc>
            </a:pPr>
            <a:r>
              <a:rPr lang="ja-JP" altLang="en-US" dirty="0">
                <a:solidFill>
                  <a:schemeClr val="tx1"/>
                </a:solidFill>
              </a:rPr>
              <a:t> □身の回りの整理整頓ができ、定期的に掃除をしている。</a:t>
            </a:r>
            <a:endParaRPr lang="en-US" altLang="ja-JP" dirty="0">
              <a:solidFill>
                <a:schemeClr val="tx1"/>
              </a:solidFill>
            </a:endParaRPr>
          </a:p>
        </p:txBody>
      </p:sp>
      <p:sp>
        <p:nvSpPr>
          <p:cNvPr id="11" name="円/楕円 10"/>
          <p:cNvSpPr/>
          <p:nvPr/>
        </p:nvSpPr>
        <p:spPr>
          <a:xfrm>
            <a:off x="1726756" y="4265700"/>
            <a:ext cx="2319419" cy="1144316"/>
          </a:xfrm>
          <a:prstGeom prst="ellipse">
            <a:avLst/>
          </a:prstGeom>
          <a:solidFill>
            <a:srgbClr val="FF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生活上の自立</a:t>
            </a:r>
            <a:endParaRPr lang="en-US" altLang="ja-JP" sz="2800" dirty="0">
              <a:solidFill>
                <a:schemeClr val="tx1"/>
              </a:solidFill>
            </a:endParaRPr>
          </a:p>
        </p:txBody>
      </p:sp>
      <p:sp>
        <p:nvSpPr>
          <p:cNvPr id="17" name="正方形/長方形 16"/>
          <p:cNvSpPr/>
          <p:nvPr/>
        </p:nvSpPr>
        <p:spPr>
          <a:xfrm>
            <a:off x="1658222" y="5483439"/>
            <a:ext cx="6634967" cy="13274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81000" tIns="0" rIns="0" bIns="0" rtlCol="0" anchor="ctr"/>
          <a:lstStyle/>
          <a:p>
            <a:pPr>
              <a:lnSpc>
                <a:spcPts val="2600"/>
              </a:lnSpc>
            </a:pPr>
            <a:r>
              <a:rPr lang="ja-JP" altLang="en-US" dirty="0">
                <a:solidFill>
                  <a:schemeClr val="tx1"/>
                </a:solidFill>
              </a:rPr>
              <a:t> □男女の体の仕組みや生理的な特徴・相違を理解している。</a:t>
            </a:r>
            <a:endParaRPr lang="en-US" altLang="ja-JP" dirty="0">
              <a:solidFill>
                <a:schemeClr val="tx1"/>
              </a:solidFill>
            </a:endParaRPr>
          </a:p>
          <a:p>
            <a:pPr>
              <a:lnSpc>
                <a:spcPts val="2600"/>
              </a:lnSpc>
            </a:pPr>
            <a:r>
              <a:rPr lang="ja-JP" altLang="en-US" dirty="0">
                <a:solidFill>
                  <a:schemeClr val="tx1"/>
                </a:solidFill>
              </a:rPr>
              <a:t> □性感染症予防や避妊についての正しい知識がある。</a:t>
            </a:r>
            <a:endParaRPr lang="en-US" altLang="ja-JP" dirty="0">
              <a:solidFill>
                <a:schemeClr val="tx1"/>
              </a:solidFill>
            </a:endParaRPr>
          </a:p>
          <a:p>
            <a:pPr>
              <a:lnSpc>
                <a:spcPts val="2600"/>
              </a:lnSpc>
            </a:pPr>
            <a:r>
              <a:rPr lang="ja-JP" altLang="en-US" dirty="0">
                <a:solidFill>
                  <a:schemeClr val="tx1"/>
                </a:solidFill>
              </a:rPr>
              <a:t> □好きな相手であっても、自分にとって嫌なことは「嫌だ」と伝える　</a:t>
            </a:r>
            <a:endParaRPr lang="en-US" altLang="ja-JP" dirty="0">
              <a:solidFill>
                <a:schemeClr val="tx1"/>
              </a:solidFill>
            </a:endParaRPr>
          </a:p>
          <a:p>
            <a:pPr>
              <a:lnSpc>
                <a:spcPts val="2600"/>
              </a:lnSpc>
            </a:pPr>
            <a:r>
              <a:rPr lang="ja-JP" altLang="en-US" dirty="0">
                <a:solidFill>
                  <a:schemeClr val="tx1"/>
                </a:solidFill>
              </a:rPr>
              <a:t>      ことができる。</a:t>
            </a:r>
            <a:endParaRPr lang="en-US" altLang="ja-JP" dirty="0">
              <a:solidFill>
                <a:schemeClr val="tx1"/>
              </a:solidFill>
            </a:endParaRPr>
          </a:p>
        </p:txBody>
      </p:sp>
      <p:sp>
        <p:nvSpPr>
          <p:cNvPr id="12" name="円/楕円 11"/>
          <p:cNvSpPr/>
          <p:nvPr/>
        </p:nvSpPr>
        <p:spPr>
          <a:xfrm>
            <a:off x="8122921" y="5550919"/>
            <a:ext cx="2177349" cy="1139302"/>
          </a:xfrm>
          <a:prstGeom prst="ellipse">
            <a:avLst/>
          </a:prstGeom>
          <a:solidFill>
            <a:srgbClr val="FF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性的　　自立</a:t>
            </a:r>
            <a:endParaRPr lang="en-US" altLang="ja-JP" sz="2800" dirty="0">
              <a:solidFill>
                <a:schemeClr val="tx1"/>
              </a:solidFill>
            </a:endParaRPr>
          </a:p>
        </p:txBody>
      </p:sp>
    </p:spTree>
    <p:extLst>
      <p:ext uri="{BB962C8B-B14F-4D97-AF65-F5344CB8AC3E}">
        <p14:creationId xmlns:p14="http://schemas.microsoft.com/office/powerpoint/2010/main" val="13897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6" grpId="0" animBg="1"/>
      <p:bldP spid="10" grpId="0" animBg="1"/>
      <p:bldP spid="15" grpId="0" animBg="1"/>
      <p:bldP spid="11" grpId="0" animBg="1"/>
      <p:bldP spid="17"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93"/>
          <p:cNvSpPr/>
          <p:nvPr/>
        </p:nvSpPr>
        <p:spPr>
          <a:xfrm>
            <a:off x="1750305" y="937874"/>
            <a:ext cx="8880542" cy="542448"/>
          </a:xfrm>
          <a:prstGeom prst="rect">
            <a:avLst/>
          </a:prstGeom>
        </p:spPr>
        <p:txBody>
          <a:bodyPr rIns="0" anchor="ct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ts val="3000"/>
              </a:lnSpc>
            </a:pP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DV</a:t>
            </a:r>
            <a:r>
              <a:rPr lang="ja-JP" altLang="en-US" sz="2400" dirty="0">
                <a:latin typeface="ＭＳ Ｐゴシック" panose="020B0600070205080204" pitchFamily="50" charset="-128"/>
                <a:ea typeface="ＭＳ Ｐゴシック" panose="020B0600070205080204" pitchFamily="50" charset="-128"/>
              </a:rPr>
              <a:t>（ドメスティック・バイオレンス）：</a:t>
            </a:r>
            <a:r>
              <a:rPr lang="ja-JP" altLang="en-US" sz="2400" b="1" dirty="0">
                <a:solidFill>
                  <a:srgbClr val="FF0000"/>
                </a:solidFill>
                <a:latin typeface="ＭＳ Ｐゴシック" panose="020B0600070205080204" pitchFamily="50" charset="-128"/>
                <a:ea typeface="ＭＳ Ｐゴシック" panose="020B0600070205080204" pitchFamily="50" charset="-128"/>
              </a:rPr>
              <a:t>暴力で相手を思い通りにすること </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16" name="角丸四角形 15"/>
          <p:cNvSpPr/>
          <p:nvPr/>
        </p:nvSpPr>
        <p:spPr>
          <a:xfrm>
            <a:off x="1910953" y="2566489"/>
            <a:ext cx="2408115" cy="1205503"/>
          </a:xfrm>
          <a:prstGeom prst="roundRect">
            <a:avLst/>
          </a:prstGeom>
          <a:solidFill>
            <a:srgbClr val="D5FFFF"/>
          </a:solidFill>
          <a:ln w="476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なぐる、ける、</a:t>
            </a:r>
            <a:endParaRPr lang="en-US" altLang="ja-JP" sz="2200" dirty="0">
              <a:solidFill>
                <a:schemeClr val="tx1"/>
              </a:solidFill>
              <a:latin typeface="ＭＳ Ｐゴシック" panose="020B0600070205080204" pitchFamily="50" charset="-128"/>
              <a:ea typeface="ＭＳ Ｐゴシック" panose="020B0600070205080204" pitchFamily="50" charset="-128"/>
            </a:endParaRPr>
          </a:p>
          <a:p>
            <a:pP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物を投げつける</a:t>
            </a:r>
          </a:p>
        </p:txBody>
      </p:sp>
      <p:sp>
        <p:nvSpPr>
          <p:cNvPr id="17" name="楕円 16"/>
          <p:cNvSpPr/>
          <p:nvPr/>
        </p:nvSpPr>
        <p:spPr>
          <a:xfrm>
            <a:off x="1782524" y="1790048"/>
            <a:ext cx="2664970" cy="75373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dirty="0">
                <a:solidFill>
                  <a:schemeClr val="tx1"/>
                </a:solidFill>
                <a:latin typeface="ＭＳ Ｐゴシック" panose="020B0600070205080204" pitchFamily="50" charset="-128"/>
                <a:ea typeface="ＭＳ Ｐゴシック" panose="020B0600070205080204" pitchFamily="50" charset="-128"/>
              </a:rPr>
              <a:t>身体的暴力</a:t>
            </a:r>
          </a:p>
        </p:txBody>
      </p:sp>
      <p:sp>
        <p:nvSpPr>
          <p:cNvPr id="18" name="角丸四角形 17"/>
          <p:cNvSpPr/>
          <p:nvPr/>
        </p:nvSpPr>
        <p:spPr>
          <a:xfrm>
            <a:off x="7221824" y="5142103"/>
            <a:ext cx="2408115" cy="1205503"/>
          </a:xfrm>
          <a:prstGeom prst="roundRect">
            <a:avLst/>
          </a:prstGeom>
          <a:solidFill>
            <a:srgbClr val="FFEFEF"/>
          </a:solidFill>
          <a:ln w="476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お金を払わない</a:t>
            </a:r>
            <a:endParaRPr lang="en-US" altLang="ja-JP" sz="2200" dirty="0">
              <a:solidFill>
                <a:schemeClr val="tx1"/>
              </a:solidFill>
              <a:latin typeface="ＭＳ Ｐゴシック" panose="020B0600070205080204" pitchFamily="50" charset="-128"/>
              <a:ea typeface="ＭＳ Ｐゴシック" panose="020B0600070205080204" pitchFamily="50" charset="-128"/>
            </a:endParaRPr>
          </a:p>
          <a:p>
            <a:pPr algn="ct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お金を要求する</a:t>
            </a:r>
          </a:p>
        </p:txBody>
      </p:sp>
      <p:sp>
        <p:nvSpPr>
          <p:cNvPr id="19" name="楕円 18"/>
          <p:cNvSpPr/>
          <p:nvPr/>
        </p:nvSpPr>
        <p:spPr>
          <a:xfrm>
            <a:off x="7135825" y="4384467"/>
            <a:ext cx="2580111" cy="713099"/>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dirty="0">
                <a:solidFill>
                  <a:schemeClr val="tx1"/>
                </a:solidFill>
                <a:latin typeface="ＭＳ Ｐゴシック" panose="020B0600070205080204" pitchFamily="50" charset="-128"/>
                <a:ea typeface="ＭＳ Ｐゴシック" panose="020B0600070205080204" pitchFamily="50" charset="-128"/>
              </a:rPr>
              <a:t>経済的暴力</a:t>
            </a:r>
          </a:p>
        </p:txBody>
      </p:sp>
      <p:sp>
        <p:nvSpPr>
          <p:cNvPr id="21" name="角丸四角形 20"/>
          <p:cNvSpPr/>
          <p:nvPr/>
        </p:nvSpPr>
        <p:spPr>
          <a:xfrm>
            <a:off x="2310867" y="5142887"/>
            <a:ext cx="4356445" cy="1204718"/>
          </a:xfrm>
          <a:prstGeom prst="roundRect">
            <a:avLst/>
          </a:prstGeom>
          <a:solidFill>
            <a:srgbClr val="FFEFEF"/>
          </a:solidFill>
          <a:ln w="476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勝手にスマホをチェックする</a:t>
            </a:r>
            <a:endParaRPr lang="en-US" altLang="ja-JP" sz="2200" dirty="0">
              <a:solidFill>
                <a:schemeClr val="tx1"/>
              </a:solidFill>
              <a:latin typeface="ＭＳ Ｐゴシック" panose="020B0600070205080204" pitchFamily="50" charset="-128"/>
              <a:ea typeface="ＭＳ Ｐゴシック" panose="020B0600070205080204" pitchFamily="50" charset="-128"/>
            </a:endParaRPr>
          </a:p>
          <a:p>
            <a:pP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連絡先の削除、友達と遊ばせない</a:t>
            </a:r>
          </a:p>
        </p:txBody>
      </p:sp>
      <p:sp>
        <p:nvSpPr>
          <p:cNvPr id="22" name="角丸四角形 21"/>
          <p:cNvSpPr/>
          <p:nvPr/>
        </p:nvSpPr>
        <p:spPr>
          <a:xfrm>
            <a:off x="7842607" y="2566489"/>
            <a:ext cx="2576836" cy="1481529"/>
          </a:xfrm>
          <a:prstGeom prst="roundRect">
            <a:avLst/>
          </a:prstGeom>
          <a:solidFill>
            <a:srgbClr val="D5FFFF"/>
          </a:solidFill>
          <a:ln w="476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1000" rIns="27000" rtlCol="0" anchor="ctr"/>
          <a:lstStyle/>
          <a:p>
            <a:pP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裸の写真や動画 </a:t>
            </a:r>
            <a:endParaRPr lang="en-US" altLang="ja-JP" sz="2200" dirty="0">
              <a:solidFill>
                <a:schemeClr val="tx1"/>
              </a:solidFill>
              <a:latin typeface="ＭＳ Ｐゴシック" panose="020B0600070205080204" pitchFamily="50" charset="-128"/>
              <a:ea typeface="ＭＳ Ｐゴシック" panose="020B0600070205080204" pitchFamily="50" charset="-128"/>
            </a:endParaRPr>
          </a:p>
          <a:p>
            <a:pP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を撮る</a:t>
            </a:r>
            <a:endParaRPr lang="en-US" altLang="ja-JP" sz="2200" dirty="0">
              <a:solidFill>
                <a:schemeClr val="tx1"/>
              </a:solidFill>
              <a:latin typeface="ＭＳ Ｐゴシック" panose="020B0600070205080204" pitchFamily="50" charset="-128"/>
              <a:ea typeface="ＭＳ Ｐゴシック" panose="020B0600070205080204" pitchFamily="50" charset="-128"/>
            </a:endParaRPr>
          </a:p>
          <a:p>
            <a:pP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避妊に協力しない</a:t>
            </a:r>
          </a:p>
        </p:txBody>
      </p:sp>
      <p:sp>
        <p:nvSpPr>
          <p:cNvPr id="23" name="楕円 22"/>
          <p:cNvSpPr/>
          <p:nvPr/>
        </p:nvSpPr>
        <p:spPr>
          <a:xfrm>
            <a:off x="8103103" y="1906052"/>
            <a:ext cx="2055844" cy="637732"/>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dirty="0">
                <a:solidFill>
                  <a:schemeClr val="tx1"/>
                </a:solidFill>
                <a:latin typeface="ＭＳ Ｐゴシック" panose="020B0600070205080204" pitchFamily="50" charset="-128"/>
                <a:ea typeface="ＭＳ Ｐゴシック" panose="020B0600070205080204" pitchFamily="50" charset="-128"/>
              </a:rPr>
              <a:t>性的暴力</a:t>
            </a:r>
          </a:p>
        </p:txBody>
      </p:sp>
      <p:sp>
        <p:nvSpPr>
          <p:cNvPr id="24" name="角丸四角形 23"/>
          <p:cNvSpPr/>
          <p:nvPr/>
        </p:nvSpPr>
        <p:spPr>
          <a:xfrm>
            <a:off x="4752539" y="2543785"/>
            <a:ext cx="2785025" cy="1435961"/>
          </a:xfrm>
          <a:prstGeom prst="roundRect">
            <a:avLst/>
          </a:prstGeom>
          <a:solidFill>
            <a:srgbClr val="D5FFFF"/>
          </a:solidFill>
          <a:ln w="476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無視、束縛、おどす</a:t>
            </a:r>
            <a:endParaRPr lang="en-US" altLang="ja-JP" sz="2200" dirty="0">
              <a:solidFill>
                <a:schemeClr val="tx1"/>
              </a:solidFill>
              <a:latin typeface="ＭＳ Ｐゴシック" panose="020B0600070205080204" pitchFamily="50" charset="-128"/>
              <a:ea typeface="ＭＳ Ｐゴシック" panose="020B0600070205080204" pitchFamily="50" charset="-128"/>
            </a:endParaRPr>
          </a:p>
          <a:p>
            <a:pP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人前で侮辱する</a:t>
            </a:r>
            <a:endParaRPr lang="en-US" altLang="ja-JP" sz="2200" dirty="0">
              <a:solidFill>
                <a:schemeClr val="tx1"/>
              </a:solidFill>
              <a:latin typeface="ＭＳ Ｐゴシック" panose="020B0600070205080204" pitchFamily="50" charset="-128"/>
              <a:ea typeface="ＭＳ Ｐゴシック" panose="020B0600070205080204" pitchFamily="50" charset="-128"/>
            </a:endParaRPr>
          </a:p>
          <a:p>
            <a:pPr>
              <a:lnSpc>
                <a:spcPts val="32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激しく嫉妬する</a:t>
            </a:r>
          </a:p>
        </p:txBody>
      </p:sp>
      <p:sp>
        <p:nvSpPr>
          <p:cNvPr id="25" name="楕円 24"/>
          <p:cNvSpPr/>
          <p:nvPr/>
        </p:nvSpPr>
        <p:spPr>
          <a:xfrm>
            <a:off x="4776399" y="1830944"/>
            <a:ext cx="2737302" cy="681139"/>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dirty="0">
                <a:solidFill>
                  <a:schemeClr val="tx1"/>
                </a:solidFill>
                <a:latin typeface="ＭＳ Ｐゴシック" panose="020B0600070205080204" pitchFamily="50" charset="-128"/>
                <a:ea typeface="ＭＳ Ｐゴシック" panose="020B0600070205080204" pitchFamily="50" charset="-128"/>
              </a:rPr>
              <a:t>心理的暴力</a:t>
            </a:r>
          </a:p>
        </p:txBody>
      </p:sp>
      <p:sp>
        <p:nvSpPr>
          <p:cNvPr id="26" name="楕円 25"/>
          <p:cNvSpPr/>
          <p:nvPr/>
        </p:nvSpPr>
        <p:spPr>
          <a:xfrm>
            <a:off x="3079536" y="4398087"/>
            <a:ext cx="2819105" cy="713099"/>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dirty="0">
                <a:solidFill>
                  <a:schemeClr val="tx1"/>
                </a:solidFill>
                <a:latin typeface="ＭＳ Ｐゴシック" panose="020B0600070205080204" pitchFamily="50" charset="-128"/>
                <a:ea typeface="ＭＳ Ｐゴシック" panose="020B0600070205080204" pitchFamily="50" charset="-128"/>
              </a:rPr>
              <a:t>行動の制限</a:t>
            </a:r>
          </a:p>
        </p:txBody>
      </p:sp>
      <p:sp>
        <p:nvSpPr>
          <p:cNvPr id="20" name="タイトル 193"/>
          <p:cNvSpPr/>
          <p:nvPr/>
        </p:nvSpPr>
        <p:spPr>
          <a:xfrm>
            <a:off x="1782525" y="288158"/>
            <a:ext cx="8603471" cy="627013"/>
          </a:xfrm>
          <a:prstGeom prst="rect">
            <a:avLst/>
          </a:prstGeom>
        </p:spPr>
        <p:txBody>
          <a:bodyPr rIns="0" anchor="ct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ts val="3000"/>
              </a:lnSpc>
            </a:pPr>
            <a:r>
              <a:rPr lang="ja-JP" altLang="en-US" sz="2800" dirty="0">
                <a:latin typeface="ＭＳ Ｐゴシック" panose="020B0600070205080204" pitchFamily="50" charset="-128"/>
                <a:ea typeface="ＭＳ Ｐゴシック" panose="020B0600070205080204" pitchFamily="50" charset="-128"/>
              </a:rPr>
              <a:t>３　デートＤＶ ： 付き合っているカップルの間で起こる</a:t>
            </a:r>
            <a:r>
              <a:rPr lang="en-US" altLang="ja-JP" sz="2800" dirty="0">
                <a:latin typeface="ＭＳ Ｐゴシック" panose="020B0600070205080204" pitchFamily="50" charset="-128"/>
                <a:ea typeface="ＭＳ Ｐゴシック" panose="020B0600070205080204" pitchFamily="50" charset="-128"/>
              </a:rPr>
              <a:t>DV</a:t>
            </a:r>
            <a:endParaRPr lang="ja-JP" altLang="en-US" sz="2800" dirty="0">
              <a:latin typeface="ＭＳ Ｐゴシック" panose="020B0600070205080204" pitchFamily="50" charset="-128"/>
              <a:ea typeface="ＭＳ Ｐゴシック" panose="020B0600070205080204" pitchFamily="50" charset="-128"/>
            </a:endParaRPr>
          </a:p>
        </p:txBody>
      </p:sp>
      <p:sp>
        <p:nvSpPr>
          <p:cNvPr id="27" name="Line 22"/>
          <p:cNvSpPr>
            <a:spLocks noChangeShapeType="1"/>
          </p:cNvSpPr>
          <p:nvPr/>
        </p:nvSpPr>
        <p:spPr bwMode="auto">
          <a:xfrm>
            <a:off x="2186153" y="937875"/>
            <a:ext cx="8008849" cy="3651"/>
          </a:xfrm>
          <a:prstGeom prst="line">
            <a:avLst/>
          </a:prstGeom>
          <a:noFill/>
          <a:ln w="28575">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pPr defTabSz="685766">
              <a:defRPr/>
            </a:pPr>
            <a:endParaRPr lang="ja-JP" altLang="en-US" sz="1351">
              <a:solidFill>
                <a:prstClr val="black"/>
              </a:solidFill>
              <a:latin typeface="游ゴシック"/>
              <a:ea typeface="游ゴシック" panose="020B0400000000000000" pitchFamily="50" charset="-128"/>
            </a:endParaRPr>
          </a:p>
        </p:txBody>
      </p:sp>
    </p:spTree>
    <p:extLst>
      <p:ext uri="{BB962C8B-B14F-4D97-AF65-F5344CB8AC3E}">
        <p14:creationId xmlns:p14="http://schemas.microsoft.com/office/powerpoint/2010/main" val="25548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10039" y="42216"/>
            <a:ext cx="4504768" cy="669004"/>
          </a:xfrm>
        </p:spPr>
        <p:txBody>
          <a:bodyPr>
            <a:noAutofit/>
          </a:bodyPr>
          <a:lstStyle/>
          <a:p>
            <a:r>
              <a:rPr lang="ja-JP" altLang="en-US" sz="3000" dirty="0">
                <a:latin typeface="ＭＳ Ｐゴシック" panose="020B0600070205080204" pitchFamily="50" charset="-128"/>
                <a:ea typeface="ＭＳ Ｐゴシック" panose="020B0600070205080204" pitchFamily="50" charset="-128"/>
              </a:rPr>
              <a:t>交際中に起こる困ったこと</a:t>
            </a:r>
          </a:p>
        </p:txBody>
      </p:sp>
      <p:sp>
        <p:nvSpPr>
          <p:cNvPr id="5" name="タイトル 1"/>
          <p:cNvSpPr txBox="1">
            <a:spLocks/>
          </p:cNvSpPr>
          <p:nvPr/>
        </p:nvSpPr>
        <p:spPr>
          <a:xfrm>
            <a:off x="2637302" y="5567727"/>
            <a:ext cx="6732083" cy="785854"/>
          </a:xfrm>
          <a:prstGeom prst="rect">
            <a:avLst/>
          </a:prstGeom>
          <a:solidFill>
            <a:srgbClr val="FFFF99"/>
          </a:solidFill>
        </p:spPr>
        <p:txBody>
          <a:bodyPr vert="horz" lIns="68580" tIns="34291" rIns="68580" bIns="34291" rtlCol="0" anchor="ctr">
            <a:noAutofit/>
          </a:bodyPr>
          <a:lstStyle>
            <a:lvl1pPr algn="ctr" defTabSz="1219170" rtl="0" eaLnBrk="1" latinLnBrk="0" hangingPunct="1">
              <a:spcBef>
                <a:spcPct val="0"/>
              </a:spcBef>
              <a:buNone/>
              <a:defRPr kumimoji="1" sz="5867"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000" b="1" dirty="0">
                <a:latin typeface="ＭＳ Ｐゴシック" panose="020B0600070205080204" pitchFamily="50" charset="-128"/>
                <a:ea typeface="ＭＳ Ｐゴシック" panose="020B0600070205080204" pitchFamily="50" charset="-128"/>
              </a:rPr>
              <a:t>これらの行為は、すべてデート</a:t>
            </a:r>
            <a:r>
              <a:rPr lang="en-US" altLang="ja-JP" sz="3000" b="1" dirty="0">
                <a:latin typeface="ＭＳ Ｐゴシック" panose="020B0600070205080204" pitchFamily="50" charset="-128"/>
                <a:ea typeface="ＭＳ Ｐゴシック" panose="020B0600070205080204" pitchFamily="50" charset="-128"/>
              </a:rPr>
              <a:t>DV</a:t>
            </a:r>
            <a:r>
              <a:rPr lang="ja-JP" altLang="en-US" sz="3000" b="1" dirty="0">
                <a:latin typeface="ＭＳ Ｐゴシック" panose="020B0600070205080204" pitchFamily="50" charset="-128"/>
                <a:ea typeface="ＭＳ Ｐゴシック" panose="020B0600070205080204" pitchFamily="50" charset="-128"/>
              </a:rPr>
              <a:t>です</a:t>
            </a:r>
          </a:p>
        </p:txBody>
      </p:sp>
      <p:pic>
        <p:nvPicPr>
          <p:cNvPr id="6" name="図 5" descr="６.png"/>
          <p:cNvPicPr>
            <a:picLocks noChangeAspect="1"/>
          </p:cNvPicPr>
          <p:nvPr/>
        </p:nvPicPr>
        <p:blipFill>
          <a:blip r:embed="rId3" cstate="print"/>
          <a:stretch>
            <a:fillRect/>
          </a:stretch>
        </p:blipFill>
        <p:spPr>
          <a:xfrm>
            <a:off x="4553972" y="1575855"/>
            <a:ext cx="2898745" cy="2956176"/>
          </a:xfrm>
          <a:prstGeom prst="rect">
            <a:avLst/>
          </a:prstGeom>
        </p:spPr>
      </p:pic>
      <p:sp>
        <p:nvSpPr>
          <p:cNvPr id="7" name="四角形吹き出し 6"/>
          <p:cNvSpPr/>
          <p:nvPr/>
        </p:nvSpPr>
        <p:spPr>
          <a:xfrm>
            <a:off x="1847772" y="1007226"/>
            <a:ext cx="2676267" cy="912363"/>
          </a:xfrm>
          <a:prstGeom prst="wedgeRectCallout">
            <a:avLst>
              <a:gd name="adj1" fmla="val 59330"/>
              <a:gd name="adj2" fmla="val 46376"/>
            </a:avLst>
          </a:prstGeom>
          <a:solidFill>
            <a:srgbClr val="D5FF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100" dirty="0">
                <a:solidFill>
                  <a:schemeClr val="tx1"/>
                </a:solidFill>
                <a:latin typeface="ＭＳ Ｐゴシック" panose="020B0600070205080204" pitchFamily="50" charset="-128"/>
                <a:ea typeface="ＭＳ Ｐゴシック" panose="020B0600070205080204" pitchFamily="50" charset="-128"/>
              </a:rPr>
              <a:t>自分のことを</a:t>
            </a:r>
            <a:endParaRPr lang="en-US" altLang="ja-JP" sz="2100" dirty="0">
              <a:solidFill>
                <a:schemeClr val="tx1"/>
              </a:solidFill>
              <a:latin typeface="ＭＳ Ｐゴシック" panose="020B0600070205080204" pitchFamily="50" charset="-128"/>
              <a:ea typeface="ＭＳ Ｐゴシック" panose="020B0600070205080204" pitchFamily="50" charset="-128"/>
            </a:endParaRPr>
          </a:p>
          <a:p>
            <a:r>
              <a:rPr lang="ja-JP" altLang="en-US" sz="2100" dirty="0">
                <a:solidFill>
                  <a:schemeClr val="tx1"/>
                </a:solidFill>
                <a:latin typeface="ＭＳ Ｐゴシック" panose="020B0600070205080204" pitchFamily="50" charset="-128"/>
                <a:ea typeface="ＭＳ Ｐゴシック" panose="020B0600070205080204" pitchFamily="50" charset="-128"/>
              </a:rPr>
              <a:t>最優先にしないと怒る</a:t>
            </a:r>
          </a:p>
        </p:txBody>
      </p:sp>
      <p:sp>
        <p:nvSpPr>
          <p:cNvPr id="8" name="四角形吹き出し 7"/>
          <p:cNvSpPr/>
          <p:nvPr/>
        </p:nvSpPr>
        <p:spPr>
          <a:xfrm>
            <a:off x="1847771" y="2351281"/>
            <a:ext cx="2706200" cy="1175598"/>
          </a:xfrm>
          <a:prstGeom prst="wedgeRectCallout">
            <a:avLst>
              <a:gd name="adj1" fmla="val 60004"/>
              <a:gd name="adj2" fmla="val -12967"/>
            </a:avLst>
          </a:prstGeom>
          <a:solidFill>
            <a:srgbClr val="FFEFEF"/>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2100" dirty="0">
                <a:solidFill>
                  <a:schemeClr val="tx1"/>
                </a:solidFill>
                <a:latin typeface="ＭＳ Ｐゴシック" panose="020B0600070205080204" pitchFamily="50" charset="-128"/>
                <a:ea typeface="ＭＳ Ｐゴシック" panose="020B0600070205080204" pitchFamily="50" charset="-128"/>
              </a:rPr>
              <a:t>勝手にスマホをチェックして、</a:t>
            </a:r>
            <a:r>
              <a:rPr lang="en-US" altLang="ja-JP" sz="2100" dirty="0">
                <a:solidFill>
                  <a:schemeClr val="tx1"/>
                </a:solidFill>
                <a:latin typeface="ＭＳ Ｐゴシック" panose="020B0600070205080204" pitchFamily="50" charset="-128"/>
                <a:ea typeface="ＭＳ Ｐゴシック" panose="020B0600070205080204" pitchFamily="50" charset="-128"/>
              </a:rPr>
              <a:t>SNS</a:t>
            </a:r>
            <a:r>
              <a:rPr lang="ja-JP" altLang="en-US" sz="2100" dirty="0">
                <a:solidFill>
                  <a:schemeClr val="tx1"/>
                </a:solidFill>
                <a:latin typeface="ＭＳ Ｐゴシック" panose="020B0600070205080204" pitchFamily="50" charset="-128"/>
                <a:ea typeface="ＭＳ Ｐゴシック" panose="020B0600070205080204" pitchFamily="50" charset="-128"/>
              </a:rPr>
              <a:t>の履歴を見たりアドレスを消す</a:t>
            </a:r>
          </a:p>
        </p:txBody>
      </p:sp>
      <p:sp>
        <p:nvSpPr>
          <p:cNvPr id="9" name="四角形吹き出し 8"/>
          <p:cNvSpPr/>
          <p:nvPr/>
        </p:nvSpPr>
        <p:spPr>
          <a:xfrm>
            <a:off x="7422799" y="4065625"/>
            <a:ext cx="2732198" cy="1144036"/>
          </a:xfrm>
          <a:prstGeom prst="wedgeRectCallout">
            <a:avLst>
              <a:gd name="adj1" fmla="val -60281"/>
              <a:gd name="adj2" fmla="val -52185"/>
            </a:avLst>
          </a:prstGeom>
          <a:solidFill>
            <a:srgbClr val="FFEFEF"/>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100" dirty="0">
                <a:solidFill>
                  <a:schemeClr val="tx1"/>
                </a:solidFill>
                <a:latin typeface="ＭＳ Ｐゴシック" panose="020B0600070205080204" pitchFamily="50" charset="-128"/>
                <a:ea typeface="ＭＳ Ｐゴシック" panose="020B0600070205080204" pitchFamily="50" charset="-128"/>
              </a:rPr>
              <a:t>一日中メールが来る、すぐに返事をしないと怒る</a:t>
            </a:r>
          </a:p>
        </p:txBody>
      </p:sp>
      <p:sp>
        <p:nvSpPr>
          <p:cNvPr id="11" name="四角形吹き出し 10"/>
          <p:cNvSpPr/>
          <p:nvPr/>
        </p:nvSpPr>
        <p:spPr>
          <a:xfrm>
            <a:off x="7452717" y="894566"/>
            <a:ext cx="2843324" cy="1137682"/>
          </a:xfrm>
          <a:prstGeom prst="wedgeRectCallout">
            <a:avLst>
              <a:gd name="adj1" fmla="val -60970"/>
              <a:gd name="adj2" fmla="val 20417"/>
            </a:avLst>
          </a:prstGeom>
          <a:solidFill>
            <a:srgbClr val="FFEFEF"/>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2100" dirty="0">
                <a:solidFill>
                  <a:schemeClr val="tx1"/>
                </a:solidFill>
                <a:latin typeface="ＭＳ Ｐゴシック" panose="020B0600070205080204" pitchFamily="50" charset="-128"/>
                <a:ea typeface="ＭＳ Ｐゴシック" panose="020B0600070205080204" pitchFamily="50" charset="-128"/>
              </a:rPr>
              <a:t>その人らしさがなくなるような服装チェックや</a:t>
            </a:r>
            <a:endParaRPr lang="en-US" altLang="ja-JP" sz="2100" dirty="0">
              <a:solidFill>
                <a:schemeClr val="tx1"/>
              </a:solidFill>
              <a:latin typeface="ＭＳ Ｐゴシック" panose="020B0600070205080204" pitchFamily="50" charset="-128"/>
              <a:ea typeface="ＭＳ Ｐゴシック" panose="020B0600070205080204" pitchFamily="50" charset="-128"/>
            </a:endParaRPr>
          </a:p>
          <a:p>
            <a:r>
              <a:rPr lang="ja-JP" altLang="en-US" sz="2100" dirty="0">
                <a:solidFill>
                  <a:schemeClr val="tx1"/>
                </a:solidFill>
                <a:latin typeface="ＭＳ Ｐゴシック" panose="020B0600070205080204" pitchFamily="50" charset="-128"/>
                <a:ea typeface="ＭＳ Ｐゴシック" panose="020B0600070205080204" pitchFamily="50" charset="-128"/>
              </a:rPr>
              <a:t>髪型への注文</a:t>
            </a:r>
          </a:p>
        </p:txBody>
      </p:sp>
      <p:sp>
        <p:nvSpPr>
          <p:cNvPr id="12" name="四角形吹き出し 11"/>
          <p:cNvSpPr/>
          <p:nvPr/>
        </p:nvSpPr>
        <p:spPr>
          <a:xfrm>
            <a:off x="1851690" y="3959343"/>
            <a:ext cx="2747094" cy="930152"/>
          </a:xfrm>
          <a:prstGeom prst="wedgeRectCallout">
            <a:avLst>
              <a:gd name="adj1" fmla="val 60855"/>
              <a:gd name="adj2" fmla="val -39981"/>
            </a:avLst>
          </a:prstGeom>
          <a:solidFill>
            <a:srgbClr val="D5FF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100" dirty="0">
                <a:solidFill>
                  <a:schemeClr val="tx1"/>
                </a:solidFill>
                <a:latin typeface="ＭＳ Ｐゴシック" panose="020B0600070205080204" pitchFamily="50" charset="-128"/>
                <a:ea typeface="ＭＳ Ｐゴシック" panose="020B0600070205080204" pitchFamily="50" charset="-128"/>
              </a:rPr>
              <a:t>他の子と話していたら叩かれる</a:t>
            </a:r>
          </a:p>
        </p:txBody>
      </p:sp>
      <p:sp>
        <p:nvSpPr>
          <p:cNvPr id="13" name="四角形吹き出し 12"/>
          <p:cNvSpPr/>
          <p:nvPr/>
        </p:nvSpPr>
        <p:spPr>
          <a:xfrm>
            <a:off x="7422799" y="2370705"/>
            <a:ext cx="2873242" cy="1356465"/>
          </a:xfrm>
          <a:prstGeom prst="wedgeRectCallout">
            <a:avLst>
              <a:gd name="adj1" fmla="val -56716"/>
              <a:gd name="adj2" fmla="val 2276"/>
            </a:avLst>
          </a:prstGeom>
          <a:solidFill>
            <a:srgbClr val="D5FF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100" dirty="0">
                <a:solidFill>
                  <a:schemeClr val="tx1"/>
                </a:solidFill>
                <a:latin typeface="ＭＳ Ｐゴシック" panose="020B0600070205080204" pitchFamily="50" charset="-128"/>
                <a:ea typeface="ＭＳ Ｐゴシック" panose="020B0600070205080204" pitchFamily="50" charset="-128"/>
              </a:rPr>
              <a:t>性感染症の予防や妊娠の可能性など性のことをちゃんと話し合えない</a:t>
            </a:r>
          </a:p>
        </p:txBody>
      </p:sp>
    </p:spTree>
    <p:extLst>
      <p:ext uri="{BB962C8B-B14F-4D97-AF65-F5344CB8AC3E}">
        <p14:creationId xmlns:p14="http://schemas.microsoft.com/office/powerpoint/2010/main" val="122348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99724" y="487598"/>
            <a:ext cx="7494533" cy="743032"/>
          </a:xfrm>
          <a:solidFill>
            <a:srgbClr val="CCFFFF"/>
          </a:solidFill>
        </p:spPr>
        <p:txBody>
          <a:bodyPr>
            <a:noAutofit/>
          </a:bodyPr>
          <a:lstStyle/>
          <a:p>
            <a:pPr algn="ctr"/>
            <a:r>
              <a:rPr lang="en-US" altLang="ja-JP" sz="3200" dirty="0">
                <a:latin typeface="+mn-ea"/>
                <a:ea typeface="+mn-ea"/>
              </a:rPr>
              <a:t>Case</a:t>
            </a:r>
            <a:r>
              <a:rPr lang="ja-JP" altLang="en-US" sz="3200" dirty="0">
                <a:latin typeface="+mn-ea"/>
                <a:ea typeface="+mn-ea"/>
              </a:rPr>
              <a:t>１　放課後の予定を話している２人</a:t>
            </a:r>
          </a:p>
        </p:txBody>
      </p:sp>
      <p:sp>
        <p:nvSpPr>
          <p:cNvPr id="3" name="コンテンツ プレースホルダー 2"/>
          <p:cNvSpPr>
            <a:spLocks noGrp="1"/>
          </p:cNvSpPr>
          <p:nvPr>
            <p:ph idx="1"/>
          </p:nvPr>
        </p:nvSpPr>
        <p:spPr>
          <a:xfrm>
            <a:off x="2037461" y="1692037"/>
            <a:ext cx="8219057" cy="4580741"/>
          </a:xfrm>
        </p:spPr>
        <p:txBody>
          <a:bodyPr wrap="square">
            <a:spAutoFit/>
          </a:bodyPr>
          <a:lstStyle/>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今日の放課後、いつものところで待ってるからな。</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ごめん。今日は友達の家で勉強するって約束したの。</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え～、今さら勉強なんかしたってしょうがないじゃないか。</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でも、約束したし･･･</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何だよ。放課後は毎日おれと一緒に</a:t>
            </a:r>
            <a:r>
              <a:rPr lang="ja-JP" altLang="en-US" sz="2400" dirty="0" err="1">
                <a:latin typeface="ＭＳ Ｐゴシック" panose="020B0600070205080204" pitchFamily="50" charset="-128"/>
                <a:ea typeface="ＭＳ Ｐゴシック" panose="020B0600070205080204" pitchFamily="50" charset="-128"/>
              </a:rPr>
              <a:t>いろって</a:t>
            </a:r>
            <a:r>
              <a:rPr lang="ja-JP" altLang="en-US" sz="2400" dirty="0">
                <a:latin typeface="ＭＳ Ｐゴシック" panose="020B0600070205080204" pitchFamily="50" charset="-128"/>
                <a:ea typeface="ＭＳ Ｐゴシック" panose="020B0600070205080204" pitchFamily="50" charset="-128"/>
              </a:rPr>
              <a:t>、言っただろ。</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でも、毎日なんか無理だよ。私だって予定があるのに。</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おれと約束と、どっちが大事なんだよ。</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わかったよ･･･そんなに言うなら、約束を断るよ。</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08929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9068" y="499373"/>
            <a:ext cx="6952133" cy="743032"/>
          </a:xfrm>
          <a:solidFill>
            <a:srgbClr val="CCFFFF"/>
          </a:solidFill>
        </p:spPr>
        <p:txBody>
          <a:bodyPr>
            <a:normAutofit/>
          </a:bodyPr>
          <a:lstStyle/>
          <a:p>
            <a:pPr algn="ctr"/>
            <a:r>
              <a:rPr lang="en-US" altLang="ja-JP" sz="3200" dirty="0">
                <a:latin typeface="+mj-ea"/>
              </a:rPr>
              <a:t>Case</a:t>
            </a:r>
            <a:r>
              <a:rPr lang="ja-JP" altLang="en-US" sz="3200" dirty="0">
                <a:latin typeface="+mj-ea"/>
              </a:rPr>
              <a:t>２　スマホを巡って口論に・・・</a:t>
            </a:r>
          </a:p>
        </p:txBody>
      </p:sp>
      <p:sp>
        <p:nvSpPr>
          <p:cNvPr id="3" name="コンテンツ プレースホルダー 2"/>
          <p:cNvSpPr>
            <a:spLocks noGrp="1"/>
          </p:cNvSpPr>
          <p:nvPr>
            <p:ph idx="1"/>
          </p:nvPr>
        </p:nvSpPr>
        <p:spPr>
          <a:xfrm>
            <a:off x="2801466" y="1505460"/>
            <a:ext cx="7013094" cy="5352541"/>
          </a:xfrm>
        </p:spPr>
        <p:txBody>
          <a:bodyPr>
            <a:noAutofit/>
          </a:bodyPr>
          <a:lstStyle/>
          <a:p>
            <a:pPr marL="0" indent="0">
              <a:lnSpc>
                <a:spcPts val="31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ねぇねぇ、ちょっとスマホ見せて。</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1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え、なんで？いやだよ。</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1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いいから見せてよ</a:t>
            </a:r>
            <a:r>
              <a:rPr lang="ja-JP" altLang="en-US" sz="2400" dirty="0">
                <a:latin typeface="ＭＳ Ｐゴシック" panose="020B0600070205080204" pitchFamily="50" charset="-128"/>
              </a:rPr>
              <a:t>。すごく気になるんだもん。</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100"/>
              </a:lnSpc>
              <a:buNone/>
            </a:pPr>
            <a:r>
              <a:rPr lang="ja-JP" altLang="en-US" sz="2400" dirty="0">
                <a:latin typeface="ＭＳ Ｐゴシック" panose="020B0600070205080204" pitchFamily="50" charset="-128"/>
                <a:ea typeface="ＭＳ Ｐゴシック" panose="020B0600070205080204" pitchFamily="50" charset="-128"/>
              </a:rPr>
              <a:t>　　 あれぇ、女の子からメッセージとかがきてる！</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1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部活の連絡だよ。</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1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女の子じゃなくて、男の子から聞けばいいじゃ</a:t>
            </a:r>
            <a:r>
              <a:rPr lang="ja-JP" altLang="en-US" sz="2400" dirty="0" err="1">
                <a:latin typeface="ＭＳ Ｐゴシック" panose="020B0600070205080204" pitchFamily="50" charset="-128"/>
                <a:ea typeface="ＭＳ Ｐゴシック" panose="020B0600070205080204" pitchFamily="50" charset="-128"/>
              </a:rPr>
              <a:t>ん</a:t>
            </a:r>
            <a:r>
              <a:rPr lang="ja-JP" altLang="en-US" sz="2400" dirty="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100"/>
              </a:lnSpc>
              <a:buNone/>
            </a:pP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私だって、他の男の子とは話してないよ。</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100"/>
              </a:lnSpc>
              <a:buNone/>
            </a:pP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それとも、その子のこと好きなの？</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1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そうじゃないけど・・・わかったよ。</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1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他の女の子とは、もう電話もメールもしないから。</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15618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9503" y="450549"/>
            <a:ext cx="5165177" cy="743032"/>
          </a:xfrm>
          <a:solidFill>
            <a:srgbClr val="CCFFFF"/>
          </a:solidFill>
        </p:spPr>
        <p:txBody>
          <a:bodyPr>
            <a:normAutofit/>
          </a:bodyPr>
          <a:lstStyle/>
          <a:p>
            <a:r>
              <a:rPr lang="en-US" altLang="ja-JP" sz="3200" dirty="0">
                <a:latin typeface="+mn-ea"/>
                <a:ea typeface="+mn-ea"/>
              </a:rPr>
              <a:t>Case3</a:t>
            </a:r>
            <a:r>
              <a:rPr lang="ja-JP" altLang="en-US" sz="3200" dirty="0">
                <a:latin typeface="+mn-ea"/>
                <a:ea typeface="+mn-ea"/>
              </a:rPr>
              <a:t>　お酒を勧められて</a:t>
            </a:r>
          </a:p>
        </p:txBody>
      </p:sp>
      <p:sp>
        <p:nvSpPr>
          <p:cNvPr id="4" name="コンテンツ プレースホルダー 2"/>
          <p:cNvSpPr txBox="1">
            <a:spLocks/>
          </p:cNvSpPr>
          <p:nvPr/>
        </p:nvSpPr>
        <p:spPr>
          <a:xfrm>
            <a:off x="1938104" y="1591906"/>
            <a:ext cx="8607973" cy="490033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3500"/>
              </a:lnSpc>
              <a:buNone/>
            </a:pPr>
            <a:r>
              <a:rPr lang="ja-JP" altLang="en-US" sz="2400" dirty="0">
                <a:latin typeface="ＭＳ Ｐゴシック" panose="020B0600070205080204" pitchFamily="50" charset="-128"/>
                <a:ea typeface="ＭＳ Ｐゴシック" panose="020B0600070205080204" pitchFamily="50" charset="-128"/>
              </a:rPr>
              <a:t>仲のよい先輩に誘われ、カラオケボックスで遊ぶことになりました。</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2500"/>
              </a:lnSpc>
              <a:buNone/>
            </a:pP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ja-JP" altLang="en-US" sz="2400" dirty="0">
                <a:latin typeface="ＭＳ Ｐゴシック" panose="020B0600070205080204" pitchFamily="50" charset="-128"/>
                <a:ea typeface="ＭＳ Ｐゴシック" panose="020B0600070205080204" pitchFamily="50" charset="-128"/>
              </a:rPr>
              <a:t>周りの人たちがお酒を飲み始め、あなたにもお酒を勧めてきます。</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ja-JP" altLang="en-US" sz="2400" dirty="0">
                <a:latin typeface="ＭＳ Ｐゴシック" panose="020B0600070205080204" pitchFamily="50" charset="-128"/>
                <a:ea typeface="ＭＳ Ｐゴシック" panose="020B0600070205080204" pitchFamily="50" charset="-128"/>
              </a:rPr>
              <a:t>雰囲気を壊すのが嫌なので、少しだけ口にしました。</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ja-JP" altLang="en-US" sz="2400" dirty="0">
                <a:latin typeface="ＭＳ Ｐゴシック" panose="020B0600070205080204" pitchFamily="50" charset="-128"/>
                <a:ea typeface="ＭＳ Ｐゴシック" panose="020B0600070205080204" pitchFamily="50" charset="-128"/>
              </a:rPr>
              <a:t>一度口にすると、周りに盛り上げられて、断ることができなくなり、次々お酒を勧められます。</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2500"/>
              </a:lnSpc>
              <a:buNone/>
            </a:pP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ja-JP" altLang="en-US" sz="2400" dirty="0">
                <a:latin typeface="ＭＳ Ｐゴシック" panose="020B0600070205080204" pitchFamily="50" charset="-128"/>
                <a:ea typeface="ＭＳ Ｐゴシック" panose="020B0600070205080204" pitchFamily="50" charset="-128"/>
              </a:rPr>
              <a:t>すると、頭がボーっとし、体に力が入らなくなってきました。</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ja-JP" altLang="en-US" sz="2400" dirty="0">
                <a:latin typeface="ＭＳ Ｐゴシック" panose="020B0600070205080204" pitchFamily="50" charset="-128"/>
                <a:ea typeface="ＭＳ Ｐゴシック" panose="020B0600070205080204" pitchFamily="50" charset="-128"/>
              </a:rPr>
              <a:t>そうしているうちに、先輩達の手が服の中に入ってきました。</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04722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93"/>
          <p:cNvSpPr/>
          <p:nvPr/>
        </p:nvSpPr>
        <p:spPr>
          <a:xfrm>
            <a:off x="1684617" y="1173057"/>
            <a:ext cx="8922785" cy="5490278"/>
          </a:xfrm>
          <a:prstGeom prst="rect">
            <a:avLst/>
          </a:prstGeom>
        </p:spPr>
        <p:txBody>
          <a:bodyP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ct val="200000"/>
              </a:lnSpc>
            </a:pPr>
            <a:r>
              <a:rPr lang="ja-JP" altLang="en-US" sz="2700" dirty="0">
                <a:latin typeface="HGSｺﾞｼｯｸE" panose="020B0900000000000000" pitchFamily="50" charset="-128"/>
                <a:ea typeface="HGSｺﾞｼｯｸE" panose="020B0900000000000000" pitchFamily="50" charset="-128"/>
              </a:rPr>
              <a:t>○どちらの気持ちが</a:t>
            </a:r>
            <a:r>
              <a:rPr lang="ja-JP" altLang="en-US" sz="2800" dirty="0">
                <a:latin typeface="HGSｺﾞｼｯｸE" panose="020B0900000000000000" pitchFamily="50" charset="-128"/>
                <a:ea typeface="HGSｺﾞｼｯｸE" panose="020B0900000000000000" pitchFamily="50" charset="-128"/>
              </a:rPr>
              <a:t>優先</a:t>
            </a:r>
            <a:r>
              <a:rPr lang="ja-JP" altLang="en-US" sz="2700" dirty="0">
                <a:latin typeface="HGSｺﾞｼｯｸE" panose="020B0900000000000000" pitchFamily="50" charset="-128"/>
                <a:ea typeface="HGSｺﾞｼｯｸE" panose="020B0900000000000000" pitchFamily="50" charset="-128"/>
              </a:rPr>
              <a:t>されている？</a:t>
            </a:r>
            <a:endParaRPr lang="en-US" altLang="ja-JP" sz="2700" dirty="0">
              <a:latin typeface="HGSｺﾞｼｯｸE" panose="020B0900000000000000" pitchFamily="50" charset="-128"/>
              <a:ea typeface="HGSｺﾞｼｯｸE" panose="020B0900000000000000" pitchFamily="50" charset="-128"/>
            </a:endParaRPr>
          </a:p>
          <a:p>
            <a:pPr algn="l">
              <a:lnSpc>
                <a:spcPct val="200000"/>
              </a:lnSpc>
            </a:pPr>
            <a:r>
              <a:rPr lang="ja-JP" altLang="en-US" sz="2700" dirty="0">
                <a:latin typeface="HGSｺﾞｼｯｸE" panose="020B0900000000000000" pitchFamily="50" charset="-128"/>
                <a:ea typeface="HGSｺﾞｼｯｸE" panose="020B0900000000000000" pitchFamily="50" charset="-128"/>
              </a:rPr>
              <a:t>○どちらの意見・考えによって、物事が決まっている？</a:t>
            </a:r>
            <a:endParaRPr lang="en-US" altLang="ja-JP" sz="2700" dirty="0">
              <a:latin typeface="HGSｺﾞｼｯｸE" panose="020B0900000000000000" pitchFamily="50" charset="-128"/>
              <a:ea typeface="HGSｺﾞｼｯｸE" panose="020B0900000000000000" pitchFamily="50" charset="-128"/>
            </a:endParaRPr>
          </a:p>
          <a:p>
            <a:pPr algn="l">
              <a:lnSpc>
                <a:spcPct val="200000"/>
              </a:lnSpc>
            </a:pPr>
            <a:r>
              <a:rPr lang="ja-JP" altLang="en-US" sz="2700" dirty="0">
                <a:latin typeface="HGSｺﾞｼｯｸE" panose="020B0900000000000000" pitchFamily="50" charset="-128"/>
                <a:ea typeface="HGSｺﾞｼｯｸE" panose="020B0900000000000000" pitchFamily="50" charset="-128"/>
              </a:rPr>
              <a:t>○どちらが相手の顔色をうかがってびくびくしている？</a:t>
            </a:r>
            <a:endParaRPr lang="en-US" altLang="ja-JP" sz="2700" dirty="0">
              <a:latin typeface="HGSｺﾞｼｯｸE" panose="020B0900000000000000" pitchFamily="50" charset="-128"/>
              <a:ea typeface="HGSｺﾞｼｯｸE" panose="020B0900000000000000" pitchFamily="50" charset="-128"/>
            </a:endParaRPr>
          </a:p>
          <a:p>
            <a:pPr algn="l">
              <a:lnSpc>
                <a:spcPct val="200000"/>
              </a:lnSpc>
            </a:pPr>
            <a:r>
              <a:rPr lang="ja-JP" altLang="en-US" sz="2700" dirty="0">
                <a:latin typeface="HGSｺﾞｼｯｸE" panose="020B0900000000000000" pitchFamily="50" charset="-128"/>
                <a:ea typeface="HGSｺﾞｼｯｸE" panose="020B0900000000000000" pitchFamily="50" charset="-128"/>
              </a:rPr>
              <a:t>○２人の関係は「上</a:t>
            </a:r>
            <a:r>
              <a:rPr lang="ja-JP" altLang="en-US" sz="2700" dirty="0" err="1">
                <a:latin typeface="HGSｺﾞｼｯｸE" panose="020B0900000000000000" pitchFamily="50" charset="-128"/>
                <a:ea typeface="HGSｺﾞｼｯｸE" panose="020B0900000000000000" pitchFamily="50" charset="-128"/>
              </a:rPr>
              <a:t>ｰ</a:t>
            </a:r>
            <a:r>
              <a:rPr lang="ja-JP" altLang="en-US" sz="2700" dirty="0">
                <a:latin typeface="HGSｺﾞｼｯｸE" panose="020B0900000000000000" pitchFamily="50" charset="-128"/>
                <a:ea typeface="HGSｺﾞｼｯｸE" panose="020B0900000000000000" pitchFamily="50" charset="-128"/>
              </a:rPr>
              <a:t>下」「主</a:t>
            </a:r>
            <a:r>
              <a:rPr lang="ja-JP" altLang="en-US" sz="2700" dirty="0" err="1">
                <a:latin typeface="HGSｺﾞｼｯｸE" panose="020B0900000000000000" pitchFamily="50" charset="-128"/>
                <a:ea typeface="HGSｺﾞｼｯｸE" panose="020B0900000000000000" pitchFamily="50" charset="-128"/>
              </a:rPr>
              <a:t>ｰ</a:t>
            </a:r>
            <a:r>
              <a:rPr lang="ja-JP" altLang="en-US" sz="2700" dirty="0">
                <a:latin typeface="HGSｺﾞｼｯｸE" panose="020B0900000000000000" pitchFamily="50" charset="-128"/>
                <a:ea typeface="HGSｺﾞｼｯｸE" panose="020B0900000000000000" pitchFamily="50" charset="-128"/>
              </a:rPr>
              <a:t>従」になっていない？</a:t>
            </a:r>
            <a:endParaRPr lang="en-US" altLang="ja-JP" sz="2700" dirty="0">
              <a:latin typeface="HGSｺﾞｼｯｸE" panose="020B0900000000000000" pitchFamily="50" charset="-128"/>
              <a:ea typeface="HGSｺﾞｼｯｸE" panose="020B0900000000000000" pitchFamily="50" charset="-128"/>
            </a:endParaRPr>
          </a:p>
          <a:p>
            <a:pPr algn="l">
              <a:lnSpc>
                <a:spcPct val="200000"/>
              </a:lnSpc>
            </a:pPr>
            <a:r>
              <a:rPr lang="ja-JP" altLang="en-US" sz="2700" dirty="0">
                <a:latin typeface="HGSｺﾞｼｯｸE" panose="020B0900000000000000" pitchFamily="50" charset="-128"/>
                <a:ea typeface="HGSｺﾞｼｯｸE" panose="020B0900000000000000" pitchFamily="50" charset="-128"/>
              </a:rPr>
              <a:t>○どちらかが大きな「力」を持って、相手を思い通りに</a:t>
            </a:r>
            <a:endParaRPr lang="en-US" altLang="ja-JP" sz="2700" dirty="0">
              <a:latin typeface="HGSｺﾞｼｯｸE" panose="020B0900000000000000" pitchFamily="50" charset="-128"/>
              <a:ea typeface="HGSｺﾞｼｯｸE" panose="020B0900000000000000" pitchFamily="50" charset="-128"/>
            </a:endParaRPr>
          </a:p>
          <a:p>
            <a:pPr algn="l">
              <a:lnSpc>
                <a:spcPct val="150000"/>
              </a:lnSpc>
            </a:pPr>
            <a:r>
              <a:rPr lang="ja-JP" altLang="en-US" sz="2700" dirty="0">
                <a:latin typeface="HGSｺﾞｼｯｸE" panose="020B0900000000000000" pitchFamily="50" charset="-128"/>
                <a:ea typeface="HGSｺﾞｼｯｸE" panose="020B0900000000000000" pitchFamily="50" charset="-128"/>
              </a:rPr>
              <a:t>　していない？</a:t>
            </a:r>
            <a:endParaRPr lang="en-US" altLang="ja-JP" sz="2700" dirty="0">
              <a:latin typeface="HGSｺﾞｼｯｸE" panose="020B0900000000000000" pitchFamily="50" charset="-128"/>
              <a:ea typeface="HGSｺﾞｼｯｸE" panose="020B0900000000000000" pitchFamily="50" charset="-128"/>
            </a:endParaRPr>
          </a:p>
          <a:p>
            <a:pPr algn="l">
              <a:lnSpc>
                <a:spcPct val="200000"/>
              </a:lnSpc>
            </a:pPr>
            <a:r>
              <a:rPr lang="ja-JP" altLang="en-US" sz="2700" dirty="0">
                <a:latin typeface="HGSｺﾞｼｯｸE" panose="020B0900000000000000" pitchFamily="50" charset="-128"/>
                <a:ea typeface="HGSｺﾞｼｯｸE" panose="020B0900000000000000" pitchFamily="50" charset="-128"/>
              </a:rPr>
              <a:t>○２人の関係は、対等？</a:t>
            </a:r>
            <a:endParaRPr lang="en-US" altLang="ja-JP" sz="2700" dirty="0">
              <a:latin typeface="HGSｺﾞｼｯｸE" panose="020B0900000000000000" pitchFamily="50" charset="-128"/>
              <a:ea typeface="HGSｺﾞｼｯｸE" panose="020B0900000000000000" pitchFamily="50" charset="-128"/>
            </a:endParaRPr>
          </a:p>
        </p:txBody>
      </p:sp>
      <p:sp>
        <p:nvSpPr>
          <p:cNvPr id="11" name="正方形/長方形 10"/>
          <p:cNvSpPr/>
          <p:nvPr/>
        </p:nvSpPr>
        <p:spPr>
          <a:xfrm>
            <a:off x="3546419" y="253852"/>
            <a:ext cx="5199180" cy="623250"/>
          </a:xfrm>
          <a:prstGeom prst="rect">
            <a:avLst/>
          </a:prstGeom>
          <a:solidFill>
            <a:schemeClr val="bg1"/>
          </a:solidFill>
        </p:spPr>
        <p:txBody>
          <a:bodyPr wrap="none" lIns="68580" tIns="34291" rIns="68580" bIns="34291">
            <a:spAutoFit/>
          </a:bodyPr>
          <a:lstStyle/>
          <a:p>
            <a:pPr algn="ctr"/>
            <a:r>
              <a:rPr lang="ja-JP" altLang="en-US" sz="3600" dirty="0">
                <a:ln w="22225">
                  <a:solidFill>
                    <a:schemeClr val="accent2"/>
                  </a:solidFill>
                  <a:prstDash val="solid"/>
                </a:ln>
                <a:solidFill>
                  <a:schemeClr val="accent2"/>
                </a:solidFill>
                <a:latin typeface="ＭＳ Ｐゴシック" panose="020B0600070205080204" pitchFamily="50" charset="-128"/>
                <a:ea typeface="ＭＳ Ｐゴシック" panose="020B0600070205080204" pitchFamily="50" charset="-128"/>
              </a:rPr>
              <a:t>２人の関係を考えてみよう</a:t>
            </a:r>
          </a:p>
        </p:txBody>
      </p:sp>
    </p:spTree>
    <p:extLst>
      <p:ext uri="{BB962C8B-B14F-4D97-AF65-F5344CB8AC3E}">
        <p14:creationId xmlns:p14="http://schemas.microsoft.com/office/powerpoint/2010/main" val="3729067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539168" y="2540058"/>
            <a:ext cx="5256888" cy="1731243"/>
          </a:xfrm>
          <a:prstGeom prst="rect">
            <a:avLst/>
          </a:prstGeom>
          <a:solidFill>
            <a:schemeClr val="bg1"/>
          </a:solidFill>
        </p:spPr>
        <p:txBody>
          <a:bodyPr wrap="none" lIns="68580" tIns="34290" rIns="68580" bIns="34290">
            <a:spAutoFit/>
          </a:bodyPr>
          <a:lstStyle/>
          <a:p>
            <a:pPr algn="ctr">
              <a:lnSpc>
                <a:spcPct val="150000"/>
              </a:lnSpc>
            </a:pPr>
            <a:r>
              <a:rPr lang="ja-JP" altLang="en-US" sz="3600" dirty="0">
                <a:ln w="22225">
                  <a:solidFill>
                    <a:schemeClr val="accent2"/>
                  </a:solidFill>
                  <a:prstDash val="solid"/>
                </a:ln>
                <a:solidFill>
                  <a:schemeClr val="accent2"/>
                </a:solidFill>
                <a:latin typeface="+mj-ea"/>
                <a:ea typeface="+mj-ea"/>
              </a:rPr>
              <a:t>どんな言葉で伝え合えば</a:t>
            </a:r>
            <a:endParaRPr lang="en-US" altLang="ja-JP" sz="3600" dirty="0">
              <a:ln w="22225">
                <a:solidFill>
                  <a:schemeClr val="accent2"/>
                </a:solidFill>
                <a:prstDash val="solid"/>
              </a:ln>
              <a:solidFill>
                <a:schemeClr val="accent2"/>
              </a:solidFill>
              <a:latin typeface="+mj-ea"/>
              <a:ea typeface="+mj-ea"/>
            </a:endParaRPr>
          </a:p>
          <a:p>
            <a:pPr algn="ctr">
              <a:lnSpc>
                <a:spcPct val="150000"/>
              </a:lnSpc>
            </a:pPr>
            <a:r>
              <a:rPr lang="ja-JP" altLang="en-US" sz="3600" dirty="0">
                <a:ln w="22225">
                  <a:solidFill>
                    <a:schemeClr val="accent2"/>
                  </a:solidFill>
                  <a:prstDash val="solid"/>
                </a:ln>
                <a:solidFill>
                  <a:schemeClr val="accent2"/>
                </a:solidFill>
                <a:latin typeface="+mj-ea"/>
                <a:ea typeface="+mj-ea"/>
              </a:rPr>
              <a:t>対等な関係になれるだろう</a:t>
            </a:r>
          </a:p>
        </p:txBody>
      </p:sp>
    </p:spTree>
    <p:extLst>
      <p:ext uri="{BB962C8B-B14F-4D97-AF65-F5344CB8AC3E}">
        <p14:creationId xmlns:p14="http://schemas.microsoft.com/office/powerpoint/2010/main" val="566734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29028" y="484133"/>
            <a:ext cx="7533947" cy="743032"/>
          </a:xfrm>
          <a:solidFill>
            <a:srgbClr val="FFFF99"/>
          </a:solidFill>
        </p:spPr>
        <p:txBody>
          <a:bodyPr>
            <a:noAutofit/>
          </a:bodyPr>
          <a:lstStyle/>
          <a:p>
            <a:pPr algn="ctr"/>
            <a:r>
              <a:rPr lang="en-US" altLang="ja-JP" sz="3200" dirty="0">
                <a:latin typeface="+mj-ea"/>
              </a:rPr>
              <a:t>Case</a:t>
            </a:r>
            <a:r>
              <a:rPr lang="ja-JP" altLang="en-US" sz="3200" dirty="0">
                <a:latin typeface="+mj-ea"/>
              </a:rPr>
              <a:t>１　放課後の予定を話している２人</a:t>
            </a:r>
          </a:p>
        </p:txBody>
      </p:sp>
      <p:sp>
        <p:nvSpPr>
          <p:cNvPr id="3" name="コンテンツ プレースホルダー 2"/>
          <p:cNvSpPr>
            <a:spLocks noGrp="1"/>
          </p:cNvSpPr>
          <p:nvPr>
            <p:ph idx="1"/>
          </p:nvPr>
        </p:nvSpPr>
        <p:spPr>
          <a:xfrm>
            <a:off x="2435708" y="1539618"/>
            <a:ext cx="7698893" cy="5135502"/>
          </a:xfrm>
        </p:spPr>
        <p:txBody>
          <a:bodyPr>
            <a:noAutofit/>
          </a:bodyPr>
          <a:lstStyle/>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放課後、いつものところで待ってるよ。</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ごめん。今日は友達の家で勉強するって約束したの。</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そうなんだ。残念！試験勉強するの？えらいなぁ。</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ja-JP" altLang="en-US" sz="2400" dirty="0">
                <a:latin typeface="ＭＳ Ｐゴシック" panose="020B0600070205080204" pitchFamily="50" charset="-128"/>
                <a:ea typeface="ＭＳ Ｐゴシック" panose="020B0600070205080204" pitchFamily="50" charset="-128"/>
              </a:rPr>
              <a:t>　   でも、なんで友達と勉強するの？</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勉強を教えるのが上手な友達なの。</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一緒だと集中してできるし。</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そっか。じゃあ、今度の土曜日は空いてる？</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うん。空けとくよ。</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よかった。試験、頑張ろう。</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05238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23386" y="468893"/>
            <a:ext cx="6449214" cy="743032"/>
          </a:xfrm>
          <a:solidFill>
            <a:srgbClr val="FFFF99"/>
          </a:solidFill>
        </p:spPr>
        <p:txBody>
          <a:bodyPr>
            <a:normAutofit/>
          </a:bodyPr>
          <a:lstStyle/>
          <a:p>
            <a:pPr algn="ctr"/>
            <a:r>
              <a:rPr lang="en-US" altLang="ja-JP" sz="3200" dirty="0">
                <a:latin typeface="+mj-ea"/>
              </a:rPr>
              <a:t>Case</a:t>
            </a:r>
            <a:r>
              <a:rPr lang="ja-JP" altLang="en-US" sz="3200" dirty="0">
                <a:latin typeface="+mj-ea"/>
              </a:rPr>
              <a:t>２　スマホを巡って口論に・・・</a:t>
            </a:r>
          </a:p>
        </p:txBody>
      </p:sp>
      <p:sp>
        <p:nvSpPr>
          <p:cNvPr id="3" name="コンテンツ プレースホルダー 2"/>
          <p:cNvSpPr>
            <a:spLocks noGrp="1"/>
          </p:cNvSpPr>
          <p:nvPr>
            <p:ph idx="1"/>
          </p:nvPr>
        </p:nvSpPr>
        <p:spPr>
          <a:xfrm>
            <a:off x="1667433" y="1516726"/>
            <a:ext cx="8961121" cy="5204115"/>
          </a:xfrm>
        </p:spPr>
        <p:txBody>
          <a:bodyPr>
            <a:noAutofit/>
          </a:bodyPr>
          <a:lstStyle/>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ねぇねぇ、ちょっとスマホ見せて。</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え、なんで？いやだよ。</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だって、女の子からメッセージとかがきてるんじゃないかって、</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すごく気になるんだもん？</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あぁ、そうなんだ。でも、</a:t>
            </a: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A</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のことも大事だけど友達も大事なんだ。</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えー、女の子も？そんなの私いやだ。</a:t>
            </a:r>
            <a:endParaRPr lang="en-US" altLang="ja-JP" sz="2400" dirty="0">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B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 ぼくだって、</a:t>
            </a: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A</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が男の子としゃべっていたら気になるよ。</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     </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でも</a:t>
            </a:r>
            <a:r>
              <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rPr>
              <a:t>A</a:t>
            </a:r>
            <a:r>
              <a:rPr lang="ja-JP" altLang="en-US" sz="2400" dirty="0">
                <a:solidFill>
                  <a:schemeClr val="accent5">
                    <a:lumMod val="75000"/>
                  </a:schemeClr>
                </a:solidFill>
                <a:latin typeface="ＭＳ Ｐゴシック" panose="020B0600070205080204" pitchFamily="50" charset="-128"/>
                <a:ea typeface="ＭＳ Ｐゴシック" panose="020B0600070205080204" pitchFamily="50" charset="-128"/>
              </a:rPr>
              <a:t>の気持ちを大事にしたいんだ。</a:t>
            </a:r>
            <a:endParaRPr lang="en-US" altLang="ja-JP" sz="24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0" indent="0">
              <a:lnSpc>
                <a:spcPts val="3500"/>
              </a:lnSpc>
              <a:buNone/>
            </a:pPr>
            <a:r>
              <a:rPr lang="en-US" altLang="ja-JP" sz="2400" dirty="0">
                <a:latin typeface="ＭＳ Ｐゴシック" panose="020B0600070205080204" pitchFamily="50" charset="-128"/>
                <a:ea typeface="ＭＳ Ｐゴシック" panose="020B0600070205080204" pitchFamily="50" charset="-128"/>
              </a:rPr>
              <a:t>A </a:t>
            </a:r>
            <a:r>
              <a:rPr lang="ja-JP" altLang="en-US" sz="2400" dirty="0">
                <a:latin typeface="ＭＳ Ｐゴシック" panose="020B0600070205080204" pitchFamily="50" charset="-128"/>
                <a:ea typeface="ＭＳ Ｐゴシック" panose="020B0600070205080204" pitchFamily="50" charset="-128"/>
              </a:rPr>
              <a:t>： うん。友達も大切だよね。</a:t>
            </a:r>
            <a:r>
              <a:rPr lang="en-US" altLang="ja-JP" sz="2400" dirty="0">
                <a:latin typeface="ＭＳ Ｐゴシック" panose="020B0600070205080204" pitchFamily="50" charset="-128"/>
                <a:ea typeface="ＭＳ Ｐゴシック" panose="020B0600070205080204" pitchFamily="50" charset="-128"/>
              </a:rPr>
              <a:t>B</a:t>
            </a:r>
            <a:r>
              <a:rPr lang="ja-JP" altLang="en-US" sz="2400" dirty="0">
                <a:latin typeface="ＭＳ Ｐゴシック" panose="020B0600070205080204" pitchFamily="50" charset="-128"/>
                <a:ea typeface="ＭＳ Ｐゴシック" panose="020B0600070205080204" pitchFamily="50" charset="-128"/>
              </a:rPr>
              <a:t>の気持ちが分かって、ちょっと安心。</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93690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09750" y="374050"/>
            <a:ext cx="5490407" cy="743032"/>
          </a:xfrm>
          <a:solidFill>
            <a:srgbClr val="FFFF99"/>
          </a:solidFill>
        </p:spPr>
        <p:txBody>
          <a:bodyPr>
            <a:normAutofit/>
          </a:bodyPr>
          <a:lstStyle/>
          <a:p>
            <a:pPr algn="ctr"/>
            <a:r>
              <a:rPr lang="en-US" altLang="ja-JP" sz="3200" dirty="0">
                <a:latin typeface="+mn-ea"/>
                <a:ea typeface="+mn-ea"/>
              </a:rPr>
              <a:t>Case</a:t>
            </a:r>
            <a:r>
              <a:rPr lang="ja-JP" altLang="en-US" sz="3200" dirty="0">
                <a:latin typeface="+mn-ea"/>
                <a:ea typeface="+mn-ea"/>
              </a:rPr>
              <a:t>３　お酒を勧められて</a:t>
            </a:r>
          </a:p>
        </p:txBody>
      </p:sp>
      <p:sp>
        <p:nvSpPr>
          <p:cNvPr id="4" name="タイトル 1"/>
          <p:cNvSpPr txBox="1">
            <a:spLocks/>
          </p:cNvSpPr>
          <p:nvPr/>
        </p:nvSpPr>
        <p:spPr>
          <a:xfrm>
            <a:off x="1873665" y="1493278"/>
            <a:ext cx="8562579" cy="5216813"/>
          </a:xfrm>
          <a:prstGeom prst="rect">
            <a:avLst/>
          </a:prstGeom>
        </p:spPr>
        <p:txBody>
          <a:bodyPr vert="horz" lIns="68580" tIns="34290" rIns="68580" bIns="3429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500"/>
              </a:lnSpc>
            </a:pPr>
            <a:r>
              <a:rPr lang="ja-JP" altLang="en-US" sz="2400" dirty="0">
                <a:latin typeface="ＭＳ Ｐゴシック" panose="020B0600070205080204" pitchFamily="50" charset="-128"/>
                <a:ea typeface="ＭＳ Ｐゴシック" panose="020B0600070205080204" pitchFamily="50" charset="-128"/>
              </a:rPr>
              <a:t>○お酒や薬を飲ませて抵抗できない状態にし、性被害に遭う場合</a:t>
            </a:r>
            <a:endParaRPr lang="en-US" altLang="ja-JP" sz="2400" dirty="0">
              <a:latin typeface="ＭＳ Ｐゴシック" panose="020B0600070205080204" pitchFamily="50" charset="-128"/>
              <a:ea typeface="ＭＳ Ｐゴシック" panose="020B0600070205080204" pitchFamily="50" charset="-128"/>
            </a:endParaRPr>
          </a:p>
          <a:p>
            <a:pPr>
              <a:lnSpc>
                <a:spcPts val="3500"/>
              </a:lnSpc>
            </a:pP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があることを知っておきましょう。</a:t>
            </a:r>
            <a:endParaRPr lang="en-US" altLang="ja-JP" sz="2400" dirty="0">
              <a:latin typeface="ＭＳ Ｐゴシック" panose="020B0600070205080204" pitchFamily="50" charset="-128"/>
              <a:ea typeface="ＭＳ Ｐゴシック" panose="020B0600070205080204" pitchFamily="50" charset="-128"/>
            </a:endParaRPr>
          </a:p>
          <a:p>
            <a:pPr>
              <a:lnSpc>
                <a:spcPts val="3500"/>
              </a:lnSpc>
            </a:pPr>
            <a:endParaRPr lang="en-US" altLang="ja-JP" sz="2400" dirty="0">
              <a:latin typeface="ＭＳ Ｐゴシック" panose="020B0600070205080204" pitchFamily="50" charset="-128"/>
              <a:ea typeface="ＭＳ Ｐゴシック" panose="020B0600070205080204" pitchFamily="50" charset="-128"/>
            </a:endParaRPr>
          </a:p>
          <a:p>
            <a:pPr>
              <a:lnSpc>
                <a:spcPts val="3500"/>
              </a:lnSpc>
            </a:pPr>
            <a:r>
              <a:rPr lang="ja-JP" altLang="en-US" sz="2400" dirty="0">
                <a:latin typeface="ＭＳ Ｐゴシック" panose="020B0600070205080204" pitchFamily="50" charset="-128"/>
                <a:ea typeface="ＭＳ Ｐゴシック" panose="020B0600070205080204" pitchFamily="50" charset="-128"/>
              </a:rPr>
              <a:t>○お酒や薬は勧められても簡単に口にしない。</a:t>
            </a:r>
            <a:endParaRPr lang="en-US" altLang="ja-JP" sz="2400" dirty="0">
              <a:latin typeface="ＭＳ Ｐゴシック" panose="020B0600070205080204" pitchFamily="50" charset="-128"/>
              <a:ea typeface="ＭＳ Ｐゴシック" panose="020B0600070205080204" pitchFamily="50" charset="-128"/>
            </a:endParaRPr>
          </a:p>
          <a:p>
            <a:pPr>
              <a:lnSpc>
                <a:spcPts val="3500"/>
              </a:lnSpc>
            </a:pPr>
            <a:endParaRPr lang="en-US" altLang="ja-JP" sz="2400" dirty="0">
              <a:latin typeface="ＭＳ Ｐゴシック" panose="020B0600070205080204" pitchFamily="50" charset="-128"/>
              <a:ea typeface="ＭＳ Ｐゴシック" panose="020B0600070205080204" pitchFamily="50" charset="-128"/>
            </a:endParaRPr>
          </a:p>
          <a:p>
            <a:pPr>
              <a:lnSpc>
                <a:spcPts val="3500"/>
              </a:lnSpc>
            </a:pPr>
            <a:r>
              <a:rPr lang="ja-JP" altLang="en-US" sz="2400" dirty="0">
                <a:latin typeface="ＭＳ Ｐゴシック" panose="020B0600070205080204" pitchFamily="50" charset="-128"/>
                <a:ea typeface="ＭＳ Ｐゴシック" panose="020B0600070205080204" pitchFamily="50" charset="-128"/>
              </a:rPr>
              <a:t>○被害に遭ったら、信頼できるおとなや相談機関に話しましょう。</a:t>
            </a:r>
            <a:endParaRPr lang="en-US" altLang="ja-JP" sz="2400" dirty="0">
              <a:latin typeface="ＭＳ Ｐゴシック" panose="020B0600070205080204" pitchFamily="50" charset="-128"/>
              <a:ea typeface="ＭＳ Ｐゴシック" panose="020B0600070205080204" pitchFamily="50" charset="-128"/>
            </a:endParaRPr>
          </a:p>
          <a:p>
            <a:pPr>
              <a:lnSpc>
                <a:spcPct val="150000"/>
              </a:lnSpc>
            </a:pPr>
            <a:r>
              <a:rPr lang="ja-JP" altLang="en-US" sz="2400" dirty="0"/>
              <a:t>　　</a:t>
            </a:r>
            <a:r>
              <a:rPr lang="ja-JP" altLang="en-US" sz="2000" dirty="0"/>
              <a:t>＊</a:t>
            </a:r>
            <a:r>
              <a:rPr lang="ja-JP" altLang="ja-JP" sz="2000" dirty="0"/>
              <a:t>「性暴力被害者サポートセンターこうち」　ＴＥＬ：０</a:t>
            </a:r>
            <a:r>
              <a:rPr lang="ja-JP" altLang="en-US" sz="2000" dirty="0"/>
              <a:t>１２０</a:t>
            </a:r>
            <a:r>
              <a:rPr lang="ja-JP" altLang="ja-JP" sz="2000" dirty="0"/>
              <a:t>－</a:t>
            </a:r>
            <a:r>
              <a:rPr lang="ja-JP" altLang="en-US" sz="2000" dirty="0"/>
              <a:t>８３５</a:t>
            </a:r>
            <a:r>
              <a:rPr lang="ja-JP" altLang="ja-JP" sz="2000" dirty="0"/>
              <a:t>－</a:t>
            </a:r>
            <a:r>
              <a:rPr lang="ja-JP" altLang="en-US" sz="2000" dirty="0"/>
              <a:t>３５０</a:t>
            </a:r>
            <a:r>
              <a:rPr lang="en-US" altLang="ja-JP" sz="2000" dirty="0">
                <a:latin typeface="ＭＳ Ｐゴシック" panose="020B0600070205080204" pitchFamily="50" charset="-128"/>
                <a:ea typeface="ＭＳ Ｐゴシック" panose="020B0600070205080204" pitchFamily="50" charset="-128"/>
              </a:rPr>
              <a:t/>
            </a:r>
            <a:br>
              <a:rPr lang="en-US" altLang="ja-JP" sz="2000" dirty="0">
                <a:latin typeface="ＭＳ Ｐゴシック" panose="020B0600070205080204" pitchFamily="50" charset="-128"/>
                <a:ea typeface="ＭＳ Ｐゴシック" panose="020B0600070205080204" pitchFamily="50" charset="-128"/>
              </a:rPr>
            </a:br>
            <a:endParaRPr lang="ja-JP" altLang="en-US" sz="2400" dirty="0">
              <a:latin typeface="ＭＳ Ｐゴシック" panose="020B0600070205080204" pitchFamily="50" charset="-128"/>
              <a:ea typeface="ＭＳ Ｐゴシック" panose="020B0600070205080204" pitchFamily="50" charset="-128"/>
            </a:endParaRPr>
          </a:p>
          <a:p>
            <a:pPr>
              <a:lnSpc>
                <a:spcPts val="3500"/>
              </a:lnSpc>
            </a:pPr>
            <a:r>
              <a:rPr lang="ja-JP" altLang="en-US" sz="2400" dirty="0">
                <a:latin typeface="ＭＳ Ｐゴシック" panose="020B0600070205080204" pitchFamily="50" charset="-128"/>
                <a:ea typeface="ＭＳ Ｐゴシック" panose="020B0600070205080204" pitchFamily="50" charset="-128"/>
              </a:rPr>
              <a:t>○信頼できない人と密室（カラオケボックス、自宅の部屋、友達の</a:t>
            </a:r>
            <a:endParaRPr lang="en-US" altLang="ja-JP" sz="2400" dirty="0">
              <a:latin typeface="ＭＳ Ｐゴシック" panose="020B0600070205080204" pitchFamily="50" charset="-128"/>
              <a:ea typeface="ＭＳ Ｐゴシック" panose="020B0600070205080204" pitchFamily="50" charset="-128"/>
            </a:endParaRPr>
          </a:p>
          <a:p>
            <a:pPr>
              <a:lnSpc>
                <a:spcPts val="3500"/>
              </a:lnSpc>
            </a:pP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部屋（パートナーの友達が来ていて性被害にあうことも））で</a:t>
            </a:r>
            <a:endParaRPr lang="en-US" altLang="ja-JP" sz="2400" dirty="0">
              <a:latin typeface="ＭＳ Ｐゴシック" panose="020B0600070205080204" pitchFamily="50" charset="-128"/>
              <a:ea typeface="ＭＳ Ｐゴシック" panose="020B0600070205080204" pitchFamily="50" charset="-128"/>
            </a:endParaRPr>
          </a:p>
          <a:p>
            <a:pPr>
              <a:lnSpc>
                <a:spcPts val="3500"/>
              </a:lnSpc>
            </a:pPr>
            <a:r>
              <a:rPr lang="ja-JP" altLang="en-US" sz="2400" dirty="0">
                <a:latin typeface="ＭＳ Ｐゴシック" panose="020B0600070205080204" pitchFamily="50" charset="-128"/>
                <a:ea typeface="ＭＳ Ｐゴシック" panose="020B0600070205080204" pitchFamily="50" charset="-128"/>
              </a:rPr>
              <a:t>　 二人きりになるのは避けましょう。</a:t>
            </a:r>
          </a:p>
        </p:txBody>
      </p:sp>
    </p:spTree>
    <p:extLst>
      <p:ext uri="{BB962C8B-B14F-4D97-AF65-F5344CB8AC3E}">
        <p14:creationId xmlns:p14="http://schemas.microsoft.com/office/powerpoint/2010/main" val="543279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1536663" y="0"/>
            <a:ext cx="9144000" cy="1447800"/>
          </a:xfrm>
          <a:prstGeom prst="rect">
            <a:avLst/>
          </a:prstGeom>
          <a:solidFill>
            <a:srgbClr val="FFF0C5"/>
          </a:solidFill>
          <a:ln>
            <a:noFill/>
          </a:ln>
          <a:effectLst/>
          <a:extLst/>
        </p:spPr>
        <p:txBody>
          <a:bodyPr wrap="square" anchor="ctr" anchorCtr="0">
            <a:no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spcBef>
                <a:spcPct val="0"/>
              </a:spcBef>
              <a:buFontTx/>
              <a:buNone/>
            </a:pPr>
            <a:r>
              <a:rPr lang="ja-JP" altLang="en-US" sz="2800" dirty="0">
                <a:latin typeface="+mn-ea"/>
                <a:ea typeface="+mn-ea"/>
              </a:rPr>
              <a:t>「保健」では、「性的自立」を果たすために</a:t>
            </a:r>
            <a:endParaRPr lang="en-US" altLang="ja-JP" sz="2800" dirty="0">
              <a:latin typeface="+mn-ea"/>
              <a:ea typeface="+mn-ea"/>
            </a:endParaRPr>
          </a:p>
          <a:p>
            <a:pPr algn="ctr" eaLnBrk="1" hangingPunct="1">
              <a:lnSpc>
                <a:spcPct val="150000"/>
              </a:lnSpc>
              <a:spcBef>
                <a:spcPct val="0"/>
              </a:spcBef>
              <a:buFontTx/>
              <a:buNone/>
            </a:pPr>
            <a:r>
              <a:rPr lang="ja-JP" altLang="en-US" sz="2800" dirty="0">
                <a:latin typeface="+mn-ea"/>
                <a:ea typeface="+mn-ea"/>
              </a:rPr>
              <a:t>必要な知識を学習していく</a:t>
            </a:r>
          </a:p>
        </p:txBody>
      </p:sp>
      <p:sp>
        <p:nvSpPr>
          <p:cNvPr id="4" name="Text Box 4"/>
          <p:cNvSpPr txBox="1">
            <a:spLocks noChangeArrowheads="1"/>
          </p:cNvSpPr>
          <p:nvPr/>
        </p:nvSpPr>
        <p:spPr bwMode="auto">
          <a:xfrm>
            <a:off x="2573259" y="1840906"/>
            <a:ext cx="7070809" cy="120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000" dirty="0">
                <a:latin typeface="+mn-ea"/>
                <a:ea typeface="+mn-ea"/>
              </a:rPr>
              <a:t>１　自分やパートナーの性について理解し、</a:t>
            </a:r>
            <a:endParaRPr lang="en-US" altLang="ja-JP" sz="3000" dirty="0">
              <a:latin typeface="+mn-ea"/>
              <a:ea typeface="+mn-ea"/>
            </a:endParaRPr>
          </a:p>
          <a:p>
            <a:pPr eaLnBrk="1" hangingPunct="1">
              <a:spcBef>
                <a:spcPct val="0"/>
              </a:spcBef>
              <a:buFontTx/>
              <a:buNone/>
            </a:pPr>
            <a:r>
              <a:rPr lang="ja-JP" altLang="en-US" sz="3000" dirty="0">
                <a:latin typeface="+mn-ea"/>
                <a:ea typeface="+mn-ea"/>
              </a:rPr>
              <a:t>　　大切にできる。</a:t>
            </a:r>
            <a:endParaRPr lang="en-US" altLang="ja-JP" sz="3000" dirty="0">
              <a:latin typeface="+mn-ea"/>
              <a:ea typeface="+mn-ea"/>
            </a:endParaRPr>
          </a:p>
        </p:txBody>
      </p:sp>
      <p:sp>
        <p:nvSpPr>
          <p:cNvPr id="5" name="Text Box 4"/>
          <p:cNvSpPr txBox="1">
            <a:spLocks noChangeArrowheads="1"/>
          </p:cNvSpPr>
          <p:nvPr/>
        </p:nvSpPr>
        <p:spPr bwMode="auto">
          <a:xfrm>
            <a:off x="2573259" y="3404714"/>
            <a:ext cx="6930471" cy="124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000" dirty="0">
                <a:latin typeface="+mn-ea"/>
                <a:ea typeface="+mn-ea"/>
              </a:rPr>
              <a:t>２　性に関するトラブルを回避する力を</a:t>
            </a:r>
            <a:endParaRPr lang="en-US" altLang="ja-JP" sz="3000" dirty="0">
              <a:latin typeface="+mn-ea"/>
              <a:ea typeface="+mn-ea"/>
            </a:endParaRPr>
          </a:p>
          <a:p>
            <a:pPr eaLnBrk="1" hangingPunct="1">
              <a:spcBef>
                <a:spcPct val="0"/>
              </a:spcBef>
              <a:buFontTx/>
              <a:buNone/>
            </a:pPr>
            <a:r>
              <a:rPr lang="ja-JP" altLang="en-US" sz="3000" dirty="0">
                <a:latin typeface="+mn-ea"/>
                <a:ea typeface="+mn-ea"/>
              </a:rPr>
              <a:t>　　身に付ける。</a:t>
            </a:r>
            <a:endParaRPr lang="en-US" altLang="ja-JP" sz="3000" dirty="0">
              <a:latin typeface="+mn-ea"/>
              <a:ea typeface="+mn-ea"/>
            </a:endParaRPr>
          </a:p>
        </p:txBody>
      </p:sp>
      <p:sp>
        <p:nvSpPr>
          <p:cNvPr id="6" name="Text Box 4"/>
          <p:cNvSpPr txBox="1">
            <a:spLocks noChangeArrowheads="1"/>
          </p:cNvSpPr>
          <p:nvPr/>
        </p:nvSpPr>
        <p:spPr bwMode="auto">
          <a:xfrm>
            <a:off x="2573258" y="5011877"/>
            <a:ext cx="7710890" cy="122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000" dirty="0">
                <a:latin typeface="+mn-ea"/>
                <a:ea typeface="+mn-ea"/>
              </a:rPr>
              <a:t>３　自分やパートナーの性や性的欲求について</a:t>
            </a:r>
            <a:endParaRPr lang="en-US" altLang="ja-JP" sz="3000" dirty="0">
              <a:latin typeface="+mn-ea"/>
              <a:ea typeface="+mn-ea"/>
            </a:endParaRPr>
          </a:p>
          <a:p>
            <a:pPr eaLnBrk="1" hangingPunct="1">
              <a:spcBef>
                <a:spcPct val="0"/>
              </a:spcBef>
              <a:buFontTx/>
              <a:buNone/>
            </a:pPr>
            <a:r>
              <a:rPr lang="ja-JP" altLang="en-US" sz="3000" dirty="0">
                <a:latin typeface="+mn-ea"/>
                <a:ea typeface="+mn-ea"/>
              </a:rPr>
              <a:t>　　理解し、コントロールする力を持つ。</a:t>
            </a:r>
          </a:p>
        </p:txBody>
      </p:sp>
    </p:spTree>
    <p:extLst>
      <p:ext uri="{BB962C8B-B14F-4D97-AF65-F5344CB8AC3E}">
        <p14:creationId xmlns:p14="http://schemas.microsoft.com/office/powerpoint/2010/main" val="4243997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97114" y="152003"/>
            <a:ext cx="4597773" cy="506507"/>
          </a:xfrm>
        </p:spPr>
        <p:txBody>
          <a:bodyPr>
            <a:noAutofit/>
          </a:bodyPr>
          <a:lstStyle/>
          <a:p>
            <a:r>
              <a:rPr lang="ja-JP" altLang="en-US" sz="2800" dirty="0">
                <a:solidFill>
                  <a:srgbClr val="0070C0"/>
                </a:solidFill>
                <a:latin typeface="+mn-ea"/>
                <a:ea typeface="+mn-ea"/>
              </a:rPr>
              <a:t>好きという気持ちと自分の心</a:t>
            </a:r>
          </a:p>
        </p:txBody>
      </p:sp>
      <p:sp>
        <p:nvSpPr>
          <p:cNvPr id="7" name="タイトル 1"/>
          <p:cNvSpPr txBox="1">
            <a:spLocks/>
          </p:cNvSpPr>
          <p:nvPr/>
        </p:nvSpPr>
        <p:spPr>
          <a:xfrm>
            <a:off x="2188733" y="841208"/>
            <a:ext cx="8025205" cy="1112246"/>
          </a:xfrm>
          <a:prstGeom prst="rect">
            <a:avLst/>
          </a:prstGeom>
          <a:solidFill>
            <a:srgbClr val="FFFFCC"/>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800" dirty="0">
                <a:latin typeface="+mn-ea"/>
                <a:ea typeface="+mn-ea"/>
              </a:rPr>
              <a:t>お互いを大切にするためには</a:t>
            </a:r>
            <a:endParaRPr lang="en-US" altLang="ja-JP" sz="2800" dirty="0">
              <a:latin typeface="+mn-ea"/>
              <a:ea typeface="+mn-ea"/>
            </a:endParaRPr>
          </a:p>
          <a:p>
            <a:pPr algn="ctr">
              <a:lnSpc>
                <a:spcPct val="100000"/>
              </a:lnSpc>
            </a:pPr>
            <a:r>
              <a:rPr lang="ja-JP" altLang="en-US" sz="2800" dirty="0">
                <a:latin typeface="+mn-ea"/>
                <a:ea typeface="+mn-ea"/>
              </a:rPr>
              <a:t>お互いの気持ちを理解しあわなければなりません</a:t>
            </a:r>
          </a:p>
        </p:txBody>
      </p:sp>
      <p:sp>
        <p:nvSpPr>
          <p:cNvPr id="8" name="タイトル 1"/>
          <p:cNvSpPr txBox="1">
            <a:spLocks/>
          </p:cNvSpPr>
          <p:nvPr/>
        </p:nvSpPr>
        <p:spPr>
          <a:xfrm>
            <a:off x="1695748" y="4937674"/>
            <a:ext cx="8800503" cy="645549"/>
          </a:xfrm>
          <a:prstGeom prst="rect">
            <a:avLst/>
          </a:prstGeom>
          <a:solidFill>
            <a:srgbClr val="FFFF99"/>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latin typeface="+mn-ea"/>
                <a:ea typeface="+mn-ea"/>
              </a:rPr>
              <a:t>相手や自分を大切にしたいと思うとき、</a:t>
            </a:r>
            <a:r>
              <a:rPr lang="ja-JP" altLang="en-US" sz="2800" dirty="0">
                <a:solidFill>
                  <a:srgbClr val="FF0000"/>
                </a:solidFill>
                <a:latin typeface="+mn-ea"/>
                <a:ea typeface="+mn-ea"/>
              </a:rPr>
              <a:t>話し合うこと</a:t>
            </a:r>
            <a:r>
              <a:rPr lang="ja-JP" altLang="en-US" sz="2800" dirty="0">
                <a:latin typeface="+mn-ea"/>
                <a:ea typeface="+mn-ea"/>
              </a:rPr>
              <a:t>が重要</a:t>
            </a:r>
          </a:p>
        </p:txBody>
      </p:sp>
      <p:sp>
        <p:nvSpPr>
          <p:cNvPr id="9" name="タイトル 1"/>
          <p:cNvSpPr txBox="1">
            <a:spLocks/>
          </p:cNvSpPr>
          <p:nvPr/>
        </p:nvSpPr>
        <p:spPr>
          <a:xfrm>
            <a:off x="1763730" y="5711637"/>
            <a:ext cx="8671560" cy="1012631"/>
          </a:xfrm>
          <a:prstGeom prst="rect">
            <a:avLst/>
          </a:prstGeom>
          <a:solidFill>
            <a:srgbClr val="FFFF99"/>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b="1" dirty="0">
                <a:solidFill>
                  <a:srgbClr val="FF0000"/>
                </a:solidFill>
                <a:latin typeface="+mn-ea"/>
                <a:ea typeface="+mn-ea"/>
              </a:rPr>
              <a:t>　自分の意思や考えを伝え合い、一緒に考えられる対等な関係が</a:t>
            </a:r>
            <a:endParaRPr lang="en-US" altLang="ja-JP" sz="2400" b="1" dirty="0">
              <a:solidFill>
                <a:srgbClr val="FF0000"/>
              </a:solidFill>
              <a:latin typeface="+mn-ea"/>
              <a:ea typeface="+mn-ea"/>
            </a:endParaRPr>
          </a:p>
          <a:p>
            <a:pPr>
              <a:lnSpc>
                <a:spcPct val="100000"/>
              </a:lnSpc>
            </a:pPr>
            <a:r>
              <a:rPr lang="ja-JP" altLang="en-US" sz="2400" b="1" dirty="0">
                <a:solidFill>
                  <a:srgbClr val="FF0000"/>
                </a:solidFill>
                <a:latin typeface="+mn-ea"/>
                <a:ea typeface="+mn-ea"/>
              </a:rPr>
              <a:t>　お互いの心と体を守ります。</a:t>
            </a:r>
          </a:p>
        </p:txBody>
      </p:sp>
      <p:sp>
        <p:nvSpPr>
          <p:cNvPr id="10" name="四角形吹き出し 9"/>
          <p:cNvSpPr/>
          <p:nvPr/>
        </p:nvSpPr>
        <p:spPr>
          <a:xfrm>
            <a:off x="3920360" y="2083552"/>
            <a:ext cx="4288220" cy="830477"/>
          </a:xfrm>
          <a:prstGeom prst="wedgeRectCallout">
            <a:avLst>
              <a:gd name="adj1" fmla="val 346"/>
              <a:gd name="adj2" fmla="val 85592"/>
            </a:avLst>
          </a:prstGeom>
          <a:solidFill>
            <a:srgbClr val="D5FF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n-ea"/>
              </a:rPr>
              <a:t>　僕（私）のことを好きなんだから、</a:t>
            </a:r>
            <a:endParaRPr lang="en-US" altLang="ja-JP" sz="2000" dirty="0">
              <a:solidFill>
                <a:schemeClr val="tx1"/>
              </a:solidFill>
              <a:latin typeface="+mn-ea"/>
            </a:endParaRPr>
          </a:p>
          <a:p>
            <a:r>
              <a:rPr lang="ja-JP" altLang="en-US" sz="2000" dirty="0">
                <a:solidFill>
                  <a:schemeClr val="tx1"/>
                </a:solidFill>
                <a:latin typeface="+mn-ea"/>
              </a:rPr>
              <a:t>　要求どおり動いてもらって当たり前！</a:t>
            </a:r>
            <a:endParaRPr lang="en-US" altLang="ja-JP" sz="2000" dirty="0">
              <a:solidFill>
                <a:schemeClr val="tx1"/>
              </a:solidFill>
              <a:latin typeface="+mn-ea"/>
            </a:endParaRPr>
          </a:p>
        </p:txBody>
      </p:sp>
      <p:sp>
        <p:nvSpPr>
          <p:cNvPr id="12" name="四角形吹き出し 11"/>
          <p:cNvSpPr/>
          <p:nvPr/>
        </p:nvSpPr>
        <p:spPr>
          <a:xfrm>
            <a:off x="1695747" y="3388873"/>
            <a:ext cx="1851546" cy="1118705"/>
          </a:xfrm>
          <a:prstGeom prst="wedgeRectCallout">
            <a:avLst>
              <a:gd name="adj1" fmla="val 64439"/>
              <a:gd name="adj2" fmla="val 14010"/>
            </a:avLst>
          </a:prstGeom>
          <a:solidFill>
            <a:srgbClr val="D5FF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n-ea"/>
              </a:rPr>
              <a:t>　嫌われて</a:t>
            </a:r>
            <a:endParaRPr lang="en-US" altLang="ja-JP" sz="2000" dirty="0">
              <a:solidFill>
                <a:schemeClr val="tx1"/>
              </a:solidFill>
              <a:latin typeface="+mn-ea"/>
            </a:endParaRPr>
          </a:p>
          <a:p>
            <a:r>
              <a:rPr lang="ja-JP" altLang="en-US" sz="2000" dirty="0">
                <a:solidFill>
                  <a:schemeClr val="tx1"/>
                </a:solidFill>
                <a:latin typeface="+mn-ea"/>
              </a:rPr>
              <a:t>　１人になると</a:t>
            </a:r>
            <a:endParaRPr lang="en-US" altLang="ja-JP" sz="2000" dirty="0">
              <a:solidFill>
                <a:schemeClr val="tx1"/>
              </a:solidFill>
              <a:latin typeface="+mn-ea"/>
            </a:endParaRPr>
          </a:p>
          <a:p>
            <a:r>
              <a:rPr lang="ja-JP" altLang="en-US" sz="2000" dirty="0">
                <a:solidFill>
                  <a:schemeClr val="tx1"/>
                </a:solidFill>
                <a:latin typeface="+mn-ea"/>
              </a:rPr>
              <a:t>　寂しいから</a:t>
            </a:r>
            <a:r>
              <a:rPr lang="en-US" altLang="ja-JP" sz="2000" dirty="0">
                <a:solidFill>
                  <a:schemeClr val="tx1"/>
                </a:solidFill>
                <a:latin typeface="+mn-ea"/>
              </a:rPr>
              <a:t>…</a:t>
            </a:r>
            <a:endParaRPr lang="ja-JP" altLang="en-US" sz="20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四角形吹き出し 12"/>
          <p:cNvSpPr/>
          <p:nvPr/>
        </p:nvSpPr>
        <p:spPr>
          <a:xfrm>
            <a:off x="8414913" y="2569780"/>
            <a:ext cx="2130447" cy="1116386"/>
          </a:xfrm>
          <a:prstGeom prst="wedgeRectCallout">
            <a:avLst>
              <a:gd name="adj1" fmla="val -47809"/>
              <a:gd name="adj2" fmla="val 83125"/>
            </a:avLst>
          </a:prstGeom>
          <a:solidFill>
            <a:srgbClr val="D5FF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n-ea"/>
              </a:rPr>
              <a:t>本当は嫌だけど</a:t>
            </a:r>
            <a:endParaRPr lang="en-US" altLang="ja-JP" sz="2000" dirty="0">
              <a:solidFill>
                <a:schemeClr val="tx1"/>
              </a:solidFill>
              <a:latin typeface="+mn-ea"/>
            </a:endParaRPr>
          </a:p>
          <a:p>
            <a:r>
              <a:rPr lang="ja-JP" altLang="en-US" sz="2000" dirty="0">
                <a:solidFill>
                  <a:schemeClr val="tx1"/>
                </a:solidFill>
                <a:latin typeface="+mn-ea"/>
              </a:rPr>
              <a:t>断ったら嫌われるかも</a:t>
            </a:r>
            <a:r>
              <a:rPr lang="en-US" altLang="ja-JP" sz="2000" dirty="0">
                <a:solidFill>
                  <a:schemeClr val="tx1"/>
                </a:solidFill>
                <a:latin typeface="+mn-ea"/>
              </a:rPr>
              <a:t>…</a:t>
            </a:r>
            <a:endParaRPr lang="ja-JP" altLang="en-US" sz="2000" dirty="0">
              <a:solidFill>
                <a:schemeClr val="tx1"/>
              </a:solidFill>
              <a:latin typeface="ＭＳ Ｐゴシック" panose="020B0600070205080204" pitchFamily="50" charset="-128"/>
            </a:endParaRP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670034" y="3087193"/>
            <a:ext cx="2425965" cy="1722067"/>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516" y="2914030"/>
            <a:ext cx="1464030" cy="1871603"/>
          </a:xfrm>
          <a:prstGeom prst="rect">
            <a:avLst/>
          </a:prstGeom>
        </p:spPr>
      </p:pic>
      <p:pic>
        <p:nvPicPr>
          <p:cNvPr id="14" name="図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71722" y="2914031"/>
            <a:ext cx="1196771" cy="1871603"/>
          </a:xfrm>
          <a:prstGeom prst="rect">
            <a:avLst/>
          </a:prstGeom>
        </p:spPr>
      </p:pic>
    </p:spTree>
    <p:extLst>
      <p:ext uri="{BB962C8B-B14F-4D97-AF65-F5344CB8AC3E}">
        <p14:creationId xmlns:p14="http://schemas.microsoft.com/office/powerpoint/2010/main" val="21720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460403" y="345146"/>
            <a:ext cx="3217869" cy="623248"/>
          </a:xfrm>
          <a:prstGeom prst="rect">
            <a:avLst/>
          </a:prstGeom>
          <a:solidFill>
            <a:schemeClr val="bg1"/>
          </a:solidFill>
        </p:spPr>
        <p:txBody>
          <a:bodyPr wrap="none" lIns="68580" tIns="34290" rIns="68580" bIns="34290">
            <a:spAutoFit/>
          </a:bodyPr>
          <a:lstStyle/>
          <a:p>
            <a:pPr algn="ctr"/>
            <a:r>
              <a:rPr lang="ja-JP" altLang="en-US" sz="3600" dirty="0">
                <a:ln w="22225">
                  <a:solidFill>
                    <a:schemeClr val="accent2"/>
                  </a:solidFill>
                  <a:prstDash val="solid"/>
                </a:ln>
                <a:solidFill>
                  <a:schemeClr val="accent2"/>
                </a:solidFill>
                <a:latin typeface="+mj-ea"/>
                <a:ea typeface="+mj-ea"/>
              </a:rPr>
              <a:t>対等な関係とは</a:t>
            </a:r>
          </a:p>
        </p:txBody>
      </p:sp>
      <p:sp>
        <p:nvSpPr>
          <p:cNvPr id="4" name="タイトル 193"/>
          <p:cNvSpPr/>
          <p:nvPr/>
        </p:nvSpPr>
        <p:spPr>
          <a:xfrm>
            <a:off x="1986397" y="1280161"/>
            <a:ext cx="8215072" cy="4039761"/>
          </a:xfrm>
          <a:prstGeom prst="rect">
            <a:avLst/>
          </a:prstGeom>
          <a:solidFill>
            <a:srgbClr val="FFFF99"/>
          </a:solidFill>
        </p:spPr>
        <p:txBody>
          <a:bodyPr anchor="ct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ts val="4000"/>
              </a:lnSpc>
            </a:pPr>
            <a:r>
              <a:rPr lang="ja-JP" altLang="en-US" sz="3000" dirty="0">
                <a:latin typeface="+mn-ea"/>
                <a:ea typeface="+mn-ea"/>
              </a:rPr>
              <a:t>  ○ お互いの心、体、考え方、時間、友人や家族</a:t>
            </a:r>
            <a:endParaRPr lang="en-US" altLang="ja-JP" sz="3000" dirty="0">
              <a:latin typeface="+mn-ea"/>
              <a:ea typeface="+mn-ea"/>
            </a:endParaRPr>
          </a:p>
          <a:p>
            <a:pPr algn="l">
              <a:lnSpc>
                <a:spcPts val="4000"/>
              </a:lnSpc>
            </a:pPr>
            <a:r>
              <a:rPr lang="en-US" altLang="ja-JP" sz="3000" dirty="0">
                <a:latin typeface="+mn-ea"/>
                <a:ea typeface="+mn-ea"/>
              </a:rPr>
              <a:t>      </a:t>
            </a:r>
            <a:r>
              <a:rPr lang="ja-JP" altLang="en-US" sz="3000" dirty="0">
                <a:latin typeface="+mn-ea"/>
                <a:ea typeface="+mn-ea"/>
              </a:rPr>
              <a:t>を大事にできる</a:t>
            </a:r>
            <a:endParaRPr lang="en-US" altLang="ja-JP" sz="3000" dirty="0">
              <a:latin typeface="+mn-ea"/>
              <a:ea typeface="+mn-ea"/>
            </a:endParaRPr>
          </a:p>
          <a:p>
            <a:pPr algn="l">
              <a:lnSpc>
                <a:spcPts val="3500"/>
              </a:lnSpc>
            </a:pPr>
            <a:endParaRPr lang="en-US" altLang="ja-JP" sz="3000" dirty="0">
              <a:latin typeface="+mn-ea"/>
              <a:ea typeface="+mn-ea"/>
            </a:endParaRPr>
          </a:p>
          <a:p>
            <a:pPr algn="l">
              <a:lnSpc>
                <a:spcPts val="4000"/>
              </a:lnSpc>
            </a:pPr>
            <a:r>
              <a:rPr lang="ja-JP" altLang="en-US" sz="3000" dirty="0">
                <a:latin typeface="+mn-ea"/>
                <a:ea typeface="+mn-ea"/>
              </a:rPr>
              <a:t>  ○ お互いに嫌なことは「</a:t>
            </a:r>
            <a:r>
              <a:rPr lang="en-US" altLang="ja-JP" sz="3000" dirty="0">
                <a:latin typeface="+mn-ea"/>
                <a:ea typeface="+mn-ea"/>
              </a:rPr>
              <a:t>NO</a:t>
            </a:r>
            <a:r>
              <a:rPr lang="ja-JP" altLang="en-US" sz="3000" dirty="0">
                <a:latin typeface="+mn-ea"/>
                <a:ea typeface="+mn-ea"/>
              </a:rPr>
              <a:t>」と言える、相手の</a:t>
            </a:r>
            <a:endParaRPr lang="en-US" altLang="ja-JP" sz="3000" dirty="0">
              <a:latin typeface="+mn-ea"/>
              <a:ea typeface="+mn-ea"/>
            </a:endParaRPr>
          </a:p>
          <a:p>
            <a:pPr algn="l">
              <a:lnSpc>
                <a:spcPts val="4000"/>
              </a:lnSpc>
            </a:pPr>
            <a:r>
              <a:rPr lang="ja-JP" altLang="en-US" sz="3000" dirty="0">
                <a:latin typeface="+mn-ea"/>
                <a:ea typeface="+mn-ea"/>
              </a:rPr>
              <a:t>  　  「</a:t>
            </a:r>
            <a:r>
              <a:rPr lang="en-US" altLang="ja-JP" sz="3000" dirty="0">
                <a:latin typeface="+mn-ea"/>
                <a:ea typeface="+mn-ea"/>
              </a:rPr>
              <a:t>NO</a:t>
            </a:r>
            <a:r>
              <a:rPr lang="ja-JP" altLang="en-US" sz="3000" dirty="0">
                <a:latin typeface="+mn-ea"/>
                <a:ea typeface="+mn-ea"/>
              </a:rPr>
              <a:t>」を尊重できる</a:t>
            </a:r>
            <a:endParaRPr lang="en-US" altLang="ja-JP" sz="3000" dirty="0">
              <a:latin typeface="+mn-ea"/>
              <a:ea typeface="+mn-ea"/>
            </a:endParaRPr>
          </a:p>
          <a:p>
            <a:pPr algn="l">
              <a:lnSpc>
                <a:spcPts val="3500"/>
              </a:lnSpc>
            </a:pPr>
            <a:endParaRPr lang="en-US" altLang="ja-JP" sz="3000" dirty="0">
              <a:latin typeface="+mn-ea"/>
              <a:ea typeface="+mn-ea"/>
            </a:endParaRPr>
          </a:p>
          <a:p>
            <a:pPr algn="l">
              <a:lnSpc>
                <a:spcPts val="4000"/>
              </a:lnSpc>
            </a:pPr>
            <a:r>
              <a:rPr lang="ja-JP" altLang="en-US" sz="3000" dirty="0">
                <a:latin typeface="+mn-ea"/>
                <a:ea typeface="+mn-ea"/>
              </a:rPr>
              <a:t>  ○ わかり合うために、気持ちを言葉で伝えられる</a:t>
            </a:r>
          </a:p>
        </p:txBody>
      </p:sp>
      <p:sp>
        <p:nvSpPr>
          <p:cNvPr id="5" name="タイトル 1"/>
          <p:cNvSpPr txBox="1">
            <a:spLocks/>
          </p:cNvSpPr>
          <p:nvPr/>
        </p:nvSpPr>
        <p:spPr>
          <a:xfrm>
            <a:off x="1716924" y="5631687"/>
            <a:ext cx="8951077" cy="86403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00"/>
              </a:lnSpc>
            </a:pPr>
            <a:r>
              <a:rPr lang="ja-JP" altLang="en-US" sz="2000" dirty="0">
                <a:latin typeface="+mn-ea"/>
                <a:ea typeface="+mn-ea"/>
              </a:rPr>
              <a:t>＊</a:t>
            </a:r>
            <a:r>
              <a:rPr lang="ja-JP" altLang="en-US" sz="2000" dirty="0">
                <a:solidFill>
                  <a:srgbClr val="FF0000"/>
                </a:solidFill>
                <a:latin typeface="+mn-ea"/>
                <a:ea typeface="+mn-ea"/>
              </a:rPr>
              <a:t>パートナーが年上や成人の場合、学生と社会人など立場が違う場合でも</a:t>
            </a:r>
            <a:r>
              <a:rPr lang="ja-JP" altLang="en-US" sz="2000" dirty="0">
                <a:latin typeface="+mn-ea"/>
                <a:ea typeface="+mn-ea"/>
              </a:rPr>
              <a:t>、</a:t>
            </a:r>
            <a:endParaRPr lang="en-US" altLang="ja-JP" sz="2000" dirty="0">
              <a:latin typeface="+mn-ea"/>
              <a:ea typeface="+mn-ea"/>
            </a:endParaRPr>
          </a:p>
          <a:p>
            <a:pPr>
              <a:lnSpc>
                <a:spcPts val="3000"/>
              </a:lnSpc>
            </a:pPr>
            <a:r>
              <a:rPr lang="ja-JP" altLang="en-US" sz="2000" dirty="0">
                <a:latin typeface="+mn-ea"/>
                <a:ea typeface="+mn-ea"/>
              </a:rPr>
              <a:t>　 この３つができる対等な関係を築くことがお互いを大切にするためには大変重要</a:t>
            </a:r>
            <a:endParaRPr lang="en-US" altLang="ja-JP" sz="2000" dirty="0">
              <a:latin typeface="+mn-ea"/>
              <a:ea typeface="+mn-ea"/>
            </a:endParaRPr>
          </a:p>
        </p:txBody>
      </p:sp>
    </p:spTree>
    <p:extLst>
      <p:ext uri="{BB962C8B-B14F-4D97-AF65-F5344CB8AC3E}">
        <p14:creationId xmlns:p14="http://schemas.microsoft.com/office/powerpoint/2010/main" val="1892584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305319" y="718995"/>
            <a:ext cx="5776261" cy="623250"/>
          </a:xfrm>
          <a:prstGeom prst="rect">
            <a:avLst/>
          </a:prstGeom>
          <a:solidFill>
            <a:schemeClr val="bg1"/>
          </a:solidFill>
        </p:spPr>
        <p:txBody>
          <a:bodyPr wrap="none" lIns="68580" tIns="34291" rIns="68580" bIns="34291">
            <a:spAutoFit/>
          </a:bodyPr>
          <a:lstStyle/>
          <a:p>
            <a:pPr algn="ctr"/>
            <a:r>
              <a:rPr lang="ja-JP" altLang="en-US" sz="3600" dirty="0">
                <a:ln w="22225">
                  <a:solidFill>
                    <a:schemeClr val="accent2"/>
                  </a:solidFill>
                  <a:prstDash val="solid"/>
                </a:ln>
                <a:solidFill>
                  <a:schemeClr val="accent2"/>
                </a:solidFill>
                <a:latin typeface="ＭＳ Ｐゴシック" panose="020B0600070205080204" pitchFamily="50" charset="-128"/>
                <a:ea typeface="ＭＳ Ｐゴシック" panose="020B0600070205080204" pitchFamily="50" charset="-128"/>
              </a:rPr>
              <a:t>すてきな関係になるためには</a:t>
            </a:r>
          </a:p>
        </p:txBody>
      </p:sp>
      <p:sp>
        <p:nvSpPr>
          <p:cNvPr id="6" name="正方形/長方形 5"/>
          <p:cNvSpPr/>
          <p:nvPr/>
        </p:nvSpPr>
        <p:spPr>
          <a:xfrm>
            <a:off x="2393539" y="1992674"/>
            <a:ext cx="4502569" cy="692497"/>
          </a:xfrm>
          <a:prstGeom prst="rect">
            <a:avLst/>
          </a:prstGeom>
          <a:solidFill>
            <a:srgbClr val="FFFF99"/>
          </a:solidFill>
          <a:ln>
            <a:solidFill>
              <a:schemeClr val="tx1"/>
            </a:solidFill>
          </a:ln>
        </p:spPr>
        <p:txBody>
          <a:bodyPr wrap="square" lIns="68580" tIns="34291" rIns="68580" bIns="34291">
            <a:noAutofit/>
          </a:bodyPr>
          <a:lstStyle/>
          <a:p>
            <a:pPr algn="ctr"/>
            <a:r>
              <a:rPr lang="ja-JP" altLang="en-US" sz="3600" dirty="0">
                <a:ln w="0"/>
                <a:latin typeface="HGPｺﾞｼｯｸE" panose="020B0900000000000000" pitchFamily="50" charset="-128"/>
                <a:ea typeface="HGPｺﾞｼｯｸE" panose="020B0900000000000000" pitchFamily="50" charset="-128"/>
              </a:rPr>
              <a:t>大切なのは自分らしさ</a:t>
            </a:r>
          </a:p>
        </p:txBody>
      </p:sp>
      <p:sp>
        <p:nvSpPr>
          <p:cNvPr id="10" name="正方形/長方形 9"/>
          <p:cNvSpPr/>
          <p:nvPr/>
        </p:nvSpPr>
        <p:spPr>
          <a:xfrm>
            <a:off x="2393539" y="3557442"/>
            <a:ext cx="4502569" cy="692497"/>
          </a:xfrm>
          <a:prstGeom prst="rect">
            <a:avLst/>
          </a:prstGeom>
          <a:solidFill>
            <a:srgbClr val="FFFF99"/>
          </a:solidFill>
          <a:ln>
            <a:solidFill>
              <a:schemeClr val="tx1"/>
            </a:solidFill>
          </a:ln>
        </p:spPr>
        <p:txBody>
          <a:bodyPr wrap="square" lIns="68580" tIns="34291" rIns="68580" bIns="34291">
            <a:noAutofit/>
          </a:bodyPr>
          <a:lstStyle/>
          <a:p>
            <a:pPr algn="ctr"/>
            <a:r>
              <a:rPr lang="ja-JP" altLang="en-US" sz="3600" dirty="0">
                <a:ln w="0"/>
                <a:latin typeface="HGPｺﾞｼｯｸE" panose="020B0900000000000000" pitchFamily="50" charset="-128"/>
                <a:ea typeface="HGPｺﾞｼｯｸE" panose="020B0900000000000000" pitchFamily="50" charset="-128"/>
              </a:rPr>
              <a:t>気持ちを伝える工夫</a:t>
            </a:r>
          </a:p>
        </p:txBody>
      </p:sp>
      <p:sp>
        <p:nvSpPr>
          <p:cNvPr id="12" name="正方形/長方形 11"/>
          <p:cNvSpPr/>
          <p:nvPr/>
        </p:nvSpPr>
        <p:spPr>
          <a:xfrm>
            <a:off x="1797490" y="5115882"/>
            <a:ext cx="6013013" cy="692497"/>
          </a:xfrm>
          <a:prstGeom prst="rect">
            <a:avLst/>
          </a:prstGeom>
          <a:solidFill>
            <a:srgbClr val="FFFF99"/>
          </a:solidFill>
          <a:ln>
            <a:solidFill>
              <a:schemeClr val="tx1"/>
            </a:solidFill>
          </a:ln>
        </p:spPr>
        <p:txBody>
          <a:bodyPr wrap="square" lIns="68580" tIns="34291" rIns="68580" bIns="34291">
            <a:noAutofit/>
          </a:bodyPr>
          <a:lstStyle/>
          <a:p>
            <a:pPr algn="ctr"/>
            <a:r>
              <a:rPr lang="ja-JP" altLang="en-US" sz="3600" dirty="0">
                <a:ln w="0"/>
                <a:latin typeface="HGPｺﾞｼｯｸE" panose="020B0900000000000000" pitchFamily="50" charset="-128"/>
                <a:ea typeface="HGPｺﾞｼｯｸE" panose="020B0900000000000000" pitchFamily="50" charset="-128"/>
              </a:rPr>
              <a:t>お互いを認め合う対等な関係</a:t>
            </a:r>
          </a:p>
        </p:txBody>
      </p:sp>
      <p:sp>
        <p:nvSpPr>
          <p:cNvPr id="9" name="左矢印吹き出し 8"/>
          <p:cNvSpPr/>
          <p:nvPr/>
        </p:nvSpPr>
        <p:spPr>
          <a:xfrm>
            <a:off x="6896107" y="1881005"/>
            <a:ext cx="3171825" cy="916741"/>
          </a:xfrm>
          <a:prstGeom prst="leftArrowCallout">
            <a:avLst>
              <a:gd name="adj1" fmla="val 25000"/>
              <a:gd name="adj2" fmla="val 25000"/>
              <a:gd name="adj3" fmla="val 25000"/>
              <a:gd name="adj4" fmla="val 77383"/>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700" dirty="0">
                <a:solidFill>
                  <a:schemeClr val="tx1"/>
                </a:solidFill>
                <a:latin typeface="HGPｺﾞｼｯｸE" panose="020B0900000000000000" pitchFamily="50" charset="-128"/>
                <a:ea typeface="HGPｺﾞｼｯｸE" panose="020B0900000000000000" pitchFamily="50" charset="-128"/>
              </a:rPr>
              <a:t>　自分のことを</a:t>
            </a:r>
            <a:endParaRPr lang="en-US" altLang="ja-JP" sz="2700" dirty="0">
              <a:solidFill>
                <a:schemeClr val="tx1"/>
              </a:solidFill>
              <a:latin typeface="HGPｺﾞｼｯｸE" panose="020B0900000000000000" pitchFamily="50" charset="-128"/>
              <a:ea typeface="HGPｺﾞｼｯｸE" panose="020B0900000000000000" pitchFamily="50" charset="-128"/>
            </a:endParaRPr>
          </a:p>
          <a:p>
            <a:r>
              <a:rPr lang="ja-JP" altLang="en-US" sz="2700" dirty="0">
                <a:solidFill>
                  <a:schemeClr val="tx1"/>
                </a:solidFill>
                <a:latin typeface="HGPｺﾞｼｯｸE" panose="020B0900000000000000" pitchFamily="50" charset="-128"/>
                <a:ea typeface="HGPｺﾞｼｯｸE" panose="020B0900000000000000" pitchFamily="50" charset="-128"/>
              </a:rPr>
              <a:t>　大切にする</a:t>
            </a:r>
          </a:p>
        </p:txBody>
      </p:sp>
      <p:sp>
        <p:nvSpPr>
          <p:cNvPr id="14" name="左矢印吹き出し 13"/>
          <p:cNvSpPr/>
          <p:nvPr/>
        </p:nvSpPr>
        <p:spPr>
          <a:xfrm>
            <a:off x="6896107" y="3447191"/>
            <a:ext cx="3171825" cy="916740"/>
          </a:xfrm>
          <a:prstGeom prst="leftArrowCallout">
            <a:avLst>
              <a:gd name="adj1" fmla="val 25000"/>
              <a:gd name="adj2" fmla="val 25000"/>
              <a:gd name="adj3" fmla="val 25000"/>
              <a:gd name="adj4" fmla="val 77383"/>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700" dirty="0">
                <a:solidFill>
                  <a:schemeClr val="tx1"/>
                </a:solidFill>
                <a:latin typeface="HGPｺﾞｼｯｸE" panose="020B0900000000000000" pitchFamily="50" charset="-128"/>
                <a:ea typeface="HGPｺﾞｼｯｸE" panose="020B0900000000000000" pitchFamily="50" charset="-128"/>
              </a:rPr>
              <a:t>　相手のことも</a:t>
            </a:r>
            <a:endParaRPr lang="en-US" altLang="ja-JP" sz="2700" dirty="0">
              <a:solidFill>
                <a:schemeClr val="tx1"/>
              </a:solidFill>
              <a:latin typeface="HGPｺﾞｼｯｸE" panose="020B0900000000000000" pitchFamily="50" charset="-128"/>
              <a:ea typeface="HGPｺﾞｼｯｸE" panose="020B0900000000000000" pitchFamily="50" charset="-128"/>
            </a:endParaRPr>
          </a:p>
          <a:p>
            <a:r>
              <a:rPr lang="ja-JP" altLang="en-US" sz="2700" dirty="0">
                <a:solidFill>
                  <a:schemeClr val="tx1"/>
                </a:solidFill>
                <a:latin typeface="HGPｺﾞｼｯｸE" panose="020B0900000000000000" pitchFamily="50" charset="-128"/>
                <a:ea typeface="HGPｺﾞｼｯｸE" panose="020B0900000000000000" pitchFamily="50" charset="-128"/>
              </a:rPr>
              <a:t>　大切にする</a:t>
            </a:r>
          </a:p>
        </p:txBody>
      </p:sp>
      <p:sp>
        <p:nvSpPr>
          <p:cNvPr id="15" name="左矢印吹き出し 14"/>
          <p:cNvSpPr/>
          <p:nvPr/>
        </p:nvSpPr>
        <p:spPr>
          <a:xfrm>
            <a:off x="7810502" y="5013378"/>
            <a:ext cx="2414588" cy="897507"/>
          </a:xfrm>
          <a:prstGeom prst="leftArrowCallout">
            <a:avLst>
              <a:gd name="adj1" fmla="val 25000"/>
              <a:gd name="adj2" fmla="val 25000"/>
              <a:gd name="adj3" fmla="val 25000"/>
              <a:gd name="adj4" fmla="val 77383"/>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700" dirty="0">
                <a:solidFill>
                  <a:schemeClr val="tx1"/>
                </a:solidFill>
                <a:latin typeface="HGPｺﾞｼｯｸE" panose="020B0900000000000000" pitchFamily="50" charset="-128"/>
                <a:ea typeface="HGPｺﾞｼｯｸE" panose="020B0900000000000000" pitchFamily="50" charset="-128"/>
              </a:rPr>
              <a:t>　暴力を</a:t>
            </a:r>
            <a:endParaRPr lang="en-US" altLang="ja-JP" sz="2700" dirty="0">
              <a:solidFill>
                <a:schemeClr val="tx1"/>
              </a:solidFill>
              <a:latin typeface="HGPｺﾞｼｯｸE" panose="020B0900000000000000" pitchFamily="50" charset="-128"/>
              <a:ea typeface="HGPｺﾞｼｯｸE" panose="020B0900000000000000" pitchFamily="50" charset="-128"/>
            </a:endParaRPr>
          </a:p>
          <a:p>
            <a:r>
              <a:rPr lang="ja-JP" altLang="en-US" sz="2700" dirty="0">
                <a:solidFill>
                  <a:schemeClr val="tx1"/>
                </a:solidFill>
                <a:latin typeface="HGPｺﾞｼｯｸE" panose="020B0900000000000000" pitchFamily="50" charset="-128"/>
                <a:ea typeface="HGPｺﾞｼｯｸE" panose="020B0900000000000000" pitchFamily="50" charset="-128"/>
              </a:rPr>
              <a:t>　認めない</a:t>
            </a:r>
          </a:p>
        </p:txBody>
      </p:sp>
    </p:spTree>
    <p:extLst>
      <p:ext uri="{BB962C8B-B14F-4D97-AF65-F5344CB8AC3E}">
        <p14:creationId xmlns:p14="http://schemas.microsoft.com/office/powerpoint/2010/main" val="263053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9"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030" y="153661"/>
            <a:ext cx="6093737" cy="104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p:cNvSpPr txBox="1">
            <a:spLocks noChangeArrowheads="1"/>
          </p:cNvSpPr>
          <p:nvPr/>
        </p:nvSpPr>
        <p:spPr bwMode="auto">
          <a:xfrm>
            <a:off x="4908721" y="277629"/>
            <a:ext cx="3899280" cy="748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buSzPct val="100000"/>
              <a:defRPr kumimoji="1" sz="4400" kern="1200">
                <a:solidFill>
                  <a:schemeClr val="tx1"/>
                </a:solidFill>
                <a:latin typeface="+mj-lt"/>
                <a:ea typeface="+mj-ea"/>
                <a:cs typeface="+mj-cs"/>
              </a:defRPr>
            </a:lvl1pPr>
            <a:lvl2pPr algn="ctr" rtl="0" eaLnBrk="0" fontAlgn="base" hangingPunct="0">
              <a:spcBef>
                <a:spcPct val="0"/>
              </a:spcBef>
              <a:spcAft>
                <a:spcPct val="0"/>
              </a:spcAft>
              <a:buSzPct val="100000"/>
              <a:defRPr kumimoji="1" sz="4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algn="ctr" rtl="0" eaLnBrk="0" fontAlgn="base" hangingPunct="0">
              <a:spcBef>
                <a:spcPct val="0"/>
              </a:spcBef>
              <a:spcAft>
                <a:spcPct val="0"/>
              </a:spcAft>
              <a:buSzPct val="100000"/>
              <a:defRPr kumimoji="1" sz="4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algn="ctr" rtl="0" eaLnBrk="0" fontAlgn="base" hangingPunct="0">
              <a:spcBef>
                <a:spcPct val="0"/>
              </a:spcBef>
              <a:spcAft>
                <a:spcPct val="0"/>
              </a:spcAft>
              <a:buSzPct val="100000"/>
              <a:defRPr kumimoji="1" sz="4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algn="ctr" rtl="0" eaLnBrk="0" fontAlgn="base" hangingPunct="0">
              <a:spcBef>
                <a:spcPct val="0"/>
              </a:spcBef>
              <a:spcAft>
                <a:spcPct val="0"/>
              </a:spcAft>
              <a:buSzPct val="100000"/>
              <a:defRPr kumimoji="1" sz="4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457200" algn="ctr" rtl="0" eaLnBrk="0" fontAlgn="base" hangingPunct="0">
              <a:spcBef>
                <a:spcPct val="0"/>
              </a:spcBef>
              <a:spcAft>
                <a:spcPct val="0"/>
              </a:spcAft>
              <a:buSzPct val="100000"/>
              <a:defRPr kumimoji="1" sz="4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914400" algn="ctr" rtl="0" eaLnBrk="0" fontAlgn="base" hangingPunct="0">
              <a:spcBef>
                <a:spcPct val="0"/>
              </a:spcBef>
              <a:spcAft>
                <a:spcPct val="0"/>
              </a:spcAft>
              <a:buSzPct val="100000"/>
              <a:defRPr kumimoji="1" sz="4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1371600" algn="ctr" rtl="0" eaLnBrk="0" fontAlgn="base" hangingPunct="0">
              <a:spcBef>
                <a:spcPct val="0"/>
              </a:spcBef>
              <a:spcAft>
                <a:spcPct val="0"/>
              </a:spcAft>
              <a:buSzPct val="100000"/>
              <a:defRPr kumimoji="1" sz="4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1828800" algn="ctr" rtl="0" eaLnBrk="0" fontAlgn="base" hangingPunct="0">
              <a:spcBef>
                <a:spcPct val="0"/>
              </a:spcBef>
              <a:spcAft>
                <a:spcPct val="0"/>
              </a:spcAft>
              <a:buSzPct val="100000"/>
              <a:defRPr kumimoji="1" sz="4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defTabSz="685800" eaLnBrk="1" hangingPunct="1">
              <a:defRPr/>
            </a:pPr>
            <a:r>
              <a:rPr lang="ja-JP" altLang="en-US" sz="3300" dirty="0">
                <a:solidFill>
                  <a:prstClr val="black"/>
                </a:solidFill>
                <a:latin typeface="ＭＳ Ｐゴシック" panose="020B0600070205080204" pitchFamily="50" charset="-128"/>
                <a:ea typeface="ＭＳ Ｐゴシック" panose="020B0600070205080204" pitchFamily="50" charset="-128"/>
                <a:cs typeface="Arial"/>
              </a:rPr>
              <a:t>困ったら早めに相談</a:t>
            </a:r>
          </a:p>
        </p:txBody>
      </p:sp>
      <p:sp>
        <p:nvSpPr>
          <p:cNvPr id="8" name="円形吹き出し 13"/>
          <p:cNvSpPr>
            <a:spLocks noChangeArrowheads="1"/>
          </p:cNvSpPr>
          <p:nvPr/>
        </p:nvSpPr>
        <p:spPr bwMode="auto">
          <a:xfrm rot="20521121">
            <a:off x="2854950" y="354636"/>
            <a:ext cx="2270409" cy="648891"/>
          </a:xfrm>
          <a:prstGeom prst="wedgeEllipseCallout">
            <a:avLst>
              <a:gd name="adj1" fmla="val 4255"/>
              <a:gd name="adj2" fmla="val 45993"/>
            </a:avLst>
          </a:prstGeom>
          <a:solidFill>
            <a:srgbClr val="CCFFFF"/>
          </a:solidFill>
          <a:ln w="25400" algn="ctr">
            <a:solidFill>
              <a:srgbClr val="00B0F0"/>
            </a:solidFill>
            <a:miter lim="800000"/>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defTabSz="685800" fontAlgn="base">
              <a:spcBef>
                <a:spcPct val="0"/>
              </a:spcBef>
              <a:spcAft>
                <a:spcPct val="0"/>
              </a:spcAft>
              <a:buNone/>
              <a:defRPr/>
            </a:pPr>
            <a:r>
              <a:rPr lang="ja-JP" altLang="en-US" sz="2100" dirty="0">
                <a:solidFill>
                  <a:prstClr val="black"/>
                </a:solidFill>
              </a:rPr>
              <a:t>一人で</a:t>
            </a:r>
            <a:endParaRPr lang="en-US" altLang="ja-JP" sz="2100" dirty="0">
              <a:solidFill>
                <a:prstClr val="black"/>
              </a:solidFill>
            </a:endParaRPr>
          </a:p>
          <a:p>
            <a:pPr algn="ctr" defTabSz="685800" fontAlgn="base">
              <a:spcBef>
                <a:spcPct val="0"/>
              </a:spcBef>
              <a:spcAft>
                <a:spcPct val="0"/>
              </a:spcAft>
              <a:buNone/>
              <a:defRPr/>
            </a:pPr>
            <a:r>
              <a:rPr lang="ja-JP" altLang="en-US" sz="2100" dirty="0">
                <a:solidFill>
                  <a:prstClr val="black"/>
                </a:solidFill>
              </a:rPr>
              <a:t>悩まないで</a:t>
            </a:r>
          </a:p>
        </p:txBody>
      </p:sp>
      <p:sp>
        <p:nvSpPr>
          <p:cNvPr id="9" name="角丸四角形 6"/>
          <p:cNvSpPr>
            <a:spLocks noChangeArrowheads="1"/>
          </p:cNvSpPr>
          <p:nvPr/>
        </p:nvSpPr>
        <p:spPr bwMode="auto">
          <a:xfrm>
            <a:off x="2468880" y="1298022"/>
            <a:ext cx="7297640" cy="864512"/>
          </a:xfrm>
          <a:prstGeom prst="roundRect">
            <a:avLst>
              <a:gd name="adj" fmla="val 16667"/>
            </a:avLst>
          </a:prstGeom>
          <a:solidFill>
            <a:srgbClr val="FFEBEB">
              <a:alpha val="29000"/>
            </a:srgbClr>
          </a:solidFill>
          <a:ln w="25400" algn="ctr">
            <a:solidFill>
              <a:srgbClr val="FFC000"/>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defTabSz="685800" fontAlgn="base">
              <a:lnSpc>
                <a:spcPts val="3000"/>
              </a:lnSpc>
              <a:spcBef>
                <a:spcPct val="0"/>
              </a:spcBef>
              <a:spcAft>
                <a:spcPct val="0"/>
              </a:spcAft>
              <a:buNone/>
              <a:defRPr/>
            </a:pPr>
            <a:r>
              <a:rPr lang="ja-JP" altLang="en-US" sz="2000" dirty="0">
                <a:solidFill>
                  <a:srgbClr val="002060"/>
                </a:solidFill>
              </a:rPr>
              <a:t>　◆体の悩み、性的指向・性自認の悩み</a:t>
            </a:r>
            <a:endParaRPr lang="en-US" altLang="ja-JP" sz="2000" dirty="0">
              <a:solidFill>
                <a:srgbClr val="002060"/>
              </a:solidFill>
            </a:endParaRPr>
          </a:p>
          <a:p>
            <a:pPr defTabSz="685800" fontAlgn="base">
              <a:lnSpc>
                <a:spcPts val="3000"/>
              </a:lnSpc>
              <a:spcBef>
                <a:spcPct val="0"/>
              </a:spcBef>
              <a:spcAft>
                <a:spcPct val="0"/>
              </a:spcAft>
              <a:buNone/>
              <a:defRPr/>
            </a:pPr>
            <a:r>
              <a:rPr lang="ja-JP" altLang="en-US" sz="2000" dirty="0">
                <a:solidFill>
                  <a:srgbClr val="002060"/>
                </a:solidFill>
              </a:rPr>
              <a:t>　　　高知県思春期相談センターＰＲＩＮＫ　</a:t>
            </a:r>
            <a:r>
              <a:rPr lang="ja-JP" altLang="en-US" sz="1800" dirty="0">
                <a:solidFill>
                  <a:srgbClr val="002060"/>
                </a:solidFill>
              </a:rPr>
              <a:t>　　０８８－８７３－００２２</a:t>
            </a:r>
          </a:p>
        </p:txBody>
      </p:sp>
      <p:sp>
        <p:nvSpPr>
          <p:cNvPr id="10" name="角丸四角形 5"/>
          <p:cNvSpPr>
            <a:spLocks noChangeArrowheads="1"/>
          </p:cNvSpPr>
          <p:nvPr/>
        </p:nvSpPr>
        <p:spPr bwMode="auto">
          <a:xfrm>
            <a:off x="2468881" y="2172185"/>
            <a:ext cx="7297640" cy="826109"/>
          </a:xfrm>
          <a:prstGeom prst="roundRect">
            <a:avLst>
              <a:gd name="adj" fmla="val 16667"/>
            </a:avLst>
          </a:prstGeom>
          <a:solidFill>
            <a:srgbClr val="FFEBEB">
              <a:alpha val="29000"/>
            </a:srgbClr>
          </a:solidFill>
          <a:ln w="25400" algn="ctr">
            <a:solidFill>
              <a:srgbClr val="FFC000"/>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defTabSz="685800" fontAlgn="base">
              <a:lnSpc>
                <a:spcPts val="3000"/>
              </a:lnSpc>
              <a:spcBef>
                <a:spcPct val="0"/>
              </a:spcBef>
              <a:spcAft>
                <a:spcPct val="0"/>
              </a:spcAft>
              <a:buNone/>
              <a:defRPr/>
            </a:pPr>
            <a:r>
              <a:rPr lang="ja-JP" altLang="en-US" sz="2000" dirty="0">
                <a:solidFill>
                  <a:srgbClr val="002060"/>
                </a:solidFill>
              </a:rPr>
              <a:t>　◆妊娠の不安</a:t>
            </a:r>
            <a:endParaRPr lang="en-US" altLang="ja-JP" sz="2000" dirty="0">
              <a:solidFill>
                <a:srgbClr val="002060"/>
              </a:solidFill>
            </a:endParaRPr>
          </a:p>
          <a:p>
            <a:pPr defTabSz="685800" fontAlgn="base">
              <a:lnSpc>
                <a:spcPts val="3000"/>
              </a:lnSpc>
              <a:spcBef>
                <a:spcPct val="0"/>
              </a:spcBef>
              <a:spcAft>
                <a:spcPct val="0"/>
              </a:spcAft>
              <a:buNone/>
              <a:defRPr/>
            </a:pPr>
            <a:r>
              <a:rPr lang="ja-JP" altLang="en-US" sz="2000" dirty="0">
                <a:solidFill>
                  <a:srgbClr val="002060"/>
                </a:solidFill>
              </a:rPr>
              <a:t>　　　高知県思春期相談センターＰＲＩＮＫ</a:t>
            </a:r>
            <a:r>
              <a:rPr lang="ja-JP" altLang="en-US" sz="1800" dirty="0">
                <a:solidFill>
                  <a:srgbClr val="002060"/>
                </a:solidFill>
              </a:rPr>
              <a:t>　　　０８８－８２４－１２２１</a:t>
            </a:r>
          </a:p>
        </p:txBody>
      </p:sp>
      <p:sp>
        <p:nvSpPr>
          <p:cNvPr id="11" name="角丸四角形 10"/>
          <p:cNvSpPr>
            <a:spLocks noChangeArrowheads="1"/>
          </p:cNvSpPr>
          <p:nvPr/>
        </p:nvSpPr>
        <p:spPr bwMode="auto">
          <a:xfrm>
            <a:off x="2468880" y="4193759"/>
            <a:ext cx="7297640" cy="839834"/>
          </a:xfrm>
          <a:prstGeom prst="roundRect">
            <a:avLst>
              <a:gd name="adj" fmla="val 16667"/>
            </a:avLst>
          </a:prstGeom>
          <a:solidFill>
            <a:srgbClr val="FFEBEB">
              <a:alpha val="29000"/>
            </a:srgbClr>
          </a:solidFill>
          <a:ln w="25400" algn="ctr">
            <a:solidFill>
              <a:srgbClr val="FFC000"/>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defTabSz="685800" fontAlgn="base">
              <a:lnSpc>
                <a:spcPts val="3000"/>
              </a:lnSpc>
              <a:spcBef>
                <a:spcPct val="0"/>
              </a:spcBef>
              <a:spcAft>
                <a:spcPct val="0"/>
              </a:spcAft>
              <a:buNone/>
              <a:defRPr/>
            </a:pPr>
            <a:r>
              <a:rPr lang="ja-JP" altLang="en-US" sz="2000" dirty="0">
                <a:solidFill>
                  <a:srgbClr val="002060"/>
                </a:solidFill>
              </a:rPr>
              <a:t>　◆デートＤＶ　　</a:t>
            </a:r>
            <a:endParaRPr lang="en-US" altLang="ja-JP" sz="2000" dirty="0">
              <a:solidFill>
                <a:srgbClr val="002060"/>
              </a:solidFill>
            </a:endParaRPr>
          </a:p>
          <a:p>
            <a:pPr defTabSz="685800" fontAlgn="base">
              <a:lnSpc>
                <a:spcPts val="3000"/>
              </a:lnSpc>
              <a:spcBef>
                <a:spcPct val="0"/>
              </a:spcBef>
              <a:spcAft>
                <a:spcPct val="0"/>
              </a:spcAft>
              <a:buNone/>
              <a:defRPr/>
            </a:pPr>
            <a:r>
              <a:rPr lang="ja-JP" altLang="en-US" sz="2000" dirty="0">
                <a:solidFill>
                  <a:srgbClr val="002060"/>
                </a:solidFill>
              </a:rPr>
              <a:t>　　　こうち男女共同参画センター「ソーレ</a:t>
            </a:r>
            <a:r>
              <a:rPr lang="ja-JP" altLang="en-US" sz="1800" dirty="0">
                <a:solidFill>
                  <a:srgbClr val="002060"/>
                </a:solidFill>
              </a:rPr>
              <a:t>」　　 ０８８－８７３－９５５５　</a:t>
            </a:r>
            <a:endParaRPr lang="en-US" altLang="ja-JP" sz="1800" dirty="0">
              <a:solidFill>
                <a:srgbClr val="002060"/>
              </a:solidFill>
            </a:endParaRPr>
          </a:p>
        </p:txBody>
      </p:sp>
      <p:sp>
        <p:nvSpPr>
          <p:cNvPr id="12" name="角丸四角形 10"/>
          <p:cNvSpPr>
            <a:spLocks noChangeArrowheads="1"/>
          </p:cNvSpPr>
          <p:nvPr/>
        </p:nvSpPr>
        <p:spPr bwMode="auto">
          <a:xfrm>
            <a:off x="2468880" y="5051593"/>
            <a:ext cx="7297640" cy="857833"/>
          </a:xfrm>
          <a:prstGeom prst="roundRect">
            <a:avLst>
              <a:gd name="adj" fmla="val 16667"/>
            </a:avLst>
          </a:prstGeom>
          <a:solidFill>
            <a:srgbClr val="FFEBEB">
              <a:alpha val="29000"/>
            </a:srgbClr>
          </a:solidFill>
          <a:ln w="25400" algn="ctr">
            <a:solidFill>
              <a:srgbClr val="FFC000"/>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defTabSz="685800" fontAlgn="base">
              <a:lnSpc>
                <a:spcPts val="3000"/>
              </a:lnSpc>
              <a:spcBef>
                <a:spcPct val="0"/>
              </a:spcBef>
              <a:spcAft>
                <a:spcPct val="0"/>
              </a:spcAft>
              <a:buNone/>
              <a:defRPr/>
            </a:pPr>
            <a:r>
              <a:rPr lang="ja-JP" altLang="en-US" sz="2000" dirty="0">
                <a:solidFill>
                  <a:srgbClr val="002060"/>
                </a:solidFill>
              </a:rPr>
              <a:t>　◆性犯罪・性被害</a:t>
            </a:r>
            <a:r>
              <a:rPr lang="ja-JP" altLang="en-US" sz="2100" dirty="0">
                <a:solidFill>
                  <a:srgbClr val="002060"/>
                </a:solidFill>
              </a:rPr>
              <a:t>　　</a:t>
            </a:r>
            <a:endParaRPr lang="en-US" altLang="ja-JP" sz="2100" dirty="0">
              <a:solidFill>
                <a:srgbClr val="002060"/>
              </a:solidFill>
            </a:endParaRPr>
          </a:p>
          <a:p>
            <a:pPr defTabSz="685800" fontAlgn="base">
              <a:lnSpc>
                <a:spcPts val="3000"/>
              </a:lnSpc>
              <a:spcBef>
                <a:spcPct val="0"/>
              </a:spcBef>
              <a:spcAft>
                <a:spcPct val="0"/>
              </a:spcAft>
              <a:buNone/>
              <a:defRPr/>
            </a:pPr>
            <a:r>
              <a:rPr lang="ja-JP" altLang="en-US" sz="2000" dirty="0">
                <a:solidFill>
                  <a:srgbClr val="002060"/>
                </a:solidFill>
              </a:rPr>
              <a:t>　　　性暴力被害者サポートセンターこうち</a:t>
            </a:r>
            <a:r>
              <a:rPr lang="ja-JP" altLang="en-US" sz="1800" dirty="0">
                <a:solidFill>
                  <a:srgbClr val="002060"/>
                </a:solidFill>
              </a:rPr>
              <a:t>　　０１２０－８３５－３５０</a:t>
            </a:r>
            <a:endParaRPr lang="en-US" altLang="ja-JP" sz="1800" dirty="0">
              <a:solidFill>
                <a:srgbClr val="002060"/>
              </a:solidFill>
            </a:endParaRPr>
          </a:p>
        </p:txBody>
      </p:sp>
      <p:sp>
        <p:nvSpPr>
          <p:cNvPr id="13" name="角丸四角形 7"/>
          <p:cNvSpPr>
            <a:spLocks noChangeArrowheads="1"/>
          </p:cNvSpPr>
          <p:nvPr/>
        </p:nvSpPr>
        <p:spPr bwMode="auto">
          <a:xfrm>
            <a:off x="2468880" y="5927425"/>
            <a:ext cx="7297640" cy="857833"/>
          </a:xfrm>
          <a:prstGeom prst="roundRect">
            <a:avLst>
              <a:gd name="adj" fmla="val 16667"/>
            </a:avLst>
          </a:prstGeom>
          <a:solidFill>
            <a:srgbClr val="FFEBEB">
              <a:alpha val="29000"/>
            </a:srgbClr>
          </a:solidFill>
          <a:ln w="25400" algn="ctr">
            <a:solidFill>
              <a:srgbClr val="FFC000"/>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defTabSz="685800" fontAlgn="base">
              <a:lnSpc>
                <a:spcPts val="3000"/>
              </a:lnSpc>
              <a:spcBef>
                <a:spcPct val="0"/>
              </a:spcBef>
              <a:spcAft>
                <a:spcPct val="0"/>
              </a:spcAft>
              <a:buNone/>
              <a:defRPr/>
            </a:pPr>
            <a:r>
              <a:rPr lang="ja-JP" altLang="en-US" sz="2000" dirty="0">
                <a:solidFill>
                  <a:srgbClr val="002060"/>
                </a:solidFill>
              </a:rPr>
              <a:t>　◆心の相談</a:t>
            </a:r>
            <a:r>
              <a:rPr lang="ja-JP" altLang="en-US" sz="2100" dirty="0">
                <a:solidFill>
                  <a:srgbClr val="002060"/>
                </a:solidFill>
              </a:rPr>
              <a:t>　</a:t>
            </a:r>
            <a:r>
              <a:rPr lang="ja-JP" altLang="en-US" sz="1800" dirty="0">
                <a:solidFill>
                  <a:srgbClr val="002060"/>
                </a:solidFill>
              </a:rPr>
              <a:t>　</a:t>
            </a:r>
            <a:endParaRPr lang="en-US" altLang="ja-JP" sz="1800" dirty="0">
              <a:solidFill>
                <a:srgbClr val="002060"/>
              </a:solidFill>
            </a:endParaRPr>
          </a:p>
          <a:p>
            <a:pPr defTabSz="685800" fontAlgn="base">
              <a:lnSpc>
                <a:spcPts val="3000"/>
              </a:lnSpc>
              <a:spcBef>
                <a:spcPct val="0"/>
              </a:spcBef>
              <a:spcAft>
                <a:spcPct val="0"/>
              </a:spcAft>
              <a:buNone/>
              <a:defRPr/>
            </a:pPr>
            <a:r>
              <a:rPr lang="ja-JP" altLang="en-US" sz="2000" dirty="0">
                <a:solidFill>
                  <a:srgbClr val="002060"/>
                </a:solidFill>
              </a:rPr>
              <a:t>　　　高知県心の教育センター</a:t>
            </a:r>
            <a:r>
              <a:rPr lang="ja-JP" altLang="en-US" sz="1800" dirty="0">
                <a:solidFill>
                  <a:srgbClr val="002060"/>
                </a:solidFill>
              </a:rPr>
              <a:t>　０８８－８６６－０９０１</a:t>
            </a:r>
          </a:p>
        </p:txBody>
      </p:sp>
      <p:sp>
        <p:nvSpPr>
          <p:cNvPr id="14" name="角丸四角形 5"/>
          <p:cNvSpPr>
            <a:spLocks noChangeArrowheads="1"/>
          </p:cNvSpPr>
          <p:nvPr/>
        </p:nvSpPr>
        <p:spPr bwMode="auto">
          <a:xfrm>
            <a:off x="2468880" y="3021484"/>
            <a:ext cx="7297640" cy="1154276"/>
          </a:xfrm>
          <a:prstGeom prst="roundRect">
            <a:avLst>
              <a:gd name="adj" fmla="val 16667"/>
            </a:avLst>
          </a:prstGeom>
          <a:solidFill>
            <a:srgbClr val="FFEBEB">
              <a:alpha val="29000"/>
            </a:srgbClr>
          </a:solidFill>
          <a:ln w="25400" algn="ctr">
            <a:solidFill>
              <a:srgbClr val="FFC000"/>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defTabSz="685800" fontAlgn="base">
              <a:lnSpc>
                <a:spcPts val="3000"/>
              </a:lnSpc>
              <a:spcBef>
                <a:spcPct val="0"/>
              </a:spcBef>
              <a:spcAft>
                <a:spcPct val="0"/>
              </a:spcAft>
              <a:buNone/>
              <a:defRPr/>
            </a:pPr>
            <a:r>
              <a:rPr lang="ja-JP" altLang="en-US" sz="2000" dirty="0">
                <a:solidFill>
                  <a:srgbClr val="002060"/>
                </a:solidFill>
              </a:rPr>
              <a:t>　◆予期せぬ妊娠に関する</a:t>
            </a:r>
            <a:r>
              <a:rPr lang="en-US" altLang="ja-JP" sz="2000" dirty="0">
                <a:solidFill>
                  <a:srgbClr val="002060"/>
                </a:solidFill>
                <a:latin typeface="+mj-ea"/>
                <a:ea typeface="+mj-ea"/>
              </a:rPr>
              <a:t>SOS</a:t>
            </a:r>
            <a:r>
              <a:rPr lang="ja-JP" altLang="en-US" sz="2000" dirty="0">
                <a:solidFill>
                  <a:srgbClr val="002060"/>
                </a:solidFill>
                <a:latin typeface="+mj-ea"/>
                <a:ea typeface="+mj-ea"/>
              </a:rPr>
              <a:t> </a:t>
            </a:r>
            <a:r>
              <a:rPr lang="ja-JP" altLang="en-US" sz="2000" dirty="0">
                <a:solidFill>
                  <a:srgbClr val="002060"/>
                </a:solidFill>
              </a:rPr>
              <a:t>          　　　</a:t>
            </a:r>
            <a:endParaRPr lang="en-US" altLang="ja-JP" sz="2000" dirty="0">
              <a:solidFill>
                <a:srgbClr val="002060"/>
              </a:solidFill>
            </a:endParaRPr>
          </a:p>
          <a:p>
            <a:pPr defTabSz="685800" fontAlgn="base">
              <a:lnSpc>
                <a:spcPts val="3000"/>
              </a:lnSpc>
              <a:spcBef>
                <a:spcPct val="0"/>
              </a:spcBef>
              <a:spcAft>
                <a:spcPct val="0"/>
              </a:spcAft>
              <a:buNone/>
              <a:defRPr/>
            </a:pPr>
            <a:r>
              <a:rPr lang="ja-JP" altLang="en-US" sz="2000" dirty="0">
                <a:solidFill>
                  <a:srgbClr val="002060"/>
                </a:solidFill>
              </a:rPr>
              <a:t>　　　にんしんＳＯＳ高知　みそのらん</a:t>
            </a:r>
            <a:r>
              <a:rPr lang="ja-JP" altLang="en-US" sz="2000" dirty="0" err="1">
                <a:solidFill>
                  <a:srgbClr val="002060"/>
                </a:solidFill>
              </a:rPr>
              <a:t>ぷ</a:t>
            </a:r>
            <a:r>
              <a:rPr lang="ja-JP" altLang="en-US" sz="1800" dirty="0">
                <a:solidFill>
                  <a:srgbClr val="002060"/>
                </a:solidFill>
              </a:rPr>
              <a:t>  　０１２０－６２０－３３１</a:t>
            </a:r>
            <a:endParaRPr lang="en-US" altLang="ja-JP" sz="1800" dirty="0">
              <a:solidFill>
                <a:srgbClr val="002060"/>
              </a:solidFill>
            </a:endParaRPr>
          </a:p>
          <a:p>
            <a:pPr defTabSz="685800" fontAlgn="base">
              <a:spcBef>
                <a:spcPct val="0"/>
              </a:spcBef>
              <a:spcAft>
                <a:spcPct val="0"/>
              </a:spcAft>
              <a:buNone/>
              <a:defRPr/>
            </a:pPr>
            <a:r>
              <a:rPr lang="ja-JP" altLang="en-US" sz="1800" dirty="0">
                <a:solidFill>
                  <a:srgbClr val="002060"/>
                </a:solidFill>
              </a:rPr>
              <a:t>　　　　　　　　　　　　　　　　　　　　　　　　　　</a:t>
            </a:r>
            <a:r>
              <a:rPr lang="en-US" altLang="ja-JP" sz="1800" dirty="0">
                <a:solidFill>
                  <a:srgbClr val="002060"/>
                </a:solidFill>
              </a:rPr>
              <a:t>misonolampsos@gaea.ocn.ne.jp</a:t>
            </a:r>
            <a:r>
              <a:rPr lang="ja-JP" altLang="en-US" sz="1800" dirty="0">
                <a:solidFill>
                  <a:srgbClr val="002060"/>
                </a:solidFill>
              </a:rPr>
              <a:t>　      　　　　　　　　　　　　　　　　　　　</a:t>
            </a:r>
          </a:p>
        </p:txBody>
      </p:sp>
    </p:spTree>
    <p:extLst>
      <p:ext uri="{BB962C8B-B14F-4D97-AF65-F5344CB8AC3E}">
        <p14:creationId xmlns:p14="http://schemas.microsoft.com/office/powerpoint/2010/main" val="3589317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37" y="1109174"/>
            <a:ext cx="3887833" cy="724988"/>
          </a:xfrm>
        </p:spPr>
        <p:txBody>
          <a:bodyPr>
            <a:normAutofit/>
          </a:bodyPr>
          <a:lstStyle/>
          <a:p>
            <a:r>
              <a:rPr lang="ja-JP" altLang="en-US" sz="3000" dirty="0"/>
              <a:t>（高等学校　３）</a:t>
            </a:r>
            <a:endParaRPr kumimoji="1" lang="ja-JP" altLang="en-US" dirty="0"/>
          </a:p>
        </p:txBody>
      </p:sp>
      <p:sp>
        <p:nvSpPr>
          <p:cNvPr id="4" name="タイトル 1"/>
          <p:cNvSpPr txBox="1">
            <a:spLocks/>
          </p:cNvSpPr>
          <p:nvPr/>
        </p:nvSpPr>
        <p:spPr>
          <a:xfrm>
            <a:off x="3647354" y="2288957"/>
            <a:ext cx="5025832" cy="115711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ct val="150000"/>
              </a:lnSpc>
              <a:defRPr/>
            </a:pPr>
            <a:r>
              <a:rPr lang="ja-JP" altLang="en-US" sz="3300" dirty="0">
                <a:solidFill>
                  <a:prstClr val="black"/>
                </a:solidFill>
                <a:latin typeface="+mn-ea"/>
                <a:ea typeface="+mn-ea"/>
              </a:rPr>
              <a:t>多様な性について考えよう</a:t>
            </a:r>
          </a:p>
        </p:txBody>
      </p:sp>
      <p:sp>
        <p:nvSpPr>
          <p:cNvPr id="6" name="タイトル 1"/>
          <p:cNvSpPr txBox="1">
            <a:spLocks/>
          </p:cNvSpPr>
          <p:nvPr/>
        </p:nvSpPr>
        <p:spPr>
          <a:xfrm>
            <a:off x="2045348" y="353790"/>
            <a:ext cx="2551025" cy="524525"/>
          </a:xfrm>
          <a:prstGeom prst="rect">
            <a:avLst/>
          </a:prstGeom>
          <a:ln>
            <a:solidFill>
              <a:schemeClr val="tx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（高）資料３</a:t>
            </a:r>
          </a:p>
        </p:txBody>
      </p:sp>
      <p:sp>
        <p:nvSpPr>
          <p:cNvPr id="9" name="タイトル 1"/>
          <p:cNvSpPr txBox="1">
            <a:spLocks/>
          </p:cNvSpPr>
          <p:nvPr/>
        </p:nvSpPr>
        <p:spPr>
          <a:xfrm>
            <a:off x="2548538" y="3957278"/>
            <a:ext cx="7223460" cy="1417154"/>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00"/>
              </a:lnSpc>
            </a:pPr>
            <a:r>
              <a:rPr lang="en-US" altLang="ja-JP" sz="1800" dirty="0"/>
              <a:t>【 </a:t>
            </a:r>
            <a:r>
              <a:rPr lang="ja-JP" altLang="en-US" sz="1800" dirty="0"/>
              <a:t>ねらい </a:t>
            </a:r>
            <a:r>
              <a:rPr lang="en-US" altLang="ja-JP" sz="1800" dirty="0"/>
              <a:t>】</a:t>
            </a:r>
          </a:p>
          <a:p>
            <a:pPr>
              <a:lnSpc>
                <a:spcPts val="3000"/>
              </a:lnSpc>
            </a:pPr>
            <a:r>
              <a:rPr lang="ja-JP" altLang="en-US" sz="1800" dirty="0"/>
              <a:t>　</a:t>
            </a:r>
            <a:r>
              <a:rPr lang="ja-JP" altLang="ja-JP" sz="1800" dirty="0"/>
              <a:t>　性のあり方は多様であり一人ひとり異なっていることに気付くとともに、</a:t>
            </a:r>
            <a:endParaRPr lang="en-US" altLang="ja-JP" sz="1800" dirty="0"/>
          </a:p>
          <a:p>
            <a:pPr>
              <a:lnSpc>
                <a:spcPts val="3000"/>
              </a:lnSpc>
            </a:pPr>
            <a:r>
              <a:rPr lang="en-US" altLang="ja-JP" sz="1800" dirty="0"/>
              <a:t>  </a:t>
            </a:r>
            <a:r>
              <a:rPr lang="ja-JP" altLang="ja-JP" sz="1800" dirty="0"/>
              <a:t>誰もが生きやすい社会のあり方を考えることができるようにする。</a:t>
            </a:r>
          </a:p>
        </p:txBody>
      </p:sp>
      <p:sp>
        <p:nvSpPr>
          <p:cNvPr id="8" name="タイトル 1"/>
          <p:cNvSpPr txBox="1">
            <a:spLocks/>
          </p:cNvSpPr>
          <p:nvPr/>
        </p:nvSpPr>
        <p:spPr>
          <a:xfrm>
            <a:off x="3296815" y="5885638"/>
            <a:ext cx="7264350" cy="794289"/>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766">
              <a:lnSpc>
                <a:spcPct val="150000"/>
              </a:lnSpc>
              <a:defRPr/>
            </a:pPr>
            <a:r>
              <a:rPr lang="ja-JP" altLang="en-US" sz="1400" dirty="0">
                <a:solidFill>
                  <a:prstClr val="black"/>
                </a:solidFill>
                <a:latin typeface="游ゴシック Light" panose="020F0302020204030204"/>
                <a:ea typeface="游ゴシック Light" panose="020B0300000000000000" pitchFamily="50" charset="-128"/>
              </a:rPr>
              <a:t>参考資料：</a:t>
            </a:r>
            <a:r>
              <a:rPr lang="en-US" altLang="ja-JP" sz="1400" dirty="0">
                <a:solidFill>
                  <a:prstClr val="black"/>
                </a:solidFill>
                <a:latin typeface="游ゴシック Light" panose="020F0302020204030204"/>
                <a:ea typeface="游ゴシック Light" panose="020B0300000000000000" pitchFamily="50" charset="-128"/>
              </a:rPr>
              <a:t>『</a:t>
            </a:r>
            <a:r>
              <a:rPr lang="ja-JP" altLang="en-US" sz="1400" dirty="0">
                <a:solidFill>
                  <a:prstClr val="black"/>
                </a:solidFill>
                <a:latin typeface="游ゴシック Light" panose="020F0302020204030204"/>
                <a:ea typeface="游ゴシック Light" panose="020B0300000000000000" pitchFamily="50" charset="-128"/>
              </a:rPr>
              <a:t>「高知市パートナーシップ制度」チラシ</a:t>
            </a:r>
            <a:r>
              <a:rPr lang="en-US" altLang="ja-JP" sz="1400" dirty="0">
                <a:solidFill>
                  <a:prstClr val="black"/>
                </a:solidFill>
                <a:latin typeface="游ゴシック Light" panose="020F0302020204030204"/>
                <a:ea typeface="游ゴシック Light" panose="020B0300000000000000" pitchFamily="50" charset="-128"/>
              </a:rPr>
              <a:t>』</a:t>
            </a:r>
            <a:r>
              <a:rPr lang="ja-JP" altLang="en-US" sz="1400" dirty="0">
                <a:solidFill>
                  <a:prstClr val="black"/>
                </a:solidFill>
                <a:latin typeface="游ゴシック Light" panose="020F0302020204030204"/>
                <a:ea typeface="游ゴシック Light" panose="020B0300000000000000" pitchFamily="50" charset="-128"/>
              </a:rPr>
              <a:t>高知市人権同和・男女共同参画課</a:t>
            </a:r>
            <a:endParaRPr lang="en-US" altLang="ja-JP" sz="1400" dirty="0">
              <a:solidFill>
                <a:prstClr val="black"/>
              </a:solidFill>
              <a:latin typeface="游ゴシック Light" panose="020F0302020204030204"/>
              <a:ea typeface="游ゴシック Light" panose="020B0300000000000000" pitchFamily="50" charset="-128"/>
            </a:endParaRPr>
          </a:p>
          <a:p>
            <a:pPr defTabSz="685766">
              <a:lnSpc>
                <a:spcPct val="150000"/>
              </a:lnSpc>
              <a:defRPr/>
            </a:pPr>
            <a:r>
              <a:rPr lang="ja-JP" altLang="en-US" sz="1400" dirty="0">
                <a:solidFill>
                  <a:prstClr val="black"/>
                </a:solidFill>
                <a:latin typeface="游ゴシック Light" panose="020F0302020204030204"/>
                <a:ea typeface="游ゴシック Light" panose="020B0300000000000000" pitchFamily="50" charset="-128"/>
              </a:rPr>
              <a:t>　　　　　法務省人権擁護局ホームページ</a:t>
            </a:r>
            <a:endParaRPr lang="en-US" altLang="ja-JP" sz="1400" dirty="0">
              <a:solidFill>
                <a:prstClr val="black"/>
              </a:solidFill>
              <a:latin typeface="游ゴシック Light" panose="020F0302020204030204"/>
              <a:ea typeface="游ゴシック Light" panose="020B0300000000000000" pitchFamily="50" charset="-128"/>
            </a:endParaRPr>
          </a:p>
        </p:txBody>
      </p:sp>
    </p:spTree>
    <p:extLst>
      <p:ext uri="{BB962C8B-B14F-4D97-AF65-F5344CB8AC3E}">
        <p14:creationId xmlns:p14="http://schemas.microsoft.com/office/powerpoint/2010/main" val="2779700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テキスト 12"/>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sp>
        <p:nvSpPr>
          <p:cNvPr id="1108" name="テキスト 14"/>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sp>
        <p:nvSpPr>
          <p:cNvPr id="1109" name="テキスト 30"/>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sp>
        <p:nvSpPr>
          <p:cNvPr id="1110" name="テキスト 32"/>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sp>
        <p:nvSpPr>
          <p:cNvPr id="1111" name="テキスト 34"/>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sp>
        <p:nvSpPr>
          <p:cNvPr id="1112" name="テキスト 54"/>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sp>
        <p:nvSpPr>
          <p:cNvPr id="1113" name="テキスト 26"/>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sp>
        <p:nvSpPr>
          <p:cNvPr id="1114" name="テキスト 48"/>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sp>
        <p:nvSpPr>
          <p:cNvPr id="1115" name="テキスト 35"/>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sp>
        <p:nvSpPr>
          <p:cNvPr id="1116" name="テキスト 40"/>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sp>
        <p:nvSpPr>
          <p:cNvPr id="1118" name="テキスト 42"/>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graphicFrame>
        <p:nvGraphicFramePr>
          <p:cNvPr id="1171" name="四角形 62"/>
          <p:cNvGraphicFramePr>
            <a:graphicFrameLocks noGrp="1"/>
          </p:cNvGraphicFramePr>
          <p:nvPr/>
        </p:nvGraphicFramePr>
        <p:xfrm>
          <a:off x="3048000" y="3143251"/>
          <a:ext cx="6096000" cy="571500"/>
        </p:xfrm>
        <a:graphic>
          <a:graphicData uri="http://schemas.openxmlformats.org/drawingml/2006/table">
            <a:tbl>
              <a:tblPr/>
              <a:tblGrid>
                <a:gridCol w="6096000">
                  <a:extLst>
                    <a:ext uri="{9D8B030D-6E8A-4147-A177-3AD203B41FA5}">
                      <a16:colId xmlns:a16="http://schemas.microsoft.com/office/drawing/2014/main" val="20000"/>
                    </a:ext>
                  </a:extLst>
                </a:gridCol>
              </a:tblGrid>
              <a:tr h="571500">
                <a:tc>
                  <a:txBody>
                    <a:bodyPr/>
                    <a:lstStyle/>
                    <a:p>
                      <a:pPr algn="l"/>
                      <a:endParaRPr kumimoji="1" lang="ja-JP" altLang="en-US" sz="2400" dirty="0"/>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173" name="四角形 64"/>
          <p:cNvGraphicFramePr>
            <a:graphicFrameLocks noGrp="1"/>
          </p:cNvGraphicFramePr>
          <p:nvPr/>
        </p:nvGraphicFramePr>
        <p:xfrm>
          <a:off x="3048000" y="3143251"/>
          <a:ext cx="6096000" cy="571500"/>
        </p:xfrm>
        <a:graphic>
          <a:graphicData uri="http://schemas.openxmlformats.org/drawingml/2006/table">
            <a:tbl>
              <a:tblPr/>
              <a:tblGrid>
                <a:gridCol w="6096000">
                  <a:extLst>
                    <a:ext uri="{9D8B030D-6E8A-4147-A177-3AD203B41FA5}">
                      <a16:colId xmlns:a16="http://schemas.microsoft.com/office/drawing/2014/main" val="20000"/>
                    </a:ext>
                  </a:extLst>
                </a:gridCol>
              </a:tblGrid>
              <a:tr h="571500">
                <a:tc>
                  <a:txBody>
                    <a:bodyPr/>
                    <a:lstStyle/>
                    <a:p>
                      <a:pPr algn="l"/>
                      <a:r>
                        <a:rPr lang="ja-JP" altLang="en-US" sz="1200" dirty="0">
                          <a:solidFill>
                            <a:srgbClr val="000000"/>
                          </a:solidFill>
                          <a:latin typeface="Times New Roman"/>
                        </a:rPr>
                        <a:t> </a:t>
                      </a:r>
                      <a:br>
                        <a:rPr lang="ja-JP" altLang="en-US" sz="1200" dirty="0">
                          <a:solidFill>
                            <a:srgbClr val="000000"/>
                          </a:solidFill>
                          <a:latin typeface="Times New Roman"/>
                        </a:rPr>
                      </a:br>
                      <a:endParaRPr kumimoji="1" lang="ja-JP" altLang="en-US" sz="2400" dirty="0"/>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197" name="テキスト 88"/>
          <p:cNvSpPr txBox="1"/>
          <p:nvPr/>
        </p:nvSpPr>
        <p:spPr>
          <a:xfrm>
            <a:off x="6048396" y="3244781"/>
            <a:ext cx="184731" cy="369332"/>
          </a:xfrm>
          <a:prstGeom prst="rect">
            <a:avLst/>
          </a:prstGeom>
        </p:spPr>
        <p:txBody>
          <a:bodyPr wrap="none">
            <a:spAutoFit/>
          </a:bodyPr>
          <a:lstStyle/>
          <a:p>
            <a:pPr defTabSz="914333">
              <a:defRPr lang="ja-JP" altLang="en-US"/>
            </a:pPr>
            <a:endParaRPr lang="ja-JP" altLang="en-US">
              <a:solidFill>
                <a:prstClr val="black"/>
              </a:solidFill>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3996" y="5128844"/>
            <a:ext cx="9134325" cy="1690132"/>
          </a:xfrm>
          <a:prstGeom prst="rect">
            <a:avLst/>
          </a:prstGeom>
        </p:spPr>
      </p:pic>
      <p:pic>
        <p:nvPicPr>
          <p:cNvPr id="23" name="図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3202" y="0"/>
            <a:ext cx="8935915" cy="5015106"/>
          </a:xfrm>
          <a:prstGeom prst="rect">
            <a:avLst/>
          </a:prstGeom>
        </p:spPr>
      </p:pic>
    </p:spTree>
    <p:extLst>
      <p:ext uri="{BB962C8B-B14F-4D97-AF65-F5344CB8AC3E}">
        <p14:creationId xmlns:p14="http://schemas.microsoft.com/office/powerpoint/2010/main" val="1598977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058337" y="1695887"/>
            <a:ext cx="8164402" cy="2621280"/>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200000"/>
              </a:lnSpc>
            </a:pPr>
            <a:r>
              <a:rPr lang="ja-JP" altLang="en-US" sz="2200" dirty="0">
                <a:latin typeface="ＭＳ Ｐゴシック" panose="020B0600070205080204" pitchFamily="50" charset="-128"/>
                <a:ea typeface="ＭＳ Ｐゴシック" panose="020B0600070205080204" pitchFamily="50" charset="-128"/>
              </a:rPr>
              <a:t>◆ 「ホモ」「オカマ」「男らしくない」「女らしくない」などとからかう</a:t>
            </a:r>
            <a:endParaRPr lang="en-US" altLang="ja-JP" sz="2200" dirty="0">
              <a:latin typeface="ＭＳ Ｐゴシック" panose="020B0600070205080204" pitchFamily="50" charset="-128"/>
              <a:ea typeface="ＭＳ Ｐゴシック" panose="020B0600070205080204" pitchFamily="50" charset="-128"/>
            </a:endParaRPr>
          </a:p>
          <a:p>
            <a:pPr>
              <a:lnSpc>
                <a:spcPct val="200000"/>
              </a:lnSpc>
            </a:pPr>
            <a:r>
              <a:rPr lang="ja-JP" altLang="en-US" sz="2200" dirty="0">
                <a:latin typeface="ＭＳ Ｐゴシック" panose="020B0600070205080204" pitchFamily="50" charset="-128"/>
                <a:ea typeface="ＭＳ Ｐゴシック" panose="020B0600070205080204" pitchFamily="50" charset="-128"/>
              </a:rPr>
              <a:t>◆ 「どこかおかしいのでは」「問題があるのでは」「気持ち悪い」などと</a:t>
            </a:r>
            <a:endParaRPr lang="en-US" altLang="ja-JP" sz="2200" dirty="0">
              <a:latin typeface="ＭＳ Ｐゴシック" panose="020B0600070205080204" pitchFamily="50" charset="-128"/>
              <a:ea typeface="ＭＳ Ｐゴシック" panose="020B0600070205080204" pitchFamily="50" charset="-128"/>
            </a:endParaRPr>
          </a:p>
          <a:p>
            <a:pPr>
              <a:lnSpc>
                <a:spcPct val="100000"/>
              </a:lnSpc>
            </a:pPr>
            <a:r>
              <a:rPr lang="ja-JP" altLang="en-US" sz="2200" dirty="0">
                <a:latin typeface="ＭＳ Ｐゴシック" panose="020B0600070205080204" pitchFamily="50" charset="-128"/>
                <a:ea typeface="ＭＳ Ｐゴシック" panose="020B0600070205080204" pitchFamily="50" charset="-128"/>
              </a:rPr>
              <a:t>　　うわさ話をする</a:t>
            </a:r>
            <a:endParaRPr lang="en-US" altLang="ja-JP" sz="2200" dirty="0">
              <a:latin typeface="ＭＳ Ｐゴシック" panose="020B0600070205080204" pitchFamily="50" charset="-128"/>
              <a:ea typeface="ＭＳ Ｐゴシック" panose="020B0600070205080204" pitchFamily="50" charset="-128"/>
            </a:endParaRPr>
          </a:p>
          <a:p>
            <a:pPr>
              <a:lnSpc>
                <a:spcPct val="200000"/>
              </a:lnSpc>
            </a:pPr>
            <a:r>
              <a:rPr lang="ja-JP" altLang="en-US" sz="2200" dirty="0">
                <a:latin typeface="ＭＳ Ｐゴシック" panose="020B0600070205080204" pitchFamily="50" charset="-128"/>
                <a:ea typeface="ＭＳ Ｐゴシック" panose="020B0600070205080204" pitchFamily="50" charset="-128"/>
              </a:rPr>
              <a:t>◆ 本人の了承なく、その人の性的指向や性自認について暴露する</a:t>
            </a:r>
            <a:endParaRPr lang="en-US" altLang="ja-JP" sz="2200" dirty="0">
              <a:latin typeface="ＭＳ Ｐゴシック" panose="020B0600070205080204" pitchFamily="50" charset="-128"/>
              <a:ea typeface="ＭＳ Ｐゴシック" panose="020B0600070205080204" pitchFamily="50" charset="-128"/>
            </a:endParaRPr>
          </a:p>
          <a:p>
            <a:pPr>
              <a:lnSpc>
                <a:spcPct val="100000"/>
              </a:lnSpc>
            </a:pPr>
            <a:r>
              <a:rPr lang="ja-JP" altLang="en-US" sz="2200" dirty="0">
                <a:latin typeface="ＭＳ Ｐゴシック" panose="020B0600070205080204" pitchFamily="50" charset="-128"/>
                <a:ea typeface="ＭＳ Ｐゴシック" panose="020B0600070205080204" pitchFamily="50" charset="-128"/>
              </a:rPr>
              <a:t>　 （アウティング）</a:t>
            </a:r>
            <a:endParaRPr lang="en-US" altLang="ja-JP" sz="2200" dirty="0">
              <a:latin typeface="ＭＳ Ｐゴシック" panose="020B0600070205080204" pitchFamily="50" charset="-128"/>
              <a:ea typeface="ＭＳ Ｐゴシック" panose="020B0600070205080204" pitchFamily="50" charset="-128"/>
            </a:endParaRPr>
          </a:p>
        </p:txBody>
      </p:sp>
      <p:sp>
        <p:nvSpPr>
          <p:cNvPr id="6" name="タイトル 1"/>
          <p:cNvSpPr>
            <a:spLocks noGrp="1"/>
          </p:cNvSpPr>
          <p:nvPr>
            <p:ph type="title"/>
          </p:nvPr>
        </p:nvSpPr>
        <p:spPr>
          <a:xfrm>
            <a:off x="3148970" y="318530"/>
            <a:ext cx="5983136" cy="1197354"/>
          </a:xfrm>
          <a:solidFill>
            <a:srgbClr val="CCFFFF"/>
          </a:solidFill>
        </p:spPr>
        <p:txBody>
          <a:bodyPr>
            <a:noAutofit/>
          </a:bodyPr>
          <a:lstStyle/>
          <a:p>
            <a:pPr algn="ctr">
              <a:lnSpc>
                <a:spcPts val="4000"/>
              </a:lnSpc>
            </a:pPr>
            <a:r>
              <a:rPr lang="ja-JP" altLang="en-US" sz="2600" dirty="0">
                <a:latin typeface="+mn-ea"/>
                <a:ea typeface="+mn-ea"/>
              </a:rPr>
              <a:t>性的指向や性自認に起因する</a:t>
            </a:r>
            <a:r>
              <a:rPr lang="en-US" altLang="ja-JP" sz="2600" dirty="0">
                <a:latin typeface="+mn-ea"/>
                <a:ea typeface="+mn-ea"/>
              </a:rPr>
              <a:t/>
            </a:r>
            <a:br>
              <a:rPr lang="en-US" altLang="ja-JP" sz="2600" dirty="0">
                <a:latin typeface="+mn-ea"/>
                <a:ea typeface="+mn-ea"/>
              </a:rPr>
            </a:br>
            <a:r>
              <a:rPr lang="ja-JP" altLang="en-US" sz="2600" dirty="0">
                <a:latin typeface="+mn-ea"/>
                <a:ea typeface="+mn-ea"/>
              </a:rPr>
              <a:t>差別的な言動（ＳＯＧＩハラ）の例</a:t>
            </a:r>
          </a:p>
        </p:txBody>
      </p:sp>
      <p:pic>
        <p:nvPicPr>
          <p:cNvPr id="8" name="オブジェクト 0"/>
          <p:cNvPicPr/>
          <p:nvPr/>
        </p:nvPicPr>
        <p:blipFill>
          <a:blip r:embed="rId3" cstate="email">
            <a:extLst>
              <a:ext uri="{28A0092B-C50C-407E-A947-70E740481C1C}">
                <a14:useLocalDpi xmlns:a14="http://schemas.microsoft.com/office/drawing/2010/main"/>
              </a:ext>
            </a:extLst>
          </a:blip>
          <a:stretch>
            <a:fillRect/>
          </a:stretch>
        </p:blipFill>
        <p:spPr bwMode="auto">
          <a:xfrm>
            <a:off x="2305234" y="4450716"/>
            <a:ext cx="2687719" cy="2407284"/>
          </a:xfrm>
          <a:prstGeom prst="rect">
            <a:avLst/>
          </a:prstGeom>
          <a:noFill/>
          <a:ln>
            <a:miter/>
          </a:ln>
        </p:spPr>
      </p:pic>
      <p:pic>
        <p:nvPicPr>
          <p:cNvPr id="9" name="オブジェクト 0"/>
          <p:cNvPicPr/>
          <p:nvPr/>
        </p:nvPicPr>
        <p:blipFill rotWithShape="1">
          <a:blip r:embed="rId4" cstate="email">
            <a:extLst>
              <a:ext uri="{28A0092B-C50C-407E-A947-70E740481C1C}">
                <a14:useLocalDpi xmlns:a14="http://schemas.microsoft.com/office/drawing/2010/main"/>
              </a:ext>
            </a:extLst>
          </a:blip>
          <a:srcRect/>
          <a:stretch/>
        </p:blipFill>
        <p:spPr>
          <a:xfrm>
            <a:off x="5341073" y="4367646"/>
            <a:ext cx="1598930" cy="2459239"/>
          </a:xfrm>
          <a:prstGeom prst="rect">
            <a:avLst/>
          </a:prstGeom>
          <a:noFill/>
          <a:ln>
            <a:miter/>
          </a:ln>
        </p:spPr>
      </p:pic>
      <p:pic>
        <p:nvPicPr>
          <p:cNvPr id="10" name="オブジェクト 0"/>
          <p:cNvPicPr/>
          <p:nvPr/>
        </p:nvPicPr>
        <p:blipFill>
          <a:blip r:embed="rId5" cstate="email">
            <a:extLst>
              <a:ext uri="{28A0092B-C50C-407E-A947-70E740481C1C}">
                <a14:useLocalDpi xmlns:a14="http://schemas.microsoft.com/office/drawing/2010/main"/>
              </a:ext>
            </a:extLst>
          </a:blip>
          <a:stretch>
            <a:fillRect/>
          </a:stretch>
        </p:blipFill>
        <p:spPr bwMode="auto">
          <a:xfrm>
            <a:off x="7288124" y="4497171"/>
            <a:ext cx="1809198" cy="1802129"/>
          </a:xfrm>
          <a:prstGeom prst="rect">
            <a:avLst/>
          </a:prstGeom>
          <a:noFill/>
          <a:ln>
            <a:miter/>
          </a:ln>
        </p:spPr>
      </p:pic>
      <p:pic>
        <p:nvPicPr>
          <p:cNvPr id="11" name="オブジェクト 0"/>
          <p:cNvPicPr/>
          <p:nvPr/>
        </p:nvPicPr>
        <p:blipFill>
          <a:blip r:embed="rId6" cstate="email">
            <a:extLst>
              <a:ext uri="{28A0092B-C50C-407E-A947-70E740481C1C}">
                <a14:useLocalDpi xmlns:a14="http://schemas.microsoft.com/office/drawing/2010/main"/>
              </a:ext>
            </a:extLst>
          </a:blip>
          <a:stretch>
            <a:fillRect/>
          </a:stretch>
        </p:blipFill>
        <p:spPr bwMode="auto">
          <a:xfrm>
            <a:off x="8839199" y="5058772"/>
            <a:ext cx="1716833" cy="1744747"/>
          </a:xfrm>
          <a:prstGeom prst="rect">
            <a:avLst/>
          </a:prstGeom>
          <a:noFill/>
          <a:ln>
            <a:miter/>
          </a:ln>
        </p:spPr>
      </p:pic>
    </p:spTree>
    <p:extLst>
      <p:ext uri="{BB962C8B-B14F-4D97-AF65-F5344CB8AC3E}">
        <p14:creationId xmlns:p14="http://schemas.microsoft.com/office/powerpoint/2010/main" val="3718144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虹の一部を切り取ったようなカラフルな背景素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4325731" y="5041561"/>
            <a:ext cx="6186891" cy="12405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2043984" y="147230"/>
            <a:ext cx="8129915" cy="572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3"/>
            <a:r>
              <a:rPr lang="ja-JP" altLang="en-US" sz="1600" dirty="0">
                <a:solidFill>
                  <a:prstClr val="black"/>
                </a:solidFill>
                <a:latin typeface="ＭＳ Ｐゴシック" panose="020B0600070205080204" pitchFamily="50" charset="-128"/>
                <a:ea typeface="ＭＳ Ｐゴシック" panose="020B0600070205080204" pitchFamily="50" charset="-128"/>
              </a:rPr>
              <a:t>以下の図はとても簡略化された図ですが、 ３つの性の組み合わせにより多様な性を持つ人がいることが分かります。</a:t>
            </a: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7098" y="887962"/>
            <a:ext cx="8943689" cy="4822771"/>
          </a:xfrm>
          <a:prstGeom prst="rect">
            <a:avLst/>
          </a:prstGeom>
        </p:spPr>
      </p:pic>
      <p:pic>
        <p:nvPicPr>
          <p:cNvPr id="7" name="Picture 1" descr="虹の一部を切り取ったようなカラフルな背景素材"/>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203489" y="2918619"/>
            <a:ext cx="1195326" cy="863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虹の一部を切り取ったようなカラフルな背景素材"/>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8424553" y="2918619"/>
            <a:ext cx="1195326" cy="8631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3412761" y="5428687"/>
            <a:ext cx="7019432" cy="116287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10">
              <a:lnSpc>
                <a:spcPts val="30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性は、男性か女性か、</a:t>
            </a:r>
            <a:r>
              <a:rPr lang="en-US" altLang="ja-JP" sz="2200" dirty="0">
                <a:solidFill>
                  <a:schemeClr val="tx1"/>
                </a:solidFill>
                <a:latin typeface="ＭＳ Ｐゴシック" panose="020B0600070205080204" pitchFamily="50" charset="-128"/>
                <a:ea typeface="ＭＳ Ｐゴシック" panose="020B0600070205080204" pitchFamily="50" charset="-128"/>
              </a:rPr>
              <a:t>LGBT</a:t>
            </a:r>
            <a:r>
              <a:rPr lang="ja-JP" altLang="en-US" sz="2200" dirty="0">
                <a:solidFill>
                  <a:schemeClr val="tx1"/>
                </a:solidFill>
                <a:latin typeface="ＭＳ Ｐゴシック" panose="020B0600070205080204" pitchFamily="50" charset="-128"/>
                <a:ea typeface="ＭＳ Ｐゴシック" panose="020B0600070205080204" pitchFamily="50" charset="-128"/>
              </a:rPr>
              <a:t>の人かそれ以外の人か、で</a:t>
            </a:r>
            <a:endParaRPr lang="en-US" altLang="ja-JP" sz="2200" dirty="0">
              <a:solidFill>
                <a:schemeClr val="tx1"/>
              </a:solidFill>
              <a:latin typeface="ＭＳ Ｐゴシック" panose="020B0600070205080204" pitchFamily="50" charset="-128"/>
              <a:ea typeface="ＭＳ Ｐゴシック" panose="020B0600070205080204" pitchFamily="50" charset="-128"/>
            </a:endParaRPr>
          </a:p>
          <a:p>
            <a:pPr defTabSz="914310">
              <a:lnSpc>
                <a:spcPts val="30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はっきり分かれているのではなく、グラデーションになって</a:t>
            </a:r>
            <a:endParaRPr lang="en-US" altLang="ja-JP" sz="2200" dirty="0">
              <a:solidFill>
                <a:schemeClr val="tx1"/>
              </a:solidFill>
              <a:latin typeface="ＭＳ Ｐゴシック" panose="020B0600070205080204" pitchFamily="50" charset="-128"/>
              <a:ea typeface="ＭＳ Ｐゴシック" panose="020B0600070205080204" pitchFamily="50" charset="-128"/>
            </a:endParaRPr>
          </a:p>
          <a:p>
            <a:pPr defTabSz="914310">
              <a:lnSpc>
                <a:spcPts val="3000"/>
              </a:lnSpc>
            </a:pPr>
            <a:r>
              <a:rPr lang="ja-JP" altLang="en-US" sz="2200" dirty="0">
                <a:solidFill>
                  <a:schemeClr val="tx1"/>
                </a:solidFill>
                <a:latin typeface="ＭＳ Ｐゴシック" panose="020B0600070205080204" pitchFamily="50" charset="-128"/>
                <a:ea typeface="ＭＳ Ｐゴシック" panose="020B0600070205080204" pitchFamily="50" charset="-128"/>
              </a:rPr>
              <a:t>　います。</a:t>
            </a:r>
          </a:p>
        </p:txBody>
      </p:sp>
    </p:spTree>
    <p:extLst>
      <p:ext uri="{BB962C8B-B14F-4D97-AF65-F5344CB8AC3E}">
        <p14:creationId xmlns:p14="http://schemas.microsoft.com/office/powerpoint/2010/main" val="2434891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12"/>
          <p:cNvSpPr>
            <a:spLocks noChangeArrowheads="1"/>
          </p:cNvSpPr>
          <p:nvPr/>
        </p:nvSpPr>
        <p:spPr bwMode="auto">
          <a:xfrm>
            <a:off x="4583928" y="4053992"/>
            <a:ext cx="184731" cy="300210"/>
          </a:xfrm>
          <a:prstGeom prst="rect">
            <a:avLst/>
          </a:prstGeom>
          <a:noFill/>
          <a:ln w="9525" algn="ctr">
            <a:noFill/>
            <a:miter lim="800000"/>
            <a:headEnd/>
            <a:tailEnd/>
          </a:ln>
        </p:spPr>
        <p:txBody>
          <a:bodyPr wrap="none" anchor="ctr">
            <a:spAutoFit/>
          </a:bodyPr>
          <a:lstStyle/>
          <a:p>
            <a:endParaRPr lang="ja-JP" altLang="en-US" sz="1351"/>
          </a:p>
        </p:txBody>
      </p:sp>
      <p:sp>
        <p:nvSpPr>
          <p:cNvPr id="14347" name="Rectangle 16"/>
          <p:cNvSpPr>
            <a:spLocks noChangeArrowheads="1"/>
          </p:cNvSpPr>
          <p:nvPr/>
        </p:nvSpPr>
        <p:spPr bwMode="auto">
          <a:xfrm>
            <a:off x="7554536" y="5304151"/>
            <a:ext cx="184731" cy="300210"/>
          </a:xfrm>
          <a:prstGeom prst="rect">
            <a:avLst/>
          </a:prstGeom>
          <a:noFill/>
          <a:ln w="9525" algn="ctr">
            <a:noFill/>
            <a:miter lim="800000"/>
            <a:headEnd/>
            <a:tailEnd/>
          </a:ln>
        </p:spPr>
        <p:txBody>
          <a:bodyPr wrap="none" anchor="ctr">
            <a:spAutoFit/>
          </a:bodyPr>
          <a:lstStyle/>
          <a:p>
            <a:endParaRPr lang="ja-JP" altLang="en-US" sz="1351"/>
          </a:p>
        </p:txBody>
      </p:sp>
      <p:sp>
        <p:nvSpPr>
          <p:cNvPr id="5" name="Rectangle 4"/>
          <p:cNvSpPr txBox="1">
            <a:spLocks noChangeArrowheads="1"/>
          </p:cNvSpPr>
          <p:nvPr/>
        </p:nvSpPr>
        <p:spPr>
          <a:xfrm>
            <a:off x="1787246" y="-39383"/>
            <a:ext cx="8880754" cy="3112080"/>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500"/>
              </a:lnSpc>
            </a:pPr>
            <a:r>
              <a:rPr lang="ja-JP" altLang="en-US" sz="2700" dirty="0">
                <a:latin typeface="ＭＳ Ｐゴシック" panose="020B0600070205080204" pitchFamily="50" charset="-128"/>
                <a:ea typeface="ＭＳ Ｐゴシック" panose="020B0600070205080204" pitchFamily="50" charset="-128"/>
              </a:rPr>
              <a:t>◆ 問題を自分のこととして捉える</a:t>
            </a:r>
            <a:endParaRPr lang="en-US" altLang="ja-JP" sz="2700" dirty="0">
              <a:latin typeface="ＭＳ Ｐゴシック" panose="020B0600070205080204" pitchFamily="50" charset="-128"/>
              <a:ea typeface="ＭＳ Ｐゴシック" panose="020B0600070205080204" pitchFamily="50" charset="-128"/>
            </a:endParaRPr>
          </a:p>
          <a:p>
            <a:pPr>
              <a:lnSpc>
                <a:spcPts val="5500"/>
              </a:lnSpc>
            </a:pPr>
            <a:r>
              <a:rPr lang="ja-JP" altLang="en-US" sz="2700" dirty="0">
                <a:latin typeface="ＭＳ Ｐゴシック" panose="020B0600070205080204" pitchFamily="50" charset="-128"/>
                <a:ea typeface="ＭＳ Ｐゴシック" panose="020B0600070205080204" pitchFamily="50" charset="-128"/>
              </a:rPr>
              <a:t>◆ 正しい知識を身に付ける</a:t>
            </a:r>
            <a:endParaRPr lang="en-US" altLang="ja-JP" sz="2700" dirty="0">
              <a:latin typeface="ＭＳ Ｐゴシック" panose="020B0600070205080204" pitchFamily="50" charset="-128"/>
              <a:ea typeface="ＭＳ Ｐゴシック" panose="020B0600070205080204" pitchFamily="50" charset="-128"/>
            </a:endParaRPr>
          </a:p>
          <a:p>
            <a:pPr>
              <a:lnSpc>
                <a:spcPts val="5500"/>
              </a:lnSpc>
            </a:pPr>
            <a:r>
              <a:rPr lang="ja-JP" altLang="en-US" sz="2700" dirty="0">
                <a:latin typeface="ＭＳ Ｐゴシック" panose="020B0600070205080204" pitchFamily="50" charset="-128"/>
                <a:ea typeface="ＭＳ Ｐゴシック" panose="020B0600070205080204" pitchFamily="50" charset="-128"/>
              </a:rPr>
              <a:t>◆ 多様な見方を深め、相手を理解しようとする</a:t>
            </a:r>
            <a:endParaRPr lang="en-US" altLang="ja-JP" sz="2700" dirty="0">
              <a:latin typeface="ＭＳ Ｐゴシック" panose="020B0600070205080204" pitchFamily="50" charset="-128"/>
              <a:ea typeface="ＭＳ Ｐゴシック" panose="020B0600070205080204" pitchFamily="50" charset="-128"/>
            </a:endParaRPr>
          </a:p>
          <a:p>
            <a:pPr>
              <a:lnSpc>
                <a:spcPts val="5500"/>
              </a:lnSpc>
            </a:pPr>
            <a:r>
              <a:rPr lang="ja-JP" altLang="en-US" sz="2700" dirty="0">
                <a:latin typeface="ＭＳ Ｐゴシック" panose="020B0600070205080204" pitchFamily="50" charset="-128"/>
                <a:ea typeface="ＭＳ Ｐゴシック" panose="020B0600070205080204" pitchFamily="50" charset="-128"/>
              </a:rPr>
              <a:t>◆ 誰もがプライバシーが守られ、相談できる人や場所がある</a:t>
            </a:r>
            <a:r>
              <a:rPr lang="ja-JP" altLang="en-US" sz="2000" dirty="0">
                <a:latin typeface="ＭＳ Ｐゴシック" panose="020B0600070205080204" pitchFamily="50" charset="-128"/>
                <a:ea typeface="ＭＳ Ｐゴシック" panose="020B0600070205080204" pitchFamily="50" charset="-128"/>
              </a:rPr>
              <a:t>　</a:t>
            </a:r>
            <a:endParaRPr lang="en-US" altLang="ja-JP" sz="2700" dirty="0">
              <a:latin typeface="ＭＳ Ｐゴシック" panose="020B0600070205080204" pitchFamily="50" charset="-128"/>
              <a:ea typeface="ＭＳ Ｐゴシック" panose="020B0600070205080204" pitchFamily="50" charset="-128"/>
            </a:endParaRPr>
          </a:p>
        </p:txBody>
      </p:sp>
      <p:pic>
        <p:nvPicPr>
          <p:cNvPr id="6" name="図 5"/>
          <p:cNvPicPr/>
          <p:nvPr/>
        </p:nvPicPr>
        <p:blipFill>
          <a:blip r:embed="rId3" cstate="email">
            <a:extLst>
              <a:ext uri="{28A0092B-C50C-407E-A947-70E740481C1C}">
                <a14:useLocalDpi xmlns:a14="http://schemas.microsoft.com/office/drawing/2010/main"/>
              </a:ext>
            </a:extLst>
          </a:blip>
          <a:srcRect/>
          <a:stretch>
            <a:fillRect/>
          </a:stretch>
        </p:blipFill>
        <p:spPr bwMode="auto">
          <a:xfrm>
            <a:off x="8658293" y="235049"/>
            <a:ext cx="1412549" cy="1612412"/>
          </a:xfrm>
          <a:prstGeom prst="rect">
            <a:avLst/>
          </a:prstGeom>
          <a:noFill/>
          <a:ln>
            <a:noFill/>
          </a:ln>
        </p:spPr>
      </p:pic>
      <p:sp>
        <p:nvSpPr>
          <p:cNvPr id="7" name="Rectangle 4"/>
          <p:cNvSpPr txBox="1">
            <a:spLocks noChangeArrowheads="1"/>
          </p:cNvSpPr>
          <p:nvPr/>
        </p:nvSpPr>
        <p:spPr>
          <a:xfrm>
            <a:off x="2242363" y="2780901"/>
            <a:ext cx="7970520" cy="49929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200000"/>
              </a:lnSpc>
            </a:pPr>
            <a:r>
              <a:rPr lang="ja-JP" altLang="en-US"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rPr>
              <a:t>自分の性について人に話すことは、個人の自由であり強制されるものではない</a:t>
            </a:r>
            <a:endParaRPr lang="en-US" altLang="ja-JP" sz="2400" dirty="0">
              <a:latin typeface="ＭＳ Ｐゴシック" panose="020B0600070205080204" pitchFamily="50" charset="-128"/>
              <a:ea typeface="ＭＳ Ｐゴシック" panose="020B0600070205080204" pitchFamily="50" charset="-128"/>
            </a:endParaRPr>
          </a:p>
        </p:txBody>
      </p:sp>
      <p:sp>
        <p:nvSpPr>
          <p:cNvPr id="9" name="Rectangle 4"/>
          <p:cNvSpPr txBox="1">
            <a:spLocks noChangeArrowheads="1"/>
          </p:cNvSpPr>
          <p:nvPr/>
        </p:nvSpPr>
        <p:spPr>
          <a:xfrm>
            <a:off x="2603934" y="3587256"/>
            <a:ext cx="6984125" cy="1867001"/>
          </a:xfrm>
          <a:prstGeom prst="rect">
            <a:avLst/>
          </a:prstGeom>
          <a:solidFill>
            <a:srgbClr val="FFFFAF"/>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700" dirty="0">
                <a:latin typeface="ＭＳ Ｐゴシック" panose="020B0600070205080204" pitchFamily="50" charset="-128"/>
                <a:ea typeface="ＭＳ Ｐゴシック" panose="020B0600070205080204" pitchFamily="50" charset="-128"/>
              </a:rPr>
              <a:t>　 ○ 性は</a:t>
            </a:r>
            <a:r>
              <a:rPr lang="ja-JP" altLang="en-US" sz="2700" dirty="0">
                <a:solidFill>
                  <a:srgbClr val="FF0000"/>
                </a:solidFill>
                <a:latin typeface="ＭＳ Ｐゴシック" panose="020B0600070205080204" pitchFamily="50" charset="-128"/>
                <a:ea typeface="ＭＳ Ｐゴシック" panose="020B0600070205080204" pitchFamily="50" charset="-128"/>
              </a:rPr>
              <a:t>一人ひとり違って、何種類もある</a:t>
            </a:r>
            <a:r>
              <a:rPr lang="en-US" altLang="ja-JP" sz="2700" dirty="0">
                <a:latin typeface="ＭＳ Ｐゴシック" panose="020B0600070205080204" pitchFamily="50" charset="-128"/>
                <a:ea typeface="ＭＳ Ｐゴシック" panose="020B0600070205080204" pitchFamily="50" charset="-128"/>
              </a:rPr>
              <a:t/>
            </a:r>
            <a:br>
              <a:rPr lang="en-US" altLang="ja-JP" sz="2700" dirty="0">
                <a:latin typeface="ＭＳ Ｐゴシック" panose="020B0600070205080204" pitchFamily="50" charset="-128"/>
                <a:ea typeface="ＭＳ Ｐゴシック" panose="020B0600070205080204" pitchFamily="50" charset="-128"/>
              </a:rPr>
            </a:br>
            <a:r>
              <a:rPr lang="ja-JP" altLang="en-US" sz="2700" dirty="0">
                <a:latin typeface="ＭＳ Ｐゴシック" panose="020B0600070205080204" pitchFamily="50" charset="-128"/>
                <a:ea typeface="ＭＳ Ｐゴシック" panose="020B0600070205080204" pitchFamily="50" charset="-128"/>
              </a:rPr>
              <a:t>　 ○ 自分も多様な性のひとつの中にいる</a:t>
            </a:r>
            <a:r>
              <a:rPr lang="en-US" altLang="ja-JP" sz="2700" dirty="0">
                <a:latin typeface="ＭＳ Ｐゴシック" panose="020B0600070205080204" pitchFamily="50" charset="-128"/>
                <a:ea typeface="ＭＳ Ｐゴシック" panose="020B0600070205080204" pitchFamily="50" charset="-128"/>
              </a:rPr>
              <a:t/>
            </a:r>
            <a:br>
              <a:rPr lang="en-US" altLang="ja-JP" sz="2700" dirty="0">
                <a:latin typeface="ＭＳ Ｐゴシック" panose="020B0600070205080204" pitchFamily="50" charset="-128"/>
                <a:ea typeface="ＭＳ Ｐゴシック" panose="020B0600070205080204" pitchFamily="50" charset="-128"/>
              </a:rPr>
            </a:br>
            <a:r>
              <a:rPr lang="ja-JP" altLang="en-US" sz="2700" dirty="0">
                <a:latin typeface="ＭＳ Ｐゴシック" panose="020B0600070205080204" pitchFamily="50" charset="-128"/>
                <a:ea typeface="ＭＳ Ｐゴシック" panose="020B0600070205080204" pitchFamily="50" charset="-128"/>
              </a:rPr>
              <a:t>　 ○ 性は、</a:t>
            </a:r>
            <a:r>
              <a:rPr lang="ja-JP" altLang="en-US" sz="2700" dirty="0">
                <a:solidFill>
                  <a:srgbClr val="FF0000"/>
                </a:solidFill>
                <a:latin typeface="ＭＳ Ｐゴシック" panose="020B0600070205080204" pitchFamily="50" charset="-128"/>
                <a:ea typeface="ＭＳ Ｐゴシック" panose="020B0600070205080204" pitchFamily="50" charset="-128"/>
              </a:rPr>
              <a:t>その人らしさを作るひとつの個性</a:t>
            </a:r>
          </a:p>
        </p:txBody>
      </p:sp>
      <p:sp>
        <p:nvSpPr>
          <p:cNvPr id="10" name="メモ 9"/>
          <p:cNvSpPr/>
          <p:nvPr/>
        </p:nvSpPr>
        <p:spPr>
          <a:xfrm>
            <a:off x="2491583" y="5864772"/>
            <a:ext cx="7208829" cy="881209"/>
          </a:xfrm>
          <a:prstGeom prst="foldedCorner">
            <a:avLst>
              <a:gd name="adj" fmla="val 28485"/>
            </a:avLst>
          </a:prstGeom>
          <a:solidFill>
            <a:srgbClr val="FFC000">
              <a:lumMod val="20000"/>
              <a:lumOff val="80000"/>
            </a:srgbClr>
          </a:solidFill>
          <a:ln w="25400" cap="flat" cmpd="sng" algn="ctr">
            <a:solidFill>
              <a:srgbClr val="ED7D31"/>
            </a:solidFill>
            <a:prstDash val="solid"/>
            <a:miter lim="800000"/>
          </a:ln>
          <a:effectLst/>
        </p:spPr>
        <p:txBody>
          <a:bodyPr tIns="288000" rtlCol="0" anchor="ctr"/>
          <a:lstStyle/>
          <a:p>
            <a:pPr>
              <a:lnSpc>
                <a:spcPts val="3100"/>
              </a:lnSpc>
              <a:defRPr/>
            </a:pPr>
            <a:r>
              <a:rPr kumimoji="0" lang="ja-JP" altLang="en-US" sz="2000" kern="0" dirty="0">
                <a:solidFill>
                  <a:prstClr val="black"/>
                </a:solidFill>
                <a:latin typeface="Calibri" panose="020F0502020204030204"/>
                <a:ea typeface="ＭＳ Ｐゴシック" panose="020B0600070205080204" pitchFamily="50" charset="-128"/>
              </a:rPr>
              <a:t>　電話相談（月～土</a:t>
            </a:r>
            <a:r>
              <a:rPr kumimoji="0" lang="ja-JP" altLang="en-US" sz="2000" kern="0" dirty="0">
                <a:solidFill>
                  <a:prstClr val="black"/>
                </a:solidFill>
                <a:latin typeface="ＭＳ Ｐゴシック" panose="020B0600070205080204" pitchFamily="50" charset="-128"/>
                <a:ea typeface="ＭＳ Ｐゴシック" panose="020B0600070205080204" pitchFamily="50" charset="-128"/>
              </a:rPr>
              <a:t>　</a:t>
            </a: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13:00</a:t>
            </a:r>
            <a:r>
              <a:rPr kumimoji="0" lang="ja-JP" altLang="en-US" sz="2000" kern="0" dirty="0">
                <a:solidFill>
                  <a:prstClr val="black"/>
                </a:solidFill>
                <a:latin typeface="ＭＳ Ｐゴシック" panose="020B0600070205080204" pitchFamily="50" charset="-128"/>
                <a:ea typeface="ＭＳ Ｐゴシック" panose="020B0600070205080204" pitchFamily="50" charset="-128"/>
              </a:rPr>
              <a:t>～</a:t>
            </a: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18:30</a:t>
            </a:r>
            <a:r>
              <a:rPr kumimoji="0" lang="ja-JP" altLang="en-US" sz="2000" kern="0" dirty="0">
                <a:solidFill>
                  <a:prstClr val="black"/>
                </a:solidFill>
                <a:latin typeface="ＭＳ Ｐゴシック" panose="020B0600070205080204" pitchFamily="50" charset="-128"/>
                <a:ea typeface="ＭＳ Ｐゴシック" panose="020B0600070205080204" pitchFamily="50" charset="-128"/>
              </a:rPr>
              <a:t>　</a:t>
            </a:r>
            <a:r>
              <a:rPr kumimoji="0" lang="ja-JP" altLang="en-US" kern="0" dirty="0">
                <a:solidFill>
                  <a:prstClr val="black"/>
                </a:solidFill>
                <a:latin typeface="ＭＳ Ｐゴシック" panose="020B0600070205080204" pitchFamily="50" charset="-128"/>
                <a:ea typeface="ＭＳ Ｐゴシック" panose="020B0600070205080204" pitchFamily="50" charset="-128"/>
              </a:rPr>
              <a:t>＊予約を</a:t>
            </a:r>
            <a:r>
              <a:rPr kumimoji="0" lang="ja-JP" altLang="en-US" kern="0" dirty="0">
                <a:solidFill>
                  <a:prstClr val="black"/>
                </a:solidFill>
                <a:latin typeface="Calibri" panose="020F0502020204030204"/>
                <a:ea typeface="ＭＳ Ｐゴシック" panose="020B0600070205080204" pitchFamily="50" charset="-128"/>
              </a:rPr>
              <a:t>すれば面接もできます</a:t>
            </a:r>
            <a:r>
              <a:rPr kumimoji="0" lang="ja-JP" altLang="en-US" sz="2000" kern="0" dirty="0">
                <a:solidFill>
                  <a:prstClr val="black"/>
                </a:solidFill>
                <a:latin typeface="ＭＳ Ｐゴシック" panose="020B0600070205080204" pitchFamily="50" charset="-128"/>
                <a:ea typeface="ＭＳ Ｐゴシック" panose="020B0600070205080204" pitchFamily="50" charset="-128"/>
              </a:rPr>
              <a:t>）</a:t>
            </a:r>
            <a:endParaRPr kumimoji="0" lang="en-US" altLang="ja-JP" sz="2000" kern="0" dirty="0">
              <a:solidFill>
                <a:prstClr val="black"/>
              </a:solidFill>
              <a:latin typeface="ＭＳ Ｐゴシック" panose="020B0600070205080204" pitchFamily="50" charset="-128"/>
              <a:ea typeface="ＭＳ Ｐゴシック" panose="020B0600070205080204" pitchFamily="50" charset="-128"/>
            </a:endParaRPr>
          </a:p>
          <a:p>
            <a:pPr>
              <a:lnSpc>
                <a:spcPts val="3100"/>
              </a:lnSpc>
              <a:defRPr/>
            </a:pPr>
            <a:r>
              <a:rPr kumimoji="0" lang="ja-JP" altLang="en-US" sz="2000" kern="0" dirty="0">
                <a:solidFill>
                  <a:prstClr val="black"/>
                </a:solidFill>
                <a:latin typeface="ＭＳ Ｐゴシック" panose="020B0600070205080204" pitchFamily="50" charset="-128"/>
                <a:ea typeface="ＭＳ Ｐゴシック" panose="020B0600070205080204" pitchFamily="50" charset="-128"/>
              </a:rPr>
              <a:t>　思春期相談センターＰＲＩＮＫ　：　</a:t>
            </a:r>
            <a:r>
              <a:rPr kumimoji="0" lang="ja-JP" altLang="en-US" sz="2000" kern="0" dirty="0">
                <a:solidFill>
                  <a:prstClr val="black"/>
                </a:solidFill>
                <a:latin typeface="Calibri" panose="020F0502020204030204"/>
                <a:ea typeface="ＭＳ Ｐゴシック" panose="020B0600070205080204" pitchFamily="50" charset="-128"/>
              </a:rPr>
              <a:t>０８８－８７３－００２２</a:t>
            </a:r>
          </a:p>
        </p:txBody>
      </p:sp>
    </p:spTree>
    <p:extLst>
      <p:ext uri="{BB962C8B-B14F-4D97-AF65-F5344CB8AC3E}">
        <p14:creationId xmlns:p14="http://schemas.microsoft.com/office/powerpoint/2010/main" val="393162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37" y="1127833"/>
            <a:ext cx="3887833" cy="724988"/>
          </a:xfrm>
        </p:spPr>
        <p:txBody>
          <a:bodyPr>
            <a:normAutofit/>
          </a:bodyPr>
          <a:lstStyle/>
          <a:p>
            <a:r>
              <a:rPr lang="ja-JP" altLang="en-US" sz="3000" dirty="0"/>
              <a:t>（高等学校　４）</a:t>
            </a:r>
            <a:endParaRPr kumimoji="1" lang="ja-JP" altLang="en-US" dirty="0"/>
          </a:p>
        </p:txBody>
      </p:sp>
      <p:sp>
        <p:nvSpPr>
          <p:cNvPr id="4" name="タイトル 1"/>
          <p:cNvSpPr txBox="1">
            <a:spLocks/>
          </p:cNvSpPr>
          <p:nvPr/>
        </p:nvSpPr>
        <p:spPr>
          <a:xfrm>
            <a:off x="3878807" y="2263496"/>
            <a:ext cx="4826271" cy="10229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ct val="150000"/>
              </a:lnSpc>
              <a:defRPr/>
            </a:pPr>
            <a:r>
              <a:rPr lang="ja-JP" altLang="en-US" sz="3300" dirty="0">
                <a:solidFill>
                  <a:prstClr val="black"/>
                </a:solidFill>
                <a:latin typeface="+mn-ea"/>
                <a:ea typeface="+mn-ea"/>
              </a:rPr>
              <a:t>性感染症について知ろう</a:t>
            </a:r>
          </a:p>
        </p:txBody>
      </p:sp>
      <p:sp>
        <p:nvSpPr>
          <p:cNvPr id="6" name="タイトル 1"/>
          <p:cNvSpPr txBox="1">
            <a:spLocks/>
          </p:cNvSpPr>
          <p:nvPr/>
        </p:nvSpPr>
        <p:spPr>
          <a:xfrm>
            <a:off x="2045347" y="372449"/>
            <a:ext cx="2551025" cy="524525"/>
          </a:xfrm>
          <a:prstGeom prst="rect">
            <a:avLst/>
          </a:prstGeom>
          <a:ln>
            <a:solidFill>
              <a:schemeClr val="tx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（高）資料４</a:t>
            </a:r>
          </a:p>
        </p:txBody>
      </p:sp>
      <p:sp>
        <p:nvSpPr>
          <p:cNvPr id="8" name="タイトル 1"/>
          <p:cNvSpPr txBox="1">
            <a:spLocks/>
          </p:cNvSpPr>
          <p:nvPr/>
        </p:nvSpPr>
        <p:spPr>
          <a:xfrm>
            <a:off x="2880308" y="6155994"/>
            <a:ext cx="7506751" cy="50055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400" dirty="0">
                <a:latin typeface="游ゴシック Light" panose="020B0300000000000000" pitchFamily="50" charset="-128"/>
                <a:ea typeface="游ゴシック Light" panose="020B0300000000000000" pitchFamily="50" charset="-128"/>
              </a:rPr>
              <a:t>参考資料：</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性教育　実践のための資料集</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元高知県公立学校養護教諭　松田さよ子氏編集　</a:t>
            </a:r>
            <a:endParaRPr lang="en-US" altLang="ja-JP" sz="1400" dirty="0">
              <a:latin typeface="游ゴシック Light" panose="020B0300000000000000" pitchFamily="50" charset="-128"/>
              <a:ea typeface="游ゴシック Light" panose="020B0300000000000000" pitchFamily="50" charset="-128"/>
            </a:endParaRPr>
          </a:p>
        </p:txBody>
      </p:sp>
      <p:sp>
        <p:nvSpPr>
          <p:cNvPr id="7" name="タイトル 1"/>
          <p:cNvSpPr txBox="1">
            <a:spLocks/>
          </p:cNvSpPr>
          <p:nvPr/>
        </p:nvSpPr>
        <p:spPr>
          <a:xfrm>
            <a:off x="2345093" y="3697107"/>
            <a:ext cx="7893697" cy="1790379"/>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00"/>
              </a:lnSpc>
            </a:pPr>
            <a:r>
              <a:rPr lang="en-US" altLang="ja-JP" sz="1800" dirty="0"/>
              <a:t>【 </a:t>
            </a:r>
            <a:r>
              <a:rPr lang="ja-JP" altLang="en-US" sz="1800" dirty="0"/>
              <a:t>ねらい </a:t>
            </a:r>
            <a:r>
              <a:rPr lang="en-US" altLang="ja-JP" sz="1800" dirty="0"/>
              <a:t>】</a:t>
            </a:r>
          </a:p>
          <a:p>
            <a:pPr>
              <a:lnSpc>
                <a:spcPts val="3000"/>
              </a:lnSpc>
            </a:pPr>
            <a:r>
              <a:rPr lang="ja-JP" altLang="en-US" sz="1800" dirty="0"/>
              <a:t>　</a:t>
            </a:r>
            <a:r>
              <a:rPr lang="ja-JP" altLang="ja-JP" sz="1800" dirty="0"/>
              <a:t>　性感染症が若年層で増加傾向にある現状から、性感染症は誰でも</a:t>
            </a:r>
            <a:r>
              <a:rPr lang="ja-JP" altLang="en-US" sz="1800" dirty="0"/>
              <a:t>感染する</a:t>
            </a:r>
            <a:endParaRPr lang="en-US" altLang="ja-JP" sz="1800" dirty="0"/>
          </a:p>
          <a:p>
            <a:pPr>
              <a:lnSpc>
                <a:spcPts val="3000"/>
              </a:lnSpc>
            </a:pPr>
            <a:r>
              <a:rPr lang="en-US" altLang="ja-JP" sz="1800" dirty="0"/>
              <a:t> </a:t>
            </a:r>
            <a:r>
              <a:rPr lang="ja-JP" altLang="ja-JP" sz="1800" dirty="0"/>
              <a:t>可能性のある病気であり、その予防には個人的及び社会的な対策を行う必要が</a:t>
            </a:r>
            <a:endParaRPr lang="en-US" altLang="ja-JP" sz="1800" dirty="0"/>
          </a:p>
          <a:p>
            <a:pPr>
              <a:lnSpc>
                <a:spcPts val="3000"/>
              </a:lnSpc>
            </a:pPr>
            <a:r>
              <a:rPr lang="en-US" altLang="ja-JP" sz="1800" dirty="0"/>
              <a:t> </a:t>
            </a:r>
            <a:r>
              <a:rPr lang="ja-JP" altLang="ja-JP" sz="1800" dirty="0"/>
              <a:t>あることについて理解できるようにする。</a:t>
            </a:r>
          </a:p>
        </p:txBody>
      </p:sp>
    </p:spTree>
    <p:extLst>
      <p:ext uri="{BB962C8B-B14F-4D97-AF65-F5344CB8AC3E}">
        <p14:creationId xmlns:p14="http://schemas.microsoft.com/office/powerpoint/2010/main" val="413830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3"/>
          <p:cNvSpPr>
            <a:spLocks noChangeArrowheads="1"/>
          </p:cNvSpPr>
          <p:nvPr/>
        </p:nvSpPr>
        <p:spPr bwMode="auto">
          <a:xfrm>
            <a:off x="4333489" y="390870"/>
            <a:ext cx="3686810" cy="453353"/>
          </a:xfrm>
          <a:prstGeom prst="flowChartProcess">
            <a:avLst/>
          </a:prstGeom>
          <a:solidFill>
            <a:srgbClr val="FFFF99"/>
          </a:solid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fontAlgn="base" hangingPunct="1">
              <a:spcBef>
                <a:spcPct val="0"/>
              </a:spcBef>
              <a:spcAft>
                <a:spcPct val="0"/>
              </a:spcAft>
              <a:defRPr/>
            </a:pPr>
            <a:r>
              <a:rPr lang="ja-JP" altLang="en-US" sz="2000" b="0" dirty="0">
                <a:solidFill>
                  <a:srgbClr val="000000"/>
                </a:solidFill>
                <a:latin typeface="+mn-ea"/>
                <a:ea typeface="+mn-ea"/>
              </a:rPr>
              <a:t>約１か月で①から③を繰り返す</a:t>
            </a:r>
          </a:p>
        </p:txBody>
      </p:sp>
      <p:sp>
        <p:nvSpPr>
          <p:cNvPr id="325636" name="AutoShape 4"/>
          <p:cNvSpPr>
            <a:spLocks noChangeArrowheads="1"/>
          </p:cNvSpPr>
          <p:nvPr/>
        </p:nvSpPr>
        <p:spPr bwMode="auto">
          <a:xfrm>
            <a:off x="4289782" y="5037164"/>
            <a:ext cx="3424205" cy="1099157"/>
          </a:xfrm>
          <a:prstGeom prst="flowChartProcess">
            <a:avLst/>
          </a:prstGeom>
          <a:solidFill>
            <a:srgbClr val="CCFFCC"/>
          </a:solidFill>
          <a:ln w="9525">
            <a:noFill/>
            <a:miter lim="800000"/>
            <a:headEnd/>
            <a:tailEnd/>
          </a:ln>
        </p:spPr>
        <p:txBody>
          <a:bodyPr wrap="none" lIns="180000" rIns="180000"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fontAlgn="base" hangingPunct="1">
              <a:spcBef>
                <a:spcPct val="0"/>
              </a:spcBef>
              <a:spcAft>
                <a:spcPct val="0"/>
              </a:spcAft>
              <a:defRPr/>
            </a:pPr>
            <a:r>
              <a:rPr lang="ja-JP" altLang="en-US" sz="1800" b="0" dirty="0">
                <a:solidFill>
                  <a:srgbClr val="000000"/>
                </a:solidFill>
                <a:latin typeface="+mj-ea"/>
                <a:ea typeface="+mj-ea"/>
              </a:rPr>
              <a:t>②卵子は子宮の方へ運ばれる。</a:t>
            </a:r>
            <a:endParaRPr lang="en-US" altLang="ja-JP" sz="1800" b="0" dirty="0">
              <a:solidFill>
                <a:srgbClr val="000000"/>
              </a:solidFill>
              <a:latin typeface="+mj-ea"/>
              <a:ea typeface="+mj-ea"/>
            </a:endParaRPr>
          </a:p>
          <a:p>
            <a:pPr defTabSz="685766" eaLnBrk="1" fontAlgn="base" hangingPunct="1">
              <a:spcBef>
                <a:spcPct val="0"/>
              </a:spcBef>
              <a:spcAft>
                <a:spcPct val="0"/>
              </a:spcAft>
              <a:defRPr/>
            </a:pPr>
            <a:r>
              <a:rPr lang="ja-JP" altLang="en-US" sz="1800" b="0" dirty="0">
                <a:solidFill>
                  <a:srgbClr val="000000"/>
                </a:solidFill>
                <a:latin typeface="+mj-ea"/>
                <a:ea typeface="+mj-ea"/>
              </a:rPr>
              <a:t>　 子宮の内側（子宮内膜）が</a:t>
            </a:r>
            <a:endParaRPr lang="en-US" altLang="ja-JP" sz="1800" b="0" dirty="0">
              <a:solidFill>
                <a:srgbClr val="000000"/>
              </a:solidFill>
              <a:latin typeface="+mj-ea"/>
              <a:ea typeface="+mj-ea"/>
            </a:endParaRPr>
          </a:p>
          <a:p>
            <a:pPr defTabSz="685766" eaLnBrk="1" fontAlgn="base" hangingPunct="1">
              <a:spcBef>
                <a:spcPct val="0"/>
              </a:spcBef>
              <a:spcAft>
                <a:spcPct val="0"/>
              </a:spcAft>
              <a:defRPr/>
            </a:pPr>
            <a:r>
              <a:rPr lang="ja-JP" altLang="en-US" sz="1800" b="0" dirty="0">
                <a:solidFill>
                  <a:srgbClr val="000000"/>
                </a:solidFill>
                <a:latin typeface="+mj-ea"/>
                <a:ea typeface="+mj-ea"/>
              </a:rPr>
              <a:t>　 だんだん厚さを増していく。</a:t>
            </a:r>
            <a:endParaRPr lang="en-US" altLang="ja-JP" sz="1800" b="0" dirty="0">
              <a:solidFill>
                <a:srgbClr val="000000"/>
              </a:solidFill>
              <a:latin typeface="+mj-ea"/>
              <a:ea typeface="+mj-ea"/>
            </a:endParaRPr>
          </a:p>
        </p:txBody>
      </p:sp>
      <p:sp>
        <p:nvSpPr>
          <p:cNvPr id="19463" name="AutoShape 7"/>
          <p:cNvSpPr>
            <a:spLocks noChangeArrowheads="1"/>
          </p:cNvSpPr>
          <p:nvPr/>
        </p:nvSpPr>
        <p:spPr bwMode="auto">
          <a:xfrm>
            <a:off x="7067549" y="4432588"/>
            <a:ext cx="245474" cy="733663"/>
          </a:xfrm>
          <a:prstGeom prst="righ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fontAlgn="base" hangingPunct="1">
              <a:spcBef>
                <a:spcPct val="50000"/>
              </a:spcBef>
              <a:spcAft>
                <a:spcPct val="0"/>
              </a:spcAft>
              <a:defRPr/>
            </a:pPr>
            <a:endParaRPr lang="ja-JP" altLang="en-US" sz="1800">
              <a:solidFill>
                <a:srgbClr val="000000"/>
              </a:solidFill>
            </a:endParaRPr>
          </a:p>
        </p:txBody>
      </p:sp>
      <p:sp>
        <p:nvSpPr>
          <p:cNvPr id="19464" name="AutoShape 9"/>
          <p:cNvSpPr>
            <a:spLocks noChangeArrowheads="1"/>
          </p:cNvSpPr>
          <p:nvPr/>
        </p:nvSpPr>
        <p:spPr bwMode="auto">
          <a:xfrm>
            <a:off x="7230665" y="4648092"/>
            <a:ext cx="245474" cy="733663"/>
          </a:xfrm>
          <a:prstGeom prst="righ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fontAlgn="base" hangingPunct="1">
              <a:spcBef>
                <a:spcPct val="50000"/>
              </a:spcBef>
              <a:spcAft>
                <a:spcPct val="0"/>
              </a:spcAft>
              <a:defRPr/>
            </a:pPr>
            <a:endParaRPr lang="ja-JP" altLang="en-US" sz="1800">
              <a:solidFill>
                <a:srgbClr val="000000"/>
              </a:solidFill>
            </a:endParaRPr>
          </a:p>
        </p:txBody>
      </p:sp>
      <p:grpSp>
        <p:nvGrpSpPr>
          <p:cNvPr id="3" name="グループ化 2"/>
          <p:cNvGrpSpPr/>
          <p:nvPr/>
        </p:nvGrpSpPr>
        <p:grpSpPr>
          <a:xfrm>
            <a:off x="8039846" y="3204646"/>
            <a:ext cx="2451908" cy="2068713"/>
            <a:chOff x="6427889" y="4412777"/>
            <a:chExt cx="2451908" cy="2068713"/>
          </a:xfrm>
        </p:grpSpPr>
        <p:sp>
          <p:nvSpPr>
            <p:cNvPr id="325643" name="Rectangle 11"/>
            <p:cNvSpPr>
              <a:spLocks noChangeArrowheads="1"/>
            </p:cNvSpPr>
            <p:nvPr/>
          </p:nvSpPr>
          <p:spPr bwMode="auto">
            <a:xfrm>
              <a:off x="7126694" y="4412777"/>
              <a:ext cx="1092384" cy="461665"/>
            </a:xfrm>
            <a:prstGeom prst="rect">
              <a:avLst/>
            </a:prstGeom>
            <a:solidFill>
              <a:srgbClr val="FFFF00"/>
            </a:solidFill>
            <a:ln>
              <a:noFill/>
            </a:ln>
          </p:spPr>
          <p:txBody>
            <a:bodyPr wrap="square" anchor="ct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fontAlgn="base" hangingPunct="1">
                <a:spcBef>
                  <a:spcPct val="50000"/>
                </a:spcBef>
                <a:spcAft>
                  <a:spcPct val="0"/>
                </a:spcAft>
                <a:defRPr/>
              </a:pPr>
              <a:r>
                <a:rPr lang="ja-JP" altLang="en-US" dirty="0">
                  <a:solidFill>
                    <a:srgbClr val="000000"/>
                  </a:solidFill>
                </a:rPr>
                <a:t>月経</a:t>
              </a:r>
            </a:p>
          </p:txBody>
        </p:sp>
        <p:sp>
          <p:nvSpPr>
            <p:cNvPr id="325644" name="AutoShape 12"/>
            <p:cNvSpPr>
              <a:spLocks noChangeArrowheads="1"/>
            </p:cNvSpPr>
            <p:nvPr/>
          </p:nvSpPr>
          <p:spPr bwMode="auto">
            <a:xfrm>
              <a:off x="6427889" y="4874442"/>
              <a:ext cx="2451908" cy="1607048"/>
            </a:xfrm>
            <a:prstGeom prst="flowChartProcess">
              <a:avLst/>
            </a:prstGeom>
            <a:solidFill>
              <a:srgbClr val="CCFFCC"/>
            </a:solidFill>
            <a:ln w="9525">
              <a:noFill/>
              <a:miter lim="800000"/>
              <a:headEnd/>
              <a:tailEnd/>
            </a:ln>
          </p:spPr>
          <p:txBody>
            <a:bodyPr wrap="none" lIns="180000" rIns="108000"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fontAlgn="base" hangingPunct="1">
                <a:spcBef>
                  <a:spcPct val="0"/>
                </a:spcBef>
                <a:spcAft>
                  <a:spcPct val="0"/>
                </a:spcAft>
                <a:defRPr/>
              </a:pPr>
              <a:r>
                <a:rPr lang="ja-JP" altLang="en-US" sz="1800" b="0" dirty="0">
                  <a:solidFill>
                    <a:srgbClr val="000000"/>
                  </a:solidFill>
                  <a:latin typeface="+mj-ea"/>
                  <a:ea typeface="+mj-ea"/>
                </a:rPr>
                <a:t>③受精卵が来ないと</a:t>
              </a:r>
              <a:endParaRPr lang="en-US" altLang="ja-JP" sz="1800" b="0" dirty="0">
                <a:solidFill>
                  <a:srgbClr val="000000"/>
                </a:solidFill>
                <a:latin typeface="+mj-ea"/>
                <a:ea typeface="+mj-ea"/>
              </a:endParaRPr>
            </a:p>
            <a:p>
              <a:pPr defTabSz="685766" eaLnBrk="1" fontAlgn="base" hangingPunct="1">
                <a:spcBef>
                  <a:spcPct val="0"/>
                </a:spcBef>
                <a:spcAft>
                  <a:spcPct val="0"/>
                </a:spcAft>
                <a:defRPr/>
              </a:pPr>
              <a:r>
                <a:rPr lang="ja-JP" altLang="en-US" sz="1800" b="0" dirty="0">
                  <a:solidFill>
                    <a:srgbClr val="000000"/>
                  </a:solidFill>
                  <a:latin typeface="+mj-ea"/>
                  <a:ea typeface="+mj-ea"/>
                </a:rPr>
                <a:t>　 子宮内膜がくずれて</a:t>
              </a:r>
              <a:endParaRPr lang="en-US" altLang="ja-JP" sz="1800" b="0" dirty="0">
                <a:solidFill>
                  <a:srgbClr val="000000"/>
                </a:solidFill>
                <a:latin typeface="+mj-ea"/>
                <a:ea typeface="+mj-ea"/>
              </a:endParaRPr>
            </a:p>
            <a:p>
              <a:pPr defTabSz="685766" eaLnBrk="1" fontAlgn="base" hangingPunct="1">
                <a:spcBef>
                  <a:spcPct val="0"/>
                </a:spcBef>
                <a:spcAft>
                  <a:spcPct val="0"/>
                </a:spcAft>
                <a:defRPr/>
              </a:pPr>
              <a:r>
                <a:rPr lang="ja-JP" altLang="en-US" sz="1800" b="0" dirty="0">
                  <a:solidFill>
                    <a:srgbClr val="000000"/>
                  </a:solidFill>
                  <a:latin typeface="+mj-ea"/>
                  <a:ea typeface="+mj-ea"/>
                </a:rPr>
                <a:t>　 膣から出ていき、</a:t>
              </a:r>
              <a:endParaRPr lang="en-US" altLang="ja-JP" sz="1800" b="0" dirty="0">
                <a:solidFill>
                  <a:srgbClr val="000000"/>
                </a:solidFill>
                <a:latin typeface="+mj-ea"/>
                <a:ea typeface="+mj-ea"/>
              </a:endParaRPr>
            </a:p>
            <a:p>
              <a:pPr defTabSz="685766" eaLnBrk="1" fontAlgn="base" hangingPunct="1">
                <a:spcBef>
                  <a:spcPct val="0"/>
                </a:spcBef>
                <a:spcAft>
                  <a:spcPct val="0"/>
                </a:spcAft>
                <a:defRPr/>
              </a:pPr>
              <a:r>
                <a:rPr lang="ja-JP" altLang="en-US" sz="1800" b="0" dirty="0">
                  <a:solidFill>
                    <a:srgbClr val="000000"/>
                  </a:solidFill>
                  <a:latin typeface="+mj-ea"/>
                  <a:ea typeface="+mj-ea"/>
                </a:rPr>
                <a:t>　 新しい子宮内膜を</a:t>
              </a:r>
              <a:endParaRPr lang="en-US" altLang="ja-JP" sz="1800" b="0" dirty="0">
                <a:solidFill>
                  <a:srgbClr val="000000"/>
                </a:solidFill>
                <a:latin typeface="+mj-ea"/>
                <a:ea typeface="+mj-ea"/>
              </a:endParaRPr>
            </a:p>
            <a:p>
              <a:pPr defTabSz="685766" eaLnBrk="1" fontAlgn="base" hangingPunct="1">
                <a:spcBef>
                  <a:spcPct val="0"/>
                </a:spcBef>
                <a:spcAft>
                  <a:spcPct val="0"/>
                </a:spcAft>
                <a:defRPr/>
              </a:pPr>
              <a:r>
                <a:rPr lang="ja-JP" altLang="en-US" sz="1800" b="0" dirty="0">
                  <a:solidFill>
                    <a:srgbClr val="000000"/>
                  </a:solidFill>
                  <a:latin typeface="+mj-ea"/>
                  <a:ea typeface="+mj-ea"/>
                </a:rPr>
                <a:t>　 作る準備をする。</a:t>
              </a:r>
            </a:p>
          </p:txBody>
        </p:sp>
      </p:grpSp>
      <p:pic>
        <p:nvPicPr>
          <p:cNvPr id="18" name="図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8543" y="795582"/>
            <a:ext cx="3525065" cy="2506220"/>
          </a:xfrm>
          <a:prstGeom prst="rect">
            <a:avLst/>
          </a:prstGeom>
        </p:spPr>
      </p:pic>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9782" y="2627951"/>
            <a:ext cx="3452027" cy="2452928"/>
          </a:xfrm>
          <a:prstGeom prst="rect">
            <a:avLst/>
          </a:prstGeom>
        </p:spPr>
      </p:pic>
      <p:pic>
        <p:nvPicPr>
          <p:cNvPr id="23" name="図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87624" y="785121"/>
            <a:ext cx="3469209" cy="2419525"/>
          </a:xfrm>
          <a:prstGeom prst="rect">
            <a:avLst/>
          </a:prstGeom>
        </p:spPr>
      </p:pic>
      <p:grpSp>
        <p:nvGrpSpPr>
          <p:cNvPr id="2" name="グループ化 1"/>
          <p:cNvGrpSpPr/>
          <p:nvPr/>
        </p:nvGrpSpPr>
        <p:grpSpPr>
          <a:xfrm>
            <a:off x="1738542" y="3273038"/>
            <a:ext cx="2474314" cy="1526381"/>
            <a:chOff x="299791" y="4434538"/>
            <a:chExt cx="2474314" cy="1526381"/>
          </a:xfrm>
        </p:grpSpPr>
        <p:sp>
          <p:nvSpPr>
            <p:cNvPr id="19461" name="Rectangle 5"/>
            <p:cNvSpPr>
              <a:spLocks noChangeArrowheads="1"/>
            </p:cNvSpPr>
            <p:nvPr/>
          </p:nvSpPr>
          <p:spPr bwMode="auto">
            <a:xfrm>
              <a:off x="1050974" y="4434538"/>
              <a:ext cx="971947" cy="455989"/>
            </a:xfrm>
            <a:prstGeom prst="rect">
              <a:avLst/>
            </a:prstGeom>
            <a:solidFill>
              <a:srgbClr val="FFFF00"/>
            </a:solid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fontAlgn="base" hangingPunct="1">
                <a:spcBef>
                  <a:spcPct val="0"/>
                </a:spcBef>
                <a:spcAft>
                  <a:spcPct val="0"/>
                </a:spcAft>
                <a:defRPr/>
              </a:pPr>
              <a:r>
                <a:rPr lang="ja-JP" altLang="en-US" dirty="0">
                  <a:solidFill>
                    <a:srgbClr val="000000"/>
                  </a:solidFill>
                  <a:latin typeface="ＭＳ Ｐゴシック"/>
                  <a:ea typeface="ＭＳ Ｐゴシック"/>
                </a:rPr>
                <a:t>排卵</a:t>
              </a:r>
            </a:p>
          </p:txBody>
        </p:sp>
        <p:sp>
          <p:nvSpPr>
            <p:cNvPr id="14" name="AutoShape 4"/>
            <p:cNvSpPr>
              <a:spLocks noChangeArrowheads="1"/>
            </p:cNvSpPr>
            <p:nvPr/>
          </p:nvSpPr>
          <p:spPr bwMode="auto">
            <a:xfrm>
              <a:off x="299791" y="4861762"/>
              <a:ext cx="2474314" cy="1099157"/>
            </a:xfrm>
            <a:prstGeom prst="flowChartProcess">
              <a:avLst/>
            </a:prstGeom>
            <a:solidFill>
              <a:srgbClr val="CCFFCC"/>
            </a:solid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fontAlgn="base" hangingPunct="1">
                <a:spcBef>
                  <a:spcPct val="0"/>
                </a:spcBef>
                <a:spcAft>
                  <a:spcPct val="0"/>
                </a:spcAft>
                <a:defRPr/>
              </a:pPr>
              <a:r>
                <a:rPr lang="ja-JP" altLang="en-US" sz="1800" b="0" dirty="0">
                  <a:solidFill>
                    <a:srgbClr val="000000"/>
                  </a:solidFill>
                  <a:latin typeface="+mj-ea"/>
                  <a:ea typeface="+mj-ea"/>
                </a:rPr>
                <a:t> ①成熟した卵子が、</a:t>
              </a:r>
              <a:endParaRPr lang="en-US" altLang="ja-JP" sz="1800" b="0" dirty="0">
                <a:solidFill>
                  <a:srgbClr val="000000"/>
                </a:solidFill>
                <a:latin typeface="+mj-ea"/>
                <a:ea typeface="+mj-ea"/>
              </a:endParaRPr>
            </a:p>
            <a:p>
              <a:pPr defTabSz="685766" eaLnBrk="1" fontAlgn="base" hangingPunct="1">
                <a:spcBef>
                  <a:spcPct val="0"/>
                </a:spcBef>
                <a:spcAft>
                  <a:spcPct val="0"/>
                </a:spcAft>
                <a:defRPr/>
              </a:pPr>
              <a:r>
                <a:rPr lang="ja-JP" altLang="en-US" sz="1800" b="0" dirty="0">
                  <a:solidFill>
                    <a:srgbClr val="000000"/>
                  </a:solidFill>
                  <a:latin typeface="+mj-ea"/>
                  <a:ea typeface="+mj-ea"/>
                </a:rPr>
                <a:t> 　 卵巣の外に出されて</a:t>
              </a:r>
              <a:endParaRPr lang="en-US" altLang="ja-JP" sz="1800" b="0" dirty="0">
                <a:solidFill>
                  <a:srgbClr val="000000"/>
                </a:solidFill>
                <a:latin typeface="+mj-ea"/>
                <a:ea typeface="+mj-ea"/>
              </a:endParaRPr>
            </a:p>
            <a:p>
              <a:pPr defTabSz="685766" eaLnBrk="1" fontAlgn="base" hangingPunct="1">
                <a:spcBef>
                  <a:spcPct val="0"/>
                </a:spcBef>
                <a:spcAft>
                  <a:spcPct val="0"/>
                </a:spcAft>
                <a:defRPr/>
              </a:pPr>
              <a:r>
                <a:rPr lang="ja-JP" altLang="en-US" sz="1800" b="0" dirty="0">
                  <a:solidFill>
                    <a:srgbClr val="000000"/>
                  </a:solidFill>
                  <a:latin typeface="+mj-ea"/>
                  <a:ea typeface="+mj-ea"/>
                </a:rPr>
                <a:t>    卵管に入る。</a:t>
              </a:r>
            </a:p>
          </p:txBody>
        </p:sp>
      </p:grpSp>
      <p:sp>
        <p:nvSpPr>
          <p:cNvPr id="28" name="AutoShape 4"/>
          <p:cNvSpPr>
            <a:spLocks noChangeArrowheads="1"/>
          </p:cNvSpPr>
          <p:nvPr/>
        </p:nvSpPr>
        <p:spPr bwMode="auto">
          <a:xfrm>
            <a:off x="4519353" y="6147089"/>
            <a:ext cx="3016731" cy="647225"/>
          </a:xfrm>
          <a:prstGeom prst="flowChartProcess">
            <a:avLst/>
          </a:prstGeom>
          <a:no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fontAlgn="base" hangingPunct="1">
              <a:spcBef>
                <a:spcPct val="0"/>
              </a:spcBef>
              <a:spcAft>
                <a:spcPct val="0"/>
              </a:spcAft>
              <a:defRPr/>
            </a:pPr>
            <a:r>
              <a:rPr lang="en-US" altLang="ja-JP" sz="1600" b="0" dirty="0">
                <a:solidFill>
                  <a:srgbClr val="000000"/>
                </a:solidFill>
                <a:latin typeface="+mj-ea"/>
                <a:ea typeface="+mj-ea"/>
              </a:rPr>
              <a:t>*</a:t>
            </a:r>
            <a:r>
              <a:rPr lang="ja-JP" altLang="en-US" sz="1600" b="0" dirty="0">
                <a:solidFill>
                  <a:srgbClr val="000000"/>
                </a:solidFill>
                <a:latin typeface="+mj-ea"/>
                <a:ea typeface="+mj-ea"/>
              </a:rPr>
              <a:t>卵子は精子と出会わなければ、</a:t>
            </a:r>
            <a:endParaRPr lang="en-US" altLang="ja-JP" sz="1600" b="0" dirty="0">
              <a:solidFill>
                <a:srgbClr val="000000"/>
              </a:solidFill>
              <a:latin typeface="+mj-ea"/>
              <a:ea typeface="+mj-ea"/>
            </a:endParaRPr>
          </a:p>
          <a:p>
            <a:pPr defTabSz="685766" eaLnBrk="1" fontAlgn="base" hangingPunct="1">
              <a:spcBef>
                <a:spcPct val="0"/>
              </a:spcBef>
              <a:spcAft>
                <a:spcPct val="0"/>
              </a:spcAft>
              <a:defRPr/>
            </a:pPr>
            <a:r>
              <a:rPr lang="ja-JP" altLang="en-US" sz="1600" b="0" dirty="0">
                <a:solidFill>
                  <a:srgbClr val="000000"/>
                </a:solidFill>
                <a:latin typeface="+mj-ea"/>
                <a:ea typeface="+mj-ea"/>
              </a:rPr>
              <a:t>  壊れてなくなる。</a:t>
            </a:r>
            <a:endParaRPr lang="en-US" altLang="ja-JP" sz="1600" b="0" dirty="0">
              <a:solidFill>
                <a:srgbClr val="000000"/>
              </a:solidFill>
              <a:latin typeface="+mj-ea"/>
              <a:ea typeface="+mj-ea"/>
            </a:endParaRPr>
          </a:p>
        </p:txBody>
      </p:sp>
      <p:sp>
        <p:nvSpPr>
          <p:cNvPr id="22" name="AutoShape 14"/>
          <p:cNvSpPr>
            <a:spLocks noChangeArrowheads="1"/>
          </p:cNvSpPr>
          <p:nvPr/>
        </p:nvSpPr>
        <p:spPr bwMode="auto">
          <a:xfrm rot="18227844">
            <a:off x="4601187" y="2048852"/>
            <a:ext cx="448348" cy="651517"/>
          </a:xfrm>
          <a:prstGeom prst="downArrow">
            <a:avLst>
              <a:gd name="adj1" fmla="val 49454"/>
              <a:gd name="adj2" fmla="val 56080"/>
            </a:avLst>
          </a:prstGeom>
          <a:solidFill>
            <a:srgbClr val="0070C0"/>
          </a:solidFill>
          <a:ln w="9525">
            <a:noFill/>
            <a:miter lim="800000"/>
            <a:headEnd/>
            <a:tailEnd/>
          </a:ln>
          <a:effectLst/>
        </p:spPr>
        <p:txBody>
          <a:bodyPr vert="eaVert" wrap="none" anchor="ctr"/>
          <a:lstStyle/>
          <a:p>
            <a:endParaRPr lang="ja-JP" altLang="en-US" sz="1351"/>
          </a:p>
        </p:txBody>
      </p:sp>
      <p:sp>
        <p:nvSpPr>
          <p:cNvPr id="27" name="AutoShape 14"/>
          <p:cNvSpPr>
            <a:spLocks noChangeArrowheads="1"/>
          </p:cNvSpPr>
          <p:nvPr/>
        </p:nvSpPr>
        <p:spPr bwMode="auto">
          <a:xfrm rot="14045760">
            <a:off x="7360833" y="2044961"/>
            <a:ext cx="423374" cy="615584"/>
          </a:xfrm>
          <a:prstGeom prst="downArrow">
            <a:avLst>
              <a:gd name="adj1" fmla="val 49454"/>
              <a:gd name="adj2" fmla="val 56080"/>
            </a:avLst>
          </a:prstGeom>
          <a:solidFill>
            <a:srgbClr val="0070C0"/>
          </a:solidFill>
          <a:ln w="9525">
            <a:noFill/>
            <a:miter lim="800000"/>
            <a:headEnd/>
            <a:tailEnd/>
          </a:ln>
          <a:effectLst/>
        </p:spPr>
        <p:txBody>
          <a:bodyPr vert="eaVert" wrap="none" anchor="ctr"/>
          <a:lstStyle/>
          <a:p>
            <a:endParaRPr lang="ja-JP" altLang="en-US" sz="1351"/>
          </a:p>
        </p:txBody>
      </p:sp>
      <p:sp>
        <p:nvSpPr>
          <p:cNvPr id="29" name="AutoShape 14"/>
          <p:cNvSpPr>
            <a:spLocks noChangeArrowheads="1"/>
          </p:cNvSpPr>
          <p:nvPr/>
        </p:nvSpPr>
        <p:spPr bwMode="auto">
          <a:xfrm rot="5400000">
            <a:off x="5863928" y="861024"/>
            <a:ext cx="423374" cy="955984"/>
          </a:xfrm>
          <a:prstGeom prst="downArrow">
            <a:avLst>
              <a:gd name="adj1" fmla="val 49454"/>
              <a:gd name="adj2" fmla="val 56080"/>
            </a:avLst>
          </a:prstGeom>
          <a:solidFill>
            <a:srgbClr val="0070C0"/>
          </a:solidFill>
          <a:ln w="9525">
            <a:noFill/>
            <a:miter lim="800000"/>
            <a:headEnd/>
            <a:tailEnd/>
          </a:ln>
          <a:effectLst/>
        </p:spPr>
        <p:txBody>
          <a:bodyPr vert="eaVert" wrap="none" anchor="ctr"/>
          <a:lstStyle/>
          <a:p>
            <a:endParaRPr lang="ja-JP" altLang="en-US" sz="1351"/>
          </a:p>
        </p:txBody>
      </p:sp>
    </p:spTree>
    <p:extLst>
      <p:ext uri="{BB962C8B-B14F-4D97-AF65-F5344CB8AC3E}">
        <p14:creationId xmlns:p14="http://schemas.microsoft.com/office/powerpoint/2010/main" val="738634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5636"/>
                                        </p:tgtEl>
                                        <p:attrNameLst>
                                          <p:attrName>style.visibility</p:attrName>
                                        </p:attrNameLst>
                                      </p:cBhvr>
                                      <p:to>
                                        <p:strVal val="visible"/>
                                      </p:to>
                                    </p:set>
                                    <p:animEffect transition="in" filter="fade">
                                      <p:cBhvr>
                                        <p:cTn id="19" dur="500"/>
                                        <p:tgtEl>
                                          <p:spTgt spid="32563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right)">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459"/>
                                        </p:tgtEl>
                                        <p:attrNameLst>
                                          <p:attrName>style.visibility</p:attrName>
                                        </p:attrNameLst>
                                      </p:cBhvr>
                                      <p:to>
                                        <p:strVal val="visible"/>
                                      </p:to>
                                    </p:set>
                                    <p:animEffect transition="in" filter="fade">
                                      <p:cBhvr>
                                        <p:cTn id="43"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325636" grpId="0" animBg="1"/>
      <p:bldP spid="28" grpId="0"/>
      <p:bldP spid="22" grpId="0" animBg="1"/>
      <p:bldP spid="27"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subTitle" idx="1"/>
          </p:nvPr>
        </p:nvSpPr>
        <p:spPr>
          <a:xfrm>
            <a:off x="3129441" y="2147412"/>
            <a:ext cx="6014560" cy="2698909"/>
          </a:xfrm>
        </p:spPr>
        <p:txBody>
          <a:bodyPr>
            <a:noAutofit/>
          </a:bodyPr>
          <a:lstStyle/>
          <a:p>
            <a:pPr algn="l" eaLnBrk="1" hangingPunct="1">
              <a:lnSpc>
                <a:spcPct val="150000"/>
              </a:lnSpc>
            </a:pPr>
            <a:r>
              <a:rPr lang="ja-JP" altLang="en-US" dirty="0" smtClean="0">
                <a:latin typeface="ＭＳ Ｐゴシック" panose="020B0600070205080204" pitchFamily="50" charset="-128"/>
                <a:ea typeface="ＭＳ Ｐゴシック" panose="020B0600070205080204" pitchFamily="50" charset="-128"/>
              </a:rPr>
              <a:t>「性感染症」について</a:t>
            </a:r>
            <a:endParaRPr lang="en-US" altLang="ja-JP" dirty="0" smtClean="0">
              <a:latin typeface="ＭＳ Ｐゴシック" panose="020B0600070205080204" pitchFamily="50" charset="-128"/>
              <a:ea typeface="ＭＳ Ｐゴシック" panose="020B0600070205080204" pitchFamily="50" charset="-128"/>
            </a:endParaRPr>
          </a:p>
          <a:p>
            <a:pPr algn="l" eaLnBrk="1" hangingPunct="1">
              <a:lnSpc>
                <a:spcPct val="150000"/>
              </a:lnSpc>
            </a:pPr>
            <a:r>
              <a:rPr lang="ja-JP" altLang="en-US" dirty="0" smtClean="0">
                <a:latin typeface="ＭＳ Ｐゴシック" panose="020B0600070205080204" pitchFamily="50" charset="-128"/>
                <a:ea typeface="ＭＳ Ｐゴシック" panose="020B0600070205080204" pitchFamily="50" charset="-128"/>
              </a:rPr>
              <a:t>知っていることはありますか。</a:t>
            </a:r>
            <a:endParaRPr lang="en-US" altLang="ja-JP" dirty="0" smtClean="0">
              <a:latin typeface="ＭＳ Ｐゴシック" panose="020B0600070205080204" pitchFamily="50" charset="-128"/>
              <a:ea typeface="ＭＳ Ｐゴシック" panose="020B0600070205080204" pitchFamily="50" charset="-128"/>
            </a:endParaRPr>
          </a:p>
          <a:p>
            <a:pPr algn="l" eaLnBrk="1" hangingPunct="1">
              <a:lnSpc>
                <a:spcPct val="150000"/>
              </a:lnSpc>
            </a:pPr>
            <a:r>
              <a:rPr lang="ja-JP" altLang="en-US" dirty="0" smtClean="0">
                <a:latin typeface="ＭＳ Ｐゴシック" panose="020B0600070205080204" pitchFamily="50" charset="-128"/>
                <a:ea typeface="ＭＳ Ｐゴシック" panose="020B0600070205080204" pitchFamily="50" charset="-128"/>
              </a:rPr>
              <a:t>どんなイメージを持っていますか。</a:t>
            </a:r>
          </a:p>
          <a:p>
            <a:pPr algn="l" eaLnBrk="1" hangingPunct="1">
              <a:lnSpc>
                <a:spcPct val="90000"/>
              </a:lnSpc>
            </a:pPr>
            <a:endParaRPr lang="ja-JP" altLang="en-US" dirty="0" smtClean="0">
              <a:latin typeface="ＭＳ Ｐゴシック" panose="020B0600070205080204" pitchFamily="50" charset="-128"/>
              <a:ea typeface="ＭＳ Ｐゴシック" panose="020B0600070205080204" pitchFamily="50" charset="-128"/>
            </a:endParaRPr>
          </a:p>
          <a:p>
            <a:pPr algn="l" eaLnBrk="1" hangingPunct="1">
              <a:lnSpc>
                <a:spcPct val="90000"/>
              </a:lnSpc>
            </a:pPr>
            <a:endParaRPr lang="en-US" altLang="ja-JP"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50301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テキスト ボックス 9"/>
          <p:cNvSpPr txBox="1">
            <a:spLocks noChangeArrowheads="1"/>
          </p:cNvSpPr>
          <p:nvPr/>
        </p:nvSpPr>
        <p:spPr bwMode="auto">
          <a:xfrm>
            <a:off x="2395555" y="339173"/>
            <a:ext cx="7384941" cy="50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700" b="0" dirty="0"/>
              <a:t>年齢別にみた性感染症報告数（令和元年度）</a:t>
            </a:r>
            <a:endParaRPr lang="en-US" altLang="ja-JP" sz="2700" b="0" dirty="0"/>
          </a:p>
        </p:txBody>
      </p:sp>
      <p:graphicFrame>
        <p:nvGraphicFramePr>
          <p:cNvPr id="10" name="グラフ 9"/>
          <p:cNvGraphicFramePr>
            <a:graphicFrameLocks/>
          </p:cNvGraphicFramePr>
          <p:nvPr>
            <p:extLst/>
          </p:nvPr>
        </p:nvGraphicFramePr>
        <p:xfrm>
          <a:off x="1910025" y="1390113"/>
          <a:ext cx="8009713" cy="4784197"/>
        </p:xfrm>
        <a:graphic>
          <a:graphicData uri="http://schemas.openxmlformats.org/drawingml/2006/chart">
            <c:chart xmlns:c="http://schemas.openxmlformats.org/drawingml/2006/chart" xmlns:r="http://schemas.openxmlformats.org/officeDocument/2006/relationships" r:id="rId3"/>
          </a:graphicData>
        </a:graphic>
      </p:graphicFrame>
      <p:sp>
        <p:nvSpPr>
          <p:cNvPr id="13" name="タイトル 1"/>
          <p:cNvSpPr txBox="1">
            <a:spLocks/>
          </p:cNvSpPr>
          <p:nvPr/>
        </p:nvSpPr>
        <p:spPr>
          <a:xfrm>
            <a:off x="7296162" y="6290815"/>
            <a:ext cx="3371851" cy="267893"/>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766">
              <a:lnSpc>
                <a:spcPct val="150000"/>
              </a:lnSpc>
              <a:defRPr/>
            </a:pPr>
            <a:r>
              <a:rPr lang="ja-JP" altLang="en-US" sz="1200" dirty="0">
                <a:solidFill>
                  <a:prstClr val="black"/>
                </a:solidFill>
                <a:latin typeface="游ゴシック Light" panose="020F0302020204030204"/>
                <a:ea typeface="游ゴシック Light" panose="020B0300000000000000" pitchFamily="50" charset="-128"/>
              </a:rPr>
              <a:t>資料：「感染症発生動向調査」厚生労働省</a:t>
            </a:r>
            <a:endParaRPr lang="en-US" altLang="ja-JP" sz="1200" dirty="0">
              <a:solidFill>
                <a:prstClr val="black"/>
              </a:solidFill>
              <a:latin typeface="游ゴシック Light" panose="020F0302020204030204"/>
              <a:ea typeface="游ゴシック Light" panose="020B0300000000000000" pitchFamily="50" charset="-128"/>
            </a:endParaRPr>
          </a:p>
        </p:txBody>
      </p:sp>
      <p:sp>
        <p:nvSpPr>
          <p:cNvPr id="6" name="テキスト ボックス 9"/>
          <p:cNvSpPr txBox="1">
            <a:spLocks noChangeArrowheads="1"/>
          </p:cNvSpPr>
          <p:nvPr/>
        </p:nvSpPr>
        <p:spPr bwMode="auto">
          <a:xfrm>
            <a:off x="9780496" y="5624830"/>
            <a:ext cx="514351" cy="44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1651" b="0" dirty="0"/>
              <a:t>（歳）</a:t>
            </a:r>
          </a:p>
        </p:txBody>
      </p:sp>
      <p:sp>
        <p:nvSpPr>
          <p:cNvPr id="7" name="テキスト ボックス 9"/>
          <p:cNvSpPr txBox="1">
            <a:spLocks noChangeArrowheads="1"/>
          </p:cNvSpPr>
          <p:nvPr/>
        </p:nvSpPr>
        <p:spPr bwMode="auto">
          <a:xfrm>
            <a:off x="1987515" y="1320102"/>
            <a:ext cx="514351" cy="44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1500" b="0" dirty="0"/>
              <a:t>（人）</a:t>
            </a:r>
          </a:p>
        </p:txBody>
      </p:sp>
      <p:sp>
        <p:nvSpPr>
          <p:cNvPr id="8" name="テキスト ボックス 9"/>
          <p:cNvSpPr txBox="1">
            <a:spLocks noChangeArrowheads="1"/>
          </p:cNvSpPr>
          <p:nvPr/>
        </p:nvSpPr>
        <p:spPr bwMode="auto">
          <a:xfrm>
            <a:off x="1744625" y="950547"/>
            <a:ext cx="8686799" cy="41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1651" b="0" dirty="0"/>
              <a:t>（性器クラミジア感染症＋性器ヘルペスウイルス感染症＋尖圭コンジローマ＋淋菌感染症＋梅毒）</a:t>
            </a:r>
          </a:p>
        </p:txBody>
      </p:sp>
    </p:spTree>
    <p:extLst>
      <p:ext uri="{BB962C8B-B14F-4D97-AF65-F5344CB8AC3E}">
        <p14:creationId xmlns:p14="http://schemas.microsoft.com/office/powerpoint/2010/main" val="4223205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9117" y="387701"/>
            <a:ext cx="7914456" cy="493564"/>
          </a:xfrm>
        </p:spPr>
        <p:txBody>
          <a:bodyPr>
            <a:noAutofit/>
          </a:bodyPr>
          <a:lstStyle/>
          <a:p>
            <a:pPr algn="ctr"/>
            <a:r>
              <a:rPr lang="ja-JP" altLang="en-US" sz="2700" dirty="0">
                <a:latin typeface="+mn-ea"/>
                <a:ea typeface="+mn-ea"/>
              </a:rPr>
              <a:t>新規ＨＩＶ感染者・エイズ患者報告数の推移（高知県）</a:t>
            </a:r>
          </a:p>
        </p:txBody>
      </p:sp>
      <p:graphicFrame>
        <p:nvGraphicFramePr>
          <p:cNvPr id="5" name="グラフ 4"/>
          <p:cNvGraphicFramePr>
            <a:graphicFrameLocks/>
          </p:cNvGraphicFramePr>
          <p:nvPr>
            <p:extLst>
              <p:ext uri="{D42A27DB-BD31-4B8C-83A1-F6EECF244321}">
                <p14:modId xmlns:p14="http://schemas.microsoft.com/office/powerpoint/2010/main" val="4245302824"/>
              </p:ext>
            </p:extLst>
          </p:nvPr>
        </p:nvGraphicFramePr>
        <p:xfrm>
          <a:off x="1646295" y="1158242"/>
          <a:ext cx="8808345" cy="4892039"/>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1"/>
          <p:cNvSpPr txBox="1">
            <a:spLocks/>
          </p:cNvSpPr>
          <p:nvPr/>
        </p:nvSpPr>
        <p:spPr>
          <a:xfrm>
            <a:off x="7045348" y="6324076"/>
            <a:ext cx="3409292" cy="33081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lnSpc>
                <a:spcPct val="150000"/>
              </a:lnSpc>
              <a:defRPr/>
            </a:pPr>
            <a:r>
              <a:rPr lang="ja-JP" altLang="en-US" sz="1200" dirty="0">
                <a:solidFill>
                  <a:prstClr val="black"/>
                </a:solidFill>
                <a:latin typeface="游ゴシック Light" panose="020F0302020204030204"/>
                <a:ea typeface="游ゴシック Light" panose="020B0300000000000000" pitchFamily="50" charset="-128"/>
              </a:rPr>
              <a:t>資料：平成３０年度高知県感染症発生動向調査</a:t>
            </a:r>
            <a:endParaRPr lang="en-US" altLang="ja-JP" sz="1200" dirty="0">
              <a:solidFill>
                <a:prstClr val="black"/>
              </a:solidFill>
              <a:latin typeface="游ゴシック Light" panose="020F0302020204030204"/>
              <a:ea typeface="游ゴシック Light" panose="020B0300000000000000" pitchFamily="50" charset="-128"/>
            </a:endParaRPr>
          </a:p>
        </p:txBody>
      </p:sp>
      <p:sp>
        <p:nvSpPr>
          <p:cNvPr id="6" name="テキスト ボックス 9"/>
          <p:cNvSpPr txBox="1">
            <a:spLocks noChangeArrowheads="1"/>
          </p:cNvSpPr>
          <p:nvPr/>
        </p:nvSpPr>
        <p:spPr bwMode="auto">
          <a:xfrm>
            <a:off x="1646295" y="935000"/>
            <a:ext cx="514351" cy="44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1500" b="0" dirty="0"/>
              <a:t>（人）</a:t>
            </a:r>
          </a:p>
        </p:txBody>
      </p:sp>
    </p:spTree>
    <p:extLst>
      <p:ext uri="{BB962C8B-B14F-4D97-AF65-F5344CB8AC3E}">
        <p14:creationId xmlns:p14="http://schemas.microsoft.com/office/powerpoint/2010/main" val="33685313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82219" y="555381"/>
            <a:ext cx="5215683" cy="777479"/>
          </a:xfrm>
        </p:spPr>
        <p:txBody>
          <a:bodyPr>
            <a:noAutofit/>
          </a:bodyPr>
          <a:lstStyle/>
          <a:p>
            <a:pPr algn="l" eaLnBrk="1" hangingPunct="1"/>
            <a:r>
              <a:rPr lang="ja-JP" altLang="en-US" sz="3200" dirty="0">
                <a:latin typeface="ＭＳ Ｐゴシック" panose="020B0600070205080204" pitchFamily="50" charset="-128"/>
                <a:ea typeface="ＭＳ Ｐゴシック" panose="020B0600070205080204" pitchFamily="50" charset="-128"/>
              </a:rPr>
              <a:t>　性感染症について考えよう</a:t>
            </a:r>
            <a:endParaRPr lang="ja-JP" altLang="en-US" sz="2400" dirty="0">
              <a:latin typeface="ＭＳ Ｐゴシック" panose="020B0600070205080204" pitchFamily="50" charset="-128"/>
              <a:ea typeface="ＭＳ Ｐゴシック" panose="020B0600070205080204" pitchFamily="50" charset="-128"/>
            </a:endParaRPr>
          </a:p>
        </p:txBody>
      </p:sp>
      <p:sp>
        <p:nvSpPr>
          <p:cNvPr id="129027" name="Rectangle 3"/>
          <p:cNvSpPr>
            <a:spLocks noGrp="1" noChangeArrowheads="1"/>
          </p:cNvSpPr>
          <p:nvPr>
            <p:ph type="subTitle" idx="1"/>
          </p:nvPr>
        </p:nvSpPr>
        <p:spPr>
          <a:xfrm>
            <a:off x="2386089" y="1955741"/>
            <a:ext cx="7607942" cy="3701141"/>
          </a:xfrm>
        </p:spPr>
        <p:txBody>
          <a:bodyPr anchor="ctr" anchorCtr="0">
            <a:noAutofit/>
          </a:bodyPr>
          <a:lstStyle/>
          <a:p>
            <a:pPr algn="l" eaLnBrk="1" hangingPunct="1">
              <a:lnSpc>
                <a:spcPct val="150000"/>
              </a:lnSpc>
            </a:pPr>
            <a:r>
              <a:rPr lang="ja-JP" altLang="en-US" dirty="0">
                <a:latin typeface="ＭＳ Ｐゴシック" panose="020B0600070205080204" pitchFamily="50" charset="-128"/>
                <a:ea typeface="ＭＳ Ｐゴシック" panose="020B0600070205080204" pitchFamily="50" charset="-128"/>
              </a:rPr>
              <a:t>１　性感染症って</a:t>
            </a:r>
            <a:r>
              <a:rPr lang="ja-JP" altLang="en-US" dirty="0">
                <a:solidFill>
                  <a:srgbClr val="FF0000"/>
                </a:solidFill>
                <a:latin typeface="ＭＳ Ｐゴシック" panose="020B0600070205080204" pitchFamily="50" charset="-128"/>
                <a:ea typeface="ＭＳ Ｐゴシック" panose="020B0600070205080204" pitchFamily="50" charset="-128"/>
              </a:rPr>
              <a:t>どんなもの</a:t>
            </a:r>
            <a:r>
              <a:rPr lang="ja-JP" altLang="en-US" dirty="0">
                <a:latin typeface="ＭＳ Ｐゴシック" panose="020B0600070205080204" pitchFamily="50" charset="-128"/>
                <a:ea typeface="ＭＳ Ｐゴシック" panose="020B0600070205080204" pitchFamily="50" charset="-128"/>
              </a:rPr>
              <a:t>があるの</a:t>
            </a:r>
            <a:r>
              <a:rPr lang="ja-JP" altLang="en-US" dirty="0" smtClean="0">
                <a:latin typeface="ＭＳ Ｐゴシック" panose="020B0600070205080204" pitchFamily="50" charset="-128"/>
                <a:ea typeface="ＭＳ Ｐゴシック" panose="020B0600070205080204" pitchFamily="50" charset="-128"/>
              </a:rPr>
              <a:t>だろう</a:t>
            </a:r>
            <a:endParaRPr lang="ja-JP" altLang="en-US" dirty="0">
              <a:latin typeface="ＭＳ Ｐゴシック" panose="020B0600070205080204" pitchFamily="50" charset="-128"/>
              <a:ea typeface="ＭＳ Ｐゴシック" panose="020B0600070205080204" pitchFamily="50" charset="-128"/>
            </a:endParaRPr>
          </a:p>
          <a:p>
            <a:pPr algn="l" eaLnBrk="1" hangingPunct="1">
              <a:lnSpc>
                <a:spcPct val="150000"/>
              </a:lnSpc>
            </a:pPr>
            <a:r>
              <a:rPr lang="ja-JP" altLang="en-US" dirty="0">
                <a:latin typeface="ＭＳ Ｐゴシック" panose="020B0600070205080204" pitchFamily="50" charset="-128"/>
                <a:ea typeface="ＭＳ Ｐゴシック" panose="020B0600070205080204" pitchFamily="50" charset="-128"/>
              </a:rPr>
              <a:t>２　</a:t>
            </a:r>
            <a:r>
              <a:rPr lang="ja-JP" altLang="en-US" dirty="0">
                <a:solidFill>
                  <a:srgbClr val="FF0000"/>
                </a:solidFill>
                <a:latin typeface="ＭＳ Ｐゴシック" panose="020B0600070205080204" pitchFamily="50" charset="-128"/>
                <a:ea typeface="ＭＳ Ｐゴシック" panose="020B0600070205080204" pitchFamily="50" charset="-128"/>
              </a:rPr>
              <a:t>どんなふうに</a:t>
            </a:r>
            <a:r>
              <a:rPr lang="ja-JP" altLang="en-US" dirty="0">
                <a:latin typeface="ＭＳ Ｐゴシック" panose="020B0600070205080204" pitchFamily="50" charset="-128"/>
                <a:ea typeface="ＭＳ Ｐゴシック" panose="020B0600070205080204" pitchFamily="50" charset="-128"/>
              </a:rPr>
              <a:t>して、</a:t>
            </a:r>
            <a:r>
              <a:rPr lang="ja-JP" altLang="en-US" dirty="0">
                <a:solidFill>
                  <a:srgbClr val="FF0000"/>
                </a:solidFill>
                <a:latin typeface="ＭＳ Ｐゴシック" panose="020B0600070205080204" pitchFamily="50" charset="-128"/>
                <a:ea typeface="ＭＳ Ｐゴシック" panose="020B0600070205080204" pitchFamily="50" charset="-128"/>
              </a:rPr>
              <a:t>感染</a:t>
            </a:r>
            <a:r>
              <a:rPr lang="ja-JP" altLang="en-US" dirty="0">
                <a:latin typeface="ＭＳ Ｐゴシック" panose="020B0600070205080204" pitchFamily="50" charset="-128"/>
                <a:ea typeface="ＭＳ Ｐゴシック" panose="020B0600070205080204" pitchFamily="50" charset="-128"/>
              </a:rPr>
              <a:t>するの</a:t>
            </a:r>
            <a:r>
              <a:rPr lang="ja-JP" altLang="en-US" dirty="0" smtClean="0">
                <a:latin typeface="ＭＳ Ｐゴシック" panose="020B0600070205080204" pitchFamily="50" charset="-128"/>
                <a:ea typeface="ＭＳ Ｐゴシック" panose="020B0600070205080204" pitchFamily="50" charset="-128"/>
              </a:rPr>
              <a:t>だろう</a:t>
            </a:r>
            <a:endParaRPr lang="ja-JP" altLang="en-US" dirty="0">
              <a:latin typeface="ＭＳ Ｐゴシック" panose="020B0600070205080204" pitchFamily="50" charset="-128"/>
              <a:ea typeface="ＭＳ Ｐゴシック" panose="020B0600070205080204" pitchFamily="50" charset="-128"/>
            </a:endParaRPr>
          </a:p>
          <a:p>
            <a:pPr algn="l" eaLnBrk="1" hangingPunct="1">
              <a:lnSpc>
                <a:spcPct val="150000"/>
              </a:lnSpc>
            </a:pPr>
            <a:r>
              <a:rPr lang="ja-JP" altLang="en-US" dirty="0">
                <a:latin typeface="ＭＳ Ｐゴシック" panose="020B0600070205080204" pitchFamily="50" charset="-128"/>
                <a:ea typeface="ＭＳ Ｐゴシック" panose="020B0600070205080204" pitchFamily="50" charset="-128"/>
              </a:rPr>
              <a:t>３　</a:t>
            </a:r>
            <a:r>
              <a:rPr lang="ja-JP" altLang="en-US" dirty="0">
                <a:solidFill>
                  <a:srgbClr val="FF0000"/>
                </a:solidFill>
                <a:latin typeface="ＭＳ Ｐゴシック" panose="020B0600070205080204" pitchFamily="50" charset="-128"/>
                <a:ea typeface="ＭＳ Ｐゴシック" panose="020B0600070205080204" pitchFamily="50" charset="-128"/>
              </a:rPr>
              <a:t>私たちに関係ある</a:t>
            </a:r>
            <a:r>
              <a:rPr lang="ja-JP" altLang="en-US" dirty="0" smtClean="0">
                <a:solidFill>
                  <a:srgbClr val="FF0000"/>
                </a:solidFill>
                <a:latin typeface="ＭＳ Ｐゴシック" panose="020B0600070205080204" pitchFamily="50" charset="-128"/>
                <a:ea typeface="ＭＳ Ｐゴシック" panose="020B0600070205080204" pitchFamily="50" charset="-128"/>
              </a:rPr>
              <a:t>の</a:t>
            </a:r>
            <a:r>
              <a:rPr lang="ja-JP" altLang="en-US" dirty="0" smtClean="0">
                <a:latin typeface="ＭＳ Ｐゴシック" panose="020B0600070205080204" pitchFamily="50" charset="-128"/>
                <a:ea typeface="ＭＳ Ｐゴシック" panose="020B0600070205080204" pitchFamily="50" charset="-128"/>
              </a:rPr>
              <a:t>だろうか</a:t>
            </a:r>
            <a:endParaRPr lang="en-US" altLang="ja-JP" dirty="0">
              <a:latin typeface="ＭＳ Ｐゴシック" panose="020B0600070205080204" pitchFamily="50" charset="-128"/>
              <a:ea typeface="ＭＳ Ｐゴシック" panose="020B0600070205080204" pitchFamily="50" charset="-128"/>
            </a:endParaRPr>
          </a:p>
          <a:p>
            <a:pPr algn="l" eaLnBrk="1" hangingPunct="1">
              <a:lnSpc>
                <a:spcPct val="150000"/>
              </a:lnSpc>
            </a:pPr>
            <a:r>
              <a:rPr lang="ja-JP" altLang="en-US" dirty="0">
                <a:latin typeface="ＭＳ Ｐゴシック" panose="020B0600070205080204" pitchFamily="50" charset="-128"/>
                <a:ea typeface="ＭＳ Ｐゴシック" panose="020B0600070205080204" pitchFamily="50" charset="-128"/>
              </a:rPr>
              <a:t>４　感染しないための</a:t>
            </a:r>
            <a:r>
              <a:rPr lang="ja-JP" altLang="en-US" dirty="0">
                <a:solidFill>
                  <a:srgbClr val="FF0000"/>
                </a:solidFill>
                <a:latin typeface="ＭＳ Ｐゴシック" panose="020B0600070205080204" pitchFamily="50" charset="-128"/>
                <a:ea typeface="ＭＳ Ｐゴシック" panose="020B0600070205080204" pitchFamily="50" charset="-128"/>
              </a:rPr>
              <a:t>予防法</a:t>
            </a:r>
            <a:r>
              <a:rPr lang="ja-JP" altLang="en-US" dirty="0">
                <a:latin typeface="ＭＳ Ｐゴシック" panose="020B0600070205080204" pitchFamily="50" charset="-128"/>
                <a:ea typeface="ＭＳ Ｐゴシック" panose="020B0600070205080204" pitchFamily="50" charset="-128"/>
              </a:rPr>
              <a:t>はなん</a:t>
            </a:r>
            <a:r>
              <a:rPr lang="ja-JP" altLang="en-US" dirty="0" smtClean="0">
                <a:latin typeface="ＭＳ Ｐゴシック" panose="020B0600070205080204" pitchFamily="50" charset="-128"/>
                <a:ea typeface="ＭＳ Ｐゴシック" panose="020B0600070205080204" pitchFamily="50" charset="-128"/>
              </a:rPr>
              <a:t>だろう</a:t>
            </a:r>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73664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500"/>
                                        <p:tgtEl>
                                          <p:spTgt spid="129027">
                                            <p:txEl>
                                              <p:pRg st="0" end="0"/>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animEffect transition="in" filter="fade">
                                      <p:cBhvr>
                                        <p:cTn id="11" dur="500"/>
                                        <p:tgtEl>
                                          <p:spTgt spid="129027">
                                            <p:txEl>
                                              <p:pRg st="1" end="1"/>
                                            </p:txEl>
                                          </p:spTgt>
                                        </p:tgtEl>
                                      </p:cBhvr>
                                    </p:animEffect>
                                  </p:childTnLst>
                                </p:cTn>
                              </p:par>
                            </p:childTnLst>
                          </p:cTn>
                        </p:par>
                        <p:par>
                          <p:cTn id="12" fill="hold" nodeType="with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9027">
                                            <p:txEl>
                                              <p:pRg st="2" end="2"/>
                                            </p:txEl>
                                          </p:spTgt>
                                        </p:tgtEl>
                                        <p:attrNameLst>
                                          <p:attrName>style.visibility</p:attrName>
                                        </p:attrNameLst>
                                      </p:cBhvr>
                                      <p:to>
                                        <p:strVal val="visible"/>
                                      </p:to>
                                    </p:set>
                                    <p:animEffect transition="in" filter="fade">
                                      <p:cBhvr>
                                        <p:cTn id="15" dur="500"/>
                                        <p:tgtEl>
                                          <p:spTgt spid="129027">
                                            <p:txEl>
                                              <p:pRg st="2" end="2"/>
                                            </p:txEl>
                                          </p:spTgt>
                                        </p:tgtEl>
                                      </p:cBhvr>
                                    </p:animEffect>
                                  </p:childTnLst>
                                </p:cTn>
                              </p:par>
                            </p:childTnLst>
                          </p:cTn>
                        </p:par>
                        <p:par>
                          <p:cTn id="16" fill="hold" nodeType="with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9027">
                                            <p:txEl>
                                              <p:pRg st="3" end="3"/>
                                            </p:txEl>
                                          </p:spTgt>
                                        </p:tgtEl>
                                        <p:attrNameLst>
                                          <p:attrName>style.visibility</p:attrName>
                                        </p:attrNameLst>
                                      </p:cBhvr>
                                      <p:to>
                                        <p:strVal val="visible"/>
                                      </p:to>
                                    </p:set>
                                    <p:animEffect transition="in" filter="fade">
                                      <p:cBhvr>
                                        <p:cTn id="19" dur="500"/>
                                        <p:tgtEl>
                                          <p:spTgt spid="129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2295862" y="1642821"/>
            <a:ext cx="7818269" cy="1743319"/>
          </a:xfrm>
          <a:noFill/>
        </p:spPr>
        <p:txBody>
          <a:bodyPr>
            <a:normAutofit fontScale="90000"/>
          </a:bodyPr>
          <a:lstStyle/>
          <a:p>
            <a:pPr algn="l">
              <a:lnSpc>
                <a:spcPct val="150000"/>
              </a:lnSpc>
            </a:pPr>
            <a:r>
              <a:rPr lang="ja-JP" altLang="en-US" sz="3600" u="sng" dirty="0">
                <a:solidFill>
                  <a:srgbClr val="FF0000"/>
                </a:solidFill>
                <a:latin typeface="ＭＳ Ｐゴシック" panose="020B0600070205080204" pitchFamily="50" charset="-128"/>
                <a:ea typeface="ＭＳ Ｐゴシック" panose="020B0600070205080204" pitchFamily="50" charset="-128"/>
              </a:rPr>
              <a:t>性行為によって粘膜から</a:t>
            </a:r>
            <a:r>
              <a:rPr lang="ja-JP" altLang="en-US" sz="3600" u="sng" dirty="0">
                <a:latin typeface="ＭＳ Ｐゴシック" panose="020B0600070205080204" pitchFamily="50" charset="-128"/>
                <a:ea typeface="ＭＳ Ｐゴシック" panose="020B0600070205080204" pitchFamily="50" charset="-128"/>
              </a:rPr>
              <a:t>、病気を引き起こす</a:t>
            </a:r>
            <a:r>
              <a:rPr lang="en-US" altLang="ja-JP" sz="3600" u="sng" dirty="0">
                <a:latin typeface="ＭＳ Ｐゴシック" panose="020B0600070205080204" pitchFamily="50" charset="-128"/>
                <a:ea typeface="ＭＳ Ｐゴシック" panose="020B0600070205080204" pitchFamily="50" charset="-128"/>
              </a:rPr>
              <a:t/>
            </a:r>
            <a:br>
              <a:rPr lang="en-US" altLang="ja-JP" sz="3600" u="sng" dirty="0">
                <a:latin typeface="ＭＳ Ｐゴシック" panose="020B0600070205080204" pitchFamily="50" charset="-128"/>
                <a:ea typeface="ＭＳ Ｐゴシック" panose="020B0600070205080204" pitchFamily="50" charset="-128"/>
              </a:rPr>
            </a:br>
            <a:r>
              <a:rPr lang="ja-JP" altLang="en-US" sz="3600" u="sng" dirty="0">
                <a:solidFill>
                  <a:srgbClr val="FF0000"/>
                </a:solidFill>
                <a:latin typeface="ＭＳ Ｐゴシック" panose="020B0600070205080204" pitchFamily="50" charset="-128"/>
                <a:ea typeface="ＭＳ Ｐゴシック" panose="020B0600070205080204" pitchFamily="50" charset="-128"/>
              </a:rPr>
              <a:t>ウイルスなどが体内に入り感染</a:t>
            </a:r>
            <a:r>
              <a:rPr lang="ja-JP" altLang="en-US" sz="3600" dirty="0">
                <a:latin typeface="ＭＳ Ｐゴシック" panose="020B0600070205080204" pitchFamily="50" charset="-128"/>
                <a:ea typeface="ＭＳ Ｐゴシック" panose="020B0600070205080204" pitchFamily="50" charset="-128"/>
              </a:rPr>
              <a:t>する病気</a:t>
            </a:r>
          </a:p>
        </p:txBody>
      </p:sp>
      <p:sp>
        <p:nvSpPr>
          <p:cNvPr id="288773" name="Rectangle 5"/>
          <p:cNvSpPr>
            <a:spLocks noChangeArrowheads="1"/>
          </p:cNvSpPr>
          <p:nvPr/>
        </p:nvSpPr>
        <p:spPr bwMode="auto">
          <a:xfrm>
            <a:off x="2295861" y="4155921"/>
            <a:ext cx="7360444" cy="1795429"/>
          </a:xfrm>
          <a:prstGeom prst="rect">
            <a:avLst/>
          </a:prstGeom>
          <a:solidFill>
            <a:srgbClr val="FFFFCC"/>
          </a:solidFill>
          <a:ln>
            <a:noFill/>
          </a:ln>
          <a:extLst/>
        </p:spPr>
        <p:txBody>
          <a:bodyPr wrap="square" anchor="ctr">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lnSpc>
                <a:spcPts val="5300"/>
              </a:lnSpc>
            </a:pPr>
            <a:r>
              <a:rPr lang="ja-JP" altLang="en-US" sz="3300" b="0" dirty="0">
                <a:latin typeface="ＭＳ Ｐゴシック" panose="020B0600070205080204" pitchFamily="50" charset="-128"/>
              </a:rPr>
              <a:t>　性行為をする人なら、</a:t>
            </a:r>
            <a:endParaRPr lang="en-US" altLang="ja-JP" sz="3300" b="0" dirty="0">
              <a:latin typeface="ＭＳ Ｐゴシック" panose="020B0600070205080204" pitchFamily="50" charset="-128"/>
            </a:endParaRPr>
          </a:p>
          <a:p>
            <a:pPr eaLnBrk="1" hangingPunct="1">
              <a:lnSpc>
                <a:spcPts val="5300"/>
              </a:lnSpc>
            </a:pPr>
            <a:r>
              <a:rPr lang="ja-JP" altLang="en-US" sz="3300" b="0" dirty="0">
                <a:solidFill>
                  <a:srgbClr val="F10F09"/>
                </a:solidFill>
                <a:latin typeface="ＭＳ Ｐゴシック" panose="020B0600070205080204" pitchFamily="50" charset="-128"/>
              </a:rPr>
              <a:t>　誰でも感染する可能性のある</a:t>
            </a:r>
            <a:r>
              <a:rPr lang="ja-JP" altLang="en-US" sz="3300" b="0" dirty="0">
                <a:latin typeface="ＭＳ Ｐゴシック" panose="020B0600070205080204" pitchFamily="50" charset="-128"/>
              </a:rPr>
              <a:t>病気です</a:t>
            </a:r>
            <a:endParaRPr lang="ja-JP" altLang="en-US" sz="3300" dirty="0">
              <a:latin typeface="ＭＳ Ｐゴシック" panose="020B0600070205080204" pitchFamily="50" charset="-128"/>
            </a:endParaRPr>
          </a:p>
        </p:txBody>
      </p:sp>
      <p:sp>
        <p:nvSpPr>
          <p:cNvPr id="4" name="Rectangle 2"/>
          <p:cNvSpPr txBox="1">
            <a:spLocks noChangeArrowheads="1"/>
          </p:cNvSpPr>
          <p:nvPr/>
        </p:nvSpPr>
        <p:spPr>
          <a:xfrm>
            <a:off x="2016891" y="718056"/>
            <a:ext cx="2932234" cy="777479"/>
          </a:xfrm>
          <a:prstGeom prst="rect">
            <a:avLst/>
          </a:prstGeom>
        </p:spPr>
        <p:txBody>
          <a:bodyPr vert="horz" lIns="91440" tIns="45720" rIns="91440" bIns="45720" rtlCol="0" anchor="ctr">
            <a:noAutofit/>
          </a:bodyPr>
          <a:lstStyle>
            <a:lvl1pPr algn="ctr" defTabSz="914333"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200" dirty="0">
                <a:latin typeface="ＭＳ Ｐゴシック" panose="020B0600070205080204" pitchFamily="50" charset="-128"/>
                <a:ea typeface="ＭＳ Ｐゴシック" panose="020B0600070205080204" pitchFamily="50" charset="-128"/>
              </a:rPr>
              <a:t>　性感染症とは</a:t>
            </a:r>
            <a:endParaRPr lang="ja-JP" altLang="en-US"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9829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88773"/>
                                        </p:tgtEl>
                                        <p:attrNameLst>
                                          <p:attrName>style.visibility</p:attrName>
                                        </p:attrNameLst>
                                      </p:cBhvr>
                                      <p:to>
                                        <p:strVal val="visible"/>
                                      </p:to>
                                    </p:set>
                                    <p:animEffect transition="in" filter="fade">
                                      <p:cBhvr>
                                        <p:cTn id="7" dur="500"/>
                                        <p:tgtEl>
                                          <p:spTgt spid="288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type="body" idx="1"/>
          </p:nvPr>
        </p:nvSpPr>
        <p:spPr>
          <a:xfrm>
            <a:off x="3273325" y="1403748"/>
            <a:ext cx="5878115" cy="3967691"/>
          </a:xfrm>
        </p:spPr>
        <p:txBody>
          <a:bodyPr>
            <a:noAutofit/>
          </a:bodyPr>
          <a:lstStyle/>
          <a:p>
            <a:pPr marL="0" indent="0">
              <a:lnSpc>
                <a:spcPts val="4300"/>
              </a:lnSpc>
              <a:buNone/>
              <a:defRPr/>
            </a:pPr>
            <a:r>
              <a:rPr lang="ja-JP" altLang="en-US" sz="3000" dirty="0">
                <a:latin typeface="ＭＳ Ｐゴシック" panose="020B0600070205080204" pitchFamily="50" charset="-128"/>
                <a:ea typeface="ＭＳ Ｐゴシック" panose="020B0600070205080204" pitchFamily="50" charset="-128"/>
              </a:rPr>
              <a:t>○　性器クラミジア感染症</a:t>
            </a:r>
          </a:p>
          <a:p>
            <a:pPr marL="0" indent="0">
              <a:lnSpc>
                <a:spcPts val="4300"/>
              </a:lnSpc>
              <a:buNone/>
              <a:defRPr/>
            </a:pPr>
            <a:r>
              <a:rPr lang="ja-JP" altLang="en-US" sz="3000" dirty="0">
                <a:latin typeface="ＭＳ Ｐゴシック" panose="020B0600070205080204" pitchFamily="50" charset="-128"/>
                <a:ea typeface="ＭＳ Ｐゴシック" panose="020B0600070205080204" pitchFamily="50" charset="-128"/>
              </a:rPr>
              <a:t>○　性器ヘルペスウイルス感染症</a:t>
            </a:r>
          </a:p>
          <a:p>
            <a:pPr marL="0" indent="0">
              <a:lnSpc>
                <a:spcPts val="4300"/>
              </a:lnSpc>
              <a:buNone/>
              <a:defRPr/>
            </a:pPr>
            <a:r>
              <a:rPr lang="ja-JP" altLang="en-US" sz="3000" dirty="0">
                <a:latin typeface="ＭＳ Ｐゴシック" panose="020B0600070205080204" pitchFamily="50" charset="-128"/>
                <a:ea typeface="ＭＳ Ｐゴシック" panose="020B0600070205080204" pitchFamily="50" charset="-128"/>
              </a:rPr>
              <a:t>○　尖圭</a:t>
            </a:r>
            <a:r>
              <a:rPr lang="ja-JP" altLang="en-US" sz="2100" b="1" dirty="0">
                <a:latin typeface="ＭＳ Ｐゴシック" panose="020B0600070205080204" pitchFamily="50" charset="-128"/>
                <a:ea typeface="ＭＳ Ｐゴシック" panose="020B0600070205080204" pitchFamily="50" charset="-128"/>
              </a:rPr>
              <a:t>（せんけい）</a:t>
            </a:r>
            <a:r>
              <a:rPr lang="ja-JP" altLang="en-US" sz="3000" dirty="0">
                <a:latin typeface="ＭＳ Ｐゴシック" panose="020B0600070205080204" pitchFamily="50" charset="-128"/>
                <a:ea typeface="ＭＳ Ｐゴシック" panose="020B0600070205080204" pitchFamily="50" charset="-128"/>
              </a:rPr>
              <a:t>コンジローマ</a:t>
            </a:r>
            <a:endParaRPr lang="en-US" altLang="ja-JP" sz="3000" dirty="0">
              <a:latin typeface="ＭＳ Ｐゴシック" panose="020B0600070205080204" pitchFamily="50" charset="-128"/>
              <a:ea typeface="ＭＳ Ｐゴシック" panose="020B0600070205080204" pitchFamily="50" charset="-128"/>
            </a:endParaRPr>
          </a:p>
          <a:p>
            <a:pPr marL="0" indent="0">
              <a:lnSpc>
                <a:spcPts val="4300"/>
              </a:lnSpc>
              <a:buNone/>
              <a:defRPr/>
            </a:pPr>
            <a:r>
              <a:rPr lang="ja-JP" altLang="en-US" sz="3000" dirty="0">
                <a:latin typeface="ＭＳ Ｐゴシック" panose="020B0600070205080204" pitchFamily="50" charset="-128"/>
                <a:ea typeface="ＭＳ Ｐゴシック" panose="020B0600070205080204" pitchFamily="50" charset="-128"/>
              </a:rPr>
              <a:t>○　淋菌</a:t>
            </a:r>
            <a:r>
              <a:rPr lang="ja-JP" altLang="en-US" sz="2100" b="1" dirty="0">
                <a:latin typeface="ＭＳ Ｐゴシック" panose="020B0600070205080204" pitchFamily="50" charset="-128"/>
                <a:ea typeface="ＭＳ Ｐゴシック" panose="020B0600070205080204" pitchFamily="50" charset="-128"/>
              </a:rPr>
              <a:t>（りんきん）</a:t>
            </a:r>
            <a:r>
              <a:rPr lang="ja-JP" altLang="en-US" sz="3000" dirty="0">
                <a:latin typeface="ＭＳ Ｐゴシック" panose="020B0600070205080204" pitchFamily="50" charset="-128"/>
                <a:ea typeface="ＭＳ Ｐゴシック" panose="020B0600070205080204" pitchFamily="50" charset="-128"/>
              </a:rPr>
              <a:t>感染症</a:t>
            </a:r>
            <a:endParaRPr lang="en-US" altLang="ja-JP" sz="3000" dirty="0">
              <a:latin typeface="ＭＳ Ｐゴシック" panose="020B0600070205080204" pitchFamily="50" charset="-128"/>
              <a:ea typeface="ＭＳ Ｐゴシック" panose="020B0600070205080204" pitchFamily="50" charset="-128"/>
            </a:endParaRPr>
          </a:p>
          <a:p>
            <a:pPr marL="0" indent="0">
              <a:lnSpc>
                <a:spcPts val="4300"/>
              </a:lnSpc>
              <a:buNone/>
              <a:defRPr/>
            </a:pPr>
            <a:r>
              <a:rPr lang="ja-JP" altLang="en-US" sz="3000" dirty="0">
                <a:latin typeface="ＭＳ Ｐゴシック" panose="020B0600070205080204" pitchFamily="50" charset="-128"/>
                <a:ea typeface="ＭＳ Ｐゴシック" panose="020B0600070205080204" pitchFamily="50" charset="-128"/>
              </a:rPr>
              <a:t>○　梅毒</a:t>
            </a:r>
          </a:p>
          <a:p>
            <a:pPr marL="0" indent="0">
              <a:lnSpc>
                <a:spcPts val="4300"/>
              </a:lnSpc>
              <a:buNone/>
              <a:defRPr/>
            </a:pPr>
            <a:r>
              <a:rPr lang="ja-JP" altLang="en-US" sz="3000" dirty="0">
                <a:latin typeface="ＭＳ Ｐゴシック" panose="020B0600070205080204" pitchFamily="50" charset="-128"/>
                <a:ea typeface="ＭＳ Ｐゴシック" panose="020B0600070205080204" pitchFamily="50" charset="-128"/>
              </a:rPr>
              <a:t>○　エイズ  </a:t>
            </a:r>
            <a:r>
              <a:rPr lang="ja-JP" altLang="en-US" sz="2400" dirty="0">
                <a:latin typeface="ＭＳ Ｐゴシック" panose="020B0600070205080204" pitchFamily="50" charset="-128"/>
                <a:ea typeface="ＭＳ Ｐゴシック" panose="020B0600070205080204" pitchFamily="50" charset="-128"/>
              </a:rPr>
              <a:t>など</a:t>
            </a:r>
          </a:p>
          <a:p>
            <a:pPr eaLnBrk="1" hangingPunct="1">
              <a:buFontTx/>
              <a:buNone/>
              <a:defRPr/>
            </a:pPr>
            <a:endParaRPr lang="en-US" altLang="ja-JP" sz="3000" dirty="0">
              <a:latin typeface="ＭＳ Ｐゴシック" panose="020B0600070205080204" pitchFamily="50" charset="-128"/>
              <a:ea typeface="ＭＳ Ｐゴシック" panose="020B0600070205080204" pitchFamily="50" charset="-128"/>
            </a:endParaRPr>
          </a:p>
          <a:p>
            <a:pPr eaLnBrk="1" hangingPunct="1">
              <a:buFontTx/>
              <a:buNone/>
              <a:defRPr/>
            </a:pPr>
            <a:endParaRPr lang="ja-JP" altLang="en-US" sz="3000" dirty="0">
              <a:latin typeface="ＭＳ Ｐゴシック" panose="020B0600070205080204" pitchFamily="50" charset="-128"/>
              <a:ea typeface="ＭＳ Ｐゴシック" panose="020B0600070205080204" pitchFamily="50" charset="-128"/>
            </a:endParaRPr>
          </a:p>
          <a:p>
            <a:pPr eaLnBrk="1" hangingPunct="1">
              <a:defRPr/>
            </a:pPr>
            <a:endParaRPr lang="ja-JP" altLang="en-US" sz="3000" dirty="0">
              <a:latin typeface="ＭＳ Ｐゴシック" panose="020B0600070205080204" pitchFamily="50" charset="-128"/>
              <a:ea typeface="ＭＳ Ｐゴシック" panose="020B0600070205080204" pitchFamily="50" charset="-128"/>
            </a:endParaRPr>
          </a:p>
          <a:p>
            <a:pPr eaLnBrk="1" hangingPunct="1">
              <a:defRPr/>
            </a:pPr>
            <a:endParaRPr lang="ja-JP" altLang="en-US" sz="3000" dirty="0">
              <a:latin typeface="ＭＳ Ｐゴシック" panose="020B0600070205080204" pitchFamily="50" charset="-128"/>
              <a:ea typeface="ＭＳ Ｐゴシック" panose="020B0600070205080204" pitchFamily="50" charset="-128"/>
            </a:endParaRPr>
          </a:p>
          <a:p>
            <a:pPr eaLnBrk="1" hangingPunct="1">
              <a:defRPr/>
            </a:pPr>
            <a:endParaRPr lang="en-US" altLang="ja-JP" sz="3000" dirty="0">
              <a:latin typeface="ＭＳ Ｐゴシック" panose="020B0600070205080204" pitchFamily="50" charset="-128"/>
              <a:ea typeface="ＭＳ Ｐゴシック" panose="020B0600070205080204" pitchFamily="50" charset="-128"/>
            </a:endParaRPr>
          </a:p>
        </p:txBody>
      </p:sp>
      <p:sp>
        <p:nvSpPr>
          <p:cNvPr id="7171" name="Rectangle 4"/>
          <p:cNvSpPr>
            <a:spLocks noGrp="1" noChangeArrowheads="1"/>
          </p:cNvSpPr>
          <p:nvPr>
            <p:ph type="title"/>
          </p:nvPr>
        </p:nvSpPr>
        <p:spPr>
          <a:xfrm>
            <a:off x="4231777" y="385400"/>
            <a:ext cx="3961209" cy="589722"/>
          </a:xfrm>
          <a:noFill/>
        </p:spPr>
        <p:txBody>
          <a:bodyPr>
            <a:normAutofit/>
          </a:bodyPr>
          <a:lstStyle/>
          <a:p>
            <a:pPr eaLnBrk="1" hangingPunct="1"/>
            <a:r>
              <a:rPr lang="ja-JP" altLang="en-US" sz="3200" dirty="0">
                <a:solidFill>
                  <a:srgbClr val="002060"/>
                </a:solidFill>
                <a:latin typeface="ＭＳ Ｐゴシック" panose="020B0600070205080204" pitchFamily="50" charset="-128"/>
                <a:ea typeface="ＭＳ Ｐゴシック" panose="020B0600070205080204" pitchFamily="50" charset="-128"/>
              </a:rPr>
              <a:t>性感染症の種類</a:t>
            </a:r>
          </a:p>
        </p:txBody>
      </p:sp>
      <p:sp>
        <p:nvSpPr>
          <p:cNvPr id="5" name="Rectangle 3"/>
          <p:cNvSpPr txBox="1">
            <a:spLocks noChangeArrowheads="1"/>
          </p:cNvSpPr>
          <p:nvPr/>
        </p:nvSpPr>
        <p:spPr>
          <a:xfrm>
            <a:off x="2879110" y="5638968"/>
            <a:ext cx="6666547" cy="885819"/>
          </a:xfrm>
          <a:prstGeom prst="rect">
            <a:avLst/>
          </a:prstGeom>
        </p:spPr>
        <p:txBody>
          <a:bodyPr vert="horz" lIns="68580" tIns="34291" rIns="68580" bIns="34291" rtlCol="0">
            <a:noAutofit/>
          </a:bodyPr>
          <a:lstStyle>
            <a:lvl1pPr marL="609585" indent="-609585" algn="l" defTabSz="1219170" rtl="0" eaLnBrk="1" latinLnBrk="0" hangingPunct="1">
              <a:spcBef>
                <a:spcPct val="20000"/>
              </a:spcBef>
              <a:buFont typeface="Arial" panose="020B0604020202020204" pitchFamily="34" charset="0"/>
              <a:buChar char="•"/>
              <a:defRPr kumimoji="1" sz="4267" kern="1200">
                <a:solidFill>
                  <a:schemeClr val="tx1"/>
                </a:solidFill>
                <a:latin typeface="+mn-ea"/>
                <a:ea typeface="+mn-ea"/>
                <a:cs typeface="+mn-cs"/>
              </a:defRPr>
            </a:lvl1pPr>
            <a:lvl2pPr marL="1219170" indent="-609585"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676358" indent="-457189"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285943" indent="-457189" algn="l" defTabSz="1219170" rtl="0" eaLnBrk="1" latinLnBrk="0" hangingPunct="1">
              <a:spcBef>
                <a:spcPct val="20000"/>
              </a:spcBef>
              <a:buSzPct val="100000"/>
              <a:buFont typeface="Arial" panose="020B0604020202020204" pitchFamily="34" charset="0"/>
              <a:buChar char="•"/>
              <a:defRPr kumimoji="1" sz="2667" kern="1200">
                <a:solidFill>
                  <a:schemeClr val="tx1"/>
                </a:solidFill>
                <a:latin typeface="+mn-lt"/>
                <a:ea typeface="+mn-ea"/>
                <a:cs typeface="+mn-cs"/>
              </a:defRPr>
            </a:lvl4pPr>
            <a:lvl5pPr marL="2895528" marR="0" indent="-457189"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667" kern="1200">
                <a:solidFill>
                  <a:schemeClr val="tx1"/>
                </a:solidFill>
                <a:latin typeface="+mn-lt"/>
                <a:ea typeface="+mn-ea"/>
                <a:cs typeface="+mn-cs"/>
              </a:defRPr>
            </a:lvl5pPr>
            <a:lvl6pPr marL="3428914" indent="-380990" algn="l" defTabSz="121917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4038499" indent="-380990" algn="l" defTabSz="1219170" rtl="0" eaLnBrk="1" latinLnBrk="0" hangingPunct="1">
              <a:spcBef>
                <a:spcPct val="20000"/>
              </a:spcBef>
              <a:buFont typeface="Arial" panose="020B0604020202020204" pitchFamily="34" charset="0"/>
              <a:buChar char="•"/>
              <a:defRPr kumimoji="1" sz="2133" kern="1200">
                <a:solidFill>
                  <a:schemeClr val="tx1"/>
                </a:solidFill>
                <a:latin typeface="+mn-lt"/>
                <a:ea typeface="+mj-ea"/>
                <a:cs typeface="+mn-cs"/>
              </a:defRPr>
            </a:lvl7pPr>
            <a:lvl8pPr marL="4648084" indent="-380990" algn="l" defTabSz="1219170" rtl="0" eaLnBrk="1" latinLnBrk="0" hangingPunct="1">
              <a:spcBef>
                <a:spcPct val="20000"/>
              </a:spcBef>
              <a:buFont typeface="Arial" panose="020B0604020202020204" pitchFamily="34" charset="0"/>
              <a:buChar char="•"/>
              <a:defRPr kumimoji="1" sz="2133" kern="1200">
                <a:solidFill>
                  <a:schemeClr val="tx1"/>
                </a:solidFill>
                <a:latin typeface="+mn-lt"/>
                <a:ea typeface="+mj-ea"/>
                <a:cs typeface="+mn-cs"/>
              </a:defRPr>
            </a:lvl8pPr>
            <a:lvl9pPr marL="5257669" indent="-380990" algn="l" defTabSz="1219170" rtl="0" eaLnBrk="1" latinLnBrk="0" hangingPunct="1">
              <a:spcBef>
                <a:spcPct val="20000"/>
              </a:spcBef>
              <a:buFont typeface="Arial" panose="020B0604020202020204" pitchFamily="34" charset="0"/>
              <a:buChar char="•"/>
              <a:defRPr kumimoji="1" sz="2133" kern="1200">
                <a:solidFill>
                  <a:schemeClr val="tx1"/>
                </a:solidFill>
                <a:latin typeface="+mn-lt"/>
                <a:ea typeface="+mn-ea"/>
                <a:cs typeface="+mn-cs"/>
              </a:defRPr>
            </a:lvl9pPr>
          </a:lstStyle>
          <a:p>
            <a:pPr>
              <a:lnSpc>
                <a:spcPts val="2900"/>
              </a:lnSpc>
              <a:buNone/>
              <a:defRPr/>
            </a:pPr>
            <a:r>
              <a:rPr lang="ja-JP" altLang="en-US" sz="2000" dirty="0">
                <a:latin typeface="ＭＳ Ｐゴシック" panose="020B0600070205080204" pitchFamily="50" charset="-128"/>
                <a:ea typeface="ＭＳ Ｐゴシック" panose="020B0600070205080204" pitchFamily="50" charset="-128"/>
              </a:rPr>
              <a:t>＊性行為によって感染するヒトパピローマウイルスの一部は、</a:t>
            </a:r>
            <a:endParaRPr lang="en-US" altLang="ja-JP" sz="2000" dirty="0">
              <a:latin typeface="ＭＳ Ｐゴシック" panose="020B0600070205080204" pitchFamily="50" charset="-128"/>
              <a:ea typeface="ＭＳ Ｐゴシック" panose="020B0600070205080204" pitchFamily="50" charset="-128"/>
            </a:endParaRPr>
          </a:p>
          <a:p>
            <a:pPr>
              <a:lnSpc>
                <a:spcPts val="2900"/>
              </a:lnSpc>
              <a:buNone/>
              <a:defRPr/>
            </a:pPr>
            <a:r>
              <a:rPr lang="ja-JP" altLang="en-US" sz="2000" dirty="0">
                <a:latin typeface="ＭＳ Ｐゴシック" panose="020B0600070205080204" pitchFamily="50" charset="-128"/>
                <a:ea typeface="ＭＳ Ｐゴシック" panose="020B0600070205080204" pitchFamily="50" charset="-128"/>
              </a:rPr>
              <a:t>　 子宮頸がんの原因になることがある。</a:t>
            </a:r>
            <a:endParaRPr lang="en-US" altLang="ja-JP" sz="2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88754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3033484" y="1460758"/>
            <a:ext cx="6127415" cy="1875235"/>
          </a:xfrm>
        </p:spPr>
        <p:txBody>
          <a:bodyPr>
            <a:noAutofit/>
          </a:bodyPr>
          <a:lstStyle/>
          <a:p>
            <a:pPr algn="l" eaLnBrk="1" hangingPunct="1"/>
            <a:r>
              <a:rPr lang="ja-JP" altLang="en-US" sz="3600" dirty="0">
                <a:latin typeface="ＭＳ Ｐゴシック" panose="020B0600070205080204" pitchFamily="50" charset="-128"/>
                <a:ea typeface="ＭＳ Ｐゴシック" panose="020B0600070205080204" pitchFamily="50" charset="-128"/>
              </a:rPr>
              <a:t>　性感染症に感染すると</a:t>
            </a:r>
            <a:r>
              <a:rPr lang="en-US" altLang="ja-JP" sz="3600" dirty="0">
                <a:latin typeface="ＭＳ Ｐゴシック" panose="020B0600070205080204" pitchFamily="50" charset="-128"/>
                <a:ea typeface="ＭＳ Ｐゴシック" panose="020B0600070205080204" pitchFamily="50" charset="-128"/>
              </a:rPr>
              <a:t/>
            </a:r>
            <a:br>
              <a:rPr lang="en-US" altLang="ja-JP" sz="3600" dirty="0">
                <a:latin typeface="ＭＳ Ｐゴシック" panose="020B0600070205080204" pitchFamily="50" charset="-128"/>
                <a:ea typeface="ＭＳ Ｐゴシック" panose="020B0600070205080204" pitchFamily="50" charset="-128"/>
              </a:rPr>
            </a:br>
            <a:r>
              <a:rPr lang="en-US" altLang="ja-JP" sz="3600" dirty="0">
                <a:latin typeface="ＭＳ Ｐゴシック" panose="020B0600070205080204" pitchFamily="50" charset="-128"/>
                <a:ea typeface="ＭＳ Ｐゴシック" panose="020B0600070205080204" pitchFamily="50" charset="-128"/>
              </a:rPr>
              <a:t/>
            </a:r>
            <a:br>
              <a:rPr lang="en-US" altLang="ja-JP" sz="3600" dirty="0">
                <a:latin typeface="ＭＳ Ｐゴシック" panose="020B0600070205080204" pitchFamily="50" charset="-128"/>
                <a:ea typeface="ＭＳ Ｐゴシック" panose="020B0600070205080204" pitchFamily="50" charset="-128"/>
              </a:rPr>
            </a:br>
            <a:r>
              <a:rPr lang="ja-JP" altLang="en-US" sz="3600" dirty="0">
                <a:latin typeface="ＭＳ Ｐゴシック" panose="020B0600070205080204" pitchFamily="50" charset="-128"/>
                <a:ea typeface="ＭＳ Ｐゴシック" panose="020B0600070205080204" pitchFamily="50" charset="-128"/>
              </a:rPr>
              <a:t>　</a:t>
            </a:r>
            <a:r>
              <a:rPr lang="ja-JP" altLang="en-US" sz="3600" dirty="0">
                <a:solidFill>
                  <a:srgbClr val="FF0000"/>
                </a:solidFill>
                <a:latin typeface="ＭＳ Ｐゴシック" panose="020B0600070205080204" pitchFamily="50" charset="-128"/>
                <a:ea typeface="ＭＳ Ｐゴシック" panose="020B0600070205080204" pitchFamily="50" charset="-128"/>
              </a:rPr>
              <a:t>どんな症状</a:t>
            </a:r>
            <a:r>
              <a:rPr lang="ja-JP" altLang="en-US" sz="3600" dirty="0">
                <a:latin typeface="ＭＳ Ｐゴシック" panose="020B0600070205080204" pitchFamily="50" charset="-128"/>
                <a:ea typeface="ＭＳ Ｐゴシック" panose="020B0600070205080204" pitchFamily="50" charset="-128"/>
              </a:rPr>
              <a:t>が出るのだろうか</a:t>
            </a:r>
          </a:p>
        </p:txBody>
      </p:sp>
      <p:sp>
        <p:nvSpPr>
          <p:cNvPr id="3" name="AutoShape 10"/>
          <p:cNvSpPr>
            <a:spLocks noChangeArrowheads="1"/>
          </p:cNvSpPr>
          <p:nvPr/>
        </p:nvSpPr>
        <p:spPr bwMode="auto">
          <a:xfrm>
            <a:off x="2487850" y="4178815"/>
            <a:ext cx="7218685" cy="1218205"/>
          </a:xfrm>
          <a:prstGeom prst="roundRect">
            <a:avLst>
              <a:gd name="adj" fmla="val 16667"/>
            </a:avLst>
          </a:prstGeom>
          <a:solidFill>
            <a:srgbClr val="FFFF99"/>
          </a:solidFill>
          <a:ln w="9525">
            <a:noFill/>
            <a:round/>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4600"/>
              </a:lnSpc>
              <a:spcBef>
                <a:spcPct val="0"/>
              </a:spcBef>
              <a:defRPr/>
            </a:pPr>
            <a:r>
              <a:rPr lang="ja-JP" altLang="en-US" sz="2800" b="0" dirty="0">
                <a:solidFill>
                  <a:prstClr val="black"/>
                </a:solidFill>
              </a:rPr>
              <a:t>　性感染症は、</a:t>
            </a:r>
            <a:r>
              <a:rPr lang="ja-JP" altLang="en-US" sz="2800" b="0" dirty="0">
                <a:solidFill>
                  <a:srgbClr val="FF0000"/>
                </a:solidFill>
              </a:rPr>
              <a:t>性別によって症状の現れ方が</a:t>
            </a:r>
            <a:endParaRPr lang="en-US" altLang="ja-JP" sz="2800" b="0" dirty="0">
              <a:solidFill>
                <a:srgbClr val="FF0000"/>
              </a:solidFill>
            </a:endParaRPr>
          </a:p>
          <a:p>
            <a:pPr defTabSz="685766" eaLnBrk="1" hangingPunct="1">
              <a:lnSpc>
                <a:spcPts val="4600"/>
              </a:lnSpc>
              <a:spcBef>
                <a:spcPct val="0"/>
              </a:spcBef>
              <a:defRPr/>
            </a:pPr>
            <a:r>
              <a:rPr lang="ja-JP" altLang="en-US" sz="2800" b="0" dirty="0">
                <a:solidFill>
                  <a:srgbClr val="FF0000"/>
                </a:solidFill>
              </a:rPr>
              <a:t>　違う</a:t>
            </a:r>
            <a:r>
              <a:rPr lang="ja-JP" altLang="en-US" sz="2800" b="0" dirty="0">
                <a:solidFill>
                  <a:prstClr val="black"/>
                </a:solidFill>
              </a:rPr>
              <a:t>場合があります。</a:t>
            </a:r>
          </a:p>
        </p:txBody>
      </p:sp>
      <p:pic>
        <p:nvPicPr>
          <p:cNvPr id="4" name="オブジェクト 0"/>
          <p:cNvPicPr/>
          <p:nvPr/>
        </p:nvPicPr>
        <p:blipFill rotWithShape="1">
          <a:blip r:embed="rId3"/>
          <a:srcRect l="12339" t="2369" r="49381" b="47925"/>
          <a:stretch/>
        </p:blipFill>
        <p:spPr bwMode="auto">
          <a:xfrm>
            <a:off x="1786831" y="4181289"/>
            <a:ext cx="1064501" cy="1215731"/>
          </a:xfrm>
          <a:prstGeom prst="rect">
            <a:avLst/>
          </a:prstGeom>
          <a:noFill/>
          <a:ln>
            <a:miter/>
          </a:ln>
        </p:spPr>
      </p:pic>
      <p:pic>
        <p:nvPicPr>
          <p:cNvPr id="5" name="オブジェクト 0"/>
          <p:cNvPicPr/>
          <p:nvPr/>
        </p:nvPicPr>
        <p:blipFill rotWithShape="1">
          <a:blip r:embed="rId3"/>
          <a:srcRect l="52686" t="11972" r="7210" b="46008"/>
          <a:stretch/>
        </p:blipFill>
        <p:spPr bwMode="auto">
          <a:xfrm>
            <a:off x="9343053" y="4360047"/>
            <a:ext cx="1040525" cy="1036972"/>
          </a:xfrm>
          <a:prstGeom prst="rect">
            <a:avLst/>
          </a:prstGeom>
          <a:noFill/>
          <a:ln>
            <a:miter/>
          </a:ln>
        </p:spPr>
      </p:pic>
    </p:spTree>
    <p:extLst>
      <p:ext uri="{BB962C8B-B14F-4D97-AF65-F5344CB8AC3E}">
        <p14:creationId xmlns:p14="http://schemas.microsoft.com/office/powerpoint/2010/main" val="110469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4" name="Text Box 10"/>
          <p:cNvSpPr txBox="1">
            <a:spLocks noChangeArrowheads="1"/>
          </p:cNvSpPr>
          <p:nvPr/>
        </p:nvSpPr>
        <p:spPr bwMode="auto">
          <a:xfrm>
            <a:off x="5746302" y="1883961"/>
            <a:ext cx="4480089" cy="156620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3600"/>
              </a:lnSpc>
              <a:defRPr/>
            </a:pPr>
            <a:r>
              <a:rPr lang="ja-JP" altLang="en-US" sz="2200" b="0" dirty="0">
                <a:solidFill>
                  <a:prstClr val="black"/>
                </a:solidFill>
                <a:latin typeface="ＭＳ Ｐゴシック" panose="020B0600070205080204" pitchFamily="50" charset="-128"/>
              </a:rPr>
              <a:t>・</a:t>
            </a:r>
            <a:r>
              <a:rPr lang="ja-JP" altLang="en-US" sz="2200" b="0" dirty="0">
                <a:solidFill>
                  <a:srgbClr val="F10F09"/>
                </a:solidFill>
                <a:latin typeface="ＭＳ Ｐゴシック" panose="020B0600070205080204" pitchFamily="50" charset="-128"/>
              </a:rPr>
              <a:t>排尿のときに軽い痛み</a:t>
            </a:r>
          </a:p>
          <a:p>
            <a:pPr defTabSz="685766" eaLnBrk="1" hangingPunct="1">
              <a:lnSpc>
                <a:spcPts val="3600"/>
              </a:lnSpc>
              <a:defRPr/>
            </a:pPr>
            <a:r>
              <a:rPr lang="ja-JP" altLang="en-US" sz="2200" b="0" dirty="0">
                <a:solidFill>
                  <a:prstClr val="black"/>
                </a:solidFill>
                <a:latin typeface="ＭＳ Ｐゴシック" panose="020B0600070205080204" pitchFamily="50" charset="-128"/>
              </a:rPr>
              <a:t>・</a:t>
            </a:r>
            <a:r>
              <a:rPr lang="ja-JP" altLang="en-US" sz="2200" b="0" dirty="0">
                <a:solidFill>
                  <a:srgbClr val="FF0000"/>
                </a:solidFill>
                <a:latin typeface="ＭＳ Ｐゴシック" panose="020B0600070205080204" pitchFamily="50" charset="-128"/>
              </a:rPr>
              <a:t>尿道から膿（うみ）</a:t>
            </a:r>
            <a:r>
              <a:rPr lang="ja-JP" altLang="en-US" sz="2200" b="0" dirty="0">
                <a:solidFill>
                  <a:prstClr val="black"/>
                </a:solidFill>
                <a:latin typeface="ＭＳ Ｐゴシック" panose="020B0600070205080204" pitchFamily="50" charset="-128"/>
              </a:rPr>
              <a:t>が出たり、尿の　　</a:t>
            </a:r>
            <a:endParaRPr lang="en-US" altLang="ja-JP" sz="2200" b="0" dirty="0">
              <a:solidFill>
                <a:prstClr val="black"/>
              </a:solidFill>
              <a:latin typeface="ＭＳ Ｐゴシック" panose="020B0600070205080204" pitchFamily="50" charset="-128"/>
            </a:endParaRPr>
          </a:p>
          <a:p>
            <a:pPr defTabSz="685766" eaLnBrk="1" hangingPunct="1">
              <a:lnSpc>
                <a:spcPts val="3600"/>
              </a:lnSpc>
              <a:defRPr/>
            </a:pPr>
            <a:r>
              <a:rPr lang="en-US" altLang="ja-JP" sz="2200" b="0" dirty="0">
                <a:solidFill>
                  <a:prstClr val="black"/>
                </a:solidFill>
                <a:latin typeface="ＭＳ Ｐゴシック" panose="020B0600070205080204" pitchFamily="50" charset="-128"/>
              </a:rPr>
              <a:t>  </a:t>
            </a:r>
            <a:r>
              <a:rPr lang="ja-JP" altLang="en-US" sz="2200" b="0" dirty="0">
                <a:solidFill>
                  <a:prstClr val="black"/>
                </a:solidFill>
                <a:latin typeface="ＭＳ Ｐゴシック" panose="020B0600070205080204" pitchFamily="50" charset="-128"/>
              </a:rPr>
              <a:t>回数が多くなる</a:t>
            </a:r>
          </a:p>
        </p:txBody>
      </p:sp>
      <p:sp>
        <p:nvSpPr>
          <p:cNvPr id="159755" name="Text Box 11"/>
          <p:cNvSpPr txBox="1">
            <a:spLocks noChangeArrowheads="1"/>
          </p:cNvSpPr>
          <p:nvPr/>
        </p:nvSpPr>
        <p:spPr bwMode="auto">
          <a:xfrm>
            <a:off x="5768208" y="3785117"/>
            <a:ext cx="4480088" cy="286434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3100"/>
              </a:lnSpc>
              <a:defRPr/>
            </a:pPr>
            <a:r>
              <a:rPr lang="ja-JP" altLang="en-US" sz="2200" b="0" dirty="0">
                <a:solidFill>
                  <a:prstClr val="black"/>
                </a:solidFill>
                <a:latin typeface="ＭＳ Ｐゴシック" panose="020B0600070205080204" pitchFamily="50" charset="-128"/>
              </a:rPr>
              <a:t>・自覚症状がない場合が多いため、</a:t>
            </a:r>
            <a:endParaRPr lang="en-US" altLang="ja-JP" sz="2200" b="0" dirty="0">
              <a:solidFill>
                <a:prstClr val="black"/>
              </a:solidFill>
              <a:latin typeface="ＭＳ Ｐゴシック" panose="020B0600070205080204" pitchFamily="50" charset="-128"/>
            </a:endParaRPr>
          </a:p>
          <a:p>
            <a:pPr defTabSz="685766" eaLnBrk="1" hangingPunct="1">
              <a:lnSpc>
                <a:spcPts val="3100"/>
              </a:lnSpc>
              <a:defRPr/>
            </a:pPr>
            <a:r>
              <a:rPr lang="ja-JP" altLang="en-US" sz="2200" b="0" dirty="0">
                <a:solidFill>
                  <a:prstClr val="black"/>
                </a:solidFill>
                <a:latin typeface="ＭＳ Ｐゴシック" panose="020B0600070205080204" pitchFamily="50" charset="-128"/>
              </a:rPr>
              <a:t>　</a:t>
            </a:r>
            <a:r>
              <a:rPr lang="ja-JP" altLang="en-US" sz="2200" b="0" dirty="0">
                <a:solidFill>
                  <a:srgbClr val="FF0000"/>
                </a:solidFill>
                <a:latin typeface="ＭＳ Ｐゴシック" panose="020B0600070205080204" pitchFamily="50" charset="-128"/>
              </a:rPr>
              <a:t>無自覚のうちにパートナーへ感染</a:t>
            </a:r>
            <a:endParaRPr lang="en-US" altLang="ja-JP" sz="2200" b="0" dirty="0">
              <a:solidFill>
                <a:srgbClr val="FF0000"/>
              </a:solidFill>
              <a:latin typeface="ＭＳ Ｐゴシック" panose="020B0600070205080204" pitchFamily="50" charset="-128"/>
            </a:endParaRPr>
          </a:p>
          <a:p>
            <a:pPr defTabSz="685766" eaLnBrk="1" hangingPunct="1">
              <a:lnSpc>
                <a:spcPts val="3100"/>
              </a:lnSpc>
              <a:defRPr/>
            </a:pPr>
            <a:r>
              <a:rPr lang="ja-JP" altLang="en-US" sz="2200" b="0" dirty="0">
                <a:solidFill>
                  <a:srgbClr val="FF0000"/>
                </a:solidFill>
                <a:latin typeface="ＭＳ Ｐゴシック" panose="020B0600070205080204" pitchFamily="50" charset="-128"/>
              </a:rPr>
              <a:t>　</a:t>
            </a:r>
            <a:r>
              <a:rPr lang="ja-JP" altLang="en-US" sz="2200" b="0" dirty="0">
                <a:latin typeface="ＭＳ Ｐゴシック" panose="020B0600070205080204" pitchFamily="50" charset="-128"/>
              </a:rPr>
              <a:t>させてしまう</a:t>
            </a:r>
            <a:endParaRPr lang="en-US" altLang="ja-JP" sz="2200" b="0" dirty="0">
              <a:solidFill>
                <a:srgbClr val="FF0000"/>
              </a:solidFill>
              <a:latin typeface="ＭＳ Ｐゴシック" panose="020B0600070205080204" pitchFamily="50" charset="-128"/>
            </a:endParaRPr>
          </a:p>
          <a:p>
            <a:pPr defTabSz="685766" eaLnBrk="1" hangingPunct="1">
              <a:lnSpc>
                <a:spcPts val="3100"/>
              </a:lnSpc>
              <a:defRPr/>
            </a:pPr>
            <a:r>
              <a:rPr lang="ja-JP" altLang="en-US" sz="2200" b="0" dirty="0">
                <a:latin typeface="ＭＳ Ｐゴシック" panose="020B0600070205080204" pitchFamily="50" charset="-128"/>
              </a:rPr>
              <a:t>・</a:t>
            </a:r>
            <a:r>
              <a:rPr lang="ja-JP" altLang="en-US" sz="2200" b="0" dirty="0">
                <a:solidFill>
                  <a:srgbClr val="FF0000"/>
                </a:solidFill>
                <a:latin typeface="ＭＳ Ｐゴシック" panose="020B0600070205080204" pitchFamily="50" charset="-128"/>
              </a:rPr>
              <a:t>出産時に赤ちゃんへ感染</a:t>
            </a:r>
            <a:r>
              <a:rPr lang="ja-JP" altLang="en-US" sz="2200" b="0" dirty="0">
                <a:solidFill>
                  <a:prstClr val="black"/>
                </a:solidFill>
                <a:latin typeface="ＭＳ Ｐゴシック" panose="020B0600070205080204" pitchFamily="50" charset="-128"/>
              </a:rPr>
              <a:t>させて</a:t>
            </a:r>
            <a:endParaRPr lang="en-US" altLang="ja-JP" sz="2200" b="0" dirty="0">
              <a:solidFill>
                <a:prstClr val="black"/>
              </a:solidFill>
              <a:latin typeface="ＭＳ Ｐゴシック" panose="020B0600070205080204" pitchFamily="50" charset="-128"/>
            </a:endParaRPr>
          </a:p>
          <a:p>
            <a:pPr defTabSz="685766" eaLnBrk="1" hangingPunct="1">
              <a:lnSpc>
                <a:spcPts val="3100"/>
              </a:lnSpc>
              <a:defRPr/>
            </a:pPr>
            <a:r>
              <a:rPr lang="ja-JP" altLang="en-US" sz="2200" b="0" dirty="0">
                <a:solidFill>
                  <a:prstClr val="black"/>
                </a:solidFill>
                <a:latin typeface="ＭＳ Ｐゴシック" panose="020B0600070205080204" pitchFamily="50" charset="-128"/>
              </a:rPr>
              <a:t>　しまう</a:t>
            </a:r>
            <a:endParaRPr lang="en-US" altLang="ja-JP" sz="2200" b="0" dirty="0">
              <a:solidFill>
                <a:prstClr val="black"/>
              </a:solidFill>
              <a:latin typeface="ＭＳ Ｐゴシック" panose="020B0600070205080204" pitchFamily="50" charset="-128"/>
            </a:endParaRPr>
          </a:p>
          <a:p>
            <a:pPr defTabSz="685766" eaLnBrk="1" hangingPunct="1">
              <a:lnSpc>
                <a:spcPts val="3100"/>
              </a:lnSpc>
              <a:defRPr/>
            </a:pPr>
            <a:r>
              <a:rPr lang="ja-JP" altLang="en-US" sz="2200" b="0" dirty="0">
                <a:solidFill>
                  <a:prstClr val="black"/>
                </a:solidFill>
                <a:latin typeface="ＭＳ Ｐゴシック" panose="020B0600070205080204" pitchFamily="50" charset="-128"/>
              </a:rPr>
              <a:t>・</a:t>
            </a:r>
            <a:r>
              <a:rPr lang="ja-JP" altLang="en-US" sz="2200" b="0" dirty="0">
                <a:solidFill>
                  <a:srgbClr val="FF0000"/>
                </a:solidFill>
                <a:latin typeface="ＭＳ Ｐゴシック" panose="020B0600070205080204" pitchFamily="50" charset="-128"/>
              </a:rPr>
              <a:t>不妊</a:t>
            </a:r>
            <a:r>
              <a:rPr lang="ja-JP" altLang="en-US" sz="2200" b="0" dirty="0">
                <a:solidFill>
                  <a:prstClr val="black"/>
                </a:solidFill>
                <a:latin typeface="ＭＳ Ｐゴシック" panose="020B0600070205080204" pitchFamily="50" charset="-128"/>
              </a:rPr>
              <a:t>の原因となる</a:t>
            </a:r>
            <a:endParaRPr lang="en-US" altLang="ja-JP" sz="2200" b="0" dirty="0">
              <a:solidFill>
                <a:prstClr val="black"/>
              </a:solidFill>
              <a:latin typeface="ＭＳ Ｐゴシック" panose="020B0600070205080204" pitchFamily="50" charset="-128"/>
            </a:endParaRPr>
          </a:p>
          <a:p>
            <a:pPr defTabSz="685766" eaLnBrk="1" hangingPunct="1">
              <a:lnSpc>
                <a:spcPts val="3100"/>
              </a:lnSpc>
              <a:defRPr/>
            </a:pPr>
            <a:r>
              <a:rPr lang="ja-JP" altLang="en-US" sz="2200" b="0" dirty="0">
                <a:solidFill>
                  <a:prstClr val="black"/>
                </a:solidFill>
                <a:latin typeface="ＭＳ Ｐゴシック" panose="020B0600070205080204" pitchFamily="50" charset="-128"/>
              </a:rPr>
              <a:t>・「おりもの」が増える</a:t>
            </a:r>
            <a:endParaRPr lang="en-US" altLang="ja-JP" sz="2200" b="0" dirty="0">
              <a:solidFill>
                <a:prstClr val="black"/>
              </a:solidFill>
              <a:latin typeface="ＭＳ Ｐゴシック" panose="020B0600070205080204" pitchFamily="50" charset="-128"/>
            </a:endParaRPr>
          </a:p>
        </p:txBody>
      </p:sp>
      <p:sp>
        <p:nvSpPr>
          <p:cNvPr id="159759" name="Rectangle 15"/>
          <p:cNvSpPr>
            <a:spLocks noChangeArrowheads="1"/>
          </p:cNvSpPr>
          <p:nvPr/>
        </p:nvSpPr>
        <p:spPr bwMode="auto">
          <a:xfrm>
            <a:off x="2847757" y="2203402"/>
            <a:ext cx="2433605" cy="917972"/>
          </a:xfrm>
          <a:prstGeom prst="rect">
            <a:avLst/>
          </a:prstGeom>
          <a:solidFill>
            <a:srgbClr val="CCFFFF"/>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hangingPunct="1">
              <a:spcBef>
                <a:spcPct val="0"/>
              </a:spcBef>
              <a:defRPr/>
            </a:pPr>
            <a:r>
              <a:rPr lang="ja-JP" altLang="en-US" sz="2800" b="0" dirty="0">
                <a:solidFill>
                  <a:prstClr val="black"/>
                </a:solidFill>
                <a:latin typeface="ＭＳ Ｐゴシック" panose="020B0600070205080204" pitchFamily="50" charset="-128"/>
              </a:rPr>
              <a:t>症状は軽い</a:t>
            </a:r>
          </a:p>
        </p:txBody>
      </p:sp>
      <p:sp>
        <p:nvSpPr>
          <p:cNvPr id="159760" name="Rectangle 16"/>
          <p:cNvSpPr>
            <a:spLocks noChangeArrowheads="1"/>
          </p:cNvSpPr>
          <p:nvPr/>
        </p:nvSpPr>
        <p:spPr bwMode="auto">
          <a:xfrm>
            <a:off x="2847757" y="4368371"/>
            <a:ext cx="2442689" cy="848916"/>
          </a:xfrm>
          <a:prstGeom prst="rect">
            <a:avLst/>
          </a:prstGeom>
          <a:solidFill>
            <a:srgbClr val="FFCCCC"/>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hangingPunct="1">
              <a:spcBef>
                <a:spcPct val="0"/>
              </a:spcBef>
              <a:defRPr/>
            </a:pPr>
            <a:r>
              <a:rPr lang="ja-JP" altLang="en-US" sz="2800" b="0" dirty="0">
                <a:solidFill>
                  <a:prstClr val="black"/>
                </a:solidFill>
                <a:latin typeface="ＭＳ Ｐゴシック" panose="020B0600070205080204" pitchFamily="50" charset="-128"/>
              </a:rPr>
              <a:t>ふつうは無症状</a:t>
            </a:r>
          </a:p>
        </p:txBody>
      </p:sp>
      <p:sp>
        <p:nvSpPr>
          <p:cNvPr id="13318" name="AutoShape 20"/>
          <p:cNvSpPr>
            <a:spLocks noChangeArrowheads="1"/>
          </p:cNvSpPr>
          <p:nvPr/>
        </p:nvSpPr>
        <p:spPr bwMode="auto">
          <a:xfrm>
            <a:off x="5315754" y="2560594"/>
            <a:ext cx="396154" cy="270272"/>
          </a:xfrm>
          <a:prstGeom prst="rightArrow">
            <a:avLst>
              <a:gd name="adj1" fmla="val 50000"/>
              <a:gd name="adj2" fmla="val 63209"/>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defRPr/>
            </a:pPr>
            <a:endParaRPr lang="ja-JP" altLang="en-US" sz="1800">
              <a:solidFill>
                <a:prstClr val="black"/>
              </a:solidFill>
            </a:endParaRPr>
          </a:p>
        </p:txBody>
      </p:sp>
      <p:sp>
        <p:nvSpPr>
          <p:cNvPr id="13319" name="AutoShape 21"/>
          <p:cNvSpPr>
            <a:spLocks noChangeArrowheads="1"/>
          </p:cNvSpPr>
          <p:nvPr/>
        </p:nvSpPr>
        <p:spPr bwMode="auto">
          <a:xfrm>
            <a:off x="5357228" y="4657693"/>
            <a:ext cx="344199" cy="270272"/>
          </a:xfrm>
          <a:prstGeom prst="rightArrow">
            <a:avLst>
              <a:gd name="adj1" fmla="val 50000"/>
              <a:gd name="adj2" fmla="val 58240"/>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defRPr/>
            </a:pPr>
            <a:endParaRPr lang="ja-JP" altLang="en-US" sz="1800">
              <a:solidFill>
                <a:prstClr val="black"/>
              </a:solidFill>
            </a:endParaRPr>
          </a:p>
        </p:txBody>
      </p:sp>
      <p:sp>
        <p:nvSpPr>
          <p:cNvPr id="13320" name="Line 22"/>
          <p:cNvSpPr>
            <a:spLocks noChangeShapeType="1"/>
          </p:cNvSpPr>
          <p:nvPr/>
        </p:nvSpPr>
        <p:spPr bwMode="auto">
          <a:xfrm>
            <a:off x="3018233" y="1366051"/>
            <a:ext cx="6318647" cy="0"/>
          </a:xfrm>
          <a:prstGeom prst="line">
            <a:avLst/>
          </a:prstGeom>
          <a:noFill/>
          <a:ln w="28575">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pPr defTabSz="685766">
              <a:defRPr/>
            </a:pPr>
            <a:endParaRPr lang="ja-JP" altLang="en-US" sz="1351">
              <a:solidFill>
                <a:prstClr val="black"/>
              </a:solidFill>
              <a:latin typeface="游ゴシック"/>
              <a:ea typeface="游ゴシック" panose="020B0400000000000000" pitchFamily="50" charset="-128"/>
            </a:endParaRPr>
          </a:p>
        </p:txBody>
      </p:sp>
      <p:sp>
        <p:nvSpPr>
          <p:cNvPr id="13323" name="Text Box 5"/>
          <p:cNvSpPr>
            <a:spLocks noGrp="1" noChangeArrowheads="1"/>
          </p:cNvSpPr>
          <p:nvPr>
            <p:ph type="title"/>
          </p:nvPr>
        </p:nvSpPr>
        <p:spPr>
          <a:xfrm>
            <a:off x="4124348" y="611947"/>
            <a:ext cx="4106419" cy="598237"/>
          </a:xfrm>
          <a:noFill/>
        </p:spPr>
        <p:txBody>
          <a:bodyPr>
            <a:noAutofit/>
          </a:bodyPr>
          <a:lstStyle/>
          <a:p>
            <a:pPr algn="l" eaLnBrk="1" hangingPunct="1">
              <a:spcBef>
                <a:spcPct val="50000"/>
              </a:spcBef>
            </a:pPr>
            <a:r>
              <a:rPr lang="ja-JP" altLang="en-US" sz="3200" dirty="0">
                <a:solidFill>
                  <a:schemeClr val="accent5">
                    <a:lumMod val="50000"/>
                  </a:schemeClr>
                </a:solidFill>
                <a:latin typeface="HGPｺﾞｼｯｸE" panose="020B0900000000000000" pitchFamily="50" charset="-128"/>
                <a:ea typeface="HGPｺﾞｼｯｸE" panose="020B0900000000000000" pitchFamily="50" charset="-128"/>
              </a:rPr>
              <a:t>性器クラミジア感染症</a:t>
            </a:r>
          </a:p>
        </p:txBody>
      </p:sp>
      <p:pic>
        <p:nvPicPr>
          <p:cNvPr id="10" name="オブジェクト 0"/>
          <p:cNvPicPr/>
          <p:nvPr/>
        </p:nvPicPr>
        <p:blipFill rotWithShape="1">
          <a:blip r:embed="rId3"/>
          <a:srcRect l="12339" t="2369" r="49381" b="47925"/>
          <a:stretch/>
        </p:blipFill>
        <p:spPr bwMode="auto">
          <a:xfrm>
            <a:off x="1807232" y="1952730"/>
            <a:ext cx="1064501" cy="1215731"/>
          </a:xfrm>
          <a:prstGeom prst="rect">
            <a:avLst/>
          </a:prstGeom>
          <a:noFill/>
          <a:ln>
            <a:miter/>
          </a:ln>
        </p:spPr>
      </p:pic>
      <p:pic>
        <p:nvPicPr>
          <p:cNvPr id="11" name="オブジェクト 0"/>
          <p:cNvPicPr/>
          <p:nvPr/>
        </p:nvPicPr>
        <p:blipFill rotWithShape="1">
          <a:blip r:embed="rId3"/>
          <a:srcRect l="52686" t="11972" r="7210" b="46008"/>
          <a:stretch/>
        </p:blipFill>
        <p:spPr bwMode="auto">
          <a:xfrm>
            <a:off x="1807232" y="4180315"/>
            <a:ext cx="1040525" cy="1036972"/>
          </a:xfrm>
          <a:prstGeom prst="rect">
            <a:avLst/>
          </a:prstGeom>
          <a:noFill/>
          <a:ln>
            <a:miter/>
          </a:ln>
        </p:spPr>
      </p:pic>
    </p:spTree>
    <p:extLst>
      <p:ext uri="{BB962C8B-B14F-4D97-AF65-F5344CB8AC3E}">
        <p14:creationId xmlns:p14="http://schemas.microsoft.com/office/powerpoint/2010/main" val="1398103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59"/>
                                        </p:tgtEl>
                                        <p:attrNameLst>
                                          <p:attrName>style.visibility</p:attrName>
                                        </p:attrNameLst>
                                      </p:cBhvr>
                                      <p:to>
                                        <p:strVal val="visible"/>
                                      </p:to>
                                    </p:set>
                                    <p:animEffect transition="in" filter="fade">
                                      <p:cBhvr>
                                        <p:cTn id="7" dur="500"/>
                                        <p:tgtEl>
                                          <p:spTgt spid="1597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wipe(left)">
                                      <p:cBhvr>
                                        <p:cTn id="11" dur="500"/>
                                        <p:tgtEl>
                                          <p:spTgt spid="133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9754"/>
                                        </p:tgtEl>
                                        <p:attrNameLst>
                                          <p:attrName>style.visibility</p:attrName>
                                        </p:attrNameLst>
                                      </p:cBhvr>
                                      <p:to>
                                        <p:strVal val="visible"/>
                                      </p:to>
                                    </p:set>
                                    <p:animEffect transition="in" filter="fade">
                                      <p:cBhvr>
                                        <p:cTn id="15" dur="500"/>
                                        <p:tgtEl>
                                          <p:spTgt spid="1597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9760"/>
                                        </p:tgtEl>
                                        <p:attrNameLst>
                                          <p:attrName>style.visibility</p:attrName>
                                        </p:attrNameLst>
                                      </p:cBhvr>
                                      <p:to>
                                        <p:strVal val="visible"/>
                                      </p:to>
                                    </p:set>
                                    <p:animEffect transition="in" filter="fade">
                                      <p:cBhvr>
                                        <p:cTn id="20" dur="500"/>
                                        <p:tgtEl>
                                          <p:spTgt spid="15976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319"/>
                                        </p:tgtEl>
                                        <p:attrNameLst>
                                          <p:attrName>style.visibility</p:attrName>
                                        </p:attrNameLst>
                                      </p:cBhvr>
                                      <p:to>
                                        <p:strVal val="visible"/>
                                      </p:to>
                                    </p:set>
                                    <p:animEffect transition="in" filter="wipe(left)">
                                      <p:cBhvr>
                                        <p:cTn id="24" dur="500"/>
                                        <p:tgtEl>
                                          <p:spTgt spid="13319"/>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9755"/>
                                        </p:tgtEl>
                                        <p:attrNameLst>
                                          <p:attrName>style.visibility</p:attrName>
                                        </p:attrNameLst>
                                      </p:cBhvr>
                                      <p:to>
                                        <p:strVal val="visible"/>
                                      </p:to>
                                    </p:set>
                                    <p:animEffect transition="in" filter="fade">
                                      <p:cBhvr>
                                        <p:cTn id="28" dur="500"/>
                                        <p:tgtEl>
                                          <p:spTgt spid="159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4" grpId="0" animBg="1"/>
      <p:bldP spid="159755" grpId="0" animBg="1"/>
      <p:bldP spid="159759" grpId="0" animBg="1"/>
      <p:bldP spid="159760" grpId="0" animBg="1"/>
      <p:bldP spid="13318" grpId="0" animBg="1"/>
      <p:bldP spid="133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4" name="Text Box 10"/>
          <p:cNvSpPr txBox="1">
            <a:spLocks noChangeArrowheads="1"/>
          </p:cNvSpPr>
          <p:nvPr/>
        </p:nvSpPr>
        <p:spPr bwMode="auto">
          <a:xfrm>
            <a:off x="5746303" y="1854188"/>
            <a:ext cx="4418093" cy="162722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3600"/>
              </a:lnSpc>
              <a:defRPr/>
            </a:pPr>
            <a:r>
              <a:rPr lang="ja-JP" altLang="en-US" sz="2200" b="0" dirty="0">
                <a:solidFill>
                  <a:prstClr val="black"/>
                </a:solidFill>
                <a:latin typeface="ＭＳ Ｐゴシック" panose="020B0600070205080204" pitchFamily="50" charset="-128"/>
              </a:rPr>
              <a:t>・尿道の</a:t>
            </a:r>
            <a:r>
              <a:rPr lang="ja-JP" altLang="en-US" sz="2200" b="0" dirty="0">
                <a:solidFill>
                  <a:srgbClr val="FF0000"/>
                </a:solidFill>
                <a:latin typeface="ＭＳ Ｐゴシック" panose="020B0600070205080204" pitchFamily="50" charset="-128"/>
              </a:rPr>
              <a:t>かゆみ</a:t>
            </a:r>
            <a:r>
              <a:rPr lang="ja-JP" altLang="en-US" sz="2200" b="0" dirty="0">
                <a:solidFill>
                  <a:prstClr val="black"/>
                </a:solidFill>
                <a:latin typeface="ＭＳ Ｐゴシック" panose="020B0600070205080204" pitchFamily="50" charset="-128"/>
              </a:rPr>
              <a:t>や</a:t>
            </a:r>
            <a:r>
              <a:rPr lang="ja-JP" altLang="en-US" sz="2200" b="0" dirty="0">
                <a:solidFill>
                  <a:srgbClr val="FF0000"/>
                </a:solidFill>
                <a:latin typeface="ＭＳ Ｐゴシック" panose="020B0600070205080204" pitchFamily="50" charset="-128"/>
              </a:rPr>
              <a:t>熱感</a:t>
            </a:r>
            <a:r>
              <a:rPr lang="ja-JP" altLang="en-US" sz="2200" b="0" dirty="0">
                <a:solidFill>
                  <a:prstClr val="black"/>
                </a:solidFill>
                <a:latin typeface="ＭＳ Ｐゴシック" panose="020B0600070205080204" pitchFamily="50" charset="-128"/>
              </a:rPr>
              <a:t>、粘液や</a:t>
            </a:r>
            <a:endParaRPr lang="en-US" altLang="ja-JP" sz="2200" b="0" dirty="0">
              <a:solidFill>
                <a:prstClr val="black"/>
              </a:solidFill>
              <a:latin typeface="ＭＳ Ｐゴシック" panose="020B0600070205080204" pitchFamily="50" charset="-128"/>
            </a:endParaRPr>
          </a:p>
          <a:p>
            <a:pPr defTabSz="685766" eaLnBrk="1" hangingPunct="1">
              <a:lnSpc>
                <a:spcPts val="3600"/>
              </a:lnSpc>
              <a:defRPr/>
            </a:pPr>
            <a:r>
              <a:rPr lang="en-US" altLang="ja-JP" sz="2200" b="0" dirty="0">
                <a:solidFill>
                  <a:prstClr val="black"/>
                </a:solidFill>
                <a:latin typeface="ＭＳ Ｐゴシック" panose="020B0600070205080204" pitchFamily="50" charset="-128"/>
              </a:rPr>
              <a:t>  </a:t>
            </a:r>
            <a:r>
              <a:rPr lang="ja-JP" altLang="en-US" sz="2200" b="0" dirty="0">
                <a:solidFill>
                  <a:srgbClr val="FF0000"/>
                </a:solidFill>
                <a:latin typeface="ＭＳ Ｐゴシック" panose="020B0600070205080204" pitchFamily="50" charset="-128"/>
              </a:rPr>
              <a:t>黄色い膿（うみ）</a:t>
            </a:r>
            <a:r>
              <a:rPr lang="ja-JP" altLang="en-US" sz="2200" b="0" dirty="0">
                <a:solidFill>
                  <a:prstClr val="black"/>
                </a:solidFill>
                <a:latin typeface="ＭＳ Ｐゴシック" panose="020B0600070205080204" pitchFamily="50" charset="-128"/>
              </a:rPr>
              <a:t>が出る</a:t>
            </a:r>
          </a:p>
          <a:p>
            <a:pPr defTabSz="685766" eaLnBrk="1" hangingPunct="1">
              <a:lnSpc>
                <a:spcPts val="3600"/>
              </a:lnSpc>
              <a:defRPr/>
            </a:pPr>
            <a:r>
              <a:rPr lang="ja-JP" altLang="en-US" sz="2200" b="0" dirty="0">
                <a:solidFill>
                  <a:prstClr val="black"/>
                </a:solidFill>
                <a:latin typeface="ＭＳ Ｐゴシック" panose="020B0600070205080204" pitchFamily="50" charset="-128"/>
              </a:rPr>
              <a:t>・尿をするときに</a:t>
            </a:r>
            <a:r>
              <a:rPr lang="ja-JP" altLang="en-US" sz="2200" b="0" dirty="0">
                <a:solidFill>
                  <a:srgbClr val="F5052D"/>
                </a:solidFill>
                <a:latin typeface="ＭＳ Ｐゴシック" panose="020B0600070205080204" pitchFamily="50" charset="-128"/>
              </a:rPr>
              <a:t>激しい痛み</a:t>
            </a:r>
            <a:r>
              <a:rPr lang="ja-JP" altLang="en-US" sz="2200" b="0" dirty="0">
                <a:solidFill>
                  <a:prstClr val="black"/>
                </a:solidFill>
                <a:latin typeface="ＭＳ Ｐゴシック" panose="020B0600070205080204" pitchFamily="50" charset="-128"/>
              </a:rPr>
              <a:t>がある</a:t>
            </a:r>
          </a:p>
        </p:txBody>
      </p:sp>
      <p:sp>
        <p:nvSpPr>
          <p:cNvPr id="159755" name="Text Box 11"/>
          <p:cNvSpPr txBox="1">
            <a:spLocks noChangeArrowheads="1"/>
          </p:cNvSpPr>
          <p:nvPr/>
        </p:nvSpPr>
        <p:spPr bwMode="auto">
          <a:xfrm>
            <a:off x="5770537" y="3985675"/>
            <a:ext cx="4633397" cy="213615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3600"/>
              </a:lnSpc>
              <a:defRPr/>
            </a:pPr>
            <a:r>
              <a:rPr lang="ja-JP" altLang="en-US" sz="2200" b="0" dirty="0">
                <a:solidFill>
                  <a:prstClr val="black"/>
                </a:solidFill>
                <a:latin typeface="ＭＳ Ｐゴシック" panose="020B0600070205080204" pitchFamily="50" charset="-128"/>
              </a:rPr>
              <a:t>・自覚症状がない場合が多く、</a:t>
            </a:r>
            <a:r>
              <a:rPr lang="ja-JP" altLang="en-US" sz="2200" b="0" dirty="0">
                <a:solidFill>
                  <a:srgbClr val="FF0000"/>
                </a:solidFill>
                <a:latin typeface="ＭＳ Ｐゴシック" panose="020B0600070205080204" pitchFamily="50" charset="-128"/>
              </a:rPr>
              <a:t>放置</a:t>
            </a:r>
            <a:endParaRPr lang="en-US" altLang="ja-JP" sz="2200" b="0" dirty="0">
              <a:solidFill>
                <a:srgbClr val="FF0000"/>
              </a:solidFill>
              <a:latin typeface="ＭＳ Ｐゴシック" panose="020B0600070205080204" pitchFamily="50" charset="-128"/>
            </a:endParaRPr>
          </a:p>
          <a:p>
            <a:pPr defTabSz="685766" eaLnBrk="1" hangingPunct="1">
              <a:lnSpc>
                <a:spcPts val="3600"/>
              </a:lnSpc>
              <a:defRPr/>
            </a:pPr>
            <a:r>
              <a:rPr lang="en-US" altLang="ja-JP" sz="2200" b="0" dirty="0">
                <a:solidFill>
                  <a:srgbClr val="FF0000"/>
                </a:solidFill>
                <a:latin typeface="ＭＳ Ｐゴシック" panose="020B0600070205080204" pitchFamily="50" charset="-128"/>
              </a:rPr>
              <a:t>  </a:t>
            </a:r>
            <a:r>
              <a:rPr lang="ja-JP" altLang="en-US" sz="2200" b="0" dirty="0">
                <a:solidFill>
                  <a:srgbClr val="FF0000"/>
                </a:solidFill>
                <a:latin typeface="ＭＳ Ｐゴシック" panose="020B0600070205080204" pitchFamily="50" charset="-128"/>
              </a:rPr>
              <a:t>されやすい</a:t>
            </a:r>
            <a:endParaRPr lang="en-US" altLang="ja-JP" sz="2200" b="0" dirty="0">
              <a:solidFill>
                <a:srgbClr val="FF0000"/>
              </a:solidFill>
              <a:latin typeface="ＭＳ Ｐゴシック" panose="020B0600070205080204" pitchFamily="50" charset="-128"/>
            </a:endParaRPr>
          </a:p>
          <a:p>
            <a:pPr defTabSz="685766" eaLnBrk="1" hangingPunct="1">
              <a:lnSpc>
                <a:spcPts val="3600"/>
              </a:lnSpc>
              <a:defRPr/>
            </a:pPr>
            <a:r>
              <a:rPr lang="ja-JP" altLang="en-US" sz="2200" b="0" dirty="0">
                <a:solidFill>
                  <a:prstClr val="black"/>
                </a:solidFill>
                <a:latin typeface="ＭＳ Ｐゴシック" panose="020B0600070205080204" pitchFamily="50" charset="-128"/>
              </a:rPr>
              <a:t>・進行すると、下腹痛・発熱を起こし、</a:t>
            </a:r>
            <a:endParaRPr lang="en-US" altLang="ja-JP" sz="2200" b="0" dirty="0">
              <a:solidFill>
                <a:prstClr val="black"/>
              </a:solidFill>
              <a:latin typeface="ＭＳ Ｐゴシック" panose="020B0600070205080204" pitchFamily="50" charset="-128"/>
            </a:endParaRPr>
          </a:p>
          <a:p>
            <a:pPr defTabSz="685766" eaLnBrk="1" hangingPunct="1">
              <a:lnSpc>
                <a:spcPts val="3600"/>
              </a:lnSpc>
              <a:defRPr/>
            </a:pPr>
            <a:r>
              <a:rPr lang="en-US" altLang="ja-JP" sz="2200" b="0" dirty="0">
                <a:solidFill>
                  <a:prstClr val="black"/>
                </a:solidFill>
                <a:latin typeface="ＭＳ Ｐゴシック" panose="020B0600070205080204" pitchFamily="50" charset="-128"/>
              </a:rPr>
              <a:t>  </a:t>
            </a:r>
            <a:r>
              <a:rPr lang="ja-JP" altLang="en-US" sz="2200" b="0" dirty="0">
                <a:solidFill>
                  <a:srgbClr val="FF0000"/>
                </a:solidFill>
                <a:latin typeface="ＭＳ Ｐゴシック" panose="020B0600070205080204" pitchFamily="50" charset="-128"/>
              </a:rPr>
              <a:t>子宮外妊娠</a:t>
            </a:r>
            <a:r>
              <a:rPr lang="ja-JP" altLang="en-US" sz="2200" b="0" dirty="0">
                <a:solidFill>
                  <a:prstClr val="black"/>
                </a:solidFill>
                <a:latin typeface="ＭＳ Ｐゴシック" panose="020B0600070205080204" pitchFamily="50" charset="-128"/>
              </a:rPr>
              <a:t>の原因になることも</a:t>
            </a:r>
            <a:endParaRPr lang="en-US" altLang="ja-JP" sz="2200" b="0" dirty="0">
              <a:solidFill>
                <a:prstClr val="black"/>
              </a:solidFill>
              <a:latin typeface="ＭＳ Ｐゴシック" panose="020B0600070205080204" pitchFamily="50" charset="-128"/>
            </a:endParaRPr>
          </a:p>
        </p:txBody>
      </p:sp>
      <p:sp>
        <p:nvSpPr>
          <p:cNvPr id="159759" name="Rectangle 15"/>
          <p:cNvSpPr>
            <a:spLocks noChangeArrowheads="1"/>
          </p:cNvSpPr>
          <p:nvPr/>
        </p:nvSpPr>
        <p:spPr bwMode="auto">
          <a:xfrm>
            <a:off x="2825858" y="2115489"/>
            <a:ext cx="2489184" cy="955854"/>
          </a:xfrm>
          <a:prstGeom prst="rect">
            <a:avLst/>
          </a:prstGeom>
          <a:solidFill>
            <a:srgbClr val="CCFFFF"/>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spcBef>
                <a:spcPct val="0"/>
              </a:spcBef>
              <a:defRPr/>
            </a:pPr>
            <a:r>
              <a:rPr lang="ja-JP" altLang="en-US" b="0" dirty="0">
                <a:solidFill>
                  <a:prstClr val="black"/>
                </a:solidFill>
                <a:latin typeface="ＭＳ Ｐゴシック" panose="020B0600070205080204" pitchFamily="50" charset="-128"/>
              </a:rPr>
              <a:t>すぐにはっきりと</a:t>
            </a:r>
            <a:endParaRPr lang="en-US" altLang="ja-JP" b="0" dirty="0">
              <a:solidFill>
                <a:prstClr val="black"/>
              </a:solidFill>
              <a:latin typeface="ＭＳ Ｐゴシック" panose="020B0600070205080204" pitchFamily="50" charset="-128"/>
            </a:endParaRPr>
          </a:p>
          <a:p>
            <a:pPr defTabSz="685766" eaLnBrk="1" hangingPunct="1">
              <a:spcBef>
                <a:spcPct val="0"/>
              </a:spcBef>
              <a:defRPr/>
            </a:pPr>
            <a:r>
              <a:rPr lang="ja-JP" altLang="en-US" b="0" dirty="0">
                <a:solidFill>
                  <a:prstClr val="black"/>
                </a:solidFill>
                <a:latin typeface="ＭＳ Ｐゴシック" panose="020B0600070205080204" pitchFamily="50" charset="-128"/>
              </a:rPr>
              <a:t>症状が出る</a:t>
            </a:r>
          </a:p>
        </p:txBody>
      </p:sp>
      <p:sp>
        <p:nvSpPr>
          <p:cNvPr id="159760" name="Rectangle 16"/>
          <p:cNvSpPr>
            <a:spLocks noChangeArrowheads="1"/>
          </p:cNvSpPr>
          <p:nvPr/>
        </p:nvSpPr>
        <p:spPr bwMode="auto">
          <a:xfrm>
            <a:off x="2825858" y="4146445"/>
            <a:ext cx="2489184" cy="1292768"/>
          </a:xfrm>
          <a:prstGeom prst="rect">
            <a:avLst/>
          </a:prstGeom>
          <a:solidFill>
            <a:srgbClr val="FFCCCC"/>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spcBef>
                <a:spcPct val="0"/>
              </a:spcBef>
              <a:defRPr/>
            </a:pPr>
            <a:r>
              <a:rPr lang="ja-JP" altLang="en-US" b="0" dirty="0">
                <a:solidFill>
                  <a:prstClr val="black"/>
                </a:solidFill>
                <a:latin typeface="ＭＳ Ｐゴシック" panose="020B0600070205080204" pitchFamily="50" charset="-128"/>
              </a:rPr>
              <a:t>初めは症状が軽く</a:t>
            </a:r>
            <a:endParaRPr lang="en-US" altLang="ja-JP" b="0" dirty="0">
              <a:solidFill>
                <a:prstClr val="black"/>
              </a:solidFill>
              <a:latin typeface="ＭＳ Ｐゴシック" panose="020B0600070205080204" pitchFamily="50" charset="-128"/>
            </a:endParaRPr>
          </a:p>
          <a:p>
            <a:pPr defTabSz="685766" eaLnBrk="1" hangingPunct="1">
              <a:spcBef>
                <a:spcPct val="0"/>
              </a:spcBef>
              <a:defRPr/>
            </a:pPr>
            <a:r>
              <a:rPr lang="ja-JP" altLang="en-US" b="0" dirty="0">
                <a:solidFill>
                  <a:prstClr val="black"/>
                </a:solidFill>
                <a:latin typeface="ＭＳ Ｐゴシック" panose="020B0600070205080204" pitchFamily="50" charset="-128"/>
              </a:rPr>
              <a:t>進行するまで</a:t>
            </a:r>
            <a:endParaRPr lang="en-US" altLang="ja-JP" b="0" dirty="0">
              <a:solidFill>
                <a:prstClr val="black"/>
              </a:solidFill>
              <a:latin typeface="ＭＳ Ｐゴシック" panose="020B0600070205080204" pitchFamily="50" charset="-128"/>
            </a:endParaRPr>
          </a:p>
          <a:p>
            <a:pPr defTabSz="685766" eaLnBrk="1" hangingPunct="1">
              <a:spcBef>
                <a:spcPct val="0"/>
              </a:spcBef>
              <a:defRPr/>
            </a:pPr>
            <a:r>
              <a:rPr lang="ja-JP" altLang="en-US" b="0" dirty="0">
                <a:solidFill>
                  <a:prstClr val="black"/>
                </a:solidFill>
                <a:latin typeface="ＭＳ Ｐゴシック" panose="020B0600070205080204" pitchFamily="50" charset="-128"/>
              </a:rPr>
              <a:t>わからない</a:t>
            </a:r>
          </a:p>
        </p:txBody>
      </p:sp>
      <p:sp>
        <p:nvSpPr>
          <p:cNvPr id="13318" name="AutoShape 20"/>
          <p:cNvSpPr>
            <a:spLocks noChangeArrowheads="1"/>
          </p:cNvSpPr>
          <p:nvPr/>
        </p:nvSpPr>
        <p:spPr bwMode="auto">
          <a:xfrm>
            <a:off x="5363846" y="2439339"/>
            <a:ext cx="360140" cy="270272"/>
          </a:xfrm>
          <a:prstGeom prst="rightArrow">
            <a:avLst>
              <a:gd name="adj1" fmla="val 50000"/>
              <a:gd name="adj2" fmla="val 63209"/>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defRPr/>
            </a:pPr>
            <a:endParaRPr lang="ja-JP" altLang="en-US" sz="1800">
              <a:solidFill>
                <a:prstClr val="black"/>
              </a:solidFill>
            </a:endParaRPr>
          </a:p>
        </p:txBody>
      </p:sp>
      <p:sp>
        <p:nvSpPr>
          <p:cNvPr id="13320" name="Line 22"/>
          <p:cNvSpPr>
            <a:spLocks noChangeShapeType="1"/>
          </p:cNvSpPr>
          <p:nvPr/>
        </p:nvSpPr>
        <p:spPr bwMode="auto">
          <a:xfrm>
            <a:off x="3018242" y="1350553"/>
            <a:ext cx="6318647" cy="0"/>
          </a:xfrm>
          <a:prstGeom prst="line">
            <a:avLst/>
          </a:prstGeom>
          <a:noFill/>
          <a:ln w="28575">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pPr defTabSz="685766">
              <a:defRPr/>
            </a:pPr>
            <a:endParaRPr lang="ja-JP" altLang="en-US" sz="1351">
              <a:solidFill>
                <a:prstClr val="black"/>
              </a:solidFill>
              <a:latin typeface="游ゴシック"/>
              <a:ea typeface="游ゴシック" panose="020B0400000000000000" pitchFamily="50" charset="-128"/>
            </a:endParaRPr>
          </a:p>
        </p:txBody>
      </p:sp>
      <p:sp>
        <p:nvSpPr>
          <p:cNvPr id="13323" name="Text Box 5"/>
          <p:cNvSpPr>
            <a:spLocks noGrp="1" noChangeArrowheads="1"/>
          </p:cNvSpPr>
          <p:nvPr>
            <p:ph type="title"/>
          </p:nvPr>
        </p:nvSpPr>
        <p:spPr>
          <a:xfrm>
            <a:off x="4997061" y="614145"/>
            <a:ext cx="2361011" cy="598237"/>
          </a:xfrm>
          <a:noFill/>
        </p:spPr>
        <p:txBody>
          <a:bodyPr>
            <a:normAutofit/>
          </a:bodyPr>
          <a:lstStyle/>
          <a:p>
            <a:pPr eaLnBrk="1" hangingPunct="1">
              <a:spcBef>
                <a:spcPct val="50000"/>
              </a:spcBef>
            </a:pPr>
            <a:r>
              <a:rPr lang="ja-JP" altLang="en-US" sz="3200" dirty="0">
                <a:solidFill>
                  <a:schemeClr val="accent5">
                    <a:lumMod val="50000"/>
                  </a:schemeClr>
                </a:solidFill>
                <a:latin typeface="HGPｺﾞｼｯｸE" panose="020B0900000000000000" pitchFamily="50" charset="-128"/>
                <a:ea typeface="HGPｺﾞｼｯｸE" panose="020B0900000000000000" pitchFamily="50" charset="-128"/>
              </a:rPr>
              <a:t>淋菌感染症</a:t>
            </a:r>
          </a:p>
        </p:txBody>
      </p:sp>
      <p:pic>
        <p:nvPicPr>
          <p:cNvPr id="10" name="オブジェクト 0"/>
          <p:cNvPicPr/>
          <p:nvPr/>
        </p:nvPicPr>
        <p:blipFill rotWithShape="1">
          <a:blip r:embed="rId3"/>
          <a:srcRect l="12339" t="2369" r="49381" b="47925"/>
          <a:stretch/>
        </p:blipFill>
        <p:spPr bwMode="auto">
          <a:xfrm>
            <a:off x="1719589" y="1855613"/>
            <a:ext cx="1064501" cy="1215731"/>
          </a:xfrm>
          <a:prstGeom prst="rect">
            <a:avLst/>
          </a:prstGeom>
          <a:noFill/>
          <a:ln>
            <a:miter/>
          </a:ln>
        </p:spPr>
      </p:pic>
      <p:pic>
        <p:nvPicPr>
          <p:cNvPr id="11" name="オブジェクト 0"/>
          <p:cNvPicPr/>
          <p:nvPr/>
        </p:nvPicPr>
        <p:blipFill rotWithShape="1">
          <a:blip r:embed="rId3"/>
          <a:srcRect l="52686" t="11972" r="7210" b="46008"/>
          <a:stretch/>
        </p:blipFill>
        <p:spPr bwMode="auto">
          <a:xfrm>
            <a:off x="1731578" y="4274343"/>
            <a:ext cx="1040525" cy="1036972"/>
          </a:xfrm>
          <a:prstGeom prst="rect">
            <a:avLst/>
          </a:prstGeom>
          <a:noFill/>
          <a:ln>
            <a:miter/>
          </a:ln>
        </p:spPr>
      </p:pic>
      <p:sp>
        <p:nvSpPr>
          <p:cNvPr id="12" name="AutoShape 20"/>
          <p:cNvSpPr>
            <a:spLocks noChangeArrowheads="1"/>
          </p:cNvSpPr>
          <p:nvPr/>
        </p:nvSpPr>
        <p:spPr bwMode="auto">
          <a:xfrm>
            <a:off x="5362719" y="4657693"/>
            <a:ext cx="360140" cy="270272"/>
          </a:xfrm>
          <a:prstGeom prst="rightArrow">
            <a:avLst>
              <a:gd name="adj1" fmla="val 50000"/>
              <a:gd name="adj2" fmla="val 63209"/>
            </a:avLst>
          </a:prstGeom>
          <a:solidFill>
            <a:schemeClr val="accent1"/>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defRPr/>
            </a:pPr>
            <a:endParaRPr lang="ja-JP" altLang="en-US" sz="1800">
              <a:solidFill>
                <a:prstClr val="black"/>
              </a:solidFill>
            </a:endParaRPr>
          </a:p>
        </p:txBody>
      </p:sp>
    </p:spTree>
    <p:extLst>
      <p:ext uri="{BB962C8B-B14F-4D97-AF65-F5344CB8AC3E}">
        <p14:creationId xmlns:p14="http://schemas.microsoft.com/office/powerpoint/2010/main" val="1498653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59"/>
                                        </p:tgtEl>
                                        <p:attrNameLst>
                                          <p:attrName>style.visibility</p:attrName>
                                        </p:attrNameLst>
                                      </p:cBhvr>
                                      <p:to>
                                        <p:strVal val="visible"/>
                                      </p:to>
                                    </p:set>
                                    <p:animEffect transition="in" filter="fade">
                                      <p:cBhvr>
                                        <p:cTn id="7" dur="500"/>
                                        <p:tgtEl>
                                          <p:spTgt spid="159759"/>
                                        </p:tgtEl>
                                      </p:cBhvr>
                                    </p:animEffect>
                                  </p:childTnLst>
                                </p:cTn>
                              </p:par>
                            </p:childTnLst>
                          </p:cTn>
                        </p:par>
                        <p:par>
                          <p:cTn id="8" fill="hold" nodeType="with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wipe(left)">
                                      <p:cBhvr>
                                        <p:cTn id="11" dur="500"/>
                                        <p:tgtEl>
                                          <p:spTgt spid="133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9754"/>
                                        </p:tgtEl>
                                        <p:attrNameLst>
                                          <p:attrName>style.visibility</p:attrName>
                                        </p:attrNameLst>
                                      </p:cBhvr>
                                      <p:to>
                                        <p:strVal val="visible"/>
                                      </p:to>
                                    </p:set>
                                    <p:animEffect transition="in" filter="fade">
                                      <p:cBhvr>
                                        <p:cTn id="15" dur="500"/>
                                        <p:tgtEl>
                                          <p:spTgt spid="1597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9760"/>
                                        </p:tgtEl>
                                        <p:attrNameLst>
                                          <p:attrName>style.visibility</p:attrName>
                                        </p:attrNameLst>
                                      </p:cBhvr>
                                      <p:to>
                                        <p:strVal val="visible"/>
                                      </p:to>
                                    </p:set>
                                    <p:animEffect transition="in" filter="fade">
                                      <p:cBhvr>
                                        <p:cTn id="20" dur="500"/>
                                        <p:tgtEl>
                                          <p:spTgt spid="15976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9755"/>
                                        </p:tgtEl>
                                        <p:attrNameLst>
                                          <p:attrName>style.visibility</p:attrName>
                                        </p:attrNameLst>
                                      </p:cBhvr>
                                      <p:to>
                                        <p:strVal val="visible"/>
                                      </p:to>
                                    </p:set>
                                    <p:animEffect transition="in" filter="fade">
                                      <p:cBhvr>
                                        <p:cTn id="28" dur="500"/>
                                        <p:tgtEl>
                                          <p:spTgt spid="159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4" grpId="0" animBg="1"/>
      <p:bldP spid="159755" grpId="0" animBg="1"/>
      <p:bldP spid="159759" grpId="0" animBg="1"/>
      <p:bldP spid="159760" grpId="0" animBg="1"/>
      <p:bldP spid="13318"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4" name="Text Box 10"/>
          <p:cNvSpPr txBox="1">
            <a:spLocks noChangeArrowheads="1"/>
          </p:cNvSpPr>
          <p:nvPr/>
        </p:nvSpPr>
        <p:spPr bwMode="auto">
          <a:xfrm>
            <a:off x="1944070" y="3104163"/>
            <a:ext cx="8341629" cy="3465811"/>
          </a:xfrm>
          <a:prstGeom prst="rect">
            <a:avLst/>
          </a:prstGeom>
          <a:solidFill>
            <a:schemeClr val="accent4">
              <a:lumMod val="20000"/>
              <a:lumOff val="80000"/>
            </a:schemeClr>
          </a:solidFill>
          <a:ln>
            <a:noFill/>
          </a:ln>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3600"/>
              </a:lnSpc>
              <a:defRPr/>
            </a:pPr>
            <a:r>
              <a:rPr lang="ja-JP" altLang="en-US" sz="2200" b="0" u="sng" dirty="0">
                <a:solidFill>
                  <a:prstClr val="black"/>
                </a:solidFill>
                <a:latin typeface="ＭＳ Ｐゴシック" panose="020B0600070205080204" pitchFamily="50" charset="-128"/>
              </a:rPr>
              <a:t>性器ヘルペスウイルス感染症の問題点</a:t>
            </a:r>
            <a:endParaRPr lang="en-US" altLang="ja-JP" sz="2200" b="0" u="sng" dirty="0">
              <a:solidFill>
                <a:prstClr val="black"/>
              </a:solidFill>
              <a:latin typeface="ＭＳ Ｐゴシック" panose="020B0600070205080204" pitchFamily="50" charset="-128"/>
            </a:endParaRPr>
          </a:p>
          <a:p>
            <a:pPr defTabSz="685766" eaLnBrk="1" hangingPunct="1">
              <a:lnSpc>
                <a:spcPts val="1200"/>
              </a:lnSpc>
              <a:defRPr/>
            </a:pPr>
            <a:endParaRPr lang="en-US" altLang="ja-JP" sz="2200" b="0" dirty="0">
              <a:solidFill>
                <a:prstClr val="black"/>
              </a:solidFill>
              <a:latin typeface="ＭＳ Ｐゴシック" panose="020B0600070205080204" pitchFamily="50" charset="-128"/>
            </a:endParaRPr>
          </a:p>
          <a:p>
            <a:pPr defTabSz="685766" eaLnBrk="1" hangingPunct="1">
              <a:lnSpc>
                <a:spcPts val="3600"/>
              </a:lnSpc>
              <a:defRPr/>
            </a:pPr>
            <a:r>
              <a:rPr lang="ja-JP" altLang="en-US" sz="2200" b="0" dirty="0">
                <a:solidFill>
                  <a:prstClr val="black"/>
                </a:solidFill>
                <a:latin typeface="ＭＳ Ｐゴシック" panose="020B0600070205080204" pitchFamily="50" charset="-128"/>
              </a:rPr>
              <a:t>○繰り返し</a:t>
            </a:r>
            <a:r>
              <a:rPr lang="ja-JP" altLang="en-US" sz="2200" b="0" dirty="0">
                <a:solidFill>
                  <a:srgbClr val="FF0000"/>
                </a:solidFill>
                <a:latin typeface="ＭＳ Ｐゴシック" panose="020B0600070205080204" pitchFamily="50" charset="-128"/>
              </a:rPr>
              <a:t>再発</a:t>
            </a:r>
            <a:r>
              <a:rPr lang="ja-JP" altLang="en-US" sz="2200" b="0" dirty="0">
                <a:solidFill>
                  <a:prstClr val="black"/>
                </a:solidFill>
                <a:latin typeface="ＭＳ Ｐゴシック" panose="020B0600070205080204" pitchFamily="50" charset="-128"/>
              </a:rPr>
              <a:t>する</a:t>
            </a:r>
            <a:endParaRPr lang="en-US" altLang="ja-JP" sz="2200" b="0" dirty="0">
              <a:solidFill>
                <a:prstClr val="black"/>
              </a:solidFill>
              <a:latin typeface="ＭＳ Ｐゴシック" panose="020B0600070205080204" pitchFamily="50" charset="-128"/>
            </a:endParaRPr>
          </a:p>
          <a:p>
            <a:pPr defTabSz="685766" eaLnBrk="1" hangingPunct="1">
              <a:lnSpc>
                <a:spcPts val="3600"/>
              </a:lnSpc>
              <a:defRPr/>
            </a:pPr>
            <a:r>
              <a:rPr lang="ja-JP" altLang="en-US" sz="2200" b="0" dirty="0">
                <a:solidFill>
                  <a:prstClr val="black"/>
                </a:solidFill>
                <a:latin typeface="ＭＳ Ｐゴシック" panose="020B0600070205080204" pitchFamily="50" charset="-128"/>
              </a:rPr>
              <a:t>○感染しても発症せず、無症状でウイルスを排出している場合が多く</a:t>
            </a:r>
            <a:endParaRPr lang="en-US" altLang="ja-JP" sz="2200" b="0" dirty="0">
              <a:solidFill>
                <a:prstClr val="black"/>
              </a:solidFill>
              <a:latin typeface="ＭＳ Ｐゴシック" panose="020B0600070205080204" pitchFamily="50" charset="-128"/>
            </a:endParaRPr>
          </a:p>
          <a:p>
            <a:pPr defTabSz="685766" eaLnBrk="1" hangingPunct="1">
              <a:lnSpc>
                <a:spcPts val="3600"/>
              </a:lnSpc>
              <a:defRPr/>
            </a:pPr>
            <a:r>
              <a:rPr lang="en-US" altLang="ja-JP" sz="2200" b="0" dirty="0">
                <a:solidFill>
                  <a:prstClr val="black"/>
                </a:solidFill>
                <a:latin typeface="ＭＳ Ｐゴシック" panose="020B0600070205080204" pitchFamily="50" charset="-128"/>
              </a:rPr>
              <a:t>   </a:t>
            </a:r>
            <a:r>
              <a:rPr lang="ja-JP" altLang="en-US" sz="2200" b="0" dirty="0">
                <a:solidFill>
                  <a:prstClr val="black"/>
                </a:solidFill>
                <a:latin typeface="ＭＳ Ｐゴシック" panose="020B0600070205080204" pitchFamily="50" charset="-128"/>
              </a:rPr>
              <a:t>（</a:t>
            </a:r>
            <a:r>
              <a:rPr lang="en-US" altLang="ja-JP" sz="2200" b="0" dirty="0">
                <a:solidFill>
                  <a:prstClr val="black"/>
                </a:solidFill>
                <a:latin typeface="ＭＳ Ｐゴシック" panose="020B0600070205080204" pitchFamily="50" charset="-128"/>
              </a:rPr>
              <a:t>70〜80%</a:t>
            </a:r>
            <a:r>
              <a:rPr lang="ja-JP" altLang="en-US" sz="2200" b="0" dirty="0">
                <a:solidFill>
                  <a:prstClr val="black"/>
                </a:solidFill>
                <a:latin typeface="ＭＳ Ｐゴシック" panose="020B0600070205080204" pitchFamily="50" charset="-128"/>
              </a:rPr>
              <a:t>）、</a:t>
            </a:r>
            <a:r>
              <a:rPr lang="ja-JP" altLang="en-US" sz="2200" b="0" dirty="0">
                <a:solidFill>
                  <a:srgbClr val="FF0000"/>
                </a:solidFill>
                <a:latin typeface="ＭＳ Ｐゴシック" panose="020B0600070205080204" pitchFamily="50" charset="-128"/>
              </a:rPr>
              <a:t>気づかないまま相手に感染させてしまう</a:t>
            </a:r>
            <a:endParaRPr lang="en-US" altLang="ja-JP" sz="2200" b="0" dirty="0">
              <a:solidFill>
                <a:srgbClr val="FF0000"/>
              </a:solidFill>
              <a:latin typeface="ＭＳ Ｐゴシック" panose="020B0600070205080204" pitchFamily="50" charset="-128"/>
            </a:endParaRPr>
          </a:p>
          <a:p>
            <a:pPr defTabSz="685766" eaLnBrk="1" hangingPunct="1">
              <a:lnSpc>
                <a:spcPts val="3600"/>
              </a:lnSpc>
              <a:defRPr/>
            </a:pPr>
            <a:r>
              <a:rPr lang="ja-JP" altLang="en-US" sz="2200" b="0" dirty="0">
                <a:solidFill>
                  <a:prstClr val="black"/>
                </a:solidFill>
                <a:latin typeface="ＭＳ Ｐゴシック" panose="020B0600070205080204" pitchFamily="50" charset="-128"/>
              </a:rPr>
              <a:t>○</a:t>
            </a:r>
            <a:r>
              <a:rPr lang="en-US" altLang="ja-JP" sz="2200" b="0" dirty="0">
                <a:solidFill>
                  <a:srgbClr val="FF0000"/>
                </a:solidFill>
                <a:latin typeface="ＭＳ Ｐゴシック" panose="020B0600070205080204" pitchFamily="50" charset="-128"/>
              </a:rPr>
              <a:t>HIV</a:t>
            </a:r>
            <a:r>
              <a:rPr lang="ja-JP" altLang="en-US" sz="2200" b="0" dirty="0">
                <a:solidFill>
                  <a:srgbClr val="FF0000"/>
                </a:solidFill>
                <a:latin typeface="ＭＳ Ｐゴシック" panose="020B0600070205080204" pitchFamily="50" charset="-128"/>
              </a:rPr>
              <a:t>に感染しやすくなる</a:t>
            </a:r>
            <a:endParaRPr lang="en-US" altLang="ja-JP" sz="2200" b="0" dirty="0">
              <a:solidFill>
                <a:srgbClr val="FF0000"/>
              </a:solidFill>
              <a:latin typeface="ＭＳ Ｐゴシック" panose="020B0600070205080204" pitchFamily="50" charset="-128"/>
            </a:endParaRPr>
          </a:p>
          <a:p>
            <a:pPr defTabSz="685766" eaLnBrk="1" hangingPunct="1">
              <a:lnSpc>
                <a:spcPts val="3600"/>
              </a:lnSpc>
              <a:defRPr/>
            </a:pPr>
            <a:r>
              <a:rPr lang="ja-JP" altLang="en-US" sz="2200" b="0" dirty="0">
                <a:solidFill>
                  <a:prstClr val="black"/>
                </a:solidFill>
                <a:latin typeface="ＭＳ Ｐゴシック" panose="020B0600070205080204" pitchFamily="50" charset="-128"/>
              </a:rPr>
              <a:t>○妊婦が性器ヘルペスに感染している場合、</a:t>
            </a:r>
            <a:r>
              <a:rPr lang="ja-JP" altLang="en-US" sz="2200" b="0" dirty="0">
                <a:solidFill>
                  <a:srgbClr val="FF0000"/>
                </a:solidFill>
                <a:latin typeface="ＭＳ Ｐゴシック" panose="020B0600070205080204" pitchFamily="50" charset="-128"/>
              </a:rPr>
              <a:t>出産時にお母さんから</a:t>
            </a:r>
            <a:endParaRPr lang="en-US" altLang="ja-JP" sz="2200" b="0" dirty="0">
              <a:solidFill>
                <a:srgbClr val="FF0000"/>
              </a:solidFill>
              <a:latin typeface="ＭＳ Ｐゴシック" panose="020B0600070205080204" pitchFamily="50" charset="-128"/>
            </a:endParaRPr>
          </a:p>
          <a:p>
            <a:pPr defTabSz="685766" eaLnBrk="1" hangingPunct="1">
              <a:lnSpc>
                <a:spcPts val="3600"/>
              </a:lnSpc>
              <a:defRPr/>
            </a:pPr>
            <a:r>
              <a:rPr lang="ja-JP" altLang="en-US" sz="2200" b="0" dirty="0">
                <a:solidFill>
                  <a:srgbClr val="FF0000"/>
                </a:solidFill>
                <a:latin typeface="ＭＳ Ｐゴシック" panose="020B0600070205080204" pitchFamily="50" charset="-128"/>
              </a:rPr>
              <a:t>　 赤ちゃんに感染</a:t>
            </a:r>
            <a:endParaRPr lang="en-US" altLang="ja-JP" sz="2200" b="0" dirty="0">
              <a:solidFill>
                <a:srgbClr val="FF0000"/>
              </a:solidFill>
              <a:latin typeface="ＭＳ Ｐゴシック" panose="020B0600070205080204" pitchFamily="50" charset="-128"/>
            </a:endParaRPr>
          </a:p>
        </p:txBody>
      </p:sp>
      <p:sp>
        <p:nvSpPr>
          <p:cNvPr id="159755" name="Text Box 11"/>
          <p:cNvSpPr txBox="1">
            <a:spLocks noChangeArrowheads="1"/>
          </p:cNvSpPr>
          <p:nvPr/>
        </p:nvSpPr>
        <p:spPr bwMode="auto">
          <a:xfrm>
            <a:off x="3682069" y="1693228"/>
            <a:ext cx="6847581" cy="10271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3600"/>
              </a:lnSpc>
              <a:defRPr/>
            </a:pPr>
            <a:r>
              <a:rPr lang="ja-JP" altLang="en-US" sz="2200" b="0" dirty="0">
                <a:solidFill>
                  <a:prstClr val="black"/>
                </a:solidFill>
                <a:latin typeface="ＭＳ Ｐゴシック" panose="020B0600070205080204" pitchFamily="50" charset="-128"/>
              </a:rPr>
              <a:t>・発熱、全身倦怠感等とともに、性器に腫れや痛みを伴う</a:t>
            </a:r>
            <a:endParaRPr lang="en-US" altLang="ja-JP" sz="2200" b="0" dirty="0">
              <a:solidFill>
                <a:prstClr val="black"/>
              </a:solidFill>
              <a:latin typeface="ＭＳ Ｐゴシック" panose="020B0600070205080204" pitchFamily="50" charset="-128"/>
            </a:endParaRPr>
          </a:p>
          <a:p>
            <a:pPr defTabSz="685766" eaLnBrk="1" hangingPunct="1">
              <a:lnSpc>
                <a:spcPts val="3600"/>
              </a:lnSpc>
              <a:defRPr/>
            </a:pPr>
            <a:r>
              <a:rPr lang="en-US" altLang="ja-JP" sz="2200" b="0" dirty="0">
                <a:solidFill>
                  <a:prstClr val="black"/>
                </a:solidFill>
                <a:latin typeface="ＭＳ Ｐゴシック" panose="020B0600070205080204" pitchFamily="50" charset="-128"/>
              </a:rPr>
              <a:t> </a:t>
            </a:r>
            <a:r>
              <a:rPr lang="ja-JP" altLang="en-US" sz="2200" b="0" dirty="0">
                <a:solidFill>
                  <a:prstClr val="black"/>
                </a:solidFill>
                <a:latin typeface="ＭＳ Ｐゴシック" panose="020B0600070205080204" pitchFamily="50" charset="-128"/>
              </a:rPr>
              <a:t>・小さな水</a:t>
            </a:r>
            <a:r>
              <a:rPr lang="ja-JP" altLang="en-US" sz="2200" b="0" dirty="0" err="1">
                <a:solidFill>
                  <a:prstClr val="black"/>
                </a:solidFill>
                <a:latin typeface="ＭＳ Ｐゴシック" panose="020B0600070205080204" pitchFamily="50" charset="-128"/>
              </a:rPr>
              <a:t>ほうや</a:t>
            </a:r>
            <a:r>
              <a:rPr lang="ja-JP" altLang="en-US" sz="2200" b="0" dirty="0">
                <a:solidFill>
                  <a:prstClr val="black"/>
                </a:solidFill>
                <a:latin typeface="ＭＳ Ｐゴシック" panose="020B0600070205080204" pitchFamily="50" charset="-128"/>
              </a:rPr>
              <a:t>潰瘍（かいよう）ができる</a:t>
            </a:r>
            <a:endParaRPr lang="en-US" altLang="ja-JP" sz="2200" b="0" dirty="0">
              <a:solidFill>
                <a:prstClr val="black"/>
              </a:solidFill>
              <a:latin typeface="ＭＳ Ｐゴシック" panose="020B0600070205080204" pitchFamily="50" charset="-128"/>
            </a:endParaRPr>
          </a:p>
        </p:txBody>
      </p:sp>
      <p:sp>
        <p:nvSpPr>
          <p:cNvPr id="13320" name="Line 22"/>
          <p:cNvSpPr>
            <a:spLocks noChangeShapeType="1"/>
          </p:cNvSpPr>
          <p:nvPr/>
        </p:nvSpPr>
        <p:spPr bwMode="auto">
          <a:xfrm>
            <a:off x="2959360" y="1142351"/>
            <a:ext cx="6318647" cy="0"/>
          </a:xfrm>
          <a:prstGeom prst="line">
            <a:avLst/>
          </a:prstGeom>
          <a:noFill/>
          <a:ln w="28575">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pPr defTabSz="685766">
              <a:defRPr/>
            </a:pPr>
            <a:endParaRPr lang="ja-JP" altLang="en-US" sz="1351">
              <a:solidFill>
                <a:prstClr val="black"/>
              </a:solidFill>
              <a:latin typeface="游ゴシック"/>
              <a:ea typeface="游ゴシック" panose="020B0400000000000000" pitchFamily="50" charset="-128"/>
            </a:endParaRPr>
          </a:p>
        </p:txBody>
      </p:sp>
      <p:sp>
        <p:nvSpPr>
          <p:cNvPr id="13323" name="Text Box 5"/>
          <p:cNvSpPr>
            <a:spLocks noGrp="1" noChangeArrowheads="1"/>
          </p:cNvSpPr>
          <p:nvPr>
            <p:ph type="title"/>
          </p:nvPr>
        </p:nvSpPr>
        <p:spPr>
          <a:xfrm>
            <a:off x="3417505" y="409143"/>
            <a:ext cx="5402332" cy="598237"/>
          </a:xfrm>
          <a:noFill/>
        </p:spPr>
        <p:txBody>
          <a:bodyPr>
            <a:noAutofit/>
          </a:bodyPr>
          <a:lstStyle/>
          <a:p>
            <a:pPr algn="l" eaLnBrk="1" hangingPunct="1">
              <a:spcBef>
                <a:spcPct val="50000"/>
              </a:spcBef>
            </a:pPr>
            <a:r>
              <a:rPr lang="ja-JP" altLang="en-US" sz="3200" dirty="0">
                <a:solidFill>
                  <a:schemeClr val="accent5">
                    <a:lumMod val="50000"/>
                  </a:schemeClr>
                </a:solidFill>
                <a:latin typeface="HGPｺﾞｼｯｸE" panose="020B0900000000000000" pitchFamily="50" charset="-128"/>
                <a:ea typeface="HGPｺﾞｼｯｸE" panose="020B0900000000000000" pitchFamily="50" charset="-128"/>
              </a:rPr>
              <a:t>性器ヘルペスウイルス感染症</a:t>
            </a:r>
          </a:p>
        </p:txBody>
      </p:sp>
      <p:pic>
        <p:nvPicPr>
          <p:cNvPr id="10" name="オブジェクト 0"/>
          <p:cNvPicPr/>
          <p:nvPr/>
        </p:nvPicPr>
        <p:blipFill rotWithShape="1">
          <a:blip r:embed="rId3"/>
          <a:srcRect l="12339" t="2369" r="49381" b="47925"/>
          <a:stretch/>
        </p:blipFill>
        <p:spPr bwMode="auto">
          <a:xfrm>
            <a:off x="2641544" y="1514475"/>
            <a:ext cx="1064501" cy="1215731"/>
          </a:xfrm>
          <a:prstGeom prst="rect">
            <a:avLst/>
          </a:prstGeom>
          <a:noFill/>
          <a:ln>
            <a:miter/>
          </a:ln>
        </p:spPr>
      </p:pic>
      <p:pic>
        <p:nvPicPr>
          <p:cNvPr id="11" name="オブジェクト 0"/>
          <p:cNvPicPr/>
          <p:nvPr/>
        </p:nvPicPr>
        <p:blipFill rotWithShape="1">
          <a:blip r:embed="rId3"/>
          <a:srcRect l="52686" t="11972" r="7210" b="46008"/>
          <a:stretch/>
        </p:blipFill>
        <p:spPr bwMode="auto">
          <a:xfrm>
            <a:off x="1721613" y="1693216"/>
            <a:ext cx="1040525" cy="1036972"/>
          </a:xfrm>
          <a:prstGeom prst="rect">
            <a:avLst/>
          </a:prstGeom>
          <a:noFill/>
          <a:ln>
            <a:miter/>
          </a:ln>
        </p:spPr>
      </p:pic>
    </p:spTree>
    <p:extLst>
      <p:ext uri="{BB962C8B-B14F-4D97-AF65-F5344CB8AC3E}">
        <p14:creationId xmlns:p14="http://schemas.microsoft.com/office/powerpoint/2010/main" val="138397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55"/>
                                        </p:tgtEl>
                                        <p:attrNameLst>
                                          <p:attrName>style.visibility</p:attrName>
                                        </p:attrNameLst>
                                      </p:cBhvr>
                                      <p:to>
                                        <p:strVal val="visible"/>
                                      </p:to>
                                    </p:set>
                                    <p:animEffect transition="in" filter="fade">
                                      <p:cBhvr>
                                        <p:cTn id="7" dur="500"/>
                                        <p:tgtEl>
                                          <p:spTgt spid="1597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754"/>
                                        </p:tgtEl>
                                        <p:attrNameLst>
                                          <p:attrName>style.visibility</p:attrName>
                                        </p:attrNameLst>
                                      </p:cBhvr>
                                      <p:to>
                                        <p:strVal val="visible"/>
                                      </p:to>
                                    </p:set>
                                    <p:animEffect transition="in" filter="fade">
                                      <p:cBhvr>
                                        <p:cTn id="12" dur="500"/>
                                        <p:tgtEl>
                                          <p:spTgt spid="159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4" grpId="0" animBg="1"/>
      <p:bldP spid="1597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4146" y="966279"/>
            <a:ext cx="7049445" cy="4916482"/>
          </a:xfrm>
          <a:prstGeom prst="rect">
            <a:avLst/>
          </a:prstGeom>
        </p:spPr>
      </p:pic>
      <p:sp>
        <p:nvSpPr>
          <p:cNvPr id="7" name="AutoShape 4"/>
          <p:cNvSpPr>
            <a:spLocks noChangeArrowheads="1"/>
          </p:cNvSpPr>
          <p:nvPr/>
        </p:nvSpPr>
        <p:spPr bwMode="auto">
          <a:xfrm>
            <a:off x="1896844" y="5997112"/>
            <a:ext cx="3266003" cy="577378"/>
          </a:xfrm>
          <a:prstGeom prst="flowChartProcess">
            <a:avLst/>
          </a:prstGeom>
          <a:solidFill>
            <a:srgbClr val="FFFF99"/>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2800" b="0" dirty="0">
                <a:solidFill>
                  <a:srgbClr val="FF0000"/>
                </a:solidFill>
                <a:latin typeface="+mn-ea"/>
                <a:ea typeface="+mn-ea"/>
              </a:rPr>
              <a:t>月経が起こらなくなる</a:t>
            </a:r>
            <a:endParaRPr lang="ja-JP" altLang="en-US" sz="2800" b="0" dirty="0">
              <a:solidFill>
                <a:srgbClr val="000000"/>
              </a:solidFill>
              <a:latin typeface="+mn-ea"/>
              <a:ea typeface="+mn-ea"/>
            </a:endParaRPr>
          </a:p>
        </p:txBody>
      </p:sp>
      <p:sp>
        <p:nvSpPr>
          <p:cNvPr id="8" name="下矢印吹き出し 7"/>
          <p:cNvSpPr/>
          <p:nvPr/>
        </p:nvSpPr>
        <p:spPr bwMode="auto">
          <a:xfrm>
            <a:off x="7460507" y="265917"/>
            <a:ext cx="2920762" cy="959768"/>
          </a:xfrm>
          <a:prstGeom prst="downArrowCallout">
            <a:avLst>
              <a:gd name="adj1" fmla="val 25000"/>
              <a:gd name="adj2" fmla="val 25000"/>
              <a:gd name="adj3" fmla="val 23621"/>
              <a:gd name="adj4" fmla="val 6497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1" rIns="68580" bIns="34291" numCol="1" rtlCol="0" anchor="ctr" anchorCtr="0" compatLnSpc="1">
            <a:prstTxWarp prst="textNoShape">
              <a:avLst/>
            </a:prstTxWarp>
            <a:noAutofit/>
          </a:bodyPr>
          <a:lstStyle/>
          <a:p>
            <a:pPr algn="ctr" fontAlgn="base">
              <a:spcBef>
                <a:spcPct val="50000"/>
              </a:spcBef>
              <a:spcAft>
                <a:spcPct val="0"/>
              </a:spcAft>
            </a:pPr>
            <a:r>
              <a:rPr lang="ja-JP" altLang="en-US" sz="2400" dirty="0">
                <a:solidFill>
                  <a:srgbClr val="000000"/>
                </a:solidFill>
                <a:latin typeface="+mn-ea"/>
              </a:rPr>
              <a:t>精子と出会い受精</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844033">
            <a:off x="8750886" y="1436418"/>
            <a:ext cx="340007" cy="383045"/>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419" y="2374525"/>
            <a:ext cx="380015" cy="380015"/>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6776" y="1562034"/>
            <a:ext cx="331410" cy="331410"/>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458" y="1823726"/>
            <a:ext cx="331410" cy="331410"/>
          </a:xfrm>
          <a:prstGeom prst="rect">
            <a:avLst/>
          </a:prstGeom>
        </p:spPr>
      </p:pic>
      <p:sp>
        <p:nvSpPr>
          <p:cNvPr id="13" name="AutoShape 4"/>
          <p:cNvSpPr>
            <a:spLocks noChangeArrowheads="1"/>
          </p:cNvSpPr>
          <p:nvPr/>
        </p:nvSpPr>
        <p:spPr bwMode="auto">
          <a:xfrm>
            <a:off x="4132756" y="458988"/>
            <a:ext cx="3219112" cy="577378"/>
          </a:xfrm>
          <a:prstGeom prst="flowChartProcess">
            <a:avLst/>
          </a:prstGeom>
          <a:noFill/>
          <a:ln w="9525">
            <a:no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b="0" dirty="0">
                <a:solidFill>
                  <a:srgbClr val="000000"/>
                </a:solidFill>
                <a:latin typeface="+mn-ea"/>
                <a:ea typeface="+mn-ea"/>
              </a:rPr>
              <a:t>受精卵は、子宮へ移動</a:t>
            </a:r>
          </a:p>
        </p:txBody>
      </p:sp>
      <p:sp>
        <p:nvSpPr>
          <p:cNvPr id="14" name="AutoShape 4"/>
          <p:cNvSpPr>
            <a:spLocks noChangeArrowheads="1"/>
          </p:cNvSpPr>
          <p:nvPr/>
        </p:nvSpPr>
        <p:spPr bwMode="auto">
          <a:xfrm>
            <a:off x="1967740" y="3925768"/>
            <a:ext cx="3195106" cy="1476484"/>
          </a:xfrm>
          <a:prstGeom prst="flowChartProcess">
            <a:avLst/>
          </a:prstGeom>
          <a:solidFill>
            <a:srgbClr val="FFFF99"/>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b="0" dirty="0">
                <a:solidFill>
                  <a:srgbClr val="000000"/>
                </a:solidFill>
                <a:latin typeface="+mn-ea"/>
                <a:ea typeface="+mn-ea"/>
              </a:rPr>
              <a:t>子宮内膜へもぐりこんで</a:t>
            </a:r>
            <a:endParaRPr lang="en-US" altLang="ja-JP" b="0" dirty="0">
              <a:solidFill>
                <a:srgbClr val="000000"/>
              </a:solidFill>
              <a:latin typeface="+mn-ea"/>
              <a:ea typeface="+mn-ea"/>
            </a:endParaRPr>
          </a:p>
          <a:p>
            <a:pPr eaLnBrk="1" fontAlgn="base" hangingPunct="1">
              <a:spcBef>
                <a:spcPct val="0"/>
              </a:spcBef>
              <a:spcAft>
                <a:spcPct val="0"/>
              </a:spcAft>
            </a:pPr>
            <a:r>
              <a:rPr lang="ja-JP" altLang="en-US" b="0" dirty="0">
                <a:solidFill>
                  <a:srgbClr val="000000"/>
                </a:solidFill>
                <a:latin typeface="+mn-ea"/>
                <a:ea typeface="+mn-ea"/>
              </a:rPr>
              <a:t>根のようなものを出して</a:t>
            </a:r>
            <a:endParaRPr lang="en-US" altLang="ja-JP" b="0" dirty="0">
              <a:solidFill>
                <a:srgbClr val="000000"/>
              </a:solidFill>
              <a:latin typeface="+mn-ea"/>
              <a:ea typeface="+mn-ea"/>
            </a:endParaRPr>
          </a:p>
          <a:p>
            <a:pPr eaLnBrk="1" fontAlgn="base" hangingPunct="1">
              <a:spcBef>
                <a:spcPct val="0"/>
              </a:spcBef>
              <a:spcAft>
                <a:spcPct val="0"/>
              </a:spcAft>
            </a:pPr>
            <a:r>
              <a:rPr lang="ja-JP" altLang="en-US" b="0" dirty="0">
                <a:solidFill>
                  <a:srgbClr val="000000"/>
                </a:solidFill>
                <a:latin typeface="+mn-ea"/>
                <a:ea typeface="+mn-ea"/>
              </a:rPr>
              <a:t>結びつき、成長する。</a:t>
            </a:r>
          </a:p>
        </p:txBody>
      </p:sp>
      <p:sp>
        <p:nvSpPr>
          <p:cNvPr id="15" name="AutoShape 4"/>
          <p:cNvSpPr>
            <a:spLocks noChangeArrowheads="1"/>
          </p:cNvSpPr>
          <p:nvPr/>
        </p:nvSpPr>
        <p:spPr bwMode="auto">
          <a:xfrm>
            <a:off x="5346812" y="6005745"/>
            <a:ext cx="1584110" cy="577378"/>
          </a:xfrm>
          <a:prstGeom prst="flowChartProcess">
            <a:avLst/>
          </a:prstGeom>
          <a:solidFill>
            <a:srgbClr val="FFFF99"/>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2800" b="0" dirty="0">
                <a:solidFill>
                  <a:srgbClr val="FF0000"/>
                </a:solidFill>
                <a:latin typeface="+mn-ea"/>
                <a:ea typeface="+mn-ea"/>
              </a:rPr>
              <a:t>妊娠</a:t>
            </a:r>
            <a:endParaRPr lang="ja-JP" altLang="en-US" sz="2800" b="0" dirty="0">
              <a:solidFill>
                <a:srgbClr val="000000"/>
              </a:solidFill>
              <a:latin typeface="+mn-ea"/>
              <a:ea typeface="+mn-ea"/>
            </a:endParaRPr>
          </a:p>
        </p:txBody>
      </p:sp>
      <p:sp>
        <p:nvSpPr>
          <p:cNvPr id="17" name="右矢印 16"/>
          <p:cNvSpPr/>
          <p:nvPr/>
        </p:nvSpPr>
        <p:spPr bwMode="auto">
          <a:xfrm rot="5400000">
            <a:off x="3340616" y="5565146"/>
            <a:ext cx="423333" cy="326250"/>
          </a:xfrm>
          <a:prstGeom prst="rightArrow">
            <a:avLst/>
          </a:prstGeom>
          <a:solidFill>
            <a:srgbClr val="0070C0"/>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noAutofit/>
          </a:bodyPr>
          <a:lstStyle/>
          <a:p>
            <a:pPr defTabSz="685766" fontAlgn="base">
              <a:spcBef>
                <a:spcPct val="50000"/>
              </a:spcBef>
              <a:spcAft>
                <a:spcPct val="0"/>
              </a:spcAft>
              <a:defRPr/>
            </a:pPr>
            <a:endParaRPr lang="ja-JP" altLang="en-US" b="1">
              <a:solidFill>
                <a:srgbClr val="000000"/>
              </a:solidFill>
              <a:latin typeface="Arial" charset="0"/>
              <a:ea typeface="ＭＳ Ｐゴシック" pitchFamily="50" charset="-128"/>
            </a:endParaRPr>
          </a:p>
        </p:txBody>
      </p:sp>
      <p:cxnSp>
        <p:nvCxnSpPr>
          <p:cNvPr id="19" name="直線矢印コネクタ 18"/>
          <p:cNvCxnSpPr/>
          <p:nvPr/>
        </p:nvCxnSpPr>
        <p:spPr>
          <a:xfrm flipH="1">
            <a:off x="8243146" y="1562034"/>
            <a:ext cx="429949" cy="95722"/>
          </a:xfrm>
          <a:prstGeom prst="straightConnector1">
            <a:avLst/>
          </a:prstGeom>
          <a:ln w="50800">
            <a:solidFill>
              <a:srgbClr val="CCFFFF"/>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7391593" y="1785419"/>
            <a:ext cx="409394" cy="140629"/>
          </a:xfrm>
          <a:prstGeom prst="straightConnector1">
            <a:avLst/>
          </a:prstGeom>
          <a:ln w="50800">
            <a:solidFill>
              <a:srgbClr val="CCFFFF"/>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6610718" y="2035920"/>
            <a:ext cx="389186" cy="277113"/>
          </a:xfrm>
          <a:prstGeom prst="straightConnector1">
            <a:avLst/>
          </a:prstGeom>
          <a:ln w="50800">
            <a:solidFill>
              <a:srgbClr val="CCFF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0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p:bldP spid="13" grpId="0"/>
      <p:bldP spid="14" grpId="0" animBg="1" autoUpdateAnimBg="0"/>
      <p:bldP spid="15" grpId="0" animBg="1" autoUpdateAnimBg="0"/>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4" name="Text Box 10"/>
          <p:cNvSpPr txBox="1">
            <a:spLocks noChangeArrowheads="1"/>
          </p:cNvSpPr>
          <p:nvPr/>
        </p:nvSpPr>
        <p:spPr bwMode="auto">
          <a:xfrm>
            <a:off x="2130521" y="3705458"/>
            <a:ext cx="8273425" cy="2994887"/>
          </a:xfrm>
          <a:prstGeom prst="rect">
            <a:avLst/>
          </a:prstGeom>
          <a:solidFill>
            <a:schemeClr val="accent4">
              <a:lumMod val="20000"/>
              <a:lumOff val="80000"/>
            </a:schemeClr>
          </a:solidFill>
          <a:ln>
            <a:noFill/>
          </a:ln>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3600"/>
              </a:lnSpc>
              <a:defRPr/>
            </a:pPr>
            <a:r>
              <a:rPr lang="ja-JP" altLang="en-US" sz="2200" b="0" u="sng" dirty="0">
                <a:solidFill>
                  <a:prstClr val="black"/>
                </a:solidFill>
                <a:latin typeface="ＭＳ Ｐゴシック" panose="020B0600070205080204" pitchFamily="50" charset="-128"/>
              </a:rPr>
              <a:t>エイズの問題点</a:t>
            </a:r>
            <a:endParaRPr lang="en-US" altLang="ja-JP" sz="2200" b="0" u="sng" dirty="0">
              <a:solidFill>
                <a:prstClr val="black"/>
              </a:solidFill>
              <a:latin typeface="ＭＳ Ｐゴシック" panose="020B0600070205080204" pitchFamily="50" charset="-128"/>
            </a:endParaRPr>
          </a:p>
          <a:p>
            <a:pPr defTabSz="685766" eaLnBrk="1" hangingPunct="1">
              <a:lnSpc>
                <a:spcPts val="1600"/>
              </a:lnSpc>
              <a:defRPr/>
            </a:pPr>
            <a:endParaRPr lang="en-US" altLang="ja-JP" sz="2200" b="0" dirty="0">
              <a:solidFill>
                <a:prstClr val="black"/>
              </a:solidFill>
              <a:latin typeface="ＭＳ Ｐゴシック" panose="020B0600070205080204" pitchFamily="50" charset="-128"/>
            </a:endParaRPr>
          </a:p>
          <a:p>
            <a:pPr defTabSz="685766" eaLnBrk="1" hangingPunct="1">
              <a:lnSpc>
                <a:spcPts val="3600"/>
              </a:lnSpc>
              <a:defRPr/>
            </a:pPr>
            <a:r>
              <a:rPr lang="ja-JP" altLang="en-US" sz="2200" b="0" dirty="0">
                <a:solidFill>
                  <a:prstClr val="black"/>
                </a:solidFill>
                <a:latin typeface="ＭＳ Ｐゴシック" panose="020B0600070205080204" pitchFamily="50" charset="-128"/>
              </a:rPr>
              <a:t>○潜伏期間が約</a:t>
            </a:r>
            <a:r>
              <a:rPr lang="en-US" altLang="ja-JP" sz="2200" b="0" dirty="0">
                <a:solidFill>
                  <a:prstClr val="black"/>
                </a:solidFill>
                <a:latin typeface="ＭＳ Ｐゴシック" panose="020B0600070205080204" pitchFamily="50" charset="-128"/>
              </a:rPr>
              <a:t>10</a:t>
            </a:r>
            <a:r>
              <a:rPr lang="ja-JP" altLang="en-US" sz="2200" b="0" dirty="0">
                <a:solidFill>
                  <a:prstClr val="black"/>
                </a:solidFill>
                <a:latin typeface="ＭＳ Ｐゴシック" panose="020B0600070205080204" pitchFamily="50" charset="-128"/>
              </a:rPr>
              <a:t>年と長く、その間は自覚がないため感染を広げる</a:t>
            </a:r>
            <a:endParaRPr lang="en-US" altLang="ja-JP" sz="2200" b="0" dirty="0">
              <a:solidFill>
                <a:prstClr val="black"/>
              </a:solidFill>
              <a:latin typeface="ＭＳ Ｐゴシック" panose="020B0600070205080204" pitchFamily="50" charset="-128"/>
            </a:endParaRPr>
          </a:p>
          <a:p>
            <a:pPr defTabSz="685766" eaLnBrk="1" hangingPunct="1">
              <a:lnSpc>
                <a:spcPts val="3600"/>
              </a:lnSpc>
              <a:defRPr/>
            </a:pPr>
            <a:r>
              <a:rPr lang="en-US" altLang="ja-JP" sz="2200" b="0" dirty="0">
                <a:solidFill>
                  <a:prstClr val="black"/>
                </a:solidFill>
                <a:latin typeface="ＭＳ Ｐゴシック" panose="020B0600070205080204" pitchFamily="50" charset="-128"/>
              </a:rPr>
              <a:t>   </a:t>
            </a:r>
            <a:r>
              <a:rPr lang="ja-JP" altLang="en-US" sz="2200" b="0" dirty="0">
                <a:solidFill>
                  <a:prstClr val="black"/>
                </a:solidFill>
                <a:latin typeface="ＭＳ Ｐゴシック" panose="020B0600070205080204" pitchFamily="50" charset="-128"/>
              </a:rPr>
              <a:t>可能性がある</a:t>
            </a:r>
            <a:endParaRPr lang="en-US" altLang="ja-JP" sz="2200" b="0" dirty="0">
              <a:solidFill>
                <a:prstClr val="black"/>
              </a:solidFill>
              <a:latin typeface="ＭＳ Ｐゴシック" panose="020B0600070205080204" pitchFamily="50" charset="-128"/>
            </a:endParaRPr>
          </a:p>
          <a:p>
            <a:pPr defTabSz="685766" eaLnBrk="1" hangingPunct="1">
              <a:lnSpc>
                <a:spcPts val="3600"/>
              </a:lnSpc>
              <a:defRPr/>
            </a:pPr>
            <a:r>
              <a:rPr lang="ja-JP" altLang="en-US" sz="2200" b="0" dirty="0">
                <a:solidFill>
                  <a:prstClr val="black"/>
                </a:solidFill>
                <a:latin typeface="ＭＳ Ｐゴシック" panose="020B0600070205080204" pitchFamily="50" charset="-128"/>
              </a:rPr>
              <a:t>○妊婦が</a:t>
            </a:r>
            <a:r>
              <a:rPr lang="en-US" altLang="ja-JP" sz="2200" b="0" dirty="0">
                <a:solidFill>
                  <a:prstClr val="black"/>
                </a:solidFill>
                <a:latin typeface="ＭＳ Ｐゴシック" panose="020B0600070205080204" pitchFamily="50" charset="-128"/>
              </a:rPr>
              <a:t>HIV</a:t>
            </a:r>
            <a:r>
              <a:rPr lang="ja-JP" altLang="en-US" sz="2200" b="0" dirty="0">
                <a:solidFill>
                  <a:prstClr val="black"/>
                </a:solidFill>
                <a:latin typeface="ＭＳ Ｐゴシック" panose="020B0600070205080204" pitchFamily="50" charset="-128"/>
              </a:rPr>
              <a:t>に感染している場合、</a:t>
            </a:r>
            <a:r>
              <a:rPr lang="ja-JP" altLang="en-US" sz="2200" b="0" dirty="0">
                <a:solidFill>
                  <a:srgbClr val="FF0000"/>
                </a:solidFill>
                <a:latin typeface="ＭＳ Ｐゴシック" panose="020B0600070205080204" pitchFamily="50" charset="-128"/>
              </a:rPr>
              <a:t>出産時にお母さんから赤ちゃんに</a:t>
            </a:r>
            <a:endParaRPr lang="en-US" altLang="ja-JP" sz="2200" b="0" dirty="0">
              <a:solidFill>
                <a:srgbClr val="FF0000"/>
              </a:solidFill>
              <a:latin typeface="ＭＳ Ｐゴシック" panose="020B0600070205080204" pitchFamily="50" charset="-128"/>
            </a:endParaRPr>
          </a:p>
          <a:p>
            <a:pPr defTabSz="685766" eaLnBrk="1" hangingPunct="1">
              <a:lnSpc>
                <a:spcPts val="3600"/>
              </a:lnSpc>
              <a:defRPr/>
            </a:pPr>
            <a:r>
              <a:rPr lang="ja-JP" altLang="en-US" sz="2200" b="0" dirty="0">
                <a:solidFill>
                  <a:srgbClr val="FF0000"/>
                </a:solidFill>
                <a:latin typeface="ＭＳ Ｐゴシック" panose="020B0600070205080204" pitchFamily="50" charset="-128"/>
              </a:rPr>
              <a:t>　 感染</a:t>
            </a:r>
            <a:endParaRPr lang="en-US" altLang="ja-JP" sz="2200" b="0" dirty="0">
              <a:solidFill>
                <a:srgbClr val="FF0000"/>
              </a:solidFill>
              <a:latin typeface="ＭＳ Ｐゴシック" panose="020B0600070205080204" pitchFamily="50" charset="-128"/>
            </a:endParaRPr>
          </a:p>
          <a:p>
            <a:pPr defTabSz="685766" eaLnBrk="1" hangingPunct="1">
              <a:lnSpc>
                <a:spcPts val="3600"/>
              </a:lnSpc>
              <a:defRPr/>
            </a:pPr>
            <a:r>
              <a:rPr lang="ja-JP" altLang="en-US" sz="2200" b="0" dirty="0">
                <a:solidFill>
                  <a:prstClr val="black"/>
                </a:solidFill>
                <a:latin typeface="ＭＳ Ｐゴシック" panose="020B0600070205080204" pitchFamily="50" charset="-128"/>
              </a:rPr>
              <a:t>○</a:t>
            </a:r>
            <a:r>
              <a:rPr lang="ja-JP" altLang="en-US" sz="2200" b="0" dirty="0">
                <a:solidFill>
                  <a:srgbClr val="FF0000"/>
                </a:solidFill>
                <a:latin typeface="ＭＳ Ｐゴシック" panose="020B0600070205080204" pitchFamily="50" charset="-128"/>
              </a:rPr>
              <a:t>感染者へのいわれのない差別や偏見</a:t>
            </a:r>
            <a:endParaRPr lang="en-US" altLang="ja-JP" sz="2200" b="0" dirty="0">
              <a:solidFill>
                <a:srgbClr val="FF0000"/>
              </a:solidFill>
              <a:latin typeface="ＭＳ Ｐゴシック" panose="020B0600070205080204" pitchFamily="50" charset="-128"/>
            </a:endParaRPr>
          </a:p>
        </p:txBody>
      </p:sp>
      <p:sp>
        <p:nvSpPr>
          <p:cNvPr id="159755" name="Text Box 11"/>
          <p:cNvSpPr txBox="1">
            <a:spLocks noChangeArrowheads="1"/>
          </p:cNvSpPr>
          <p:nvPr/>
        </p:nvSpPr>
        <p:spPr bwMode="auto">
          <a:xfrm>
            <a:off x="3682069" y="1379368"/>
            <a:ext cx="6721877" cy="202941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3600"/>
              </a:lnSpc>
              <a:defRPr/>
            </a:pPr>
            <a:r>
              <a:rPr lang="ja-JP" altLang="en-US" sz="2100" b="0" dirty="0">
                <a:solidFill>
                  <a:prstClr val="black"/>
                </a:solidFill>
                <a:latin typeface="ＭＳ Ｐゴシック" panose="020B0600070205080204" pitchFamily="50" charset="-128"/>
              </a:rPr>
              <a:t>・</a:t>
            </a:r>
            <a:r>
              <a:rPr lang="en-US" altLang="ja-JP" sz="2100" b="0" dirty="0">
                <a:solidFill>
                  <a:prstClr val="black"/>
                </a:solidFill>
                <a:latin typeface="ＭＳ Ｐゴシック" panose="020B0600070205080204" pitchFamily="50" charset="-128"/>
              </a:rPr>
              <a:t>HIV</a:t>
            </a:r>
            <a:r>
              <a:rPr lang="ja-JP" altLang="en-US" sz="2100" b="0" dirty="0">
                <a:solidFill>
                  <a:prstClr val="black"/>
                </a:solidFill>
                <a:latin typeface="ＭＳ Ｐゴシック" panose="020B0600070205080204" pitchFamily="50" charset="-128"/>
              </a:rPr>
              <a:t>により免疫の働きが壊され、感染症や悪性腫瘍など、</a:t>
            </a:r>
            <a:endParaRPr lang="en-US" altLang="ja-JP" sz="2100" b="0" dirty="0">
              <a:solidFill>
                <a:prstClr val="black"/>
              </a:solidFill>
              <a:latin typeface="ＭＳ Ｐゴシック" panose="020B0600070205080204" pitchFamily="50" charset="-128"/>
            </a:endParaRPr>
          </a:p>
          <a:p>
            <a:pPr defTabSz="685766" eaLnBrk="1" hangingPunct="1">
              <a:lnSpc>
                <a:spcPts val="3600"/>
              </a:lnSpc>
              <a:defRPr/>
            </a:pPr>
            <a:r>
              <a:rPr lang="en-US" altLang="ja-JP" sz="2100" b="0" dirty="0">
                <a:solidFill>
                  <a:prstClr val="black"/>
                </a:solidFill>
                <a:latin typeface="ＭＳ Ｐゴシック" panose="020B0600070205080204" pitchFamily="50" charset="-128"/>
              </a:rPr>
              <a:t>  </a:t>
            </a:r>
            <a:r>
              <a:rPr lang="ja-JP" altLang="en-US" sz="2100" b="0" dirty="0">
                <a:solidFill>
                  <a:prstClr val="black"/>
                </a:solidFill>
                <a:latin typeface="ＭＳ Ｐゴシック" panose="020B0600070205080204" pitchFamily="50" charset="-128"/>
              </a:rPr>
              <a:t>様々な病気を引き起こす状態をいう</a:t>
            </a:r>
            <a:endParaRPr lang="en-US" altLang="ja-JP" sz="2100" b="0" dirty="0">
              <a:solidFill>
                <a:prstClr val="black"/>
              </a:solidFill>
              <a:latin typeface="ＭＳ Ｐゴシック" panose="020B0600070205080204" pitchFamily="50" charset="-128"/>
            </a:endParaRPr>
          </a:p>
          <a:p>
            <a:pPr defTabSz="685766" eaLnBrk="1" hangingPunct="1">
              <a:lnSpc>
                <a:spcPts val="3600"/>
              </a:lnSpc>
              <a:defRPr/>
            </a:pPr>
            <a:r>
              <a:rPr lang="ja-JP" altLang="en-US" sz="2100" b="0" dirty="0">
                <a:solidFill>
                  <a:prstClr val="black"/>
                </a:solidFill>
                <a:latin typeface="ＭＳ Ｐゴシック" panose="020B0600070205080204" pitchFamily="50" charset="-128"/>
              </a:rPr>
              <a:t>・早期に服薬治療を受け継続すれば、免疫力を落とすこと</a:t>
            </a:r>
            <a:endParaRPr lang="en-US" altLang="ja-JP" sz="2100" b="0" dirty="0">
              <a:solidFill>
                <a:prstClr val="black"/>
              </a:solidFill>
              <a:latin typeface="ＭＳ Ｐゴシック" panose="020B0600070205080204" pitchFamily="50" charset="-128"/>
            </a:endParaRPr>
          </a:p>
          <a:p>
            <a:pPr defTabSz="685766" eaLnBrk="1" hangingPunct="1">
              <a:lnSpc>
                <a:spcPts val="3600"/>
              </a:lnSpc>
              <a:defRPr/>
            </a:pPr>
            <a:r>
              <a:rPr lang="en-US" altLang="ja-JP" sz="2100" b="0" dirty="0">
                <a:solidFill>
                  <a:prstClr val="black"/>
                </a:solidFill>
                <a:latin typeface="ＭＳ Ｐゴシック" panose="020B0600070205080204" pitchFamily="50" charset="-128"/>
              </a:rPr>
              <a:t>  </a:t>
            </a:r>
            <a:r>
              <a:rPr lang="ja-JP" altLang="en-US" sz="2100" b="0" dirty="0">
                <a:solidFill>
                  <a:prstClr val="black"/>
                </a:solidFill>
                <a:latin typeface="ＭＳ Ｐゴシック" panose="020B0600070205080204" pitchFamily="50" charset="-128"/>
              </a:rPr>
              <a:t>なく、通常の生活を送ることが可能となってきた</a:t>
            </a:r>
            <a:endParaRPr lang="en-US" altLang="ja-JP" sz="2100" b="0" dirty="0">
              <a:solidFill>
                <a:prstClr val="black"/>
              </a:solidFill>
              <a:latin typeface="ＭＳ Ｐゴシック" panose="020B0600070205080204" pitchFamily="50" charset="-128"/>
            </a:endParaRPr>
          </a:p>
        </p:txBody>
      </p:sp>
      <p:sp>
        <p:nvSpPr>
          <p:cNvPr id="13320" name="Line 22"/>
          <p:cNvSpPr>
            <a:spLocks noChangeShapeType="1"/>
          </p:cNvSpPr>
          <p:nvPr/>
        </p:nvSpPr>
        <p:spPr bwMode="auto">
          <a:xfrm>
            <a:off x="3080250" y="947602"/>
            <a:ext cx="6318647" cy="0"/>
          </a:xfrm>
          <a:prstGeom prst="line">
            <a:avLst/>
          </a:prstGeom>
          <a:noFill/>
          <a:ln w="28575">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pPr defTabSz="685766">
              <a:defRPr/>
            </a:pPr>
            <a:endParaRPr lang="ja-JP" altLang="en-US" sz="1351">
              <a:solidFill>
                <a:prstClr val="black"/>
              </a:solidFill>
              <a:latin typeface="游ゴシック"/>
              <a:ea typeface="游ゴシック" panose="020B0400000000000000" pitchFamily="50" charset="-128"/>
            </a:endParaRPr>
          </a:p>
        </p:txBody>
      </p:sp>
      <p:sp>
        <p:nvSpPr>
          <p:cNvPr id="13323" name="Text Box 5"/>
          <p:cNvSpPr>
            <a:spLocks noGrp="1" noChangeArrowheads="1"/>
          </p:cNvSpPr>
          <p:nvPr>
            <p:ph type="title"/>
          </p:nvPr>
        </p:nvSpPr>
        <p:spPr>
          <a:xfrm>
            <a:off x="5327504" y="216744"/>
            <a:ext cx="1357432" cy="598237"/>
          </a:xfrm>
          <a:noFill/>
        </p:spPr>
        <p:txBody>
          <a:bodyPr>
            <a:noAutofit/>
          </a:bodyPr>
          <a:lstStyle/>
          <a:p>
            <a:pPr algn="l" eaLnBrk="1" hangingPunct="1">
              <a:spcBef>
                <a:spcPct val="50000"/>
              </a:spcBef>
            </a:pPr>
            <a:r>
              <a:rPr lang="ja-JP" altLang="en-US" sz="3200" dirty="0">
                <a:solidFill>
                  <a:schemeClr val="accent5">
                    <a:lumMod val="50000"/>
                  </a:schemeClr>
                </a:solidFill>
                <a:latin typeface="HGPｺﾞｼｯｸE" panose="020B0900000000000000" pitchFamily="50" charset="-128"/>
                <a:ea typeface="HGPｺﾞｼｯｸE" panose="020B0900000000000000" pitchFamily="50" charset="-128"/>
              </a:rPr>
              <a:t>エイズ</a:t>
            </a:r>
          </a:p>
        </p:txBody>
      </p:sp>
      <p:pic>
        <p:nvPicPr>
          <p:cNvPr id="10" name="オブジェクト 0"/>
          <p:cNvPicPr/>
          <p:nvPr/>
        </p:nvPicPr>
        <p:blipFill rotWithShape="1">
          <a:blip r:embed="rId3"/>
          <a:srcRect l="12339" t="2369" r="49381" b="47925"/>
          <a:stretch/>
        </p:blipFill>
        <p:spPr bwMode="auto">
          <a:xfrm>
            <a:off x="2617569" y="1934548"/>
            <a:ext cx="1064501" cy="1215731"/>
          </a:xfrm>
          <a:prstGeom prst="rect">
            <a:avLst/>
          </a:prstGeom>
          <a:noFill/>
          <a:ln>
            <a:miter/>
          </a:ln>
        </p:spPr>
      </p:pic>
      <p:pic>
        <p:nvPicPr>
          <p:cNvPr id="11" name="オブジェクト 0"/>
          <p:cNvPicPr/>
          <p:nvPr/>
        </p:nvPicPr>
        <p:blipFill rotWithShape="1">
          <a:blip r:embed="rId3"/>
          <a:srcRect l="52686" t="11972" r="7210" b="46008"/>
          <a:stretch/>
        </p:blipFill>
        <p:spPr bwMode="auto">
          <a:xfrm>
            <a:off x="1589033" y="2023909"/>
            <a:ext cx="1040525" cy="1036972"/>
          </a:xfrm>
          <a:prstGeom prst="rect">
            <a:avLst/>
          </a:prstGeom>
          <a:noFill/>
          <a:ln>
            <a:miter/>
          </a:ln>
        </p:spPr>
      </p:pic>
    </p:spTree>
    <p:extLst>
      <p:ext uri="{BB962C8B-B14F-4D97-AF65-F5344CB8AC3E}">
        <p14:creationId xmlns:p14="http://schemas.microsoft.com/office/powerpoint/2010/main" val="370323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55"/>
                                        </p:tgtEl>
                                        <p:attrNameLst>
                                          <p:attrName>style.visibility</p:attrName>
                                        </p:attrNameLst>
                                      </p:cBhvr>
                                      <p:to>
                                        <p:strVal val="visible"/>
                                      </p:to>
                                    </p:set>
                                    <p:animEffect transition="in" filter="fade">
                                      <p:cBhvr>
                                        <p:cTn id="7" dur="500"/>
                                        <p:tgtEl>
                                          <p:spTgt spid="1597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754"/>
                                        </p:tgtEl>
                                        <p:attrNameLst>
                                          <p:attrName>style.visibility</p:attrName>
                                        </p:attrNameLst>
                                      </p:cBhvr>
                                      <p:to>
                                        <p:strVal val="visible"/>
                                      </p:to>
                                    </p:set>
                                    <p:animEffect transition="in" filter="fade">
                                      <p:cBhvr>
                                        <p:cTn id="12" dur="500"/>
                                        <p:tgtEl>
                                          <p:spTgt spid="159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4" grpId="0" animBg="1"/>
      <p:bldP spid="15975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9" name="Rectangle 15"/>
          <p:cNvSpPr>
            <a:spLocks noChangeArrowheads="1"/>
          </p:cNvSpPr>
          <p:nvPr/>
        </p:nvSpPr>
        <p:spPr bwMode="auto">
          <a:xfrm>
            <a:off x="3325570" y="1780273"/>
            <a:ext cx="4599230" cy="1980534"/>
          </a:xfrm>
          <a:prstGeom prst="rect">
            <a:avLst/>
          </a:prstGeom>
          <a:solidFill>
            <a:srgbClr val="CCFFFF"/>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3600"/>
              </a:lnSpc>
              <a:spcBef>
                <a:spcPct val="0"/>
              </a:spcBef>
              <a:defRPr/>
            </a:pPr>
            <a:r>
              <a:rPr lang="ja-JP" altLang="en-US" sz="2200" b="0" dirty="0">
                <a:solidFill>
                  <a:prstClr val="black"/>
                </a:solidFill>
                <a:latin typeface="ＭＳ Ｐゴシック" panose="020B0600070205080204" pitchFamily="50" charset="-128"/>
              </a:rPr>
              <a:t>○尿をするときに痛みがないか</a:t>
            </a:r>
            <a:endParaRPr lang="en-US" altLang="ja-JP" sz="2200" b="0" dirty="0">
              <a:solidFill>
                <a:prstClr val="black"/>
              </a:solidFill>
              <a:latin typeface="ＭＳ Ｐゴシック" panose="020B0600070205080204" pitchFamily="50" charset="-128"/>
            </a:endParaRPr>
          </a:p>
          <a:p>
            <a:pPr defTabSz="685766" eaLnBrk="1" hangingPunct="1">
              <a:lnSpc>
                <a:spcPts val="3600"/>
              </a:lnSpc>
              <a:spcBef>
                <a:spcPct val="0"/>
              </a:spcBef>
              <a:defRPr/>
            </a:pPr>
            <a:r>
              <a:rPr lang="ja-JP" altLang="en-US" sz="2200" b="0" dirty="0">
                <a:solidFill>
                  <a:prstClr val="black"/>
                </a:solidFill>
                <a:latin typeface="ＭＳ Ｐゴシック" panose="020B0600070205080204" pitchFamily="50" charset="-128"/>
              </a:rPr>
              <a:t>○尿道から膿（うみ）は出ていないか</a:t>
            </a:r>
            <a:endParaRPr lang="en-US" altLang="ja-JP" sz="2200" b="0" dirty="0">
              <a:solidFill>
                <a:prstClr val="black"/>
              </a:solidFill>
              <a:latin typeface="ＭＳ Ｐゴシック" panose="020B0600070205080204" pitchFamily="50" charset="-128"/>
            </a:endParaRPr>
          </a:p>
          <a:p>
            <a:pPr defTabSz="685766" eaLnBrk="1" hangingPunct="1">
              <a:lnSpc>
                <a:spcPts val="3600"/>
              </a:lnSpc>
              <a:spcBef>
                <a:spcPct val="0"/>
              </a:spcBef>
              <a:defRPr/>
            </a:pPr>
            <a:r>
              <a:rPr lang="ja-JP" altLang="en-US" sz="2200" b="0" dirty="0">
                <a:solidFill>
                  <a:prstClr val="black"/>
                </a:solidFill>
                <a:latin typeface="ＭＳ Ｐゴシック" panose="020B0600070205080204" pitchFamily="50" charset="-128"/>
              </a:rPr>
              <a:t>○性器にイボができていないか</a:t>
            </a:r>
            <a:endParaRPr lang="en-US" altLang="ja-JP" sz="2200" b="0" dirty="0">
              <a:solidFill>
                <a:prstClr val="black"/>
              </a:solidFill>
              <a:latin typeface="ＭＳ Ｐゴシック" panose="020B0600070205080204" pitchFamily="50" charset="-128"/>
            </a:endParaRPr>
          </a:p>
          <a:p>
            <a:pPr defTabSz="685766" eaLnBrk="1" hangingPunct="1">
              <a:lnSpc>
                <a:spcPts val="3600"/>
              </a:lnSpc>
              <a:spcBef>
                <a:spcPct val="0"/>
              </a:spcBef>
              <a:defRPr/>
            </a:pPr>
            <a:r>
              <a:rPr lang="ja-JP" altLang="en-US" sz="2200" b="0" dirty="0">
                <a:solidFill>
                  <a:prstClr val="black"/>
                </a:solidFill>
                <a:latin typeface="ＭＳ Ｐゴシック" panose="020B0600070205080204" pitchFamily="50" charset="-128"/>
              </a:rPr>
              <a:t>○性器に痛みやかゆみはないか</a:t>
            </a:r>
            <a:endParaRPr lang="en-US" altLang="ja-JP" sz="2200" b="0" dirty="0">
              <a:solidFill>
                <a:prstClr val="black"/>
              </a:solidFill>
              <a:latin typeface="ＭＳ Ｐゴシック" panose="020B0600070205080204" pitchFamily="50" charset="-128"/>
            </a:endParaRPr>
          </a:p>
        </p:txBody>
      </p:sp>
      <p:sp>
        <p:nvSpPr>
          <p:cNvPr id="159760" name="Rectangle 16"/>
          <p:cNvSpPr>
            <a:spLocks noChangeArrowheads="1"/>
          </p:cNvSpPr>
          <p:nvPr/>
        </p:nvSpPr>
        <p:spPr bwMode="auto">
          <a:xfrm>
            <a:off x="3325571" y="4305637"/>
            <a:ext cx="6794585" cy="1741091"/>
          </a:xfrm>
          <a:prstGeom prst="rect">
            <a:avLst/>
          </a:prstGeom>
          <a:solidFill>
            <a:srgbClr val="FFEFEF"/>
          </a:solidFill>
          <a:ln w="9525">
            <a:solidFill>
              <a:schemeClr val="tx1"/>
            </a:solidFill>
            <a:miter lim="800000"/>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ts val="3600"/>
              </a:lnSpc>
              <a:spcBef>
                <a:spcPct val="0"/>
              </a:spcBef>
              <a:defRPr/>
            </a:pPr>
            <a:r>
              <a:rPr lang="ja-JP" altLang="en-US" sz="2200" b="0" dirty="0">
                <a:solidFill>
                  <a:prstClr val="black"/>
                </a:solidFill>
                <a:latin typeface="ＭＳ Ｐゴシック" panose="020B0600070205080204" pitchFamily="50" charset="-128"/>
              </a:rPr>
              <a:t>○「おりもの」の色やにおい、量に異常はないか</a:t>
            </a:r>
            <a:endParaRPr lang="en-US" altLang="ja-JP" sz="2200" b="0" dirty="0">
              <a:solidFill>
                <a:prstClr val="black"/>
              </a:solidFill>
              <a:latin typeface="ＭＳ Ｐゴシック" panose="020B0600070205080204" pitchFamily="50" charset="-128"/>
            </a:endParaRPr>
          </a:p>
          <a:p>
            <a:pPr defTabSz="685766" eaLnBrk="1" hangingPunct="1">
              <a:lnSpc>
                <a:spcPts val="3600"/>
              </a:lnSpc>
              <a:spcBef>
                <a:spcPct val="0"/>
              </a:spcBef>
              <a:defRPr/>
            </a:pPr>
            <a:r>
              <a:rPr lang="ja-JP" altLang="en-US" sz="2200" b="0" dirty="0">
                <a:solidFill>
                  <a:prstClr val="black"/>
                </a:solidFill>
                <a:latin typeface="ＭＳ Ｐゴシック" panose="020B0600070205080204" pitchFamily="50" charset="-128"/>
              </a:rPr>
              <a:t>○性器にイボができていないか</a:t>
            </a:r>
            <a:endParaRPr lang="en-US" altLang="ja-JP" sz="2200" b="0" dirty="0">
              <a:solidFill>
                <a:prstClr val="black"/>
              </a:solidFill>
              <a:latin typeface="ＭＳ Ｐゴシック" panose="020B0600070205080204" pitchFamily="50" charset="-128"/>
            </a:endParaRPr>
          </a:p>
          <a:p>
            <a:pPr defTabSz="685766" eaLnBrk="1" hangingPunct="1">
              <a:lnSpc>
                <a:spcPts val="3600"/>
              </a:lnSpc>
              <a:spcBef>
                <a:spcPct val="0"/>
              </a:spcBef>
              <a:defRPr/>
            </a:pPr>
            <a:r>
              <a:rPr lang="en-US" altLang="ja-JP" sz="2200" b="0" dirty="0">
                <a:solidFill>
                  <a:prstClr val="black"/>
                </a:solidFill>
                <a:latin typeface="ＭＳ Ｐゴシック" panose="020B0600070205080204" pitchFamily="50" charset="-128"/>
              </a:rPr>
              <a:t>※</a:t>
            </a:r>
            <a:r>
              <a:rPr lang="ja-JP" altLang="en-US" sz="2200" b="0" dirty="0">
                <a:solidFill>
                  <a:prstClr val="black"/>
                </a:solidFill>
                <a:latin typeface="ＭＳ Ｐゴシック" panose="020B0600070205080204" pitchFamily="50" charset="-128"/>
              </a:rPr>
              <a:t>女性は痛みや症状が出ないことが多いので、要注意</a:t>
            </a:r>
          </a:p>
        </p:txBody>
      </p:sp>
      <p:sp>
        <p:nvSpPr>
          <p:cNvPr id="13320" name="Line 22"/>
          <p:cNvSpPr>
            <a:spLocks noChangeShapeType="1"/>
          </p:cNvSpPr>
          <p:nvPr/>
        </p:nvSpPr>
        <p:spPr bwMode="auto">
          <a:xfrm>
            <a:off x="3018243" y="1397048"/>
            <a:ext cx="6318647" cy="0"/>
          </a:xfrm>
          <a:prstGeom prst="line">
            <a:avLst/>
          </a:prstGeom>
          <a:noFill/>
          <a:ln w="28575">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pPr defTabSz="685766">
              <a:defRPr/>
            </a:pPr>
            <a:endParaRPr lang="ja-JP" altLang="en-US" sz="1351">
              <a:solidFill>
                <a:prstClr val="black"/>
              </a:solidFill>
              <a:latin typeface="游ゴシック"/>
              <a:ea typeface="游ゴシック" panose="020B0400000000000000" pitchFamily="50" charset="-128"/>
            </a:endParaRPr>
          </a:p>
        </p:txBody>
      </p:sp>
      <p:sp>
        <p:nvSpPr>
          <p:cNvPr id="13323" name="Text Box 5"/>
          <p:cNvSpPr>
            <a:spLocks noGrp="1" noChangeArrowheads="1"/>
          </p:cNvSpPr>
          <p:nvPr>
            <p:ph type="title"/>
          </p:nvPr>
        </p:nvSpPr>
        <p:spPr>
          <a:xfrm>
            <a:off x="2174925" y="621224"/>
            <a:ext cx="8005282" cy="598237"/>
          </a:xfrm>
          <a:noFill/>
        </p:spPr>
        <p:txBody>
          <a:bodyPr>
            <a:noAutofit/>
          </a:bodyPr>
          <a:lstStyle/>
          <a:p>
            <a:pPr eaLnBrk="1" hangingPunct="1">
              <a:spcBef>
                <a:spcPct val="50000"/>
              </a:spcBef>
            </a:pPr>
            <a:r>
              <a:rPr lang="ja-JP" altLang="en-US" sz="3200" dirty="0">
                <a:solidFill>
                  <a:schemeClr val="accent5">
                    <a:lumMod val="50000"/>
                  </a:schemeClr>
                </a:solidFill>
                <a:latin typeface="HGPｺﾞｼｯｸE" panose="020B0900000000000000" pitchFamily="50" charset="-128"/>
                <a:ea typeface="HGPｺﾞｼｯｸE" panose="020B0900000000000000" pitchFamily="50" charset="-128"/>
              </a:rPr>
              <a:t>感染していないか、健康状態にはよく注意して</a:t>
            </a:r>
          </a:p>
        </p:txBody>
      </p:sp>
      <p:pic>
        <p:nvPicPr>
          <p:cNvPr id="10" name="オブジェクト 0"/>
          <p:cNvPicPr/>
          <p:nvPr/>
        </p:nvPicPr>
        <p:blipFill rotWithShape="1">
          <a:blip r:embed="rId3"/>
          <a:srcRect l="12339" t="2369" r="49381" b="47925"/>
          <a:stretch/>
        </p:blipFill>
        <p:spPr bwMode="auto">
          <a:xfrm>
            <a:off x="2087552" y="2056168"/>
            <a:ext cx="1064501" cy="1215731"/>
          </a:xfrm>
          <a:prstGeom prst="rect">
            <a:avLst/>
          </a:prstGeom>
          <a:noFill/>
          <a:ln>
            <a:miter/>
          </a:ln>
        </p:spPr>
      </p:pic>
      <p:pic>
        <p:nvPicPr>
          <p:cNvPr id="11" name="オブジェクト 0"/>
          <p:cNvPicPr/>
          <p:nvPr/>
        </p:nvPicPr>
        <p:blipFill rotWithShape="1">
          <a:blip r:embed="rId3"/>
          <a:srcRect l="52686" t="11972" r="7210" b="46008"/>
          <a:stretch/>
        </p:blipFill>
        <p:spPr bwMode="auto">
          <a:xfrm>
            <a:off x="2099541" y="4657695"/>
            <a:ext cx="1040525" cy="1036972"/>
          </a:xfrm>
          <a:prstGeom prst="rect">
            <a:avLst/>
          </a:prstGeom>
          <a:noFill/>
          <a:ln>
            <a:miter/>
          </a:ln>
        </p:spPr>
      </p:pic>
    </p:spTree>
    <p:extLst>
      <p:ext uri="{BB962C8B-B14F-4D97-AF65-F5344CB8AC3E}">
        <p14:creationId xmlns:p14="http://schemas.microsoft.com/office/powerpoint/2010/main" val="1972964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59"/>
                                        </p:tgtEl>
                                        <p:attrNameLst>
                                          <p:attrName>style.visibility</p:attrName>
                                        </p:attrNameLst>
                                      </p:cBhvr>
                                      <p:to>
                                        <p:strVal val="visible"/>
                                      </p:to>
                                    </p:set>
                                    <p:animEffect transition="in" filter="fade">
                                      <p:cBhvr>
                                        <p:cTn id="7" dur="500"/>
                                        <p:tgtEl>
                                          <p:spTgt spid="1597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9760"/>
                                        </p:tgtEl>
                                        <p:attrNameLst>
                                          <p:attrName>style.visibility</p:attrName>
                                        </p:attrNameLst>
                                      </p:cBhvr>
                                      <p:to>
                                        <p:strVal val="visible"/>
                                      </p:to>
                                    </p:set>
                                    <p:animEffect transition="in" filter="fade">
                                      <p:cBhvr>
                                        <p:cTn id="11" dur="500"/>
                                        <p:tgtEl>
                                          <p:spTgt spid="159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9" grpId="0" animBg="1"/>
      <p:bldP spid="15976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62" name="直線矢印コネクタ 6"/>
          <p:cNvCxnSpPr>
            <a:cxnSpLocks noChangeShapeType="1"/>
          </p:cNvCxnSpPr>
          <p:nvPr/>
        </p:nvCxnSpPr>
        <p:spPr bwMode="auto">
          <a:xfrm flipV="1">
            <a:off x="4702976" y="2250281"/>
            <a:ext cx="2357439" cy="219670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9" name="正方形/長方形 4"/>
          <p:cNvSpPr>
            <a:spLocks noChangeArrowheads="1"/>
          </p:cNvSpPr>
          <p:nvPr/>
        </p:nvSpPr>
        <p:spPr bwMode="auto">
          <a:xfrm>
            <a:off x="2002692" y="2922897"/>
            <a:ext cx="2443163" cy="15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ct val="150000"/>
              </a:lnSpc>
              <a:spcBef>
                <a:spcPct val="0"/>
              </a:spcBef>
              <a:defRPr/>
            </a:pPr>
            <a:r>
              <a:rPr lang="ja-JP" altLang="en-US" sz="3600" b="0" dirty="0">
                <a:solidFill>
                  <a:srgbClr val="FF0000"/>
                </a:solidFill>
                <a:latin typeface="ＭＳ Ｐゴシック" panose="020B0600070205080204" pitchFamily="50" charset="-128"/>
              </a:rPr>
              <a:t>無精子症</a:t>
            </a:r>
            <a:endParaRPr lang="en-US" altLang="ja-JP" sz="3600" b="0" dirty="0">
              <a:solidFill>
                <a:srgbClr val="FF0000"/>
              </a:solidFill>
              <a:latin typeface="ＭＳ Ｐゴシック" panose="020B0600070205080204" pitchFamily="50" charset="-128"/>
            </a:endParaRPr>
          </a:p>
          <a:p>
            <a:pPr defTabSz="685766" eaLnBrk="1" hangingPunct="1">
              <a:lnSpc>
                <a:spcPct val="150000"/>
              </a:lnSpc>
              <a:spcBef>
                <a:spcPct val="0"/>
              </a:spcBef>
              <a:defRPr/>
            </a:pPr>
            <a:r>
              <a:rPr lang="ja-JP" altLang="en-US" sz="3600" b="0" dirty="0">
                <a:solidFill>
                  <a:srgbClr val="FF0000"/>
                </a:solidFill>
                <a:latin typeface="ＭＳ Ｐゴシック" panose="020B0600070205080204" pitchFamily="50" charset="-128"/>
              </a:rPr>
              <a:t>不妊症</a:t>
            </a:r>
          </a:p>
        </p:txBody>
      </p:sp>
      <p:sp>
        <p:nvSpPr>
          <p:cNvPr id="5" name="正方形/長方形 4"/>
          <p:cNvSpPr>
            <a:spLocks noChangeArrowheads="1"/>
          </p:cNvSpPr>
          <p:nvPr/>
        </p:nvSpPr>
        <p:spPr bwMode="auto">
          <a:xfrm>
            <a:off x="1801137" y="1014897"/>
            <a:ext cx="2901838" cy="1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spcBef>
                <a:spcPct val="0"/>
              </a:spcBef>
              <a:defRPr/>
            </a:pPr>
            <a:r>
              <a:rPr lang="ja-JP" altLang="en-US" sz="3000" b="0" dirty="0">
                <a:latin typeface="ＭＳ Ｐゴシック" panose="020B0600070205080204" pitchFamily="50" charset="-128"/>
              </a:rPr>
              <a:t>性感染症を放置すると・・・</a:t>
            </a:r>
            <a:endParaRPr lang="en-US" altLang="ja-JP" sz="3000" b="0" dirty="0">
              <a:latin typeface="ＭＳ Ｐゴシック" panose="020B0600070205080204" pitchFamily="50" charset="-128"/>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6552" y="453492"/>
            <a:ext cx="6118522" cy="6034394"/>
          </a:xfrm>
          <a:prstGeom prst="rect">
            <a:avLst/>
          </a:prstGeom>
        </p:spPr>
      </p:pic>
      <p:sp>
        <p:nvSpPr>
          <p:cNvPr id="7" name="Rectangle 11"/>
          <p:cNvSpPr>
            <a:spLocks noChangeArrowheads="1"/>
          </p:cNvSpPr>
          <p:nvPr/>
        </p:nvSpPr>
        <p:spPr bwMode="auto">
          <a:xfrm>
            <a:off x="5855783" y="5952918"/>
            <a:ext cx="2202590" cy="523220"/>
          </a:xfrm>
          <a:prstGeom prst="rect">
            <a:avLst/>
          </a:prstGeom>
          <a:solidFill>
            <a:srgbClr val="FFFF00"/>
          </a:solidFill>
          <a:ln>
            <a:noFill/>
          </a:ln>
        </p:spPr>
        <p:txBody>
          <a:bodyPr wrap="square" anchor="ctr">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fontAlgn="base" hangingPunct="1">
              <a:spcBef>
                <a:spcPct val="50000"/>
              </a:spcBef>
              <a:spcAft>
                <a:spcPct val="0"/>
              </a:spcAft>
              <a:defRPr/>
            </a:pPr>
            <a:r>
              <a:rPr lang="ja-JP" altLang="en-US" sz="2800" b="0" dirty="0">
                <a:solidFill>
                  <a:srgbClr val="000000"/>
                </a:solidFill>
              </a:rPr>
              <a:t>副こう丸炎</a:t>
            </a:r>
          </a:p>
        </p:txBody>
      </p:sp>
      <p:sp>
        <p:nvSpPr>
          <p:cNvPr id="8" name="Rectangle 11"/>
          <p:cNvSpPr>
            <a:spLocks noChangeArrowheads="1"/>
          </p:cNvSpPr>
          <p:nvPr/>
        </p:nvSpPr>
        <p:spPr bwMode="auto">
          <a:xfrm>
            <a:off x="4376085" y="602888"/>
            <a:ext cx="2202590" cy="523220"/>
          </a:xfrm>
          <a:prstGeom prst="rect">
            <a:avLst/>
          </a:prstGeom>
          <a:solidFill>
            <a:srgbClr val="FFFF00"/>
          </a:solidFill>
          <a:ln>
            <a:noFill/>
          </a:ln>
        </p:spPr>
        <p:txBody>
          <a:bodyPr wrap="square" anchor="ctr">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fontAlgn="base" hangingPunct="1">
              <a:spcBef>
                <a:spcPct val="50000"/>
              </a:spcBef>
              <a:spcAft>
                <a:spcPct val="0"/>
              </a:spcAft>
              <a:defRPr/>
            </a:pPr>
            <a:r>
              <a:rPr lang="ja-JP" altLang="en-US" sz="2800" b="0" dirty="0">
                <a:solidFill>
                  <a:srgbClr val="000000"/>
                </a:solidFill>
              </a:rPr>
              <a:t>ぼうこう炎</a:t>
            </a:r>
          </a:p>
        </p:txBody>
      </p:sp>
      <p:pic>
        <p:nvPicPr>
          <p:cNvPr id="2" name="図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62172" y="5721722"/>
            <a:ext cx="481606" cy="492806"/>
          </a:xfrm>
          <a:prstGeom prst="rect">
            <a:avLst/>
          </a:prstGeom>
        </p:spPr>
      </p:pic>
      <p:grpSp>
        <p:nvGrpSpPr>
          <p:cNvPr id="17" name="グループ化 16"/>
          <p:cNvGrpSpPr/>
          <p:nvPr/>
        </p:nvGrpSpPr>
        <p:grpSpPr>
          <a:xfrm>
            <a:off x="6463493" y="1360146"/>
            <a:ext cx="963345" cy="923483"/>
            <a:chOff x="4813872" y="1468759"/>
            <a:chExt cx="963345" cy="923483"/>
          </a:xfrm>
        </p:grpSpPr>
        <p:pic>
          <p:nvPicPr>
            <p:cNvPr id="10" name="図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13872" y="1469699"/>
              <a:ext cx="481606" cy="492806"/>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95611" y="1468759"/>
              <a:ext cx="481606" cy="49280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47639" y="1899436"/>
              <a:ext cx="481606" cy="492806"/>
            </a:xfrm>
            <a:prstGeom prst="rect">
              <a:avLst/>
            </a:prstGeom>
          </p:spPr>
        </p:pic>
      </p:grpSp>
      <p:grpSp>
        <p:nvGrpSpPr>
          <p:cNvPr id="35" name="グループ化 34"/>
          <p:cNvGrpSpPr/>
          <p:nvPr/>
        </p:nvGrpSpPr>
        <p:grpSpPr>
          <a:xfrm>
            <a:off x="5691411" y="4664138"/>
            <a:ext cx="520587" cy="949622"/>
            <a:chOff x="4116891" y="4551427"/>
            <a:chExt cx="520587" cy="949622"/>
          </a:xfrm>
        </p:grpSpPr>
        <p:pic>
          <p:nvPicPr>
            <p:cNvPr id="14" name="図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55872" y="4551427"/>
              <a:ext cx="481606" cy="492806"/>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16891" y="5008243"/>
              <a:ext cx="481606" cy="492806"/>
            </a:xfrm>
            <a:prstGeom prst="rect">
              <a:avLst/>
            </a:prstGeom>
          </p:spPr>
        </p:pic>
      </p:grpSp>
      <p:cxnSp>
        <p:nvCxnSpPr>
          <p:cNvPr id="16" name="直線矢印コネクタ 15"/>
          <p:cNvCxnSpPr/>
          <p:nvPr/>
        </p:nvCxnSpPr>
        <p:spPr>
          <a:xfrm flipV="1">
            <a:off x="4702976" y="4481977"/>
            <a:ext cx="240803" cy="656973"/>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5124229" y="3415486"/>
            <a:ext cx="240803" cy="656973"/>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014769" y="3182023"/>
            <a:ext cx="788525" cy="265614"/>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7067963" y="2849695"/>
            <a:ext cx="51230" cy="557291"/>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8617456" y="1631877"/>
            <a:ext cx="250892" cy="535119"/>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8058373" y="3026340"/>
            <a:ext cx="364098" cy="57698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6827879" y="3969855"/>
            <a:ext cx="653789" cy="357475"/>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2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2000"/>
                            </p:stCondLst>
                            <p:childTnLst>
                              <p:par>
                                <p:cTn id="48" presetID="53"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par>
                          <p:cTn id="53" fill="hold">
                            <p:stCondLst>
                              <p:cond delay="2500"/>
                            </p:stCondLst>
                            <p:childTnLst>
                              <p:par>
                                <p:cTn id="54" presetID="10" presetClass="entr" presetSubtype="0" fill="hold" grpId="0" nodeType="afterEffect">
                                  <p:stCondLst>
                                    <p:cond delay="50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62" name="直線矢印コネクタ 6"/>
          <p:cNvCxnSpPr>
            <a:cxnSpLocks noChangeShapeType="1"/>
          </p:cNvCxnSpPr>
          <p:nvPr/>
        </p:nvCxnSpPr>
        <p:spPr bwMode="auto">
          <a:xfrm flipV="1">
            <a:off x="4702976" y="2250281"/>
            <a:ext cx="2357439" cy="2196704"/>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8" name="正方形/長方形 4"/>
          <p:cNvSpPr>
            <a:spLocks noChangeArrowheads="1"/>
          </p:cNvSpPr>
          <p:nvPr/>
        </p:nvSpPr>
        <p:spPr bwMode="auto">
          <a:xfrm>
            <a:off x="1879909" y="2970129"/>
            <a:ext cx="2674225" cy="147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lnSpc>
                <a:spcPct val="150000"/>
              </a:lnSpc>
              <a:spcBef>
                <a:spcPct val="0"/>
              </a:spcBef>
              <a:defRPr/>
            </a:pPr>
            <a:r>
              <a:rPr lang="ja-JP" altLang="en-US" sz="3600" b="0" dirty="0">
                <a:solidFill>
                  <a:srgbClr val="FF0000"/>
                </a:solidFill>
                <a:latin typeface="ＭＳ Ｐゴシック" panose="020B0600070205080204" pitchFamily="50" charset="-128"/>
              </a:rPr>
              <a:t>子宮外妊娠</a:t>
            </a:r>
            <a:endParaRPr lang="en-US" altLang="ja-JP" sz="3600" b="0" dirty="0">
              <a:solidFill>
                <a:srgbClr val="FF0000"/>
              </a:solidFill>
              <a:latin typeface="ＭＳ Ｐゴシック" panose="020B0600070205080204" pitchFamily="50" charset="-128"/>
            </a:endParaRPr>
          </a:p>
          <a:p>
            <a:pPr defTabSz="685766" eaLnBrk="1" hangingPunct="1">
              <a:lnSpc>
                <a:spcPct val="150000"/>
              </a:lnSpc>
              <a:spcBef>
                <a:spcPct val="0"/>
              </a:spcBef>
              <a:defRPr/>
            </a:pPr>
            <a:r>
              <a:rPr lang="ja-JP" altLang="en-US" sz="3600" b="0" dirty="0">
                <a:solidFill>
                  <a:srgbClr val="FF0000"/>
                </a:solidFill>
                <a:latin typeface="ＭＳ Ｐゴシック" panose="020B0600070205080204" pitchFamily="50" charset="-128"/>
              </a:rPr>
              <a:t>不妊症</a:t>
            </a:r>
          </a:p>
        </p:txBody>
      </p:sp>
      <p:sp>
        <p:nvSpPr>
          <p:cNvPr id="5" name="正方形/長方形 4"/>
          <p:cNvSpPr>
            <a:spLocks noChangeArrowheads="1"/>
          </p:cNvSpPr>
          <p:nvPr/>
        </p:nvSpPr>
        <p:spPr bwMode="auto">
          <a:xfrm>
            <a:off x="1736839" y="959450"/>
            <a:ext cx="2966137" cy="1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766" eaLnBrk="1" hangingPunct="1">
              <a:spcBef>
                <a:spcPct val="0"/>
              </a:spcBef>
              <a:defRPr/>
            </a:pPr>
            <a:r>
              <a:rPr lang="ja-JP" altLang="en-US" sz="3000" b="0" dirty="0">
                <a:latin typeface="ＭＳ Ｐゴシック" panose="020B0600070205080204" pitchFamily="50" charset="-128"/>
              </a:rPr>
              <a:t>性感染症を放置すると・・・</a:t>
            </a:r>
            <a:endParaRPr lang="en-US" altLang="ja-JP" sz="3000" b="0" dirty="0">
              <a:latin typeface="ＭＳ Ｐゴシック" panose="020B0600070205080204" pitchFamily="50" charset="-128"/>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1063" y="379792"/>
            <a:ext cx="5831268" cy="5937683"/>
          </a:xfrm>
          <a:prstGeom prst="rect">
            <a:avLst/>
          </a:prstGeom>
        </p:spPr>
      </p:pic>
      <p:sp>
        <p:nvSpPr>
          <p:cNvPr id="7" name="Rectangle 11"/>
          <p:cNvSpPr>
            <a:spLocks noChangeArrowheads="1"/>
          </p:cNvSpPr>
          <p:nvPr/>
        </p:nvSpPr>
        <p:spPr bwMode="auto">
          <a:xfrm>
            <a:off x="4702975" y="2234638"/>
            <a:ext cx="1925059" cy="523220"/>
          </a:xfrm>
          <a:prstGeom prst="rect">
            <a:avLst/>
          </a:prstGeom>
          <a:solidFill>
            <a:srgbClr val="FFFF00"/>
          </a:solidFill>
          <a:ln>
            <a:noFill/>
          </a:ln>
        </p:spPr>
        <p:txBody>
          <a:bodyPr wrap="square" anchor="ctr">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fontAlgn="base" hangingPunct="1">
              <a:spcBef>
                <a:spcPct val="50000"/>
              </a:spcBef>
              <a:spcAft>
                <a:spcPct val="0"/>
              </a:spcAft>
              <a:defRPr/>
            </a:pPr>
            <a:r>
              <a:rPr lang="ja-JP" altLang="en-US" sz="2800" b="0" dirty="0">
                <a:solidFill>
                  <a:srgbClr val="000000"/>
                </a:solidFill>
              </a:rPr>
              <a:t>ぼうこう炎</a:t>
            </a:r>
          </a:p>
        </p:txBody>
      </p:sp>
      <p:sp>
        <p:nvSpPr>
          <p:cNvPr id="9" name="Rectangle 11"/>
          <p:cNvSpPr>
            <a:spLocks noChangeArrowheads="1"/>
          </p:cNvSpPr>
          <p:nvPr/>
        </p:nvSpPr>
        <p:spPr bwMode="auto">
          <a:xfrm>
            <a:off x="8529405" y="2384174"/>
            <a:ext cx="2004839" cy="523220"/>
          </a:xfrm>
          <a:prstGeom prst="rect">
            <a:avLst/>
          </a:prstGeom>
          <a:solidFill>
            <a:srgbClr val="FFFF00"/>
          </a:solidFill>
          <a:ln>
            <a:noFill/>
          </a:ln>
        </p:spPr>
        <p:txBody>
          <a:bodyPr wrap="square" anchor="ctr">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fontAlgn="base" hangingPunct="1">
              <a:spcBef>
                <a:spcPct val="50000"/>
              </a:spcBef>
              <a:spcAft>
                <a:spcPct val="0"/>
              </a:spcAft>
              <a:defRPr/>
            </a:pPr>
            <a:r>
              <a:rPr lang="ja-JP" altLang="en-US" sz="2800" b="0" dirty="0">
                <a:solidFill>
                  <a:srgbClr val="000000"/>
                </a:solidFill>
              </a:rPr>
              <a:t>子宮内膜炎</a:t>
            </a:r>
          </a:p>
        </p:txBody>
      </p:sp>
      <p:sp>
        <p:nvSpPr>
          <p:cNvPr id="10" name="Rectangle 11"/>
          <p:cNvSpPr>
            <a:spLocks noChangeArrowheads="1"/>
          </p:cNvSpPr>
          <p:nvPr/>
        </p:nvSpPr>
        <p:spPr bwMode="auto">
          <a:xfrm>
            <a:off x="7326697" y="973065"/>
            <a:ext cx="1616408" cy="523220"/>
          </a:xfrm>
          <a:prstGeom prst="rect">
            <a:avLst/>
          </a:prstGeom>
          <a:solidFill>
            <a:srgbClr val="FFFF00"/>
          </a:solidFill>
          <a:ln>
            <a:noFill/>
          </a:ln>
        </p:spPr>
        <p:txBody>
          <a:bodyPr wrap="square" anchor="ctr">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fontAlgn="base" hangingPunct="1">
              <a:spcBef>
                <a:spcPct val="50000"/>
              </a:spcBef>
              <a:spcAft>
                <a:spcPct val="0"/>
              </a:spcAft>
              <a:defRPr/>
            </a:pPr>
            <a:r>
              <a:rPr lang="ja-JP" altLang="en-US" sz="2800" b="0" dirty="0">
                <a:solidFill>
                  <a:srgbClr val="000000"/>
                </a:solidFill>
              </a:rPr>
              <a:t>卵管炎</a:t>
            </a:r>
          </a:p>
        </p:txBody>
      </p:sp>
      <p:sp>
        <p:nvSpPr>
          <p:cNvPr id="11" name="Rectangle 11"/>
          <p:cNvSpPr>
            <a:spLocks noChangeArrowheads="1"/>
          </p:cNvSpPr>
          <p:nvPr/>
        </p:nvSpPr>
        <p:spPr bwMode="auto">
          <a:xfrm>
            <a:off x="4915045" y="4366737"/>
            <a:ext cx="1616408" cy="523220"/>
          </a:xfrm>
          <a:prstGeom prst="rect">
            <a:avLst/>
          </a:prstGeom>
          <a:solidFill>
            <a:srgbClr val="FFFF00"/>
          </a:solidFill>
          <a:ln>
            <a:noFill/>
          </a:ln>
        </p:spPr>
        <p:txBody>
          <a:bodyPr wrap="square" anchor="ctr">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defTabSz="685766" eaLnBrk="1" fontAlgn="base" hangingPunct="1">
              <a:spcBef>
                <a:spcPct val="50000"/>
              </a:spcBef>
              <a:spcAft>
                <a:spcPct val="0"/>
              </a:spcAft>
              <a:defRPr/>
            </a:pPr>
            <a:r>
              <a:rPr lang="ja-JP" altLang="en-US" sz="2800" b="0" dirty="0">
                <a:solidFill>
                  <a:srgbClr val="000000"/>
                </a:solidFill>
              </a:rPr>
              <a:t>尿道炎</a:t>
            </a:r>
          </a:p>
        </p:txBody>
      </p:sp>
      <p:pic>
        <p:nvPicPr>
          <p:cNvPr id="12" name="図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31453" y="4404789"/>
            <a:ext cx="481606" cy="492806"/>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74751" y="4381944"/>
            <a:ext cx="481606" cy="492806"/>
          </a:xfrm>
          <a:prstGeom prst="rect">
            <a:avLst/>
          </a:prstGeom>
        </p:spPr>
      </p:pic>
      <p:grpSp>
        <p:nvGrpSpPr>
          <p:cNvPr id="22" name="グループ化 21"/>
          <p:cNvGrpSpPr/>
          <p:nvPr/>
        </p:nvGrpSpPr>
        <p:grpSpPr>
          <a:xfrm>
            <a:off x="6727651" y="3068800"/>
            <a:ext cx="767015" cy="739209"/>
            <a:chOff x="5203650" y="3068799"/>
            <a:chExt cx="767015" cy="739209"/>
          </a:xfrm>
        </p:grpSpPr>
        <p:pic>
          <p:nvPicPr>
            <p:cNvPr id="14" name="図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3650" y="3068799"/>
              <a:ext cx="481606" cy="492806"/>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9059" y="3315202"/>
              <a:ext cx="481606" cy="492806"/>
            </a:xfrm>
            <a:prstGeom prst="rect">
              <a:avLst/>
            </a:prstGeom>
          </p:spPr>
        </p:pic>
      </p:grpSp>
      <p:grpSp>
        <p:nvGrpSpPr>
          <p:cNvPr id="23" name="グループ化 22"/>
          <p:cNvGrpSpPr/>
          <p:nvPr/>
        </p:nvGrpSpPr>
        <p:grpSpPr>
          <a:xfrm>
            <a:off x="7313304" y="2384175"/>
            <a:ext cx="900877" cy="585955"/>
            <a:chOff x="5789303" y="2384174"/>
            <a:chExt cx="900877" cy="585955"/>
          </a:xfrm>
        </p:grpSpPr>
        <p:pic>
          <p:nvPicPr>
            <p:cNvPr id="16" name="図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89303" y="2384174"/>
              <a:ext cx="481606" cy="492806"/>
            </a:xfrm>
            <a:prstGeom prst="rect">
              <a:avLst/>
            </a:prstGeom>
          </p:spPr>
        </p:pic>
        <p:pic>
          <p:nvPicPr>
            <p:cNvPr id="17" name="図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08574" y="2477323"/>
              <a:ext cx="481606" cy="492806"/>
            </a:xfrm>
            <a:prstGeom prst="rect">
              <a:avLst/>
            </a:prstGeom>
          </p:spPr>
        </p:pic>
      </p:grpSp>
      <p:pic>
        <p:nvPicPr>
          <p:cNvPr id="18" name="図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16352" y="1548272"/>
            <a:ext cx="481606" cy="492806"/>
          </a:xfrm>
          <a:prstGeom prst="rect">
            <a:avLst/>
          </a:prstGeom>
        </p:spPr>
      </p:pic>
      <p:cxnSp>
        <p:nvCxnSpPr>
          <p:cNvPr id="19" name="直線矢印コネクタ 18"/>
          <p:cNvCxnSpPr/>
          <p:nvPr/>
        </p:nvCxnSpPr>
        <p:spPr>
          <a:xfrm flipV="1">
            <a:off x="7757156" y="3611768"/>
            <a:ext cx="240803" cy="656973"/>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7364406" y="1728472"/>
            <a:ext cx="51148" cy="484154"/>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6709084" y="3922492"/>
            <a:ext cx="114169" cy="359258"/>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9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1500"/>
                            </p:stCondLst>
                            <p:childTnLst>
                              <p:par>
                                <p:cTn id="38" presetID="53"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2000"/>
                            </p:stCondLst>
                            <p:childTnLst>
                              <p:par>
                                <p:cTn id="44" presetID="2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3000"/>
                            </p:stCondLst>
                            <p:childTnLst>
                              <p:par>
                                <p:cTn id="52" presetID="53"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3500"/>
                            </p:stCondLst>
                            <p:childTnLst>
                              <p:par>
                                <p:cTn id="58" presetID="10" presetClass="entr" presetSubtype="0" fill="hold" grpId="0" nodeType="afterEffect">
                                  <p:stCondLst>
                                    <p:cond delay="50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4"/>
          <p:cNvSpPr>
            <a:spLocks noChangeArrowheads="1"/>
          </p:cNvSpPr>
          <p:nvPr/>
        </p:nvSpPr>
        <p:spPr bwMode="auto">
          <a:xfrm>
            <a:off x="1952630" y="1317356"/>
            <a:ext cx="8401051" cy="411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0"/>
              </a:spcBef>
            </a:pPr>
            <a:r>
              <a:rPr lang="ja-JP" altLang="en-US" sz="3600" b="0" dirty="0">
                <a:latin typeface="ＭＳ Ｐゴシック" panose="020B0600070205080204" pitchFamily="50" charset="-128"/>
              </a:rPr>
              <a:t>性感染症は、そのまま</a:t>
            </a:r>
            <a:r>
              <a:rPr lang="ja-JP" altLang="en-US" sz="3600" b="0" dirty="0">
                <a:solidFill>
                  <a:srgbClr val="FF0000"/>
                </a:solidFill>
                <a:latin typeface="ＭＳ Ｐゴシック" panose="020B0600070205080204" pitchFamily="50" charset="-128"/>
              </a:rPr>
              <a:t>放置していても</a:t>
            </a:r>
            <a:endParaRPr lang="en-US" altLang="ja-JP" sz="3600" b="0" dirty="0">
              <a:solidFill>
                <a:srgbClr val="FF0000"/>
              </a:solidFill>
              <a:latin typeface="ＭＳ Ｐゴシック" panose="020B0600070205080204" pitchFamily="50" charset="-128"/>
            </a:endParaRPr>
          </a:p>
          <a:p>
            <a:pPr algn="l" eaLnBrk="1" hangingPunct="1">
              <a:spcBef>
                <a:spcPct val="0"/>
              </a:spcBef>
            </a:pPr>
            <a:r>
              <a:rPr lang="ja-JP" altLang="en-US" sz="3600" b="0" u="sng" dirty="0">
                <a:solidFill>
                  <a:srgbClr val="F5052D"/>
                </a:solidFill>
                <a:latin typeface="ＭＳ Ｐゴシック" panose="020B0600070205080204" pitchFamily="50" charset="-128"/>
              </a:rPr>
              <a:t>自然には治りません</a:t>
            </a:r>
            <a:r>
              <a:rPr lang="ja-JP" altLang="en-US" sz="3600" b="0" dirty="0">
                <a:solidFill>
                  <a:srgbClr val="F5052D"/>
                </a:solidFill>
                <a:latin typeface="ＭＳ Ｐゴシック" panose="020B0600070205080204" pitchFamily="50" charset="-128"/>
              </a:rPr>
              <a:t>。</a:t>
            </a:r>
            <a:endParaRPr lang="en-US" altLang="ja-JP" sz="3600" b="0" dirty="0">
              <a:solidFill>
                <a:srgbClr val="F5052D"/>
              </a:solidFill>
              <a:latin typeface="ＭＳ Ｐゴシック" panose="020B0600070205080204" pitchFamily="50" charset="-128"/>
            </a:endParaRPr>
          </a:p>
          <a:p>
            <a:pPr algn="l" eaLnBrk="1" hangingPunct="1">
              <a:spcBef>
                <a:spcPct val="0"/>
              </a:spcBef>
            </a:pPr>
            <a:endParaRPr lang="en-US" altLang="ja-JP" sz="3600" b="0" dirty="0">
              <a:solidFill>
                <a:srgbClr val="F5052D"/>
              </a:solidFill>
              <a:latin typeface="ＭＳ Ｐゴシック" panose="020B0600070205080204" pitchFamily="50" charset="-128"/>
            </a:endParaRPr>
          </a:p>
          <a:p>
            <a:pPr algn="l" eaLnBrk="1" hangingPunct="1">
              <a:spcBef>
                <a:spcPct val="0"/>
              </a:spcBef>
            </a:pPr>
            <a:r>
              <a:rPr lang="ja-JP" altLang="en-US" sz="3300" b="0" dirty="0">
                <a:latin typeface="ＭＳ Ｐゴシック" panose="020B0600070205080204" pitchFamily="50" charset="-128"/>
              </a:rPr>
              <a:t>放置している間に性行為をすれば、パートナーに感染させます。</a:t>
            </a:r>
            <a:endParaRPr lang="en-US" altLang="ja-JP" sz="3300" b="0" dirty="0">
              <a:latin typeface="ＭＳ Ｐゴシック" panose="020B0600070205080204" pitchFamily="50" charset="-128"/>
            </a:endParaRPr>
          </a:p>
          <a:p>
            <a:pPr algn="l" eaLnBrk="1" hangingPunct="1">
              <a:spcBef>
                <a:spcPct val="0"/>
              </a:spcBef>
            </a:pPr>
            <a:endParaRPr lang="en-US" altLang="ja-JP" sz="3000" b="0" dirty="0">
              <a:latin typeface="ＭＳ Ｐゴシック" panose="020B0600070205080204" pitchFamily="50" charset="-128"/>
            </a:endParaRPr>
          </a:p>
          <a:p>
            <a:pPr eaLnBrk="1" hangingPunct="1">
              <a:spcBef>
                <a:spcPct val="0"/>
              </a:spcBef>
            </a:pPr>
            <a:r>
              <a:rPr lang="ja-JP" altLang="en-US" sz="3600" b="0" dirty="0">
                <a:solidFill>
                  <a:srgbClr val="FF0000"/>
                </a:solidFill>
                <a:latin typeface="ＭＳ Ｐゴシック" panose="020B0600070205080204" pitchFamily="50" charset="-128"/>
              </a:rPr>
              <a:t>早めにパートナーと一緒に治療しましょう</a:t>
            </a:r>
            <a:r>
              <a:rPr lang="ja-JP" altLang="en-US" sz="3600" b="0" dirty="0">
                <a:solidFill>
                  <a:srgbClr val="F5052D"/>
                </a:solidFill>
                <a:latin typeface="ＭＳ Ｐゴシック" panose="020B0600070205080204" pitchFamily="50" charset="-128"/>
              </a:rPr>
              <a:t>。</a:t>
            </a:r>
            <a:endParaRPr lang="en-US" altLang="ja-JP" sz="3600" b="0" dirty="0">
              <a:solidFill>
                <a:srgbClr val="F5052D"/>
              </a:solidFill>
              <a:latin typeface="ＭＳ Ｐゴシック" panose="020B0600070205080204" pitchFamily="50" charset="-128"/>
            </a:endParaRPr>
          </a:p>
          <a:p>
            <a:pPr algn="l" eaLnBrk="1" hangingPunct="1">
              <a:spcBef>
                <a:spcPct val="0"/>
              </a:spcBef>
            </a:pPr>
            <a:endParaRPr lang="ja-JP" altLang="en-US" sz="3000" b="0" dirty="0">
              <a:latin typeface="ＭＳ Ｐゴシック" panose="020B0600070205080204" pitchFamily="50" charset="-128"/>
            </a:endParaRPr>
          </a:p>
        </p:txBody>
      </p:sp>
    </p:spTree>
    <p:extLst>
      <p:ext uri="{BB962C8B-B14F-4D97-AF65-F5344CB8AC3E}">
        <p14:creationId xmlns:p14="http://schemas.microsoft.com/office/powerpoint/2010/main" val="29460520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Oval 5"/>
          <p:cNvSpPr>
            <a:spLocks noChangeArrowheads="1"/>
          </p:cNvSpPr>
          <p:nvPr/>
        </p:nvSpPr>
        <p:spPr bwMode="auto">
          <a:xfrm>
            <a:off x="1894690" y="1981809"/>
            <a:ext cx="3256955" cy="1774043"/>
          </a:xfrm>
          <a:prstGeom prst="ellipse">
            <a:avLst/>
          </a:prstGeom>
          <a:solidFill>
            <a:srgbClr val="CCFFFF"/>
          </a:solidFill>
          <a:ln w="9525">
            <a:solidFill>
              <a:schemeClr val="tx1"/>
            </a:solidFill>
            <a:round/>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pPr>
            <a:r>
              <a:rPr lang="ja-JP" altLang="en-US" sz="2700" b="0" dirty="0"/>
              <a:t>気になる症状が</a:t>
            </a:r>
          </a:p>
          <a:p>
            <a:pPr eaLnBrk="1" hangingPunct="1">
              <a:spcBef>
                <a:spcPct val="0"/>
              </a:spcBef>
            </a:pPr>
            <a:r>
              <a:rPr lang="ja-JP" altLang="en-US" sz="2700" b="0" dirty="0">
                <a:solidFill>
                  <a:srgbClr val="FF0000"/>
                </a:solidFill>
              </a:rPr>
              <a:t>少しでも出たら</a:t>
            </a:r>
          </a:p>
        </p:txBody>
      </p:sp>
      <p:sp>
        <p:nvSpPr>
          <p:cNvPr id="342024" name="AutoShape 8"/>
          <p:cNvSpPr>
            <a:spLocks noChangeArrowheads="1"/>
          </p:cNvSpPr>
          <p:nvPr/>
        </p:nvSpPr>
        <p:spPr bwMode="auto">
          <a:xfrm>
            <a:off x="2102942" y="4503913"/>
            <a:ext cx="8215372" cy="928852"/>
          </a:xfrm>
          <a:prstGeom prst="roundRect">
            <a:avLst>
              <a:gd name="adj" fmla="val 16667"/>
            </a:avLst>
          </a:prstGeom>
          <a:solidFill>
            <a:srgbClr val="FFFFCC"/>
          </a:solidFill>
          <a:ln w="9525">
            <a:solidFill>
              <a:schemeClr val="tx1"/>
            </a:solidFill>
            <a:round/>
            <a:headEnd/>
            <a:tailEnd/>
          </a:ln>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pPr>
            <a:r>
              <a:rPr lang="ja-JP" altLang="en-US" sz="3200" b="0" dirty="0"/>
              <a:t>必ず、</a:t>
            </a:r>
            <a:r>
              <a:rPr lang="ja-JP" altLang="en-US" sz="3200" b="0" dirty="0">
                <a:solidFill>
                  <a:srgbClr val="FF0000"/>
                </a:solidFill>
              </a:rPr>
              <a:t>パートナーも同じように治療を受けること</a:t>
            </a:r>
            <a:endParaRPr lang="ja-JP" altLang="en-US" sz="3200" b="0" dirty="0">
              <a:solidFill>
                <a:schemeClr val="accent2"/>
              </a:solidFill>
            </a:endParaRPr>
          </a:p>
        </p:txBody>
      </p:sp>
      <p:sp>
        <p:nvSpPr>
          <p:cNvPr id="22533" name="Text Box 10"/>
          <p:cNvSpPr txBox="1">
            <a:spLocks noChangeArrowheads="1"/>
          </p:cNvSpPr>
          <p:nvPr/>
        </p:nvSpPr>
        <p:spPr bwMode="auto">
          <a:xfrm>
            <a:off x="5338770" y="2053301"/>
            <a:ext cx="41005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300" b="0" dirty="0">
                <a:latin typeface="ＭＳ Ｐゴシック" panose="020B0600070205080204" pitchFamily="50" charset="-128"/>
              </a:rPr>
              <a:t>男性　・・・　泌尿器科</a:t>
            </a:r>
          </a:p>
        </p:txBody>
      </p:sp>
      <p:sp>
        <p:nvSpPr>
          <p:cNvPr id="22535" name="Text Box 12"/>
          <p:cNvSpPr txBox="1">
            <a:spLocks noChangeArrowheads="1"/>
          </p:cNvSpPr>
          <p:nvPr/>
        </p:nvSpPr>
        <p:spPr bwMode="auto">
          <a:xfrm>
            <a:off x="5338770" y="3020933"/>
            <a:ext cx="41005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300" b="0" dirty="0">
                <a:latin typeface="ＭＳ Ｐゴシック" panose="020B0600070205080204" pitchFamily="50" charset="-128"/>
              </a:rPr>
              <a:t>女性　・・・　産婦人科</a:t>
            </a:r>
          </a:p>
        </p:txBody>
      </p:sp>
      <p:sp>
        <p:nvSpPr>
          <p:cNvPr id="14" name="テキスト ボックス 13"/>
          <p:cNvSpPr txBox="1"/>
          <p:nvPr/>
        </p:nvSpPr>
        <p:spPr>
          <a:xfrm>
            <a:off x="4219039" y="584101"/>
            <a:ext cx="3983178" cy="600164"/>
          </a:xfrm>
          <a:prstGeom prst="rect">
            <a:avLst/>
          </a:prstGeom>
          <a:noFill/>
        </p:spPr>
        <p:txBody>
          <a:bodyPr wrap="square">
            <a:spAutoFit/>
          </a:bodyPr>
          <a:lstStyle/>
          <a:p>
            <a:pPr>
              <a:defRPr/>
            </a:pPr>
            <a:r>
              <a:rPr lang="ja-JP" altLang="en-US" sz="3300" dirty="0">
                <a:latin typeface="ＭＳ Ｐゴシック" panose="020B0600070205080204" pitchFamily="50" charset="-128"/>
                <a:ea typeface="ＭＳ Ｐゴシック" panose="020B0600070205080204" pitchFamily="50" charset="-128"/>
              </a:rPr>
              <a:t>症状が出た場合には</a:t>
            </a:r>
          </a:p>
        </p:txBody>
      </p:sp>
      <p:sp>
        <p:nvSpPr>
          <p:cNvPr id="22537" name="正方形/長方形 8"/>
          <p:cNvSpPr>
            <a:spLocks noChangeArrowheads="1"/>
          </p:cNvSpPr>
          <p:nvPr/>
        </p:nvSpPr>
        <p:spPr bwMode="auto">
          <a:xfrm>
            <a:off x="7284245" y="2402681"/>
            <a:ext cx="1835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1800"/>
          </a:p>
        </p:txBody>
      </p:sp>
      <p:pic>
        <p:nvPicPr>
          <p:cNvPr id="11" name="図 2"/>
          <p:cNvPicPr>
            <a:picLocks noChangeAspect="1"/>
          </p:cNvPicPr>
          <p:nvPr/>
        </p:nvPicPr>
        <p:blipFill>
          <a:blip r:embed="rId3"/>
          <a:stretch>
            <a:fillRect/>
          </a:stretch>
        </p:blipFill>
        <p:spPr>
          <a:xfrm>
            <a:off x="8651907" y="5300421"/>
            <a:ext cx="1558416" cy="1558416"/>
          </a:xfrm>
          <a:prstGeom prst="rect">
            <a:avLst/>
          </a:prstGeom>
        </p:spPr>
      </p:pic>
    </p:spTree>
    <p:extLst>
      <p:ext uri="{BB962C8B-B14F-4D97-AF65-F5344CB8AC3E}">
        <p14:creationId xmlns:p14="http://schemas.microsoft.com/office/powerpoint/2010/main" val="30893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535"/>
                                        </p:tgtEl>
                                        <p:attrNameLst>
                                          <p:attrName>style.visibility</p:attrName>
                                        </p:attrNameLst>
                                      </p:cBhvr>
                                      <p:to>
                                        <p:strVal val="visible"/>
                                      </p:to>
                                    </p:set>
                                    <p:animEffect transition="in" filter="fade">
                                      <p:cBhvr>
                                        <p:cTn id="11" dur="500"/>
                                        <p:tgtEl>
                                          <p:spTgt spid="225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2024"/>
                                        </p:tgtEl>
                                        <p:attrNameLst>
                                          <p:attrName>style.visibility</p:attrName>
                                        </p:attrNameLst>
                                      </p:cBhvr>
                                      <p:to>
                                        <p:strVal val="visible"/>
                                      </p:to>
                                    </p:set>
                                    <p:animEffect transition="in" filter="fade">
                                      <p:cBhvr>
                                        <p:cTn id="15" dur="500"/>
                                        <p:tgtEl>
                                          <p:spTgt spid="342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4" grpId="0" animBg="1"/>
      <p:bldP spid="22533" grpId="0"/>
      <p:bldP spid="2253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3872243" y="857245"/>
            <a:ext cx="4430853" cy="857251"/>
          </a:xfrm>
          <a:prstGeom prst="rect">
            <a:avLst/>
          </a:prstGeom>
          <a:solidFill>
            <a:schemeClr val="bg1"/>
          </a:solidFill>
          <a:ln>
            <a:noFill/>
          </a:ln>
          <a:extLst/>
        </p:spPr>
        <p:txBody>
          <a:bodyPr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0"/>
              </a:spcBef>
            </a:pPr>
            <a:r>
              <a:rPr lang="ja-JP" altLang="en-US" sz="3300" b="0" dirty="0">
                <a:solidFill>
                  <a:schemeClr val="tx2"/>
                </a:solidFill>
                <a:latin typeface="ＭＳ Ｐゴシック" panose="020B0600070205080204" pitchFamily="50" charset="-128"/>
              </a:rPr>
              <a:t>性感染症の予防方法①</a:t>
            </a:r>
          </a:p>
        </p:txBody>
      </p:sp>
      <p:sp>
        <p:nvSpPr>
          <p:cNvPr id="9" name="テキスト ボックス 8"/>
          <p:cNvSpPr txBox="1">
            <a:spLocks noChangeArrowheads="1"/>
          </p:cNvSpPr>
          <p:nvPr/>
        </p:nvSpPr>
        <p:spPr bwMode="auto">
          <a:xfrm>
            <a:off x="3451032" y="2228851"/>
            <a:ext cx="5273279" cy="1157288"/>
          </a:xfrm>
          <a:prstGeom prst="rect">
            <a:avLst/>
          </a:prstGeom>
          <a:solidFill>
            <a:srgbClr val="FFFFCC"/>
          </a:solidFill>
          <a:ln>
            <a:solidFill>
              <a:srgbClr val="FF0000"/>
            </a:solidFill>
          </a:ln>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3600" b="0" dirty="0">
                <a:latin typeface="ＭＳ Ｐゴシック" panose="020B0600070205080204" pitchFamily="50" charset="-128"/>
              </a:rPr>
              <a:t>安易に性関係を持たない</a:t>
            </a:r>
            <a:endParaRPr lang="en-US" altLang="ja-JP" sz="3600" b="0" dirty="0">
              <a:latin typeface="ＭＳ Ｐゴシック" panose="020B0600070205080204" pitchFamily="50" charset="-128"/>
            </a:endParaRPr>
          </a:p>
        </p:txBody>
      </p:sp>
      <p:sp>
        <p:nvSpPr>
          <p:cNvPr id="5" name="テキスト ボックス 4"/>
          <p:cNvSpPr txBox="1">
            <a:spLocks noChangeArrowheads="1"/>
          </p:cNvSpPr>
          <p:nvPr/>
        </p:nvSpPr>
        <p:spPr bwMode="auto">
          <a:xfrm>
            <a:off x="1950904" y="3900496"/>
            <a:ext cx="8515619"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sz="2800" b="0" dirty="0">
                <a:solidFill>
                  <a:srgbClr val="FF0000"/>
                </a:solidFill>
              </a:rPr>
              <a:t>性的関係があると、感染する（パートナーに感染させる）危険性は誰にでもあります</a:t>
            </a:r>
            <a:r>
              <a:rPr lang="ja-JP" altLang="en-US" sz="2800" b="0" dirty="0"/>
              <a:t>。</a:t>
            </a:r>
            <a:endParaRPr lang="en-US" altLang="ja-JP" sz="2800" b="0" dirty="0"/>
          </a:p>
          <a:p>
            <a:pPr eaLnBrk="1" hangingPunct="1">
              <a:lnSpc>
                <a:spcPct val="150000"/>
              </a:lnSpc>
            </a:pPr>
            <a:r>
              <a:rPr lang="ja-JP" altLang="en-US" sz="2800" b="0" dirty="0"/>
              <a:t>感染が不安なときは、</a:t>
            </a:r>
            <a:r>
              <a:rPr lang="ja-JP" altLang="en-US" sz="2800" b="0" dirty="0">
                <a:solidFill>
                  <a:srgbClr val="FF0000"/>
                </a:solidFill>
              </a:rPr>
              <a:t>パートナーと病院へ</a:t>
            </a:r>
            <a:r>
              <a:rPr lang="ja-JP" altLang="en-US" sz="2800" b="0" dirty="0"/>
              <a:t>行きましょう。</a:t>
            </a:r>
          </a:p>
        </p:txBody>
      </p:sp>
    </p:spTree>
    <p:extLst>
      <p:ext uri="{BB962C8B-B14F-4D97-AF65-F5344CB8AC3E}">
        <p14:creationId xmlns:p14="http://schemas.microsoft.com/office/powerpoint/2010/main" val="91406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3818001" y="857248"/>
            <a:ext cx="4539340"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0"/>
              </a:spcBef>
            </a:pPr>
            <a:r>
              <a:rPr lang="ja-JP" altLang="en-US" sz="3300" b="0" dirty="0">
                <a:solidFill>
                  <a:schemeClr val="tx2"/>
                </a:solidFill>
                <a:latin typeface="ＭＳ Ｐゴシック" panose="020B0600070205080204" pitchFamily="50" charset="-128"/>
              </a:rPr>
              <a:t>性感染症の予防方法②</a:t>
            </a:r>
          </a:p>
        </p:txBody>
      </p:sp>
      <p:sp>
        <p:nvSpPr>
          <p:cNvPr id="9" name="テキスト ボックス 8"/>
          <p:cNvSpPr txBox="1">
            <a:spLocks noChangeArrowheads="1"/>
          </p:cNvSpPr>
          <p:nvPr/>
        </p:nvSpPr>
        <p:spPr bwMode="auto">
          <a:xfrm>
            <a:off x="3608791" y="2228851"/>
            <a:ext cx="4957763" cy="1157288"/>
          </a:xfrm>
          <a:prstGeom prst="rect">
            <a:avLst/>
          </a:prstGeom>
          <a:solidFill>
            <a:srgbClr val="FFFFCC"/>
          </a:solidFill>
          <a:ln>
            <a:solidFill>
              <a:srgbClr val="FF0000"/>
            </a:solidFill>
          </a:ln>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3600" dirty="0"/>
              <a:t>コンドームを使用する</a:t>
            </a:r>
            <a:endParaRPr lang="en-US" altLang="ja-JP" sz="3600" dirty="0">
              <a:solidFill>
                <a:srgbClr val="FF0000"/>
              </a:solidFill>
              <a:ea typeface="富士ポップ" pitchFamily="49" charset="-128"/>
            </a:endParaRPr>
          </a:p>
        </p:txBody>
      </p:sp>
      <p:sp>
        <p:nvSpPr>
          <p:cNvPr id="5" name="テキスト ボックス 4"/>
          <p:cNvSpPr txBox="1">
            <a:spLocks noChangeArrowheads="1"/>
          </p:cNvSpPr>
          <p:nvPr/>
        </p:nvSpPr>
        <p:spPr bwMode="auto">
          <a:xfrm>
            <a:off x="2001446" y="3941907"/>
            <a:ext cx="8385201"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sz="2800" b="0" dirty="0">
                <a:solidFill>
                  <a:srgbClr val="FF0000"/>
                </a:solidFill>
              </a:rPr>
              <a:t>粘膜や精液などが接することを避ける。</a:t>
            </a:r>
            <a:endParaRPr lang="en-US" altLang="ja-JP" sz="2800" b="0" dirty="0">
              <a:solidFill>
                <a:srgbClr val="FF0000"/>
              </a:solidFill>
            </a:endParaRPr>
          </a:p>
          <a:p>
            <a:pPr eaLnBrk="1" hangingPunct="1">
              <a:lnSpc>
                <a:spcPct val="150000"/>
              </a:lnSpc>
            </a:pPr>
            <a:r>
              <a:rPr lang="ja-JP" altLang="en-US" sz="2800" b="0" dirty="0">
                <a:solidFill>
                  <a:srgbClr val="FF0000"/>
                </a:solidFill>
              </a:rPr>
              <a:t>最初から使用し、粘膜などが触れ合わないようにする。</a:t>
            </a:r>
          </a:p>
        </p:txBody>
      </p:sp>
    </p:spTree>
    <p:extLst>
      <p:ext uri="{BB962C8B-B14F-4D97-AF65-F5344CB8AC3E}">
        <p14:creationId xmlns:p14="http://schemas.microsoft.com/office/powerpoint/2010/main" val="38778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3425714" y="3455677"/>
            <a:ext cx="5538192" cy="1045389"/>
          </a:xfrm>
          <a:prstGeom prst="rect">
            <a:avLst/>
          </a:prstGeom>
          <a:solidFill>
            <a:srgbClr val="FFEFEF"/>
          </a:solid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buFontTx/>
              <a:buNone/>
            </a:pPr>
            <a:r>
              <a:rPr lang="ja-JP" altLang="en-US" sz="3200" dirty="0">
                <a:latin typeface="ＭＳ Ｐゴシック" panose="020B0600070205080204" pitchFamily="50" charset="-128"/>
                <a:ea typeface="ＭＳ Ｐゴシック" panose="020B0600070205080204" pitchFamily="50" charset="-128"/>
              </a:rPr>
              <a:t>ヒント：　体の仕組みの違い</a:t>
            </a:r>
          </a:p>
        </p:txBody>
      </p:sp>
      <p:sp>
        <p:nvSpPr>
          <p:cNvPr id="6" name="Rectangle 4"/>
          <p:cNvSpPr txBox="1">
            <a:spLocks noChangeArrowheads="1"/>
          </p:cNvSpPr>
          <p:nvPr/>
        </p:nvSpPr>
        <p:spPr>
          <a:xfrm>
            <a:off x="3304257" y="1697840"/>
            <a:ext cx="5781106" cy="113656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600" dirty="0">
                <a:latin typeface="ＭＳ Ｐゴシック" panose="020B0600070205080204" pitchFamily="50" charset="-128"/>
                <a:ea typeface="ＭＳ Ｐゴシック" panose="020B0600070205080204" pitchFamily="50" charset="-128"/>
              </a:rPr>
              <a:t>なぜ、女性に多いのだろうか</a:t>
            </a:r>
          </a:p>
        </p:txBody>
      </p:sp>
    </p:spTree>
    <p:extLst>
      <p:ext uri="{BB962C8B-B14F-4D97-AF65-F5344CB8AC3E}">
        <p14:creationId xmlns:p14="http://schemas.microsoft.com/office/powerpoint/2010/main" val="36418633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テキスト ボックス 6"/>
          <p:cNvSpPr txBox="1">
            <a:spLocks noChangeArrowheads="1"/>
          </p:cNvSpPr>
          <p:nvPr/>
        </p:nvSpPr>
        <p:spPr bwMode="auto">
          <a:xfrm>
            <a:off x="3784730" y="675797"/>
            <a:ext cx="4675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b="0" dirty="0"/>
              <a:t>性器の粘膜の面積の比較</a:t>
            </a: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3168" y="1647511"/>
            <a:ext cx="4414839" cy="3706737"/>
          </a:xfrm>
          <a:prstGeom prst="rect">
            <a:avLst/>
          </a:prstGeom>
        </p:spPr>
      </p:pic>
      <p:sp>
        <p:nvSpPr>
          <p:cNvPr id="10" name="Oval 8"/>
          <p:cNvSpPr>
            <a:spLocks noChangeArrowheads="1"/>
          </p:cNvSpPr>
          <p:nvPr/>
        </p:nvSpPr>
        <p:spPr bwMode="auto">
          <a:xfrm>
            <a:off x="8782056" y="4150526"/>
            <a:ext cx="528639" cy="328611"/>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1800"/>
          </a:p>
        </p:txBody>
      </p:sp>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l="14902" t="17437" r="14873" b="12098"/>
          <a:stretch/>
        </p:blipFill>
        <p:spPr>
          <a:xfrm>
            <a:off x="1524007" y="1642763"/>
            <a:ext cx="4329113" cy="3711487"/>
          </a:xfrm>
          <a:prstGeom prst="rect">
            <a:avLst/>
          </a:prstGeom>
        </p:spPr>
      </p:pic>
      <p:sp>
        <p:nvSpPr>
          <p:cNvPr id="12" name="Oval 9"/>
          <p:cNvSpPr>
            <a:spLocks noChangeArrowheads="1"/>
          </p:cNvSpPr>
          <p:nvPr/>
        </p:nvSpPr>
        <p:spPr bwMode="auto">
          <a:xfrm>
            <a:off x="2846496" y="3386139"/>
            <a:ext cx="2137767" cy="1092992"/>
          </a:xfrm>
          <a:prstGeom prst="ellipse">
            <a:avLst/>
          </a:prstGeom>
          <a:noFill/>
          <a:ln w="5715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ja-JP" altLang="en-US" sz="1351">
              <a:solidFill>
                <a:srgbClr val="FF0000"/>
              </a:solidFill>
            </a:endParaRPr>
          </a:p>
        </p:txBody>
      </p:sp>
      <p:sp>
        <p:nvSpPr>
          <p:cNvPr id="13" name="Oval 8"/>
          <p:cNvSpPr>
            <a:spLocks noChangeArrowheads="1"/>
          </p:cNvSpPr>
          <p:nvPr/>
        </p:nvSpPr>
        <p:spPr bwMode="auto">
          <a:xfrm>
            <a:off x="6496059" y="4586294"/>
            <a:ext cx="657225" cy="38576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1800"/>
          </a:p>
        </p:txBody>
      </p:sp>
      <p:sp>
        <p:nvSpPr>
          <p:cNvPr id="15" name="テキスト ボックス 6"/>
          <p:cNvSpPr txBox="1">
            <a:spLocks noChangeArrowheads="1"/>
          </p:cNvSpPr>
          <p:nvPr/>
        </p:nvSpPr>
        <p:spPr bwMode="auto">
          <a:xfrm>
            <a:off x="2846496" y="5668510"/>
            <a:ext cx="67526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000" b="0" dirty="0"/>
              <a:t>面積が広い　＝　感染の危険性が高い</a:t>
            </a:r>
          </a:p>
        </p:txBody>
      </p:sp>
    </p:spTree>
    <p:extLst>
      <p:ext uri="{BB962C8B-B14F-4D97-AF65-F5344CB8AC3E}">
        <p14:creationId xmlns:p14="http://schemas.microsoft.com/office/powerpoint/2010/main" val="2640112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p:cNvGrpSpPr/>
          <p:nvPr/>
        </p:nvGrpSpPr>
        <p:grpSpPr>
          <a:xfrm>
            <a:off x="3402656" y="5562817"/>
            <a:ext cx="2450324" cy="653004"/>
            <a:chOff x="2452608" y="5928905"/>
            <a:chExt cx="3056449" cy="748280"/>
          </a:xfrm>
        </p:grpSpPr>
        <p:sp>
          <p:nvSpPr>
            <p:cNvPr id="34" name="角丸四角形吹き出し 33"/>
            <p:cNvSpPr/>
            <p:nvPr/>
          </p:nvSpPr>
          <p:spPr>
            <a:xfrm>
              <a:off x="2785847" y="5928905"/>
              <a:ext cx="2723210" cy="748280"/>
            </a:xfrm>
            <a:prstGeom prst="wedgeRoundRectCallout">
              <a:avLst>
                <a:gd name="adj1" fmla="val -22017"/>
                <a:gd name="adj2" fmla="val -44135"/>
                <a:gd name="adj3" fmla="val 16667"/>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27000" rtlCol="0" anchor="ctr"/>
            <a:lstStyle/>
            <a:p>
              <a:pPr defTabSz="457200"/>
              <a:r>
                <a:rPr kumimoji="0" lang="ja-JP" altLang="en-US" sz="1500" dirty="0">
                  <a:solidFill>
                    <a:prstClr val="black"/>
                  </a:solidFill>
                  <a:latin typeface="ＭＳ Ｐゴシック" panose="020B0600070205080204" pitchFamily="50" charset="-128"/>
                  <a:ea typeface="ＭＳ Ｐゴシック" panose="020B0600070205080204" pitchFamily="50" charset="-128"/>
                </a:rPr>
                <a:t>　 心身ともに良好な時期</a:t>
              </a:r>
            </a:p>
          </p:txBody>
        </p:sp>
        <p:pic>
          <p:nvPicPr>
            <p:cNvPr id="35" name="図 34" descr="基礎体温サイクル"/>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2452608" y="5955116"/>
              <a:ext cx="640080" cy="640080"/>
            </a:xfrm>
            <a:prstGeom prst="rect">
              <a:avLst/>
            </a:prstGeom>
            <a:noFill/>
            <a:ln>
              <a:noFill/>
            </a:ln>
            <a:extLst>
              <a:ext uri="{53640926-AAD7-44D8-BBD7-CCE9431645EC}">
                <a14:shadowObscured xmlns:a14="http://schemas.microsoft.com/office/drawing/2010/main"/>
              </a:ext>
            </a:extLst>
          </p:spPr>
        </p:pic>
      </p:grpSp>
      <p:grpSp>
        <p:nvGrpSpPr>
          <p:cNvPr id="62" name="グループ化 61"/>
          <p:cNvGrpSpPr/>
          <p:nvPr/>
        </p:nvGrpSpPr>
        <p:grpSpPr>
          <a:xfrm>
            <a:off x="5846231" y="5536961"/>
            <a:ext cx="3983231" cy="707656"/>
            <a:chOff x="5842296" y="5844147"/>
            <a:chExt cx="4916224" cy="862018"/>
          </a:xfrm>
        </p:grpSpPr>
        <p:sp>
          <p:nvSpPr>
            <p:cNvPr id="38" name="角丸四角形吹き出し 37"/>
            <p:cNvSpPr/>
            <p:nvPr/>
          </p:nvSpPr>
          <p:spPr>
            <a:xfrm>
              <a:off x="6147461" y="5844147"/>
              <a:ext cx="4611059" cy="862018"/>
            </a:xfrm>
            <a:prstGeom prst="wedgeRoundRectCallout">
              <a:avLst>
                <a:gd name="adj1" fmla="val -16949"/>
                <a:gd name="adj2" fmla="val -47112"/>
                <a:gd name="adj3" fmla="val 16667"/>
              </a:avLst>
            </a:prstGeom>
            <a:solidFill>
              <a:srgbClr val="F4DD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27000" rtlCol="0" anchor="ctr"/>
            <a:lstStyle/>
            <a:p>
              <a:pPr defTabSz="457200">
                <a:lnSpc>
                  <a:spcPts val="1951"/>
                </a:lnSpc>
              </a:pPr>
              <a:r>
                <a:rPr kumimoji="0" lang="ja-JP" altLang="en-US" sz="1500" dirty="0">
                  <a:solidFill>
                    <a:prstClr val="black"/>
                  </a:solidFill>
                  <a:latin typeface="ＭＳ Ｐゴシック" panose="020B0600070205080204" pitchFamily="50" charset="-128"/>
                  <a:ea typeface="ＭＳ Ｐゴシック" panose="020B0600070205080204" pitchFamily="50" charset="-128"/>
                </a:rPr>
                <a:t>　　肌荒れや気持ちが不安定になる等、心身</a:t>
              </a:r>
              <a:endParaRPr kumimoji="0" lang="en-US" altLang="ja-JP" sz="1500" dirty="0">
                <a:solidFill>
                  <a:prstClr val="black"/>
                </a:solidFill>
                <a:latin typeface="ＭＳ Ｐゴシック" panose="020B0600070205080204" pitchFamily="50" charset="-128"/>
                <a:ea typeface="ＭＳ Ｐゴシック" panose="020B0600070205080204" pitchFamily="50" charset="-128"/>
              </a:endParaRPr>
            </a:p>
            <a:p>
              <a:pPr defTabSz="457200">
                <a:lnSpc>
                  <a:spcPts val="1951"/>
                </a:lnSpc>
              </a:pPr>
              <a:r>
                <a:rPr kumimoji="0" lang="en-US" altLang="ja-JP" sz="1500"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500" dirty="0">
                  <a:solidFill>
                    <a:prstClr val="black"/>
                  </a:solidFill>
                  <a:latin typeface="ＭＳ Ｐゴシック" panose="020B0600070205080204" pitchFamily="50" charset="-128"/>
                  <a:ea typeface="ＭＳ Ｐゴシック" panose="020B0600070205080204" pitchFamily="50" charset="-128"/>
                </a:rPr>
                <a:t>ともにホルモンの影響が出やすい時期</a:t>
              </a:r>
            </a:p>
          </p:txBody>
        </p:sp>
        <p:pic>
          <p:nvPicPr>
            <p:cNvPr id="39" name="図 38" descr="基礎体温サイクル"/>
            <p:cNvPicPr/>
            <p:nvPr/>
          </p:nvPicPr>
          <p:blipFill rotWithShape="1">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5842296" y="5988334"/>
              <a:ext cx="610331" cy="573644"/>
            </a:xfrm>
            <a:prstGeom prst="rect">
              <a:avLst/>
            </a:prstGeom>
            <a:noFill/>
            <a:ln>
              <a:noFill/>
            </a:ln>
            <a:extLst>
              <a:ext uri="{53640926-AAD7-44D8-BBD7-CCE9431645EC}">
                <a14:shadowObscured xmlns:a14="http://schemas.microsoft.com/office/drawing/2010/main"/>
              </a:ext>
            </a:extLst>
          </p:spPr>
        </p:pic>
      </p:grpSp>
      <p:sp>
        <p:nvSpPr>
          <p:cNvPr id="40" name="タイトル 1"/>
          <p:cNvSpPr txBox="1">
            <a:spLocks/>
          </p:cNvSpPr>
          <p:nvPr/>
        </p:nvSpPr>
        <p:spPr>
          <a:xfrm>
            <a:off x="1615930" y="5430009"/>
            <a:ext cx="886814" cy="985860"/>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725"/>
              </a:lnSpc>
            </a:pPr>
            <a:r>
              <a:rPr lang="ja-JP" altLang="en-US" sz="1400" dirty="0">
                <a:solidFill>
                  <a:prstClr val="black"/>
                </a:solidFill>
                <a:latin typeface="ＭＳ Ｐゴシック" panose="020B0600070205080204" pitchFamily="50" charset="-128"/>
                <a:ea typeface="ＭＳ Ｐゴシック" panose="020B0600070205080204" pitchFamily="50" charset="-128"/>
              </a:rPr>
              <a:t>月経周期の時期による体調の変化</a:t>
            </a:r>
          </a:p>
        </p:txBody>
      </p:sp>
      <p:pic>
        <p:nvPicPr>
          <p:cNvPr id="41" name="図 4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68149" y="4112885"/>
            <a:ext cx="1253140" cy="890947"/>
          </a:xfrm>
          <a:prstGeom prst="rect">
            <a:avLst/>
          </a:prstGeom>
        </p:spPr>
      </p:pic>
      <p:pic>
        <p:nvPicPr>
          <p:cNvPr id="42" name="図 4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22153" y="4084996"/>
            <a:ext cx="1297240" cy="904733"/>
          </a:xfrm>
          <a:prstGeom prst="rect">
            <a:avLst/>
          </a:prstGeom>
        </p:spPr>
      </p:pic>
      <p:pic>
        <p:nvPicPr>
          <p:cNvPr id="43" name="図 4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3786" y="4073294"/>
            <a:ext cx="1237828" cy="863297"/>
          </a:xfrm>
          <a:prstGeom prst="rect">
            <a:avLst/>
          </a:prstGeom>
        </p:spPr>
      </p:pic>
      <p:pic>
        <p:nvPicPr>
          <p:cNvPr id="44" name="図 4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49797" y="4118481"/>
            <a:ext cx="1313586" cy="916132"/>
          </a:xfrm>
          <a:prstGeom prst="rect">
            <a:avLst/>
          </a:prstGeom>
        </p:spPr>
      </p:pic>
      <p:sp>
        <p:nvSpPr>
          <p:cNvPr id="45" name="タイトル 1"/>
          <p:cNvSpPr txBox="1">
            <a:spLocks/>
          </p:cNvSpPr>
          <p:nvPr/>
        </p:nvSpPr>
        <p:spPr>
          <a:xfrm>
            <a:off x="5212366" y="42347"/>
            <a:ext cx="2386871" cy="529568"/>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251" dirty="0">
                <a:solidFill>
                  <a:srgbClr val="0070C0"/>
                </a:solidFill>
                <a:latin typeface="ＭＳ Ｐゴシック" panose="020B0600070205080204" pitchFamily="50" charset="-128"/>
                <a:ea typeface="ＭＳ Ｐゴシック" panose="020B0600070205080204" pitchFamily="50" charset="-128"/>
              </a:rPr>
              <a:t>基礎体温の変化</a:t>
            </a:r>
          </a:p>
        </p:txBody>
      </p:sp>
      <p:pic>
        <p:nvPicPr>
          <p:cNvPr id="10" name="図 9"/>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a:ext>
            </a:extLst>
          </a:blip>
          <a:stretch>
            <a:fillRect/>
          </a:stretch>
        </p:blipFill>
        <p:spPr>
          <a:xfrm>
            <a:off x="1626482" y="1119926"/>
            <a:ext cx="8957027" cy="2404337"/>
          </a:xfrm>
          <a:prstGeom prst="rect">
            <a:avLst/>
          </a:prstGeom>
        </p:spPr>
      </p:pic>
      <p:sp>
        <p:nvSpPr>
          <p:cNvPr id="28" name="タイトル 1"/>
          <p:cNvSpPr txBox="1">
            <a:spLocks/>
          </p:cNvSpPr>
          <p:nvPr/>
        </p:nvSpPr>
        <p:spPr>
          <a:xfrm>
            <a:off x="3784861" y="1545951"/>
            <a:ext cx="1820050" cy="701306"/>
          </a:xfrm>
          <a:prstGeom prst="rect">
            <a:avLst/>
          </a:prstGeom>
        </p:spPr>
        <p:txBody>
          <a:bodyPr vert="horz" lIns="68580" tIns="34291" rIns="5400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951"/>
              </a:lnSpc>
            </a:pPr>
            <a:r>
              <a:rPr lang="ja-JP" altLang="en-US" sz="1600" dirty="0">
                <a:solidFill>
                  <a:srgbClr val="FF0000"/>
                </a:solidFill>
                <a:latin typeface="ＭＳ Ｐゴシック" panose="020B0600070205080204" pitchFamily="50" charset="-128"/>
                <a:ea typeface="ＭＳ Ｐゴシック" panose="020B0600070205080204" pitchFamily="50" charset="-128"/>
              </a:rPr>
              <a:t>排卵</a:t>
            </a:r>
            <a:r>
              <a:rPr lang="ja-JP" altLang="en-US" sz="1600" dirty="0">
                <a:solidFill>
                  <a:prstClr val="black"/>
                </a:solidFill>
                <a:latin typeface="ＭＳ Ｐゴシック" panose="020B0600070205080204" pitchFamily="50" charset="-128"/>
                <a:ea typeface="ＭＳ Ｐゴシック" panose="020B0600070205080204" pitchFamily="50" charset="-128"/>
              </a:rPr>
              <a:t>があると、</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a:lnSpc>
                <a:spcPts val="1951"/>
              </a:lnSpc>
            </a:pPr>
            <a:r>
              <a:rPr lang="ja-JP" altLang="en-US" sz="1600" dirty="0">
                <a:solidFill>
                  <a:prstClr val="black"/>
                </a:solidFill>
                <a:latin typeface="ＭＳ Ｐゴシック" panose="020B0600070205080204" pitchFamily="50" charset="-128"/>
                <a:ea typeface="ＭＳ Ｐゴシック" panose="020B0600070205080204" pitchFamily="50" charset="-128"/>
              </a:rPr>
              <a:t>基礎体温がストンと下がる</a:t>
            </a:r>
          </a:p>
        </p:txBody>
      </p:sp>
      <p:sp>
        <p:nvSpPr>
          <p:cNvPr id="32" name="タイトル 1"/>
          <p:cNvSpPr txBox="1">
            <a:spLocks/>
          </p:cNvSpPr>
          <p:nvPr/>
        </p:nvSpPr>
        <p:spPr>
          <a:xfrm>
            <a:off x="6193455" y="2078414"/>
            <a:ext cx="2327163" cy="822107"/>
          </a:xfrm>
          <a:prstGeom prst="rect">
            <a:avLst/>
          </a:prstGeom>
        </p:spPr>
        <p:txBody>
          <a:bodyPr vert="horz" lIns="68580" tIns="34291" rIns="5400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951"/>
              </a:lnSpc>
            </a:pPr>
            <a:r>
              <a:rPr lang="ja-JP" altLang="en-US" sz="1600" dirty="0">
                <a:solidFill>
                  <a:prstClr val="black"/>
                </a:solidFill>
                <a:latin typeface="ＭＳ Ｐゴシック" panose="020B0600070205080204" pitchFamily="50" charset="-128"/>
                <a:ea typeface="ＭＳ Ｐゴシック" panose="020B0600070205080204" pitchFamily="50" charset="-128"/>
              </a:rPr>
              <a:t>排卵後は、</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a:lnSpc>
                <a:spcPts val="1951"/>
              </a:lnSpc>
            </a:pPr>
            <a:r>
              <a:rPr lang="ja-JP" altLang="en-US" sz="1600" dirty="0">
                <a:solidFill>
                  <a:prstClr val="black"/>
                </a:solidFill>
                <a:latin typeface="ＭＳ Ｐゴシック" panose="020B0600070205080204" pitchFamily="50" charset="-128"/>
                <a:ea typeface="ＭＳ Ｐゴシック" panose="020B0600070205080204" pitchFamily="50" charset="-128"/>
              </a:rPr>
              <a:t>黄体ホルモンの影響で</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a:lnSpc>
                <a:spcPts val="1951"/>
              </a:lnSpc>
            </a:pPr>
            <a:r>
              <a:rPr lang="ja-JP" altLang="en-US" sz="1600" dirty="0">
                <a:solidFill>
                  <a:prstClr val="black"/>
                </a:solidFill>
                <a:latin typeface="ＭＳ Ｐゴシック" panose="020B0600070205080204" pitchFamily="50" charset="-128"/>
                <a:ea typeface="ＭＳ Ｐゴシック" panose="020B0600070205080204" pitchFamily="50" charset="-128"/>
              </a:rPr>
              <a:t>基礎体温が上がる</a:t>
            </a:r>
          </a:p>
        </p:txBody>
      </p:sp>
      <p:sp>
        <p:nvSpPr>
          <p:cNvPr id="33" name="タイトル 1"/>
          <p:cNvSpPr txBox="1">
            <a:spLocks/>
          </p:cNvSpPr>
          <p:nvPr/>
        </p:nvSpPr>
        <p:spPr>
          <a:xfrm>
            <a:off x="8934470" y="2074282"/>
            <a:ext cx="1733530" cy="581274"/>
          </a:xfrm>
          <a:prstGeom prst="rect">
            <a:avLst/>
          </a:prstGeom>
        </p:spPr>
        <p:txBody>
          <a:bodyPr vert="horz" lIns="68580" tIns="34291" rIns="5400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951"/>
              </a:lnSpc>
            </a:pPr>
            <a:r>
              <a:rPr lang="ja-JP" altLang="en-US" sz="1600" dirty="0">
                <a:solidFill>
                  <a:prstClr val="black"/>
                </a:solidFill>
                <a:latin typeface="ＭＳ Ｐゴシック" panose="020B0600070205080204" pitchFamily="50" charset="-128"/>
                <a:ea typeface="ＭＳ Ｐゴシック" panose="020B0600070205080204" pitchFamily="50" charset="-128"/>
              </a:rPr>
              <a:t>基礎体温が下がり</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a:lnSpc>
                <a:spcPts val="1951"/>
              </a:lnSpc>
            </a:pPr>
            <a:r>
              <a:rPr lang="ja-JP" altLang="en-US" sz="1600" dirty="0">
                <a:solidFill>
                  <a:prstClr val="black"/>
                </a:solidFill>
                <a:latin typeface="ＭＳ Ｐゴシック" panose="020B0600070205080204" pitchFamily="50" charset="-128"/>
                <a:ea typeface="ＭＳ Ｐゴシック" panose="020B0600070205080204" pitchFamily="50" charset="-128"/>
              </a:rPr>
              <a:t>月経が始まる</a:t>
            </a:r>
          </a:p>
        </p:txBody>
      </p:sp>
      <p:sp>
        <p:nvSpPr>
          <p:cNvPr id="46" name="正方形/長方形 45"/>
          <p:cNvSpPr/>
          <p:nvPr/>
        </p:nvSpPr>
        <p:spPr>
          <a:xfrm>
            <a:off x="6293529" y="711312"/>
            <a:ext cx="1748361" cy="535049"/>
          </a:xfrm>
          <a:prstGeom prst="rect">
            <a:avLst/>
          </a:prstGeom>
          <a:solidFill>
            <a:srgbClr val="FFFF99"/>
          </a:solidFill>
          <a:ln w="12700" cap="flat" cmpd="sng" algn="ctr">
            <a:solidFill>
              <a:schemeClr val="accent4">
                <a:lumMod val="20000"/>
                <a:lumOff val="80000"/>
              </a:schemeClr>
            </a:solid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p>
            <a:pPr algn="ctr" defTabSz="457200"/>
            <a:r>
              <a:rPr kumimoji="0" lang="ja-JP" altLang="en-US" sz="16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高温期</a:t>
            </a:r>
            <a:endParaRPr kumimoji="0" lang="en-US" altLang="ja-JP" sz="16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algn="ctr" defTabSz="457200"/>
            <a:r>
              <a:rPr kumimoji="0" lang="ja-JP" altLang="en-US" sz="1400" kern="100" dirty="0">
                <a:solidFill>
                  <a:prstClr val="black"/>
                </a:solidFill>
                <a:latin typeface="游ゴシック" panose="020B0400000000000000" pitchFamily="50" charset="-128"/>
                <a:cs typeface="Times New Roman" panose="02020603050405020304" pitchFamily="18" charset="0"/>
              </a:rPr>
              <a:t>（約</a:t>
            </a:r>
            <a:r>
              <a:rPr kumimoji="0" lang="en-US" altLang="ja-JP" sz="1400" kern="100" dirty="0">
                <a:solidFill>
                  <a:prstClr val="black"/>
                </a:solidFill>
                <a:latin typeface="游ゴシック" panose="020B0400000000000000" pitchFamily="50" charset="-128"/>
                <a:cs typeface="Times New Roman" panose="02020603050405020304" pitchFamily="18" charset="0"/>
              </a:rPr>
              <a:t>36.5</a:t>
            </a:r>
            <a:r>
              <a:rPr kumimoji="0" lang="ja-JP" altLang="en-US" sz="1400" kern="100" dirty="0">
                <a:solidFill>
                  <a:prstClr val="black"/>
                </a:solidFill>
                <a:latin typeface="游ゴシック" panose="020B0400000000000000" pitchFamily="50" charset="-128"/>
                <a:cs typeface="Times New Roman" panose="02020603050405020304" pitchFamily="18" charset="0"/>
              </a:rPr>
              <a:t>～</a:t>
            </a:r>
            <a:r>
              <a:rPr kumimoji="0" lang="en-US" altLang="ja-JP" sz="1400" kern="100" dirty="0">
                <a:solidFill>
                  <a:prstClr val="black"/>
                </a:solidFill>
                <a:latin typeface="游ゴシック" panose="020B0400000000000000" pitchFamily="50" charset="-128"/>
                <a:cs typeface="Times New Roman" panose="02020603050405020304" pitchFamily="18" charset="0"/>
              </a:rPr>
              <a:t>37.0</a:t>
            </a:r>
            <a:r>
              <a:rPr kumimoji="0" lang="ja-JP" altLang="en-US" sz="1400" kern="100" dirty="0">
                <a:solidFill>
                  <a:prstClr val="black"/>
                </a:solidFill>
                <a:latin typeface="游ゴシック" panose="020B0400000000000000" pitchFamily="50" charset="-128"/>
                <a:cs typeface="Times New Roman" panose="02020603050405020304" pitchFamily="18" charset="0"/>
              </a:rPr>
              <a:t>℃）</a:t>
            </a:r>
          </a:p>
        </p:txBody>
      </p:sp>
      <p:sp>
        <p:nvSpPr>
          <p:cNvPr id="47" name="正方形/長方形 46"/>
          <p:cNvSpPr/>
          <p:nvPr/>
        </p:nvSpPr>
        <p:spPr>
          <a:xfrm>
            <a:off x="3464978" y="709759"/>
            <a:ext cx="1665344" cy="557407"/>
          </a:xfrm>
          <a:prstGeom prst="rect">
            <a:avLst/>
          </a:prstGeom>
          <a:solidFill>
            <a:srgbClr val="CCFFF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p>
            <a:pPr algn="ctr" defTabSz="457200"/>
            <a:r>
              <a:rPr kumimoji="0" lang="ja-JP" altLang="en-US" sz="1600" kern="100" dirty="0">
                <a:solidFill>
                  <a:srgbClr val="000000"/>
                </a:solidFill>
                <a:ea typeface="ＭＳ ゴシック" panose="020B0609070205080204" pitchFamily="49" charset="-128"/>
                <a:cs typeface="Times New Roman" panose="02020603050405020304" pitchFamily="18" charset="0"/>
              </a:rPr>
              <a:t>低温期</a:t>
            </a:r>
            <a:endParaRPr kumimoji="0" lang="en-US" altLang="ja-JP" sz="1600" kern="100" dirty="0">
              <a:solidFill>
                <a:srgbClr val="000000"/>
              </a:solidFill>
              <a:ea typeface="ＭＳ ゴシック" panose="020B0609070205080204" pitchFamily="49" charset="-128"/>
              <a:cs typeface="Times New Roman" panose="02020603050405020304" pitchFamily="18" charset="0"/>
            </a:endParaRPr>
          </a:p>
          <a:p>
            <a:pPr algn="ctr" defTabSz="457200"/>
            <a:r>
              <a:rPr kumimoji="0" lang="ja-JP" altLang="en-US" sz="1400" kern="100" dirty="0">
                <a:solidFill>
                  <a:srgbClr val="000000"/>
                </a:solidFill>
                <a:ea typeface="ＭＳ ゴシック" panose="020B0609070205080204" pitchFamily="49" charset="-128"/>
                <a:cs typeface="Times New Roman" panose="02020603050405020304" pitchFamily="18" charset="0"/>
              </a:rPr>
              <a:t>（約</a:t>
            </a:r>
            <a:r>
              <a:rPr kumimoji="0" lang="en-US" altLang="ja-JP" sz="1400" kern="100" dirty="0">
                <a:solidFill>
                  <a:srgbClr val="000000"/>
                </a:solidFill>
                <a:ea typeface="ＭＳ ゴシック" panose="020B0609070205080204" pitchFamily="49" charset="-128"/>
                <a:cs typeface="Times New Roman" panose="02020603050405020304" pitchFamily="18" charset="0"/>
              </a:rPr>
              <a:t>36.0</a:t>
            </a:r>
            <a:r>
              <a:rPr kumimoji="0" lang="ja-JP" altLang="en-US" sz="1400" kern="100" dirty="0">
                <a:solidFill>
                  <a:srgbClr val="000000"/>
                </a:solidFill>
                <a:ea typeface="ＭＳ ゴシック" panose="020B0609070205080204" pitchFamily="49" charset="-128"/>
                <a:cs typeface="Times New Roman" panose="02020603050405020304" pitchFamily="18" charset="0"/>
              </a:rPr>
              <a:t>～</a:t>
            </a:r>
            <a:r>
              <a:rPr kumimoji="0" lang="en-US" altLang="ja-JP" sz="1400" kern="100" dirty="0">
                <a:solidFill>
                  <a:srgbClr val="000000"/>
                </a:solidFill>
                <a:ea typeface="ＭＳ ゴシック" panose="020B0609070205080204" pitchFamily="49" charset="-128"/>
                <a:cs typeface="Times New Roman" panose="02020603050405020304" pitchFamily="18" charset="0"/>
              </a:rPr>
              <a:t>36.5</a:t>
            </a:r>
            <a:r>
              <a:rPr kumimoji="0" lang="ja-JP" altLang="en-US" sz="1400" kern="100" dirty="0">
                <a:solidFill>
                  <a:srgbClr val="000000"/>
                </a:solidFill>
                <a:ea typeface="ＭＳ ゴシック" panose="020B0609070205080204" pitchFamily="49" charset="-128"/>
                <a:cs typeface="Times New Roman" panose="02020603050405020304" pitchFamily="18" charset="0"/>
              </a:rPr>
              <a:t>℃）</a:t>
            </a:r>
            <a:endParaRPr kumimoji="0" lang="ja-JP" altLang="en-US" sz="1400" kern="100" dirty="0">
              <a:solidFill>
                <a:prstClr val="white"/>
              </a:solidFill>
              <a:ea typeface="ＭＳ 明朝" panose="02020609040205080304" pitchFamily="17" charset="-128"/>
              <a:cs typeface="Times New Roman" panose="02020603050405020304" pitchFamily="18" charset="0"/>
            </a:endParaRPr>
          </a:p>
        </p:txBody>
      </p:sp>
      <p:sp>
        <p:nvSpPr>
          <p:cNvPr id="48" name="タイトル 1"/>
          <p:cNvSpPr txBox="1">
            <a:spLocks/>
          </p:cNvSpPr>
          <p:nvPr/>
        </p:nvSpPr>
        <p:spPr>
          <a:xfrm>
            <a:off x="1491745" y="3508809"/>
            <a:ext cx="1030353" cy="490371"/>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725"/>
              </a:lnSpc>
            </a:pPr>
            <a:r>
              <a:rPr lang="ja-JP" altLang="en-US" sz="1400" dirty="0">
                <a:solidFill>
                  <a:prstClr val="black"/>
                </a:solidFill>
                <a:latin typeface="ＭＳ Ｐゴシック" panose="020B0600070205080204" pitchFamily="50" charset="-128"/>
                <a:ea typeface="ＭＳ Ｐゴシック" panose="020B0600070205080204" pitchFamily="50" charset="-128"/>
              </a:rPr>
              <a:t>月経開始</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a:lnSpc>
                <a:spcPts val="1725"/>
              </a:lnSpc>
            </a:pPr>
            <a:r>
              <a:rPr lang="ja-JP" altLang="en-US" sz="1400" dirty="0">
                <a:solidFill>
                  <a:prstClr val="black"/>
                </a:solidFill>
                <a:latin typeface="ＭＳ Ｐゴシック" panose="020B0600070205080204" pitchFamily="50" charset="-128"/>
                <a:ea typeface="ＭＳ Ｐゴシック" panose="020B0600070205080204" pitchFamily="50" charset="-128"/>
              </a:rPr>
              <a:t>からの日数</a:t>
            </a:r>
          </a:p>
        </p:txBody>
      </p:sp>
      <p:sp>
        <p:nvSpPr>
          <p:cNvPr id="49" name="タイトル 1"/>
          <p:cNvSpPr txBox="1">
            <a:spLocks/>
          </p:cNvSpPr>
          <p:nvPr/>
        </p:nvSpPr>
        <p:spPr>
          <a:xfrm>
            <a:off x="1607115" y="4401838"/>
            <a:ext cx="850081" cy="490371"/>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725"/>
              </a:lnSpc>
            </a:pPr>
            <a:r>
              <a:rPr lang="ja-JP" altLang="en-US" sz="1400" dirty="0">
                <a:solidFill>
                  <a:prstClr val="black"/>
                </a:solidFill>
                <a:latin typeface="ＭＳ Ｐゴシック" panose="020B0600070205080204" pitchFamily="50" charset="-128"/>
                <a:ea typeface="ＭＳ Ｐゴシック" panose="020B0600070205080204" pitchFamily="50" charset="-128"/>
              </a:rPr>
              <a:t>子宮内膜の変化</a:t>
            </a:r>
          </a:p>
        </p:txBody>
      </p:sp>
      <p:cxnSp>
        <p:nvCxnSpPr>
          <p:cNvPr id="50" name="直線コネクタ 49"/>
          <p:cNvCxnSpPr/>
          <p:nvPr/>
        </p:nvCxnSpPr>
        <p:spPr>
          <a:xfrm flipH="1">
            <a:off x="1530595" y="5275127"/>
            <a:ext cx="8945781" cy="48059"/>
          </a:xfrm>
          <a:prstGeom prst="line">
            <a:avLst/>
          </a:prstGeom>
          <a:ln w="444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図 23"/>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a:xfrm>
            <a:off x="3581226" y="3633520"/>
            <a:ext cx="2020376" cy="391213"/>
          </a:xfrm>
          <a:prstGeom prst="rect">
            <a:avLst/>
          </a:prstGeom>
        </p:spPr>
      </p:pic>
      <p:pic>
        <p:nvPicPr>
          <p:cNvPr id="25" name="図 24"/>
          <p:cNvPicPr>
            <a:picLocks noChangeAspect="1"/>
          </p:cNvPicPr>
          <p:nvPr/>
        </p:nvPicPr>
        <p:blipFill rotWithShape="1">
          <a:blip r:embed="rId15">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l="2019" t="9628" r="-1"/>
          <a:stretch/>
        </p:blipFill>
        <p:spPr>
          <a:xfrm>
            <a:off x="2489647" y="3671812"/>
            <a:ext cx="1105057" cy="361002"/>
          </a:xfrm>
          <a:prstGeom prst="rect">
            <a:avLst/>
          </a:prstGeom>
        </p:spPr>
      </p:pic>
      <p:pic>
        <p:nvPicPr>
          <p:cNvPr id="26" name="図 25"/>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tretch>
            <a:fillRect/>
          </a:stretch>
        </p:blipFill>
        <p:spPr>
          <a:xfrm>
            <a:off x="5572343" y="3632402"/>
            <a:ext cx="3211443" cy="392328"/>
          </a:xfrm>
          <a:prstGeom prst="rect">
            <a:avLst/>
          </a:prstGeom>
        </p:spPr>
      </p:pic>
      <p:pic>
        <p:nvPicPr>
          <p:cNvPr id="52" name="図 51"/>
          <p:cNvPicPr>
            <a:picLocks noChangeAspect="1"/>
          </p:cNvPicPr>
          <p:nvPr/>
        </p:nvPicPr>
        <p:blipFill rotWithShape="1">
          <a:blip r:embed="rId15">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l="3980" t="4534" r="-1"/>
          <a:stretch/>
        </p:blipFill>
        <p:spPr>
          <a:xfrm>
            <a:off x="8783781" y="3612234"/>
            <a:ext cx="1082956" cy="364242"/>
          </a:xfrm>
          <a:prstGeom prst="rect">
            <a:avLst/>
          </a:prstGeom>
        </p:spPr>
      </p:pic>
      <p:pic>
        <p:nvPicPr>
          <p:cNvPr id="53" name="図 52"/>
          <p:cNvPicPr>
            <a:picLocks noChangeAspect="1"/>
          </p:cNvPicPr>
          <p:nvPr/>
        </p:nvPicPr>
        <p:blipFill rotWithShape="1">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r="66782" b="3097"/>
          <a:stretch/>
        </p:blipFill>
        <p:spPr>
          <a:xfrm>
            <a:off x="9854915" y="3596817"/>
            <a:ext cx="671131" cy="367325"/>
          </a:xfrm>
          <a:prstGeom prst="rect">
            <a:avLst/>
          </a:prstGeom>
        </p:spPr>
      </p:pic>
      <p:cxnSp>
        <p:nvCxnSpPr>
          <p:cNvPr id="54" name="直線コネクタ 53"/>
          <p:cNvCxnSpPr/>
          <p:nvPr/>
        </p:nvCxnSpPr>
        <p:spPr>
          <a:xfrm>
            <a:off x="2489644" y="1119926"/>
            <a:ext cx="0" cy="5407001"/>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0" name="グループ化 59"/>
          <p:cNvGrpSpPr/>
          <p:nvPr/>
        </p:nvGrpSpPr>
        <p:grpSpPr>
          <a:xfrm>
            <a:off x="5199571" y="2074282"/>
            <a:ext cx="1050187" cy="1388440"/>
            <a:chOff x="4881572" y="1913578"/>
            <a:chExt cx="1272955" cy="2036378"/>
          </a:xfrm>
        </p:grpSpPr>
        <p:sp>
          <p:nvSpPr>
            <p:cNvPr id="29" name="タイトル 1"/>
            <p:cNvSpPr txBox="1">
              <a:spLocks/>
            </p:cNvSpPr>
            <p:nvPr/>
          </p:nvSpPr>
          <p:spPr>
            <a:xfrm>
              <a:off x="5336238" y="3502048"/>
              <a:ext cx="818289" cy="447908"/>
            </a:xfrm>
            <a:prstGeom prst="rect">
              <a:avLst/>
            </a:prstGeom>
          </p:spPr>
          <p:txBody>
            <a:bodyPr vert="horz" lIns="68580" tIns="34291" rIns="5400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600" dirty="0">
                  <a:solidFill>
                    <a:srgbClr val="FF0000"/>
                  </a:solidFill>
                  <a:latin typeface="ＭＳ Ｐゴシック" panose="020B0600070205080204" pitchFamily="50" charset="-128"/>
                  <a:ea typeface="ＭＳ Ｐゴシック" panose="020B0600070205080204" pitchFamily="50" charset="-128"/>
                </a:rPr>
                <a:t>排卵</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2" name="楕円 11"/>
            <p:cNvSpPr/>
            <p:nvPr/>
          </p:nvSpPr>
          <p:spPr>
            <a:xfrm>
              <a:off x="4881572" y="3125392"/>
              <a:ext cx="627485" cy="637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ja-JP" altLang="en-US" sz="1351">
                <a:solidFill>
                  <a:prstClr val="white"/>
                </a:solidFill>
              </a:endParaRPr>
            </a:p>
          </p:txBody>
        </p:sp>
        <p:cxnSp>
          <p:nvCxnSpPr>
            <p:cNvPr id="56" name="直線矢印コネクタ 55"/>
            <p:cNvCxnSpPr/>
            <p:nvPr/>
          </p:nvCxnSpPr>
          <p:spPr>
            <a:xfrm>
              <a:off x="4949560" y="1913578"/>
              <a:ext cx="245754" cy="98125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59" name="図 58"/>
          <p:cNvPicPr>
            <a:picLocks noChangeAspect="1"/>
          </p:cNvPicPr>
          <p:nvPr/>
        </p:nvPicPr>
        <p:blipFill rotWithShape="1">
          <a:blip r:embed="rId19" cstate="email">
            <a:extLst>
              <a:ext uri="{28A0092B-C50C-407E-A947-70E740481C1C}">
                <a14:useLocalDpi xmlns:a14="http://schemas.microsoft.com/office/drawing/2010/main"/>
              </a:ext>
            </a:extLst>
          </a:blip>
          <a:srcRect r="-1"/>
          <a:stretch/>
        </p:blipFill>
        <p:spPr>
          <a:xfrm>
            <a:off x="2522098" y="4092608"/>
            <a:ext cx="1262765" cy="907443"/>
          </a:xfrm>
          <a:prstGeom prst="rect">
            <a:avLst/>
          </a:prstGeom>
        </p:spPr>
      </p:pic>
      <p:sp>
        <p:nvSpPr>
          <p:cNvPr id="63" name="タイトル 1"/>
          <p:cNvSpPr txBox="1">
            <a:spLocks/>
          </p:cNvSpPr>
          <p:nvPr/>
        </p:nvSpPr>
        <p:spPr>
          <a:xfrm>
            <a:off x="2885552" y="5015239"/>
            <a:ext cx="535855" cy="269953"/>
          </a:xfrm>
          <a:prstGeom prst="rect">
            <a:avLst/>
          </a:prstGeom>
        </p:spPr>
        <p:txBody>
          <a:bodyPr vert="horz" lIns="68580" tIns="34291" rIns="5400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951"/>
              </a:lnSpc>
            </a:pPr>
            <a:r>
              <a:rPr lang="ja-JP" altLang="en-US" sz="1500" dirty="0">
                <a:solidFill>
                  <a:prstClr val="black"/>
                </a:solidFill>
                <a:latin typeface="ＭＳ Ｐゴシック" panose="020B0600070205080204" pitchFamily="50" charset="-128"/>
                <a:ea typeface="ＭＳ Ｐゴシック" panose="020B0600070205080204" pitchFamily="50" charset="-128"/>
              </a:rPr>
              <a:t>月経</a:t>
            </a:r>
          </a:p>
        </p:txBody>
      </p:sp>
      <p:sp>
        <p:nvSpPr>
          <p:cNvPr id="64" name="タイトル 1"/>
          <p:cNvSpPr txBox="1">
            <a:spLocks/>
          </p:cNvSpPr>
          <p:nvPr/>
        </p:nvSpPr>
        <p:spPr>
          <a:xfrm>
            <a:off x="5429184" y="5016444"/>
            <a:ext cx="561338" cy="258683"/>
          </a:xfrm>
          <a:prstGeom prst="rect">
            <a:avLst/>
          </a:prstGeom>
        </p:spPr>
        <p:txBody>
          <a:bodyPr vert="horz" lIns="68580" tIns="34291" rIns="5400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951"/>
              </a:lnSpc>
            </a:pPr>
            <a:r>
              <a:rPr lang="ja-JP" altLang="en-US" sz="1500" dirty="0">
                <a:solidFill>
                  <a:prstClr val="black"/>
                </a:solidFill>
                <a:latin typeface="ＭＳ Ｐゴシック" panose="020B0600070205080204" pitchFamily="50" charset="-128"/>
                <a:ea typeface="ＭＳ Ｐゴシック" panose="020B0600070205080204" pitchFamily="50" charset="-128"/>
              </a:rPr>
              <a:t>排卵</a:t>
            </a:r>
          </a:p>
        </p:txBody>
      </p:sp>
      <p:sp>
        <p:nvSpPr>
          <p:cNvPr id="65" name="タイトル 1"/>
          <p:cNvSpPr txBox="1">
            <a:spLocks/>
          </p:cNvSpPr>
          <p:nvPr/>
        </p:nvSpPr>
        <p:spPr>
          <a:xfrm>
            <a:off x="6577518" y="4989726"/>
            <a:ext cx="1957516" cy="282666"/>
          </a:xfrm>
          <a:prstGeom prst="rect">
            <a:avLst/>
          </a:prstGeom>
        </p:spPr>
        <p:txBody>
          <a:bodyPr vert="horz" lIns="68580" tIns="34291" rIns="5400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951"/>
              </a:lnSpc>
            </a:pPr>
            <a:r>
              <a:rPr lang="ja-JP" altLang="en-US" sz="1500" dirty="0">
                <a:solidFill>
                  <a:prstClr val="black"/>
                </a:solidFill>
                <a:latin typeface="ＭＳ Ｐゴシック" panose="020B0600070205080204" pitchFamily="50" charset="-128"/>
                <a:ea typeface="ＭＳ Ｐゴシック" panose="020B0600070205080204" pitchFamily="50" charset="-128"/>
              </a:rPr>
              <a:t>子宮内膜が厚くなる</a:t>
            </a:r>
          </a:p>
        </p:txBody>
      </p:sp>
      <p:sp>
        <p:nvSpPr>
          <p:cNvPr id="66" name="タイトル 1"/>
          <p:cNvSpPr txBox="1">
            <a:spLocks/>
          </p:cNvSpPr>
          <p:nvPr/>
        </p:nvSpPr>
        <p:spPr>
          <a:xfrm>
            <a:off x="9122031" y="4981879"/>
            <a:ext cx="561338" cy="258683"/>
          </a:xfrm>
          <a:prstGeom prst="rect">
            <a:avLst/>
          </a:prstGeom>
        </p:spPr>
        <p:txBody>
          <a:bodyPr vert="horz" lIns="68580" tIns="34291" rIns="5400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951"/>
              </a:lnSpc>
            </a:pPr>
            <a:r>
              <a:rPr lang="ja-JP" altLang="en-US" sz="1500" dirty="0">
                <a:solidFill>
                  <a:prstClr val="black"/>
                </a:solidFill>
                <a:latin typeface="ＭＳ Ｐゴシック" panose="020B0600070205080204" pitchFamily="50" charset="-128"/>
                <a:ea typeface="ＭＳ Ｐゴシック" panose="020B0600070205080204" pitchFamily="50" charset="-128"/>
              </a:rPr>
              <a:t>月経</a:t>
            </a:r>
          </a:p>
        </p:txBody>
      </p:sp>
      <p:cxnSp>
        <p:nvCxnSpPr>
          <p:cNvPr id="55" name="直線コネクタ 54"/>
          <p:cNvCxnSpPr/>
          <p:nvPr/>
        </p:nvCxnSpPr>
        <p:spPr>
          <a:xfrm flipH="1">
            <a:off x="1524003" y="3957626"/>
            <a:ext cx="9059507" cy="67104"/>
          </a:xfrm>
          <a:prstGeom prst="line">
            <a:avLst/>
          </a:prstGeom>
          <a:ln w="444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90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up)">
                                      <p:cBhvr>
                                        <p:cTn id="36" dur="500"/>
                                        <p:tgtEl>
                                          <p:spTgt spid="60"/>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left)">
                                      <p:cBhvr>
                                        <p:cTn id="77" dur="500"/>
                                        <p:tgtEl>
                                          <p:spTgt spid="52"/>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left)">
                                      <p:cBhvr>
                                        <p:cTn id="8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4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2753711" y="2323444"/>
            <a:ext cx="7449206" cy="1974630"/>
          </a:xfrm>
          <a:noFill/>
        </p:spPr>
        <p:txBody>
          <a:bodyPr>
            <a:normAutofit/>
          </a:bodyPr>
          <a:lstStyle/>
          <a:p>
            <a:pPr algn="l" eaLnBrk="1" hangingPunct="1">
              <a:lnSpc>
                <a:spcPct val="150000"/>
              </a:lnSpc>
            </a:pPr>
            <a:r>
              <a:rPr lang="ja-JP" altLang="en-US" sz="3600" dirty="0">
                <a:latin typeface="ＭＳ Ｐゴシック" panose="020B0600070205080204" pitchFamily="50" charset="-128"/>
                <a:ea typeface="ＭＳ Ｐゴシック" panose="020B0600070205080204" pitchFamily="50" charset="-128"/>
              </a:rPr>
              <a:t>なぜ</a:t>
            </a:r>
            <a:r>
              <a:rPr lang="en-US" altLang="ja-JP" sz="3600" dirty="0">
                <a:latin typeface="ＭＳ Ｐゴシック" panose="020B0600070205080204" pitchFamily="50" charset="-128"/>
                <a:ea typeface="ＭＳ Ｐゴシック" panose="020B0600070205080204" pitchFamily="50" charset="-128"/>
              </a:rPr>
              <a:t>20</a:t>
            </a:r>
            <a:r>
              <a:rPr lang="ja-JP" altLang="en-US" sz="3600" dirty="0">
                <a:latin typeface="ＭＳ Ｐゴシック" panose="020B0600070205080204" pitchFamily="50" charset="-128"/>
                <a:ea typeface="ＭＳ Ｐゴシック" panose="020B0600070205080204" pitchFamily="50" charset="-128"/>
              </a:rPr>
              <a:t>代の若者の間で</a:t>
            </a:r>
            <a:r>
              <a:rPr lang="en-US" altLang="ja-JP" sz="3600" dirty="0">
                <a:latin typeface="ＭＳ Ｐゴシック" panose="020B0600070205080204" pitchFamily="50" charset="-128"/>
                <a:ea typeface="ＭＳ Ｐゴシック" panose="020B0600070205080204" pitchFamily="50" charset="-128"/>
              </a:rPr>
              <a:t/>
            </a:r>
            <a:br>
              <a:rPr lang="en-US" altLang="ja-JP" sz="3600" dirty="0">
                <a:latin typeface="ＭＳ Ｐゴシック" panose="020B0600070205080204" pitchFamily="50" charset="-128"/>
                <a:ea typeface="ＭＳ Ｐゴシック" panose="020B0600070205080204" pitchFamily="50" charset="-128"/>
              </a:rPr>
            </a:br>
            <a:r>
              <a:rPr lang="ja-JP" altLang="en-US" sz="3600" dirty="0">
                <a:latin typeface="ＭＳ Ｐゴシック" panose="020B0600070205080204" pitchFamily="50" charset="-128"/>
                <a:ea typeface="ＭＳ Ｐゴシック" panose="020B0600070205080204" pitchFamily="50" charset="-128"/>
              </a:rPr>
              <a:t>流行が拡大しているのだろうか</a:t>
            </a:r>
          </a:p>
        </p:txBody>
      </p:sp>
    </p:spTree>
    <p:extLst>
      <p:ext uri="{BB962C8B-B14F-4D97-AF65-F5344CB8AC3E}">
        <p14:creationId xmlns:p14="http://schemas.microsoft.com/office/powerpoint/2010/main" val="1834940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デートのイラスト「仲良しカップル」">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5182" y="2186854"/>
            <a:ext cx="2273881" cy="238102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関連画像">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450256" y="2286391"/>
            <a:ext cx="847741" cy="27242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関連画像">
            <a:hlinkClick r:id="rId5"/>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878369" y="2514110"/>
            <a:ext cx="805175" cy="23622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人　シルエット　イラスト」の画像検索結果">
            <a:hlinkClick r:id="rId8"/>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579875" y="2614279"/>
            <a:ext cx="992130" cy="22937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人　シルエット　イラスト」の画像検索結果">
            <a:hlinkClick r:id="rId8"/>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914887" y="2427774"/>
            <a:ext cx="835417" cy="244417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人　シルエット　イラスト」の画像検索結果">
            <a:hlinkClick r:id="rId8"/>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571310" y="2590806"/>
            <a:ext cx="1102669" cy="235764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1548549" y="2978606"/>
            <a:ext cx="815019" cy="827813"/>
            <a:chOff x="24548" y="3152031"/>
            <a:chExt cx="815019" cy="827813"/>
          </a:xfrm>
        </p:grpSpPr>
        <p:sp>
          <p:nvSpPr>
            <p:cNvPr id="4" name="正方形/長方形 3"/>
            <p:cNvSpPr/>
            <p:nvPr/>
          </p:nvSpPr>
          <p:spPr>
            <a:xfrm>
              <a:off x="24548" y="3518179"/>
              <a:ext cx="815019" cy="461665"/>
            </a:xfrm>
            <a:prstGeom prst="rect">
              <a:avLst/>
            </a:prstGeom>
            <a:noFill/>
          </p:spPr>
          <p:txBody>
            <a:bodyPr wrap="square" lIns="91440" tIns="45720" rIns="91440" bIns="45720">
              <a:spAutoFit/>
            </a:bodyPr>
            <a:lstStyle/>
            <a:p>
              <a:pPr algn="ctr"/>
              <a:r>
                <a:rPr lang="en-US" altLang="ja-JP" sz="2400" dirty="0">
                  <a:ln w="0"/>
                  <a:solidFill>
                    <a:srgbClr val="FFFF00"/>
                  </a:solidFill>
                  <a:latin typeface="HGSｺﾞｼｯｸE" panose="020B0900000000000000" pitchFamily="50" charset="-128"/>
                  <a:ea typeface="HGSｺﾞｼｯｸE" panose="020B0900000000000000" pitchFamily="50" charset="-128"/>
                </a:rPr>
                <a:t>STI</a:t>
              </a:r>
              <a:endParaRPr lang="ja-JP" altLang="en-US" sz="2400" dirty="0">
                <a:ln w="0"/>
                <a:solidFill>
                  <a:srgbClr val="FFFF00"/>
                </a:solidFill>
                <a:latin typeface="HGSｺﾞｼｯｸE" panose="020B0900000000000000" pitchFamily="50" charset="-128"/>
                <a:ea typeface="HGSｺﾞｼｯｸE" panose="020B0900000000000000" pitchFamily="50" charset="-128"/>
              </a:endParaRPr>
            </a:p>
          </p:txBody>
        </p:sp>
        <p:sp>
          <p:nvSpPr>
            <p:cNvPr id="102" name="星 7 101"/>
            <p:cNvSpPr/>
            <p:nvPr/>
          </p:nvSpPr>
          <p:spPr>
            <a:xfrm>
              <a:off x="370584" y="3152031"/>
              <a:ext cx="346559" cy="32680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6" name="星 7 105"/>
          <p:cNvSpPr/>
          <p:nvPr/>
        </p:nvSpPr>
        <p:spPr>
          <a:xfrm>
            <a:off x="7660801" y="2941217"/>
            <a:ext cx="346559" cy="35948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2" name="Picture 6" descr="関連画像">
            <a:hlinkClick r:id="rId5"/>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869909" y="2612035"/>
            <a:ext cx="798639" cy="2343036"/>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直線コネクタ 69"/>
          <p:cNvCxnSpPr/>
          <p:nvPr/>
        </p:nvCxnSpPr>
        <p:spPr>
          <a:xfrm>
            <a:off x="4792204" y="3649862"/>
            <a:ext cx="340538" cy="0"/>
          </a:xfrm>
          <a:prstGeom prst="line">
            <a:avLst/>
          </a:prstGeom>
          <a:ln w="635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80" name="Text Box 17"/>
          <p:cNvSpPr txBox="1">
            <a:spLocks noChangeArrowheads="1"/>
          </p:cNvSpPr>
          <p:nvPr/>
        </p:nvSpPr>
        <p:spPr bwMode="auto">
          <a:xfrm>
            <a:off x="2971603" y="1660618"/>
            <a:ext cx="63410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FF0000"/>
                </a:solidFill>
                <a:latin typeface="ＭＳ Ｐゴシック" panose="020B0600070205080204" pitchFamily="50" charset="-128"/>
              </a:rPr>
              <a:t>性関係を持ったら誰でも感染する可能性</a:t>
            </a:r>
          </a:p>
        </p:txBody>
      </p:sp>
      <p:sp>
        <p:nvSpPr>
          <p:cNvPr id="108" name="星 7 107"/>
          <p:cNvSpPr/>
          <p:nvPr/>
        </p:nvSpPr>
        <p:spPr>
          <a:xfrm>
            <a:off x="8908249" y="3448875"/>
            <a:ext cx="346559" cy="35948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9" name="星 7 108"/>
          <p:cNvSpPr/>
          <p:nvPr/>
        </p:nvSpPr>
        <p:spPr>
          <a:xfrm>
            <a:off x="10048650" y="3336882"/>
            <a:ext cx="346559" cy="35948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 name="星 7 111"/>
          <p:cNvSpPr/>
          <p:nvPr/>
        </p:nvSpPr>
        <p:spPr>
          <a:xfrm>
            <a:off x="3058666" y="3087896"/>
            <a:ext cx="395433" cy="414581"/>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 name="星 7 112"/>
          <p:cNvSpPr/>
          <p:nvPr/>
        </p:nvSpPr>
        <p:spPr>
          <a:xfrm>
            <a:off x="4126222" y="3370485"/>
            <a:ext cx="381215" cy="32680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星 7 114"/>
          <p:cNvSpPr/>
          <p:nvPr/>
        </p:nvSpPr>
        <p:spPr>
          <a:xfrm>
            <a:off x="5536836" y="3724704"/>
            <a:ext cx="346559" cy="32680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 name="星 7 115"/>
          <p:cNvSpPr/>
          <p:nvPr/>
        </p:nvSpPr>
        <p:spPr>
          <a:xfrm>
            <a:off x="6358183" y="3954532"/>
            <a:ext cx="346559" cy="32680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Text Box 17"/>
          <p:cNvSpPr txBox="1">
            <a:spLocks noChangeArrowheads="1"/>
          </p:cNvSpPr>
          <p:nvPr/>
        </p:nvSpPr>
        <p:spPr bwMode="auto">
          <a:xfrm>
            <a:off x="3137915" y="152863"/>
            <a:ext cx="6008413" cy="1438855"/>
          </a:xfrm>
          <a:prstGeom prst="rect">
            <a:avLst/>
          </a:prstGeom>
          <a:noFill/>
          <a:ln>
            <a:noFill/>
          </a:ln>
          <a:effectLs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3500"/>
              </a:lnSpc>
              <a:spcBef>
                <a:spcPct val="0"/>
              </a:spcBef>
              <a:buNone/>
            </a:pPr>
            <a:r>
              <a:rPr lang="ja-JP" altLang="en-US" sz="2800" dirty="0">
                <a:solidFill>
                  <a:srgbClr val="0070C0"/>
                </a:solidFill>
                <a:latin typeface="ＭＳ Ｐゴシック" panose="020B0600070205080204" pitchFamily="50" charset="-128"/>
              </a:rPr>
              <a:t>「</a:t>
            </a:r>
            <a:r>
              <a:rPr lang="en-US" altLang="ja-JP" sz="2800" dirty="0">
                <a:solidFill>
                  <a:srgbClr val="0070C0"/>
                </a:solidFill>
                <a:latin typeface="ＭＳ Ｐゴシック" panose="020B0600070205080204" pitchFamily="50" charset="-128"/>
              </a:rPr>
              <a:t>1</a:t>
            </a:r>
            <a:r>
              <a:rPr lang="ja-JP" altLang="en-US" sz="2800" dirty="0">
                <a:solidFill>
                  <a:srgbClr val="0070C0"/>
                </a:solidFill>
                <a:latin typeface="ＭＳ Ｐゴシック" panose="020B0600070205080204" pitchFamily="50" charset="-128"/>
              </a:rPr>
              <a:t>人の人との性行為」</a:t>
            </a:r>
            <a:endParaRPr lang="en-US" altLang="ja-JP" sz="2800" dirty="0">
              <a:solidFill>
                <a:srgbClr val="0070C0"/>
              </a:solidFill>
              <a:latin typeface="ＭＳ Ｐゴシック" panose="020B0600070205080204" pitchFamily="50" charset="-128"/>
            </a:endParaRPr>
          </a:p>
          <a:p>
            <a:pPr algn="ctr" eaLnBrk="1" hangingPunct="1">
              <a:lnSpc>
                <a:spcPts val="3500"/>
              </a:lnSpc>
              <a:spcBef>
                <a:spcPct val="0"/>
              </a:spcBef>
              <a:buNone/>
            </a:pPr>
            <a:r>
              <a:rPr lang="ja-JP" altLang="en-US" sz="2800" dirty="0">
                <a:latin typeface="ＭＳ Ｐゴシック" panose="020B0600070205080204" pitchFamily="50" charset="-128"/>
              </a:rPr>
              <a:t>直接関わりがない人からのウイルスが</a:t>
            </a:r>
            <a:endParaRPr lang="en-US" altLang="ja-JP" sz="2800" dirty="0">
              <a:latin typeface="ＭＳ Ｐゴシック" panose="020B0600070205080204" pitchFamily="50" charset="-128"/>
            </a:endParaRPr>
          </a:p>
          <a:p>
            <a:pPr algn="ctr" eaLnBrk="1" hangingPunct="1">
              <a:lnSpc>
                <a:spcPts val="3500"/>
              </a:lnSpc>
              <a:spcBef>
                <a:spcPct val="0"/>
              </a:spcBef>
              <a:buNone/>
            </a:pPr>
            <a:r>
              <a:rPr lang="ja-JP" altLang="en-US" sz="2800" dirty="0">
                <a:latin typeface="ＭＳ Ｐゴシック" panose="020B0600070205080204" pitchFamily="50" charset="-128"/>
              </a:rPr>
              <a:t>パートナーからあなたのもとへ</a:t>
            </a:r>
          </a:p>
        </p:txBody>
      </p:sp>
      <p:cxnSp>
        <p:nvCxnSpPr>
          <p:cNvPr id="69" name="直線コネクタ 68"/>
          <p:cNvCxnSpPr/>
          <p:nvPr/>
        </p:nvCxnSpPr>
        <p:spPr>
          <a:xfrm>
            <a:off x="3627436" y="3659384"/>
            <a:ext cx="340538" cy="0"/>
          </a:xfrm>
          <a:prstGeom prst="line">
            <a:avLst/>
          </a:prstGeom>
          <a:ln w="635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424932" y="3680024"/>
            <a:ext cx="340538" cy="0"/>
          </a:xfrm>
          <a:prstGeom prst="line">
            <a:avLst/>
          </a:prstGeom>
          <a:ln w="635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7102010" y="3659384"/>
            <a:ext cx="340538" cy="0"/>
          </a:xfrm>
          <a:prstGeom prst="line">
            <a:avLst/>
          </a:prstGeom>
          <a:ln w="635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8267283" y="3657036"/>
            <a:ext cx="340538" cy="0"/>
          </a:xfrm>
          <a:prstGeom prst="line">
            <a:avLst/>
          </a:prstGeom>
          <a:ln w="635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9473471" y="3696918"/>
            <a:ext cx="340538" cy="0"/>
          </a:xfrm>
          <a:prstGeom prst="line">
            <a:avLst/>
          </a:prstGeom>
          <a:ln w="635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30" name="Text Box 5"/>
          <p:cNvSpPr txBox="1">
            <a:spLocks noChangeArrowheads="1"/>
          </p:cNvSpPr>
          <p:nvPr/>
        </p:nvSpPr>
        <p:spPr bwMode="auto">
          <a:xfrm>
            <a:off x="2971603" y="4897644"/>
            <a:ext cx="6331769" cy="1938992"/>
          </a:xfrm>
          <a:prstGeom prst="rect">
            <a:avLst/>
          </a:prstGeom>
          <a:solidFill>
            <a:srgbClr val="FFFF99"/>
          </a:solidFill>
          <a:ln>
            <a:noFill/>
          </a:ln>
          <a:extLst/>
        </p:spPr>
        <p:txBody>
          <a:bodyPr wrap="square">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1" hangingPunct="1">
              <a:lnSpc>
                <a:spcPts val="3600"/>
              </a:lnSpc>
            </a:pPr>
            <a:r>
              <a:rPr lang="ja-JP" altLang="en-US" dirty="0">
                <a:latin typeface="ＭＳ Ｐゴシック" panose="020B0600070205080204" pitchFamily="50" charset="-128"/>
              </a:rPr>
              <a:t>　病気のことを「 </a:t>
            </a:r>
            <a:r>
              <a:rPr lang="ja-JP" altLang="en-US" dirty="0">
                <a:solidFill>
                  <a:srgbClr val="FF0000"/>
                </a:solidFill>
                <a:latin typeface="ＭＳ Ｐゴシック" panose="020B0600070205080204" pitchFamily="50" charset="-128"/>
              </a:rPr>
              <a:t>知らない  </a:t>
            </a:r>
            <a:r>
              <a:rPr lang="ja-JP" altLang="en-US" dirty="0">
                <a:latin typeface="ＭＳ Ｐゴシック" panose="020B0600070205080204" pitchFamily="50" charset="-128"/>
              </a:rPr>
              <a:t>」</a:t>
            </a:r>
            <a:endParaRPr lang="en-US" altLang="ja-JP" dirty="0">
              <a:latin typeface="ＭＳ Ｐゴシック" panose="020B0600070205080204" pitchFamily="50" charset="-128"/>
            </a:endParaRPr>
          </a:p>
          <a:p>
            <a:pPr eaLnBrk="1" hangingPunct="1">
              <a:lnSpc>
                <a:spcPts val="3600"/>
              </a:lnSpc>
            </a:pPr>
            <a:r>
              <a:rPr lang="ja-JP" altLang="en-US" dirty="0">
                <a:latin typeface="ＭＳ Ｐゴシック" panose="020B0600070205080204" pitchFamily="50" charset="-128"/>
              </a:rPr>
              <a:t>　症状も出ないことが多く「 </a:t>
            </a:r>
            <a:r>
              <a:rPr lang="ja-JP" altLang="en-US" dirty="0">
                <a:solidFill>
                  <a:srgbClr val="FF0000"/>
                </a:solidFill>
                <a:latin typeface="ＭＳ Ｐゴシック" panose="020B0600070205080204" pitchFamily="50" charset="-128"/>
              </a:rPr>
              <a:t>気づかない </a:t>
            </a:r>
            <a:r>
              <a:rPr lang="ja-JP" altLang="en-US" dirty="0">
                <a:latin typeface="ＭＳ Ｐゴシック" panose="020B0600070205080204" pitchFamily="50" charset="-128"/>
              </a:rPr>
              <a:t>」</a:t>
            </a:r>
          </a:p>
          <a:p>
            <a:pPr eaLnBrk="1" hangingPunct="1">
              <a:lnSpc>
                <a:spcPts val="3600"/>
              </a:lnSpc>
            </a:pPr>
            <a:r>
              <a:rPr lang="ja-JP" altLang="en-US" dirty="0">
                <a:latin typeface="ＭＳ Ｐゴシック" panose="020B0600070205080204" pitchFamily="50" charset="-128"/>
              </a:rPr>
              <a:t>　気づかないので「  </a:t>
            </a:r>
            <a:r>
              <a:rPr lang="ja-JP" altLang="en-US" dirty="0">
                <a:solidFill>
                  <a:srgbClr val="FF0000"/>
                </a:solidFill>
                <a:latin typeface="ＭＳ Ｐゴシック" panose="020B0600070205080204" pitchFamily="50" charset="-128"/>
              </a:rPr>
              <a:t>治さない </a:t>
            </a:r>
            <a:r>
              <a:rPr lang="ja-JP" altLang="en-US" dirty="0">
                <a:latin typeface="ＭＳ Ｐゴシック" panose="020B0600070205080204" pitchFamily="50" charset="-128"/>
              </a:rPr>
              <a:t>」</a:t>
            </a:r>
          </a:p>
          <a:p>
            <a:pPr eaLnBrk="1" hangingPunct="1">
              <a:lnSpc>
                <a:spcPts val="3600"/>
              </a:lnSpc>
            </a:pPr>
            <a:r>
              <a:rPr lang="ja-JP" altLang="en-US" dirty="0">
                <a:latin typeface="ＭＳ Ｐゴシック" panose="020B0600070205080204" pitchFamily="50" charset="-128"/>
              </a:rPr>
              <a:t>　本人も</a:t>
            </a:r>
            <a:r>
              <a:rPr lang="ja-JP" altLang="en-US" dirty="0">
                <a:solidFill>
                  <a:srgbClr val="FF0000"/>
                </a:solidFill>
                <a:latin typeface="ＭＳ Ｐゴシック" panose="020B0600070205080204" pitchFamily="50" charset="-128"/>
              </a:rPr>
              <a:t>知らないうちに</a:t>
            </a:r>
            <a:r>
              <a:rPr lang="ja-JP" altLang="en-US" dirty="0">
                <a:latin typeface="ＭＳ Ｐゴシック" panose="020B0600070205080204" pitchFamily="50" charset="-128"/>
              </a:rPr>
              <a:t>相手に感染させている</a:t>
            </a:r>
          </a:p>
        </p:txBody>
      </p:sp>
    </p:spTree>
    <p:extLst>
      <p:ext uri="{BB962C8B-B14F-4D97-AF65-F5344CB8AC3E}">
        <p14:creationId xmlns:p14="http://schemas.microsoft.com/office/powerpoint/2010/main" val="3998998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fade">
                                      <p:cBhvr>
                                        <p:cTn id="38" dur="500"/>
                                        <p:tgtEl>
                                          <p:spTgt spid="112"/>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fade">
                                      <p:cBhvr>
                                        <p:cTn id="46" dur="500"/>
                                        <p:tgtEl>
                                          <p:spTgt spid="115"/>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fade">
                                      <p:cBhvr>
                                        <p:cTn id="50" dur="500"/>
                                        <p:tgtEl>
                                          <p:spTgt spid="1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2294"/>
                                        </p:tgtEl>
                                        <p:attrNameLst>
                                          <p:attrName>style.visibility</p:attrName>
                                        </p:attrNameLst>
                                      </p:cBhvr>
                                      <p:to>
                                        <p:strVal val="visible"/>
                                      </p:to>
                                    </p:set>
                                    <p:animEffect transition="in" filter="fade">
                                      <p:cBhvr>
                                        <p:cTn id="59" dur="500"/>
                                        <p:tgtEl>
                                          <p:spTgt spid="12294"/>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20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500"/>
                                        <p:tgtEl>
                                          <p:spTgt spid="75"/>
                                        </p:tgtEl>
                                      </p:cBhvr>
                                    </p:animEffect>
                                  </p:childTnLst>
                                </p:cTn>
                              </p:par>
                            </p:childTnLst>
                          </p:cTn>
                        </p:par>
                        <p:par>
                          <p:cTn id="72" fill="hold">
                            <p:stCondLst>
                              <p:cond delay="2500"/>
                            </p:stCondLst>
                            <p:childTnLst>
                              <p:par>
                                <p:cTn id="73" presetID="10" presetClass="entr" presetSubtype="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500"/>
                                        <p:tgtEl>
                                          <p:spTgt spid="106"/>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fade">
                                      <p:cBhvr>
                                        <p:cTn id="83" dur="500"/>
                                        <p:tgtEl>
                                          <p:spTgt spid="108"/>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fade">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80" grpId="0"/>
      <p:bldP spid="108" grpId="0" animBg="1"/>
      <p:bldP spid="109" grpId="0" animBg="1"/>
      <p:bldP spid="112" grpId="0" animBg="1"/>
      <p:bldP spid="113" grpId="0" animBg="1"/>
      <p:bldP spid="115" grpId="0" animBg="1"/>
      <p:bldP spid="116" grpId="0" animBg="1"/>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3303451" y="1401161"/>
            <a:ext cx="5870768" cy="1702676"/>
          </a:xfrm>
          <a:solidFill>
            <a:srgbClr val="CCFFFF"/>
          </a:solidFill>
        </p:spPr>
        <p:txBody>
          <a:bodyPr>
            <a:normAutofit fontScale="90000"/>
          </a:bodyPr>
          <a:lstStyle/>
          <a:p>
            <a:pPr algn="l" eaLnBrk="1" hangingPunct="1">
              <a:lnSpc>
                <a:spcPct val="150000"/>
              </a:lnSpc>
            </a:pPr>
            <a:r>
              <a:rPr lang="ja-JP" altLang="en-US" sz="3600" dirty="0">
                <a:latin typeface="ＭＳ Ｐゴシック" panose="020B0600070205080204" pitchFamily="50" charset="-128"/>
                <a:ea typeface="ＭＳ Ｐゴシック" panose="020B0600070205080204" pitchFamily="50" charset="-128"/>
              </a:rPr>
              <a:t>　　どうすれば感染拡大を</a:t>
            </a:r>
            <a:r>
              <a:rPr lang="en-US" altLang="ja-JP" sz="3600" dirty="0">
                <a:latin typeface="ＭＳ Ｐゴシック" panose="020B0600070205080204" pitchFamily="50" charset="-128"/>
                <a:ea typeface="ＭＳ Ｐゴシック" panose="020B0600070205080204" pitchFamily="50" charset="-128"/>
              </a:rPr>
              <a:t/>
            </a:r>
            <a:br>
              <a:rPr lang="en-US" altLang="ja-JP" sz="3600" dirty="0">
                <a:latin typeface="ＭＳ Ｐゴシック" panose="020B0600070205080204" pitchFamily="50" charset="-128"/>
                <a:ea typeface="ＭＳ Ｐゴシック" panose="020B0600070205080204" pitchFamily="50" charset="-128"/>
              </a:rPr>
            </a:br>
            <a:r>
              <a:rPr lang="ja-JP" altLang="en-US" sz="3600" dirty="0">
                <a:latin typeface="ＭＳ Ｐゴシック" panose="020B0600070205080204" pitchFamily="50" charset="-128"/>
                <a:ea typeface="ＭＳ Ｐゴシック" panose="020B0600070205080204" pitchFamily="50" charset="-128"/>
              </a:rPr>
              <a:t>　　防ぐことができるのだろうか</a:t>
            </a:r>
          </a:p>
        </p:txBody>
      </p:sp>
      <p:sp>
        <p:nvSpPr>
          <p:cNvPr id="3" name="Rectangle 4"/>
          <p:cNvSpPr txBox="1">
            <a:spLocks noChangeArrowheads="1"/>
          </p:cNvSpPr>
          <p:nvPr/>
        </p:nvSpPr>
        <p:spPr>
          <a:xfrm>
            <a:off x="4167331" y="3511115"/>
            <a:ext cx="3580826" cy="1836683"/>
          </a:xfrm>
          <a:prstGeom prst="rect">
            <a:avLst/>
          </a:prstGeom>
          <a:noFill/>
        </p:spPr>
        <p:txBody>
          <a:bodyPr vert="horz" lIns="68580" tIns="34290" rIns="68580" bIns="34290" rtlCol="0" anchor="ctr">
            <a:normAutofit/>
          </a:bodyPr>
          <a:lstStyle>
            <a:lvl1pPr algn="ctr" defTabSz="1219170" rtl="0" eaLnBrk="1" latinLnBrk="0" hangingPunct="1">
              <a:spcBef>
                <a:spcPct val="0"/>
              </a:spcBef>
              <a:buNone/>
              <a:defRPr kumimoji="1" sz="5867"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3600" dirty="0">
                <a:latin typeface="ＭＳ Ｐゴシック" panose="020B0600070205080204" pitchFamily="50" charset="-128"/>
                <a:ea typeface="ＭＳ Ｐゴシック" panose="020B0600070205080204" pitchFamily="50" charset="-128"/>
              </a:rPr>
              <a:t>個人の対策</a:t>
            </a:r>
          </a:p>
          <a:p>
            <a:pPr>
              <a:lnSpc>
                <a:spcPct val="150000"/>
              </a:lnSpc>
            </a:pPr>
            <a:r>
              <a:rPr lang="ja-JP" altLang="en-US" sz="3600" dirty="0">
                <a:latin typeface="ＭＳ Ｐゴシック" panose="020B0600070205080204" pitchFamily="50" charset="-128"/>
                <a:ea typeface="ＭＳ Ｐゴシック" panose="020B0600070205080204" pitchFamily="50" charset="-128"/>
              </a:rPr>
              <a:t>社会的対策</a:t>
            </a:r>
          </a:p>
        </p:txBody>
      </p:sp>
    </p:spTree>
    <p:extLst>
      <p:ext uri="{BB962C8B-B14F-4D97-AF65-F5344CB8AC3E}">
        <p14:creationId xmlns:p14="http://schemas.microsoft.com/office/powerpoint/2010/main" val="858233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906626" y="175490"/>
            <a:ext cx="2690074" cy="697625"/>
          </a:xfrm>
          <a:solidFill>
            <a:srgbClr val="CCFFFF"/>
          </a:solidFill>
        </p:spPr>
        <p:txBody>
          <a:bodyPr>
            <a:noAutofit/>
          </a:bodyPr>
          <a:lstStyle/>
          <a:p>
            <a:pPr eaLnBrk="1" hangingPunct="1"/>
            <a:r>
              <a:rPr lang="ja-JP" altLang="en-US" sz="3300" dirty="0">
                <a:latin typeface="ＭＳ Ｐゴシック" panose="020B0600070205080204" pitchFamily="50" charset="-128"/>
                <a:ea typeface="ＭＳ Ｐゴシック" panose="020B0600070205080204" pitchFamily="50" charset="-128"/>
              </a:rPr>
              <a:t>個人の対策</a:t>
            </a:r>
          </a:p>
        </p:txBody>
      </p:sp>
      <p:sp>
        <p:nvSpPr>
          <p:cNvPr id="3" name="テキスト ボックス 2"/>
          <p:cNvSpPr txBox="1">
            <a:spLocks noChangeArrowheads="1"/>
          </p:cNvSpPr>
          <p:nvPr/>
        </p:nvSpPr>
        <p:spPr bwMode="auto">
          <a:xfrm>
            <a:off x="1906626" y="1132884"/>
            <a:ext cx="8487054" cy="4566876"/>
          </a:xfrm>
          <a:prstGeom prst="rect">
            <a:avLst/>
          </a:prstGeom>
          <a:solidFill>
            <a:srgbClr val="FFFFCC"/>
          </a:solidFill>
          <a:ln>
            <a:noFill/>
          </a:ln>
          <a:extLst/>
        </p:spPr>
        <p:txBody>
          <a:bodyPr wrap="square" lIns="0" tIns="0" rIns="0"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800" eaLnBrk="1" hangingPunct="1">
              <a:lnSpc>
                <a:spcPct val="200000"/>
              </a:lnSpc>
              <a:defRPr/>
            </a:pPr>
            <a:r>
              <a:rPr lang="ja-JP" altLang="en-US" sz="3300" b="0" dirty="0">
                <a:solidFill>
                  <a:prstClr val="black"/>
                </a:solidFill>
                <a:latin typeface="ＭＳ Ｐゴシック" panose="020B0600070205080204" pitchFamily="50" charset="-128"/>
              </a:rPr>
              <a:t>　</a:t>
            </a:r>
            <a:r>
              <a:rPr lang="ja-JP" altLang="en-US" sz="3300" b="0" dirty="0">
                <a:latin typeface="ＭＳ Ｐゴシック" panose="020B0600070205080204" pitchFamily="50" charset="-128"/>
              </a:rPr>
              <a:t>○</a:t>
            </a:r>
            <a:r>
              <a:rPr lang="ja-JP" altLang="en-US" sz="3300" b="0" u="sng" dirty="0">
                <a:latin typeface="ＭＳ Ｐゴシック" panose="020B0600070205080204" pitchFamily="50" charset="-128"/>
              </a:rPr>
              <a:t>正しい知識をもつ</a:t>
            </a:r>
            <a:endParaRPr lang="en-US" altLang="ja-JP" sz="3300" b="0" u="sng" dirty="0">
              <a:latin typeface="ＭＳ Ｐゴシック" panose="020B0600070205080204" pitchFamily="50" charset="-128"/>
            </a:endParaRPr>
          </a:p>
          <a:p>
            <a:pPr defTabSz="685800" eaLnBrk="1" hangingPunct="1">
              <a:lnSpc>
                <a:spcPct val="200000"/>
              </a:lnSpc>
              <a:defRPr/>
            </a:pPr>
            <a:r>
              <a:rPr lang="ja-JP" altLang="en-US" sz="3300" b="0" dirty="0">
                <a:latin typeface="ＭＳ Ｐゴシック" panose="020B0600070205080204" pitchFamily="50" charset="-128"/>
              </a:rPr>
              <a:t>　○</a:t>
            </a:r>
            <a:r>
              <a:rPr lang="ja-JP" altLang="en-US" sz="3300" b="0" u="sng" dirty="0">
                <a:latin typeface="ＭＳ Ｐゴシック" panose="020B0600070205080204" pitchFamily="50" charset="-128"/>
              </a:rPr>
              <a:t>コンドームを正しく使用</a:t>
            </a:r>
            <a:r>
              <a:rPr lang="ja-JP" altLang="en-US" sz="3300" b="0" dirty="0">
                <a:latin typeface="ＭＳ Ｐゴシック" panose="020B0600070205080204" pitchFamily="50" charset="-128"/>
              </a:rPr>
              <a:t>する</a:t>
            </a:r>
            <a:endParaRPr lang="en-US" altLang="ja-JP" sz="3300" b="0" dirty="0">
              <a:latin typeface="ＭＳ Ｐゴシック" panose="020B0600070205080204" pitchFamily="50" charset="-128"/>
            </a:endParaRPr>
          </a:p>
          <a:p>
            <a:pPr defTabSz="685800" eaLnBrk="1" hangingPunct="1">
              <a:defRPr/>
            </a:pPr>
            <a:r>
              <a:rPr lang="ja-JP" altLang="en-US" sz="3300" b="0" dirty="0">
                <a:latin typeface="ＭＳ Ｐゴシック" panose="020B0600070205080204" pitchFamily="50" charset="-128"/>
              </a:rPr>
              <a:t>　</a:t>
            </a:r>
            <a:r>
              <a:rPr lang="ja-JP" altLang="en-US" sz="2600" b="0" dirty="0">
                <a:latin typeface="ＭＳ Ｐゴシック" panose="020B0600070205080204" pitchFamily="50" charset="-128"/>
              </a:rPr>
              <a:t>　（最初から使用し、粘膜や精液などが接することを避ける）</a:t>
            </a:r>
            <a:endParaRPr lang="en-US" altLang="ja-JP" sz="2600" b="0" dirty="0">
              <a:latin typeface="ＭＳ Ｐゴシック" panose="020B0600070205080204" pitchFamily="50" charset="-128"/>
            </a:endParaRPr>
          </a:p>
          <a:p>
            <a:pPr defTabSz="685800" eaLnBrk="1" hangingPunct="1">
              <a:lnSpc>
                <a:spcPct val="200000"/>
              </a:lnSpc>
              <a:defRPr/>
            </a:pPr>
            <a:r>
              <a:rPr lang="ja-JP" altLang="en-US" sz="3300" b="0" dirty="0">
                <a:latin typeface="ＭＳ Ｐゴシック" panose="020B0600070205080204" pitchFamily="50" charset="-128"/>
              </a:rPr>
              <a:t>　○不安なときは</a:t>
            </a:r>
            <a:r>
              <a:rPr lang="ja-JP" altLang="en-US" sz="3300" b="0" u="sng" dirty="0">
                <a:latin typeface="ＭＳ Ｐゴシック" panose="020B0600070205080204" pitchFamily="50" charset="-128"/>
              </a:rPr>
              <a:t>早めに病院</a:t>
            </a:r>
            <a:r>
              <a:rPr lang="ja-JP" altLang="en-US" sz="3300" b="0" dirty="0">
                <a:latin typeface="ＭＳ Ｐゴシック" panose="020B0600070205080204" pitchFamily="50" charset="-128"/>
              </a:rPr>
              <a:t>へ行く</a:t>
            </a:r>
            <a:endParaRPr lang="en-US" altLang="ja-JP" sz="3300" b="0" dirty="0">
              <a:latin typeface="ＭＳ Ｐゴシック" panose="020B0600070205080204" pitchFamily="50" charset="-128"/>
            </a:endParaRPr>
          </a:p>
          <a:p>
            <a:pPr defTabSz="685800" eaLnBrk="1" hangingPunct="1">
              <a:lnSpc>
                <a:spcPct val="200000"/>
              </a:lnSpc>
              <a:defRPr/>
            </a:pPr>
            <a:r>
              <a:rPr lang="ja-JP" altLang="en-US" sz="3300" b="0" dirty="0">
                <a:latin typeface="ＭＳ Ｐゴシック" panose="020B0600070205080204" pitchFamily="50" charset="-128"/>
              </a:rPr>
              <a:t>　○</a:t>
            </a:r>
            <a:r>
              <a:rPr lang="ja-JP" altLang="en-US" sz="3300" b="0" u="sng" dirty="0">
                <a:latin typeface="ＭＳ Ｐゴシック" panose="020B0600070205080204" pitchFamily="50" charset="-128"/>
              </a:rPr>
              <a:t>ふたりの関係</a:t>
            </a:r>
            <a:r>
              <a:rPr lang="ja-JP" altLang="en-US" sz="3300" b="0" dirty="0">
                <a:solidFill>
                  <a:prstClr val="black"/>
                </a:solidFill>
                <a:latin typeface="ＭＳ Ｐゴシック" panose="020B0600070205080204" pitchFamily="50" charset="-128"/>
              </a:rPr>
              <a:t>が大切</a:t>
            </a:r>
            <a:endParaRPr lang="en-US" altLang="ja-JP" sz="3300" b="0" dirty="0">
              <a:solidFill>
                <a:prstClr val="black"/>
              </a:solidFill>
              <a:latin typeface="ＭＳ Ｐゴシック" panose="020B0600070205080204" pitchFamily="50" charset="-128"/>
            </a:endParaRPr>
          </a:p>
        </p:txBody>
      </p:sp>
      <p:sp>
        <p:nvSpPr>
          <p:cNvPr id="4" name="雲形吹き出し 3"/>
          <p:cNvSpPr/>
          <p:nvPr/>
        </p:nvSpPr>
        <p:spPr>
          <a:xfrm>
            <a:off x="5151120" y="5471293"/>
            <a:ext cx="5242560" cy="1185863"/>
          </a:xfrm>
          <a:prstGeom prst="cloudCallout">
            <a:avLst>
              <a:gd name="adj1" fmla="val -45115"/>
              <a:gd name="adj2" fmla="val -45276"/>
            </a:avLst>
          </a:prstGeom>
          <a:solidFill>
            <a:srgbClr val="FFE1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400" b="1" dirty="0">
                <a:solidFill>
                  <a:srgbClr val="002060"/>
                </a:solidFill>
                <a:latin typeface="ＭＳ Ｐゴシック" panose="020B0600070205080204" pitchFamily="50" charset="-128"/>
                <a:ea typeface="ＭＳ Ｐゴシック" panose="020B0600070205080204" pitchFamily="50" charset="-128"/>
              </a:rPr>
              <a:t>話し合える関係</a:t>
            </a:r>
            <a:endParaRPr lang="en-US" altLang="ja-JP" sz="2400" b="1" dirty="0">
              <a:solidFill>
                <a:srgbClr val="002060"/>
              </a:solidFill>
              <a:latin typeface="ＭＳ Ｐゴシック" panose="020B0600070205080204" pitchFamily="50" charset="-128"/>
              <a:ea typeface="ＭＳ Ｐゴシック" panose="020B0600070205080204" pitchFamily="50" charset="-128"/>
            </a:endParaRPr>
          </a:p>
          <a:p>
            <a:pPr defTabSz="685800">
              <a:defRPr/>
            </a:pPr>
            <a:r>
              <a:rPr lang="ja-JP" altLang="en-US" sz="2400" b="1" dirty="0">
                <a:solidFill>
                  <a:srgbClr val="002060"/>
                </a:solidFill>
                <a:latin typeface="ＭＳ Ｐゴシック" panose="020B0600070205080204" pitchFamily="50" charset="-128"/>
                <a:ea typeface="ＭＳ Ｐゴシック" panose="020B0600070205080204" pitchFamily="50" charset="-128"/>
              </a:rPr>
              <a:t>お互いを思いやれる関係</a:t>
            </a:r>
          </a:p>
        </p:txBody>
      </p:sp>
    </p:spTree>
    <p:extLst>
      <p:ext uri="{BB962C8B-B14F-4D97-AF65-F5344CB8AC3E}">
        <p14:creationId xmlns:p14="http://schemas.microsoft.com/office/powerpoint/2010/main" val="125429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891386" y="694340"/>
            <a:ext cx="2690074" cy="697625"/>
          </a:xfrm>
          <a:solidFill>
            <a:srgbClr val="CCFFFF"/>
          </a:solidFill>
        </p:spPr>
        <p:txBody>
          <a:bodyPr>
            <a:noAutofit/>
          </a:bodyPr>
          <a:lstStyle/>
          <a:p>
            <a:pPr eaLnBrk="1" hangingPunct="1"/>
            <a:r>
              <a:rPr lang="ja-JP" altLang="en-US" sz="3300" dirty="0">
                <a:latin typeface="ＭＳ Ｐゴシック" panose="020B0600070205080204" pitchFamily="50" charset="-128"/>
                <a:ea typeface="ＭＳ Ｐゴシック" panose="020B0600070205080204" pitchFamily="50" charset="-128"/>
              </a:rPr>
              <a:t>社会的対策</a:t>
            </a:r>
          </a:p>
        </p:txBody>
      </p:sp>
      <p:sp>
        <p:nvSpPr>
          <p:cNvPr id="3" name="テキスト ボックス 2"/>
          <p:cNvSpPr txBox="1">
            <a:spLocks noChangeArrowheads="1"/>
          </p:cNvSpPr>
          <p:nvPr/>
        </p:nvSpPr>
        <p:spPr bwMode="auto">
          <a:xfrm>
            <a:off x="2510631" y="1878594"/>
            <a:ext cx="7310499" cy="3592566"/>
          </a:xfrm>
          <a:prstGeom prst="rect">
            <a:avLst/>
          </a:prstGeom>
          <a:solidFill>
            <a:srgbClr val="FFFFCC"/>
          </a:solidFill>
          <a:ln>
            <a:noFill/>
          </a:ln>
          <a:extLst/>
        </p:spPr>
        <p:txBody>
          <a:bodyPr wrap="square" anchor="ctr" anchorCtr="0">
            <a:no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685800" eaLnBrk="1" hangingPunct="1">
              <a:lnSpc>
                <a:spcPct val="200000"/>
              </a:lnSpc>
              <a:defRPr/>
            </a:pPr>
            <a:r>
              <a:rPr lang="ja-JP" altLang="en-US" sz="3300" b="0" dirty="0">
                <a:solidFill>
                  <a:prstClr val="black"/>
                </a:solidFill>
                <a:latin typeface="ＭＳ Ｐゴシック" panose="020B0600070205080204" pitchFamily="50" charset="-128"/>
              </a:rPr>
              <a:t>　○発生状況に関する情報提供</a:t>
            </a:r>
            <a:endParaRPr lang="en-US" altLang="ja-JP" sz="3300" b="0" dirty="0">
              <a:latin typeface="ＭＳ Ｐゴシック" panose="020B0600070205080204" pitchFamily="50" charset="-128"/>
            </a:endParaRPr>
          </a:p>
          <a:p>
            <a:pPr defTabSz="685800" eaLnBrk="1" hangingPunct="1">
              <a:lnSpc>
                <a:spcPct val="200000"/>
              </a:lnSpc>
              <a:defRPr/>
            </a:pPr>
            <a:r>
              <a:rPr lang="ja-JP" altLang="en-US" sz="3300" b="0" dirty="0">
                <a:solidFill>
                  <a:prstClr val="black"/>
                </a:solidFill>
                <a:latin typeface="ＭＳ Ｐゴシック" panose="020B0600070205080204" pitchFamily="50" charset="-128"/>
              </a:rPr>
              <a:t>　○専門的な治療が行える病院の整備　</a:t>
            </a:r>
            <a:endParaRPr lang="en-US" altLang="ja-JP" sz="3300" b="0" dirty="0">
              <a:solidFill>
                <a:prstClr val="black"/>
              </a:solidFill>
              <a:latin typeface="ＭＳ Ｐゴシック" panose="020B0600070205080204" pitchFamily="50" charset="-128"/>
            </a:endParaRPr>
          </a:p>
          <a:p>
            <a:pPr defTabSz="685800" eaLnBrk="1" hangingPunct="1">
              <a:lnSpc>
                <a:spcPct val="200000"/>
              </a:lnSpc>
              <a:defRPr/>
            </a:pPr>
            <a:r>
              <a:rPr lang="ja-JP" altLang="en-US" sz="3300" b="0" dirty="0">
                <a:solidFill>
                  <a:prstClr val="black"/>
                </a:solidFill>
                <a:latin typeface="ＭＳ Ｐゴシック" panose="020B0600070205080204" pitchFamily="50" charset="-128"/>
              </a:rPr>
              <a:t>　○無料かつ匿名での検査　　など　</a:t>
            </a:r>
            <a:endParaRPr lang="en-US" altLang="ja-JP" sz="3300" b="0"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59800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37" y="1090512"/>
            <a:ext cx="3887833" cy="724988"/>
          </a:xfrm>
        </p:spPr>
        <p:txBody>
          <a:bodyPr>
            <a:normAutofit/>
          </a:bodyPr>
          <a:lstStyle/>
          <a:p>
            <a:r>
              <a:rPr lang="ja-JP" altLang="en-US" sz="3000" dirty="0"/>
              <a:t>（高等学校　５）</a:t>
            </a:r>
            <a:endParaRPr kumimoji="1" lang="ja-JP" altLang="en-US" dirty="0"/>
          </a:p>
        </p:txBody>
      </p:sp>
      <p:sp>
        <p:nvSpPr>
          <p:cNvPr id="4" name="タイトル 1"/>
          <p:cNvSpPr txBox="1">
            <a:spLocks/>
          </p:cNvSpPr>
          <p:nvPr/>
        </p:nvSpPr>
        <p:spPr>
          <a:xfrm>
            <a:off x="3647834" y="2402466"/>
            <a:ext cx="5024870" cy="96651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ct val="150000"/>
              </a:lnSpc>
              <a:defRPr/>
            </a:pPr>
            <a:r>
              <a:rPr lang="ja-JP" altLang="en-US" sz="3300" dirty="0">
                <a:solidFill>
                  <a:prstClr val="black"/>
                </a:solidFill>
                <a:latin typeface="+mn-ea"/>
                <a:ea typeface="+mn-ea"/>
              </a:rPr>
              <a:t>家族計画と人工妊娠中絶</a:t>
            </a:r>
          </a:p>
        </p:txBody>
      </p:sp>
      <p:sp>
        <p:nvSpPr>
          <p:cNvPr id="7" name="タイトル 1"/>
          <p:cNvSpPr txBox="1">
            <a:spLocks/>
          </p:cNvSpPr>
          <p:nvPr/>
        </p:nvSpPr>
        <p:spPr>
          <a:xfrm>
            <a:off x="3840480" y="5676512"/>
            <a:ext cx="6827520" cy="118148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500"/>
              </a:lnSpc>
            </a:pPr>
            <a:r>
              <a:rPr lang="ja-JP" altLang="en-US" sz="1400" dirty="0">
                <a:solidFill>
                  <a:prstClr val="black"/>
                </a:solidFill>
                <a:latin typeface="游ゴシック Light" panose="020B0300000000000000" pitchFamily="50" charset="-128"/>
                <a:ea typeface="游ゴシック Light" panose="020B0300000000000000" pitchFamily="50" charset="-128"/>
              </a:rPr>
              <a:t>参考資料：</a:t>
            </a:r>
            <a:r>
              <a:rPr lang="ja-JP" altLang="en-US" sz="1400" dirty="0">
                <a:latin typeface="游ゴシック Light" panose="020B0300000000000000" pitchFamily="50" charset="-128"/>
                <a:ea typeface="游ゴシック Light" panose="020B0300000000000000" pitchFamily="50" charset="-128"/>
              </a:rPr>
              <a:t>健康教育副読本</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よりよい生活習慣のために　高校生用</a:t>
            </a:r>
            <a:r>
              <a:rPr lang="en-US" altLang="ja-JP" sz="1400" dirty="0">
                <a:latin typeface="游ゴシック Light" panose="020B0300000000000000" pitchFamily="50" charset="-128"/>
                <a:ea typeface="游ゴシック Light" panose="020B0300000000000000" pitchFamily="50" charset="-128"/>
              </a:rPr>
              <a:t>』</a:t>
            </a:r>
          </a:p>
          <a:p>
            <a:pPr>
              <a:lnSpc>
                <a:spcPts val="2500"/>
              </a:lnSpc>
            </a:pPr>
            <a:r>
              <a:rPr lang="ja-JP" altLang="en-US" sz="1400" dirty="0">
                <a:latin typeface="游ゴシック Light" panose="020B0300000000000000" pitchFamily="50" charset="-128"/>
                <a:ea typeface="游ゴシック Light" panose="020B0300000000000000" pitchFamily="50" charset="-128"/>
              </a:rPr>
              <a:t>　　　　　高知県健康政策部健康長寿政策課　高知県教育委員会事務局保健体育課</a:t>
            </a:r>
            <a:endParaRPr lang="en-US" altLang="ja-JP" sz="1400" dirty="0">
              <a:latin typeface="游ゴシック Light" panose="020B0300000000000000" pitchFamily="50" charset="-128"/>
              <a:ea typeface="游ゴシック Light" panose="020B0300000000000000" pitchFamily="50" charset="-128"/>
            </a:endParaRPr>
          </a:p>
          <a:p>
            <a:pPr>
              <a:lnSpc>
                <a:spcPts val="2500"/>
              </a:lnSpc>
            </a:pPr>
            <a:r>
              <a:rPr lang="en-US" altLang="ja-JP" sz="1400" dirty="0">
                <a:latin typeface="游ゴシック Light" panose="020B0300000000000000" pitchFamily="50" charset="-128"/>
                <a:ea typeface="游ゴシック Light" panose="020B0300000000000000" pitchFamily="50" charset="-128"/>
              </a:rPr>
              <a:t>                 </a:t>
            </a:r>
            <a:r>
              <a:rPr lang="ja-JP" altLang="en-US" sz="1400" dirty="0">
                <a:latin typeface="游ゴシック Light" panose="020B0300000000000000" pitchFamily="50" charset="-128"/>
                <a:ea typeface="游ゴシック Light" panose="020B0300000000000000" pitchFamily="50" charset="-128"/>
              </a:rPr>
              <a:t>衛生行政報告　厚生労働省　　　</a:t>
            </a:r>
          </a:p>
        </p:txBody>
      </p:sp>
      <p:sp>
        <p:nvSpPr>
          <p:cNvPr id="6" name="タイトル 1"/>
          <p:cNvSpPr txBox="1">
            <a:spLocks/>
          </p:cNvSpPr>
          <p:nvPr/>
        </p:nvSpPr>
        <p:spPr>
          <a:xfrm>
            <a:off x="2045347" y="353789"/>
            <a:ext cx="2551025" cy="524525"/>
          </a:xfrm>
          <a:prstGeom prst="rect">
            <a:avLst/>
          </a:prstGeom>
          <a:ln>
            <a:solidFill>
              <a:schemeClr val="tx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（高）資料５</a:t>
            </a:r>
          </a:p>
        </p:txBody>
      </p:sp>
      <p:sp>
        <p:nvSpPr>
          <p:cNvPr id="8" name="タイトル 1"/>
          <p:cNvSpPr txBox="1">
            <a:spLocks/>
          </p:cNvSpPr>
          <p:nvPr/>
        </p:nvSpPr>
        <p:spPr>
          <a:xfrm>
            <a:off x="2072680" y="3649827"/>
            <a:ext cx="8175181" cy="1745835"/>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en-US" altLang="ja-JP" sz="1800" dirty="0"/>
              <a:t>【 </a:t>
            </a:r>
            <a:r>
              <a:rPr lang="ja-JP" altLang="en-US" sz="1800" dirty="0"/>
              <a:t>ねらい </a:t>
            </a:r>
            <a:r>
              <a:rPr lang="en-US" altLang="ja-JP" sz="1800" dirty="0"/>
              <a:t>】</a:t>
            </a:r>
          </a:p>
          <a:p>
            <a:pPr>
              <a:lnSpc>
                <a:spcPct val="150000"/>
              </a:lnSpc>
            </a:pPr>
            <a:r>
              <a:rPr lang="ja-JP" altLang="en-US" sz="1800" dirty="0"/>
              <a:t>　</a:t>
            </a:r>
            <a:r>
              <a:rPr lang="ja-JP" altLang="ja-JP" sz="1800" dirty="0"/>
              <a:t>　家族計画の意義や人工妊娠中絶の心身への影響を理解し、それらに伴う適切な</a:t>
            </a:r>
            <a:endParaRPr lang="en-US" altLang="ja-JP" sz="1800" dirty="0"/>
          </a:p>
          <a:p>
            <a:pPr>
              <a:lnSpc>
                <a:spcPct val="150000"/>
              </a:lnSpc>
            </a:pPr>
            <a:r>
              <a:rPr lang="en-US" altLang="ja-JP" sz="1800" dirty="0"/>
              <a:t> </a:t>
            </a:r>
            <a:r>
              <a:rPr lang="ja-JP" altLang="ja-JP" sz="1800" dirty="0"/>
              <a:t>意志決定と行動選択について考えることができるようにする。</a:t>
            </a:r>
          </a:p>
        </p:txBody>
      </p:sp>
    </p:spTree>
    <p:extLst>
      <p:ext uri="{BB962C8B-B14F-4D97-AF65-F5344CB8AC3E}">
        <p14:creationId xmlns:p14="http://schemas.microsoft.com/office/powerpoint/2010/main" val="12321468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45937" y="1023038"/>
            <a:ext cx="3857359" cy="777478"/>
          </a:xfrm>
          <a:solidFill>
            <a:srgbClr val="A7FFFF"/>
          </a:solidFill>
        </p:spPr>
        <p:txBody>
          <a:bodyPr anchor="ctr">
            <a:noAutofit/>
          </a:bodyPr>
          <a:lstStyle/>
          <a:p>
            <a:pPr eaLnBrk="1" hangingPunct="1"/>
            <a:r>
              <a:rPr lang="ja-JP" altLang="en-US" sz="3600" dirty="0">
                <a:latin typeface="ＭＳ Ｐゴシック" panose="020B0600070205080204" pitchFamily="50" charset="-128"/>
                <a:ea typeface="ＭＳ Ｐゴシック" panose="020B0600070205080204" pitchFamily="50" charset="-128"/>
              </a:rPr>
              <a:t>未来を想像しよう</a:t>
            </a:r>
            <a:endParaRPr lang="ja-JP" altLang="en-US" sz="2700" dirty="0">
              <a:latin typeface="ＭＳ Ｐゴシック" panose="020B0600070205080204" pitchFamily="50" charset="-128"/>
              <a:ea typeface="ＭＳ Ｐゴシック" panose="020B0600070205080204" pitchFamily="50" charset="-128"/>
            </a:endParaRPr>
          </a:p>
        </p:txBody>
      </p:sp>
      <p:sp>
        <p:nvSpPr>
          <p:cNvPr id="129027" name="Rectangle 3"/>
          <p:cNvSpPr>
            <a:spLocks noGrp="1" noChangeArrowheads="1"/>
          </p:cNvSpPr>
          <p:nvPr>
            <p:ph type="subTitle" idx="1"/>
          </p:nvPr>
        </p:nvSpPr>
        <p:spPr>
          <a:xfrm>
            <a:off x="1908278" y="2498522"/>
            <a:ext cx="8532674" cy="2281484"/>
          </a:xfrm>
        </p:spPr>
        <p:txBody>
          <a:bodyPr anchor="ctr" anchorCtr="0">
            <a:noAutofit/>
          </a:bodyPr>
          <a:lstStyle/>
          <a:p>
            <a:pPr algn="l" eaLnBrk="1" hangingPunct="1">
              <a:lnSpc>
                <a:spcPct val="150000"/>
              </a:lnSpc>
            </a:pPr>
            <a:r>
              <a:rPr lang="ja-JP" altLang="en-US" sz="3200" dirty="0">
                <a:latin typeface="+mj-ea"/>
                <a:ea typeface="+mj-ea"/>
              </a:rPr>
              <a:t>　将来子どもがほしいか、ほしくないか</a:t>
            </a:r>
            <a:endParaRPr lang="en-US" altLang="ja-JP" sz="3200" dirty="0">
              <a:latin typeface="+mj-ea"/>
              <a:ea typeface="+mj-ea"/>
            </a:endParaRPr>
          </a:p>
          <a:p>
            <a:pPr algn="l" eaLnBrk="1" hangingPunct="1">
              <a:lnSpc>
                <a:spcPct val="150000"/>
              </a:lnSpc>
            </a:pPr>
            <a:r>
              <a:rPr lang="ja-JP" altLang="en-US" sz="3200" dirty="0">
                <a:latin typeface="+mj-ea"/>
                <a:ea typeface="+mj-ea"/>
              </a:rPr>
              <a:t>　ほしい場合は、何歳の時に何人くらいほしいか</a:t>
            </a:r>
            <a:endParaRPr lang="en-US" altLang="ja-JP" sz="3200" dirty="0">
              <a:latin typeface="+mj-ea"/>
              <a:ea typeface="+mj-ea"/>
            </a:endParaRPr>
          </a:p>
        </p:txBody>
      </p:sp>
      <p:pic>
        <p:nvPicPr>
          <p:cNvPr id="4" name="オブジェクト 0"/>
          <p:cNvPicPr/>
          <p:nvPr/>
        </p:nvPicPr>
        <p:blipFill>
          <a:blip r:embed="rId3" cstate="email">
            <a:extLst>
              <a:ext uri="{28A0092B-C50C-407E-A947-70E740481C1C}">
                <a14:useLocalDpi xmlns:a14="http://schemas.microsoft.com/office/drawing/2010/main"/>
              </a:ext>
            </a:extLst>
          </a:blip>
          <a:stretch>
            <a:fillRect/>
          </a:stretch>
        </p:blipFill>
        <p:spPr bwMode="auto">
          <a:xfrm>
            <a:off x="1862560" y="4480561"/>
            <a:ext cx="1642640" cy="2002427"/>
          </a:xfrm>
          <a:prstGeom prst="rect">
            <a:avLst/>
          </a:prstGeom>
          <a:noFill/>
          <a:ln>
            <a:miter/>
          </a:ln>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0358" y="879185"/>
            <a:ext cx="2054877" cy="2123903"/>
          </a:xfrm>
          <a:prstGeom prst="rect">
            <a:avLst/>
          </a:prstGeom>
        </p:spPr>
      </p:pic>
    </p:spTree>
    <p:extLst>
      <p:ext uri="{BB962C8B-B14F-4D97-AF65-F5344CB8AC3E}">
        <p14:creationId xmlns:p14="http://schemas.microsoft.com/office/powerpoint/2010/main" val="13472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500"/>
                                        <p:tgtEl>
                                          <p:spTgt spid="12902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animEffect transition="in" filter="fade">
                                      <p:cBhvr>
                                        <p:cTn id="11" dur="5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6477001" y="6309360"/>
            <a:ext cx="4079967" cy="487680"/>
          </a:xfrm>
          <a:prstGeom prst="rect">
            <a:avLst/>
          </a:prstGeom>
        </p:spPr>
        <p:txBody>
          <a:bodyPr vert="horz" lIns="68580" tIns="34290" rIns="68580" bIns="34290" rtlCol="0" anchor="ct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defTabSz="685800">
              <a:defRPr/>
            </a:pPr>
            <a:r>
              <a:rPr lang="ja-JP" altLang="en-US" sz="900" dirty="0">
                <a:solidFill>
                  <a:prstClr val="black"/>
                </a:solidFill>
                <a:latin typeface="游ゴシック" panose="020B0400000000000000" pitchFamily="50" charset="-128"/>
                <a:ea typeface="游ゴシック" panose="020B0400000000000000" pitchFamily="50" charset="-128"/>
              </a:rPr>
              <a:t>資料</a:t>
            </a:r>
            <a:endParaRPr lang="en-US" altLang="ja-JP" sz="900" dirty="0">
              <a:solidFill>
                <a:prstClr val="black"/>
              </a:solidFill>
              <a:latin typeface="游ゴシック" panose="020B0400000000000000" pitchFamily="50" charset="-128"/>
              <a:ea typeface="游ゴシック" panose="020B0400000000000000" pitchFamily="50" charset="-128"/>
            </a:endParaRPr>
          </a:p>
          <a:p>
            <a:pPr algn="l" defTabSz="685800">
              <a:defRPr/>
            </a:pPr>
            <a:r>
              <a:rPr lang="ja-JP" altLang="en-US" sz="900" dirty="0">
                <a:solidFill>
                  <a:prstClr val="black"/>
                </a:solidFill>
                <a:latin typeface="游ゴシック" panose="020B0400000000000000" pitchFamily="50" charset="-128"/>
                <a:ea typeface="游ゴシック" panose="020B0400000000000000" pitchFamily="50" charset="-128"/>
              </a:rPr>
              <a:t>健康教育副読本「よりよい生活習慣のために　高校生用」</a:t>
            </a:r>
            <a:endParaRPr lang="en-US" altLang="ja-JP" sz="900" dirty="0">
              <a:solidFill>
                <a:prstClr val="black"/>
              </a:solidFill>
              <a:latin typeface="游ゴシック" panose="020B0400000000000000" pitchFamily="50" charset="-128"/>
              <a:ea typeface="游ゴシック" panose="020B0400000000000000" pitchFamily="50" charset="-128"/>
            </a:endParaRPr>
          </a:p>
          <a:p>
            <a:pPr algn="l" defTabSz="685800">
              <a:defRPr/>
            </a:pPr>
            <a:r>
              <a:rPr lang="ja-JP" altLang="en-US" sz="900" dirty="0">
                <a:solidFill>
                  <a:prstClr val="black"/>
                </a:solidFill>
                <a:latin typeface="游ゴシック" panose="020B0400000000000000" pitchFamily="50" charset="-128"/>
                <a:ea typeface="游ゴシック" panose="020B0400000000000000" pitchFamily="50" charset="-128"/>
              </a:rPr>
              <a:t>高知県健康政策部健康長寿政策課　高知県教育委員会事務局保健体育課</a:t>
            </a: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52401"/>
            <a:ext cx="9144000" cy="2745973"/>
          </a:xfrm>
          <a:prstGeom prst="rect">
            <a:avLst/>
          </a:prstGeom>
        </p:spPr>
      </p:pic>
      <p:sp>
        <p:nvSpPr>
          <p:cNvPr id="12" name="楕円 4"/>
          <p:cNvSpPr/>
          <p:nvPr/>
        </p:nvSpPr>
        <p:spPr>
          <a:xfrm>
            <a:off x="5552614" y="1352024"/>
            <a:ext cx="1572611" cy="80404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grpSp>
        <p:nvGrpSpPr>
          <p:cNvPr id="17" name="グループ化 16"/>
          <p:cNvGrpSpPr/>
          <p:nvPr/>
        </p:nvGrpSpPr>
        <p:grpSpPr>
          <a:xfrm>
            <a:off x="6384639" y="2955043"/>
            <a:ext cx="4022207" cy="3153148"/>
            <a:chOff x="5121792" y="2986568"/>
            <a:chExt cx="4022207" cy="3153148"/>
          </a:xfrm>
        </p:grpSpPr>
        <p:sp>
          <p:nvSpPr>
            <p:cNvPr id="13" name="角丸四角形 12"/>
            <p:cNvSpPr/>
            <p:nvPr/>
          </p:nvSpPr>
          <p:spPr>
            <a:xfrm>
              <a:off x="5121792" y="3492492"/>
              <a:ext cx="4022207" cy="2647224"/>
            </a:xfrm>
            <a:prstGeom prst="roundRect">
              <a:avLst/>
            </a:prstGeom>
            <a:solidFill>
              <a:srgbClr val="E5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endParaRPr lang="en-US" altLang="ja-JP" dirty="0">
                <a:solidFill>
                  <a:schemeClr val="tx1"/>
                </a:solidFill>
              </a:endParaRPr>
            </a:p>
            <a:p>
              <a:pPr>
                <a:lnSpc>
                  <a:spcPts val="3000"/>
                </a:lnSpc>
              </a:pPr>
              <a:r>
                <a:rPr lang="ja-JP" altLang="en-US" dirty="0">
                  <a:solidFill>
                    <a:schemeClr val="tx1"/>
                  </a:solidFill>
                </a:rPr>
                <a:t>◆精巣では、思春期になると毎日　</a:t>
              </a:r>
              <a:endParaRPr lang="en-US" altLang="ja-JP" dirty="0">
                <a:solidFill>
                  <a:schemeClr val="tx1"/>
                </a:solidFill>
              </a:endParaRPr>
            </a:p>
            <a:p>
              <a:pPr>
                <a:lnSpc>
                  <a:spcPts val="3000"/>
                </a:lnSpc>
              </a:pPr>
              <a:r>
                <a:rPr lang="ja-JP" altLang="en-US" dirty="0">
                  <a:solidFill>
                    <a:schemeClr val="tx1"/>
                  </a:solidFill>
                </a:rPr>
                <a:t>　  新しい精子が作られる。</a:t>
              </a:r>
              <a:endParaRPr lang="en-US" altLang="ja-JP" dirty="0">
                <a:solidFill>
                  <a:schemeClr val="tx1"/>
                </a:solidFill>
              </a:endParaRPr>
            </a:p>
            <a:p>
              <a:pPr>
                <a:lnSpc>
                  <a:spcPts val="3000"/>
                </a:lnSpc>
              </a:pPr>
              <a:r>
                <a:rPr lang="ja-JP" altLang="en-US" dirty="0">
                  <a:solidFill>
                    <a:schemeClr val="tx1"/>
                  </a:solidFill>
                </a:rPr>
                <a:t>◆</a:t>
              </a:r>
              <a:r>
                <a:rPr lang="en-US" altLang="ja-JP" dirty="0">
                  <a:solidFill>
                    <a:schemeClr val="tx1"/>
                  </a:solidFill>
                </a:rPr>
                <a:t>40</a:t>
              </a:r>
              <a:r>
                <a:rPr lang="ja-JP" altLang="en-US" dirty="0">
                  <a:solidFill>
                    <a:schemeClr val="tx1"/>
                  </a:solidFill>
                </a:rPr>
                <a:t>歳を過ぎる頃には精子の運動率</a:t>
              </a:r>
              <a:endParaRPr lang="en-US" altLang="ja-JP" dirty="0">
                <a:solidFill>
                  <a:schemeClr val="tx1"/>
                </a:solidFill>
              </a:endParaRPr>
            </a:p>
            <a:p>
              <a:pPr>
                <a:lnSpc>
                  <a:spcPts val="3000"/>
                </a:lnSpc>
              </a:pPr>
              <a:r>
                <a:rPr lang="en-US" altLang="ja-JP" dirty="0">
                  <a:solidFill>
                    <a:schemeClr val="tx1"/>
                  </a:solidFill>
                </a:rPr>
                <a:t>     </a:t>
              </a:r>
              <a:r>
                <a:rPr lang="ja-JP" altLang="en-US" dirty="0">
                  <a:solidFill>
                    <a:schemeClr val="tx1"/>
                  </a:solidFill>
                </a:rPr>
                <a:t>や質の低下が認められ、</a:t>
              </a:r>
              <a:r>
                <a:rPr lang="en-US" altLang="ja-JP" dirty="0">
                  <a:solidFill>
                    <a:schemeClr val="tx1"/>
                  </a:solidFill>
                </a:rPr>
                <a:t>50</a:t>
              </a:r>
              <a:r>
                <a:rPr lang="ja-JP" altLang="en-US" dirty="0">
                  <a:solidFill>
                    <a:schemeClr val="tx1"/>
                  </a:solidFill>
                </a:rPr>
                <a:t>歳を</a:t>
              </a:r>
              <a:endParaRPr lang="en-US" altLang="ja-JP" dirty="0">
                <a:solidFill>
                  <a:schemeClr val="tx1"/>
                </a:solidFill>
              </a:endParaRPr>
            </a:p>
            <a:p>
              <a:pPr>
                <a:lnSpc>
                  <a:spcPts val="3000"/>
                </a:lnSpc>
              </a:pPr>
              <a:r>
                <a:rPr lang="en-US" altLang="ja-JP" dirty="0">
                  <a:solidFill>
                    <a:schemeClr val="tx1"/>
                  </a:solidFill>
                </a:rPr>
                <a:t>      </a:t>
              </a:r>
              <a:r>
                <a:rPr lang="ja-JP" altLang="en-US" dirty="0">
                  <a:solidFill>
                    <a:schemeClr val="tx1"/>
                  </a:solidFill>
                </a:rPr>
                <a:t>過ぎると遺伝子に異常が起こり</a:t>
              </a:r>
              <a:endParaRPr lang="en-US" altLang="ja-JP" dirty="0">
                <a:solidFill>
                  <a:schemeClr val="tx1"/>
                </a:solidFill>
              </a:endParaRPr>
            </a:p>
            <a:p>
              <a:pPr>
                <a:lnSpc>
                  <a:spcPts val="3000"/>
                </a:lnSpc>
              </a:pPr>
              <a:r>
                <a:rPr lang="en-US" altLang="ja-JP" dirty="0">
                  <a:solidFill>
                    <a:schemeClr val="tx1"/>
                  </a:solidFill>
                </a:rPr>
                <a:t>      </a:t>
              </a:r>
              <a:r>
                <a:rPr lang="ja-JP" altLang="en-US" dirty="0">
                  <a:solidFill>
                    <a:schemeClr val="tx1"/>
                  </a:solidFill>
                </a:rPr>
                <a:t>やすくなる。</a:t>
              </a:r>
              <a:endParaRPr lang="ja-JP" altLang="en-US" dirty="0"/>
            </a:p>
          </p:txBody>
        </p:sp>
        <p:sp>
          <p:nvSpPr>
            <p:cNvPr id="14" name="タイトル 1"/>
            <p:cNvSpPr txBox="1">
              <a:spLocks/>
            </p:cNvSpPr>
            <p:nvPr/>
          </p:nvSpPr>
          <p:spPr>
            <a:xfrm>
              <a:off x="5900632" y="2986568"/>
              <a:ext cx="2464525" cy="714910"/>
            </a:xfrm>
            <a:prstGeom prst="rect">
              <a:avLst/>
            </a:prstGeom>
            <a:solidFill>
              <a:srgbClr val="FFFFCC"/>
            </a:solidFill>
            <a:ln>
              <a:solidFill>
                <a:srgbClr val="0070C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2000" dirty="0">
                  <a:latin typeface="ＭＳ Ｐゴシック" panose="020B0600070205080204" pitchFamily="50" charset="-128"/>
                  <a:ea typeface="ＭＳ Ｐゴシック" panose="020B0600070205080204" pitchFamily="50" charset="-128"/>
                </a:rPr>
                <a:t>40</a:t>
              </a:r>
              <a:r>
                <a:rPr lang="ja-JP" altLang="en-US" sz="2000" dirty="0">
                  <a:latin typeface="ＭＳ Ｐゴシック" panose="020B0600070205080204" pitchFamily="50" charset="-128"/>
                  <a:ea typeface="ＭＳ Ｐゴシック" panose="020B0600070205080204" pitchFamily="50" charset="-128"/>
                </a:rPr>
                <a:t>歳を過ぎると</a:t>
              </a:r>
              <a:endParaRPr lang="en-US" altLang="ja-JP" sz="2000" dirty="0">
                <a:latin typeface="ＭＳ Ｐゴシック" panose="020B0600070205080204" pitchFamily="50" charset="-128"/>
                <a:ea typeface="ＭＳ Ｐゴシック" panose="020B0600070205080204" pitchFamily="50" charset="-128"/>
              </a:endParaRPr>
            </a:p>
            <a:p>
              <a:pPr>
                <a:lnSpc>
                  <a:spcPct val="100000"/>
                </a:lnSpc>
              </a:pPr>
              <a:r>
                <a:rPr lang="ja-JP" altLang="en-US" sz="2000" dirty="0">
                  <a:latin typeface="ＭＳ Ｐゴシック" panose="020B0600070205080204" pitchFamily="50" charset="-128"/>
                  <a:ea typeface="ＭＳ Ｐゴシック" panose="020B0600070205080204" pitchFamily="50" charset="-128"/>
                </a:rPr>
                <a:t>精子も老化していく</a:t>
              </a:r>
            </a:p>
          </p:txBody>
        </p:sp>
      </p:grpSp>
      <p:grpSp>
        <p:nvGrpSpPr>
          <p:cNvPr id="18" name="グループ化 17"/>
          <p:cNvGrpSpPr/>
          <p:nvPr/>
        </p:nvGrpSpPr>
        <p:grpSpPr>
          <a:xfrm>
            <a:off x="1753754" y="2955044"/>
            <a:ext cx="4403207" cy="3154721"/>
            <a:chOff x="366913" y="2984995"/>
            <a:chExt cx="4403207" cy="3154721"/>
          </a:xfrm>
        </p:grpSpPr>
        <p:sp>
          <p:nvSpPr>
            <p:cNvPr id="15" name="角丸四角形 14"/>
            <p:cNvSpPr/>
            <p:nvPr/>
          </p:nvSpPr>
          <p:spPr>
            <a:xfrm>
              <a:off x="366913" y="3490488"/>
              <a:ext cx="4403207" cy="2649228"/>
            </a:xfrm>
            <a:prstGeom prst="roundRect">
              <a:avLst/>
            </a:prstGeom>
            <a:solidFill>
              <a:srgbClr val="FFF9E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endParaRPr lang="en-US" altLang="ja-JP" dirty="0">
                <a:solidFill>
                  <a:schemeClr val="tx1"/>
                </a:solidFill>
              </a:endParaRPr>
            </a:p>
            <a:p>
              <a:pPr>
                <a:lnSpc>
                  <a:spcPts val="3000"/>
                </a:lnSpc>
              </a:pPr>
              <a:r>
                <a:rPr lang="ja-JP" altLang="en-US" dirty="0">
                  <a:solidFill>
                    <a:schemeClr val="tx1"/>
                  </a:solidFill>
                </a:rPr>
                <a:t>◆卵子の元は、生まれる前に一生分が　</a:t>
              </a:r>
              <a:endParaRPr lang="en-US" altLang="ja-JP" dirty="0">
                <a:solidFill>
                  <a:schemeClr val="tx1"/>
                </a:solidFill>
              </a:endParaRPr>
            </a:p>
            <a:p>
              <a:pPr>
                <a:lnSpc>
                  <a:spcPts val="3000"/>
                </a:lnSpc>
              </a:pPr>
              <a:r>
                <a:rPr lang="ja-JP" altLang="en-US" dirty="0">
                  <a:solidFill>
                    <a:schemeClr val="tx1"/>
                  </a:solidFill>
                </a:rPr>
                <a:t>　 作られ、卵巣に蓄えられており、思春期</a:t>
              </a:r>
              <a:endParaRPr lang="en-US" altLang="ja-JP" dirty="0">
                <a:solidFill>
                  <a:schemeClr val="tx1"/>
                </a:solidFill>
              </a:endParaRPr>
            </a:p>
            <a:p>
              <a:pPr>
                <a:lnSpc>
                  <a:spcPts val="3000"/>
                </a:lnSpc>
              </a:pPr>
              <a:r>
                <a:rPr lang="en-US" altLang="ja-JP" dirty="0">
                  <a:solidFill>
                    <a:schemeClr val="tx1"/>
                  </a:solidFill>
                </a:rPr>
                <a:t>    </a:t>
              </a:r>
              <a:r>
                <a:rPr lang="ja-JP" altLang="en-US" dirty="0">
                  <a:solidFill>
                    <a:schemeClr val="tx1"/>
                  </a:solidFill>
                </a:rPr>
                <a:t>になると毎月１つずつ排卵する。</a:t>
              </a:r>
              <a:endParaRPr lang="en-US" altLang="ja-JP" dirty="0">
                <a:solidFill>
                  <a:schemeClr val="tx1"/>
                </a:solidFill>
              </a:endParaRPr>
            </a:p>
            <a:p>
              <a:pPr>
                <a:lnSpc>
                  <a:spcPts val="3000"/>
                </a:lnSpc>
              </a:pPr>
              <a:r>
                <a:rPr lang="ja-JP" altLang="en-US" dirty="0">
                  <a:solidFill>
                    <a:schemeClr val="tx1"/>
                  </a:solidFill>
                </a:rPr>
                <a:t>◆年齢とともに卵子の質が低下していき</a:t>
              </a:r>
              <a:endParaRPr lang="en-US" altLang="ja-JP" dirty="0">
                <a:solidFill>
                  <a:schemeClr val="tx1"/>
                </a:solidFill>
              </a:endParaRPr>
            </a:p>
            <a:p>
              <a:pPr>
                <a:lnSpc>
                  <a:spcPts val="3000"/>
                </a:lnSpc>
              </a:pPr>
              <a:r>
                <a:rPr lang="ja-JP" altLang="en-US" dirty="0">
                  <a:solidFill>
                    <a:schemeClr val="tx1"/>
                  </a:solidFill>
                </a:rPr>
                <a:t>　  </a:t>
              </a:r>
              <a:r>
                <a:rPr lang="en-US" altLang="ja-JP" dirty="0">
                  <a:solidFill>
                    <a:schemeClr val="tx1"/>
                  </a:solidFill>
                </a:rPr>
                <a:t>35</a:t>
              </a:r>
              <a:r>
                <a:rPr lang="ja-JP" altLang="en-US" dirty="0">
                  <a:solidFill>
                    <a:schemeClr val="tx1"/>
                  </a:solidFill>
                </a:rPr>
                <a:t>歳を過ぎると妊娠しにくくなったり、　</a:t>
              </a:r>
              <a:endParaRPr lang="en-US" altLang="ja-JP" dirty="0">
                <a:solidFill>
                  <a:schemeClr val="tx1"/>
                </a:solidFill>
              </a:endParaRPr>
            </a:p>
            <a:p>
              <a:pPr>
                <a:lnSpc>
                  <a:spcPts val="3000"/>
                </a:lnSpc>
              </a:pPr>
              <a:r>
                <a:rPr lang="en-US" altLang="ja-JP" dirty="0">
                  <a:solidFill>
                    <a:schemeClr val="tx1"/>
                  </a:solidFill>
                </a:rPr>
                <a:t>     </a:t>
              </a:r>
              <a:r>
                <a:rPr lang="ja-JP" altLang="en-US" dirty="0">
                  <a:solidFill>
                    <a:schemeClr val="tx1"/>
                  </a:solidFill>
                </a:rPr>
                <a:t>妊娠や出産に伴うリスクが高くなる。</a:t>
              </a:r>
            </a:p>
          </p:txBody>
        </p:sp>
        <p:sp>
          <p:nvSpPr>
            <p:cNvPr id="16" name="タイトル 1"/>
            <p:cNvSpPr txBox="1">
              <a:spLocks/>
            </p:cNvSpPr>
            <p:nvPr/>
          </p:nvSpPr>
          <p:spPr>
            <a:xfrm>
              <a:off x="1336253" y="2984995"/>
              <a:ext cx="2464525" cy="714910"/>
            </a:xfrm>
            <a:prstGeom prst="rect">
              <a:avLst/>
            </a:prstGeom>
            <a:solidFill>
              <a:srgbClr val="FFFFCC"/>
            </a:solidFill>
            <a:ln>
              <a:solidFill>
                <a:schemeClr val="accent2"/>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000" dirty="0">
                  <a:latin typeface="ＭＳ Ｐゴシック" panose="020B0600070205080204" pitchFamily="50" charset="-128"/>
                  <a:ea typeface="ＭＳ Ｐゴシック" panose="020B0600070205080204" pitchFamily="50" charset="-128"/>
                </a:rPr>
                <a:t>年齢とともに</a:t>
              </a:r>
              <a:endParaRPr lang="en-US" altLang="ja-JP" sz="2000" dirty="0">
                <a:latin typeface="ＭＳ Ｐゴシック" panose="020B0600070205080204" pitchFamily="50" charset="-128"/>
                <a:ea typeface="ＭＳ Ｐゴシック" panose="020B0600070205080204" pitchFamily="50" charset="-128"/>
              </a:endParaRPr>
            </a:p>
            <a:p>
              <a:pPr>
                <a:lnSpc>
                  <a:spcPct val="100000"/>
                </a:lnSpc>
              </a:pPr>
              <a:r>
                <a:rPr lang="ja-JP" altLang="en-US" sz="2000" dirty="0">
                  <a:latin typeface="ＭＳ Ｐゴシック" panose="020B0600070205080204" pitchFamily="50" charset="-128"/>
                  <a:ea typeface="ＭＳ Ｐゴシック" panose="020B0600070205080204" pitchFamily="50" charset="-128"/>
                </a:rPr>
                <a:t>卵子は老化していく</a:t>
              </a:r>
            </a:p>
          </p:txBody>
        </p:sp>
      </p:grpSp>
    </p:spTree>
    <p:extLst>
      <p:ext uri="{BB962C8B-B14F-4D97-AF65-F5344CB8AC3E}">
        <p14:creationId xmlns:p14="http://schemas.microsoft.com/office/powerpoint/2010/main" val="36656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094" y="876379"/>
            <a:ext cx="8173659" cy="750199"/>
          </a:xfrm>
          <a:solidFill>
            <a:srgbClr val="FFFF99"/>
          </a:solidFill>
        </p:spPr>
        <p:txBody>
          <a:bodyPr>
            <a:noAutofit/>
          </a:bodyPr>
          <a:lstStyle/>
          <a:p>
            <a:pPr algn="ctr">
              <a:lnSpc>
                <a:spcPts val="3675"/>
              </a:lnSpc>
            </a:pPr>
            <a:r>
              <a:rPr lang="ja-JP" altLang="en-US" sz="2800" dirty="0">
                <a:latin typeface="ＭＳ Ｐゴシック" panose="020B0600070205080204" pitchFamily="50" charset="-128"/>
                <a:ea typeface="ＭＳ Ｐゴシック" panose="020B0600070205080204" pitchFamily="50" charset="-128"/>
              </a:rPr>
              <a:t>子どもの人数や子どもを産む時期、間隔を考えること</a:t>
            </a:r>
          </a:p>
        </p:txBody>
      </p:sp>
      <p:sp>
        <p:nvSpPr>
          <p:cNvPr id="3" name="コンテンツ プレースホルダー 2"/>
          <p:cNvSpPr>
            <a:spLocks noGrp="1"/>
          </p:cNvSpPr>
          <p:nvPr>
            <p:ph idx="1"/>
          </p:nvPr>
        </p:nvSpPr>
        <p:spPr>
          <a:xfrm>
            <a:off x="2365404" y="1820003"/>
            <a:ext cx="7551041" cy="3200491"/>
          </a:xfrm>
          <a:solidFill>
            <a:srgbClr val="E5FFFF"/>
          </a:solidFill>
        </p:spPr>
        <p:txBody>
          <a:bodyPr anchor="ctr">
            <a:noAutofit/>
          </a:bodyPr>
          <a:lstStyle/>
          <a:p>
            <a:pPr marL="0" indent="0">
              <a:lnSpc>
                <a:spcPts val="3900"/>
              </a:lnSpc>
              <a:buNone/>
            </a:pPr>
            <a:r>
              <a:rPr lang="ja-JP" altLang="en-US" sz="2600" dirty="0">
                <a:latin typeface="ＭＳ Ｐゴシック" panose="020B0600070205080204" pitchFamily="50" charset="-128"/>
                <a:ea typeface="ＭＳ Ｐゴシック" panose="020B0600070205080204" pitchFamily="50" charset="-128"/>
              </a:rPr>
              <a:t>　○ 子育てができる状況か（健康面、仕事面等）</a:t>
            </a:r>
            <a:endParaRPr lang="en-US" altLang="ja-JP" sz="2600" dirty="0">
              <a:latin typeface="ＭＳ Ｐゴシック" panose="020B0600070205080204" pitchFamily="50" charset="-128"/>
              <a:ea typeface="ＭＳ Ｐゴシック" panose="020B0600070205080204" pitchFamily="50" charset="-128"/>
            </a:endParaRPr>
          </a:p>
          <a:p>
            <a:pPr marL="0" indent="0">
              <a:lnSpc>
                <a:spcPts val="3900"/>
              </a:lnSpc>
              <a:buNone/>
            </a:pPr>
            <a:r>
              <a:rPr lang="ja-JP" altLang="en-US" sz="2600" dirty="0">
                <a:latin typeface="ＭＳ Ｐゴシック" panose="020B0600070205080204" pitchFamily="50" charset="-128"/>
                <a:ea typeface="ＭＳ Ｐゴシック" panose="020B0600070205080204" pitchFamily="50" charset="-128"/>
              </a:rPr>
              <a:t>　○ 経済面ではどうか</a:t>
            </a:r>
            <a:endParaRPr lang="en-US" altLang="ja-JP" sz="2600" dirty="0">
              <a:latin typeface="ＭＳ Ｐゴシック" panose="020B0600070205080204" pitchFamily="50" charset="-128"/>
              <a:ea typeface="ＭＳ Ｐゴシック" panose="020B0600070205080204" pitchFamily="50" charset="-128"/>
            </a:endParaRPr>
          </a:p>
          <a:p>
            <a:pPr marL="0" indent="0">
              <a:lnSpc>
                <a:spcPts val="3900"/>
              </a:lnSpc>
              <a:buNone/>
            </a:pPr>
            <a:r>
              <a:rPr lang="ja-JP" altLang="en-US" sz="2600" dirty="0">
                <a:latin typeface="ＭＳ Ｐゴシック" panose="020B0600070205080204" pitchFamily="50" charset="-128"/>
                <a:ea typeface="ＭＳ Ｐゴシック" panose="020B0600070205080204" pitchFamily="50" charset="-128"/>
              </a:rPr>
              <a:t>　○ パートナーの協力が得られる状況か</a:t>
            </a:r>
            <a:endParaRPr lang="en-US" altLang="ja-JP" sz="2600" dirty="0">
              <a:latin typeface="ＭＳ Ｐゴシック" panose="020B0600070205080204" pitchFamily="50" charset="-128"/>
              <a:ea typeface="ＭＳ Ｐゴシック" panose="020B0600070205080204" pitchFamily="50" charset="-128"/>
            </a:endParaRPr>
          </a:p>
          <a:p>
            <a:pPr marL="0" indent="0">
              <a:lnSpc>
                <a:spcPts val="3900"/>
              </a:lnSpc>
              <a:buNone/>
            </a:pPr>
            <a:r>
              <a:rPr lang="ja-JP" altLang="en-US" sz="2600" dirty="0">
                <a:latin typeface="ＭＳ Ｐゴシック" panose="020B0600070205080204" pitchFamily="50" charset="-128"/>
                <a:ea typeface="ＭＳ Ｐゴシック" panose="020B0600070205080204" pitchFamily="50" charset="-128"/>
              </a:rPr>
              <a:t>　○ 今後の人生設計と照らし合わせるとどうか</a:t>
            </a:r>
            <a:endParaRPr lang="en-US" altLang="ja-JP" sz="2600" dirty="0">
              <a:latin typeface="ＭＳ Ｐゴシック" panose="020B0600070205080204" pitchFamily="50" charset="-128"/>
              <a:ea typeface="ＭＳ Ｐゴシック" panose="020B0600070205080204" pitchFamily="50" charset="-128"/>
            </a:endParaRPr>
          </a:p>
          <a:p>
            <a:pPr marL="0" indent="0">
              <a:lnSpc>
                <a:spcPts val="3900"/>
              </a:lnSpc>
              <a:buNone/>
            </a:pPr>
            <a:r>
              <a:rPr lang="ja-JP" altLang="en-US" sz="2600" dirty="0">
                <a:latin typeface="ＭＳ Ｐゴシック" panose="020B0600070205080204" pitchFamily="50" charset="-128"/>
                <a:ea typeface="ＭＳ Ｐゴシック" panose="020B0600070205080204" pitchFamily="50" charset="-128"/>
              </a:rPr>
              <a:t>　○ お互いに妊娠を望んでいるか　　　　　　　　など</a:t>
            </a:r>
            <a:endParaRPr lang="en-US" altLang="ja-JP" sz="2600" dirty="0">
              <a:latin typeface="ＭＳ Ｐゴシック" panose="020B0600070205080204" pitchFamily="50" charset="-128"/>
              <a:ea typeface="ＭＳ Ｐゴシック" panose="020B0600070205080204" pitchFamily="50" charset="-128"/>
            </a:endParaRPr>
          </a:p>
        </p:txBody>
      </p:sp>
      <p:sp>
        <p:nvSpPr>
          <p:cNvPr id="4" name="タイトル 1"/>
          <p:cNvSpPr txBox="1">
            <a:spLocks/>
          </p:cNvSpPr>
          <p:nvPr/>
        </p:nvSpPr>
        <p:spPr>
          <a:xfrm>
            <a:off x="4808347" y="206404"/>
            <a:ext cx="2665163" cy="545712"/>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000" dirty="0">
                <a:solidFill>
                  <a:schemeClr val="tx2"/>
                </a:solidFill>
                <a:latin typeface="ＭＳ Ｐゴシック" panose="020B0600070205080204" pitchFamily="50" charset="-128"/>
                <a:ea typeface="ＭＳ Ｐゴシック" panose="020B0600070205080204" pitchFamily="50" charset="-128"/>
              </a:rPr>
              <a:t>家族計画とは</a:t>
            </a:r>
          </a:p>
        </p:txBody>
      </p:sp>
      <p:sp>
        <p:nvSpPr>
          <p:cNvPr id="5" name="タイトル 1"/>
          <p:cNvSpPr txBox="1">
            <a:spLocks/>
          </p:cNvSpPr>
          <p:nvPr/>
        </p:nvSpPr>
        <p:spPr>
          <a:xfrm>
            <a:off x="1742533" y="5877031"/>
            <a:ext cx="8796785" cy="750199"/>
          </a:xfrm>
          <a:prstGeom prst="rect">
            <a:avLst/>
          </a:prstGeom>
          <a:solidFill>
            <a:srgbClr val="FFFF99"/>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3675"/>
              </a:lnSpc>
            </a:pPr>
            <a:r>
              <a:rPr lang="ja-JP" altLang="en-US" sz="2800" dirty="0">
                <a:latin typeface="ＭＳ Ｐゴシック" panose="020B0600070205080204" pitchFamily="50" charset="-128"/>
                <a:ea typeface="ＭＳ Ｐゴシック" panose="020B0600070205080204" pitchFamily="50" charset="-128"/>
              </a:rPr>
              <a:t>薬剤や器具を使用し、人為的に妊娠しないようにすること</a:t>
            </a:r>
          </a:p>
        </p:txBody>
      </p:sp>
      <p:sp>
        <p:nvSpPr>
          <p:cNvPr id="6" name="タイトル 1"/>
          <p:cNvSpPr txBox="1">
            <a:spLocks/>
          </p:cNvSpPr>
          <p:nvPr/>
        </p:nvSpPr>
        <p:spPr>
          <a:xfrm>
            <a:off x="4808347" y="5269017"/>
            <a:ext cx="2665163" cy="545712"/>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000" dirty="0">
                <a:solidFill>
                  <a:schemeClr val="tx2"/>
                </a:solidFill>
                <a:latin typeface="ＭＳ Ｐゴシック" panose="020B0600070205080204" pitchFamily="50" charset="-128"/>
                <a:ea typeface="ＭＳ Ｐゴシック" panose="020B0600070205080204" pitchFamily="50" charset="-128"/>
              </a:rPr>
              <a:t>避妊とは</a:t>
            </a:r>
          </a:p>
        </p:txBody>
      </p:sp>
    </p:spTree>
    <p:extLst>
      <p:ext uri="{BB962C8B-B14F-4D97-AF65-F5344CB8AC3E}">
        <p14:creationId xmlns:p14="http://schemas.microsoft.com/office/powerpoint/2010/main" val="337644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
            <a:ext cx="9144000" cy="503465"/>
          </a:xfrm>
          <a:solidFill>
            <a:srgbClr val="0070C0"/>
          </a:solidFill>
        </p:spPr>
        <p:txBody>
          <a:bodyPr>
            <a:noAutofit/>
          </a:bodyPr>
          <a:lstStyle/>
          <a:p>
            <a:r>
              <a:rPr lang="ja-JP" altLang="en-US" sz="2800" dirty="0">
                <a:solidFill>
                  <a:schemeClr val="bg1"/>
                </a:solidFill>
                <a:latin typeface="+mn-ea"/>
                <a:ea typeface="+mn-ea"/>
              </a:rPr>
              <a:t>低用量ピル</a:t>
            </a:r>
          </a:p>
        </p:txBody>
      </p:sp>
      <p:grpSp>
        <p:nvGrpSpPr>
          <p:cNvPr id="4" name="グループ化 3"/>
          <p:cNvGrpSpPr/>
          <p:nvPr/>
        </p:nvGrpSpPr>
        <p:grpSpPr>
          <a:xfrm>
            <a:off x="1860782" y="2008186"/>
            <a:ext cx="7892818" cy="2117902"/>
            <a:chOff x="336782" y="2008186"/>
            <a:chExt cx="7892818" cy="2117902"/>
          </a:xfrm>
        </p:grpSpPr>
        <p:sp>
          <p:nvSpPr>
            <p:cNvPr id="13" name="角丸四角形 12"/>
            <p:cNvSpPr/>
            <p:nvPr/>
          </p:nvSpPr>
          <p:spPr>
            <a:xfrm>
              <a:off x="336782" y="2460124"/>
              <a:ext cx="7892818" cy="16659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dirty="0">
                  <a:solidFill>
                    <a:schemeClr val="tx1"/>
                  </a:solidFill>
                </a:rPr>
                <a:t>○女性が２８日を１周期として２１日間服用し、７日間服用を休止する。</a:t>
              </a:r>
              <a:endParaRPr lang="en-US" altLang="ja-JP" sz="2000" dirty="0">
                <a:solidFill>
                  <a:schemeClr val="tx1"/>
                </a:solidFill>
              </a:endParaRPr>
            </a:p>
            <a:p>
              <a:pPr>
                <a:lnSpc>
                  <a:spcPct val="150000"/>
                </a:lnSpc>
              </a:pPr>
              <a:r>
                <a:rPr lang="ja-JP" altLang="en-US" sz="2000" dirty="0">
                  <a:solidFill>
                    <a:schemeClr val="tx1"/>
                  </a:solidFill>
                </a:rPr>
                <a:t>○</a:t>
              </a:r>
              <a:r>
                <a:rPr lang="ja-JP" altLang="en-US" sz="2000" dirty="0">
                  <a:solidFill>
                    <a:srgbClr val="FF0000"/>
                  </a:solidFill>
                </a:rPr>
                <a:t>毎日服用</a:t>
              </a:r>
              <a:r>
                <a:rPr lang="ja-JP" altLang="en-US" sz="2000" dirty="0">
                  <a:solidFill>
                    <a:schemeClr val="tx1"/>
                  </a:solidFill>
                </a:rPr>
                <a:t>しないと、避妊効果が期待できない。価格もやや高価。</a:t>
              </a:r>
              <a:endParaRPr lang="en-US" altLang="ja-JP" sz="2000" dirty="0">
                <a:solidFill>
                  <a:schemeClr val="tx1"/>
                </a:solidFill>
              </a:endParaRPr>
            </a:p>
            <a:p>
              <a:pPr>
                <a:lnSpc>
                  <a:spcPct val="150000"/>
                </a:lnSpc>
              </a:pPr>
              <a:r>
                <a:rPr lang="ja-JP" altLang="en-US" sz="2000" dirty="0">
                  <a:solidFill>
                    <a:schemeClr val="tx1"/>
                  </a:solidFill>
                </a:rPr>
                <a:t>○婦人科の</a:t>
              </a:r>
              <a:r>
                <a:rPr lang="ja-JP" altLang="en-US" sz="2000" dirty="0">
                  <a:solidFill>
                    <a:srgbClr val="FF0000"/>
                  </a:solidFill>
                </a:rPr>
                <a:t>医師の診察を受けて処方箋</a:t>
              </a:r>
              <a:r>
                <a:rPr lang="ja-JP" altLang="en-US" sz="2000" dirty="0">
                  <a:solidFill>
                    <a:schemeClr val="tx1"/>
                  </a:solidFill>
                </a:rPr>
                <a:t>を出してもらう必要がある。</a:t>
              </a:r>
              <a:endParaRPr lang="en-US" altLang="ja-JP" sz="2000" dirty="0">
                <a:solidFill>
                  <a:schemeClr val="tx1"/>
                </a:solidFill>
              </a:endParaRPr>
            </a:p>
          </p:txBody>
        </p:sp>
        <p:sp>
          <p:nvSpPr>
            <p:cNvPr id="8" name="正方形/長方形 7"/>
            <p:cNvSpPr/>
            <p:nvPr/>
          </p:nvSpPr>
          <p:spPr>
            <a:xfrm>
              <a:off x="481584" y="2008186"/>
              <a:ext cx="1440160" cy="448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000" b="1" dirty="0">
                  <a:latin typeface="+mn-ea"/>
                </a:rPr>
                <a:t>使用方法</a:t>
              </a:r>
            </a:p>
          </p:txBody>
        </p:sp>
      </p:grpSp>
      <p:sp>
        <p:nvSpPr>
          <p:cNvPr id="3" name="角丸四角形 2"/>
          <p:cNvSpPr/>
          <p:nvPr/>
        </p:nvSpPr>
        <p:spPr>
          <a:xfrm>
            <a:off x="1708646" y="717538"/>
            <a:ext cx="5728475" cy="1113626"/>
          </a:xfrm>
          <a:prstGeom prst="roundRect">
            <a:avLst/>
          </a:prstGeom>
          <a:solidFill>
            <a:srgbClr val="FFFF99"/>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ja-JP" altLang="en-US" sz="2200" dirty="0">
                <a:solidFill>
                  <a:schemeClr val="tx1"/>
                </a:solidFill>
              </a:rPr>
              <a:t>女性が服用することによって女性ホルモンを</a:t>
            </a:r>
            <a:endParaRPr lang="en-US" altLang="ja-JP" sz="2200" dirty="0">
              <a:solidFill>
                <a:schemeClr val="tx1"/>
              </a:solidFill>
            </a:endParaRPr>
          </a:p>
          <a:p>
            <a:pPr>
              <a:lnSpc>
                <a:spcPts val="3600"/>
              </a:lnSpc>
            </a:pPr>
            <a:r>
              <a:rPr lang="ja-JP" altLang="en-US" sz="2200" dirty="0">
                <a:solidFill>
                  <a:schemeClr val="tx1"/>
                </a:solidFill>
              </a:rPr>
              <a:t>調節し、排卵を抑えることなどで避妊する方法</a:t>
            </a:r>
            <a:endParaRPr lang="en-US" altLang="ja-JP" sz="2200" dirty="0">
              <a:solidFill>
                <a:schemeClr val="tx1"/>
              </a:solidFill>
            </a:endParaRPr>
          </a:p>
        </p:txBody>
      </p:sp>
      <p:sp>
        <p:nvSpPr>
          <p:cNvPr id="10" name="角丸四角形 9"/>
          <p:cNvSpPr/>
          <p:nvPr/>
        </p:nvSpPr>
        <p:spPr>
          <a:xfrm>
            <a:off x="1860782" y="4802316"/>
            <a:ext cx="8807218" cy="17661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300"/>
              </a:lnSpc>
            </a:pPr>
            <a:r>
              <a:rPr lang="ja-JP" altLang="en-US" sz="2000" dirty="0">
                <a:solidFill>
                  <a:schemeClr val="tx1"/>
                </a:solidFill>
              </a:rPr>
              <a:t>○ </a:t>
            </a:r>
            <a:r>
              <a:rPr lang="ja-JP" altLang="en-US" sz="2000" dirty="0">
                <a:solidFill>
                  <a:srgbClr val="FF0000"/>
                </a:solidFill>
              </a:rPr>
              <a:t>性感染症への予防効果はない</a:t>
            </a:r>
            <a:r>
              <a:rPr lang="ja-JP" altLang="en-US" sz="2000" dirty="0">
                <a:solidFill>
                  <a:schemeClr val="tx1"/>
                </a:solidFill>
              </a:rPr>
              <a:t>。</a:t>
            </a:r>
            <a:endParaRPr lang="en-US" altLang="ja-JP" sz="2000" dirty="0">
              <a:solidFill>
                <a:schemeClr val="tx1"/>
              </a:solidFill>
            </a:endParaRPr>
          </a:p>
          <a:p>
            <a:pPr>
              <a:lnSpc>
                <a:spcPts val="2800"/>
              </a:lnSpc>
            </a:pPr>
            <a:r>
              <a:rPr lang="ja-JP" altLang="en-US" sz="2000" dirty="0">
                <a:solidFill>
                  <a:schemeClr val="tx1"/>
                </a:solidFill>
              </a:rPr>
              <a:t>○ 人によっては</a:t>
            </a:r>
            <a:r>
              <a:rPr lang="ja-JP" altLang="en-US" sz="2000" dirty="0">
                <a:solidFill>
                  <a:srgbClr val="FF0000"/>
                </a:solidFill>
              </a:rPr>
              <a:t>副作用</a:t>
            </a:r>
            <a:r>
              <a:rPr lang="ja-JP" altLang="en-US" sz="2000" dirty="0">
                <a:solidFill>
                  <a:schemeClr val="tx1"/>
                </a:solidFill>
              </a:rPr>
              <a:t>（気持ちが悪くなる、乳房がはる、体重が増える等）が  </a:t>
            </a:r>
            <a:endParaRPr lang="en-US" altLang="ja-JP" sz="2000" dirty="0">
              <a:solidFill>
                <a:schemeClr val="tx1"/>
              </a:solidFill>
            </a:endParaRPr>
          </a:p>
          <a:p>
            <a:pPr>
              <a:lnSpc>
                <a:spcPts val="2800"/>
              </a:lnSpc>
            </a:pPr>
            <a:r>
              <a:rPr lang="en-US" altLang="ja-JP" sz="2000" dirty="0">
                <a:solidFill>
                  <a:schemeClr val="tx1"/>
                </a:solidFill>
              </a:rPr>
              <a:t>     </a:t>
            </a:r>
            <a:r>
              <a:rPr lang="ja-JP" altLang="en-US" sz="2000" dirty="0">
                <a:solidFill>
                  <a:schemeClr val="tx1"/>
                </a:solidFill>
              </a:rPr>
              <a:t>出ることがある。</a:t>
            </a:r>
            <a:endParaRPr lang="en-US" altLang="ja-JP" sz="2000" dirty="0">
              <a:solidFill>
                <a:schemeClr val="tx1"/>
              </a:solidFill>
            </a:endParaRPr>
          </a:p>
          <a:p>
            <a:pPr>
              <a:lnSpc>
                <a:spcPts val="2800"/>
              </a:lnSpc>
            </a:pPr>
            <a:r>
              <a:rPr lang="ja-JP" altLang="en-US" sz="2000" dirty="0">
                <a:solidFill>
                  <a:schemeClr val="tx1"/>
                </a:solidFill>
              </a:rPr>
              <a:t>○ 医師の指示のもと正しく使用すれば、</a:t>
            </a:r>
            <a:r>
              <a:rPr lang="ja-JP" altLang="en-US" sz="2000" dirty="0">
                <a:solidFill>
                  <a:srgbClr val="FF0000"/>
                </a:solidFill>
              </a:rPr>
              <a:t>他の避妊法に比べて避妊効果が高い</a:t>
            </a:r>
            <a:r>
              <a:rPr lang="ja-JP" altLang="en-US" sz="2000" dirty="0">
                <a:solidFill>
                  <a:schemeClr val="tx1"/>
                </a:solidFill>
              </a:rPr>
              <a:t>。</a:t>
            </a:r>
          </a:p>
        </p:txBody>
      </p:sp>
      <p:sp>
        <p:nvSpPr>
          <p:cNvPr id="12" name="正方形/長方形 11"/>
          <p:cNvSpPr/>
          <p:nvPr/>
        </p:nvSpPr>
        <p:spPr>
          <a:xfrm>
            <a:off x="2005584" y="4353736"/>
            <a:ext cx="1440160" cy="448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000" b="1" dirty="0">
                <a:latin typeface="+mn-ea"/>
              </a:rPr>
              <a:t>留意点</a:t>
            </a:r>
          </a:p>
        </p:txBody>
      </p:sp>
      <p:pic>
        <p:nvPicPr>
          <p:cNvPr id="15" name="オブジェクト 0"/>
          <p:cNvPicPr/>
          <p:nvPr/>
        </p:nvPicPr>
        <p:blipFill rotWithShape="1">
          <a:blip r:embed="rId3" cstate="email">
            <a:extLst>
              <a:ext uri="{28A0092B-C50C-407E-A947-70E740481C1C}">
                <a14:useLocalDpi xmlns:a14="http://schemas.microsoft.com/office/drawing/2010/main"/>
              </a:ext>
            </a:extLst>
          </a:blip>
          <a:srcRect/>
          <a:stretch/>
        </p:blipFill>
        <p:spPr>
          <a:xfrm>
            <a:off x="7515948" y="503466"/>
            <a:ext cx="3010162" cy="1908495"/>
          </a:xfrm>
          <a:prstGeom prst="rect">
            <a:avLst/>
          </a:prstGeom>
          <a:noFill/>
          <a:ln>
            <a:miter/>
          </a:ln>
        </p:spPr>
      </p:pic>
    </p:spTree>
    <p:extLst>
      <p:ext uri="{BB962C8B-B14F-4D97-AF65-F5344CB8AC3E}">
        <p14:creationId xmlns:p14="http://schemas.microsoft.com/office/powerpoint/2010/main" val="77847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8" name="Rectangle 6"/>
          <p:cNvSpPr>
            <a:spLocks noChangeArrowheads="1"/>
          </p:cNvSpPr>
          <p:nvPr/>
        </p:nvSpPr>
        <p:spPr bwMode="auto">
          <a:xfrm>
            <a:off x="1645941" y="1576565"/>
            <a:ext cx="2936581" cy="710769"/>
          </a:xfrm>
          <a:prstGeom prst="rect">
            <a:avLst/>
          </a:prstGeom>
          <a:noFill/>
          <a:ln w="9525">
            <a:noFill/>
            <a:miter lim="800000"/>
            <a:headEnd/>
            <a:tailEnd/>
          </a:ln>
          <a:effectLst>
            <a:outerShdw dist="35921" dir="2700000" algn="ctr" rotWithShape="0">
              <a:srgbClr val="DDDDDD"/>
            </a:outerShdw>
          </a:effectLst>
        </p:spPr>
        <p:txBody>
          <a:bodyPr anchor="ctr"/>
          <a:lstStyle/>
          <a:p>
            <a:pPr fontAlgn="base">
              <a:spcBef>
                <a:spcPct val="0"/>
              </a:spcBef>
              <a:spcAft>
                <a:spcPct val="0"/>
              </a:spcAft>
              <a:defRPr/>
            </a:pPr>
            <a:r>
              <a:rPr lang="ja-JP" altLang="en-US" sz="2400" dirty="0">
                <a:solidFill>
                  <a:srgbClr val="000000"/>
                </a:solidFill>
                <a:latin typeface="HGSｺﾞｼｯｸE" panose="020B0900000000000000" pitchFamily="50" charset="-128"/>
                <a:ea typeface="HGSｺﾞｼｯｸE" panose="020B0900000000000000" pitchFamily="50" charset="-128"/>
              </a:rPr>
              <a:t>精液が外に出される</a:t>
            </a:r>
            <a:endParaRPr lang="en-US" altLang="ja-JP" sz="2400" dirty="0">
              <a:solidFill>
                <a:srgbClr val="000000"/>
              </a:solidFill>
              <a:latin typeface="HGSｺﾞｼｯｸE" panose="020B0900000000000000" pitchFamily="50" charset="-128"/>
              <a:ea typeface="HGSｺﾞｼｯｸE" panose="020B0900000000000000" pitchFamily="50" charset="-128"/>
            </a:endParaRPr>
          </a:p>
          <a:p>
            <a:pPr fontAlgn="base">
              <a:spcBef>
                <a:spcPct val="0"/>
              </a:spcBef>
              <a:spcAft>
                <a:spcPct val="0"/>
              </a:spcAft>
              <a:defRPr/>
            </a:pPr>
            <a:r>
              <a:rPr lang="ja-JP" altLang="en-US" sz="2400" dirty="0">
                <a:solidFill>
                  <a:srgbClr val="000000"/>
                </a:solidFill>
                <a:latin typeface="HGSｺﾞｼｯｸE" panose="020B0900000000000000" pitchFamily="50" charset="-128"/>
                <a:ea typeface="HGSｺﾞｼｯｸE" panose="020B0900000000000000" pitchFamily="50" charset="-128"/>
              </a:rPr>
              <a:t>（射精）</a:t>
            </a:r>
            <a:endParaRPr lang="en-US" altLang="ja-JP" sz="2400" dirty="0">
              <a:solidFill>
                <a:srgbClr val="000000"/>
              </a:solidFill>
              <a:latin typeface="HGSｺﾞｼｯｸE" panose="020B0900000000000000" pitchFamily="50" charset="-128"/>
              <a:ea typeface="HGSｺﾞｼｯｸE" panose="020B0900000000000000" pitchFamily="50" charset="-128"/>
            </a:endParaRPr>
          </a:p>
        </p:txBody>
      </p:sp>
      <p:sp>
        <p:nvSpPr>
          <p:cNvPr id="11268" name="Line 11"/>
          <p:cNvSpPr>
            <a:spLocks noChangeShapeType="1"/>
          </p:cNvSpPr>
          <p:nvPr/>
        </p:nvSpPr>
        <p:spPr bwMode="auto">
          <a:xfrm>
            <a:off x="8310563" y="3590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fontAlgn="base">
              <a:spcBef>
                <a:spcPct val="50000"/>
              </a:spcBef>
              <a:spcAft>
                <a:spcPct val="0"/>
              </a:spcAft>
            </a:pPr>
            <a:endParaRPr lang="ja-JP" altLang="en-US" b="1">
              <a:solidFill>
                <a:srgbClr val="000000"/>
              </a:solidFill>
            </a:endParaRPr>
          </a:p>
        </p:txBody>
      </p:sp>
      <p:sp>
        <p:nvSpPr>
          <p:cNvPr id="17" name="Rectangle 6"/>
          <p:cNvSpPr>
            <a:spLocks noChangeArrowheads="1"/>
          </p:cNvSpPr>
          <p:nvPr/>
        </p:nvSpPr>
        <p:spPr bwMode="auto">
          <a:xfrm>
            <a:off x="5031218" y="7840"/>
            <a:ext cx="2884546" cy="681290"/>
          </a:xfrm>
          <a:prstGeom prst="rect">
            <a:avLst/>
          </a:prstGeom>
          <a:noFill/>
          <a:ln w="9525">
            <a:noFill/>
            <a:miter lim="800000"/>
            <a:headEnd/>
            <a:tailEnd/>
          </a:ln>
          <a:effectLst>
            <a:outerShdw dist="35921" dir="2700000" algn="ctr" rotWithShape="0">
              <a:srgbClr val="DDDDDD"/>
            </a:outerShdw>
          </a:effectLst>
        </p:spPr>
        <p:txBody>
          <a:bodyPr anchor="ctr"/>
          <a:lstStyle/>
          <a:p>
            <a:pPr algn="ctr" fontAlgn="base">
              <a:spcBef>
                <a:spcPct val="0"/>
              </a:spcBef>
              <a:spcAft>
                <a:spcPct val="0"/>
              </a:spcAft>
              <a:defRPr/>
            </a:pPr>
            <a:r>
              <a:rPr lang="ja-JP" altLang="en-US" sz="2800" dirty="0">
                <a:solidFill>
                  <a:srgbClr val="000000"/>
                </a:solidFill>
                <a:latin typeface="HGSｺﾞｼｯｸE" panose="020B0900000000000000" pitchFamily="50" charset="-128"/>
                <a:ea typeface="HGSｺﾞｼｯｸE" panose="020B0900000000000000" pitchFamily="50" charset="-128"/>
              </a:rPr>
              <a:t>射精のしくみ</a:t>
            </a:r>
            <a:endParaRPr lang="ja-JP" altLang="en-US" sz="2100" dirty="0">
              <a:solidFill>
                <a:srgbClr val="000000"/>
              </a:solidFill>
              <a:latin typeface="HGSｺﾞｼｯｸE" panose="020B0900000000000000" pitchFamily="50" charset="-128"/>
              <a:ea typeface="HGSｺﾞｼｯｸE" panose="020B0900000000000000"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987" y="599168"/>
            <a:ext cx="7175655" cy="6258845"/>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8647" y="5223288"/>
            <a:ext cx="451167" cy="424232"/>
          </a:xfrm>
          <a:prstGeom prst="rect">
            <a:avLst/>
          </a:prstGeom>
        </p:spPr>
      </p:pic>
      <p:pic>
        <p:nvPicPr>
          <p:cNvPr id="18" name="図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642391">
            <a:off x="5487531" y="3385499"/>
            <a:ext cx="460408" cy="432921"/>
          </a:xfrm>
          <a:prstGeom prst="rect">
            <a:avLst/>
          </a:prstGeom>
        </p:spPr>
      </p:pic>
      <p:pic>
        <p:nvPicPr>
          <p:cNvPr id="19" name="図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030107">
            <a:off x="6546177" y="2608661"/>
            <a:ext cx="455251" cy="428072"/>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561876">
            <a:off x="6769755" y="3168696"/>
            <a:ext cx="457831" cy="430498"/>
          </a:xfrm>
          <a:prstGeom prst="rect">
            <a:avLst/>
          </a:prstGeom>
        </p:spPr>
      </p:pic>
      <p:pic>
        <p:nvPicPr>
          <p:cNvPr id="24" name="図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468230">
            <a:off x="6104589" y="3880058"/>
            <a:ext cx="523327" cy="492085"/>
          </a:xfrm>
          <a:prstGeom prst="rect">
            <a:avLst/>
          </a:prstGeom>
        </p:spPr>
      </p:pic>
      <p:pic>
        <p:nvPicPr>
          <p:cNvPr id="27" name="図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9535367">
            <a:off x="4284221" y="3886762"/>
            <a:ext cx="543651" cy="511194"/>
          </a:xfrm>
          <a:prstGeom prst="rect">
            <a:avLst/>
          </a:prstGeom>
        </p:spPr>
      </p:pic>
      <p:pic>
        <p:nvPicPr>
          <p:cNvPr id="28" name="図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108712">
            <a:off x="2092007" y="2330489"/>
            <a:ext cx="477550" cy="449040"/>
          </a:xfrm>
          <a:prstGeom prst="rect">
            <a:avLst/>
          </a:prstGeom>
        </p:spPr>
      </p:pic>
      <p:sp>
        <p:nvSpPr>
          <p:cNvPr id="29" name="Rectangle 6"/>
          <p:cNvSpPr>
            <a:spLocks noChangeArrowheads="1"/>
          </p:cNvSpPr>
          <p:nvPr/>
        </p:nvSpPr>
        <p:spPr bwMode="auto">
          <a:xfrm>
            <a:off x="6139961" y="5393102"/>
            <a:ext cx="950873" cy="508861"/>
          </a:xfrm>
          <a:prstGeom prst="rect">
            <a:avLst/>
          </a:prstGeom>
          <a:noFill/>
          <a:ln w="9525">
            <a:noFill/>
            <a:miter lim="800000"/>
            <a:headEnd/>
            <a:tailEnd/>
          </a:ln>
          <a:effectLst/>
        </p:spPr>
        <p:txBody>
          <a:bodyPr anchor="ctr"/>
          <a:lstStyle/>
          <a:p>
            <a:pPr algn="ctr" fontAlgn="base">
              <a:spcBef>
                <a:spcPct val="0"/>
              </a:spcBef>
              <a:spcAft>
                <a:spcPct val="0"/>
              </a:spcAft>
              <a:defRPr/>
            </a:pPr>
            <a:r>
              <a:rPr lang="ja-JP" altLang="en-US" sz="2700" dirty="0">
                <a:solidFill>
                  <a:srgbClr val="000000"/>
                </a:solidFill>
                <a:latin typeface="HGSｺﾞｼｯｸE" panose="020B0900000000000000" pitchFamily="50" charset="-128"/>
                <a:ea typeface="HGSｺﾞｼｯｸE" panose="020B0900000000000000" pitchFamily="50" charset="-128"/>
              </a:rPr>
              <a:t>精巣</a:t>
            </a:r>
            <a:endParaRPr lang="en-US" altLang="ja-JP" sz="2700" dirty="0">
              <a:solidFill>
                <a:srgbClr val="000000"/>
              </a:solidFill>
              <a:latin typeface="HGSｺﾞｼｯｸE" panose="020B0900000000000000" pitchFamily="50" charset="-128"/>
              <a:ea typeface="HGSｺﾞｼｯｸE" panose="020B0900000000000000" pitchFamily="50" charset="-128"/>
            </a:endParaRPr>
          </a:p>
        </p:txBody>
      </p:sp>
      <p:sp>
        <p:nvSpPr>
          <p:cNvPr id="30" name="Rectangle 6"/>
          <p:cNvSpPr>
            <a:spLocks noChangeArrowheads="1"/>
          </p:cNvSpPr>
          <p:nvPr/>
        </p:nvSpPr>
        <p:spPr bwMode="auto">
          <a:xfrm>
            <a:off x="9227642" y="2535221"/>
            <a:ext cx="986519" cy="508861"/>
          </a:xfrm>
          <a:prstGeom prst="rect">
            <a:avLst/>
          </a:prstGeom>
          <a:noFill/>
          <a:ln w="9525">
            <a:noFill/>
            <a:miter lim="800000"/>
            <a:headEnd/>
            <a:tailEnd/>
          </a:ln>
          <a:effectLst/>
        </p:spPr>
        <p:txBody>
          <a:bodyPr anchor="ctr"/>
          <a:lstStyle/>
          <a:p>
            <a:pPr algn="ctr" fontAlgn="base">
              <a:spcBef>
                <a:spcPct val="0"/>
              </a:spcBef>
              <a:spcAft>
                <a:spcPct val="0"/>
              </a:spcAft>
              <a:defRPr/>
            </a:pPr>
            <a:r>
              <a:rPr lang="ja-JP" altLang="en-US" sz="2700" dirty="0">
                <a:solidFill>
                  <a:srgbClr val="000000"/>
                </a:solidFill>
                <a:latin typeface="HGSｺﾞｼｯｸE" panose="020B0900000000000000" pitchFamily="50" charset="-128"/>
                <a:ea typeface="HGSｺﾞｼｯｸE" panose="020B0900000000000000" pitchFamily="50" charset="-128"/>
              </a:rPr>
              <a:t>精管</a:t>
            </a:r>
            <a:endParaRPr lang="en-US" altLang="ja-JP" sz="2700" dirty="0">
              <a:solidFill>
                <a:srgbClr val="000000"/>
              </a:solidFill>
              <a:latin typeface="HGSｺﾞｼｯｸE" panose="020B0900000000000000" pitchFamily="50" charset="-128"/>
              <a:ea typeface="HGSｺﾞｼｯｸE" panose="020B0900000000000000" pitchFamily="50" charset="-128"/>
            </a:endParaRPr>
          </a:p>
        </p:txBody>
      </p:sp>
      <p:sp>
        <p:nvSpPr>
          <p:cNvPr id="31" name="Rectangle 6"/>
          <p:cNvSpPr>
            <a:spLocks noChangeArrowheads="1"/>
          </p:cNvSpPr>
          <p:nvPr/>
        </p:nvSpPr>
        <p:spPr bwMode="auto">
          <a:xfrm>
            <a:off x="9262436" y="3141743"/>
            <a:ext cx="1221121" cy="508861"/>
          </a:xfrm>
          <a:prstGeom prst="rect">
            <a:avLst/>
          </a:prstGeom>
          <a:noFill/>
          <a:ln w="9525">
            <a:noFill/>
            <a:miter lim="800000"/>
            <a:headEnd/>
            <a:tailEnd/>
          </a:ln>
          <a:effectLst/>
        </p:spPr>
        <p:txBody>
          <a:bodyPr anchor="ctr"/>
          <a:lstStyle/>
          <a:p>
            <a:pPr algn="ctr" fontAlgn="base">
              <a:spcBef>
                <a:spcPct val="0"/>
              </a:spcBef>
              <a:spcAft>
                <a:spcPct val="0"/>
              </a:spcAft>
              <a:defRPr/>
            </a:pPr>
            <a:r>
              <a:rPr lang="ja-JP" altLang="en-US" sz="2700" dirty="0">
                <a:solidFill>
                  <a:srgbClr val="000000"/>
                </a:solidFill>
                <a:latin typeface="HGSｺﾞｼｯｸE" panose="020B0900000000000000" pitchFamily="50" charset="-128"/>
                <a:ea typeface="HGSｺﾞｼｯｸE" panose="020B0900000000000000" pitchFamily="50" charset="-128"/>
              </a:rPr>
              <a:t>精の</a:t>
            </a:r>
            <a:r>
              <a:rPr lang="ja-JP" altLang="en-US" sz="2700" dirty="0" err="1">
                <a:solidFill>
                  <a:srgbClr val="000000"/>
                </a:solidFill>
                <a:latin typeface="HGSｺﾞｼｯｸE" panose="020B0900000000000000" pitchFamily="50" charset="-128"/>
                <a:ea typeface="HGSｺﾞｼｯｸE" panose="020B0900000000000000" pitchFamily="50" charset="-128"/>
              </a:rPr>
              <a:t>う</a:t>
            </a:r>
            <a:endParaRPr lang="en-US" altLang="ja-JP" sz="2700" dirty="0">
              <a:solidFill>
                <a:srgbClr val="000000"/>
              </a:solidFill>
              <a:latin typeface="HGSｺﾞｼｯｸE" panose="020B0900000000000000" pitchFamily="50" charset="-128"/>
              <a:ea typeface="HGSｺﾞｼｯｸE" panose="020B0900000000000000" pitchFamily="50" charset="-128"/>
            </a:endParaRPr>
          </a:p>
        </p:txBody>
      </p:sp>
      <p:sp>
        <p:nvSpPr>
          <p:cNvPr id="32" name="Rectangle 6"/>
          <p:cNvSpPr>
            <a:spLocks noChangeArrowheads="1"/>
          </p:cNvSpPr>
          <p:nvPr/>
        </p:nvSpPr>
        <p:spPr bwMode="auto">
          <a:xfrm>
            <a:off x="5483323" y="2000328"/>
            <a:ext cx="1482069" cy="508861"/>
          </a:xfrm>
          <a:prstGeom prst="rect">
            <a:avLst/>
          </a:prstGeom>
          <a:noFill/>
          <a:ln w="9525">
            <a:noFill/>
            <a:miter lim="800000"/>
            <a:headEnd/>
            <a:tailEnd/>
          </a:ln>
          <a:effectLst/>
        </p:spPr>
        <p:txBody>
          <a:bodyPr anchor="ctr"/>
          <a:lstStyle/>
          <a:p>
            <a:pPr algn="ctr" fontAlgn="base">
              <a:spcBef>
                <a:spcPct val="0"/>
              </a:spcBef>
              <a:spcAft>
                <a:spcPct val="0"/>
              </a:spcAft>
              <a:defRPr/>
            </a:pPr>
            <a:r>
              <a:rPr lang="ja-JP" altLang="en-US" sz="2400" dirty="0">
                <a:solidFill>
                  <a:srgbClr val="000000"/>
                </a:solidFill>
                <a:latin typeface="HGSｺﾞｼｯｸE" panose="020B0900000000000000" pitchFamily="50" charset="-128"/>
                <a:ea typeface="HGSｺﾞｼｯｸE" panose="020B0900000000000000" pitchFamily="50" charset="-128"/>
              </a:rPr>
              <a:t>ぼうこう</a:t>
            </a:r>
            <a:endParaRPr lang="en-US" altLang="ja-JP" sz="2400" dirty="0">
              <a:solidFill>
                <a:srgbClr val="000000"/>
              </a:solidFill>
              <a:latin typeface="HGSｺﾞｼｯｸE" panose="020B0900000000000000" pitchFamily="50" charset="-128"/>
              <a:ea typeface="HGSｺﾞｼｯｸE" panose="020B0900000000000000" pitchFamily="50" charset="-128"/>
            </a:endParaRPr>
          </a:p>
        </p:txBody>
      </p:sp>
      <p:cxnSp>
        <p:nvCxnSpPr>
          <p:cNvPr id="6" name="直線コネクタ 5"/>
          <p:cNvCxnSpPr/>
          <p:nvPr/>
        </p:nvCxnSpPr>
        <p:spPr bwMode="auto">
          <a:xfrm flipV="1">
            <a:off x="7107273" y="3405125"/>
            <a:ext cx="2120356" cy="421"/>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33" name="直線コネクタ 32"/>
          <p:cNvCxnSpPr/>
          <p:nvPr/>
        </p:nvCxnSpPr>
        <p:spPr bwMode="auto">
          <a:xfrm>
            <a:off x="7242839" y="2791733"/>
            <a:ext cx="1984790" cy="0"/>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34" name="直線コネクタ 33"/>
          <p:cNvCxnSpPr/>
          <p:nvPr/>
        </p:nvCxnSpPr>
        <p:spPr bwMode="auto">
          <a:xfrm>
            <a:off x="5641028" y="5647520"/>
            <a:ext cx="518038" cy="0"/>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sp>
        <p:nvSpPr>
          <p:cNvPr id="35" name="左矢印 34"/>
          <p:cNvSpPr/>
          <p:nvPr/>
        </p:nvSpPr>
        <p:spPr bwMode="auto">
          <a:xfrm rot="2499527">
            <a:off x="3197259" y="4657211"/>
            <a:ext cx="1132381" cy="409903"/>
          </a:xfrm>
          <a:prstGeom prst="leftArrow">
            <a:avLst/>
          </a:prstGeom>
          <a:solidFill>
            <a:srgbClr val="65D7FF"/>
          </a:soli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50000"/>
              </a:spcBef>
              <a:spcAft>
                <a:spcPct val="0"/>
              </a:spcAft>
            </a:pPr>
            <a:endParaRPr lang="ja-JP" altLang="en-US" sz="2400" b="1">
              <a:solidFill>
                <a:srgbClr val="000000"/>
              </a:solidFill>
            </a:endParaRPr>
          </a:p>
        </p:txBody>
      </p:sp>
      <p:sp>
        <p:nvSpPr>
          <p:cNvPr id="39" name="Rectangle 6"/>
          <p:cNvSpPr>
            <a:spLocks noChangeArrowheads="1"/>
          </p:cNvSpPr>
          <p:nvPr/>
        </p:nvSpPr>
        <p:spPr bwMode="auto">
          <a:xfrm>
            <a:off x="2338252" y="4968870"/>
            <a:ext cx="1482069" cy="508861"/>
          </a:xfrm>
          <a:prstGeom prst="rect">
            <a:avLst/>
          </a:prstGeom>
          <a:noFill/>
          <a:ln w="9525">
            <a:noFill/>
            <a:miter lim="800000"/>
            <a:headEnd/>
            <a:tailEnd/>
          </a:ln>
          <a:effectLst/>
        </p:spPr>
        <p:txBody>
          <a:bodyPr anchor="ctr"/>
          <a:lstStyle/>
          <a:p>
            <a:pPr algn="ctr" fontAlgn="base">
              <a:spcBef>
                <a:spcPct val="0"/>
              </a:spcBef>
              <a:spcAft>
                <a:spcPct val="0"/>
              </a:spcAft>
              <a:defRPr/>
            </a:pPr>
            <a:r>
              <a:rPr lang="ja-JP" altLang="en-US" sz="2400" dirty="0">
                <a:solidFill>
                  <a:srgbClr val="000000"/>
                </a:solidFill>
                <a:latin typeface="HGSｺﾞｼｯｸE" panose="020B0900000000000000" pitchFamily="50" charset="-128"/>
                <a:ea typeface="HGSｺﾞｼｯｸE" panose="020B0900000000000000" pitchFamily="50" charset="-128"/>
              </a:rPr>
              <a:t>勃起する</a:t>
            </a:r>
            <a:endParaRPr lang="en-US" altLang="ja-JP" sz="2400" dirty="0">
              <a:solidFill>
                <a:srgbClr val="000000"/>
              </a:solidFill>
              <a:latin typeface="HGSｺﾞｼｯｸE" panose="020B0900000000000000" pitchFamily="50" charset="-128"/>
              <a:ea typeface="HGSｺﾞｼｯｸE" panose="020B0900000000000000" pitchFamily="50" charset="-128"/>
            </a:endParaRPr>
          </a:p>
        </p:txBody>
      </p:sp>
      <p:sp>
        <p:nvSpPr>
          <p:cNvPr id="40" name="角丸四角形吹き出し 39"/>
          <p:cNvSpPr/>
          <p:nvPr/>
        </p:nvSpPr>
        <p:spPr bwMode="auto">
          <a:xfrm>
            <a:off x="1645942" y="153957"/>
            <a:ext cx="2936581" cy="1220360"/>
          </a:xfrm>
          <a:prstGeom prst="wedgeRoundRectCallout">
            <a:avLst>
              <a:gd name="adj1" fmla="val 3994"/>
              <a:gd name="adj2" fmla="val 66290"/>
              <a:gd name="adj3" fmla="val 16667"/>
            </a:avLst>
          </a:prstGeom>
          <a:solidFill>
            <a:srgbClr val="FFDD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base">
              <a:lnSpc>
                <a:spcPts val="1800"/>
              </a:lnSpc>
              <a:spcBef>
                <a:spcPct val="50000"/>
              </a:spcBef>
              <a:spcAft>
                <a:spcPct val="0"/>
              </a:spcAft>
            </a:pPr>
            <a:r>
              <a:rPr lang="ja-JP" altLang="en-US" sz="2000" b="1" dirty="0">
                <a:solidFill>
                  <a:srgbClr val="000000"/>
                </a:solidFill>
              </a:rPr>
              <a:t>眠っていて夢を見たとき</a:t>
            </a:r>
            <a:endParaRPr lang="en-US" altLang="ja-JP" sz="2000" b="1" dirty="0">
              <a:solidFill>
                <a:srgbClr val="000000"/>
              </a:solidFill>
            </a:endParaRPr>
          </a:p>
          <a:p>
            <a:pPr fontAlgn="base">
              <a:lnSpc>
                <a:spcPts val="1800"/>
              </a:lnSpc>
              <a:spcBef>
                <a:spcPct val="50000"/>
              </a:spcBef>
              <a:spcAft>
                <a:spcPct val="0"/>
              </a:spcAft>
            </a:pPr>
            <a:r>
              <a:rPr lang="ja-JP" altLang="en-US" sz="2000" b="1" dirty="0">
                <a:solidFill>
                  <a:srgbClr val="000000"/>
                </a:solidFill>
              </a:rPr>
              <a:t>性的な刺激を受けたとき</a:t>
            </a:r>
            <a:endParaRPr lang="en-US" altLang="ja-JP" sz="2000" b="1" dirty="0">
              <a:solidFill>
                <a:srgbClr val="000000"/>
              </a:solidFill>
            </a:endParaRPr>
          </a:p>
          <a:p>
            <a:pPr fontAlgn="base">
              <a:lnSpc>
                <a:spcPts val="1800"/>
              </a:lnSpc>
              <a:spcBef>
                <a:spcPct val="50000"/>
              </a:spcBef>
              <a:spcAft>
                <a:spcPct val="0"/>
              </a:spcAft>
            </a:pPr>
            <a:r>
              <a:rPr lang="ja-JP" altLang="en-US" sz="2000" b="1" dirty="0">
                <a:solidFill>
                  <a:srgbClr val="000000"/>
                </a:solidFill>
              </a:rPr>
              <a:t>など</a:t>
            </a:r>
            <a:endParaRPr lang="en-US" altLang="ja-JP" sz="2000" b="1" dirty="0">
              <a:solidFill>
                <a:srgbClr val="000000"/>
              </a:solidFill>
            </a:endParaRPr>
          </a:p>
        </p:txBody>
      </p:sp>
      <p:sp>
        <p:nvSpPr>
          <p:cNvPr id="41" name="Text Box 4"/>
          <p:cNvSpPr txBox="1">
            <a:spLocks noChangeArrowheads="1"/>
          </p:cNvSpPr>
          <p:nvPr/>
        </p:nvSpPr>
        <p:spPr bwMode="auto">
          <a:xfrm>
            <a:off x="8523890" y="6511173"/>
            <a:ext cx="2144110" cy="21929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kumimoji="0" lang="ja-JP" altLang="en-US" sz="825" dirty="0">
                <a:solidFill>
                  <a:prstClr val="black"/>
                </a:solidFill>
                <a:cs typeface="Arial"/>
              </a:rPr>
              <a:t>出典：日本産婦人科医会　「性教育スライド」</a:t>
            </a:r>
          </a:p>
        </p:txBody>
      </p:sp>
      <p:sp>
        <p:nvSpPr>
          <p:cNvPr id="25" name="正方形/長方形 24"/>
          <p:cNvSpPr/>
          <p:nvPr/>
        </p:nvSpPr>
        <p:spPr>
          <a:xfrm>
            <a:off x="1862169" y="5455384"/>
            <a:ext cx="2434233" cy="137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000000"/>
                </a:solidFill>
                <a:latin typeface="ＭＳ Ｐゴシック"/>
              </a:rPr>
              <a:t>＊射精する時には、</a:t>
            </a:r>
            <a:endParaRPr lang="en-US" altLang="ja-JP" sz="2000" dirty="0">
              <a:solidFill>
                <a:srgbClr val="000000"/>
              </a:solidFill>
              <a:latin typeface="ＭＳ Ｐゴシック"/>
            </a:endParaRPr>
          </a:p>
          <a:p>
            <a:r>
              <a:rPr lang="en-US" altLang="ja-JP" sz="2000" dirty="0">
                <a:solidFill>
                  <a:srgbClr val="000000"/>
                </a:solidFill>
                <a:latin typeface="ＭＳ Ｐゴシック"/>
              </a:rPr>
              <a:t>    </a:t>
            </a:r>
            <a:r>
              <a:rPr lang="ja-JP" altLang="en-US" sz="2000" dirty="0">
                <a:solidFill>
                  <a:srgbClr val="000000"/>
                </a:solidFill>
                <a:latin typeface="ＭＳ Ｐゴシック"/>
              </a:rPr>
              <a:t>脳から命令が出さ</a:t>
            </a:r>
            <a:endParaRPr lang="en-US" altLang="ja-JP" sz="2000" dirty="0">
              <a:solidFill>
                <a:srgbClr val="000000"/>
              </a:solidFill>
              <a:latin typeface="ＭＳ Ｐゴシック"/>
            </a:endParaRPr>
          </a:p>
          <a:p>
            <a:r>
              <a:rPr lang="en-US" altLang="ja-JP" sz="2000" dirty="0">
                <a:solidFill>
                  <a:srgbClr val="000000"/>
                </a:solidFill>
                <a:latin typeface="ＭＳ Ｐゴシック"/>
              </a:rPr>
              <a:t>    </a:t>
            </a:r>
            <a:r>
              <a:rPr lang="ja-JP" altLang="en-US" sz="2000" dirty="0">
                <a:solidFill>
                  <a:srgbClr val="000000"/>
                </a:solidFill>
                <a:latin typeface="ＭＳ Ｐゴシック"/>
              </a:rPr>
              <a:t>れて、いんけいが</a:t>
            </a:r>
            <a:endParaRPr lang="en-US" altLang="ja-JP" sz="2000" dirty="0">
              <a:solidFill>
                <a:srgbClr val="000000"/>
              </a:solidFill>
              <a:latin typeface="ＭＳ Ｐゴシック"/>
            </a:endParaRPr>
          </a:p>
          <a:p>
            <a:r>
              <a:rPr lang="en-US" altLang="ja-JP" sz="2000" dirty="0">
                <a:solidFill>
                  <a:srgbClr val="000000"/>
                </a:solidFill>
                <a:latin typeface="ＭＳ Ｐゴシック"/>
              </a:rPr>
              <a:t>    </a:t>
            </a:r>
            <a:r>
              <a:rPr lang="ja-JP" altLang="en-US" sz="2000" dirty="0">
                <a:solidFill>
                  <a:srgbClr val="000000"/>
                </a:solidFill>
                <a:latin typeface="ＭＳ Ｐゴシック"/>
              </a:rPr>
              <a:t>上を向く。</a:t>
            </a:r>
            <a:endParaRPr lang="en-US" altLang="ja-JP" sz="2000" dirty="0">
              <a:solidFill>
                <a:srgbClr val="000000"/>
              </a:solidFill>
              <a:latin typeface="ＭＳ Ｐゴシック"/>
            </a:endParaRPr>
          </a:p>
        </p:txBody>
      </p:sp>
      <p:pic>
        <p:nvPicPr>
          <p:cNvPr id="26" name="図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3196591">
            <a:off x="5505897" y="4181260"/>
            <a:ext cx="451167" cy="424232"/>
          </a:xfrm>
          <a:prstGeom prst="rect">
            <a:avLst/>
          </a:prstGeom>
        </p:spPr>
      </p:pic>
    </p:spTree>
    <p:extLst>
      <p:ext uri="{BB962C8B-B14F-4D97-AF65-F5344CB8AC3E}">
        <p14:creationId xmlns:p14="http://schemas.microsoft.com/office/powerpoint/2010/main" val="290218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66598"/>
                                        </p:tgtEl>
                                        <p:attrNameLst>
                                          <p:attrName>style.visibility</p:attrName>
                                        </p:attrNameLst>
                                      </p:cBhvr>
                                      <p:to>
                                        <p:strVal val="visible"/>
                                      </p:to>
                                    </p:set>
                                    <p:animEffect transition="in" filter="fade">
                                      <p:cBhvr>
                                        <p:cTn id="45" dur="500"/>
                                        <p:tgtEl>
                                          <p:spTgt spid="36659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8" grpId="0"/>
      <p:bldP spid="35" grpId="0" animBg="1"/>
      <p:bldP spid="39" grpId="0"/>
      <p:bldP spid="40" grpId="0" animBg="1"/>
      <p:bldP spid="2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3830"/>
            <a:ext cx="9144000" cy="503465"/>
          </a:xfrm>
          <a:solidFill>
            <a:srgbClr val="0070C0"/>
          </a:solidFill>
        </p:spPr>
        <p:txBody>
          <a:bodyPr>
            <a:noAutofit/>
          </a:bodyPr>
          <a:lstStyle/>
          <a:p>
            <a:r>
              <a:rPr lang="ja-JP" altLang="en-US" sz="2800" dirty="0">
                <a:solidFill>
                  <a:schemeClr val="bg1"/>
                </a:solidFill>
                <a:latin typeface="+mn-ea"/>
                <a:ea typeface="+mn-ea"/>
              </a:rPr>
              <a:t>コンドーム</a:t>
            </a:r>
          </a:p>
        </p:txBody>
      </p:sp>
      <p:grpSp>
        <p:nvGrpSpPr>
          <p:cNvPr id="4" name="グループ化 3"/>
          <p:cNvGrpSpPr/>
          <p:nvPr/>
        </p:nvGrpSpPr>
        <p:grpSpPr>
          <a:xfrm>
            <a:off x="2119111" y="1986070"/>
            <a:ext cx="7953778" cy="3026277"/>
            <a:chOff x="595111" y="1986069"/>
            <a:chExt cx="7953778" cy="3026277"/>
          </a:xfrm>
        </p:grpSpPr>
        <p:sp>
          <p:nvSpPr>
            <p:cNvPr id="13" name="角丸四角形 12"/>
            <p:cNvSpPr/>
            <p:nvPr/>
          </p:nvSpPr>
          <p:spPr>
            <a:xfrm>
              <a:off x="595111" y="2434649"/>
              <a:ext cx="7953778" cy="257769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dirty="0">
                  <a:solidFill>
                    <a:schemeClr val="tx1"/>
                  </a:solidFill>
                  <a:latin typeface="+mn-ea"/>
                </a:rPr>
                <a:t>○男性の陰茎が勃起状態になってから、</a:t>
              </a:r>
              <a:r>
                <a:rPr lang="ja-JP" altLang="en-US" sz="2000" dirty="0">
                  <a:solidFill>
                    <a:srgbClr val="FF0000"/>
                  </a:solidFill>
                  <a:latin typeface="+mn-ea"/>
                </a:rPr>
                <a:t>性行為前に装着</a:t>
              </a:r>
              <a:r>
                <a:rPr lang="ja-JP" altLang="en-US" sz="2000" dirty="0">
                  <a:solidFill>
                    <a:schemeClr val="tx1"/>
                  </a:solidFill>
                  <a:latin typeface="+mn-ea"/>
                </a:rPr>
                <a:t>する。</a:t>
              </a:r>
              <a:endParaRPr lang="en-US" altLang="ja-JP" sz="2000" dirty="0">
                <a:solidFill>
                  <a:schemeClr val="tx1"/>
                </a:solidFill>
                <a:latin typeface="+mn-ea"/>
              </a:endParaRPr>
            </a:p>
            <a:p>
              <a:pPr>
                <a:lnSpc>
                  <a:spcPct val="150000"/>
                </a:lnSpc>
              </a:pPr>
              <a:r>
                <a:rPr lang="en-US" altLang="ja-JP" sz="2000" dirty="0">
                  <a:solidFill>
                    <a:schemeClr val="tx1"/>
                  </a:solidFill>
                  <a:latin typeface="+mn-ea"/>
                </a:rPr>
                <a:t>   </a:t>
              </a:r>
              <a:r>
                <a:rPr lang="ja-JP" altLang="en-US" sz="2000" dirty="0">
                  <a:solidFill>
                    <a:schemeClr val="tx1"/>
                  </a:solidFill>
                  <a:latin typeface="+mn-ea"/>
                </a:rPr>
                <a:t>（</a:t>
              </a:r>
              <a:r>
                <a:rPr lang="ja-JP" altLang="en-US" sz="2000" dirty="0">
                  <a:solidFill>
                    <a:srgbClr val="FF0000"/>
                  </a:solidFill>
                  <a:latin typeface="+mn-ea"/>
                </a:rPr>
                <a:t>射精以前にも、精子を含む分泌液が陰茎から出ている</a:t>
              </a:r>
              <a:r>
                <a:rPr lang="ja-JP" altLang="en-US" sz="2000" dirty="0">
                  <a:solidFill>
                    <a:schemeClr val="tx1"/>
                  </a:solidFill>
                  <a:latin typeface="+mn-ea"/>
                </a:rPr>
                <a:t>から）</a:t>
              </a:r>
              <a:endParaRPr lang="en-US" altLang="ja-JP" sz="2000" dirty="0">
                <a:solidFill>
                  <a:schemeClr val="tx1"/>
                </a:solidFill>
                <a:latin typeface="+mn-ea"/>
              </a:endParaRPr>
            </a:p>
            <a:p>
              <a:pPr>
                <a:lnSpc>
                  <a:spcPct val="150000"/>
                </a:lnSpc>
              </a:pPr>
              <a:r>
                <a:rPr lang="ja-JP" altLang="en-US" sz="2000" dirty="0">
                  <a:solidFill>
                    <a:schemeClr val="tx1"/>
                  </a:solidFill>
                  <a:latin typeface="+mn-ea"/>
                </a:rPr>
                <a:t>○正しく装着をしないと、はずれて精液が膣内に漏れることがある。</a:t>
              </a:r>
              <a:endParaRPr lang="en-US" altLang="ja-JP" sz="2000" dirty="0">
                <a:solidFill>
                  <a:schemeClr val="tx1"/>
                </a:solidFill>
                <a:latin typeface="+mn-ea"/>
              </a:endParaRPr>
            </a:p>
            <a:p>
              <a:pPr>
                <a:lnSpc>
                  <a:spcPct val="150000"/>
                </a:lnSpc>
              </a:pPr>
              <a:r>
                <a:rPr lang="ja-JP" altLang="en-US" sz="2000" dirty="0">
                  <a:solidFill>
                    <a:schemeClr val="tx1"/>
                  </a:solidFill>
                  <a:latin typeface="+mn-ea"/>
                </a:rPr>
                <a:t>○爪等によってコンドームが傷つくと、使用中に破れることがある。</a:t>
              </a:r>
              <a:endParaRPr lang="en-US" altLang="ja-JP" sz="2000" dirty="0">
                <a:solidFill>
                  <a:schemeClr val="tx1"/>
                </a:solidFill>
                <a:latin typeface="+mn-ea"/>
              </a:endParaRPr>
            </a:p>
            <a:p>
              <a:pPr>
                <a:lnSpc>
                  <a:spcPct val="150000"/>
                </a:lnSpc>
              </a:pPr>
              <a:r>
                <a:rPr lang="ja-JP" altLang="en-US" sz="2000" dirty="0">
                  <a:solidFill>
                    <a:schemeClr val="tx1"/>
                  </a:solidFill>
                  <a:latin typeface="+mn-ea"/>
                </a:rPr>
                <a:t>○簡単に購入でき、価格は安価。</a:t>
              </a:r>
              <a:endParaRPr lang="en-US" altLang="ja-JP" sz="2000" dirty="0">
                <a:solidFill>
                  <a:schemeClr val="tx1"/>
                </a:solidFill>
                <a:latin typeface="+mn-ea"/>
              </a:endParaRPr>
            </a:p>
          </p:txBody>
        </p:sp>
        <p:sp>
          <p:nvSpPr>
            <p:cNvPr id="8" name="正方形/長方形 7"/>
            <p:cNvSpPr/>
            <p:nvPr/>
          </p:nvSpPr>
          <p:spPr>
            <a:xfrm>
              <a:off x="868681" y="1986069"/>
              <a:ext cx="1440160" cy="448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000" b="1" dirty="0">
                  <a:latin typeface="+mn-ea"/>
                </a:rPr>
                <a:t>使用方法</a:t>
              </a:r>
            </a:p>
          </p:txBody>
        </p:sp>
      </p:grpSp>
      <p:sp>
        <p:nvSpPr>
          <p:cNvPr id="3" name="角丸四角形 2"/>
          <p:cNvSpPr/>
          <p:nvPr/>
        </p:nvSpPr>
        <p:spPr>
          <a:xfrm>
            <a:off x="1857658" y="673363"/>
            <a:ext cx="5381342" cy="1137501"/>
          </a:xfrm>
          <a:prstGeom prst="roundRect">
            <a:avLst/>
          </a:prstGeom>
          <a:solidFill>
            <a:srgbClr val="FFFF99"/>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schemeClr val="tx1"/>
                </a:solidFill>
              </a:rPr>
              <a:t>性行為の際に陰茎に装着し、膣内に精液を入れないようにすることで避妊する方法</a:t>
            </a:r>
            <a:endParaRPr lang="en-US" altLang="ja-JP" sz="2200" dirty="0">
              <a:solidFill>
                <a:schemeClr val="tx1"/>
              </a:solidFill>
            </a:endParaRPr>
          </a:p>
        </p:txBody>
      </p:sp>
      <p:grpSp>
        <p:nvGrpSpPr>
          <p:cNvPr id="5" name="グループ化 4"/>
          <p:cNvGrpSpPr/>
          <p:nvPr/>
        </p:nvGrpSpPr>
        <p:grpSpPr>
          <a:xfrm>
            <a:off x="2119111" y="5208142"/>
            <a:ext cx="6115436" cy="1620584"/>
            <a:chOff x="595111" y="5208142"/>
            <a:chExt cx="6324600" cy="1620584"/>
          </a:xfrm>
        </p:grpSpPr>
        <p:sp>
          <p:nvSpPr>
            <p:cNvPr id="10" name="角丸四角形 9"/>
            <p:cNvSpPr/>
            <p:nvPr/>
          </p:nvSpPr>
          <p:spPr>
            <a:xfrm>
              <a:off x="595111" y="5656722"/>
              <a:ext cx="6324600" cy="11720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dirty="0">
                  <a:solidFill>
                    <a:schemeClr val="tx1"/>
                  </a:solidFill>
                  <a:latin typeface="+mj-ea"/>
                  <a:ea typeface="+mj-ea"/>
                </a:rPr>
                <a:t>○</a:t>
              </a:r>
              <a:r>
                <a:rPr lang="ja-JP" altLang="en-US" sz="2000" dirty="0">
                  <a:solidFill>
                    <a:srgbClr val="FF0000"/>
                  </a:solidFill>
                  <a:latin typeface="+mj-ea"/>
                  <a:ea typeface="+mj-ea"/>
                </a:rPr>
                <a:t>使用の仕方によっては避妊効果がなくなる</a:t>
              </a:r>
              <a:r>
                <a:rPr lang="ja-JP" altLang="en-US" sz="2000" dirty="0">
                  <a:solidFill>
                    <a:schemeClr val="tx1"/>
                  </a:solidFill>
                  <a:latin typeface="+mj-ea"/>
                  <a:ea typeface="+mj-ea"/>
                </a:rPr>
                <a:t>。</a:t>
              </a:r>
              <a:endParaRPr lang="en-US" altLang="ja-JP" sz="2000" dirty="0">
                <a:solidFill>
                  <a:schemeClr val="tx1"/>
                </a:solidFill>
                <a:latin typeface="+mj-ea"/>
                <a:ea typeface="+mj-ea"/>
              </a:endParaRPr>
            </a:p>
            <a:p>
              <a:pPr>
                <a:lnSpc>
                  <a:spcPct val="150000"/>
                </a:lnSpc>
              </a:pPr>
              <a:r>
                <a:rPr lang="ja-JP" altLang="en-US" sz="2000" dirty="0">
                  <a:solidFill>
                    <a:schemeClr val="tx1"/>
                  </a:solidFill>
                  <a:latin typeface="+mj-ea"/>
                  <a:ea typeface="+mj-ea"/>
                </a:rPr>
                <a:t>○</a:t>
              </a:r>
              <a:r>
                <a:rPr lang="ja-JP" altLang="en-US" sz="2000" dirty="0">
                  <a:solidFill>
                    <a:srgbClr val="FF0000"/>
                  </a:solidFill>
                  <a:latin typeface="+mj-ea"/>
                  <a:ea typeface="+mj-ea"/>
                </a:rPr>
                <a:t>正しく使用すれば、性感染症への予防効果がある</a:t>
              </a:r>
              <a:r>
                <a:rPr lang="ja-JP" altLang="en-US" sz="2000" dirty="0">
                  <a:solidFill>
                    <a:schemeClr val="tx1"/>
                  </a:solidFill>
                  <a:latin typeface="+mj-ea"/>
                  <a:ea typeface="+mj-ea"/>
                </a:rPr>
                <a:t>。</a:t>
              </a:r>
              <a:endParaRPr lang="en-US" altLang="ja-JP" sz="2000" dirty="0">
                <a:solidFill>
                  <a:schemeClr val="tx1"/>
                </a:solidFill>
                <a:latin typeface="+mj-ea"/>
                <a:ea typeface="+mj-ea"/>
              </a:endParaRPr>
            </a:p>
          </p:txBody>
        </p:sp>
        <p:sp>
          <p:nvSpPr>
            <p:cNvPr id="12" name="正方形/長方形 11"/>
            <p:cNvSpPr/>
            <p:nvPr/>
          </p:nvSpPr>
          <p:spPr>
            <a:xfrm>
              <a:off x="868680" y="5208142"/>
              <a:ext cx="1498774" cy="448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000" b="1" dirty="0">
                  <a:latin typeface="+mn-ea"/>
                </a:rPr>
                <a:t>留意点</a:t>
              </a:r>
            </a:p>
          </p:txBody>
        </p:sp>
      </p:grpSp>
      <p:pic>
        <p:nvPicPr>
          <p:cNvPr id="15" name="オブジェクト 0" descr="コンドーム／潤滑剤：生活用品 | オカモト株式会社"/>
          <p:cNvPicPr/>
          <p:nvPr/>
        </p:nvPicPr>
        <p:blipFill rotWithShape="1">
          <a:blip r:embed="rId3" cstate="email">
            <a:extLst>
              <a:ext uri="{28A0092B-C50C-407E-A947-70E740481C1C}">
                <a14:useLocalDpi xmlns:a14="http://schemas.microsoft.com/office/drawing/2010/main"/>
              </a:ext>
            </a:extLst>
          </a:blip>
          <a:srcRect/>
          <a:stretch/>
        </p:blipFill>
        <p:spPr>
          <a:xfrm>
            <a:off x="8271642" y="5483518"/>
            <a:ext cx="2396359" cy="1374483"/>
          </a:xfrm>
          <a:prstGeom prst="rect">
            <a:avLst/>
          </a:prstGeom>
          <a:noFill/>
          <a:ln>
            <a:miter/>
          </a:ln>
        </p:spPr>
      </p:pic>
      <p:pic>
        <p:nvPicPr>
          <p:cNvPr id="14" name="オブジェクト 0"/>
          <p:cNvPicPr/>
          <p:nvPr/>
        </p:nvPicPr>
        <p:blipFill>
          <a:blip r:embed="rId4" cstate="email">
            <a:extLst>
              <a:ext uri="{28A0092B-C50C-407E-A947-70E740481C1C}">
                <a14:useLocalDpi xmlns:a14="http://schemas.microsoft.com/office/drawing/2010/main"/>
              </a:ext>
            </a:extLst>
          </a:blip>
          <a:stretch>
            <a:fillRect/>
          </a:stretch>
        </p:blipFill>
        <p:spPr>
          <a:xfrm>
            <a:off x="9451273" y="499636"/>
            <a:ext cx="1189348" cy="1902517"/>
          </a:xfrm>
          <a:prstGeom prst="rect">
            <a:avLst/>
          </a:prstGeom>
        </p:spPr>
      </p:pic>
      <p:pic>
        <p:nvPicPr>
          <p:cNvPr id="16" name="オブジェクト 0"/>
          <p:cNvPicPr/>
          <p:nvPr/>
        </p:nvPicPr>
        <p:blipFill>
          <a:blip r:embed="rId5" cstate="email">
            <a:extLst>
              <a:ext uri="{28A0092B-C50C-407E-A947-70E740481C1C}">
                <a14:useLocalDpi xmlns:a14="http://schemas.microsoft.com/office/drawing/2010/main"/>
              </a:ext>
            </a:extLst>
          </a:blip>
          <a:stretch>
            <a:fillRect/>
          </a:stretch>
        </p:blipFill>
        <p:spPr>
          <a:xfrm>
            <a:off x="7334740" y="252249"/>
            <a:ext cx="2340032" cy="2182401"/>
          </a:xfrm>
          <a:prstGeom prst="rect">
            <a:avLst/>
          </a:prstGeom>
        </p:spPr>
      </p:pic>
    </p:spTree>
    <p:extLst>
      <p:ext uri="{BB962C8B-B14F-4D97-AF65-F5344CB8AC3E}">
        <p14:creationId xmlns:p14="http://schemas.microsoft.com/office/powerpoint/2010/main" val="203632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3999" y="0"/>
            <a:ext cx="9144000" cy="579120"/>
          </a:xfrm>
          <a:solidFill>
            <a:srgbClr val="0070C0"/>
          </a:solidFill>
        </p:spPr>
        <p:txBody>
          <a:bodyPr anchor="ctr">
            <a:noAutofit/>
          </a:bodyPr>
          <a:lstStyle/>
          <a:p>
            <a:r>
              <a:rPr lang="ja-JP" altLang="en-US" sz="2800" dirty="0">
                <a:solidFill>
                  <a:schemeClr val="bg1"/>
                </a:solidFill>
                <a:latin typeface="+mn-ea"/>
                <a:ea typeface="+mn-ea"/>
              </a:rPr>
              <a:t>避妊法の選択の仕方</a:t>
            </a:r>
          </a:p>
        </p:txBody>
      </p:sp>
      <p:sp>
        <p:nvSpPr>
          <p:cNvPr id="11" name="タイトル 1"/>
          <p:cNvSpPr txBox="1">
            <a:spLocks/>
          </p:cNvSpPr>
          <p:nvPr/>
        </p:nvSpPr>
        <p:spPr>
          <a:xfrm>
            <a:off x="1718853" y="896066"/>
            <a:ext cx="8811987" cy="1490629"/>
          </a:xfrm>
          <a:prstGeom prst="rect">
            <a:avLst/>
          </a:prstGeom>
          <a:solidFill>
            <a:srgbClr val="FFFF99"/>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200" dirty="0">
                <a:latin typeface="+mn-ea"/>
                <a:ea typeface="+mn-ea"/>
              </a:rPr>
              <a:t>　○ 避妊効果や副作用などを考慮しながら、安全かつ確実な方法を選ぶ</a:t>
            </a:r>
            <a:endParaRPr lang="en-US" altLang="ja-JP" sz="2200" dirty="0">
              <a:latin typeface="+mn-ea"/>
              <a:ea typeface="+mn-ea"/>
            </a:endParaRPr>
          </a:p>
          <a:p>
            <a:pPr>
              <a:lnSpc>
                <a:spcPct val="150000"/>
              </a:lnSpc>
            </a:pPr>
            <a:r>
              <a:rPr lang="ja-JP" altLang="en-US" sz="2200" dirty="0">
                <a:latin typeface="+mn-ea"/>
                <a:ea typeface="+mn-ea"/>
              </a:rPr>
              <a:t>　○ パートナーとよく話し合い、それぞれの考えを尊重しながら協力する</a:t>
            </a:r>
            <a:endParaRPr lang="en-US" altLang="ja-JP" sz="2200" dirty="0">
              <a:latin typeface="+mn-ea"/>
              <a:ea typeface="+mn-ea"/>
            </a:endParaRPr>
          </a:p>
        </p:txBody>
      </p:sp>
      <p:sp>
        <p:nvSpPr>
          <p:cNvPr id="15" name="タイトル 1"/>
          <p:cNvSpPr txBox="1">
            <a:spLocks/>
          </p:cNvSpPr>
          <p:nvPr/>
        </p:nvSpPr>
        <p:spPr>
          <a:xfrm>
            <a:off x="2532560" y="2827850"/>
            <a:ext cx="7096398" cy="2158726"/>
          </a:xfrm>
          <a:prstGeom prst="rect">
            <a:avLst/>
          </a:prstGeom>
          <a:solidFill>
            <a:srgbClr val="CCFFFF"/>
          </a:solid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200" dirty="0">
                <a:latin typeface="HGPｺﾞｼｯｸE" panose="020B0900000000000000" pitchFamily="50" charset="-128"/>
                <a:ea typeface="HGPｺﾞｼｯｸE" panose="020B0900000000000000" pitchFamily="50" charset="-128"/>
              </a:rPr>
              <a:t>　</a:t>
            </a:r>
            <a:r>
              <a:rPr lang="ja-JP" altLang="en-US" sz="2200" dirty="0">
                <a:latin typeface="+mn-ea"/>
                <a:ea typeface="+mn-ea"/>
              </a:rPr>
              <a:t>避妊法を選択する視点</a:t>
            </a:r>
            <a:endParaRPr lang="en-US" altLang="ja-JP" sz="2200" dirty="0">
              <a:latin typeface="+mn-ea"/>
              <a:ea typeface="+mn-ea"/>
            </a:endParaRPr>
          </a:p>
          <a:p>
            <a:pPr algn="ctr">
              <a:lnSpc>
                <a:spcPts val="1800"/>
              </a:lnSpc>
            </a:pPr>
            <a:endParaRPr lang="en-US" altLang="ja-JP" sz="2100" dirty="0">
              <a:latin typeface="HGPｺﾞｼｯｸE" panose="020B0900000000000000" pitchFamily="50" charset="-128"/>
              <a:ea typeface="HGPｺﾞｼｯｸE" panose="020B0900000000000000" pitchFamily="50" charset="-128"/>
            </a:endParaRPr>
          </a:p>
          <a:p>
            <a:pPr>
              <a:lnSpc>
                <a:spcPct val="150000"/>
              </a:lnSpc>
            </a:pPr>
            <a:r>
              <a:rPr lang="ja-JP" altLang="en-US" sz="2100" dirty="0">
                <a:latin typeface="+mn-ea"/>
                <a:ea typeface="+mn-ea"/>
              </a:rPr>
              <a:t>   ◆ 避妊効果が高い　　　  ◆ 安全である</a:t>
            </a:r>
            <a:endParaRPr lang="en-US" altLang="ja-JP" sz="2100" dirty="0">
              <a:latin typeface="+mn-ea"/>
              <a:ea typeface="+mn-ea"/>
            </a:endParaRPr>
          </a:p>
          <a:p>
            <a:pPr>
              <a:lnSpc>
                <a:spcPct val="150000"/>
              </a:lnSpc>
            </a:pPr>
            <a:r>
              <a:rPr lang="ja-JP" altLang="en-US" sz="2100" dirty="0">
                <a:latin typeface="+mn-ea"/>
                <a:ea typeface="+mn-ea"/>
              </a:rPr>
              <a:t>   ◆ 使用法が簡単である　 ◆ 継続使用できる</a:t>
            </a:r>
            <a:endParaRPr lang="en-US" altLang="ja-JP" sz="2100" dirty="0">
              <a:latin typeface="+mn-ea"/>
              <a:ea typeface="+mn-ea"/>
            </a:endParaRPr>
          </a:p>
          <a:p>
            <a:pPr>
              <a:lnSpc>
                <a:spcPct val="150000"/>
              </a:lnSpc>
            </a:pPr>
            <a:r>
              <a:rPr lang="ja-JP" altLang="en-US" sz="2100" dirty="0">
                <a:latin typeface="+mn-ea"/>
                <a:ea typeface="+mn-ea"/>
              </a:rPr>
              <a:t>   ◆ 安価である                ◆ 女性の意志で使用可能　など</a:t>
            </a:r>
            <a:endParaRPr lang="en-US" altLang="ja-JP" sz="2100" dirty="0">
              <a:latin typeface="+mn-ea"/>
              <a:ea typeface="+mn-ea"/>
            </a:endParaRPr>
          </a:p>
        </p:txBody>
      </p:sp>
      <p:sp>
        <p:nvSpPr>
          <p:cNvPr id="16" name="タイトル 1"/>
          <p:cNvSpPr txBox="1">
            <a:spLocks/>
          </p:cNvSpPr>
          <p:nvPr/>
        </p:nvSpPr>
        <p:spPr>
          <a:xfrm>
            <a:off x="1654628" y="5303521"/>
            <a:ext cx="8601893" cy="12574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dirty="0">
                <a:latin typeface="+mn-ea"/>
                <a:ea typeface="+mn-ea"/>
              </a:rPr>
              <a:t>　＊膣外射精は、射精以前にも精子を含む分泌液が陰茎から出ているので、避妊法とは</a:t>
            </a:r>
            <a:endParaRPr lang="en-US" altLang="ja-JP" sz="1800" dirty="0">
              <a:latin typeface="+mn-ea"/>
              <a:ea typeface="+mn-ea"/>
            </a:endParaRPr>
          </a:p>
          <a:p>
            <a:pPr>
              <a:lnSpc>
                <a:spcPct val="100000"/>
              </a:lnSpc>
            </a:pPr>
            <a:r>
              <a:rPr lang="ja-JP" altLang="en-US" sz="1800" dirty="0">
                <a:latin typeface="+mn-ea"/>
                <a:ea typeface="+mn-ea"/>
              </a:rPr>
              <a:t>　　 いえません。</a:t>
            </a:r>
            <a:endParaRPr lang="en-US" altLang="ja-JP" sz="1800" dirty="0">
              <a:latin typeface="+mn-ea"/>
              <a:ea typeface="+mn-ea"/>
            </a:endParaRPr>
          </a:p>
          <a:p>
            <a:pPr>
              <a:lnSpc>
                <a:spcPct val="100000"/>
              </a:lnSpc>
            </a:pPr>
            <a:r>
              <a:rPr lang="ja-JP" altLang="en-US" sz="1800" dirty="0">
                <a:latin typeface="+mn-ea"/>
                <a:ea typeface="+mn-ea"/>
              </a:rPr>
              <a:t>　＊周期から妊娠しない日を選ぶ方法も、月経周期は変動しやすいため、避妊効果は</a:t>
            </a:r>
            <a:endParaRPr lang="en-US" altLang="ja-JP" sz="1800" dirty="0">
              <a:latin typeface="+mn-ea"/>
              <a:ea typeface="+mn-ea"/>
            </a:endParaRPr>
          </a:p>
          <a:p>
            <a:pPr>
              <a:lnSpc>
                <a:spcPct val="100000"/>
              </a:lnSpc>
            </a:pPr>
            <a:r>
              <a:rPr lang="en-US" altLang="ja-JP" sz="1800" dirty="0">
                <a:latin typeface="+mn-ea"/>
                <a:ea typeface="+mn-ea"/>
              </a:rPr>
              <a:t>     </a:t>
            </a:r>
            <a:r>
              <a:rPr lang="ja-JP" altLang="en-US" sz="1800" dirty="0">
                <a:latin typeface="+mn-ea"/>
                <a:ea typeface="+mn-ea"/>
              </a:rPr>
              <a:t>非常に低いといえます。</a:t>
            </a:r>
            <a:endParaRPr lang="en-US" altLang="ja-JP" sz="1800" dirty="0">
              <a:latin typeface="+mn-ea"/>
              <a:ea typeface="+mn-ea"/>
            </a:endParaRPr>
          </a:p>
        </p:txBody>
      </p:sp>
    </p:spTree>
    <p:extLst>
      <p:ext uri="{BB962C8B-B14F-4D97-AF65-F5344CB8AC3E}">
        <p14:creationId xmlns:p14="http://schemas.microsoft.com/office/powerpoint/2010/main" val="252536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8856" y="1007433"/>
            <a:ext cx="8311441" cy="1257957"/>
          </a:xfrm>
          <a:solidFill>
            <a:srgbClr val="FFFF99"/>
          </a:solidFill>
        </p:spPr>
        <p:txBody>
          <a:bodyPr>
            <a:noAutofit/>
          </a:bodyPr>
          <a:lstStyle/>
          <a:p>
            <a:pPr>
              <a:lnSpc>
                <a:spcPts val="3675"/>
              </a:lnSpc>
            </a:pPr>
            <a:r>
              <a:rPr lang="ja-JP" altLang="en-US" sz="2200" dirty="0">
                <a:latin typeface="+mn-ea"/>
                <a:ea typeface="+mn-ea"/>
              </a:rPr>
              <a:t>　妊娠した場合にやむを得ない理由があれば、母体保護法に基づき</a:t>
            </a:r>
            <a:r>
              <a:rPr lang="en-US" altLang="ja-JP" sz="2200" dirty="0">
                <a:latin typeface="+mn-ea"/>
                <a:ea typeface="+mn-ea"/>
              </a:rPr>
              <a:t/>
            </a:r>
            <a:br>
              <a:rPr lang="en-US" altLang="ja-JP" sz="2200" dirty="0">
                <a:latin typeface="+mn-ea"/>
                <a:ea typeface="+mn-ea"/>
              </a:rPr>
            </a:br>
            <a:r>
              <a:rPr lang="ja-JP" altLang="en-US" sz="2200" dirty="0">
                <a:latin typeface="+mn-ea"/>
                <a:ea typeface="+mn-ea"/>
              </a:rPr>
              <a:t>　限られた妊娠期間内に、手術によって胎児を母体外に出すこと</a:t>
            </a:r>
          </a:p>
        </p:txBody>
      </p:sp>
      <p:sp>
        <p:nvSpPr>
          <p:cNvPr id="4" name="タイトル 1"/>
          <p:cNvSpPr txBox="1">
            <a:spLocks/>
          </p:cNvSpPr>
          <p:nvPr/>
        </p:nvSpPr>
        <p:spPr>
          <a:xfrm>
            <a:off x="4475302" y="233987"/>
            <a:ext cx="3378551" cy="545712"/>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000" dirty="0">
                <a:solidFill>
                  <a:schemeClr val="tx2"/>
                </a:solidFill>
                <a:latin typeface="ＭＳ Ｐゴシック" panose="020B0600070205080204" pitchFamily="50" charset="-128"/>
                <a:ea typeface="ＭＳ Ｐゴシック" panose="020B0600070205080204" pitchFamily="50" charset="-128"/>
              </a:rPr>
              <a:t>人工妊娠中絶とは</a:t>
            </a:r>
          </a:p>
        </p:txBody>
      </p:sp>
      <p:sp>
        <p:nvSpPr>
          <p:cNvPr id="6" name="タイトル 1"/>
          <p:cNvSpPr txBox="1">
            <a:spLocks/>
          </p:cNvSpPr>
          <p:nvPr/>
        </p:nvSpPr>
        <p:spPr>
          <a:xfrm>
            <a:off x="1737508" y="2401684"/>
            <a:ext cx="8930493" cy="392128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200" dirty="0">
                <a:latin typeface="ＭＳ Ｐゴシック" panose="020B0600070205080204" pitchFamily="50" charset="-128"/>
                <a:ea typeface="ＭＳ Ｐゴシック" panose="020B0600070205080204" pitchFamily="50" charset="-128"/>
              </a:rPr>
              <a:t>○人工妊娠中絶手術が受けられるのは、</a:t>
            </a:r>
            <a:r>
              <a:rPr lang="ja-JP" altLang="en-US" sz="2200" dirty="0">
                <a:solidFill>
                  <a:srgbClr val="FF0000"/>
                </a:solidFill>
                <a:latin typeface="ＭＳ Ｐゴシック" panose="020B0600070205080204" pitchFamily="50" charset="-128"/>
                <a:ea typeface="ＭＳ Ｐゴシック" panose="020B0600070205080204" pitchFamily="50" charset="-128"/>
              </a:rPr>
              <a:t>妊娠２２週未満（２１週６日）まで</a:t>
            </a:r>
            <a:r>
              <a:rPr lang="ja-JP" altLang="en-US" sz="2200" dirty="0">
                <a:latin typeface="ＭＳ Ｐゴシック" panose="020B0600070205080204" pitchFamily="50" charset="-128"/>
                <a:ea typeface="ＭＳ Ｐゴシック" panose="020B0600070205080204" pitchFamily="50" charset="-128"/>
              </a:rPr>
              <a:t>。</a:t>
            </a:r>
            <a:endParaRPr lang="en-US" altLang="ja-JP" sz="22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2200" dirty="0">
              <a:latin typeface="ＭＳ Ｐゴシック" panose="020B0600070205080204" pitchFamily="50" charset="-128"/>
              <a:ea typeface="ＭＳ Ｐゴシック" panose="020B0600070205080204" pitchFamily="50" charset="-128"/>
            </a:endParaRPr>
          </a:p>
          <a:p>
            <a:pPr>
              <a:lnSpc>
                <a:spcPct val="100000"/>
              </a:lnSpc>
            </a:pPr>
            <a:r>
              <a:rPr lang="ja-JP" altLang="en-US" sz="2200" dirty="0">
                <a:latin typeface="ＭＳ Ｐゴシック" panose="020B0600070205080204" pitchFamily="50" charset="-128"/>
              </a:rPr>
              <a:t>○人工妊娠中絶手術を実施できるのは、母体保護法により指定された</a:t>
            </a:r>
            <a:endParaRPr lang="en-US" altLang="ja-JP" sz="2200" dirty="0">
              <a:latin typeface="ＭＳ Ｐゴシック" panose="020B0600070205080204" pitchFamily="50" charset="-128"/>
            </a:endParaRPr>
          </a:p>
          <a:p>
            <a:pPr>
              <a:lnSpc>
                <a:spcPts val="4000"/>
              </a:lnSpc>
            </a:pPr>
            <a:r>
              <a:rPr lang="ja-JP" altLang="en-US" sz="2200" dirty="0">
                <a:solidFill>
                  <a:srgbClr val="FF0000"/>
                </a:solidFill>
                <a:latin typeface="ＭＳ Ｐゴシック" panose="020B0600070205080204" pitchFamily="50" charset="-128"/>
              </a:rPr>
              <a:t>　 </a:t>
            </a:r>
            <a:r>
              <a:rPr lang="en-US" altLang="ja-JP" sz="2200" dirty="0">
                <a:solidFill>
                  <a:srgbClr val="FF0000"/>
                </a:solidFill>
                <a:latin typeface="ＭＳ Ｐゴシック" panose="020B0600070205080204" pitchFamily="50" charset="-128"/>
              </a:rPr>
              <a:t>『</a:t>
            </a:r>
            <a:r>
              <a:rPr lang="ja-JP" altLang="en-US" sz="2200" dirty="0">
                <a:solidFill>
                  <a:srgbClr val="FF0000"/>
                </a:solidFill>
                <a:latin typeface="ＭＳ Ｐゴシック" panose="020B0600070205080204" pitchFamily="50" charset="-128"/>
              </a:rPr>
              <a:t>指定医師</a:t>
            </a:r>
            <a:r>
              <a:rPr lang="en-US" altLang="ja-JP" sz="2200" dirty="0">
                <a:solidFill>
                  <a:srgbClr val="FF0000"/>
                </a:solidFill>
                <a:latin typeface="ＭＳ Ｐゴシック" panose="020B0600070205080204" pitchFamily="50" charset="-128"/>
              </a:rPr>
              <a:t>』</a:t>
            </a:r>
            <a:r>
              <a:rPr lang="ja-JP" altLang="en-US" sz="2200" dirty="0">
                <a:solidFill>
                  <a:srgbClr val="FF0000"/>
                </a:solidFill>
                <a:latin typeface="ＭＳ Ｐゴシック" panose="020B0600070205080204" pitchFamily="50" charset="-128"/>
              </a:rPr>
              <a:t>　のみ</a:t>
            </a:r>
            <a:r>
              <a:rPr lang="ja-JP" altLang="en-US" sz="2200" dirty="0">
                <a:latin typeface="ＭＳ Ｐゴシック" panose="020B0600070205080204" pitchFamily="50" charset="-128"/>
              </a:rPr>
              <a:t>。</a:t>
            </a:r>
            <a:endParaRPr lang="en-US" altLang="ja-JP" sz="2200" dirty="0">
              <a:latin typeface="ＭＳ Ｐゴシック" panose="020B0600070205080204" pitchFamily="50" charset="-128"/>
            </a:endParaRPr>
          </a:p>
          <a:p>
            <a:pPr>
              <a:lnSpc>
                <a:spcPct val="100000"/>
              </a:lnSpc>
            </a:pPr>
            <a:endParaRPr lang="en-US" altLang="ja-JP" sz="2200" dirty="0">
              <a:latin typeface="ＭＳ Ｐゴシック" panose="020B0600070205080204" pitchFamily="50" charset="-128"/>
            </a:endParaRPr>
          </a:p>
          <a:p>
            <a:pPr>
              <a:lnSpc>
                <a:spcPct val="100000"/>
              </a:lnSpc>
            </a:pPr>
            <a:r>
              <a:rPr lang="ja-JP" altLang="en-US" sz="2200" dirty="0">
                <a:latin typeface="ＭＳ Ｐゴシック" panose="020B0600070205080204" pitchFamily="50" charset="-128"/>
                <a:ea typeface="ＭＳ Ｐゴシック" panose="020B0600070205080204" pitchFamily="50" charset="-128"/>
              </a:rPr>
              <a:t>○</a:t>
            </a:r>
            <a:r>
              <a:rPr lang="ja-JP" altLang="en-US" sz="2200" dirty="0">
                <a:solidFill>
                  <a:srgbClr val="FF0000"/>
                </a:solidFill>
                <a:latin typeface="ＭＳ Ｐゴシック" panose="020B0600070205080204" pitchFamily="50" charset="-128"/>
                <a:ea typeface="ＭＳ Ｐゴシック" panose="020B0600070205080204" pitchFamily="50" charset="-128"/>
              </a:rPr>
              <a:t>女性にとって身体的・精神的な負担が大きく、手術の時期が遅くなるほど</a:t>
            </a:r>
            <a:endParaRPr lang="en-US" altLang="ja-JP" sz="2200" dirty="0">
              <a:solidFill>
                <a:srgbClr val="FF0000"/>
              </a:solidFill>
              <a:latin typeface="ＭＳ Ｐゴシック" panose="020B0600070205080204" pitchFamily="50" charset="-128"/>
              <a:ea typeface="ＭＳ Ｐゴシック" panose="020B0600070205080204" pitchFamily="50" charset="-128"/>
            </a:endParaRPr>
          </a:p>
          <a:p>
            <a:pPr>
              <a:lnSpc>
                <a:spcPts val="4000"/>
              </a:lnSpc>
            </a:pPr>
            <a:r>
              <a:rPr lang="en-US" altLang="ja-JP" sz="2200" dirty="0">
                <a:solidFill>
                  <a:srgbClr val="FF0000"/>
                </a:solidFill>
                <a:latin typeface="ＭＳ Ｐゴシック" panose="020B0600070205080204" pitchFamily="50" charset="-128"/>
                <a:ea typeface="ＭＳ Ｐゴシック" panose="020B0600070205080204" pitchFamily="50" charset="-128"/>
              </a:rPr>
              <a:t>   </a:t>
            </a:r>
            <a:r>
              <a:rPr lang="ja-JP" altLang="en-US" sz="2200" dirty="0">
                <a:solidFill>
                  <a:srgbClr val="FF0000"/>
                </a:solidFill>
                <a:latin typeface="ＭＳ Ｐゴシック" panose="020B0600070205080204" pitchFamily="50" charset="-128"/>
                <a:ea typeface="ＭＳ Ｐゴシック" panose="020B0600070205080204" pitchFamily="50" charset="-128"/>
              </a:rPr>
              <a:t>健康を損なう可能性が高くなる</a:t>
            </a:r>
            <a:r>
              <a:rPr lang="ja-JP" altLang="en-US" sz="2200" dirty="0">
                <a:latin typeface="ＭＳ Ｐゴシック" panose="020B0600070205080204" pitchFamily="50" charset="-128"/>
                <a:ea typeface="ＭＳ Ｐゴシック" panose="020B0600070205080204" pitchFamily="50" charset="-128"/>
              </a:rPr>
              <a:t>。</a:t>
            </a:r>
            <a:endParaRPr lang="en-US" altLang="ja-JP" sz="22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2200" dirty="0">
              <a:latin typeface="ＭＳ Ｐゴシック" panose="020B0600070205080204" pitchFamily="50" charset="-128"/>
              <a:ea typeface="ＭＳ Ｐゴシック" panose="020B0600070205080204" pitchFamily="50" charset="-128"/>
            </a:endParaRPr>
          </a:p>
          <a:p>
            <a:pPr>
              <a:lnSpc>
                <a:spcPct val="100000"/>
              </a:lnSpc>
            </a:pPr>
            <a:r>
              <a:rPr lang="ja-JP" altLang="en-US" sz="2200" dirty="0">
                <a:latin typeface="ＭＳ Ｐゴシック" panose="020B0600070205080204" pitchFamily="50" charset="-128"/>
              </a:rPr>
              <a:t>○妊娠１２週未満とそれ以後では、手術の方法が異なる。</a:t>
            </a:r>
            <a:endParaRPr lang="en-US" altLang="ja-JP" sz="2200" dirty="0">
              <a:latin typeface="ＭＳ Ｐゴシック" panose="020B0600070205080204" pitchFamily="50" charset="-128"/>
            </a:endParaRPr>
          </a:p>
        </p:txBody>
      </p:sp>
    </p:spTree>
    <p:extLst>
      <p:ext uri="{BB962C8B-B14F-4D97-AF65-F5344CB8AC3E}">
        <p14:creationId xmlns:p14="http://schemas.microsoft.com/office/powerpoint/2010/main" val="40082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a:xfrm>
            <a:off x="3074338" y="4867994"/>
            <a:ext cx="6073798" cy="1273726"/>
          </a:xfrm>
          <a:prstGeom prst="rect">
            <a:avLst/>
          </a:prstGeom>
          <a:solidFill>
            <a:srgbClr val="FFFF99"/>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3750"/>
              </a:lnSpc>
              <a:buNone/>
            </a:pPr>
            <a:r>
              <a:rPr lang="ja-JP" altLang="en-US" dirty="0">
                <a:latin typeface="+mn-ea"/>
              </a:rPr>
              <a:t>妊娠週数を重ねるほど、</a:t>
            </a:r>
            <a:endParaRPr lang="en-US" altLang="ja-JP" dirty="0">
              <a:latin typeface="+mn-ea"/>
            </a:endParaRPr>
          </a:p>
          <a:p>
            <a:pPr marL="0" indent="0" algn="ctr">
              <a:lnSpc>
                <a:spcPts val="3750"/>
              </a:lnSpc>
              <a:buNone/>
            </a:pPr>
            <a:r>
              <a:rPr lang="ja-JP" altLang="en-US" dirty="0">
                <a:latin typeface="+mn-ea"/>
              </a:rPr>
              <a:t>母体への影響が大きい手術となる</a:t>
            </a:r>
            <a:endParaRPr lang="en-US" altLang="ja-JP"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110928725"/>
              </p:ext>
            </p:extLst>
          </p:nvPr>
        </p:nvGraphicFramePr>
        <p:xfrm>
          <a:off x="1960966" y="639625"/>
          <a:ext cx="8300545" cy="3673295"/>
        </p:xfrm>
        <a:graphic>
          <a:graphicData uri="http://schemas.openxmlformats.org/drawingml/2006/table">
            <a:tbl>
              <a:tblPr>
                <a:tableStyleId>{5C22544A-7EE6-4342-B048-85BDC9FD1C3A}</a:tableStyleId>
              </a:tblPr>
              <a:tblGrid>
                <a:gridCol w="3233808">
                  <a:extLst>
                    <a:ext uri="{9D8B030D-6E8A-4147-A177-3AD203B41FA5}">
                      <a16:colId xmlns:a16="http://schemas.microsoft.com/office/drawing/2014/main" val="22369243"/>
                    </a:ext>
                  </a:extLst>
                </a:gridCol>
                <a:gridCol w="5066737">
                  <a:extLst>
                    <a:ext uri="{9D8B030D-6E8A-4147-A177-3AD203B41FA5}">
                      <a16:colId xmlns:a16="http://schemas.microsoft.com/office/drawing/2014/main" val="194955834"/>
                    </a:ext>
                  </a:extLst>
                </a:gridCol>
              </a:tblGrid>
              <a:tr h="924517">
                <a:tc gridSpan="2">
                  <a:txBody>
                    <a:bodyPr/>
                    <a:lstStyle/>
                    <a:p>
                      <a:pPr algn="ctr" fontAlgn="ctr"/>
                      <a:endParaRPr lang="ja-JP" altLang="en-US" sz="27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7144" marR="7144" marT="7144" marB="0" anchor="ct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182058858"/>
                  </a:ext>
                </a:extLst>
              </a:tr>
              <a:tr h="598636">
                <a:tc>
                  <a:txBody>
                    <a:bodyPr/>
                    <a:lstStyle/>
                    <a:p>
                      <a:pPr algn="ctr" fontAlgn="ctr"/>
                      <a:r>
                        <a:rPr lang="zh-TW" altLang="en-US" sz="2100" u="none" strike="noStrike" dirty="0">
                          <a:effectLst/>
                          <a:latin typeface="ＭＳ Ｐゴシック" panose="020B0600070205080204" pitchFamily="50" charset="-128"/>
                          <a:ea typeface="ＭＳ Ｐゴシック" panose="020B0600070205080204" pitchFamily="50" charset="-128"/>
                        </a:rPr>
                        <a:t>妊娠時期（週数）</a:t>
                      </a:r>
                      <a:endParaRPr lang="zh-TW" altLang="en-US" sz="2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zh-TW" altLang="en-US" sz="2100" u="none" strike="noStrike" dirty="0">
                          <a:effectLst/>
                          <a:latin typeface="ＭＳ Ｐゴシック" panose="020B0600070205080204" pitchFamily="50" charset="-128"/>
                          <a:ea typeface="ＭＳ Ｐゴシック" panose="020B0600070205080204" pitchFamily="50" charset="-128"/>
                        </a:rPr>
                        <a:t>中絶手術方法</a:t>
                      </a:r>
                      <a:endParaRPr lang="zh-TW" altLang="en-US" sz="2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3896886106"/>
                  </a:ext>
                </a:extLst>
              </a:tr>
              <a:tr h="964788">
                <a:tc>
                  <a:txBody>
                    <a:bodyPr/>
                    <a:lstStyle/>
                    <a:p>
                      <a:pPr algn="l" fontAlgn="ctr"/>
                      <a:r>
                        <a:rPr lang="zh-TW" altLang="en-US" sz="2100" u="none" strike="noStrike" dirty="0">
                          <a:effectLst/>
                          <a:latin typeface="ＭＳ Ｐゴシック" panose="020B0600070205080204" pitchFamily="50" charset="-128"/>
                          <a:ea typeface="ＭＳ Ｐゴシック" panose="020B0600070205080204" pitchFamily="50" charset="-128"/>
                        </a:rPr>
                        <a:t>　</a:t>
                      </a:r>
                      <a:r>
                        <a:rPr lang="zh-TW" altLang="en-US" sz="2100" u="none" strike="noStrike" dirty="0" smtClean="0">
                          <a:effectLst/>
                          <a:latin typeface="ＭＳ Ｐゴシック" panose="020B0600070205080204" pitchFamily="50" charset="-128"/>
                          <a:ea typeface="ＭＳ Ｐゴシック" panose="020B0600070205080204" pitchFamily="50" charset="-128"/>
                        </a:rPr>
                        <a:t>初期（妊娠</a:t>
                      </a:r>
                      <a:r>
                        <a:rPr lang="en-US" altLang="zh-TW" sz="2100" u="none" strike="noStrike" dirty="0" smtClean="0">
                          <a:effectLst/>
                          <a:latin typeface="ＭＳ Ｐゴシック" panose="020B0600070205080204" pitchFamily="50" charset="-128"/>
                          <a:ea typeface="ＭＳ Ｐゴシック" panose="020B0600070205080204" pitchFamily="50" charset="-128"/>
                        </a:rPr>
                        <a:t>12</a:t>
                      </a:r>
                      <a:r>
                        <a:rPr lang="zh-TW" altLang="en-US" sz="2100" u="none" strike="noStrike" dirty="0" smtClean="0">
                          <a:effectLst/>
                          <a:latin typeface="ＭＳ Ｐゴシック" panose="020B0600070205080204" pitchFamily="50" charset="-128"/>
                          <a:ea typeface="ＭＳ Ｐゴシック" panose="020B0600070205080204" pitchFamily="50" charset="-128"/>
                        </a:rPr>
                        <a:t>週</a:t>
                      </a:r>
                      <a:r>
                        <a:rPr lang="zh-TW" altLang="en-US" sz="2100" u="none" strike="noStrike" dirty="0">
                          <a:effectLst/>
                          <a:latin typeface="ＭＳ Ｐゴシック" panose="020B0600070205080204" pitchFamily="50" charset="-128"/>
                          <a:ea typeface="ＭＳ Ｐゴシック" panose="020B0600070205080204" pitchFamily="50" charset="-128"/>
                        </a:rPr>
                        <a:t>未満）</a:t>
                      </a:r>
                      <a:endParaRPr lang="zh-TW" altLang="en-US" sz="2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100" u="none" strike="noStrike" dirty="0">
                          <a:effectLst/>
                          <a:latin typeface="ＭＳ Ｐゴシック" panose="020B0600070205080204" pitchFamily="50" charset="-128"/>
                          <a:ea typeface="ＭＳ Ｐゴシック" panose="020B0600070205080204" pitchFamily="50" charset="-128"/>
                        </a:rPr>
                        <a:t>　掻爬法（そうは法）、吸引法</a:t>
                      </a:r>
                      <a:endParaRPr lang="ja-JP" altLang="en-US" sz="2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8520960"/>
                  </a:ext>
                </a:extLst>
              </a:tr>
              <a:tr h="1185354">
                <a:tc>
                  <a:txBody>
                    <a:bodyPr/>
                    <a:lstStyle/>
                    <a:p>
                      <a:pPr algn="l" fontAlgn="ctr"/>
                      <a:r>
                        <a:rPr lang="zh-TW" altLang="en-US" sz="2100" u="none" strike="noStrike" dirty="0">
                          <a:effectLst/>
                          <a:latin typeface="ＭＳ Ｐゴシック" panose="020B0600070205080204" pitchFamily="50" charset="-128"/>
                          <a:ea typeface="ＭＳ Ｐゴシック" panose="020B0600070205080204" pitchFamily="50" charset="-128"/>
                        </a:rPr>
                        <a:t>　</a:t>
                      </a:r>
                      <a:r>
                        <a:rPr lang="ja-JP" altLang="en-US" sz="2100" u="none" strike="noStrike" dirty="0" smtClean="0">
                          <a:effectLst/>
                          <a:latin typeface="ＭＳ Ｐゴシック" panose="020B0600070205080204" pitchFamily="50" charset="-128"/>
                          <a:ea typeface="ＭＳ Ｐゴシック" panose="020B0600070205080204" pitchFamily="50" charset="-128"/>
                        </a:rPr>
                        <a:t>中期（</a:t>
                      </a:r>
                      <a:r>
                        <a:rPr lang="zh-TW" altLang="en-US" sz="2100" u="none" strike="noStrike" dirty="0" smtClean="0">
                          <a:effectLst/>
                          <a:latin typeface="ＭＳ Ｐゴシック" panose="020B0600070205080204" pitchFamily="50" charset="-128"/>
                          <a:ea typeface="ＭＳ Ｐゴシック" panose="020B0600070205080204" pitchFamily="50" charset="-128"/>
                        </a:rPr>
                        <a:t>妊娠</a:t>
                      </a:r>
                      <a:r>
                        <a:rPr lang="en-US" altLang="zh-TW" sz="2100" u="none" strike="noStrike" dirty="0" smtClean="0">
                          <a:effectLst/>
                          <a:latin typeface="ＭＳ Ｐゴシック" panose="020B0600070205080204" pitchFamily="50" charset="-128"/>
                          <a:ea typeface="ＭＳ Ｐゴシック" panose="020B0600070205080204" pitchFamily="50" charset="-128"/>
                        </a:rPr>
                        <a:t>12</a:t>
                      </a:r>
                      <a:r>
                        <a:rPr lang="zh-TW" altLang="en-US" sz="2100" u="none" strike="noStrike" dirty="0" smtClean="0">
                          <a:effectLst/>
                          <a:latin typeface="ＭＳ Ｐゴシック" panose="020B0600070205080204" pitchFamily="50" charset="-128"/>
                          <a:ea typeface="ＭＳ Ｐゴシック" panose="020B0600070205080204" pitchFamily="50" charset="-128"/>
                        </a:rPr>
                        <a:t>～</a:t>
                      </a:r>
                      <a:r>
                        <a:rPr lang="en-US" altLang="zh-TW" sz="2100" u="none" strike="noStrike" dirty="0" smtClean="0">
                          <a:effectLst/>
                          <a:latin typeface="ＭＳ Ｐゴシック" panose="020B0600070205080204" pitchFamily="50" charset="-128"/>
                          <a:ea typeface="ＭＳ Ｐゴシック" panose="020B0600070205080204" pitchFamily="50" charset="-128"/>
                        </a:rPr>
                        <a:t>22</a:t>
                      </a:r>
                      <a:r>
                        <a:rPr lang="zh-TW" altLang="en-US" sz="2100" u="none" strike="noStrike" dirty="0" smtClean="0">
                          <a:effectLst/>
                          <a:latin typeface="ＭＳ Ｐゴシック" panose="020B0600070205080204" pitchFamily="50" charset="-128"/>
                          <a:ea typeface="ＭＳ Ｐゴシック" panose="020B0600070205080204" pitchFamily="50" charset="-128"/>
                        </a:rPr>
                        <a:t>週未満</a:t>
                      </a:r>
                      <a:r>
                        <a:rPr lang="ja-JP" altLang="en-US" sz="2100" u="none" strike="noStrike" dirty="0" smtClean="0">
                          <a:effectLst/>
                          <a:latin typeface="ＭＳ Ｐゴシック" panose="020B0600070205080204" pitchFamily="50" charset="-128"/>
                          <a:ea typeface="ＭＳ Ｐゴシック" panose="020B0600070205080204" pitchFamily="50" charset="-128"/>
                        </a:rPr>
                        <a:t>）</a:t>
                      </a:r>
                      <a:endParaRPr lang="zh-TW" altLang="en-US" sz="2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3400"/>
                        </a:lnSpc>
                      </a:pPr>
                      <a:r>
                        <a:rPr lang="ja-JP" altLang="en-US" sz="2100" u="none" strike="noStrike" dirty="0">
                          <a:effectLst/>
                          <a:latin typeface="ＭＳ Ｐゴシック" panose="020B0600070205080204" pitchFamily="50" charset="-128"/>
                          <a:ea typeface="ＭＳ Ｐゴシック" panose="020B0600070205080204" pitchFamily="50" charset="-128"/>
                        </a:rPr>
                        <a:t>　</a:t>
                      </a:r>
                      <a:r>
                        <a:rPr lang="ja-JP" altLang="en-US" sz="2100" u="none" strike="noStrike" dirty="0">
                          <a:solidFill>
                            <a:srgbClr val="FF0000"/>
                          </a:solidFill>
                          <a:effectLst/>
                          <a:latin typeface="ＭＳ Ｐゴシック" panose="020B0600070205080204" pitchFamily="50" charset="-128"/>
                          <a:ea typeface="ＭＳ Ｐゴシック" panose="020B0600070205080204" pitchFamily="50" charset="-128"/>
                        </a:rPr>
                        <a:t>人工的に陣痛を起こし流産</a:t>
                      </a:r>
                      <a:r>
                        <a:rPr lang="ja-JP" altLang="en-US" sz="2100" u="none" strike="noStrike" dirty="0">
                          <a:effectLst/>
                          <a:latin typeface="ＭＳ Ｐゴシック" panose="020B0600070205080204" pitchFamily="50" charset="-128"/>
                          <a:ea typeface="ＭＳ Ｐゴシック" panose="020B0600070205080204" pitchFamily="50" charset="-128"/>
                        </a:rPr>
                        <a:t>させる方法</a:t>
                      </a:r>
                      <a:br>
                        <a:rPr lang="ja-JP" altLang="en-US" sz="2100" u="none" strike="noStrike" dirty="0">
                          <a:effectLst/>
                          <a:latin typeface="ＭＳ Ｐゴシック" panose="020B0600070205080204" pitchFamily="50" charset="-128"/>
                          <a:ea typeface="ＭＳ Ｐゴシック" panose="020B0600070205080204" pitchFamily="50" charset="-128"/>
                        </a:rPr>
                      </a:br>
                      <a:r>
                        <a:rPr lang="ja-JP" altLang="en-US" sz="2100" u="none" strike="noStrike" dirty="0">
                          <a:effectLst/>
                          <a:latin typeface="ＭＳ Ｐゴシック" panose="020B0600070205080204" pitchFamily="50" charset="-128"/>
                          <a:ea typeface="ＭＳ Ｐゴシック" panose="020B0600070205080204" pitchFamily="50" charset="-128"/>
                        </a:rPr>
                        <a:t>　</a:t>
                      </a:r>
                      <a:r>
                        <a:rPr lang="ja-JP" altLang="en-US" sz="2100" u="none" strike="noStrike" dirty="0">
                          <a:solidFill>
                            <a:srgbClr val="FF0000"/>
                          </a:solidFill>
                          <a:effectLst/>
                          <a:latin typeface="ＭＳ Ｐゴシック" panose="020B0600070205080204" pitchFamily="50" charset="-128"/>
                          <a:ea typeface="ＭＳ Ｐゴシック" panose="020B0600070205080204" pitchFamily="50" charset="-128"/>
                        </a:rPr>
                        <a:t>死産届と埋葬許可証</a:t>
                      </a:r>
                      <a:r>
                        <a:rPr lang="ja-JP" altLang="en-US" sz="2100" u="none" strike="noStrike" dirty="0">
                          <a:effectLst/>
                          <a:latin typeface="ＭＳ Ｐゴシック" panose="020B0600070205080204" pitchFamily="50" charset="-128"/>
                          <a:ea typeface="ＭＳ Ｐゴシック" panose="020B0600070205080204" pitchFamily="50" charset="-128"/>
                        </a:rPr>
                        <a:t>が必要</a:t>
                      </a:r>
                      <a:endParaRPr lang="ja-JP" altLang="en-US" sz="2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2848716"/>
                  </a:ext>
                </a:extLst>
              </a:tr>
            </a:tbl>
          </a:graphicData>
        </a:graphic>
      </p:graphicFrame>
      <p:sp>
        <p:nvSpPr>
          <p:cNvPr id="18" name="タイトル 1"/>
          <p:cNvSpPr>
            <a:spLocks noGrp="1"/>
          </p:cNvSpPr>
          <p:nvPr>
            <p:ph type="title"/>
          </p:nvPr>
        </p:nvSpPr>
        <p:spPr>
          <a:xfrm>
            <a:off x="3363690" y="502464"/>
            <a:ext cx="5495094" cy="673976"/>
          </a:xfrm>
          <a:noFill/>
          <a:ln>
            <a:noFill/>
          </a:ln>
        </p:spPr>
        <p:txBody>
          <a:bodyPr>
            <a:noAutofit/>
          </a:bodyPr>
          <a:lstStyle/>
          <a:p>
            <a:pPr algn="ctr">
              <a:lnSpc>
                <a:spcPts val="3675"/>
              </a:lnSpc>
            </a:pPr>
            <a:r>
              <a:rPr lang="ja-JP" altLang="en-US" sz="2800" dirty="0">
                <a:solidFill>
                  <a:schemeClr val="accent5">
                    <a:lumMod val="75000"/>
                  </a:schemeClr>
                </a:solidFill>
                <a:latin typeface="+mn-ea"/>
                <a:ea typeface="+mn-ea"/>
              </a:rPr>
              <a:t>妊娠週数による中絶手術方法</a:t>
            </a:r>
          </a:p>
        </p:txBody>
      </p:sp>
    </p:spTree>
    <p:extLst>
      <p:ext uri="{BB962C8B-B14F-4D97-AF65-F5344CB8AC3E}">
        <p14:creationId xmlns:p14="http://schemas.microsoft.com/office/powerpoint/2010/main" val="4635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278C4BD-41E9-478F-802C-726DA5CB9191}"/>
              </a:ext>
            </a:extLst>
          </p:cNvPr>
          <p:cNvSpPr/>
          <p:nvPr/>
        </p:nvSpPr>
        <p:spPr>
          <a:xfrm>
            <a:off x="1524000" y="3810"/>
            <a:ext cx="9144000" cy="11929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defTabSz="685800">
              <a:lnSpc>
                <a:spcPct val="150000"/>
              </a:lnSpc>
              <a:defRPr/>
            </a:pPr>
            <a:r>
              <a:rPr lang="ja-JP" altLang="en-US" sz="2800" dirty="0">
                <a:solidFill>
                  <a:prstClr val="black"/>
                </a:solidFill>
                <a:latin typeface="+mn-ea"/>
              </a:rPr>
              <a:t>妊娠期間の数え方</a:t>
            </a:r>
          </a:p>
          <a:p>
            <a:pPr algn="ctr" defTabSz="685800">
              <a:defRPr/>
            </a:pPr>
            <a:r>
              <a:rPr lang="ja-JP" altLang="en-US" sz="2200" dirty="0">
                <a:solidFill>
                  <a:schemeClr val="tx1"/>
                </a:solidFill>
                <a:latin typeface="+mn-ea"/>
              </a:rPr>
              <a:t>３月</a:t>
            </a:r>
            <a:r>
              <a:rPr lang="en-US" altLang="ja-JP" sz="2200" dirty="0">
                <a:solidFill>
                  <a:schemeClr val="tx1"/>
                </a:solidFill>
                <a:latin typeface="+mn-ea"/>
              </a:rPr>
              <a:t>1</a:t>
            </a:r>
            <a:r>
              <a:rPr lang="ja-JP" altLang="en-US" sz="2200" dirty="0">
                <a:solidFill>
                  <a:schemeClr val="tx1"/>
                </a:solidFill>
                <a:latin typeface="+mn-ea"/>
              </a:rPr>
              <a:t>７日から最終月経、</a:t>
            </a:r>
            <a:r>
              <a:rPr lang="en-US" altLang="ja-JP" sz="2200" dirty="0">
                <a:solidFill>
                  <a:schemeClr val="tx1"/>
                </a:solidFill>
                <a:latin typeface="+mn-ea"/>
              </a:rPr>
              <a:t>4</a:t>
            </a:r>
            <a:r>
              <a:rPr lang="ja-JP" altLang="en-US" sz="2200" dirty="0">
                <a:solidFill>
                  <a:schemeClr val="tx1"/>
                </a:solidFill>
                <a:latin typeface="+mn-ea"/>
              </a:rPr>
              <a:t>月１日に受精すると</a:t>
            </a:r>
            <a:r>
              <a:rPr lang="en-US" altLang="ja-JP" sz="2200" dirty="0">
                <a:solidFill>
                  <a:schemeClr val="tx1"/>
                </a:solidFill>
                <a:latin typeface="+mn-ea"/>
              </a:rPr>
              <a:t>…</a:t>
            </a:r>
            <a:r>
              <a:rPr lang="ja-JP" altLang="en-US" sz="2200" dirty="0">
                <a:solidFill>
                  <a:schemeClr val="tx1"/>
                </a:solidFill>
                <a:latin typeface="+mn-ea"/>
              </a:rPr>
              <a:t>（</a:t>
            </a:r>
            <a:r>
              <a:rPr lang="en-US" altLang="ja-JP" sz="2200" dirty="0">
                <a:solidFill>
                  <a:schemeClr val="tx1"/>
                </a:solidFill>
                <a:latin typeface="+mn-ea"/>
              </a:rPr>
              <a:t>28</a:t>
            </a:r>
            <a:r>
              <a:rPr lang="ja-JP" altLang="en-US" sz="2200" dirty="0">
                <a:solidFill>
                  <a:schemeClr val="tx1"/>
                </a:solidFill>
                <a:latin typeface="+mn-ea"/>
              </a:rPr>
              <a:t>日周期の場合）</a:t>
            </a:r>
            <a:endParaRPr lang="ja-JP" altLang="en-US" sz="1350" dirty="0">
              <a:solidFill>
                <a:prstClr val="white"/>
              </a:solidFill>
              <a:latin typeface="+mn-ea"/>
            </a:endParaRPr>
          </a:p>
        </p:txBody>
      </p:sp>
      <p:pic>
        <p:nvPicPr>
          <p:cNvPr id="7" name="図 6" descr="カレンダー&#10;&#10;自動的に生成された説明">
            <a:extLst>
              <a:ext uri="{FF2B5EF4-FFF2-40B4-BE49-F238E27FC236}">
                <a16:creationId xmlns:a16="http://schemas.microsoft.com/office/drawing/2014/main" id="{A6509B72-7A26-498A-B971-7F1999CED81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2268855" y="1661509"/>
            <a:ext cx="4109542" cy="2113141"/>
          </a:xfrm>
          <a:prstGeom prst="rect">
            <a:avLst/>
          </a:prstGeom>
        </p:spPr>
      </p:pic>
      <p:pic>
        <p:nvPicPr>
          <p:cNvPr id="3" name="図 2">
            <a:extLst>
              <a:ext uri="{FF2B5EF4-FFF2-40B4-BE49-F238E27FC236}">
                <a16:creationId xmlns:a16="http://schemas.microsoft.com/office/drawing/2014/main" id="{CAA82A49-DE5A-4614-AA2C-DCEDB8E5D1C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b="-5955"/>
          <a:stretch/>
        </p:blipFill>
        <p:spPr>
          <a:xfrm>
            <a:off x="6564099" y="1667688"/>
            <a:ext cx="3840537" cy="2261850"/>
          </a:xfrm>
          <a:prstGeom prst="rect">
            <a:avLst/>
          </a:prstGeom>
        </p:spPr>
      </p:pic>
      <p:sp>
        <p:nvSpPr>
          <p:cNvPr id="24" name="吹き出し: 角を丸めた四角形 23">
            <a:extLst>
              <a:ext uri="{FF2B5EF4-FFF2-40B4-BE49-F238E27FC236}">
                <a16:creationId xmlns:a16="http://schemas.microsoft.com/office/drawing/2014/main" id="{68BF6EA3-C9CA-4F44-A448-9A45576927B5}"/>
              </a:ext>
            </a:extLst>
          </p:cNvPr>
          <p:cNvSpPr/>
          <p:nvPr/>
        </p:nvSpPr>
        <p:spPr>
          <a:xfrm>
            <a:off x="8215757" y="3529123"/>
            <a:ext cx="2170319" cy="561416"/>
          </a:xfrm>
          <a:prstGeom prst="wedgeRoundRectCallout">
            <a:avLst>
              <a:gd name="adj1" fmla="val -29886"/>
              <a:gd name="adj2" fmla="val -18083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2000" dirty="0">
                <a:solidFill>
                  <a:schemeClr val="tx1"/>
                </a:solidFill>
                <a:latin typeface="+mj-ea"/>
                <a:ea typeface="+mj-ea"/>
              </a:rPr>
              <a:t>月経が来ない・・・</a:t>
            </a:r>
          </a:p>
        </p:txBody>
      </p:sp>
      <p:pic>
        <p:nvPicPr>
          <p:cNvPr id="22" name="図 21" descr="文字の書かれた紙&#10;&#10;低い精度で自動的に生成された説明">
            <a:extLst>
              <a:ext uri="{FF2B5EF4-FFF2-40B4-BE49-F238E27FC236}">
                <a16:creationId xmlns:a16="http://schemas.microsoft.com/office/drawing/2014/main" id="{5BC8E0A9-44AB-4017-9350-5BC09C7925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3322" y="4385595"/>
            <a:ext cx="1773429" cy="540523"/>
          </a:xfrm>
          <a:prstGeom prst="rect">
            <a:avLst/>
          </a:prstGeom>
        </p:spPr>
      </p:pic>
      <p:pic>
        <p:nvPicPr>
          <p:cNvPr id="6" name="図 5">
            <a:extLst>
              <a:ext uri="{FF2B5EF4-FFF2-40B4-BE49-F238E27FC236}">
                <a16:creationId xmlns:a16="http://schemas.microsoft.com/office/drawing/2014/main" id="{25C9D0C5-22EF-4656-A0B7-613C408A2EEA}"/>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l="59490" b="15075"/>
          <a:stretch/>
        </p:blipFill>
        <p:spPr>
          <a:xfrm>
            <a:off x="2286605" y="4272766"/>
            <a:ext cx="3719091" cy="2016961"/>
          </a:xfrm>
          <a:prstGeom prst="rect">
            <a:avLst/>
          </a:prstGeom>
        </p:spPr>
      </p:pic>
      <p:sp>
        <p:nvSpPr>
          <p:cNvPr id="47" name="吹き出し: 角を丸めた四角形 46">
            <a:extLst>
              <a:ext uri="{FF2B5EF4-FFF2-40B4-BE49-F238E27FC236}">
                <a16:creationId xmlns:a16="http://schemas.microsoft.com/office/drawing/2014/main" id="{37B7B5D0-3A48-4E90-8B64-2E8B90F80539}"/>
              </a:ext>
            </a:extLst>
          </p:cNvPr>
          <p:cNvSpPr/>
          <p:nvPr/>
        </p:nvSpPr>
        <p:spPr>
          <a:xfrm>
            <a:off x="6046558" y="4930322"/>
            <a:ext cx="2819622" cy="1255846"/>
          </a:xfrm>
          <a:prstGeom prst="wedgeRoundRectCallout">
            <a:avLst>
              <a:gd name="adj1" fmla="val -105817"/>
              <a:gd name="adj2" fmla="val -4706"/>
              <a:gd name="adj3" fmla="val 16667"/>
            </a:avLst>
          </a:prstGeom>
          <a:solidFill>
            <a:srgbClr val="FFFF66">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ja-JP" altLang="en-US" sz="2000" dirty="0">
                <a:solidFill>
                  <a:prstClr val="black"/>
                </a:solidFill>
                <a:latin typeface="+mn-ea"/>
              </a:rPr>
              <a:t>産婦人科受診</a:t>
            </a:r>
            <a:endParaRPr lang="en-US" altLang="ja-JP" sz="2000" dirty="0">
              <a:solidFill>
                <a:prstClr val="black"/>
              </a:solidFill>
              <a:latin typeface="+mn-ea"/>
            </a:endParaRPr>
          </a:p>
          <a:p>
            <a:pPr defTabSz="685800">
              <a:defRPr/>
            </a:pPr>
            <a:r>
              <a:rPr lang="ja-JP" altLang="en-US" dirty="0">
                <a:solidFill>
                  <a:prstClr val="black"/>
                </a:solidFill>
                <a:latin typeface="+mn-ea"/>
              </a:rPr>
              <a:t>　＊</a:t>
            </a:r>
            <a:r>
              <a:rPr lang="ja-JP" altLang="en-US" dirty="0">
                <a:solidFill>
                  <a:srgbClr val="FF0000"/>
                </a:solidFill>
                <a:latin typeface="+mn-ea"/>
              </a:rPr>
              <a:t>順調にいけば、</a:t>
            </a:r>
            <a:endParaRPr lang="en-US" altLang="ja-JP" dirty="0">
              <a:solidFill>
                <a:srgbClr val="FF0000"/>
              </a:solidFill>
              <a:latin typeface="+mn-ea"/>
            </a:endParaRPr>
          </a:p>
          <a:p>
            <a:pPr defTabSz="685800">
              <a:defRPr/>
            </a:pPr>
            <a:r>
              <a:rPr lang="ja-JP" altLang="en-US" dirty="0">
                <a:solidFill>
                  <a:prstClr val="black"/>
                </a:solidFill>
                <a:latin typeface="+mn-ea"/>
              </a:rPr>
              <a:t>　　 </a:t>
            </a:r>
            <a:r>
              <a:rPr lang="en-US" altLang="ja-JP" b="1" dirty="0">
                <a:solidFill>
                  <a:srgbClr val="FF3300"/>
                </a:solidFill>
                <a:latin typeface="+mn-ea"/>
              </a:rPr>
              <a:t>12</a:t>
            </a:r>
            <a:r>
              <a:rPr lang="ja-JP" altLang="en-US" b="1" dirty="0">
                <a:solidFill>
                  <a:srgbClr val="FF3300"/>
                </a:solidFill>
                <a:latin typeface="+mn-ea"/>
              </a:rPr>
              <a:t>月</a:t>
            </a:r>
            <a:r>
              <a:rPr lang="en-US" altLang="ja-JP" b="1" dirty="0">
                <a:solidFill>
                  <a:srgbClr val="FF3300"/>
                </a:solidFill>
                <a:latin typeface="+mn-ea"/>
              </a:rPr>
              <a:t>25</a:t>
            </a:r>
            <a:r>
              <a:rPr lang="ja-JP" altLang="en-US" b="1" dirty="0">
                <a:solidFill>
                  <a:srgbClr val="FF3300"/>
                </a:solidFill>
                <a:latin typeface="+mn-ea"/>
              </a:rPr>
              <a:t>日に出産予定</a:t>
            </a:r>
          </a:p>
        </p:txBody>
      </p:sp>
      <p:sp>
        <p:nvSpPr>
          <p:cNvPr id="26" name="フローチャート: 結合子 25">
            <a:extLst>
              <a:ext uri="{FF2B5EF4-FFF2-40B4-BE49-F238E27FC236}">
                <a16:creationId xmlns:a16="http://schemas.microsoft.com/office/drawing/2014/main" id="{2AA7B369-538B-4EEF-869A-EDB05A2B47CC}"/>
              </a:ext>
            </a:extLst>
          </p:cNvPr>
          <p:cNvSpPr/>
          <p:nvPr/>
        </p:nvSpPr>
        <p:spPr>
          <a:xfrm>
            <a:off x="3889943" y="5306405"/>
            <a:ext cx="512410" cy="350671"/>
          </a:xfrm>
          <a:prstGeom prst="flowChartConnector">
            <a:avLst/>
          </a:prstGeom>
          <a:solidFill>
            <a:srgbClr val="FFFF00">
              <a:alpha val="45098"/>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27" name="吹き出し: 角を丸めた四角形 46">
            <a:extLst>
              <a:ext uri="{FF2B5EF4-FFF2-40B4-BE49-F238E27FC236}">
                <a16:creationId xmlns:a16="http://schemas.microsoft.com/office/drawing/2014/main" id="{37B7B5D0-3A48-4E90-8B64-2E8B90F80539}"/>
              </a:ext>
            </a:extLst>
          </p:cNvPr>
          <p:cNvSpPr/>
          <p:nvPr/>
        </p:nvSpPr>
        <p:spPr>
          <a:xfrm>
            <a:off x="4594405" y="3247773"/>
            <a:ext cx="2042156" cy="633969"/>
          </a:xfrm>
          <a:prstGeom prst="wedgeRoundRectCallout">
            <a:avLst>
              <a:gd name="adj1" fmla="val -61262"/>
              <a:gd name="adj2" fmla="val -30596"/>
              <a:gd name="adj3" fmla="val 16667"/>
            </a:avLst>
          </a:prstGeom>
          <a:solidFill>
            <a:srgbClr val="FFCCCC">
              <a:alpha val="67059"/>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lnSpc>
                <a:spcPct val="150000"/>
              </a:lnSpc>
              <a:defRPr/>
            </a:pPr>
            <a:r>
              <a:rPr lang="ja-JP" altLang="en-US" sz="2000" dirty="0">
                <a:solidFill>
                  <a:prstClr val="black"/>
                </a:solidFill>
                <a:latin typeface="+mn-ea"/>
              </a:rPr>
              <a:t>排卵・受精</a:t>
            </a:r>
            <a:r>
              <a:rPr lang="en-US" altLang="ja-JP" sz="2000" dirty="0">
                <a:solidFill>
                  <a:prstClr val="black"/>
                </a:solidFill>
                <a:latin typeface="+mn-ea"/>
              </a:rPr>
              <a:t>(</a:t>
            </a:r>
            <a:r>
              <a:rPr lang="ja-JP" altLang="en-US" sz="2000" dirty="0">
                <a:solidFill>
                  <a:prstClr val="black"/>
                </a:solidFill>
                <a:latin typeface="+mn-ea"/>
              </a:rPr>
              <a:t>性交</a:t>
            </a:r>
            <a:r>
              <a:rPr lang="en-US" altLang="ja-JP" sz="2000" dirty="0">
                <a:solidFill>
                  <a:prstClr val="black"/>
                </a:solidFill>
                <a:latin typeface="+mn-ea"/>
              </a:rPr>
              <a:t>)</a:t>
            </a:r>
            <a:endParaRPr lang="ja-JP" altLang="en-US" sz="2000" dirty="0">
              <a:solidFill>
                <a:prstClr val="black"/>
              </a:solidFill>
              <a:latin typeface="+mn-ea"/>
            </a:endParaRPr>
          </a:p>
        </p:txBody>
      </p:sp>
      <p:sp>
        <p:nvSpPr>
          <p:cNvPr id="9" name="楕円 8"/>
          <p:cNvSpPr/>
          <p:nvPr/>
        </p:nvSpPr>
        <p:spPr>
          <a:xfrm>
            <a:off x="1856505" y="1746180"/>
            <a:ext cx="490897" cy="539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4875"/>
              </a:lnSpc>
              <a:defRPr/>
            </a:pPr>
            <a:r>
              <a:rPr lang="ja-JP" altLang="en-US" sz="3300" dirty="0">
                <a:solidFill>
                  <a:prstClr val="white"/>
                </a:solidFill>
                <a:latin typeface="游ゴシック" panose="020F0502020204030204"/>
                <a:ea typeface="游ゴシック" panose="020B0400000000000000" pitchFamily="50" charset="-128"/>
              </a:rPr>
              <a:t>３</a:t>
            </a:r>
          </a:p>
        </p:txBody>
      </p:sp>
      <p:sp>
        <p:nvSpPr>
          <p:cNvPr id="28" name="楕円 27"/>
          <p:cNvSpPr/>
          <p:nvPr/>
        </p:nvSpPr>
        <p:spPr>
          <a:xfrm>
            <a:off x="6122119" y="1777029"/>
            <a:ext cx="522384" cy="518328"/>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4875"/>
              </a:lnSpc>
              <a:defRPr/>
            </a:pPr>
            <a:r>
              <a:rPr lang="ja-JP" altLang="en-US" sz="3300" dirty="0">
                <a:solidFill>
                  <a:prstClr val="white"/>
                </a:solidFill>
                <a:latin typeface="游ゴシック" panose="020F0502020204030204"/>
                <a:ea typeface="游ゴシック" panose="020B0400000000000000" pitchFamily="50" charset="-128"/>
              </a:rPr>
              <a:t>４</a:t>
            </a:r>
          </a:p>
        </p:txBody>
      </p:sp>
      <p:sp>
        <p:nvSpPr>
          <p:cNvPr id="29" name="楕円 28"/>
          <p:cNvSpPr/>
          <p:nvPr/>
        </p:nvSpPr>
        <p:spPr>
          <a:xfrm>
            <a:off x="1856505" y="4540768"/>
            <a:ext cx="574622" cy="58357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4875"/>
              </a:lnSpc>
              <a:defRPr/>
            </a:pPr>
            <a:r>
              <a:rPr lang="ja-JP" altLang="en-US" sz="3300" dirty="0">
                <a:solidFill>
                  <a:prstClr val="white"/>
                </a:solidFill>
                <a:latin typeface="游ゴシック" panose="020F0502020204030204"/>
                <a:ea typeface="游ゴシック" panose="020B0400000000000000" pitchFamily="50" charset="-128"/>
              </a:rPr>
              <a:t>５</a:t>
            </a:r>
          </a:p>
        </p:txBody>
      </p:sp>
      <p:sp>
        <p:nvSpPr>
          <p:cNvPr id="30" name="タイトル 1">
            <a:extLst>
              <a:ext uri="{FF2B5EF4-FFF2-40B4-BE49-F238E27FC236}">
                <a16:creationId xmlns:a16="http://schemas.microsoft.com/office/drawing/2014/main" id="{B00D9FB0-9E2A-41E2-AF71-6DFB1DBC8DBA}"/>
              </a:ext>
            </a:extLst>
          </p:cNvPr>
          <p:cNvSpPr txBox="1">
            <a:spLocks/>
          </p:cNvSpPr>
          <p:nvPr/>
        </p:nvSpPr>
        <p:spPr>
          <a:xfrm>
            <a:off x="4591569" y="7799"/>
            <a:ext cx="3008862" cy="57031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endParaRPr lang="ja-JP" altLang="en-US" sz="2800" dirty="0">
              <a:solidFill>
                <a:prstClr val="black"/>
              </a:solidFill>
              <a:latin typeface="+mn-ea"/>
              <a:ea typeface="+mn-ea"/>
            </a:endParaRPr>
          </a:p>
        </p:txBody>
      </p:sp>
      <p:sp>
        <p:nvSpPr>
          <p:cNvPr id="11" name="角丸四角形 10"/>
          <p:cNvSpPr/>
          <p:nvPr/>
        </p:nvSpPr>
        <p:spPr>
          <a:xfrm>
            <a:off x="8294743" y="2535378"/>
            <a:ext cx="2012346" cy="356865"/>
          </a:xfrm>
          <a:prstGeom prst="roundRect">
            <a:avLst/>
          </a:prstGeom>
          <a:solidFill>
            <a:schemeClr val="accent5">
              <a:lumMod val="20000"/>
              <a:lumOff val="8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31" name="角丸四角形 30"/>
          <p:cNvSpPr/>
          <p:nvPr/>
        </p:nvSpPr>
        <p:spPr>
          <a:xfrm>
            <a:off x="6636562" y="2943911"/>
            <a:ext cx="1989279" cy="284544"/>
          </a:xfrm>
          <a:prstGeom prst="roundRect">
            <a:avLst/>
          </a:prstGeom>
          <a:solidFill>
            <a:schemeClr val="accent5">
              <a:lumMod val="20000"/>
              <a:lumOff val="8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32" name="角丸四角形 31"/>
          <p:cNvSpPr/>
          <p:nvPr/>
        </p:nvSpPr>
        <p:spPr>
          <a:xfrm>
            <a:off x="3859240" y="2598101"/>
            <a:ext cx="2056336" cy="313459"/>
          </a:xfrm>
          <a:prstGeom prst="roundRect">
            <a:avLst/>
          </a:prstGeom>
          <a:solidFill>
            <a:schemeClr val="accent5">
              <a:lumMod val="20000"/>
              <a:lumOff val="8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33" name="円: 塗りつぶしなし 11">
            <a:extLst>
              <a:ext uri="{FF2B5EF4-FFF2-40B4-BE49-F238E27FC236}">
                <a16:creationId xmlns:a16="http://schemas.microsoft.com/office/drawing/2014/main" id="{96B23FEB-CAA9-49B3-A050-E319B46228CD}"/>
              </a:ext>
            </a:extLst>
          </p:cNvPr>
          <p:cNvSpPr/>
          <p:nvPr/>
        </p:nvSpPr>
        <p:spPr>
          <a:xfrm>
            <a:off x="3888078" y="2535377"/>
            <a:ext cx="482555" cy="430484"/>
          </a:xfrm>
          <a:prstGeom prst="donut">
            <a:avLst>
              <a:gd name="adj" fmla="val 603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black"/>
              </a:solidFill>
              <a:latin typeface="游ゴシック" panose="020F0502020204030204"/>
              <a:ea typeface="游ゴシック" panose="020B0400000000000000" pitchFamily="50" charset="-128"/>
            </a:endParaRPr>
          </a:p>
        </p:txBody>
      </p:sp>
      <p:sp>
        <p:nvSpPr>
          <p:cNvPr id="34" name="角丸四角形 33"/>
          <p:cNvSpPr/>
          <p:nvPr/>
        </p:nvSpPr>
        <p:spPr>
          <a:xfrm>
            <a:off x="2343133" y="2911559"/>
            <a:ext cx="1981934" cy="316896"/>
          </a:xfrm>
          <a:prstGeom prst="roundRect">
            <a:avLst/>
          </a:prstGeom>
          <a:solidFill>
            <a:schemeClr val="accent5">
              <a:lumMod val="20000"/>
              <a:lumOff val="8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35" name="フローチャート: 結合子 34">
            <a:extLst>
              <a:ext uri="{FF2B5EF4-FFF2-40B4-BE49-F238E27FC236}">
                <a16:creationId xmlns:a16="http://schemas.microsoft.com/office/drawing/2014/main" id="{2AA7B369-538B-4EEF-869A-EDB05A2B47CC}"/>
              </a:ext>
            </a:extLst>
          </p:cNvPr>
          <p:cNvSpPr/>
          <p:nvPr/>
        </p:nvSpPr>
        <p:spPr>
          <a:xfrm>
            <a:off x="3859241" y="3196581"/>
            <a:ext cx="465827" cy="421077"/>
          </a:xfrm>
          <a:prstGeom prst="flowChartConnector">
            <a:avLst/>
          </a:prstGeom>
          <a:solidFill>
            <a:srgbClr val="FF0000">
              <a:alpha val="16078"/>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37" name="オブジェクト 0"/>
          <p:cNvPicPr/>
          <p:nvPr/>
        </p:nvPicPr>
        <p:blipFill>
          <a:blip r:embed="rId10" cstate="email">
            <a:extLst>
              <a:ext uri="{28A0092B-C50C-407E-A947-70E740481C1C}">
                <a14:useLocalDpi xmlns:a14="http://schemas.microsoft.com/office/drawing/2010/main"/>
              </a:ext>
            </a:extLst>
          </a:blip>
          <a:stretch>
            <a:fillRect/>
          </a:stretch>
        </p:blipFill>
        <p:spPr bwMode="auto">
          <a:xfrm>
            <a:off x="8907312" y="4457087"/>
            <a:ext cx="1442085" cy="1835944"/>
          </a:xfrm>
          <a:prstGeom prst="rect">
            <a:avLst/>
          </a:prstGeom>
          <a:noFill/>
          <a:ln>
            <a:miter/>
          </a:ln>
        </p:spPr>
      </p:pic>
      <p:sp>
        <p:nvSpPr>
          <p:cNvPr id="23" name="吹き出し: 角を丸めた四角形 23">
            <a:extLst>
              <a:ext uri="{FF2B5EF4-FFF2-40B4-BE49-F238E27FC236}">
                <a16:creationId xmlns:a16="http://schemas.microsoft.com/office/drawing/2014/main" id="{68BF6EA3-C9CA-4F44-A448-9A45576927B5}"/>
              </a:ext>
            </a:extLst>
          </p:cNvPr>
          <p:cNvSpPr/>
          <p:nvPr/>
        </p:nvSpPr>
        <p:spPr>
          <a:xfrm>
            <a:off x="3745142" y="1207808"/>
            <a:ext cx="1314423" cy="465899"/>
          </a:xfrm>
          <a:prstGeom prst="wedgeRoundRectCallout">
            <a:avLst>
              <a:gd name="adj1" fmla="val -15059"/>
              <a:gd name="adj2" fmla="val 24378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2000" dirty="0">
                <a:solidFill>
                  <a:schemeClr val="tx1"/>
                </a:solidFill>
                <a:latin typeface="+mj-ea"/>
                <a:ea typeface="+mj-ea"/>
              </a:rPr>
              <a:t>月経開始</a:t>
            </a:r>
          </a:p>
        </p:txBody>
      </p:sp>
    </p:spTree>
    <p:extLst>
      <p:ext uri="{BB962C8B-B14F-4D97-AF65-F5344CB8AC3E}">
        <p14:creationId xmlns:p14="http://schemas.microsoft.com/office/powerpoint/2010/main" val="40339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7" grpId="0" animBg="1"/>
      <p:bldP spid="26" grpId="0" animBg="1"/>
      <p:bldP spid="27" grpId="0" animBg="1"/>
      <p:bldP spid="11" grpId="0" animBg="1"/>
      <p:bldP spid="31" grpId="0" animBg="1"/>
      <p:bldP spid="3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278C4BD-41E9-478F-802C-726DA5CB9191}"/>
              </a:ext>
            </a:extLst>
          </p:cNvPr>
          <p:cNvSpPr/>
          <p:nvPr/>
        </p:nvSpPr>
        <p:spPr>
          <a:xfrm>
            <a:off x="1524000" y="3726"/>
            <a:ext cx="9144000" cy="7511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ltLang="ja-JP" sz="2400" dirty="0">
                <a:solidFill>
                  <a:schemeClr val="tx1"/>
                </a:solidFill>
                <a:latin typeface="+mn-ea"/>
              </a:rPr>
              <a:t>3</a:t>
            </a:r>
            <a:r>
              <a:rPr lang="ja-JP" altLang="en-US" sz="2400" dirty="0">
                <a:solidFill>
                  <a:schemeClr val="tx1"/>
                </a:solidFill>
                <a:latin typeface="+mn-ea"/>
              </a:rPr>
              <a:t>月</a:t>
            </a:r>
            <a:r>
              <a:rPr lang="en-US" altLang="ja-JP" sz="2400" dirty="0">
                <a:solidFill>
                  <a:schemeClr val="tx1"/>
                </a:solidFill>
                <a:latin typeface="+mn-ea"/>
              </a:rPr>
              <a:t>17</a:t>
            </a:r>
            <a:r>
              <a:rPr lang="ja-JP" altLang="en-US" sz="2400" dirty="0">
                <a:solidFill>
                  <a:schemeClr val="tx1"/>
                </a:solidFill>
                <a:latin typeface="+mn-ea"/>
              </a:rPr>
              <a:t>日から最終月経、</a:t>
            </a:r>
            <a:r>
              <a:rPr lang="en-US" altLang="ja-JP" sz="2400" dirty="0">
                <a:solidFill>
                  <a:schemeClr val="tx1"/>
                </a:solidFill>
                <a:latin typeface="+mn-ea"/>
              </a:rPr>
              <a:t>4</a:t>
            </a:r>
            <a:r>
              <a:rPr lang="ja-JP" altLang="en-US" sz="2400" dirty="0">
                <a:solidFill>
                  <a:schemeClr val="tx1"/>
                </a:solidFill>
                <a:latin typeface="+mn-ea"/>
              </a:rPr>
              <a:t>月</a:t>
            </a:r>
            <a:r>
              <a:rPr lang="en-US" altLang="ja-JP" sz="2400" dirty="0">
                <a:solidFill>
                  <a:schemeClr val="tx1"/>
                </a:solidFill>
                <a:latin typeface="+mn-ea"/>
              </a:rPr>
              <a:t>1</a:t>
            </a:r>
            <a:r>
              <a:rPr lang="ja-JP" altLang="en-US" sz="2400" dirty="0">
                <a:solidFill>
                  <a:schemeClr val="tx1"/>
                </a:solidFill>
                <a:latin typeface="+mn-ea"/>
              </a:rPr>
              <a:t>日に受精すると･･･</a:t>
            </a:r>
          </a:p>
        </p:txBody>
      </p:sp>
      <p:pic>
        <p:nvPicPr>
          <p:cNvPr id="3" name="図 2">
            <a:extLst>
              <a:ext uri="{FF2B5EF4-FFF2-40B4-BE49-F238E27FC236}">
                <a16:creationId xmlns:a16="http://schemas.microsoft.com/office/drawing/2014/main" id="{0FAB62D1-994F-487B-8D52-E1BC751238D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6586318" y="3964912"/>
            <a:ext cx="3921057" cy="2172134"/>
          </a:xfrm>
          <a:prstGeom prst="rect">
            <a:avLst/>
          </a:prstGeom>
        </p:spPr>
      </p:pic>
      <p:pic>
        <p:nvPicPr>
          <p:cNvPr id="1026" name="Picture 2" descr="泣き寝入りのイラスト（女性）">
            <a:extLst>
              <a:ext uri="{FF2B5EF4-FFF2-40B4-BE49-F238E27FC236}">
                <a16:creationId xmlns:a16="http://schemas.microsoft.com/office/drawing/2014/main" id="{4606289A-031B-4398-B094-AC6AFF9550E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860530" y="5419114"/>
            <a:ext cx="841076" cy="1200077"/>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カレンダー&#10;&#10;自動的に生成された説明">
            <a:extLst>
              <a:ext uri="{FF2B5EF4-FFF2-40B4-BE49-F238E27FC236}">
                <a16:creationId xmlns:a16="http://schemas.microsoft.com/office/drawing/2014/main" id="{A6509B72-7A26-498A-B971-7F1999CED81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p:blipFill>
        <p:spPr>
          <a:xfrm>
            <a:off x="6611092" y="1138957"/>
            <a:ext cx="3926388" cy="2081593"/>
          </a:xfrm>
          <a:prstGeom prst="rect">
            <a:avLst/>
          </a:prstGeom>
        </p:spPr>
      </p:pic>
      <p:sp>
        <p:nvSpPr>
          <p:cNvPr id="47" name="吹き出し: 角を丸めた四角形 46">
            <a:extLst>
              <a:ext uri="{FF2B5EF4-FFF2-40B4-BE49-F238E27FC236}">
                <a16:creationId xmlns:a16="http://schemas.microsoft.com/office/drawing/2014/main" id="{37B7B5D0-3A48-4E90-8B64-2E8B90F80539}"/>
              </a:ext>
            </a:extLst>
          </p:cNvPr>
          <p:cNvSpPr/>
          <p:nvPr/>
        </p:nvSpPr>
        <p:spPr>
          <a:xfrm>
            <a:off x="7735526" y="2714439"/>
            <a:ext cx="2648199" cy="861607"/>
          </a:xfrm>
          <a:prstGeom prst="wedgeRoundRectCallout">
            <a:avLst>
              <a:gd name="adj1" fmla="val -39445"/>
              <a:gd name="adj2" fmla="val -119494"/>
              <a:gd name="adj3" fmla="val 16667"/>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altLang="ja-JP" sz="2100" dirty="0">
                <a:solidFill>
                  <a:prstClr val="black"/>
                </a:solidFill>
                <a:latin typeface="+mn-ea"/>
              </a:rPr>
              <a:t>11</a:t>
            </a:r>
            <a:r>
              <a:rPr lang="ja-JP" altLang="en-US" sz="2100" dirty="0">
                <a:solidFill>
                  <a:prstClr val="black"/>
                </a:solidFill>
                <a:latin typeface="+mn-ea"/>
              </a:rPr>
              <a:t>週</a:t>
            </a:r>
            <a:r>
              <a:rPr lang="en-US" altLang="ja-JP" sz="2100" dirty="0">
                <a:solidFill>
                  <a:prstClr val="black"/>
                </a:solidFill>
                <a:latin typeface="+mn-ea"/>
              </a:rPr>
              <a:t>6</a:t>
            </a:r>
            <a:r>
              <a:rPr lang="ja-JP" altLang="en-US" sz="2100" dirty="0">
                <a:solidFill>
                  <a:prstClr val="black"/>
                </a:solidFill>
                <a:latin typeface="+mn-ea"/>
              </a:rPr>
              <a:t>日</a:t>
            </a:r>
            <a:endParaRPr lang="en-US" altLang="ja-JP" sz="2100" dirty="0">
              <a:solidFill>
                <a:prstClr val="black"/>
              </a:solidFill>
              <a:latin typeface="+mn-ea"/>
            </a:endParaRPr>
          </a:p>
          <a:p>
            <a:pPr defTabSz="685800">
              <a:defRPr/>
            </a:pPr>
            <a:r>
              <a:rPr lang="ja-JP" altLang="en-US" sz="2100" dirty="0">
                <a:solidFill>
                  <a:prstClr val="black"/>
                </a:solidFill>
                <a:latin typeface="+mn-ea"/>
              </a:rPr>
              <a:t>初期中絶はここまで</a:t>
            </a:r>
            <a:endParaRPr lang="ja-JP" altLang="en-US" sz="1350" dirty="0">
              <a:solidFill>
                <a:prstClr val="white"/>
              </a:solidFill>
              <a:latin typeface="游ゴシック" panose="020F0502020204030204"/>
              <a:ea typeface="游ゴシック" panose="020B0400000000000000" pitchFamily="50" charset="-128"/>
            </a:endParaRPr>
          </a:p>
        </p:txBody>
      </p:sp>
      <p:sp>
        <p:nvSpPr>
          <p:cNvPr id="15" name="フローチャート: 結合子 14">
            <a:extLst>
              <a:ext uri="{FF2B5EF4-FFF2-40B4-BE49-F238E27FC236}">
                <a16:creationId xmlns:a16="http://schemas.microsoft.com/office/drawing/2014/main" id="{2AA7B369-538B-4EEF-869A-EDB05A2B47CC}"/>
              </a:ext>
            </a:extLst>
          </p:cNvPr>
          <p:cNvSpPr/>
          <p:nvPr/>
        </p:nvSpPr>
        <p:spPr>
          <a:xfrm>
            <a:off x="7699771" y="1810503"/>
            <a:ext cx="471233" cy="378329"/>
          </a:xfrm>
          <a:prstGeom prst="flowChartConnector">
            <a:avLst/>
          </a:prstGeom>
          <a:solidFill>
            <a:srgbClr val="FF0000">
              <a:alpha val="16078"/>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7" name="図 16">
            <a:extLst>
              <a:ext uri="{FF2B5EF4-FFF2-40B4-BE49-F238E27FC236}">
                <a16:creationId xmlns:a16="http://schemas.microsoft.com/office/drawing/2014/main" id="{25C9D0C5-22EF-4656-A0B7-613C408A2EEA}"/>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l="59756" t="2876"/>
          <a:stretch/>
        </p:blipFill>
        <p:spPr>
          <a:xfrm>
            <a:off x="2265502" y="1076709"/>
            <a:ext cx="3595029" cy="2244433"/>
          </a:xfrm>
          <a:prstGeom prst="rect">
            <a:avLst/>
          </a:prstGeom>
        </p:spPr>
      </p:pic>
      <p:sp>
        <p:nvSpPr>
          <p:cNvPr id="19" name="吹き出し: 角を丸めた四角形 46">
            <a:extLst>
              <a:ext uri="{FF2B5EF4-FFF2-40B4-BE49-F238E27FC236}">
                <a16:creationId xmlns:a16="http://schemas.microsoft.com/office/drawing/2014/main" id="{37B7B5D0-3A48-4E90-8B64-2E8B90F80539}"/>
              </a:ext>
            </a:extLst>
          </p:cNvPr>
          <p:cNvSpPr/>
          <p:nvPr/>
        </p:nvSpPr>
        <p:spPr>
          <a:xfrm>
            <a:off x="4206015" y="2895316"/>
            <a:ext cx="2169952" cy="532797"/>
          </a:xfrm>
          <a:prstGeom prst="wedgeRoundRectCallout">
            <a:avLst>
              <a:gd name="adj1" fmla="val -48404"/>
              <a:gd name="adj2" fmla="val -184642"/>
              <a:gd name="adj3" fmla="val 16667"/>
            </a:avLst>
          </a:prstGeom>
          <a:solidFill>
            <a:schemeClr val="accent2">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2100" dirty="0">
                <a:solidFill>
                  <a:prstClr val="black"/>
                </a:solidFill>
                <a:latin typeface="+mn-ea"/>
              </a:rPr>
              <a:t>産婦人科受診</a:t>
            </a:r>
          </a:p>
        </p:txBody>
      </p:sp>
      <p:sp>
        <p:nvSpPr>
          <p:cNvPr id="21" name="フローチャート: 結合子 20">
            <a:extLst>
              <a:ext uri="{FF2B5EF4-FFF2-40B4-BE49-F238E27FC236}">
                <a16:creationId xmlns:a16="http://schemas.microsoft.com/office/drawing/2014/main" id="{2AA7B369-538B-4EEF-869A-EDB05A2B47CC}"/>
              </a:ext>
            </a:extLst>
          </p:cNvPr>
          <p:cNvSpPr/>
          <p:nvPr/>
        </p:nvSpPr>
        <p:spPr>
          <a:xfrm>
            <a:off x="3749693" y="2029961"/>
            <a:ext cx="605394" cy="343264"/>
          </a:xfrm>
          <a:prstGeom prst="flowChartConnector">
            <a:avLst/>
          </a:prstGeom>
          <a:solidFill>
            <a:srgbClr val="FFFF00">
              <a:alpha val="45098"/>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24" name="図 23">
            <a:extLst>
              <a:ext uri="{FF2B5EF4-FFF2-40B4-BE49-F238E27FC236}">
                <a16:creationId xmlns:a16="http://schemas.microsoft.com/office/drawing/2014/main" id="{0FAB62D1-994F-487B-8D52-E1BC751238D6}"/>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a:ext>
            </a:extLst>
          </a:blip>
          <a:srcRect r="3848"/>
          <a:stretch/>
        </p:blipFill>
        <p:spPr>
          <a:xfrm>
            <a:off x="2355030" y="3964912"/>
            <a:ext cx="3497131" cy="2172134"/>
          </a:xfrm>
          <a:prstGeom prst="rect">
            <a:avLst/>
          </a:prstGeom>
        </p:spPr>
      </p:pic>
      <p:pic>
        <p:nvPicPr>
          <p:cNvPr id="25" name="図 24" descr="文字の書かれた紙&#10;&#10;低い精度で自動的に生成された説明">
            <a:extLst>
              <a:ext uri="{FF2B5EF4-FFF2-40B4-BE49-F238E27FC236}">
                <a16:creationId xmlns:a16="http://schemas.microsoft.com/office/drawing/2014/main" id="{5BC8E0A9-44AB-4017-9350-5BC09C7925E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458" t="4971" r="6050" b="-1870"/>
          <a:stretch/>
        </p:blipFill>
        <p:spPr>
          <a:xfrm>
            <a:off x="1855455" y="3392608"/>
            <a:ext cx="1627094" cy="562088"/>
          </a:xfrm>
          <a:prstGeom prst="rect">
            <a:avLst/>
          </a:prstGeom>
        </p:spPr>
      </p:pic>
      <p:sp>
        <p:nvSpPr>
          <p:cNvPr id="26" name="フローチャート: 結合子 25">
            <a:extLst>
              <a:ext uri="{FF2B5EF4-FFF2-40B4-BE49-F238E27FC236}">
                <a16:creationId xmlns:a16="http://schemas.microsoft.com/office/drawing/2014/main" id="{2AA7B369-538B-4EEF-869A-EDB05A2B47CC}"/>
              </a:ext>
            </a:extLst>
          </p:cNvPr>
          <p:cNvSpPr/>
          <p:nvPr/>
        </p:nvSpPr>
        <p:spPr>
          <a:xfrm>
            <a:off x="7749727" y="4667382"/>
            <a:ext cx="471233" cy="378329"/>
          </a:xfrm>
          <a:prstGeom prst="flowChartConnector">
            <a:avLst/>
          </a:prstGeom>
          <a:solidFill>
            <a:srgbClr val="FF0000">
              <a:alpha val="16078"/>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34" name="楕円 33"/>
          <p:cNvSpPr/>
          <p:nvPr/>
        </p:nvSpPr>
        <p:spPr>
          <a:xfrm>
            <a:off x="1764015" y="1214096"/>
            <a:ext cx="574622" cy="58357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4875"/>
              </a:lnSpc>
              <a:defRPr/>
            </a:pPr>
            <a:r>
              <a:rPr lang="ja-JP" altLang="en-US" sz="3300" dirty="0">
                <a:solidFill>
                  <a:prstClr val="white"/>
                </a:solidFill>
                <a:latin typeface="游ゴシック" panose="020F0502020204030204"/>
                <a:ea typeface="游ゴシック" panose="020B0400000000000000" pitchFamily="50" charset="-128"/>
              </a:rPr>
              <a:t>５</a:t>
            </a:r>
          </a:p>
        </p:txBody>
      </p:sp>
      <p:sp>
        <p:nvSpPr>
          <p:cNvPr id="35" name="楕円 34"/>
          <p:cNvSpPr/>
          <p:nvPr/>
        </p:nvSpPr>
        <p:spPr>
          <a:xfrm>
            <a:off x="6127951" y="1221705"/>
            <a:ext cx="574622" cy="58357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4875"/>
              </a:lnSpc>
              <a:defRPr/>
            </a:pPr>
            <a:r>
              <a:rPr lang="ja-JP" altLang="en-US" sz="3300" dirty="0">
                <a:solidFill>
                  <a:prstClr val="white"/>
                </a:solidFill>
                <a:latin typeface="游ゴシック" panose="020F0502020204030204"/>
                <a:ea typeface="游ゴシック" panose="020B0400000000000000" pitchFamily="50" charset="-128"/>
              </a:rPr>
              <a:t>６</a:t>
            </a:r>
          </a:p>
        </p:txBody>
      </p:sp>
      <p:sp>
        <p:nvSpPr>
          <p:cNvPr id="36" name="楕円 35"/>
          <p:cNvSpPr/>
          <p:nvPr/>
        </p:nvSpPr>
        <p:spPr>
          <a:xfrm>
            <a:off x="1855455" y="4197190"/>
            <a:ext cx="574622" cy="5835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4875"/>
              </a:lnSpc>
              <a:defRPr/>
            </a:pPr>
            <a:r>
              <a:rPr lang="ja-JP" altLang="en-US" sz="3300" dirty="0">
                <a:solidFill>
                  <a:prstClr val="white"/>
                </a:solidFill>
                <a:latin typeface="游ゴシック" panose="020F0502020204030204"/>
                <a:ea typeface="游ゴシック" panose="020B0400000000000000" pitchFamily="50" charset="-128"/>
              </a:rPr>
              <a:t>７</a:t>
            </a:r>
          </a:p>
        </p:txBody>
      </p:sp>
      <p:sp>
        <p:nvSpPr>
          <p:cNvPr id="37" name="楕円 36"/>
          <p:cNvSpPr/>
          <p:nvPr/>
        </p:nvSpPr>
        <p:spPr>
          <a:xfrm>
            <a:off x="6136298" y="4096411"/>
            <a:ext cx="574622" cy="583578"/>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4875"/>
              </a:lnSpc>
              <a:defRPr/>
            </a:pPr>
            <a:r>
              <a:rPr lang="ja-JP" altLang="en-US" sz="3300" dirty="0">
                <a:solidFill>
                  <a:prstClr val="white"/>
                </a:solidFill>
                <a:latin typeface="游ゴシック" panose="020F0502020204030204"/>
                <a:ea typeface="游ゴシック" panose="020B0400000000000000" pitchFamily="50" charset="-128"/>
              </a:rPr>
              <a:t>８</a:t>
            </a:r>
          </a:p>
        </p:txBody>
      </p:sp>
      <p:sp>
        <p:nvSpPr>
          <p:cNvPr id="31" name="吹き出し: 角を丸めた四角形 27">
            <a:extLst>
              <a:ext uri="{FF2B5EF4-FFF2-40B4-BE49-F238E27FC236}">
                <a16:creationId xmlns:a16="http://schemas.microsoft.com/office/drawing/2014/main" id="{3CDD60F8-59DA-4AAB-A701-6DD13D1147CD}"/>
              </a:ext>
            </a:extLst>
          </p:cNvPr>
          <p:cNvSpPr/>
          <p:nvPr/>
        </p:nvSpPr>
        <p:spPr>
          <a:xfrm>
            <a:off x="7735526" y="5355590"/>
            <a:ext cx="2757647" cy="1327124"/>
          </a:xfrm>
          <a:prstGeom prst="wedgeRoundRectCallout">
            <a:avLst>
              <a:gd name="adj1" fmla="val -34879"/>
              <a:gd name="adj2" fmla="val -84211"/>
              <a:gd name="adj3" fmla="val 16667"/>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altLang="ja-JP" sz="2100" dirty="0">
                <a:solidFill>
                  <a:prstClr val="black"/>
                </a:solidFill>
                <a:latin typeface="+mn-ea"/>
              </a:rPr>
              <a:t>21</a:t>
            </a:r>
            <a:r>
              <a:rPr lang="ja-JP" altLang="en-US" sz="2100" dirty="0">
                <a:solidFill>
                  <a:prstClr val="black"/>
                </a:solidFill>
                <a:latin typeface="+mn-ea"/>
              </a:rPr>
              <a:t>週</a:t>
            </a:r>
            <a:r>
              <a:rPr lang="en-US" altLang="ja-JP" sz="2100" dirty="0">
                <a:solidFill>
                  <a:prstClr val="black"/>
                </a:solidFill>
                <a:latin typeface="+mn-ea"/>
              </a:rPr>
              <a:t>6</a:t>
            </a:r>
            <a:r>
              <a:rPr lang="ja-JP" altLang="en-US" sz="2100" dirty="0">
                <a:solidFill>
                  <a:prstClr val="black"/>
                </a:solidFill>
                <a:latin typeface="+mn-ea"/>
              </a:rPr>
              <a:t>日</a:t>
            </a:r>
            <a:endParaRPr lang="en-US" altLang="ja-JP" sz="2100" dirty="0">
              <a:solidFill>
                <a:prstClr val="black"/>
              </a:solidFill>
              <a:latin typeface="+mn-ea"/>
            </a:endParaRPr>
          </a:p>
          <a:p>
            <a:pPr defTabSz="685800">
              <a:defRPr/>
            </a:pPr>
            <a:r>
              <a:rPr lang="ja-JP" altLang="en-US" sz="2100" dirty="0">
                <a:solidFill>
                  <a:prstClr val="black"/>
                </a:solidFill>
                <a:latin typeface="+mn-ea"/>
              </a:rPr>
              <a:t>中期中絶はここまで</a:t>
            </a:r>
            <a:endParaRPr lang="en-US" altLang="ja-JP" sz="2100" dirty="0">
              <a:solidFill>
                <a:prstClr val="black"/>
              </a:solidFill>
              <a:latin typeface="+mn-ea"/>
            </a:endParaRPr>
          </a:p>
          <a:p>
            <a:pPr defTabSz="685800">
              <a:defRPr/>
            </a:pPr>
            <a:r>
              <a:rPr lang="ja-JP" altLang="en-US" dirty="0">
                <a:solidFill>
                  <a:srgbClr val="FF0000"/>
                </a:solidFill>
                <a:latin typeface="+mn-ea"/>
              </a:rPr>
              <a:t>これ以降は中絶できない</a:t>
            </a:r>
            <a:endParaRPr lang="en-US" altLang="ja-JP" dirty="0">
              <a:solidFill>
                <a:srgbClr val="FF0000"/>
              </a:solidFill>
              <a:latin typeface="+mn-ea"/>
            </a:endParaRPr>
          </a:p>
        </p:txBody>
      </p:sp>
    </p:spTree>
    <p:extLst>
      <p:ext uri="{BB962C8B-B14F-4D97-AF65-F5344CB8AC3E}">
        <p14:creationId xmlns:p14="http://schemas.microsoft.com/office/powerpoint/2010/main" val="274814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5" grpId="0" animBg="1"/>
      <p:bldP spid="26" grpId="0" animBg="1"/>
      <p:bldP spid="3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2728450706"/>
              </p:ext>
            </p:extLst>
          </p:nvPr>
        </p:nvGraphicFramePr>
        <p:xfrm>
          <a:off x="1882183" y="200087"/>
          <a:ext cx="8297441" cy="296346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グループ化 1"/>
          <p:cNvGrpSpPr/>
          <p:nvPr/>
        </p:nvGrpSpPr>
        <p:grpSpPr>
          <a:xfrm>
            <a:off x="1882183" y="3080587"/>
            <a:ext cx="8656231" cy="3499878"/>
            <a:chOff x="358182" y="3080587"/>
            <a:chExt cx="8656231" cy="3499878"/>
          </a:xfrm>
        </p:grpSpPr>
        <p:graphicFrame>
          <p:nvGraphicFramePr>
            <p:cNvPr id="7" name="グラフ 6"/>
            <p:cNvGraphicFramePr>
              <a:graphicFrameLocks/>
            </p:cNvGraphicFramePr>
            <p:nvPr>
              <p:extLst>
                <p:ext uri="{D42A27DB-BD31-4B8C-83A1-F6EECF244321}">
                  <p14:modId xmlns:p14="http://schemas.microsoft.com/office/powerpoint/2010/main" val="2007351959"/>
                </p:ext>
              </p:extLst>
            </p:nvPr>
          </p:nvGraphicFramePr>
          <p:xfrm>
            <a:off x="358182" y="3080587"/>
            <a:ext cx="8656231" cy="3499878"/>
          </p:xfrm>
          <a:graphic>
            <a:graphicData uri="http://schemas.openxmlformats.org/drawingml/2006/chart">
              <c:chart xmlns:c="http://schemas.openxmlformats.org/drawingml/2006/chart" xmlns:r="http://schemas.openxmlformats.org/officeDocument/2006/relationships" r:id="rId4"/>
            </a:graphicData>
          </a:graphic>
        </p:graphicFrame>
        <p:sp>
          <p:nvSpPr>
            <p:cNvPr id="10" name="正方形/長方形 9"/>
            <p:cNvSpPr/>
            <p:nvPr/>
          </p:nvSpPr>
          <p:spPr>
            <a:xfrm>
              <a:off x="2198369" y="3398906"/>
              <a:ext cx="5189217" cy="352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高知県　人工妊娠中絶年齢別実施件数</a:t>
              </a:r>
            </a:p>
          </p:txBody>
        </p:sp>
      </p:grpSp>
      <p:sp>
        <p:nvSpPr>
          <p:cNvPr id="11" name="正方形/長方形 10"/>
          <p:cNvSpPr/>
          <p:nvPr/>
        </p:nvSpPr>
        <p:spPr>
          <a:xfrm>
            <a:off x="4470101" y="10448"/>
            <a:ext cx="3693757" cy="32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rPr>
              <a:t>10</a:t>
            </a:r>
            <a:r>
              <a:rPr lang="ja-JP" altLang="en-US" dirty="0">
                <a:solidFill>
                  <a:schemeClr val="tx1"/>
                </a:solidFill>
                <a:latin typeface="+mn-ea"/>
              </a:rPr>
              <a:t>代の人工妊娠中絶率</a:t>
            </a:r>
          </a:p>
        </p:txBody>
      </p:sp>
      <p:sp>
        <p:nvSpPr>
          <p:cNvPr id="12" name="正方形/長方形 3"/>
          <p:cNvSpPr>
            <a:spLocks noChangeArrowheads="1"/>
          </p:cNvSpPr>
          <p:nvPr/>
        </p:nvSpPr>
        <p:spPr bwMode="auto">
          <a:xfrm>
            <a:off x="8305800" y="6534745"/>
            <a:ext cx="2239308"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fontAlgn="base">
              <a:spcBef>
                <a:spcPct val="0"/>
              </a:spcBef>
              <a:spcAft>
                <a:spcPct val="0"/>
              </a:spcAft>
              <a:buNone/>
            </a:pPr>
            <a:r>
              <a:rPr lang="ja-JP" altLang="en-US" sz="1100" dirty="0">
                <a:solidFill>
                  <a:prstClr val="black"/>
                </a:solidFill>
                <a:latin typeface="Arial" panose="020B0604020202020204" pitchFamily="34" charset="0"/>
              </a:rPr>
              <a:t>出典：衛生行政報告　厚生労働省</a:t>
            </a:r>
          </a:p>
        </p:txBody>
      </p:sp>
    </p:spTree>
    <p:extLst>
      <p:ext uri="{BB962C8B-B14F-4D97-AF65-F5344CB8AC3E}">
        <p14:creationId xmlns:p14="http://schemas.microsoft.com/office/powerpoint/2010/main" val="7079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888212" y="774211"/>
            <a:ext cx="8519160" cy="779612"/>
          </a:xfrm>
          <a:solidFill>
            <a:srgbClr val="CCFFFF"/>
          </a:solidFill>
        </p:spPr>
        <p:txBody>
          <a:bodyPr>
            <a:noAutofit/>
          </a:bodyPr>
          <a:lstStyle/>
          <a:p>
            <a:pPr algn="ctr" eaLnBrk="1" hangingPunct="1"/>
            <a:r>
              <a:rPr lang="ja-JP" altLang="en-US" sz="3200" dirty="0">
                <a:latin typeface="ＭＳ Ｐゴシック" panose="020B0600070205080204" pitchFamily="50" charset="-128"/>
                <a:ea typeface="ＭＳ Ｐゴシック" panose="020B0600070205080204" pitchFamily="50" charset="-128"/>
              </a:rPr>
              <a:t>生まれてくる命へ責任を持つことができますか</a:t>
            </a:r>
          </a:p>
        </p:txBody>
      </p:sp>
      <p:sp>
        <p:nvSpPr>
          <p:cNvPr id="123909" name="Rectangle 5"/>
          <p:cNvSpPr>
            <a:spLocks noGrp="1" noChangeArrowheads="1"/>
          </p:cNvSpPr>
          <p:nvPr>
            <p:ph idx="1"/>
          </p:nvPr>
        </p:nvSpPr>
        <p:spPr>
          <a:xfrm>
            <a:off x="2458661" y="2479860"/>
            <a:ext cx="7378262" cy="2696355"/>
          </a:xfrm>
          <a:solidFill>
            <a:srgbClr val="FFFFCC"/>
          </a:solidFill>
        </p:spPr>
        <p:txBody>
          <a:bodyPr anchor="ctr" anchorCtr="0">
            <a:noAutofit/>
          </a:bodyPr>
          <a:lstStyle/>
          <a:p>
            <a:pPr eaLnBrk="1" hangingPunct="1">
              <a:lnSpc>
                <a:spcPct val="150000"/>
              </a:lnSpc>
              <a:buFontTx/>
              <a:buNone/>
            </a:pPr>
            <a:r>
              <a:rPr lang="ja-JP" altLang="en-US" sz="3000" dirty="0">
                <a:latin typeface="ＭＳ Ｐゴシック" panose="020B0600070205080204" pitchFamily="50" charset="-128"/>
                <a:ea typeface="ＭＳ Ｐゴシック" panose="020B0600070205080204" pitchFamily="50" charset="-128"/>
              </a:rPr>
              <a:t>①　パートナーや周りの協力は得られるか</a:t>
            </a:r>
            <a:endParaRPr lang="en-US" altLang="ja-JP" sz="3000" dirty="0">
              <a:latin typeface="ＭＳ Ｐゴシック" panose="020B0600070205080204" pitchFamily="50" charset="-128"/>
              <a:ea typeface="ＭＳ Ｐゴシック" panose="020B0600070205080204" pitchFamily="50" charset="-128"/>
            </a:endParaRPr>
          </a:p>
          <a:p>
            <a:pPr eaLnBrk="1" hangingPunct="1">
              <a:lnSpc>
                <a:spcPct val="150000"/>
              </a:lnSpc>
              <a:buFontTx/>
              <a:buNone/>
            </a:pPr>
            <a:r>
              <a:rPr lang="ja-JP" altLang="en-US" sz="3000" dirty="0">
                <a:latin typeface="ＭＳ Ｐゴシック" panose="020B0600070205080204" pitchFamily="50" charset="-128"/>
                <a:ea typeface="ＭＳ Ｐゴシック" panose="020B0600070205080204" pitchFamily="50" charset="-128"/>
              </a:rPr>
              <a:t>②　経済的な面ではどうか</a:t>
            </a:r>
            <a:endParaRPr lang="en-US" altLang="ja-JP" sz="3000" dirty="0">
              <a:latin typeface="ＭＳ Ｐゴシック" panose="020B0600070205080204" pitchFamily="50" charset="-128"/>
              <a:ea typeface="ＭＳ Ｐゴシック" panose="020B0600070205080204" pitchFamily="50" charset="-128"/>
            </a:endParaRPr>
          </a:p>
          <a:p>
            <a:pPr eaLnBrk="1" hangingPunct="1">
              <a:lnSpc>
                <a:spcPct val="150000"/>
              </a:lnSpc>
              <a:buFontTx/>
              <a:buNone/>
            </a:pPr>
            <a:r>
              <a:rPr lang="ja-JP" altLang="en-US" sz="3000" dirty="0">
                <a:latin typeface="ＭＳ Ｐゴシック" panose="020B0600070205080204" pitchFamily="50" charset="-128"/>
                <a:ea typeface="ＭＳ Ｐゴシック" panose="020B0600070205080204" pitchFamily="50" charset="-128"/>
              </a:rPr>
              <a:t>③　自分が考えている進路（夢）はどうするか</a:t>
            </a:r>
          </a:p>
        </p:txBody>
      </p:sp>
    </p:spTree>
    <p:extLst>
      <p:ext uri="{BB962C8B-B14F-4D97-AF65-F5344CB8AC3E}">
        <p14:creationId xmlns:p14="http://schemas.microsoft.com/office/powerpoint/2010/main" val="18987523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37" y="1071854"/>
            <a:ext cx="3887833" cy="724988"/>
          </a:xfrm>
        </p:spPr>
        <p:txBody>
          <a:bodyPr>
            <a:normAutofit/>
          </a:bodyPr>
          <a:lstStyle/>
          <a:p>
            <a:r>
              <a:rPr lang="ja-JP" altLang="en-US" sz="3000" dirty="0"/>
              <a:t>（高等学校　６）</a:t>
            </a:r>
            <a:endParaRPr kumimoji="1" lang="ja-JP" altLang="en-US" dirty="0"/>
          </a:p>
        </p:txBody>
      </p:sp>
      <p:sp>
        <p:nvSpPr>
          <p:cNvPr id="4" name="タイトル 1"/>
          <p:cNvSpPr txBox="1">
            <a:spLocks/>
          </p:cNvSpPr>
          <p:nvPr/>
        </p:nvSpPr>
        <p:spPr>
          <a:xfrm>
            <a:off x="4224003" y="1901704"/>
            <a:ext cx="3812852" cy="99542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ct val="150000"/>
              </a:lnSpc>
              <a:defRPr/>
            </a:pPr>
            <a:r>
              <a:rPr lang="ja-JP" altLang="en-US" sz="3300" dirty="0">
                <a:solidFill>
                  <a:prstClr val="black"/>
                </a:solidFill>
                <a:latin typeface="+mn-ea"/>
                <a:ea typeface="+mn-ea"/>
              </a:rPr>
              <a:t>妊娠・出産と健康</a:t>
            </a:r>
          </a:p>
        </p:txBody>
      </p:sp>
      <p:sp>
        <p:nvSpPr>
          <p:cNvPr id="7" name="タイトル 1"/>
          <p:cNvSpPr txBox="1">
            <a:spLocks/>
          </p:cNvSpPr>
          <p:nvPr/>
        </p:nvSpPr>
        <p:spPr>
          <a:xfrm>
            <a:off x="2992274" y="5178368"/>
            <a:ext cx="7528351" cy="166812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lnSpc>
                <a:spcPct val="150000"/>
              </a:lnSpc>
              <a:defRPr/>
            </a:pPr>
            <a:r>
              <a:rPr lang="ja-JP" altLang="en-US" sz="1400" dirty="0">
                <a:solidFill>
                  <a:prstClr val="black"/>
                </a:solidFill>
                <a:latin typeface="游ゴシック Light" panose="020B0300000000000000" pitchFamily="50" charset="-128"/>
                <a:ea typeface="游ゴシック Light" panose="020B0300000000000000" pitchFamily="50" charset="-128"/>
              </a:rPr>
              <a:t>参考資料：</a:t>
            </a:r>
            <a:r>
              <a:rPr lang="en-US" altLang="ja-JP" sz="1400" dirty="0">
                <a:solidFill>
                  <a:prstClr val="black"/>
                </a:solidFill>
                <a:latin typeface="游ゴシック Light" panose="020B0300000000000000" pitchFamily="50" charset="-128"/>
                <a:ea typeface="游ゴシック Light" panose="020B0300000000000000" pitchFamily="50" charset="-128"/>
              </a:rPr>
              <a:t>『</a:t>
            </a:r>
            <a:r>
              <a:rPr lang="ja-JP" altLang="en-US" sz="1400" dirty="0">
                <a:solidFill>
                  <a:prstClr val="black"/>
                </a:solidFill>
                <a:latin typeface="游ゴシック Light" panose="020B0300000000000000" pitchFamily="50" charset="-128"/>
                <a:ea typeface="游ゴシック Light" panose="020B0300000000000000" pitchFamily="50" charset="-128"/>
              </a:rPr>
              <a:t>性教育　実践のための資料集</a:t>
            </a:r>
            <a:r>
              <a:rPr lang="en-US" altLang="ja-JP" sz="1400" dirty="0">
                <a:solidFill>
                  <a:prstClr val="black"/>
                </a:solidFill>
                <a:latin typeface="游ゴシック Light" panose="020B0300000000000000" pitchFamily="50" charset="-128"/>
                <a:ea typeface="游ゴシック Light" panose="020B0300000000000000" pitchFamily="50" charset="-128"/>
              </a:rPr>
              <a:t>』</a:t>
            </a:r>
            <a:r>
              <a:rPr lang="ja-JP" altLang="en-US" sz="1400" dirty="0">
                <a:solidFill>
                  <a:prstClr val="black"/>
                </a:solidFill>
                <a:latin typeface="游ゴシック Light" panose="020B0300000000000000" pitchFamily="50" charset="-128"/>
                <a:ea typeface="游ゴシック Light" panose="020B0300000000000000" pitchFamily="50" charset="-128"/>
              </a:rPr>
              <a:t>元高知県公立学校養護教諭　松田さよ子氏編集　</a:t>
            </a:r>
            <a:endParaRPr lang="en-US" altLang="ja-JP" sz="1400" dirty="0">
              <a:solidFill>
                <a:prstClr val="black"/>
              </a:solidFill>
              <a:latin typeface="游ゴシック Light" panose="020B0300000000000000" pitchFamily="50" charset="-128"/>
              <a:ea typeface="游ゴシック Light" panose="020B0300000000000000" pitchFamily="50" charset="-128"/>
            </a:endParaRPr>
          </a:p>
          <a:p>
            <a:pPr>
              <a:lnSpc>
                <a:spcPts val="2175"/>
              </a:lnSpc>
            </a:pPr>
            <a:r>
              <a:rPr lang="ja-JP" altLang="en-US" sz="1400" dirty="0">
                <a:solidFill>
                  <a:prstClr val="black"/>
                </a:solidFill>
                <a:latin typeface="游ゴシック Light" panose="020B0300000000000000" pitchFamily="50" charset="-128"/>
                <a:ea typeface="游ゴシック Light" panose="020B0300000000000000" pitchFamily="50" charset="-128"/>
              </a:rPr>
              <a:t>　　　　　</a:t>
            </a:r>
            <a:r>
              <a:rPr lang="en-US" altLang="ja-JP" sz="1400" dirty="0">
                <a:solidFill>
                  <a:prstClr val="black"/>
                </a:solidFill>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思春期ハンドブック　改訂版　高知県</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高知県健康政策部健康対策課</a:t>
            </a:r>
            <a:endParaRPr lang="en-US" altLang="ja-JP" sz="1400" dirty="0">
              <a:latin typeface="游ゴシック Light" panose="020B0300000000000000" pitchFamily="50" charset="-128"/>
              <a:ea typeface="游ゴシック Light" panose="020B0300000000000000" pitchFamily="50" charset="-128"/>
            </a:endParaRPr>
          </a:p>
          <a:p>
            <a:pPr>
              <a:lnSpc>
                <a:spcPct val="150000"/>
              </a:lnSpc>
            </a:pPr>
            <a:r>
              <a:rPr lang="ja-JP" altLang="en-US" sz="1400" dirty="0">
                <a:latin typeface="游ゴシック Light" panose="020B0300000000000000" pitchFamily="50" charset="-128"/>
                <a:ea typeface="游ゴシック Light" panose="020B0300000000000000" pitchFamily="50" charset="-128"/>
              </a:rPr>
              <a:t>　　　　　</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ぐー</a:t>
            </a:r>
            <a:r>
              <a:rPr lang="ja-JP" altLang="en-US" sz="1400" dirty="0" err="1">
                <a:latin typeface="游ゴシック Light" panose="020B0300000000000000" pitchFamily="50" charset="-128"/>
                <a:ea typeface="游ゴシック Light" panose="020B0300000000000000" pitchFamily="50" charset="-128"/>
              </a:rPr>
              <a:t>ちょきぱ</a:t>
            </a:r>
            <a:r>
              <a:rPr lang="ja-JP" altLang="en-US" sz="1400" dirty="0">
                <a:latin typeface="游ゴシック Light" panose="020B0300000000000000" pitchFamily="50" charset="-128"/>
                <a:ea typeface="游ゴシック Light" panose="020B0300000000000000" pitchFamily="50" charset="-128"/>
              </a:rPr>
              <a:t>ー　</a:t>
            </a:r>
            <a:r>
              <a:rPr lang="en-US" altLang="ja-JP" sz="1400" dirty="0">
                <a:latin typeface="游ゴシック Light" panose="020B0300000000000000" pitchFamily="50" charset="-128"/>
                <a:ea typeface="游ゴシック Light" panose="020B0300000000000000" pitchFamily="50" charset="-128"/>
              </a:rPr>
              <a:t>vol.8</a:t>
            </a:r>
            <a:r>
              <a:rPr lang="ja-JP" altLang="en-US" sz="1400" dirty="0">
                <a:latin typeface="游ゴシック Light" panose="020B0300000000000000" pitchFamily="50" charset="-128"/>
                <a:ea typeface="游ゴシック Light" panose="020B0300000000000000" pitchFamily="50" charset="-128"/>
              </a:rPr>
              <a:t>　こどもに伝える生と性</a:t>
            </a:r>
            <a:r>
              <a:rPr lang="en-US" altLang="ja-JP" sz="1400" dirty="0">
                <a:latin typeface="游ゴシック Light" panose="020B0300000000000000" pitchFamily="50" charset="-128"/>
                <a:ea typeface="游ゴシック Light" panose="020B0300000000000000" pitchFamily="50" charset="-128"/>
              </a:rPr>
              <a:t>』</a:t>
            </a:r>
          </a:p>
          <a:p>
            <a:pPr>
              <a:lnSpc>
                <a:spcPct val="150000"/>
              </a:lnSpc>
            </a:pPr>
            <a:r>
              <a:rPr lang="ja-JP" altLang="en-US" sz="1400" dirty="0">
                <a:latin typeface="游ゴシック Light" panose="020B0300000000000000" pitchFamily="50" charset="-128"/>
                <a:ea typeface="游ゴシック Light" panose="020B0300000000000000" pitchFamily="50" charset="-128"/>
              </a:rPr>
              <a:t>　　　　　（公財）高知男女共同参画社会づくり財団</a:t>
            </a:r>
            <a:endParaRPr lang="en-US" altLang="ja-JP" sz="1400" dirty="0">
              <a:latin typeface="游ゴシック Light" panose="020B0300000000000000" pitchFamily="50" charset="-128"/>
              <a:ea typeface="游ゴシック Light" panose="020B0300000000000000" pitchFamily="50" charset="-128"/>
            </a:endParaRPr>
          </a:p>
          <a:p>
            <a:pPr>
              <a:lnSpc>
                <a:spcPct val="150000"/>
              </a:lnSpc>
            </a:pPr>
            <a:r>
              <a:rPr lang="ja-JP" altLang="en-US" sz="1400" dirty="0">
                <a:latin typeface="游ゴシック Light" panose="020B0300000000000000" pitchFamily="50" charset="-128"/>
                <a:ea typeface="游ゴシック Light" panose="020B0300000000000000" pitchFamily="50" charset="-128"/>
              </a:rPr>
              <a:t>　　　　　</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性教育スライド</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公益社団法人　日本産婦人科医会</a:t>
            </a:r>
            <a:endParaRPr lang="en-US" altLang="ja-JP" sz="1400" dirty="0">
              <a:latin typeface="游ゴシック Light" panose="020B0300000000000000" pitchFamily="50" charset="-128"/>
              <a:ea typeface="游ゴシック Light" panose="020B0300000000000000" pitchFamily="50" charset="-128"/>
            </a:endParaRPr>
          </a:p>
        </p:txBody>
      </p:sp>
      <p:sp>
        <p:nvSpPr>
          <p:cNvPr id="6" name="タイトル 1"/>
          <p:cNvSpPr txBox="1">
            <a:spLocks/>
          </p:cNvSpPr>
          <p:nvPr/>
        </p:nvSpPr>
        <p:spPr>
          <a:xfrm>
            <a:off x="2045347" y="335131"/>
            <a:ext cx="2557756" cy="524525"/>
          </a:xfrm>
          <a:prstGeom prst="rect">
            <a:avLst/>
          </a:prstGeom>
          <a:ln>
            <a:solidFill>
              <a:schemeClr val="tx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（高）資料６</a:t>
            </a:r>
          </a:p>
        </p:txBody>
      </p:sp>
      <p:sp>
        <p:nvSpPr>
          <p:cNvPr id="8" name="タイトル 1"/>
          <p:cNvSpPr txBox="1">
            <a:spLocks/>
          </p:cNvSpPr>
          <p:nvPr/>
        </p:nvSpPr>
        <p:spPr>
          <a:xfrm>
            <a:off x="1858737" y="2972676"/>
            <a:ext cx="8543387" cy="2130141"/>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00"/>
              </a:lnSpc>
            </a:pPr>
            <a:r>
              <a:rPr lang="en-US" altLang="ja-JP" sz="1800" dirty="0"/>
              <a:t>【 </a:t>
            </a:r>
            <a:r>
              <a:rPr lang="ja-JP" altLang="en-US" sz="1800" dirty="0"/>
              <a:t>ねらい </a:t>
            </a:r>
            <a:r>
              <a:rPr lang="en-US" altLang="ja-JP" sz="1800" dirty="0"/>
              <a:t>】</a:t>
            </a:r>
          </a:p>
          <a:p>
            <a:pPr>
              <a:lnSpc>
                <a:spcPts val="3000"/>
              </a:lnSpc>
            </a:pPr>
            <a:r>
              <a:rPr lang="ja-JP" altLang="en-US" sz="1800" dirty="0"/>
              <a:t>　　</a:t>
            </a:r>
            <a:r>
              <a:rPr lang="ja-JP" altLang="ja-JP" sz="1800" dirty="0"/>
              <a:t>結婚生活について、心身の発達や健康の保持増進の観点から理解し、受精・妊娠・</a:t>
            </a:r>
            <a:endParaRPr lang="en-US" altLang="ja-JP" sz="1800" dirty="0"/>
          </a:p>
          <a:p>
            <a:pPr>
              <a:lnSpc>
                <a:spcPts val="3000"/>
              </a:lnSpc>
            </a:pPr>
            <a:r>
              <a:rPr lang="en-US" altLang="ja-JP" sz="1800" dirty="0"/>
              <a:t> </a:t>
            </a:r>
            <a:r>
              <a:rPr lang="ja-JP" altLang="ja-JP" sz="1800" dirty="0"/>
              <a:t>出産とそれに伴う健康課題について理解できるようにする。</a:t>
            </a:r>
          </a:p>
          <a:p>
            <a:pPr>
              <a:lnSpc>
                <a:spcPts val="3000"/>
              </a:lnSpc>
            </a:pPr>
            <a:r>
              <a:rPr lang="ja-JP" altLang="en-US" sz="1800" dirty="0"/>
              <a:t>　　</a:t>
            </a:r>
            <a:r>
              <a:rPr lang="ja-JP" altLang="ja-JP" sz="1800" dirty="0"/>
              <a:t>また、結婚生活を健康に過ごすには、自他の健康に対する管理や責任感、良好な</a:t>
            </a:r>
            <a:r>
              <a:rPr lang="ja-JP" altLang="en-US" sz="1800" dirty="0"/>
              <a:t>　</a:t>
            </a:r>
            <a:endParaRPr lang="en-US" altLang="ja-JP" sz="1800" dirty="0"/>
          </a:p>
          <a:p>
            <a:pPr>
              <a:lnSpc>
                <a:spcPts val="3000"/>
              </a:lnSpc>
            </a:pPr>
            <a:r>
              <a:rPr lang="en-US" altLang="ja-JP" sz="1800" dirty="0"/>
              <a:t> </a:t>
            </a:r>
            <a:r>
              <a:rPr lang="ja-JP" altLang="ja-JP" sz="1800" dirty="0"/>
              <a:t>人間関係、家族や周りの人からの支援の大切さなどが不可欠であることに気付かせる。</a:t>
            </a:r>
          </a:p>
        </p:txBody>
      </p:sp>
    </p:spTree>
    <p:extLst>
      <p:ext uri="{BB962C8B-B14F-4D97-AF65-F5344CB8AC3E}">
        <p14:creationId xmlns:p14="http://schemas.microsoft.com/office/powerpoint/2010/main" val="39973722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 name="図 716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8005" y="-265795"/>
            <a:ext cx="9642108" cy="7088625"/>
          </a:xfrm>
          <a:prstGeom prst="rect">
            <a:avLst/>
          </a:prstGeom>
        </p:spPr>
      </p:pic>
      <p:sp>
        <p:nvSpPr>
          <p:cNvPr id="7177" name="Line 21"/>
          <p:cNvSpPr>
            <a:spLocks noChangeShapeType="1"/>
          </p:cNvSpPr>
          <p:nvPr/>
        </p:nvSpPr>
        <p:spPr bwMode="auto">
          <a:xfrm>
            <a:off x="5880497" y="504944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51"/>
          </a:p>
        </p:txBody>
      </p:sp>
      <p:sp>
        <p:nvSpPr>
          <p:cNvPr id="7178" name="Line 22"/>
          <p:cNvSpPr>
            <a:spLocks noChangeShapeType="1"/>
          </p:cNvSpPr>
          <p:nvPr/>
        </p:nvSpPr>
        <p:spPr bwMode="auto">
          <a:xfrm>
            <a:off x="6042423" y="504944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51"/>
          </a:p>
        </p:txBody>
      </p:sp>
      <p:sp>
        <p:nvSpPr>
          <p:cNvPr id="13" name="Text Box 4"/>
          <p:cNvSpPr txBox="1">
            <a:spLocks noChangeArrowheads="1"/>
          </p:cNvSpPr>
          <p:nvPr/>
        </p:nvSpPr>
        <p:spPr bwMode="auto">
          <a:xfrm>
            <a:off x="8179009" y="6518716"/>
            <a:ext cx="2158583" cy="21929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kumimoji="0" lang="ja-JP" altLang="en-US" sz="825" dirty="0">
                <a:solidFill>
                  <a:prstClr val="black"/>
                </a:solidFill>
                <a:latin typeface="Arial" panose="020B0604020202020204" pitchFamily="34" charset="0"/>
                <a:ea typeface="ＭＳ Ｐゴシック" panose="020B0600070205080204" pitchFamily="50" charset="-128"/>
              </a:rPr>
              <a:t>出典：日本産婦人科医会　「性教育スライド」</a:t>
            </a:r>
          </a:p>
        </p:txBody>
      </p:sp>
      <p:sp>
        <p:nvSpPr>
          <p:cNvPr id="28" name="Rectangle 25"/>
          <p:cNvSpPr>
            <a:spLocks noChangeArrowheads="1"/>
          </p:cNvSpPr>
          <p:nvPr/>
        </p:nvSpPr>
        <p:spPr bwMode="auto">
          <a:xfrm>
            <a:off x="2090107" y="248287"/>
            <a:ext cx="2633105" cy="813977"/>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b="0" dirty="0">
                <a:latin typeface="ＭＳ Ｐゴシック" panose="020B0600070205080204" pitchFamily="50" charset="-128"/>
                <a:ea typeface="ＭＳ Ｐゴシック" panose="020B0600070205080204" pitchFamily="50" charset="-128"/>
              </a:rPr>
              <a:t>妊娠のしくみ</a:t>
            </a:r>
            <a:endParaRPr lang="en-US" altLang="ja-JP" b="0" dirty="0">
              <a:latin typeface="ＭＳ Ｐゴシック" panose="020B0600070205080204" pitchFamily="50" charset="-128"/>
              <a:ea typeface="ＭＳ Ｐゴシック" panose="020B0600070205080204" pitchFamily="50" charset="-128"/>
            </a:endParaRPr>
          </a:p>
        </p:txBody>
      </p:sp>
      <p:sp>
        <p:nvSpPr>
          <p:cNvPr id="46" name="Rectangle 25"/>
          <p:cNvSpPr>
            <a:spLocks noChangeArrowheads="1"/>
          </p:cNvSpPr>
          <p:nvPr/>
        </p:nvSpPr>
        <p:spPr bwMode="auto">
          <a:xfrm>
            <a:off x="9311933" y="214156"/>
            <a:ext cx="902813" cy="616638"/>
          </a:xfrm>
          <a:prstGeom prst="rect">
            <a:avLst/>
          </a:prstGeom>
          <a:solidFill>
            <a:srgbClr val="FFFF99"/>
          </a:solidFill>
          <a:ln w="9525" algn="ctr">
            <a:solidFill>
              <a:srgbClr val="FF0000"/>
            </a:solidFill>
            <a:miter lim="800000"/>
            <a:headEnd/>
            <a:tailEnd/>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buFontTx/>
              <a:buNone/>
            </a:pPr>
            <a:r>
              <a:rPr lang="ja-JP" altLang="en-US" sz="2800" b="0" dirty="0">
                <a:latin typeface="ＭＳ Ｐゴシック" panose="020B0600070205080204" pitchFamily="50" charset="-128"/>
                <a:ea typeface="ＭＳ Ｐゴシック" panose="020B0600070205080204" pitchFamily="50" charset="-128"/>
              </a:rPr>
              <a:t>受精</a:t>
            </a:r>
          </a:p>
        </p:txBody>
      </p:sp>
      <p:sp>
        <p:nvSpPr>
          <p:cNvPr id="48" name="Rectangle 25"/>
          <p:cNvSpPr>
            <a:spLocks noChangeArrowheads="1"/>
          </p:cNvSpPr>
          <p:nvPr/>
        </p:nvSpPr>
        <p:spPr bwMode="auto">
          <a:xfrm>
            <a:off x="8323221" y="4260941"/>
            <a:ext cx="532881" cy="539378"/>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buFontTx/>
              <a:buNone/>
            </a:pPr>
            <a:r>
              <a:rPr lang="ja-JP" altLang="en-US" sz="2400" b="0" dirty="0">
                <a:latin typeface="+mj-ea"/>
                <a:ea typeface="+mj-ea"/>
              </a:rPr>
              <a:t>① </a:t>
            </a:r>
            <a:endParaRPr lang="ja-JP" altLang="en-US" sz="2400" dirty="0">
              <a:latin typeface="+mj-ea"/>
              <a:ea typeface="+mj-ea"/>
            </a:endParaRPr>
          </a:p>
        </p:txBody>
      </p:sp>
      <p:sp>
        <p:nvSpPr>
          <p:cNvPr id="49" name="Rectangle 25"/>
          <p:cNvSpPr>
            <a:spLocks noChangeArrowheads="1"/>
          </p:cNvSpPr>
          <p:nvPr/>
        </p:nvSpPr>
        <p:spPr bwMode="auto">
          <a:xfrm>
            <a:off x="5112831" y="5985484"/>
            <a:ext cx="4350891" cy="791159"/>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200" b="0" dirty="0">
                <a:latin typeface="+mn-ea"/>
                <a:ea typeface="+mn-ea"/>
              </a:rPr>
              <a:t>② 精子が膣から入り、子宮を通って</a:t>
            </a:r>
            <a:endParaRPr lang="en-US" altLang="ja-JP" sz="2200" b="0" dirty="0">
              <a:latin typeface="+mn-ea"/>
              <a:ea typeface="+mn-ea"/>
            </a:endParaRPr>
          </a:p>
          <a:p>
            <a:pPr eaLnBrk="1" hangingPunct="1">
              <a:buFontTx/>
              <a:buNone/>
            </a:pPr>
            <a:r>
              <a:rPr lang="ja-JP" altLang="en-US" sz="2200" b="0" dirty="0">
                <a:latin typeface="+mn-ea"/>
                <a:ea typeface="+mn-ea"/>
              </a:rPr>
              <a:t>　  卵管へのぼっていく</a:t>
            </a:r>
          </a:p>
        </p:txBody>
      </p:sp>
      <p:sp>
        <p:nvSpPr>
          <p:cNvPr id="50" name="Rectangle 25"/>
          <p:cNvSpPr>
            <a:spLocks noChangeArrowheads="1"/>
          </p:cNvSpPr>
          <p:nvPr/>
        </p:nvSpPr>
        <p:spPr bwMode="auto">
          <a:xfrm>
            <a:off x="8726265" y="875511"/>
            <a:ext cx="1876095" cy="746465"/>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200" b="0" dirty="0">
                <a:latin typeface="+mj-ea"/>
                <a:ea typeface="+mj-ea"/>
              </a:rPr>
              <a:t>③ 精子と卵子</a:t>
            </a:r>
            <a:endParaRPr lang="en-US" altLang="ja-JP" sz="2200" b="0" dirty="0">
              <a:latin typeface="+mj-ea"/>
              <a:ea typeface="+mj-ea"/>
            </a:endParaRPr>
          </a:p>
          <a:p>
            <a:pPr eaLnBrk="1" hangingPunct="1">
              <a:buFontTx/>
              <a:buNone/>
            </a:pPr>
            <a:r>
              <a:rPr lang="ja-JP" altLang="en-US" sz="2200" b="0" dirty="0">
                <a:latin typeface="+mj-ea"/>
                <a:ea typeface="+mj-ea"/>
              </a:rPr>
              <a:t>　 が出会う</a:t>
            </a:r>
            <a:endParaRPr lang="en-US" altLang="ja-JP" sz="2200" b="0" dirty="0">
              <a:latin typeface="+mj-ea"/>
              <a:ea typeface="+mj-ea"/>
            </a:endParaRPr>
          </a:p>
        </p:txBody>
      </p:sp>
      <p:sp>
        <p:nvSpPr>
          <p:cNvPr id="52" name="Rectangle 25"/>
          <p:cNvSpPr>
            <a:spLocks noChangeArrowheads="1"/>
          </p:cNvSpPr>
          <p:nvPr/>
        </p:nvSpPr>
        <p:spPr bwMode="auto">
          <a:xfrm>
            <a:off x="5845457" y="5115154"/>
            <a:ext cx="1076206" cy="497748"/>
          </a:xfrm>
          <a:prstGeom prst="rect">
            <a:avLst/>
          </a:prstGeom>
          <a:solidFill>
            <a:srgbClr val="FFFF99"/>
          </a:solidFill>
          <a:ln w="9525" algn="ctr">
            <a:solidFill>
              <a:srgbClr val="FF0000"/>
            </a:solidFill>
            <a:miter lim="800000"/>
            <a:headEnd/>
            <a:tailEnd/>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buFontTx/>
              <a:buNone/>
            </a:pPr>
            <a:r>
              <a:rPr lang="ja-JP" altLang="en-US" sz="2800" b="0" dirty="0">
                <a:latin typeface="ＭＳ Ｐゴシック" panose="020B0600070205080204" pitchFamily="50" charset="-128"/>
                <a:ea typeface="ＭＳ Ｐゴシック" panose="020B0600070205080204" pitchFamily="50" charset="-128"/>
              </a:rPr>
              <a:t>着床</a:t>
            </a:r>
          </a:p>
        </p:txBody>
      </p:sp>
      <p:sp>
        <p:nvSpPr>
          <p:cNvPr id="53" name="Rectangle 25"/>
          <p:cNvSpPr>
            <a:spLocks noChangeArrowheads="1"/>
          </p:cNvSpPr>
          <p:nvPr/>
        </p:nvSpPr>
        <p:spPr bwMode="auto">
          <a:xfrm>
            <a:off x="5321934" y="323883"/>
            <a:ext cx="3325393" cy="835474"/>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200" b="0" dirty="0">
                <a:latin typeface="+mj-ea"/>
                <a:ea typeface="+mj-ea"/>
              </a:rPr>
              <a:t>④ 受精卵は、細胞分裂し</a:t>
            </a:r>
            <a:endParaRPr lang="en-US" altLang="ja-JP" sz="2200" b="0" dirty="0">
              <a:latin typeface="+mj-ea"/>
              <a:ea typeface="+mj-ea"/>
            </a:endParaRPr>
          </a:p>
          <a:p>
            <a:pPr eaLnBrk="1" hangingPunct="1">
              <a:buFontTx/>
              <a:buNone/>
            </a:pPr>
            <a:r>
              <a:rPr lang="ja-JP" altLang="en-US" sz="2200" b="0" dirty="0">
                <a:latin typeface="+mj-ea"/>
                <a:ea typeface="+mj-ea"/>
              </a:rPr>
              <a:t>　 </a:t>
            </a:r>
            <a:r>
              <a:rPr lang="ja-JP" altLang="en-US" sz="2200" b="0" dirty="0" err="1">
                <a:latin typeface="+mj-ea"/>
                <a:ea typeface="+mj-ea"/>
              </a:rPr>
              <a:t>ながら</a:t>
            </a:r>
            <a:r>
              <a:rPr lang="ja-JP" altLang="en-US" sz="2200" b="0" dirty="0">
                <a:latin typeface="+mj-ea"/>
                <a:ea typeface="+mj-ea"/>
              </a:rPr>
              <a:t>卵管を移動する</a:t>
            </a:r>
            <a:endParaRPr lang="en-US" altLang="ja-JP" sz="2200" b="0" dirty="0">
              <a:latin typeface="+mj-ea"/>
              <a:ea typeface="+mj-ea"/>
            </a:endParaRPr>
          </a:p>
        </p:txBody>
      </p:sp>
      <p:cxnSp>
        <p:nvCxnSpPr>
          <p:cNvPr id="54" name="直線コネクタ 53"/>
          <p:cNvCxnSpPr/>
          <p:nvPr/>
        </p:nvCxnSpPr>
        <p:spPr>
          <a:xfrm>
            <a:off x="6881275" y="1130766"/>
            <a:ext cx="457600" cy="323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112818" y="3333132"/>
            <a:ext cx="892892" cy="161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4505429" y="5637458"/>
            <a:ext cx="794760" cy="3377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25"/>
          <p:cNvSpPr>
            <a:spLocks noChangeArrowheads="1"/>
          </p:cNvSpPr>
          <p:nvPr/>
        </p:nvSpPr>
        <p:spPr bwMode="auto">
          <a:xfrm>
            <a:off x="8789847" y="4222311"/>
            <a:ext cx="902813" cy="616638"/>
          </a:xfrm>
          <a:prstGeom prst="rect">
            <a:avLst/>
          </a:prstGeom>
          <a:solidFill>
            <a:srgbClr val="FFFF99"/>
          </a:solidFill>
          <a:ln w="9525" algn="ctr">
            <a:solidFill>
              <a:srgbClr val="FF0000"/>
            </a:solidFill>
            <a:miter lim="800000"/>
            <a:headEnd/>
            <a:tailEnd/>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buFontTx/>
              <a:buNone/>
            </a:pPr>
            <a:r>
              <a:rPr lang="ja-JP" altLang="en-US" sz="2800" b="0" dirty="0">
                <a:latin typeface="ＭＳ Ｐゴシック" panose="020B0600070205080204" pitchFamily="50" charset="-128"/>
                <a:ea typeface="ＭＳ Ｐゴシック" panose="020B0600070205080204" pitchFamily="50" charset="-128"/>
              </a:rPr>
              <a:t>排卵</a:t>
            </a:r>
          </a:p>
        </p:txBody>
      </p:sp>
      <p:sp>
        <p:nvSpPr>
          <p:cNvPr id="59" name="Rectangle 25"/>
          <p:cNvSpPr>
            <a:spLocks noChangeArrowheads="1"/>
          </p:cNvSpPr>
          <p:nvPr/>
        </p:nvSpPr>
        <p:spPr bwMode="auto">
          <a:xfrm>
            <a:off x="5762279" y="3702750"/>
            <a:ext cx="1597331" cy="1362178"/>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200" b="0" dirty="0">
                <a:latin typeface="+mj-ea"/>
                <a:ea typeface="+mj-ea"/>
              </a:rPr>
              <a:t>受精卵は、</a:t>
            </a:r>
            <a:endParaRPr lang="en-US" altLang="ja-JP" sz="2200" b="0" dirty="0">
              <a:latin typeface="+mj-ea"/>
              <a:ea typeface="+mj-ea"/>
            </a:endParaRPr>
          </a:p>
          <a:p>
            <a:pPr eaLnBrk="1" hangingPunct="1">
              <a:buFontTx/>
              <a:buNone/>
            </a:pPr>
            <a:r>
              <a:rPr lang="ja-JP" altLang="en-US" sz="2200" b="0" dirty="0">
                <a:latin typeface="+mj-ea"/>
                <a:ea typeface="+mj-ea"/>
              </a:rPr>
              <a:t>子宮内膜に</a:t>
            </a:r>
            <a:endParaRPr lang="en-US" altLang="ja-JP" sz="2200" b="0" dirty="0">
              <a:latin typeface="+mj-ea"/>
              <a:ea typeface="+mj-ea"/>
            </a:endParaRPr>
          </a:p>
          <a:p>
            <a:pPr eaLnBrk="1" hangingPunct="1">
              <a:buFontTx/>
              <a:buNone/>
            </a:pPr>
            <a:r>
              <a:rPr lang="ja-JP" altLang="en-US" sz="2200" b="0" dirty="0">
                <a:latin typeface="+mj-ea"/>
                <a:ea typeface="+mj-ea"/>
              </a:rPr>
              <a:t>潜り込んで</a:t>
            </a:r>
            <a:endParaRPr lang="en-US" altLang="ja-JP" sz="2200" b="0" dirty="0">
              <a:latin typeface="+mj-ea"/>
              <a:ea typeface="+mj-ea"/>
            </a:endParaRPr>
          </a:p>
          <a:p>
            <a:pPr eaLnBrk="1" hangingPunct="1">
              <a:buFontTx/>
              <a:buNone/>
            </a:pPr>
            <a:r>
              <a:rPr lang="ja-JP" altLang="en-US" sz="2200" b="0" dirty="0">
                <a:latin typeface="+mj-ea"/>
                <a:ea typeface="+mj-ea"/>
              </a:rPr>
              <a:t>結びつく</a:t>
            </a:r>
            <a:endParaRPr lang="en-US" altLang="ja-JP" sz="2200" b="0" dirty="0">
              <a:latin typeface="+mj-ea"/>
              <a:ea typeface="+mj-ea"/>
            </a:endParaRPr>
          </a:p>
        </p:txBody>
      </p:sp>
      <p:sp>
        <p:nvSpPr>
          <p:cNvPr id="60" name="Rectangle 25"/>
          <p:cNvSpPr>
            <a:spLocks noChangeArrowheads="1"/>
          </p:cNvSpPr>
          <p:nvPr/>
        </p:nvSpPr>
        <p:spPr bwMode="auto">
          <a:xfrm>
            <a:off x="5973116" y="3259493"/>
            <a:ext cx="500189" cy="492096"/>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200" b="0" dirty="0">
                <a:latin typeface="+mj-ea"/>
                <a:ea typeface="+mj-ea"/>
              </a:rPr>
              <a:t>⑤</a:t>
            </a:r>
            <a:endParaRPr lang="en-US" altLang="ja-JP" sz="2200" b="0" dirty="0">
              <a:latin typeface="+mj-ea"/>
              <a:ea typeface="+mj-ea"/>
            </a:endParaRPr>
          </a:p>
        </p:txBody>
      </p:sp>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68349" y="1673310"/>
            <a:ext cx="2472250" cy="499434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8132" y="3016694"/>
            <a:ext cx="654699" cy="632876"/>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972" y="2298397"/>
            <a:ext cx="495238" cy="523810"/>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8469" y="2007578"/>
            <a:ext cx="428571" cy="457143"/>
          </a:xfrm>
          <a:prstGeom prst="rect">
            <a:avLst/>
          </a:prstGeom>
        </p:spPr>
      </p:pic>
      <p:pic>
        <p:nvPicPr>
          <p:cNvPr id="10" name="図 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877495" y="1849272"/>
            <a:ext cx="445534" cy="464905"/>
          </a:xfrm>
          <a:prstGeom prst="rect">
            <a:avLst/>
          </a:prstGeom>
        </p:spPr>
      </p:pic>
      <p:pic>
        <p:nvPicPr>
          <p:cNvPr id="11" name="図 10"/>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217993" y="1363485"/>
            <a:ext cx="411802" cy="492154"/>
          </a:xfrm>
          <a:prstGeom prst="rect">
            <a:avLst/>
          </a:prstGeom>
        </p:spPr>
      </p:pic>
      <p:pic>
        <p:nvPicPr>
          <p:cNvPr id="14" name="図 1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375434" y="1257481"/>
            <a:ext cx="438095" cy="380952"/>
          </a:xfrm>
          <a:prstGeom prst="rect">
            <a:avLst/>
          </a:prstGeom>
        </p:spPr>
      </p:pic>
      <p:pic>
        <p:nvPicPr>
          <p:cNvPr id="15" name="図 14"/>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879711" y="2451944"/>
            <a:ext cx="761905" cy="1038095"/>
          </a:xfrm>
          <a:prstGeom prst="rect">
            <a:avLst/>
          </a:prstGeom>
        </p:spPr>
      </p:pic>
      <p:cxnSp>
        <p:nvCxnSpPr>
          <p:cNvPr id="61" name="直線コネクタ 60"/>
          <p:cNvCxnSpPr/>
          <p:nvPr/>
        </p:nvCxnSpPr>
        <p:spPr>
          <a:xfrm flipV="1">
            <a:off x="9353726" y="1639412"/>
            <a:ext cx="360166" cy="8460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flipV="1">
            <a:off x="7810890" y="1503959"/>
            <a:ext cx="364718" cy="55959"/>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H="1" flipV="1">
            <a:off x="8641961" y="1703126"/>
            <a:ext cx="242985" cy="218917"/>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7169" name="図 7168"/>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075389" y="3631470"/>
            <a:ext cx="636438" cy="581573"/>
          </a:xfrm>
          <a:prstGeom prst="rect">
            <a:avLst/>
          </a:prstGeom>
        </p:spPr>
      </p:pic>
      <p:cxnSp>
        <p:nvCxnSpPr>
          <p:cNvPr id="70" name="直線矢印コネクタ 69"/>
          <p:cNvCxnSpPr/>
          <p:nvPr/>
        </p:nvCxnSpPr>
        <p:spPr>
          <a:xfrm>
            <a:off x="8827153" y="3758704"/>
            <a:ext cx="260548" cy="131843"/>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7172" name="図 717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101876" y="1730830"/>
            <a:ext cx="2371429" cy="2590476"/>
          </a:xfrm>
          <a:prstGeom prst="rect">
            <a:avLst/>
          </a:prstGeom>
        </p:spPr>
      </p:pic>
    </p:spTree>
    <p:extLst>
      <p:ext uri="{BB962C8B-B14F-4D97-AF65-F5344CB8AC3E}">
        <p14:creationId xmlns:p14="http://schemas.microsoft.com/office/powerpoint/2010/main" val="38659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69"/>
                                        </p:tgtEl>
                                        <p:attrNameLst>
                                          <p:attrName>style.visibility</p:attrName>
                                        </p:attrNameLst>
                                      </p:cBhvr>
                                      <p:to>
                                        <p:strVal val="visible"/>
                                      </p:to>
                                    </p:set>
                                    <p:animEffect transition="in" filter="fade">
                                      <p:cBhvr>
                                        <p:cTn id="11" dur="500"/>
                                        <p:tgtEl>
                                          <p:spTgt spid="716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000"/>
                                        <p:tgtEl>
                                          <p:spTgt spid="5"/>
                                        </p:tgtEl>
                                      </p:cBhvr>
                                    </p:animEffect>
                                  </p:childTnLst>
                                </p:cTn>
                              </p:par>
                              <p:par>
                                <p:cTn id="24" presetID="22" presetClass="entr" presetSubtype="4"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wipe(down)">
                                      <p:cBhvr>
                                        <p:cTn id="26" dur="2000"/>
                                        <p:tgtEl>
                                          <p:spTgt spid="7172"/>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up)">
                                      <p:cBhvr>
                                        <p:cTn id="30" dur="500"/>
                                        <p:tgtEl>
                                          <p:spTgt spid="57"/>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xit" presetSubtype="0" fill="hold" nodeType="withEffect">
                                  <p:stCondLst>
                                    <p:cond delay="0"/>
                                  </p:stCondLst>
                                  <p:childTnLst>
                                    <p:animEffect transition="out" filter="fade">
                                      <p:cBhvr>
                                        <p:cTn id="41" dur="500"/>
                                        <p:tgtEl>
                                          <p:spTgt spid="7172"/>
                                        </p:tgtEl>
                                      </p:cBhvr>
                                    </p:animEffect>
                                    <p:set>
                                      <p:cBhvr>
                                        <p:cTn id="42" dur="1" fill="hold">
                                          <p:stCondLst>
                                            <p:cond delay="499"/>
                                          </p:stCondLst>
                                        </p:cTn>
                                        <p:tgtEl>
                                          <p:spTgt spid="7172"/>
                                        </p:tgtEl>
                                        <p:attrNameLst>
                                          <p:attrName>style.visibility</p:attrName>
                                        </p:attrNameLst>
                                      </p:cBhvr>
                                      <p:to>
                                        <p:strVal val="hidden"/>
                                      </p:to>
                                    </p:se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down)">
                                      <p:cBhvr>
                                        <p:cTn id="62" dur="500"/>
                                        <p:tgtEl>
                                          <p:spTgt spid="66"/>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1500"/>
                            </p:stCondLst>
                            <p:childTnLst>
                              <p:par>
                                <p:cTn id="68" presetID="22" presetClass="entr" presetSubtype="2" fill="hold" nodeType="after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right)">
                                      <p:cBhvr>
                                        <p:cTn id="70" dur="500"/>
                                        <p:tgtEl>
                                          <p:spTgt spid="64"/>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par>
                          <p:cTn id="75" fill="hold">
                            <p:stCondLst>
                              <p:cond delay="2500"/>
                            </p:stCondLst>
                            <p:childTnLst>
                              <p:par>
                                <p:cTn id="76" presetID="22" presetClass="entr" presetSubtype="4"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down)">
                                      <p:cBhvr>
                                        <p:cTn id="78" dur="500"/>
                                        <p:tgtEl>
                                          <p:spTgt spid="54"/>
                                        </p:tgtEl>
                                      </p:cBhvr>
                                    </p:animEffect>
                                  </p:childTnLst>
                                </p:cTn>
                              </p:par>
                            </p:childTnLst>
                          </p:cTn>
                        </p:par>
                        <p:par>
                          <p:cTn id="79" fill="hold">
                            <p:stCondLst>
                              <p:cond delay="3000"/>
                            </p:stCondLst>
                            <p:childTnLst>
                              <p:par>
                                <p:cTn id="80" presetID="10" presetClass="entr" presetSubtype="0" fill="hold" grpId="0" nodeType="after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500"/>
                                        <p:tgtEl>
                                          <p:spTgt spid="8"/>
                                        </p:tgtEl>
                                      </p:cBhvr>
                                    </p:animEffect>
                                  </p:childTnLst>
                                </p:cTn>
                              </p:par>
                            </p:childTnLst>
                          </p:cTn>
                        </p:par>
                        <p:par>
                          <p:cTn id="92" fill="hold">
                            <p:stCondLst>
                              <p:cond delay="1000"/>
                            </p:stCondLst>
                            <p:childTnLst>
                              <p:par>
                                <p:cTn id="93" presetID="10" presetClass="entr" presetSubtype="0"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par>
                          <p:cTn id="96" fill="hold">
                            <p:stCondLst>
                              <p:cond delay="1500"/>
                            </p:stCondLst>
                            <p:childTnLst>
                              <p:par>
                                <p:cTn id="97" presetID="22" presetClass="entr" presetSubtype="8" fill="hold"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ipe(left)">
                                      <p:cBhvr>
                                        <p:cTn id="99" dur="500"/>
                                        <p:tgtEl>
                                          <p:spTgt spid="5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500"/>
                                        <p:tgtEl>
                                          <p:spTgt spid="5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P spid="49" grpId="0"/>
      <p:bldP spid="50" grpId="0"/>
      <p:bldP spid="52" grpId="0" animBg="1"/>
      <p:bldP spid="53" grpId="0"/>
      <p:bldP spid="58" grpId="0" animBg="1"/>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3288412619"/>
              </p:ext>
            </p:extLst>
          </p:nvPr>
        </p:nvGraphicFramePr>
        <p:xfrm>
          <a:off x="2075806" y="1242998"/>
          <a:ext cx="7932027" cy="4763677"/>
        </p:xfrm>
        <a:graphic>
          <a:graphicData uri="http://schemas.openxmlformats.org/drawingml/2006/chart">
            <c:chart xmlns:c="http://schemas.openxmlformats.org/drawingml/2006/chart" xmlns:r="http://schemas.openxmlformats.org/officeDocument/2006/relationships" r:id="rId3"/>
          </a:graphicData>
        </a:graphic>
      </p:graphicFrame>
      <p:sp>
        <p:nvSpPr>
          <p:cNvPr id="6" name="AutoShape 5"/>
          <p:cNvSpPr>
            <a:spLocks noChangeArrowheads="1"/>
          </p:cNvSpPr>
          <p:nvPr/>
        </p:nvSpPr>
        <p:spPr bwMode="auto">
          <a:xfrm>
            <a:off x="3467117" y="440593"/>
            <a:ext cx="5443539" cy="507831"/>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50000"/>
              </a:spcBef>
              <a:spcAft>
                <a:spcPct val="0"/>
              </a:spcAft>
            </a:pPr>
            <a:r>
              <a:rPr lang="ja-JP" altLang="en-US" sz="2700" b="0" dirty="0">
                <a:solidFill>
                  <a:srgbClr val="000000"/>
                </a:solidFill>
                <a:latin typeface="+mn-ea"/>
                <a:ea typeface="+mn-ea"/>
              </a:rPr>
              <a:t>マスターベーションの経験がある</a:t>
            </a:r>
          </a:p>
        </p:txBody>
      </p:sp>
      <p:sp>
        <p:nvSpPr>
          <p:cNvPr id="8" name="タイトル 1"/>
          <p:cNvSpPr txBox="1">
            <a:spLocks/>
          </p:cNvSpPr>
          <p:nvPr/>
        </p:nvSpPr>
        <p:spPr>
          <a:xfrm>
            <a:off x="5881705" y="6122454"/>
            <a:ext cx="4703915" cy="414339"/>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200" dirty="0">
                <a:latin typeface="游ゴシック Light" panose="020B0300000000000000" pitchFamily="50" charset="-128"/>
                <a:ea typeface="游ゴシック Light" panose="020B0300000000000000" pitchFamily="50" charset="-128"/>
              </a:rPr>
              <a:t>出典：第８回青少年の性行動全国調査（</a:t>
            </a:r>
            <a:r>
              <a:rPr lang="en-US" altLang="ja-JP" sz="1200" dirty="0">
                <a:latin typeface="游ゴシック Light" panose="020B0300000000000000" pitchFamily="50" charset="-128"/>
                <a:ea typeface="游ゴシック Light" panose="020B0300000000000000" pitchFamily="50" charset="-128"/>
              </a:rPr>
              <a:t>2017</a:t>
            </a:r>
            <a:r>
              <a:rPr lang="ja-JP" altLang="en-US" sz="1200" dirty="0">
                <a:latin typeface="游ゴシック Light" panose="020B0300000000000000" pitchFamily="50" charset="-128"/>
                <a:ea typeface="游ゴシック Light" panose="020B0300000000000000" pitchFamily="50" charset="-128"/>
              </a:rPr>
              <a:t>年）日本性教育協会</a:t>
            </a:r>
            <a:endParaRPr lang="en-US" altLang="ja-JP" sz="1200" dirty="0">
              <a:latin typeface="游ゴシック Light" panose="020B0300000000000000" pitchFamily="50" charset="-128"/>
              <a:ea typeface="游ゴシック Light" panose="020B0300000000000000" pitchFamily="50" charset="-128"/>
            </a:endParaRPr>
          </a:p>
        </p:txBody>
      </p:sp>
      <p:sp>
        <p:nvSpPr>
          <p:cNvPr id="9" name="タイトル 1"/>
          <p:cNvSpPr txBox="1">
            <a:spLocks/>
          </p:cNvSpPr>
          <p:nvPr/>
        </p:nvSpPr>
        <p:spPr>
          <a:xfrm>
            <a:off x="2233461" y="1161680"/>
            <a:ext cx="614363" cy="414339"/>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1600" dirty="0">
                <a:latin typeface="+mj-ea"/>
              </a:rPr>
              <a:t>（％）</a:t>
            </a:r>
            <a:endParaRPr lang="en-US" altLang="ja-JP" sz="1600" dirty="0">
              <a:latin typeface="+mj-ea"/>
            </a:endParaRPr>
          </a:p>
        </p:txBody>
      </p:sp>
    </p:spTree>
    <p:extLst>
      <p:ext uri="{BB962C8B-B14F-4D97-AF65-F5344CB8AC3E}">
        <p14:creationId xmlns:p14="http://schemas.microsoft.com/office/powerpoint/2010/main" val="8225037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2907241" y="2259423"/>
            <a:ext cx="6427917" cy="1987112"/>
          </a:xfrm>
          <a:solidFill>
            <a:srgbClr val="D5FFFF"/>
          </a:solidFill>
        </p:spPr>
        <p:txBody>
          <a:bodyPr>
            <a:noAutofit/>
          </a:bodyPr>
          <a:lstStyle/>
          <a:p>
            <a:pPr eaLnBrk="1" hangingPunct="1">
              <a:lnSpc>
                <a:spcPct val="150000"/>
              </a:lnSpc>
              <a:buFontTx/>
              <a:buNone/>
            </a:pPr>
            <a:r>
              <a:rPr lang="ja-JP" altLang="en-US" sz="3600" dirty="0">
                <a:latin typeface="ＭＳ Ｐゴシック" panose="020B0600070205080204" pitchFamily="50" charset="-128"/>
                <a:ea typeface="ＭＳ Ｐゴシック" panose="020B0600070205080204" pitchFamily="50" charset="-128"/>
              </a:rPr>
              <a:t>　女性は、妊娠したかどうか　</a:t>
            </a:r>
            <a:endParaRPr lang="en-US" altLang="ja-JP" sz="3600" dirty="0">
              <a:latin typeface="ＭＳ Ｐゴシック" panose="020B0600070205080204" pitchFamily="50" charset="-128"/>
              <a:ea typeface="ＭＳ Ｐゴシック" panose="020B0600070205080204" pitchFamily="50" charset="-128"/>
            </a:endParaRPr>
          </a:p>
          <a:p>
            <a:pPr eaLnBrk="1" hangingPunct="1">
              <a:lnSpc>
                <a:spcPct val="150000"/>
              </a:lnSpc>
              <a:buFontTx/>
              <a:buNone/>
            </a:pPr>
            <a:r>
              <a:rPr lang="ja-JP" altLang="en-US" sz="3600" dirty="0">
                <a:latin typeface="ＭＳ Ｐゴシック" panose="020B0600070205080204" pitchFamily="50" charset="-128"/>
                <a:ea typeface="ＭＳ Ｐゴシック" panose="020B0600070205080204" pitchFamily="50" charset="-128"/>
              </a:rPr>
              <a:t>　どんなことでわかるのだろうか</a:t>
            </a:r>
          </a:p>
        </p:txBody>
      </p:sp>
    </p:spTree>
    <p:extLst>
      <p:ext uri="{BB962C8B-B14F-4D97-AF65-F5344CB8AC3E}">
        <p14:creationId xmlns:p14="http://schemas.microsoft.com/office/powerpoint/2010/main" val="37748534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840850" y="652900"/>
            <a:ext cx="3518297" cy="638175"/>
          </a:xfrm>
        </p:spPr>
        <p:txBody>
          <a:bodyPr>
            <a:normAutofit fontScale="90000"/>
          </a:bodyPr>
          <a:lstStyle/>
          <a:p>
            <a:pPr eaLnBrk="1" hangingPunct="1"/>
            <a:r>
              <a:rPr lang="ja-JP" altLang="en-US" dirty="0" smtClean="0">
                <a:latin typeface="ＭＳ Ｐゴシック" panose="020B0600070205080204" pitchFamily="50" charset="-128"/>
                <a:ea typeface="ＭＳ Ｐゴシック" panose="020B0600070205080204" pitchFamily="50" charset="-128"/>
              </a:rPr>
              <a:t>妊娠すると</a:t>
            </a:r>
          </a:p>
        </p:txBody>
      </p:sp>
      <p:sp>
        <p:nvSpPr>
          <p:cNvPr id="123909" name="Rectangle 5"/>
          <p:cNvSpPr>
            <a:spLocks noGrp="1" noChangeArrowheads="1"/>
          </p:cNvSpPr>
          <p:nvPr>
            <p:ph idx="1"/>
          </p:nvPr>
        </p:nvSpPr>
        <p:spPr>
          <a:xfrm>
            <a:off x="2840850" y="1914169"/>
            <a:ext cx="6561071" cy="2316956"/>
          </a:xfrm>
        </p:spPr>
        <p:txBody>
          <a:bodyPr>
            <a:normAutofit/>
          </a:bodyPr>
          <a:lstStyle/>
          <a:p>
            <a:pPr eaLnBrk="1" hangingPunct="1">
              <a:buFontTx/>
              <a:buNone/>
            </a:pPr>
            <a:r>
              <a:rPr lang="ja-JP" altLang="en-US" sz="3300" dirty="0">
                <a:latin typeface="ＭＳ Ｐゴシック" panose="020B0600070205080204" pitchFamily="50" charset="-128"/>
                <a:ea typeface="ＭＳ Ｐゴシック" panose="020B0600070205080204" pitchFamily="50" charset="-128"/>
              </a:rPr>
              <a:t>● （　　　　）が起こらなくなる</a:t>
            </a:r>
          </a:p>
          <a:p>
            <a:pPr eaLnBrk="1" hangingPunct="1">
              <a:buFontTx/>
              <a:buNone/>
            </a:pPr>
            <a:r>
              <a:rPr lang="ja-JP" altLang="en-US" sz="3300" dirty="0">
                <a:latin typeface="ＭＳ Ｐゴシック" panose="020B0600070205080204" pitchFamily="50" charset="-128"/>
                <a:ea typeface="ＭＳ Ｐゴシック" panose="020B0600070205080204" pitchFamily="50" charset="-128"/>
              </a:rPr>
              <a:t>　　</a:t>
            </a:r>
          </a:p>
          <a:p>
            <a:pPr eaLnBrk="1" hangingPunct="1">
              <a:buFontTx/>
              <a:buNone/>
            </a:pPr>
            <a:r>
              <a:rPr lang="ja-JP" altLang="en-US" sz="3300" dirty="0">
                <a:latin typeface="ＭＳ Ｐゴシック" panose="020B0600070205080204" pitchFamily="50" charset="-128"/>
                <a:ea typeface="ＭＳ Ｐゴシック" panose="020B0600070205080204" pitchFamily="50" charset="-128"/>
              </a:rPr>
              <a:t>● 病院で医師による</a:t>
            </a:r>
            <a:endParaRPr lang="en-US" altLang="ja-JP" sz="3300" dirty="0">
              <a:latin typeface="ＭＳ Ｐゴシック" panose="020B0600070205080204" pitchFamily="50" charset="-128"/>
              <a:ea typeface="ＭＳ Ｐゴシック" panose="020B0600070205080204" pitchFamily="50" charset="-128"/>
            </a:endParaRPr>
          </a:p>
          <a:p>
            <a:pPr eaLnBrk="1" hangingPunct="1">
              <a:buFontTx/>
              <a:buNone/>
            </a:pPr>
            <a:r>
              <a:rPr lang="ja-JP" altLang="en-US" sz="3300" dirty="0">
                <a:latin typeface="ＭＳ Ｐゴシック" panose="020B0600070205080204" pitchFamily="50" charset="-128"/>
                <a:ea typeface="ＭＳ Ｐゴシック" panose="020B0600070205080204" pitchFamily="50" charset="-128"/>
              </a:rPr>
              <a:t>　　（　　　  　　　　　　　　 ）などで確定</a:t>
            </a:r>
          </a:p>
        </p:txBody>
      </p:sp>
      <p:sp>
        <p:nvSpPr>
          <p:cNvPr id="5" name="Rectangle 2"/>
          <p:cNvSpPr txBox="1">
            <a:spLocks noChangeArrowheads="1"/>
          </p:cNvSpPr>
          <p:nvPr/>
        </p:nvSpPr>
        <p:spPr>
          <a:xfrm>
            <a:off x="2378639" y="4854245"/>
            <a:ext cx="7485491" cy="1185175"/>
          </a:xfrm>
          <a:prstGeom prst="rect">
            <a:avLst/>
          </a:prstGeom>
          <a:solidFill>
            <a:srgbClr val="FFFF99"/>
          </a:solidFill>
        </p:spPr>
        <p:txBody>
          <a:bodyPr vert="horz" lIns="216000" tIns="34291" rIns="13500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defRPr/>
            </a:pPr>
            <a:r>
              <a:rPr lang="ja-JP" altLang="en-US" sz="2800" dirty="0">
                <a:latin typeface="ＭＳ Ｐゴシック" panose="020B0600070205080204" pitchFamily="50" charset="-128"/>
                <a:ea typeface="ＭＳ Ｐゴシック" panose="020B0600070205080204" pitchFamily="50" charset="-128"/>
              </a:rPr>
              <a:t>＊女性が、</a:t>
            </a:r>
            <a:r>
              <a:rPr lang="ja-JP" altLang="en-US" sz="2800" dirty="0">
                <a:solidFill>
                  <a:srgbClr val="FF0000"/>
                </a:solidFill>
                <a:latin typeface="ＭＳ Ｐゴシック" panose="020B0600070205080204" pitchFamily="50" charset="-128"/>
                <a:ea typeface="ＭＳ Ｐゴシック" panose="020B0600070205080204" pitchFamily="50" charset="-128"/>
              </a:rPr>
              <a:t>自分の月経周期を把握しておくこと</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ct val="100000"/>
              </a:lnSpc>
              <a:defRPr/>
            </a:pPr>
            <a:r>
              <a:rPr lang="ja-JP" altLang="en-US" sz="2800" dirty="0">
                <a:solidFill>
                  <a:srgbClr val="FF0000"/>
                </a:solidFill>
                <a:latin typeface="ＭＳ Ｐゴシック" panose="020B0600070205080204" pitchFamily="50" charset="-128"/>
                <a:ea typeface="ＭＳ Ｐゴシック" panose="020B0600070205080204" pitchFamily="50" charset="-128"/>
              </a:rPr>
              <a:t>　 は、健康管理をしていく上でとても大切</a:t>
            </a:r>
            <a:r>
              <a:rPr lang="ja-JP" altLang="en-US" sz="2800" dirty="0">
                <a:latin typeface="ＭＳ Ｐゴシック" panose="020B0600070205080204" pitchFamily="50" charset="-128"/>
                <a:ea typeface="ＭＳ Ｐゴシック" panose="020B0600070205080204" pitchFamily="50" charset="-128"/>
              </a:rPr>
              <a:t>なこと</a:t>
            </a:r>
          </a:p>
        </p:txBody>
      </p:sp>
      <p:sp>
        <p:nvSpPr>
          <p:cNvPr id="6" name="Rectangle 5"/>
          <p:cNvSpPr txBox="1">
            <a:spLocks noChangeArrowheads="1"/>
          </p:cNvSpPr>
          <p:nvPr/>
        </p:nvSpPr>
        <p:spPr>
          <a:xfrm>
            <a:off x="3755250" y="1914187"/>
            <a:ext cx="1112043" cy="554267"/>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Tx/>
              <a:buNone/>
            </a:pPr>
            <a:r>
              <a:rPr lang="ja-JP" altLang="en-US" sz="3300" dirty="0">
                <a:solidFill>
                  <a:srgbClr val="FF0000"/>
                </a:solidFill>
                <a:latin typeface="ＭＳ Ｐゴシック" panose="020B0600070205080204" pitchFamily="50" charset="-128"/>
                <a:ea typeface="ＭＳ Ｐゴシック" panose="020B0600070205080204" pitchFamily="50" charset="-128"/>
              </a:rPr>
              <a:t>月経</a:t>
            </a:r>
            <a:endParaRPr lang="ja-JP" altLang="en-US" sz="3300" dirty="0">
              <a:latin typeface="ＭＳ Ｐゴシック" panose="020B0600070205080204" pitchFamily="50" charset="-128"/>
              <a:ea typeface="ＭＳ Ｐゴシック" panose="020B0600070205080204" pitchFamily="50" charset="-128"/>
            </a:endParaRPr>
          </a:p>
        </p:txBody>
      </p:sp>
      <p:sp>
        <p:nvSpPr>
          <p:cNvPr id="7" name="Rectangle 5"/>
          <p:cNvSpPr txBox="1">
            <a:spLocks noChangeArrowheads="1"/>
          </p:cNvSpPr>
          <p:nvPr/>
        </p:nvSpPr>
        <p:spPr>
          <a:xfrm>
            <a:off x="3755250" y="3676871"/>
            <a:ext cx="3312319" cy="554267"/>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Tx/>
              <a:buNone/>
            </a:pPr>
            <a:r>
              <a:rPr lang="ja-JP" altLang="en-US" sz="3300" dirty="0">
                <a:solidFill>
                  <a:srgbClr val="FF0000"/>
                </a:solidFill>
                <a:latin typeface="ＭＳ Ｐゴシック" panose="020B0600070205080204" pitchFamily="50" charset="-128"/>
                <a:ea typeface="ＭＳ Ｐゴシック" panose="020B0600070205080204" pitchFamily="50" charset="-128"/>
              </a:rPr>
              <a:t>触診・超音波診断</a:t>
            </a:r>
          </a:p>
        </p:txBody>
      </p:sp>
    </p:spTree>
    <p:extLst>
      <p:ext uri="{BB962C8B-B14F-4D97-AF65-F5344CB8AC3E}">
        <p14:creationId xmlns:p14="http://schemas.microsoft.com/office/powerpoint/2010/main" val="352353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864069" y="2433023"/>
            <a:ext cx="6525465" cy="1835944"/>
          </a:xfrm>
          <a:solidFill>
            <a:srgbClr val="D5FFFF"/>
          </a:solidFill>
        </p:spPr>
        <p:txBody>
          <a:bodyPr anchor="ctr" anchorCtr="0">
            <a:noAutofit/>
          </a:bodyPr>
          <a:lstStyle/>
          <a:p>
            <a:pPr algn="l" eaLnBrk="1" hangingPunct="1">
              <a:lnSpc>
                <a:spcPct val="150000"/>
              </a:lnSpc>
            </a:pPr>
            <a:r>
              <a:rPr lang="ja-JP" altLang="en-US" sz="3600" dirty="0">
                <a:latin typeface="ＭＳ Ｐゴシック" panose="020B0600070205080204" pitchFamily="50" charset="-128"/>
                <a:ea typeface="ＭＳ Ｐゴシック" panose="020B0600070205080204" pitchFamily="50" charset="-128"/>
              </a:rPr>
              <a:t>　出産予定日は、何をもとにして</a:t>
            </a:r>
            <a:r>
              <a:rPr lang="en-US" altLang="ja-JP" sz="3600" dirty="0">
                <a:latin typeface="ＭＳ Ｐゴシック" panose="020B0600070205080204" pitchFamily="50" charset="-128"/>
                <a:ea typeface="ＭＳ Ｐゴシック" panose="020B0600070205080204" pitchFamily="50" charset="-128"/>
              </a:rPr>
              <a:t/>
            </a:r>
            <a:br>
              <a:rPr lang="en-US" altLang="ja-JP" sz="3600" dirty="0">
                <a:latin typeface="ＭＳ Ｐゴシック" panose="020B0600070205080204" pitchFamily="50" charset="-128"/>
                <a:ea typeface="ＭＳ Ｐゴシック" panose="020B0600070205080204" pitchFamily="50" charset="-128"/>
              </a:rPr>
            </a:br>
            <a:r>
              <a:rPr lang="ja-JP" altLang="en-US" sz="3600" dirty="0">
                <a:latin typeface="ＭＳ Ｐゴシック" panose="020B0600070205080204" pitchFamily="50" charset="-128"/>
                <a:ea typeface="ＭＳ Ｐゴシック" panose="020B0600070205080204" pitchFamily="50" charset="-128"/>
              </a:rPr>
              <a:t>　決めるのだろうか</a:t>
            </a:r>
            <a:endParaRPr lang="ja-JP" altLang="en-US" sz="3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426561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730746" y="474435"/>
            <a:ext cx="6695613" cy="1344215"/>
          </a:xfrm>
          <a:solidFill>
            <a:srgbClr val="FFFFCC"/>
          </a:solidFill>
        </p:spPr>
        <p:txBody>
          <a:bodyPr vert="horz" lIns="216000" tIns="45720" rIns="135000" bIns="45720" rtlCol="0" anchor="ctr">
            <a:noAutofit/>
          </a:bodyPr>
          <a:lstStyle/>
          <a:p>
            <a:pPr algn="l" eaLnBrk="1" hangingPunct="1">
              <a:lnSpc>
                <a:spcPct val="100000"/>
              </a:lnSpc>
              <a:defRPr/>
            </a:pPr>
            <a:r>
              <a:rPr lang="ja-JP" altLang="en-US" sz="3000" dirty="0">
                <a:latin typeface="ＭＳ Ｐゴシック" panose="020B0600070205080204" pitchFamily="50" charset="-128"/>
                <a:ea typeface="ＭＳ Ｐゴシック" panose="020B0600070205080204" pitchFamily="50" charset="-128"/>
              </a:rPr>
              <a:t>出産予定日は、</a:t>
            </a:r>
            <a:r>
              <a:rPr lang="en-US" altLang="ja-JP" sz="3000" dirty="0">
                <a:latin typeface="ＭＳ Ｐゴシック" panose="020B0600070205080204" pitchFamily="50" charset="-128"/>
                <a:ea typeface="ＭＳ Ｐゴシック" panose="020B0600070205080204" pitchFamily="50" charset="-128"/>
              </a:rPr>
              <a:t/>
            </a:r>
            <a:br>
              <a:rPr lang="en-US" altLang="ja-JP" sz="3000" dirty="0">
                <a:latin typeface="ＭＳ Ｐゴシック" panose="020B0600070205080204" pitchFamily="50" charset="-128"/>
                <a:ea typeface="ＭＳ Ｐゴシック" panose="020B0600070205080204" pitchFamily="50" charset="-128"/>
              </a:rPr>
            </a:br>
            <a:r>
              <a:rPr lang="ja-JP" altLang="en-US" sz="3000" dirty="0">
                <a:latin typeface="ＭＳ Ｐゴシック" panose="020B0600070205080204" pitchFamily="50" charset="-128"/>
                <a:ea typeface="ＭＳ Ｐゴシック" panose="020B0600070205080204" pitchFamily="50" charset="-128"/>
              </a:rPr>
              <a:t>女性の</a:t>
            </a:r>
            <a:r>
              <a:rPr lang="ja-JP" altLang="en-US" sz="3000" u="sng" dirty="0">
                <a:solidFill>
                  <a:srgbClr val="FF6600"/>
                </a:solidFill>
                <a:latin typeface="ＭＳ Ｐゴシック" panose="020B0600070205080204" pitchFamily="50" charset="-128"/>
                <a:ea typeface="ＭＳ Ｐゴシック" panose="020B0600070205080204" pitchFamily="50" charset="-128"/>
              </a:rPr>
              <a:t>月経（生理）の日</a:t>
            </a:r>
            <a:r>
              <a:rPr lang="ja-JP" altLang="en-US" sz="3000" dirty="0">
                <a:latin typeface="ＭＳ Ｐゴシック" panose="020B0600070205080204" pitchFamily="50" charset="-128"/>
                <a:ea typeface="ＭＳ Ｐゴシック" panose="020B0600070205080204" pitchFamily="50" charset="-128"/>
              </a:rPr>
              <a:t>をもとに決める</a:t>
            </a:r>
          </a:p>
        </p:txBody>
      </p:sp>
      <p:sp>
        <p:nvSpPr>
          <p:cNvPr id="4099" name="Rectangle 3"/>
          <p:cNvSpPr>
            <a:spLocks noGrp="1" noChangeArrowheads="1"/>
          </p:cNvSpPr>
          <p:nvPr>
            <p:ph idx="1"/>
          </p:nvPr>
        </p:nvSpPr>
        <p:spPr>
          <a:xfrm>
            <a:off x="2248498" y="2250832"/>
            <a:ext cx="7734896" cy="2602522"/>
          </a:xfrm>
        </p:spPr>
        <p:txBody>
          <a:bodyPr>
            <a:noAutofit/>
          </a:bodyPr>
          <a:lstStyle/>
          <a:p>
            <a:pPr>
              <a:lnSpc>
                <a:spcPts val="3900"/>
              </a:lnSpc>
              <a:buNone/>
              <a:defRPr/>
            </a:pPr>
            <a:r>
              <a:rPr lang="en-US" altLang="ja-JP" sz="2600" dirty="0">
                <a:latin typeface="+mn-ea"/>
              </a:rPr>
              <a:t>※</a:t>
            </a:r>
            <a:r>
              <a:rPr lang="ja-JP" altLang="en-US" sz="2600" dirty="0">
                <a:solidFill>
                  <a:srgbClr val="FF0000"/>
                </a:solidFill>
                <a:latin typeface="+mn-ea"/>
              </a:rPr>
              <a:t>妊娠する前の最後の月経（生理）が始まった日から数えて</a:t>
            </a:r>
            <a:r>
              <a:rPr lang="ja-JP" altLang="en-US" sz="2600" dirty="0">
                <a:latin typeface="+mn-ea"/>
              </a:rPr>
              <a:t>、「</a:t>
            </a:r>
            <a:r>
              <a:rPr lang="ja-JP" altLang="en-US" sz="2600" dirty="0">
                <a:solidFill>
                  <a:srgbClr val="FF0000"/>
                </a:solidFill>
                <a:latin typeface="+mn-ea"/>
              </a:rPr>
              <a:t>２８０日目</a:t>
            </a:r>
            <a:r>
              <a:rPr lang="ja-JP" altLang="en-US" sz="2600" dirty="0">
                <a:latin typeface="+mn-ea"/>
              </a:rPr>
              <a:t>」が出産予定日</a:t>
            </a:r>
          </a:p>
          <a:p>
            <a:pPr>
              <a:lnSpc>
                <a:spcPts val="1500"/>
              </a:lnSpc>
              <a:buNone/>
              <a:defRPr/>
            </a:pPr>
            <a:r>
              <a:rPr lang="ja-JP" altLang="en-US" dirty="0">
                <a:latin typeface="+mn-ea"/>
              </a:rPr>
              <a:t>　</a:t>
            </a:r>
          </a:p>
          <a:p>
            <a:pPr>
              <a:lnSpc>
                <a:spcPts val="3900"/>
              </a:lnSpc>
              <a:buNone/>
              <a:defRPr/>
            </a:pPr>
            <a:r>
              <a:rPr lang="en-US" altLang="ja-JP" sz="2600" dirty="0">
                <a:latin typeface="+mn-ea"/>
              </a:rPr>
              <a:t>※</a:t>
            </a:r>
            <a:r>
              <a:rPr lang="ja-JP" altLang="en-US" sz="2600" dirty="0">
                <a:latin typeface="+mn-ea"/>
              </a:rPr>
              <a:t>赤ちゃんは、妊娠１０ヶ月（２８</a:t>
            </a:r>
            <a:r>
              <a:rPr lang="en-US" altLang="ja-JP" sz="2600" dirty="0">
                <a:latin typeface="+mn-ea"/>
              </a:rPr>
              <a:t>×</a:t>
            </a:r>
            <a:r>
              <a:rPr lang="ja-JP" altLang="en-US" sz="2600" dirty="0">
                <a:latin typeface="+mn-ea"/>
              </a:rPr>
              <a:t>１０＝２８０日）</a:t>
            </a:r>
            <a:r>
              <a:rPr lang="ja-JP" altLang="en-US" sz="2600" dirty="0" smtClean="0">
                <a:latin typeface="+mn-ea"/>
              </a:rPr>
              <a:t>で</a:t>
            </a:r>
            <a:r>
              <a:rPr lang="ja-JP" altLang="en-US" sz="2600" dirty="0">
                <a:latin typeface="+mn-ea"/>
              </a:rPr>
              <a:t>　</a:t>
            </a:r>
            <a:r>
              <a:rPr lang="ja-JP" altLang="en-US" sz="2600" dirty="0" smtClean="0">
                <a:latin typeface="+mn-ea"/>
              </a:rPr>
              <a:t>　生まれる</a:t>
            </a:r>
            <a:r>
              <a:rPr lang="ja-JP" altLang="en-US" sz="2600" dirty="0">
                <a:latin typeface="+mn-ea"/>
              </a:rPr>
              <a:t>。</a:t>
            </a:r>
            <a:r>
              <a:rPr lang="ja-JP" altLang="en-US" sz="2400" dirty="0">
                <a:latin typeface="+mn-ea"/>
              </a:rPr>
              <a:t>（妊娠の１ヶ月は２８日で数える。）</a:t>
            </a:r>
            <a:endParaRPr lang="ja-JP" altLang="en-US" dirty="0">
              <a:latin typeface="+mn-ea"/>
            </a:endParaRPr>
          </a:p>
          <a:p>
            <a:pPr eaLnBrk="1" hangingPunct="1">
              <a:lnSpc>
                <a:spcPct val="90000"/>
              </a:lnSpc>
              <a:buFontTx/>
              <a:buNone/>
              <a:defRPr/>
            </a:pPr>
            <a:endParaRPr lang="en-US" altLang="ja-JP" dirty="0">
              <a:latin typeface="+mn-ea"/>
            </a:endParaRPr>
          </a:p>
        </p:txBody>
      </p:sp>
      <p:sp>
        <p:nvSpPr>
          <p:cNvPr id="4" name="Rectangle 2"/>
          <p:cNvSpPr txBox="1">
            <a:spLocks noChangeArrowheads="1"/>
          </p:cNvSpPr>
          <p:nvPr/>
        </p:nvSpPr>
        <p:spPr>
          <a:xfrm>
            <a:off x="2248498" y="5208421"/>
            <a:ext cx="7809008" cy="1223389"/>
          </a:xfrm>
          <a:prstGeom prst="rect">
            <a:avLst/>
          </a:prstGeom>
          <a:solidFill>
            <a:srgbClr val="FFFFB9"/>
          </a:solidFill>
        </p:spPr>
        <p:txBody>
          <a:bodyPr vert="horz" lIns="216000" tIns="45720" rIns="13500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defRPr/>
            </a:pPr>
            <a:r>
              <a:rPr lang="ja-JP" altLang="en-US" sz="3000" dirty="0">
                <a:latin typeface="ＭＳ Ｐゴシック" panose="020B0600070205080204" pitchFamily="50" charset="-128"/>
                <a:ea typeface="ＭＳ Ｐゴシック" panose="020B0600070205080204" pitchFamily="50" charset="-128"/>
              </a:rPr>
              <a:t>妊娠の様子を知るために、</a:t>
            </a:r>
            <a:r>
              <a:rPr lang="ja-JP" altLang="en-US" sz="3000" dirty="0">
                <a:solidFill>
                  <a:srgbClr val="FF0000"/>
                </a:solidFill>
                <a:latin typeface="ＭＳ Ｐゴシック" panose="020B0600070205080204" pitchFamily="50" charset="-128"/>
                <a:ea typeface="ＭＳ Ｐゴシック" panose="020B0600070205080204" pitchFamily="50" charset="-128"/>
              </a:rPr>
              <a:t>普段から月経周期や月経の様子を把握しておくことが大変重要</a:t>
            </a:r>
          </a:p>
        </p:txBody>
      </p:sp>
    </p:spTree>
    <p:extLst>
      <p:ext uri="{BB962C8B-B14F-4D97-AF65-F5344CB8AC3E}">
        <p14:creationId xmlns:p14="http://schemas.microsoft.com/office/powerpoint/2010/main" val="35283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895768" y="9416"/>
            <a:ext cx="3084923" cy="532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800" dirty="0">
                <a:solidFill>
                  <a:schemeClr val="tx1"/>
                </a:solidFill>
                <a:latin typeface="+mn-ea"/>
              </a:rPr>
              <a:t>妊娠から出産まで</a:t>
            </a:r>
          </a:p>
        </p:txBody>
      </p:sp>
      <p:grpSp>
        <p:nvGrpSpPr>
          <p:cNvPr id="39" name="グループ化 38"/>
          <p:cNvGrpSpPr/>
          <p:nvPr/>
        </p:nvGrpSpPr>
        <p:grpSpPr>
          <a:xfrm>
            <a:off x="3816587" y="4045414"/>
            <a:ext cx="5243283" cy="2519709"/>
            <a:chOff x="2308957" y="4147589"/>
            <a:chExt cx="5243283" cy="2519709"/>
          </a:xfrm>
        </p:grpSpPr>
        <p:sp>
          <p:nvSpPr>
            <p:cNvPr id="16" name="正方形/長方形 15"/>
            <p:cNvSpPr/>
            <p:nvPr/>
          </p:nvSpPr>
          <p:spPr>
            <a:xfrm>
              <a:off x="3325190" y="4147589"/>
              <a:ext cx="3441127" cy="444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rgbClr val="FF6600"/>
                  </a:solidFill>
                  <a:latin typeface="HGPｺﾞｼｯｸE" panose="020B0900000000000000" pitchFamily="50" charset="-128"/>
                  <a:ea typeface="HGPｺﾞｼｯｸE" panose="020B0900000000000000" pitchFamily="50" charset="-128"/>
                </a:rPr>
                <a:t>妊婦教室　　出産準備</a:t>
              </a: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08957" y="4592366"/>
              <a:ext cx="3335980" cy="158856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02134" y="4259351"/>
              <a:ext cx="1750106" cy="2407947"/>
            </a:xfrm>
            <a:prstGeom prst="rect">
              <a:avLst/>
            </a:prstGeom>
          </p:spPr>
        </p:pic>
      </p:grpSp>
      <p:grpSp>
        <p:nvGrpSpPr>
          <p:cNvPr id="40" name="グループ化 39"/>
          <p:cNvGrpSpPr/>
          <p:nvPr/>
        </p:nvGrpSpPr>
        <p:grpSpPr>
          <a:xfrm>
            <a:off x="9182190" y="1932999"/>
            <a:ext cx="1485811" cy="3327143"/>
            <a:chOff x="7658189" y="1988981"/>
            <a:chExt cx="1485811" cy="3327143"/>
          </a:xfrm>
        </p:grpSpPr>
        <p:sp>
          <p:nvSpPr>
            <p:cNvPr id="11" name="正方形/長方形 10"/>
            <p:cNvSpPr/>
            <p:nvPr/>
          </p:nvSpPr>
          <p:spPr>
            <a:xfrm>
              <a:off x="8209725" y="1988981"/>
              <a:ext cx="466922" cy="39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400" dirty="0">
                  <a:solidFill>
                    <a:schemeClr val="tx1"/>
                  </a:solidFill>
                  <a:latin typeface="HGPｺﾞｼｯｸE" panose="020B0900000000000000" pitchFamily="50" charset="-128"/>
                  <a:ea typeface="HGPｺﾞｼｯｸE" panose="020B0900000000000000" pitchFamily="50" charset="-128"/>
                </a:rPr>
                <a:t>④</a:t>
              </a:r>
            </a:p>
          </p:txBody>
        </p:sp>
        <p:sp>
          <p:nvSpPr>
            <p:cNvPr id="13" name="正方形/長方形 12"/>
            <p:cNvSpPr/>
            <p:nvPr/>
          </p:nvSpPr>
          <p:spPr>
            <a:xfrm>
              <a:off x="7658189" y="4627380"/>
              <a:ext cx="1485811" cy="688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800" dirty="0">
                  <a:solidFill>
                    <a:srgbClr val="FF6600"/>
                  </a:solidFill>
                  <a:latin typeface="HGPｺﾞｼｯｸE" panose="020B0900000000000000" pitchFamily="50" charset="-128"/>
                  <a:ea typeface="HGPｺﾞｼｯｸE" panose="020B0900000000000000" pitchFamily="50" charset="-128"/>
                </a:rPr>
                <a:t>出産</a:t>
              </a:r>
              <a:endParaRPr lang="en-US" altLang="ja-JP" sz="2800" dirty="0">
                <a:solidFill>
                  <a:srgbClr val="FF6600"/>
                </a:solidFill>
                <a:latin typeface="HGPｺﾞｼｯｸE" panose="020B0900000000000000" pitchFamily="50" charset="-128"/>
                <a:ea typeface="HGPｺﾞｼｯｸE" panose="020B0900000000000000" pitchFamily="50" charset="-128"/>
              </a:endParaRPr>
            </a:p>
            <a:p>
              <a:pPr algn="ctr">
                <a:lnSpc>
                  <a:spcPts val="2700"/>
                </a:lnSpc>
              </a:pPr>
              <a:r>
                <a:rPr lang="ja-JP" altLang="en-US" dirty="0">
                  <a:solidFill>
                    <a:srgbClr val="FF6600"/>
                  </a:solidFill>
                  <a:latin typeface="HGPｺﾞｼｯｸE" panose="020B0900000000000000" pitchFamily="50" charset="-128"/>
                  <a:ea typeface="HGPｺﾞｼｯｸE" panose="020B0900000000000000" pitchFamily="50" charset="-128"/>
                </a:rPr>
                <a:t>（約</a:t>
              </a:r>
              <a:r>
                <a:rPr lang="en-US" altLang="ja-JP" dirty="0">
                  <a:solidFill>
                    <a:srgbClr val="FF6600"/>
                  </a:solidFill>
                  <a:latin typeface="HGPｺﾞｼｯｸE" panose="020B0900000000000000" pitchFamily="50" charset="-128"/>
                  <a:ea typeface="HGPｺﾞｼｯｸE" panose="020B0900000000000000" pitchFamily="50" charset="-128"/>
                </a:rPr>
                <a:t>280</a:t>
              </a:r>
              <a:r>
                <a:rPr lang="ja-JP" altLang="en-US" dirty="0">
                  <a:solidFill>
                    <a:srgbClr val="FF6600"/>
                  </a:solidFill>
                  <a:latin typeface="HGPｺﾞｼｯｸE" panose="020B0900000000000000" pitchFamily="50" charset="-128"/>
                  <a:ea typeface="HGPｺﾞｼｯｸE" panose="020B0900000000000000" pitchFamily="50" charset="-128"/>
                </a:rPr>
                <a:t>日後）</a:t>
              </a:r>
            </a:p>
          </p:txBody>
        </p:sp>
        <p:pic>
          <p:nvPicPr>
            <p:cNvPr id="6" name="図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66635" y="2420854"/>
              <a:ext cx="1353103" cy="2171512"/>
            </a:xfrm>
            <a:prstGeom prst="rect">
              <a:avLst/>
            </a:prstGeom>
          </p:spPr>
        </p:pic>
      </p:grpSp>
      <p:cxnSp>
        <p:nvCxnSpPr>
          <p:cNvPr id="21" name="直線矢印コネクタ 20"/>
          <p:cNvCxnSpPr>
            <a:endCxn id="22" idx="1"/>
          </p:cNvCxnSpPr>
          <p:nvPr/>
        </p:nvCxnSpPr>
        <p:spPr>
          <a:xfrm>
            <a:off x="3595772" y="3553458"/>
            <a:ext cx="1534888" cy="16610"/>
          </a:xfrm>
          <a:prstGeom prst="straightConnector1">
            <a:avLst/>
          </a:prstGeom>
          <a:ln w="6985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5130661" y="1120770"/>
            <a:ext cx="4051529" cy="2926426"/>
            <a:chOff x="3606660" y="1176753"/>
            <a:chExt cx="4051529" cy="2926426"/>
          </a:xfrm>
        </p:grpSpPr>
        <p:sp>
          <p:nvSpPr>
            <p:cNvPr id="10" name="正方形/長方形 9"/>
            <p:cNvSpPr/>
            <p:nvPr/>
          </p:nvSpPr>
          <p:spPr>
            <a:xfrm>
              <a:off x="3606660" y="2728938"/>
              <a:ext cx="466922" cy="39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400" dirty="0">
                  <a:solidFill>
                    <a:schemeClr val="tx1"/>
                  </a:solidFill>
                  <a:latin typeface="HGPｺﾞｼｯｸE" panose="020B0900000000000000" pitchFamily="50" charset="-128"/>
                  <a:ea typeface="HGPｺﾞｼｯｸE" panose="020B0900000000000000" pitchFamily="50" charset="-128"/>
                </a:rPr>
                <a:t>③</a:t>
              </a:r>
            </a:p>
          </p:txBody>
        </p:sp>
        <p:pic>
          <p:nvPicPr>
            <p:cNvPr id="7" name="図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988257" y="1176753"/>
              <a:ext cx="2407292" cy="1956806"/>
            </a:xfrm>
            <a:prstGeom prst="rect">
              <a:avLst/>
            </a:prstGeom>
          </p:spPr>
        </p:pic>
        <p:sp>
          <p:nvSpPr>
            <p:cNvPr id="22" name="正方形/長方形 21"/>
            <p:cNvSpPr/>
            <p:nvPr/>
          </p:nvSpPr>
          <p:spPr>
            <a:xfrm>
              <a:off x="3606660" y="3148922"/>
              <a:ext cx="2252980" cy="95425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solidFill>
                    <a:schemeClr val="tx1"/>
                  </a:solidFill>
                  <a:latin typeface="+mj-ea"/>
                  <a:ea typeface="+mj-ea"/>
                </a:rPr>
                <a:t>妊婦健診</a:t>
              </a:r>
              <a:r>
                <a:rPr lang="en-US" altLang="ja-JP" sz="2600" dirty="0">
                  <a:solidFill>
                    <a:schemeClr val="tx1"/>
                  </a:solidFill>
                  <a:latin typeface="+mj-ea"/>
                  <a:ea typeface="+mj-ea"/>
                </a:rPr>
                <a:t>14</a:t>
              </a:r>
              <a:r>
                <a:rPr lang="ja-JP" altLang="en-US" sz="2600" dirty="0">
                  <a:solidFill>
                    <a:schemeClr val="tx1"/>
                  </a:solidFill>
                  <a:latin typeface="+mj-ea"/>
                  <a:ea typeface="+mj-ea"/>
                </a:rPr>
                <a:t>回（無料）</a:t>
              </a:r>
            </a:p>
          </p:txBody>
        </p:sp>
        <p:sp>
          <p:nvSpPr>
            <p:cNvPr id="23" name="円形吹き出し 22"/>
            <p:cNvSpPr/>
            <p:nvPr/>
          </p:nvSpPr>
          <p:spPr>
            <a:xfrm>
              <a:off x="5990519" y="2396020"/>
              <a:ext cx="1667670" cy="1092245"/>
            </a:xfrm>
            <a:prstGeom prst="wedgeEllipseCallout">
              <a:avLst>
                <a:gd name="adj1" fmla="val -63998"/>
                <a:gd name="adj2" fmla="val 48874"/>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2000" dirty="0">
                  <a:solidFill>
                    <a:schemeClr val="tx1"/>
                  </a:solidFill>
                  <a:latin typeface="+mn-ea"/>
                </a:rPr>
                <a:t>産婦人科</a:t>
              </a:r>
              <a:endParaRPr lang="en-US" altLang="ja-JP" sz="2000" dirty="0">
                <a:solidFill>
                  <a:schemeClr val="tx1"/>
                </a:solidFill>
                <a:latin typeface="+mn-ea"/>
              </a:endParaRPr>
            </a:p>
            <a:p>
              <a:pPr algn="ctr"/>
              <a:r>
                <a:rPr lang="ja-JP" altLang="en-US" sz="2000" dirty="0">
                  <a:solidFill>
                    <a:schemeClr val="tx1"/>
                  </a:solidFill>
                  <a:latin typeface="+mn-ea"/>
                </a:rPr>
                <a:t>助産所で</a:t>
              </a:r>
            </a:p>
          </p:txBody>
        </p:sp>
      </p:grpSp>
      <p:grpSp>
        <p:nvGrpSpPr>
          <p:cNvPr id="30" name="グループ化 29"/>
          <p:cNvGrpSpPr/>
          <p:nvPr/>
        </p:nvGrpSpPr>
        <p:grpSpPr>
          <a:xfrm>
            <a:off x="1804110" y="2658671"/>
            <a:ext cx="1826488" cy="3952644"/>
            <a:chOff x="280110" y="2714654"/>
            <a:chExt cx="1826488" cy="3952644"/>
          </a:xfrm>
        </p:grpSpPr>
        <p:sp>
          <p:nvSpPr>
            <p:cNvPr id="9" name="正方形/長方形 8"/>
            <p:cNvSpPr/>
            <p:nvPr/>
          </p:nvSpPr>
          <p:spPr>
            <a:xfrm>
              <a:off x="280110" y="2714654"/>
              <a:ext cx="650019" cy="356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400" dirty="0">
                  <a:solidFill>
                    <a:schemeClr val="tx1"/>
                  </a:solidFill>
                  <a:latin typeface="HGPｺﾞｼｯｸE" panose="020B0900000000000000" pitchFamily="50" charset="-128"/>
                  <a:ea typeface="HGPｺﾞｼｯｸE" panose="020B0900000000000000" pitchFamily="50" charset="-128"/>
                </a:rPr>
                <a:t>①</a:t>
              </a:r>
            </a:p>
          </p:txBody>
        </p:sp>
        <p:sp>
          <p:nvSpPr>
            <p:cNvPr id="15" name="正方形/長方形 14"/>
            <p:cNvSpPr/>
            <p:nvPr/>
          </p:nvSpPr>
          <p:spPr>
            <a:xfrm>
              <a:off x="751773" y="6248058"/>
              <a:ext cx="940102" cy="419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800" dirty="0">
                  <a:solidFill>
                    <a:srgbClr val="FF6600"/>
                  </a:solidFill>
                  <a:latin typeface="HGPｺﾞｼｯｸE" panose="020B0900000000000000" pitchFamily="50" charset="-128"/>
                  <a:ea typeface="HGPｺﾞｼｯｸE" panose="020B0900000000000000" pitchFamily="50" charset="-128"/>
                </a:rPr>
                <a:t>妊娠</a:t>
              </a:r>
            </a:p>
          </p:txBody>
        </p:sp>
        <p:pic>
          <p:nvPicPr>
            <p:cNvPr id="2" name="図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9086" y="4103180"/>
              <a:ext cx="1545476" cy="2129324"/>
            </a:xfrm>
            <a:prstGeom prst="rect">
              <a:avLst/>
            </a:prstGeom>
          </p:spPr>
        </p:pic>
        <p:sp>
          <p:nvSpPr>
            <p:cNvPr id="24" name="正方形/長方形 23"/>
            <p:cNvSpPr/>
            <p:nvPr/>
          </p:nvSpPr>
          <p:spPr>
            <a:xfrm>
              <a:off x="341305" y="3148923"/>
              <a:ext cx="1765293" cy="9210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600" dirty="0">
                  <a:solidFill>
                    <a:schemeClr val="tx1"/>
                  </a:solidFill>
                </a:rPr>
                <a:t>産婦人科受診</a:t>
              </a:r>
            </a:p>
          </p:txBody>
        </p:sp>
      </p:grpSp>
      <p:grpSp>
        <p:nvGrpSpPr>
          <p:cNvPr id="32" name="グループ化 31"/>
          <p:cNvGrpSpPr/>
          <p:nvPr/>
        </p:nvGrpSpPr>
        <p:grpSpPr>
          <a:xfrm>
            <a:off x="2306637" y="586406"/>
            <a:ext cx="3475387" cy="2754321"/>
            <a:chOff x="782636" y="586405"/>
            <a:chExt cx="3475387" cy="2754321"/>
          </a:xfrm>
        </p:grpSpPr>
        <p:sp>
          <p:nvSpPr>
            <p:cNvPr id="8" name="正方形/長方形 7"/>
            <p:cNvSpPr/>
            <p:nvPr/>
          </p:nvSpPr>
          <p:spPr>
            <a:xfrm>
              <a:off x="782636" y="586405"/>
              <a:ext cx="372056" cy="44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400" dirty="0">
                  <a:solidFill>
                    <a:schemeClr val="tx1"/>
                  </a:solidFill>
                  <a:latin typeface="HGPｺﾞｼｯｸE" panose="020B0900000000000000" pitchFamily="50" charset="-128"/>
                  <a:ea typeface="HGPｺﾞｼｯｸE" panose="020B0900000000000000" pitchFamily="50" charset="-128"/>
                </a:rPr>
                <a:t>②</a:t>
              </a:r>
            </a:p>
          </p:txBody>
        </p:sp>
        <p:sp>
          <p:nvSpPr>
            <p:cNvPr id="14" name="正方形/長方形 13"/>
            <p:cNvSpPr/>
            <p:nvPr/>
          </p:nvSpPr>
          <p:spPr>
            <a:xfrm>
              <a:off x="932499" y="1511595"/>
              <a:ext cx="3325524" cy="480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400" dirty="0">
                  <a:solidFill>
                    <a:srgbClr val="FF6600"/>
                  </a:solidFill>
                  <a:latin typeface="HGPｺﾞｼｯｸE" panose="020B0900000000000000" pitchFamily="50" charset="-128"/>
                  <a:ea typeface="HGPｺﾞｼｯｸE" panose="020B0900000000000000" pitchFamily="50" charset="-128"/>
                </a:rPr>
                <a:t>母子健康手帳をもらう</a:t>
              </a:r>
            </a:p>
          </p:txBody>
        </p:sp>
        <p:pic>
          <p:nvPicPr>
            <p:cNvPr id="12" name="図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190398" y="1931511"/>
              <a:ext cx="1194477" cy="1409215"/>
            </a:xfrm>
            <a:prstGeom prst="rect">
              <a:avLst/>
            </a:prstGeom>
          </p:spPr>
        </p:pic>
        <p:sp>
          <p:nvSpPr>
            <p:cNvPr id="25" name="正方形/長方形 24"/>
            <p:cNvSpPr/>
            <p:nvPr/>
          </p:nvSpPr>
          <p:spPr>
            <a:xfrm>
              <a:off x="1186485" y="620383"/>
              <a:ext cx="2708247" cy="87565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solidFill>
                    <a:schemeClr val="tx1"/>
                  </a:solidFill>
                  <a:latin typeface="+mj-ea"/>
                  <a:ea typeface="+mj-ea"/>
                </a:rPr>
                <a:t>妊娠届を市町村役場に提出</a:t>
              </a:r>
            </a:p>
          </p:txBody>
        </p:sp>
      </p:grpSp>
      <p:cxnSp>
        <p:nvCxnSpPr>
          <p:cNvPr id="34" name="直線矢印コネクタ 33"/>
          <p:cNvCxnSpPr>
            <a:stCxn id="22" idx="3"/>
          </p:cNvCxnSpPr>
          <p:nvPr/>
        </p:nvCxnSpPr>
        <p:spPr>
          <a:xfrm>
            <a:off x="7383641" y="3570068"/>
            <a:ext cx="1906995" cy="29046"/>
          </a:xfrm>
          <a:prstGeom prst="straightConnector1">
            <a:avLst/>
          </a:prstGeom>
          <a:ln w="6985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タイトル 1"/>
          <p:cNvSpPr txBox="1">
            <a:spLocks/>
          </p:cNvSpPr>
          <p:nvPr/>
        </p:nvSpPr>
        <p:spPr>
          <a:xfrm>
            <a:off x="5130660" y="6611316"/>
            <a:ext cx="5513078" cy="2246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175"/>
              </a:lnSpc>
            </a:pPr>
            <a:r>
              <a:rPr lang="ja-JP" altLang="en-US" sz="1200" dirty="0">
                <a:solidFill>
                  <a:prstClr val="black"/>
                </a:solidFill>
                <a:latin typeface="游ゴシック Light" panose="020B0300000000000000" pitchFamily="50" charset="-128"/>
                <a:ea typeface="游ゴシック Light" panose="020B0300000000000000" pitchFamily="50" charset="-128"/>
              </a:rPr>
              <a:t>出典：</a:t>
            </a:r>
            <a:r>
              <a:rPr lang="en-US" altLang="ja-JP" sz="1200" dirty="0">
                <a:solidFill>
                  <a:prstClr val="black"/>
                </a:solidFill>
                <a:latin typeface="游ゴシック Light" panose="020B0300000000000000" pitchFamily="50" charset="-128"/>
                <a:ea typeface="游ゴシック Light" panose="020B0300000000000000" pitchFamily="50" charset="-128"/>
              </a:rPr>
              <a:t>『</a:t>
            </a:r>
            <a:r>
              <a:rPr lang="ja-JP" altLang="en-US" sz="1200" dirty="0">
                <a:latin typeface="游ゴシック Light" panose="020B0300000000000000" pitchFamily="50" charset="-128"/>
                <a:ea typeface="游ゴシック Light" panose="020B0300000000000000" pitchFamily="50" charset="-128"/>
              </a:rPr>
              <a:t>思春期ハンドブック　改訂版　高知県</a:t>
            </a:r>
            <a:r>
              <a:rPr lang="en-US" altLang="ja-JP" sz="1200" dirty="0">
                <a:latin typeface="游ゴシック Light" panose="020B0300000000000000" pitchFamily="50" charset="-128"/>
                <a:ea typeface="游ゴシック Light" panose="020B0300000000000000" pitchFamily="50" charset="-128"/>
              </a:rPr>
              <a:t>』</a:t>
            </a:r>
            <a:r>
              <a:rPr lang="ja-JP" altLang="en-US" sz="1200" dirty="0">
                <a:latin typeface="游ゴシック Light" panose="020B0300000000000000" pitchFamily="50" charset="-128"/>
                <a:ea typeface="游ゴシック Light" panose="020B0300000000000000" pitchFamily="50" charset="-128"/>
              </a:rPr>
              <a:t>高知県健康政策部健康対策課</a:t>
            </a:r>
            <a:endParaRPr lang="en-US" altLang="ja-JP" sz="1200" dirty="0">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16711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2587878" y="1964002"/>
            <a:ext cx="6925796" cy="2343151"/>
          </a:xfrm>
        </p:spPr>
        <p:txBody>
          <a:bodyPr>
            <a:normAutofit/>
          </a:bodyPr>
          <a:lstStyle/>
          <a:p>
            <a:pPr eaLnBrk="1" hangingPunct="1">
              <a:lnSpc>
                <a:spcPct val="150000"/>
              </a:lnSpc>
            </a:pPr>
            <a:r>
              <a:rPr lang="ja-JP" altLang="en-US" sz="4400" dirty="0">
                <a:latin typeface="+mn-ea"/>
                <a:ea typeface="+mn-ea"/>
              </a:rPr>
              <a:t>赤ちゃんが生まれる</a:t>
            </a:r>
            <a:r>
              <a:rPr lang="ja-JP" altLang="en-US" dirty="0">
                <a:latin typeface="+mn-ea"/>
                <a:ea typeface="+mn-ea"/>
              </a:rPr>
              <a:t/>
            </a:r>
            <a:br>
              <a:rPr lang="ja-JP" altLang="en-US" dirty="0">
                <a:latin typeface="+mn-ea"/>
                <a:ea typeface="+mn-ea"/>
              </a:rPr>
            </a:br>
            <a:r>
              <a:rPr lang="ja-JP" altLang="en-US" sz="4400" dirty="0">
                <a:solidFill>
                  <a:srgbClr val="FF6600"/>
                </a:solidFill>
                <a:latin typeface="+mn-ea"/>
                <a:ea typeface="+mn-ea"/>
              </a:rPr>
              <a:t>～出産のしくみ～</a:t>
            </a:r>
            <a:endParaRPr lang="ja-JP" altLang="en-US" sz="4900" dirty="0">
              <a:solidFill>
                <a:srgbClr val="FF6600"/>
              </a:solidFill>
              <a:latin typeface="+mn-ea"/>
              <a:ea typeface="+mn-ea"/>
            </a:endParaRPr>
          </a:p>
        </p:txBody>
      </p:sp>
    </p:spTree>
    <p:extLst>
      <p:ext uri="{BB962C8B-B14F-4D97-AF65-F5344CB8AC3E}">
        <p14:creationId xmlns:p14="http://schemas.microsoft.com/office/powerpoint/2010/main" val="12501296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728952" y="210870"/>
            <a:ext cx="8726777" cy="709448"/>
          </a:xfrm>
          <a:prstGeom prst="rect">
            <a:avLst/>
          </a:prstGeom>
          <a:solidFill>
            <a:srgbClr val="FFFFCC"/>
          </a:solidFill>
          <a:ln>
            <a:noFill/>
          </a:ln>
          <a:extLst/>
        </p:spPr>
        <p:txBody>
          <a:bodyPr wrap="square" anchor="ctr">
            <a:noAutofit/>
          </a:bodyPr>
          <a:lstStyle>
            <a:lvl1pPr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spcBef>
                <a:spcPct val="0"/>
              </a:spcBef>
              <a:buFontTx/>
              <a:buNone/>
            </a:pPr>
            <a:r>
              <a:rPr lang="ja-JP" altLang="en-US" sz="2700" b="0" dirty="0">
                <a:latin typeface="+mn-ea"/>
                <a:ea typeface="+mn-ea"/>
              </a:rPr>
              <a:t>約２８０日かけて子宮いっぱいに成長し、生まれる時を待つ</a:t>
            </a:r>
          </a:p>
        </p:txBody>
      </p:sp>
      <p:sp>
        <p:nvSpPr>
          <p:cNvPr id="9" name="Rectangle 7"/>
          <p:cNvSpPr>
            <a:spLocks noChangeArrowheads="1"/>
          </p:cNvSpPr>
          <p:nvPr/>
        </p:nvSpPr>
        <p:spPr bwMode="auto">
          <a:xfrm>
            <a:off x="8224345" y="4950372"/>
            <a:ext cx="2231384" cy="1683994"/>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noAutofit/>
          </a:bodyP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lnSpc>
                <a:spcPts val="3500"/>
              </a:lnSpc>
            </a:pPr>
            <a:r>
              <a:rPr lang="ja-JP" altLang="en-US" sz="2600" b="0" dirty="0">
                <a:latin typeface="+mj-ea"/>
                <a:ea typeface="+mj-ea"/>
              </a:rPr>
              <a:t>ここまでたどり</a:t>
            </a:r>
            <a:endParaRPr lang="en-US" altLang="ja-JP" sz="2600" b="0" dirty="0">
              <a:latin typeface="+mj-ea"/>
              <a:ea typeface="+mj-ea"/>
            </a:endParaRPr>
          </a:p>
          <a:p>
            <a:pPr eaLnBrk="1" hangingPunct="1">
              <a:lnSpc>
                <a:spcPts val="3500"/>
              </a:lnSpc>
            </a:pPr>
            <a:r>
              <a:rPr lang="ja-JP" altLang="en-US" sz="2600" b="0" dirty="0">
                <a:latin typeface="+mj-ea"/>
                <a:ea typeface="+mj-ea"/>
              </a:rPr>
              <a:t>つけなかった</a:t>
            </a:r>
            <a:endParaRPr lang="en-US" altLang="ja-JP" sz="2600" b="0" dirty="0">
              <a:latin typeface="+mj-ea"/>
              <a:ea typeface="+mj-ea"/>
            </a:endParaRPr>
          </a:p>
          <a:p>
            <a:pPr eaLnBrk="1" hangingPunct="1">
              <a:lnSpc>
                <a:spcPts val="3500"/>
              </a:lnSpc>
            </a:pPr>
            <a:r>
              <a:rPr lang="ja-JP" altLang="en-US" sz="2600" b="0" dirty="0">
                <a:latin typeface="+mj-ea"/>
                <a:ea typeface="+mj-ea"/>
              </a:rPr>
              <a:t>赤ちゃんも・・・</a:t>
            </a: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9608" y="920318"/>
            <a:ext cx="5937730" cy="5714048"/>
          </a:xfrm>
          <a:prstGeom prst="rect">
            <a:avLst/>
          </a:prstGeom>
        </p:spPr>
      </p:pic>
    </p:spTree>
    <p:extLst>
      <p:ext uri="{BB962C8B-B14F-4D97-AF65-F5344CB8AC3E}">
        <p14:creationId xmlns:p14="http://schemas.microsoft.com/office/powerpoint/2010/main" val="15347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a:xfrm>
            <a:off x="2153248" y="697723"/>
            <a:ext cx="4482704" cy="508397"/>
          </a:xfrm>
        </p:spPr>
        <p:txBody>
          <a:bodyPr>
            <a:normAutofit/>
          </a:bodyPr>
          <a:lstStyle/>
          <a:p>
            <a:pPr algn="l" eaLnBrk="1" hangingPunct="1"/>
            <a:r>
              <a:rPr lang="en-US" altLang="ja-JP" sz="2700" dirty="0"/>
              <a:t>◆</a:t>
            </a:r>
            <a:r>
              <a:rPr lang="ja-JP" altLang="en-US" sz="2700" dirty="0"/>
              <a:t>　</a:t>
            </a:r>
            <a:r>
              <a:rPr lang="ja-JP" altLang="en-US" sz="2700" b="1" dirty="0"/>
              <a:t>お産が始まるサイン</a:t>
            </a:r>
            <a:endParaRPr lang="ja-JP" altLang="en-US" sz="2700" b="1" dirty="0">
              <a:solidFill>
                <a:srgbClr val="FF0000"/>
              </a:solidFill>
            </a:endParaRPr>
          </a:p>
        </p:txBody>
      </p:sp>
      <p:sp>
        <p:nvSpPr>
          <p:cNvPr id="47120" name="Rectangle 16"/>
          <p:cNvSpPr>
            <a:spLocks noChangeArrowheads="1"/>
          </p:cNvSpPr>
          <p:nvPr/>
        </p:nvSpPr>
        <p:spPr bwMode="auto">
          <a:xfrm>
            <a:off x="6767515" y="2100877"/>
            <a:ext cx="3543300" cy="188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800" b="0" dirty="0">
                <a:latin typeface="ＭＳ Ｐゴシック" panose="020B0600070205080204" pitchFamily="50" charset="-128"/>
                <a:ea typeface="ＭＳ Ｐゴシック" panose="020B0600070205080204" pitchFamily="50" charset="-128"/>
              </a:rPr>
              <a:t>陣痛は、規則正しく</a:t>
            </a:r>
            <a:endParaRPr lang="en-US" altLang="ja-JP" sz="2800" b="0" dirty="0">
              <a:latin typeface="ＭＳ Ｐゴシック" panose="020B0600070205080204" pitchFamily="50" charset="-128"/>
              <a:ea typeface="ＭＳ Ｐゴシック" panose="020B0600070205080204" pitchFamily="50" charset="-128"/>
            </a:endParaRPr>
          </a:p>
          <a:p>
            <a:pPr eaLnBrk="1" hangingPunct="1">
              <a:buFontTx/>
              <a:buNone/>
            </a:pPr>
            <a:r>
              <a:rPr lang="ja-JP" altLang="en-US" sz="2800" b="0" dirty="0">
                <a:latin typeface="ＭＳ Ｐゴシック" panose="020B0600070205080204" pitchFamily="50" charset="-128"/>
                <a:ea typeface="ＭＳ Ｐゴシック" panose="020B0600070205080204" pitchFamily="50" charset="-128"/>
              </a:rPr>
              <a:t>起こり、次第に痛みの間隔が短くなり、</a:t>
            </a:r>
            <a:endParaRPr lang="en-US" altLang="ja-JP" sz="2800" b="0" dirty="0">
              <a:latin typeface="ＭＳ Ｐゴシック" panose="020B0600070205080204" pitchFamily="50" charset="-128"/>
              <a:ea typeface="ＭＳ Ｐゴシック" panose="020B0600070205080204" pitchFamily="50" charset="-128"/>
            </a:endParaRPr>
          </a:p>
          <a:p>
            <a:pPr eaLnBrk="1" hangingPunct="1">
              <a:buFontTx/>
              <a:buNone/>
            </a:pPr>
            <a:r>
              <a:rPr lang="ja-JP" altLang="en-US" sz="2800" b="0" dirty="0">
                <a:latin typeface="ＭＳ Ｐゴシック" panose="020B0600070205080204" pitchFamily="50" charset="-128"/>
                <a:ea typeface="ＭＳ Ｐゴシック" panose="020B0600070205080204" pitchFamily="50" charset="-128"/>
              </a:rPr>
              <a:t>強くなってくる。</a:t>
            </a:r>
          </a:p>
          <a:p>
            <a:pPr algn="ctr" eaLnBrk="1" hangingPunct="1">
              <a:buFontTx/>
              <a:buNone/>
            </a:pPr>
            <a:endParaRPr lang="ja-JP" altLang="en-US" sz="2800" b="0" dirty="0">
              <a:latin typeface="ＭＳ Ｐゴシック" panose="020B0600070205080204" pitchFamily="50" charset="-128"/>
              <a:ea typeface="ＭＳ Ｐゴシック" panose="020B0600070205080204" pitchFamily="50" charset="-128"/>
            </a:endParaRPr>
          </a:p>
          <a:p>
            <a:pPr algn="ctr" eaLnBrk="1" hangingPunct="1">
              <a:buFontTx/>
              <a:buNone/>
            </a:pPr>
            <a:r>
              <a:rPr lang="ja-JP" altLang="en-US" sz="2800" b="0" dirty="0">
                <a:latin typeface="ＭＳ Ｐゴシック" panose="020B0600070205080204" pitchFamily="50" charset="-128"/>
                <a:ea typeface="ＭＳ Ｐゴシック" panose="020B0600070205080204" pitchFamily="50" charset="-128"/>
              </a:rPr>
              <a:t>　　　　　　　</a:t>
            </a:r>
            <a:endParaRPr lang="ja-JP" altLang="en-US" sz="2800" dirty="0">
              <a:latin typeface="ＭＳ Ｐゴシック" panose="020B0600070205080204" pitchFamily="50" charset="-128"/>
              <a:ea typeface="ＭＳ Ｐゴシック" panose="020B0600070205080204" pitchFamily="50" charset="-128"/>
            </a:endParaRPr>
          </a:p>
          <a:p>
            <a:pPr algn="ctr" eaLnBrk="1" hangingPunct="1">
              <a:buFontTx/>
              <a:buNone/>
            </a:pPr>
            <a:r>
              <a:rPr lang="ja-JP" altLang="en-US" sz="2800" dirty="0">
                <a:latin typeface="ＭＳ Ｐゴシック" panose="020B0600070205080204" pitchFamily="50" charset="-128"/>
                <a:ea typeface="ＭＳ Ｐゴシック" panose="020B0600070205080204" pitchFamily="50" charset="-128"/>
              </a:rPr>
              <a:t>　</a:t>
            </a:r>
            <a:r>
              <a:rPr lang="ja-JP" altLang="en-US" sz="2800" b="0" dirty="0">
                <a:latin typeface="ＭＳ Ｐゴシック" panose="020B0600070205080204" pitchFamily="50" charset="-128"/>
                <a:ea typeface="ＭＳ Ｐゴシック" panose="020B0600070205080204" pitchFamily="50" charset="-128"/>
              </a:rPr>
              <a:t>　　　　　　</a:t>
            </a:r>
          </a:p>
        </p:txBody>
      </p:sp>
      <p:sp>
        <p:nvSpPr>
          <p:cNvPr id="47121" name="Rectangle 17"/>
          <p:cNvSpPr>
            <a:spLocks noChangeArrowheads="1"/>
          </p:cNvSpPr>
          <p:nvPr/>
        </p:nvSpPr>
        <p:spPr bwMode="auto">
          <a:xfrm>
            <a:off x="6767532" y="4485107"/>
            <a:ext cx="3743325" cy="113466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800" b="0" dirty="0">
                <a:latin typeface="+mn-ea"/>
                <a:ea typeface="+mn-ea"/>
              </a:rPr>
              <a:t>陣痛から出産まで、</a:t>
            </a:r>
          </a:p>
          <a:p>
            <a:pPr eaLnBrk="1" hangingPunct="1">
              <a:buFontTx/>
              <a:buNone/>
            </a:pPr>
            <a:r>
              <a:rPr lang="ja-JP" altLang="en-US" sz="2800" b="0" dirty="0">
                <a:latin typeface="+mn-ea"/>
                <a:ea typeface="+mn-ea"/>
              </a:rPr>
              <a:t>およそ</a:t>
            </a:r>
            <a:r>
              <a:rPr lang="ja-JP" altLang="en-US" sz="2800" b="0" dirty="0">
                <a:solidFill>
                  <a:srgbClr val="FF0000"/>
                </a:solidFill>
                <a:latin typeface="+mn-ea"/>
                <a:ea typeface="+mn-ea"/>
              </a:rPr>
              <a:t>十数時間</a:t>
            </a:r>
            <a:r>
              <a:rPr lang="ja-JP" altLang="en-US" sz="2800" b="0" dirty="0">
                <a:latin typeface="+mn-ea"/>
                <a:ea typeface="+mn-ea"/>
              </a:rPr>
              <a:t>かかる。</a:t>
            </a:r>
          </a:p>
        </p:txBody>
      </p:sp>
      <p:sp>
        <p:nvSpPr>
          <p:cNvPr id="47115" name="Rectangle 11"/>
          <p:cNvSpPr>
            <a:spLocks noChangeArrowheads="1"/>
          </p:cNvSpPr>
          <p:nvPr/>
        </p:nvSpPr>
        <p:spPr bwMode="auto">
          <a:xfrm>
            <a:off x="6767528" y="586685"/>
            <a:ext cx="3164087" cy="73044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buFontTx/>
              <a:buNone/>
            </a:pPr>
            <a:r>
              <a:rPr lang="ja-JP" altLang="en-US" sz="3300" b="0" dirty="0">
                <a:solidFill>
                  <a:srgbClr val="FF0000"/>
                </a:solidFill>
                <a:latin typeface="ＭＳ Ｐゴシック" panose="020B0600070205080204" pitchFamily="50" charset="-128"/>
                <a:ea typeface="ＭＳ Ｐゴシック" panose="020B0600070205080204" pitchFamily="50" charset="-128"/>
              </a:rPr>
              <a:t>陣痛</a:t>
            </a:r>
            <a:r>
              <a:rPr lang="ja-JP" altLang="en-US" sz="2400" b="0" dirty="0">
                <a:latin typeface="ＭＳ Ｐゴシック" panose="020B0600070205080204" pitchFamily="50" charset="-128"/>
                <a:ea typeface="ＭＳ Ｐゴシック" panose="020B0600070205080204" pitchFamily="50" charset="-128"/>
              </a:rPr>
              <a:t>（子宮の収縮）</a:t>
            </a: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r="-1092"/>
          <a:stretch/>
        </p:blipFill>
        <p:spPr>
          <a:xfrm>
            <a:off x="1508684" y="1460303"/>
            <a:ext cx="5127275" cy="4542580"/>
          </a:xfrm>
          <a:prstGeom prst="rect">
            <a:avLst/>
          </a:prstGeom>
        </p:spPr>
      </p:pic>
    </p:spTree>
    <p:extLst>
      <p:ext uri="{BB962C8B-B14F-4D97-AF65-F5344CB8AC3E}">
        <p14:creationId xmlns:p14="http://schemas.microsoft.com/office/powerpoint/2010/main" val="896999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20"/>
                                        </p:tgtEl>
                                        <p:attrNameLst>
                                          <p:attrName>style.visibility</p:attrName>
                                        </p:attrNameLst>
                                      </p:cBhvr>
                                      <p:to>
                                        <p:strVal val="visible"/>
                                      </p:to>
                                    </p:set>
                                    <p:animEffect transition="in" filter="fade">
                                      <p:cBhvr>
                                        <p:cTn id="7" dur="500"/>
                                        <p:tgtEl>
                                          <p:spTgt spid="47120"/>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121"/>
                                        </p:tgtEl>
                                        <p:attrNameLst>
                                          <p:attrName>style.visibility</p:attrName>
                                        </p:attrNameLst>
                                      </p:cBhvr>
                                      <p:to>
                                        <p:strVal val="visible"/>
                                      </p:to>
                                    </p:set>
                                    <p:animEffect transition="in" filter="fade">
                                      <p:cBhvr>
                                        <p:cTn id="11" dur="500"/>
                                        <p:tgtEl>
                                          <p:spTgt spid="47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0" grpId="0"/>
      <p:bldP spid="4712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24165" y="1228482"/>
            <a:ext cx="3516343" cy="1623234"/>
          </a:xfrm>
        </p:spPr>
        <p:txBody>
          <a:bodyPr>
            <a:noAutofit/>
          </a:bodyPr>
          <a:lstStyle/>
          <a:p>
            <a:pPr>
              <a:lnSpc>
                <a:spcPts val="4125"/>
              </a:lnSpc>
            </a:pPr>
            <a:r>
              <a:rPr lang="ja-JP" altLang="en-US" sz="3000" dirty="0">
                <a:latin typeface="+mn-ea"/>
                <a:ea typeface="+mn-ea"/>
              </a:rPr>
              <a:t>せまい骨盤をぬける</a:t>
            </a:r>
            <a:r>
              <a:rPr lang="en-US" altLang="ja-JP" sz="3000" dirty="0">
                <a:latin typeface="+mn-ea"/>
                <a:ea typeface="+mn-ea"/>
              </a:rPr>
              <a:t/>
            </a:r>
            <a:br>
              <a:rPr lang="en-US" altLang="ja-JP" sz="3000" dirty="0">
                <a:latin typeface="+mn-ea"/>
                <a:ea typeface="+mn-ea"/>
              </a:rPr>
            </a:br>
            <a:r>
              <a:rPr lang="ja-JP" altLang="en-US" sz="3000" dirty="0">
                <a:latin typeface="+mn-ea"/>
                <a:ea typeface="+mn-ea"/>
              </a:rPr>
              <a:t>ために、できるだけ</a:t>
            </a:r>
            <a:r>
              <a:rPr lang="en-US" altLang="ja-JP" sz="3000" dirty="0">
                <a:latin typeface="+mn-ea"/>
                <a:ea typeface="+mn-ea"/>
              </a:rPr>
              <a:t/>
            </a:r>
            <a:br>
              <a:rPr lang="en-US" altLang="ja-JP" sz="3000" dirty="0">
                <a:latin typeface="+mn-ea"/>
                <a:ea typeface="+mn-ea"/>
              </a:rPr>
            </a:br>
            <a:r>
              <a:rPr lang="ja-JP" altLang="en-US" sz="3000" dirty="0">
                <a:solidFill>
                  <a:srgbClr val="FF0000"/>
                </a:solidFill>
                <a:latin typeface="+mn-ea"/>
                <a:ea typeface="+mn-ea"/>
              </a:rPr>
              <a:t>頭を小さく</a:t>
            </a:r>
            <a:r>
              <a:rPr lang="ja-JP" altLang="en-US" sz="3000" dirty="0">
                <a:latin typeface="+mn-ea"/>
                <a:ea typeface="+mn-ea"/>
              </a:rPr>
              <a:t>する。</a:t>
            </a:r>
          </a:p>
        </p:txBody>
      </p:sp>
      <p:sp>
        <p:nvSpPr>
          <p:cNvPr id="32774" name="下矢印 7"/>
          <p:cNvSpPr>
            <a:spLocks noChangeArrowheads="1"/>
          </p:cNvSpPr>
          <p:nvPr/>
        </p:nvSpPr>
        <p:spPr bwMode="auto">
          <a:xfrm rot="16200000">
            <a:off x="5322535" y="1744228"/>
            <a:ext cx="702469" cy="591740"/>
          </a:xfrm>
          <a:prstGeom prst="downArrow">
            <a:avLst>
              <a:gd name="adj1" fmla="val 50000"/>
              <a:gd name="adj2" fmla="val 49946"/>
            </a:avLst>
          </a:prstGeom>
          <a:solidFill>
            <a:srgbClr val="0070C0"/>
          </a:solidFill>
          <a:ln>
            <a:noFill/>
          </a:ln>
          <a:extLst/>
        </p:spPr>
        <p:txBody>
          <a:bodyP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sz="2700"/>
          </a:p>
        </p:txBody>
      </p:sp>
      <p:sp>
        <p:nvSpPr>
          <p:cNvPr id="116741" name="Rectangle 5"/>
          <p:cNvSpPr>
            <a:spLocks noChangeArrowheads="1"/>
          </p:cNvSpPr>
          <p:nvPr/>
        </p:nvSpPr>
        <p:spPr bwMode="auto">
          <a:xfrm>
            <a:off x="5969627" y="1549515"/>
            <a:ext cx="4578558" cy="10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3300" b="0" dirty="0">
                <a:latin typeface="+mj-ea"/>
                <a:ea typeface="+mj-ea"/>
              </a:rPr>
              <a:t>　</a:t>
            </a:r>
            <a:r>
              <a:rPr lang="ja-JP" altLang="en-US" sz="3000" b="0" dirty="0">
                <a:solidFill>
                  <a:srgbClr val="FF0000"/>
                </a:solidFill>
                <a:latin typeface="+mj-ea"/>
                <a:ea typeface="+mj-ea"/>
              </a:rPr>
              <a:t>頭の骨を重ね合わせる</a:t>
            </a:r>
            <a:endParaRPr lang="en-US" altLang="ja-JP" sz="3000" b="0" dirty="0">
              <a:solidFill>
                <a:srgbClr val="FF0000"/>
              </a:solidFill>
              <a:latin typeface="+mj-ea"/>
              <a:ea typeface="+mj-ea"/>
            </a:endParaRPr>
          </a:p>
          <a:p>
            <a:pPr eaLnBrk="1" hangingPunct="1">
              <a:buFontTx/>
              <a:buNone/>
            </a:pPr>
            <a:r>
              <a:rPr lang="ja-JP" altLang="en-US" sz="2400" b="0" dirty="0">
                <a:latin typeface="+mj-ea"/>
                <a:ea typeface="+mj-ea"/>
              </a:rPr>
              <a:t>　（胎児の頭の骨には隙間がある）</a:t>
            </a:r>
          </a:p>
        </p:txBody>
      </p:sp>
      <p:grpSp>
        <p:nvGrpSpPr>
          <p:cNvPr id="3" name="グループ化 2"/>
          <p:cNvGrpSpPr/>
          <p:nvPr/>
        </p:nvGrpSpPr>
        <p:grpSpPr>
          <a:xfrm>
            <a:off x="2908392" y="3001428"/>
            <a:ext cx="6264003" cy="3843413"/>
            <a:chOff x="1384379" y="3001415"/>
            <a:chExt cx="6264003" cy="3843413"/>
          </a:xfrm>
        </p:grpSpPr>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4379" y="3001415"/>
              <a:ext cx="6264003" cy="3843413"/>
            </a:xfrm>
            <a:prstGeom prst="rect">
              <a:avLst/>
            </a:prstGeom>
          </p:spPr>
        </p:pic>
        <p:sp>
          <p:nvSpPr>
            <p:cNvPr id="9" name="Rectangle 9"/>
            <p:cNvSpPr>
              <a:spLocks noChangeArrowheads="1"/>
            </p:cNvSpPr>
            <p:nvPr/>
          </p:nvSpPr>
          <p:spPr bwMode="auto">
            <a:xfrm>
              <a:off x="5806366" y="3009300"/>
              <a:ext cx="864395" cy="378619"/>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spcBef>
                  <a:spcPct val="0"/>
                </a:spcBef>
                <a:buFontTx/>
                <a:buNone/>
              </a:pPr>
              <a:r>
                <a:rPr lang="ja-JP" altLang="en-US" sz="2400" b="0" dirty="0"/>
                <a:t>胎児</a:t>
              </a:r>
            </a:p>
          </p:txBody>
        </p:sp>
        <p:sp>
          <p:nvSpPr>
            <p:cNvPr id="10" name="Rectangle 8"/>
            <p:cNvSpPr>
              <a:spLocks noChangeArrowheads="1"/>
            </p:cNvSpPr>
            <p:nvPr/>
          </p:nvSpPr>
          <p:spPr bwMode="auto">
            <a:xfrm>
              <a:off x="2536714" y="3009894"/>
              <a:ext cx="809625" cy="377429"/>
            </a:xfrm>
            <a:prstGeom prst="rect">
              <a:avLst/>
            </a:prstGeom>
            <a:solidFill>
              <a:srgbClr val="FFCCCC"/>
            </a:solidFill>
            <a:ln w="9525" algn="ctr">
              <a:solidFill>
                <a:schemeClr val="tx1"/>
              </a:solidFill>
              <a:miter lim="800000"/>
              <a:headEnd/>
              <a:tailEnd/>
            </a:ln>
          </p:spPr>
          <p:txBody>
            <a:bodyPr wrap="none" anchor="ctr"/>
            <a:lstStyle>
              <a:lvl1pPr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spcBef>
                  <a:spcPct val="0"/>
                </a:spcBef>
                <a:buFontTx/>
                <a:buNone/>
              </a:pPr>
              <a:r>
                <a:rPr lang="ja-JP" altLang="en-US" sz="2400" b="0" dirty="0"/>
                <a:t>大人</a:t>
              </a:r>
            </a:p>
          </p:txBody>
        </p:sp>
      </p:grpSp>
      <p:sp>
        <p:nvSpPr>
          <p:cNvPr id="11" name="Rectangle 4"/>
          <p:cNvSpPr txBox="1">
            <a:spLocks noChangeArrowheads="1"/>
          </p:cNvSpPr>
          <p:nvPr/>
        </p:nvSpPr>
        <p:spPr>
          <a:xfrm>
            <a:off x="4274895" y="421498"/>
            <a:ext cx="3877977" cy="576263"/>
          </a:xfrm>
          <a:prstGeom prst="rect">
            <a:avLst/>
          </a:prstGeom>
          <a:solidFill>
            <a:srgbClr val="FFFF99"/>
          </a:solidFill>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latin typeface="+mj-ea"/>
              </a:rPr>
              <a:t>胎児のがんばり　その１</a:t>
            </a:r>
          </a:p>
        </p:txBody>
      </p:sp>
      <p:sp>
        <p:nvSpPr>
          <p:cNvPr id="12" name="Oval 9"/>
          <p:cNvSpPr>
            <a:spLocks noChangeArrowheads="1"/>
          </p:cNvSpPr>
          <p:nvPr/>
        </p:nvSpPr>
        <p:spPr bwMode="auto">
          <a:xfrm>
            <a:off x="7063349" y="4965025"/>
            <a:ext cx="1383623" cy="1652635"/>
          </a:xfrm>
          <a:prstGeom prst="ellipse">
            <a:avLst/>
          </a:prstGeom>
          <a:noFill/>
          <a:ln w="5715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ja-JP" altLang="en-US" sz="1351">
              <a:solidFill>
                <a:srgbClr val="FF0000"/>
              </a:solidFill>
            </a:endParaRPr>
          </a:p>
        </p:txBody>
      </p:sp>
      <p:sp>
        <p:nvSpPr>
          <p:cNvPr id="13" name="Oval 9"/>
          <p:cNvSpPr>
            <a:spLocks noChangeArrowheads="1"/>
          </p:cNvSpPr>
          <p:nvPr/>
        </p:nvSpPr>
        <p:spPr bwMode="auto">
          <a:xfrm>
            <a:off x="7063348" y="3560461"/>
            <a:ext cx="1383623" cy="616004"/>
          </a:xfrm>
          <a:prstGeom prst="ellipse">
            <a:avLst/>
          </a:prstGeom>
          <a:noFill/>
          <a:ln w="5715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ja-JP" altLang="en-US" sz="1351">
              <a:solidFill>
                <a:srgbClr val="FF0000"/>
              </a:solidFill>
            </a:endParaRPr>
          </a:p>
        </p:txBody>
      </p:sp>
    </p:spTree>
    <p:extLst>
      <p:ext uri="{BB962C8B-B14F-4D97-AF65-F5344CB8AC3E}">
        <p14:creationId xmlns:p14="http://schemas.microsoft.com/office/powerpoint/2010/main" val="51792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774"/>
                                        </p:tgtEl>
                                        <p:attrNameLst>
                                          <p:attrName>style.visibility</p:attrName>
                                        </p:attrNameLst>
                                      </p:cBhvr>
                                      <p:to>
                                        <p:strVal val="visible"/>
                                      </p:to>
                                    </p:set>
                                    <p:animEffect transition="in" filter="wipe(left)">
                                      <p:cBhvr>
                                        <p:cTn id="11" dur="500"/>
                                        <p:tgtEl>
                                          <p:spTgt spid="3277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6741"/>
                                        </p:tgtEl>
                                        <p:attrNameLst>
                                          <p:attrName>style.visibility</p:attrName>
                                        </p:attrNameLst>
                                      </p:cBhvr>
                                      <p:to>
                                        <p:strVal val="visible"/>
                                      </p:to>
                                    </p:set>
                                    <p:animEffect transition="in" filter="fade">
                                      <p:cBhvr>
                                        <p:cTn id="15" dur="500"/>
                                        <p:tgtEl>
                                          <p:spTgt spid="11674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4" grpId="0" animBg="1"/>
      <p:bldP spid="116741" grpId="0"/>
      <p:bldP spid="12" grpId="0" animBg="1"/>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2238393" y="1316277"/>
            <a:ext cx="7929563" cy="1028700"/>
          </a:xfrm>
        </p:spPr>
        <p:txBody>
          <a:bodyPr>
            <a:noAutofit/>
          </a:bodyPr>
          <a:lstStyle/>
          <a:p>
            <a:pPr eaLnBrk="1" hangingPunct="1">
              <a:buFontTx/>
              <a:buNone/>
            </a:pPr>
            <a:r>
              <a:rPr lang="ja-JP" altLang="en-US" sz="3000" dirty="0">
                <a:latin typeface="+mn-ea"/>
              </a:rPr>
              <a:t>骨盤の大きさや産道の形に合わせて</a:t>
            </a:r>
            <a:r>
              <a:rPr lang="ja-JP" altLang="en-US" sz="3000" dirty="0">
                <a:solidFill>
                  <a:srgbClr val="FF0000"/>
                </a:solidFill>
                <a:latin typeface="+mn-ea"/>
              </a:rPr>
              <a:t>体を回転</a:t>
            </a:r>
            <a:endParaRPr lang="en-US" altLang="ja-JP" sz="3000" dirty="0">
              <a:solidFill>
                <a:srgbClr val="FF0000"/>
              </a:solidFill>
              <a:latin typeface="+mn-ea"/>
            </a:endParaRPr>
          </a:p>
          <a:p>
            <a:pPr eaLnBrk="1" hangingPunct="1">
              <a:buFontTx/>
              <a:buNone/>
            </a:pPr>
            <a:r>
              <a:rPr lang="ja-JP" altLang="en-US" sz="3000" dirty="0">
                <a:latin typeface="+mn-ea"/>
              </a:rPr>
              <a:t>させながら生まれてくる。</a:t>
            </a: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38380" y="2513344"/>
            <a:ext cx="3297564" cy="3817115"/>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83916" y="2681292"/>
            <a:ext cx="3944731" cy="3649167"/>
          </a:xfrm>
          <a:prstGeom prst="rect">
            <a:avLst/>
          </a:prstGeom>
        </p:spPr>
      </p:pic>
      <p:sp>
        <p:nvSpPr>
          <p:cNvPr id="8" name="Rectangle 4"/>
          <p:cNvSpPr txBox="1">
            <a:spLocks noChangeArrowheads="1"/>
          </p:cNvSpPr>
          <p:nvPr/>
        </p:nvSpPr>
        <p:spPr>
          <a:xfrm>
            <a:off x="4236483" y="403725"/>
            <a:ext cx="3933358" cy="576263"/>
          </a:xfrm>
          <a:prstGeom prst="rect">
            <a:avLst/>
          </a:prstGeom>
          <a:solidFill>
            <a:srgbClr val="FFFF99"/>
          </a:solidFill>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latin typeface="+mn-ea"/>
                <a:ea typeface="+mn-ea"/>
              </a:rPr>
              <a:t>胎児のがんばり　その２</a:t>
            </a:r>
          </a:p>
        </p:txBody>
      </p:sp>
    </p:spTree>
    <p:extLst>
      <p:ext uri="{BB962C8B-B14F-4D97-AF65-F5344CB8AC3E}">
        <p14:creationId xmlns:p14="http://schemas.microsoft.com/office/powerpoint/2010/main" val="11707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500"/>
                                        <p:tgtEl>
                                          <p:spTgt spid="1136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667">
                                            <p:txEl>
                                              <p:pRg st="1" end="1"/>
                                            </p:txEl>
                                          </p:spTgt>
                                        </p:tgtEl>
                                        <p:attrNameLst>
                                          <p:attrName>style.visibility</p:attrName>
                                        </p:attrNameLst>
                                      </p:cBhvr>
                                      <p:to>
                                        <p:strVal val="visible"/>
                                      </p:to>
                                    </p:set>
                                    <p:animEffect transition="in" filter="fade">
                                      <p:cBhvr>
                                        <p:cTn id="10" dur="500"/>
                                        <p:tgtEl>
                                          <p:spTgt spid="1136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2168554" y="5596822"/>
            <a:ext cx="7858163" cy="564356"/>
          </a:xfrm>
        </p:spPr>
        <p:txBody>
          <a:bodyPr>
            <a:noAutofit/>
          </a:bodyPr>
          <a:lstStyle/>
          <a:p>
            <a:pPr algn="ctr"/>
            <a:r>
              <a:rPr lang="ja-JP" altLang="en-US" sz="2800" dirty="0">
                <a:solidFill>
                  <a:srgbClr val="FF0000"/>
                </a:solidFill>
                <a:latin typeface="+mn-ea"/>
                <a:ea typeface="+mn-ea"/>
              </a:rPr>
              <a:t>思春期には、性への意識や異性への関心が高まる</a:t>
            </a:r>
          </a:p>
        </p:txBody>
      </p:sp>
      <p:graphicFrame>
        <p:nvGraphicFramePr>
          <p:cNvPr id="8" name="グラフ 7"/>
          <p:cNvGraphicFramePr>
            <a:graphicFrameLocks/>
          </p:cNvGraphicFramePr>
          <p:nvPr>
            <p:extLst>
              <p:ext uri="{D42A27DB-BD31-4B8C-83A1-F6EECF244321}">
                <p14:modId xmlns:p14="http://schemas.microsoft.com/office/powerpoint/2010/main" val="786336460"/>
              </p:ext>
            </p:extLst>
          </p:nvPr>
        </p:nvGraphicFramePr>
        <p:xfrm>
          <a:off x="2397153" y="984892"/>
          <a:ext cx="7400963" cy="4516137"/>
        </p:xfrm>
        <a:graphic>
          <a:graphicData uri="http://schemas.openxmlformats.org/drawingml/2006/chart">
            <c:chart xmlns:c="http://schemas.openxmlformats.org/drawingml/2006/chart" xmlns:r="http://schemas.openxmlformats.org/officeDocument/2006/relationships" r:id="rId3"/>
          </a:graphicData>
        </a:graphic>
      </p:graphicFrame>
      <p:sp>
        <p:nvSpPr>
          <p:cNvPr id="9" name="タイトル 1"/>
          <p:cNvSpPr txBox="1">
            <a:spLocks/>
          </p:cNvSpPr>
          <p:nvPr/>
        </p:nvSpPr>
        <p:spPr>
          <a:xfrm>
            <a:off x="2810641" y="359529"/>
            <a:ext cx="6581646" cy="52956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defRPr/>
            </a:pPr>
            <a:r>
              <a:rPr lang="ja-JP" altLang="en-US" sz="2800" dirty="0">
                <a:solidFill>
                  <a:prstClr val="black"/>
                </a:solidFill>
                <a:latin typeface="+mn-ea"/>
                <a:ea typeface="+mn-ea"/>
              </a:rPr>
              <a:t>性的なことに関心があると答えた人の割合</a:t>
            </a:r>
          </a:p>
        </p:txBody>
      </p:sp>
      <p:sp>
        <p:nvSpPr>
          <p:cNvPr id="10" name="タイトル 1"/>
          <p:cNvSpPr txBox="1">
            <a:spLocks/>
          </p:cNvSpPr>
          <p:nvPr/>
        </p:nvSpPr>
        <p:spPr>
          <a:xfrm>
            <a:off x="5850217" y="6256972"/>
            <a:ext cx="4703914" cy="4143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lnSpc>
                <a:spcPct val="150000"/>
              </a:lnSpc>
              <a:defRPr/>
            </a:pPr>
            <a:r>
              <a:rPr lang="ja-JP" altLang="en-US" sz="1200" dirty="0">
                <a:solidFill>
                  <a:prstClr val="black"/>
                </a:solidFill>
                <a:latin typeface="游ゴシック Light" panose="020B0300000000000000" pitchFamily="50" charset="-128"/>
                <a:ea typeface="游ゴシック Light" panose="020B0300000000000000" pitchFamily="50" charset="-128"/>
              </a:rPr>
              <a:t>出典：第８回青少年の性行動全国調査（</a:t>
            </a:r>
            <a:r>
              <a:rPr lang="en-US" altLang="ja-JP" sz="1200" dirty="0">
                <a:solidFill>
                  <a:prstClr val="black"/>
                </a:solidFill>
                <a:latin typeface="游ゴシック Light" panose="020B0300000000000000" pitchFamily="50" charset="-128"/>
                <a:ea typeface="游ゴシック Light" panose="020B0300000000000000" pitchFamily="50" charset="-128"/>
              </a:rPr>
              <a:t>2017</a:t>
            </a:r>
            <a:r>
              <a:rPr lang="ja-JP" altLang="en-US" sz="1200" dirty="0">
                <a:solidFill>
                  <a:prstClr val="black"/>
                </a:solidFill>
                <a:latin typeface="游ゴシック Light" panose="020B0300000000000000" pitchFamily="50" charset="-128"/>
                <a:ea typeface="游ゴシック Light" panose="020B0300000000000000" pitchFamily="50" charset="-128"/>
              </a:rPr>
              <a:t>年）日本性教育協会</a:t>
            </a:r>
            <a:endParaRPr lang="en-US" altLang="ja-JP" sz="1200" dirty="0">
              <a:solidFill>
                <a:prstClr val="black"/>
              </a:solidFill>
              <a:latin typeface="游ゴシック Light" panose="020B0300000000000000" pitchFamily="50" charset="-128"/>
              <a:ea typeface="游ゴシック Light" panose="020B0300000000000000" pitchFamily="50" charset="-128"/>
            </a:endParaRPr>
          </a:p>
        </p:txBody>
      </p:sp>
      <p:sp>
        <p:nvSpPr>
          <p:cNvPr id="11" name="タイトル 1"/>
          <p:cNvSpPr txBox="1">
            <a:spLocks/>
          </p:cNvSpPr>
          <p:nvPr/>
        </p:nvSpPr>
        <p:spPr>
          <a:xfrm>
            <a:off x="2397155" y="1059900"/>
            <a:ext cx="942787" cy="4143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lnSpc>
                <a:spcPct val="150000"/>
              </a:lnSpc>
              <a:defRPr/>
            </a:pPr>
            <a:r>
              <a:rPr lang="ja-JP" altLang="en-US" sz="1600" dirty="0">
                <a:solidFill>
                  <a:prstClr val="black"/>
                </a:solidFill>
                <a:latin typeface="游ゴシック Light" panose="020B0300000000000000" pitchFamily="50" charset="-128"/>
                <a:ea typeface="游ゴシック Light" panose="020B0300000000000000" pitchFamily="50" charset="-128"/>
              </a:rPr>
              <a:t>（％）</a:t>
            </a:r>
            <a:endParaRPr lang="en-US" altLang="ja-JP" sz="1600" dirty="0">
              <a:solidFill>
                <a:prstClr val="black"/>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218987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333106" y="4435982"/>
            <a:ext cx="7762545" cy="1995299"/>
          </a:xfrm>
          <a:prstGeom prst="rect">
            <a:avLst/>
          </a:prstGeom>
          <a:solidFill>
            <a:srgbClr val="CCFFFF"/>
          </a:solidFill>
        </p:spPr>
        <p:txBody>
          <a:bodyPr wrap="none" lIns="68580" tIns="34290" rIns="68580" bIns="34290" anchor="ctr" anchorCtr="0">
            <a:noAutofit/>
          </a:bodyPr>
          <a:lstStyle/>
          <a:p>
            <a:pPr algn="ctr">
              <a:lnSpc>
                <a:spcPts val="4500"/>
              </a:lnSpc>
            </a:pPr>
            <a:r>
              <a:rPr lang="ja-JP" altLang="en-US" sz="3000" dirty="0">
                <a:ln w="22225">
                  <a:noFill/>
                  <a:prstDash val="solid"/>
                </a:ln>
                <a:latin typeface="ＭＳ Ｐゴシック" panose="020B0600070205080204" pitchFamily="50" charset="-128"/>
                <a:ea typeface="ＭＳ Ｐゴシック" panose="020B0600070205080204" pitchFamily="50" charset="-128"/>
              </a:rPr>
              <a:t>胎児と母親の健康を守るために</a:t>
            </a:r>
            <a:endParaRPr lang="en-US" altLang="ja-JP" sz="3000" dirty="0">
              <a:ln w="22225">
                <a:noFill/>
                <a:prstDash val="solid"/>
              </a:ln>
              <a:latin typeface="ＭＳ Ｐゴシック" panose="020B0600070205080204" pitchFamily="50" charset="-128"/>
              <a:ea typeface="ＭＳ Ｐゴシック" panose="020B0600070205080204" pitchFamily="50" charset="-128"/>
            </a:endParaRPr>
          </a:p>
          <a:p>
            <a:pPr algn="ctr">
              <a:lnSpc>
                <a:spcPts val="4500"/>
              </a:lnSpc>
            </a:pPr>
            <a:r>
              <a:rPr lang="ja-JP" altLang="en-US" sz="3000" dirty="0">
                <a:ln w="22225">
                  <a:noFill/>
                  <a:prstDash val="solid"/>
                </a:ln>
                <a:latin typeface="ＭＳ Ｐゴシック" panose="020B0600070205080204" pitchFamily="50" charset="-128"/>
                <a:ea typeface="ＭＳ Ｐゴシック" panose="020B0600070205080204" pitchFamily="50" charset="-128"/>
              </a:rPr>
              <a:t>自分やパートナーができる行動や配慮には</a:t>
            </a:r>
            <a:endParaRPr lang="en-US" altLang="ja-JP" sz="3000" dirty="0">
              <a:ln w="22225">
                <a:noFill/>
                <a:prstDash val="solid"/>
              </a:ln>
              <a:latin typeface="ＭＳ Ｐゴシック" panose="020B0600070205080204" pitchFamily="50" charset="-128"/>
              <a:ea typeface="ＭＳ Ｐゴシック" panose="020B0600070205080204" pitchFamily="50" charset="-128"/>
            </a:endParaRPr>
          </a:p>
          <a:p>
            <a:pPr algn="ctr">
              <a:lnSpc>
                <a:spcPts val="4500"/>
              </a:lnSpc>
            </a:pPr>
            <a:r>
              <a:rPr lang="ja-JP" altLang="en-US" sz="3000" dirty="0">
                <a:ln w="22225">
                  <a:noFill/>
                  <a:prstDash val="solid"/>
                </a:ln>
                <a:latin typeface="ＭＳ Ｐゴシック" panose="020B0600070205080204" pitchFamily="50" charset="-128"/>
                <a:ea typeface="ＭＳ Ｐゴシック" panose="020B0600070205080204" pitchFamily="50" charset="-128"/>
              </a:rPr>
              <a:t>どのようなものがあるだろうか</a:t>
            </a:r>
          </a:p>
        </p:txBody>
      </p:sp>
      <p:sp>
        <p:nvSpPr>
          <p:cNvPr id="4" name="タイトル 193"/>
          <p:cNvSpPr/>
          <p:nvPr/>
        </p:nvSpPr>
        <p:spPr>
          <a:xfrm>
            <a:off x="1928130" y="479571"/>
            <a:ext cx="8572499" cy="3467589"/>
          </a:xfrm>
          <a:prstGeom prst="rect">
            <a:avLst/>
          </a:prstGeom>
          <a:solidFill>
            <a:srgbClr val="FFFFCC"/>
          </a:solidFill>
        </p:spPr>
        <p:txBody>
          <a:bodyP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ct val="150000"/>
              </a:lnSpc>
            </a:pPr>
            <a:r>
              <a:rPr lang="ja-JP" altLang="en-US" sz="2800" dirty="0">
                <a:latin typeface="+mn-ea"/>
                <a:ea typeface="+mn-ea"/>
              </a:rPr>
              <a:t>○妊娠中は、母体の健康が胎児へ直接影響する</a:t>
            </a:r>
            <a:endParaRPr lang="en-US" altLang="ja-JP" sz="2800" dirty="0">
              <a:latin typeface="+mn-ea"/>
              <a:ea typeface="+mn-ea"/>
            </a:endParaRPr>
          </a:p>
          <a:p>
            <a:pPr algn="l">
              <a:lnSpc>
                <a:spcPts val="1500"/>
              </a:lnSpc>
            </a:pPr>
            <a:endParaRPr lang="en-US" altLang="ja-JP" sz="2800" dirty="0">
              <a:latin typeface="+mn-ea"/>
              <a:ea typeface="+mn-ea"/>
            </a:endParaRPr>
          </a:p>
          <a:p>
            <a:pPr algn="l">
              <a:lnSpc>
                <a:spcPct val="150000"/>
              </a:lnSpc>
            </a:pPr>
            <a:r>
              <a:rPr lang="ja-JP" altLang="en-US" sz="2800" dirty="0">
                <a:latin typeface="+mn-ea"/>
                <a:ea typeface="+mn-ea"/>
              </a:rPr>
              <a:t>○胎児と母体の健康を守るために、妊婦の心身の状態</a:t>
            </a:r>
            <a:endParaRPr lang="en-US" altLang="ja-JP" sz="2800" dirty="0">
              <a:latin typeface="+mn-ea"/>
              <a:ea typeface="+mn-ea"/>
            </a:endParaRPr>
          </a:p>
          <a:p>
            <a:pPr algn="l"/>
            <a:r>
              <a:rPr lang="ja-JP" altLang="en-US" sz="2800" dirty="0">
                <a:latin typeface="+mn-ea"/>
                <a:ea typeface="+mn-ea"/>
              </a:rPr>
              <a:t>　 や日常生活への配慮が必要</a:t>
            </a:r>
            <a:endParaRPr lang="en-US" altLang="ja-JP" sz="2800" dirty="0">
              <a:latin typeface="+mn-ea"/>
              <a:ea typeface="+mn-ea"/>
            </a:endParaRPr>
          </a:p>
          <a:p>
            <a:pPr algn="l">
              <a:lnSpc>
                <a:spcPts val="1500"/>
              </a:lnSpc>
            </a:pPr>
            <a:endParaRPr lang="en-US" altLang="ja-JP" sz="2800" dirty="0">
              <a:latin typeface="+mn-ea"/>
              <a:ea typeface="+mn-ea"/>
            </a:endParaRPr>
          </a:p>
          <a:p>
            <a:pPr algn="l">
              <a:lnSpc>
                <a:spcPct val="150000"/>
              </a:lnSpc>
            </a:pPr>
            <a:r>
              <a:rPr lang="ja-JP" altLang="en-US" sz="2800" dirty="0">
                <a:latin typeface="+mn-ea"/>
                <a:ea typeface="+mn-ea"/>
              </a:rPr>
              <a:t>○体調の変化や不安から、精神的に不安定になることも</a:t>
            </a:r>
            <a:endParaRPr lang="en-US" altLang="ja-JP" sz="2800" dirty="0">
              <a:latin typeface="+mn-ea"/>
              <a:ea typeface="+mn-ea"/>
            </a:endParaRPr>
          </a:p>
          <a:p>
            <a:pPr algn="l"/>
            <a:r>
              <a:rPr lang="ja-JP" altLang="en-US" sz="2800" dirty="0">
                <a:latin typeface="+mn-ea"/>
                <a:ea typeface="+mn-ea"/>
              </a:rPr>
              <a:t>　 ある</a:t>
            </a:r>
            <a:endParaRPr lang="en-US" altLang="ja-JP" sz="2800" dirty="0">
              <a:latin typeface="+mn-ea"/>
              <a:ea typeface="+mn-ea"/>
            </a:endParaRPr>
          </a:p>
        </p:txBody>
      </p:sp>
    </p:spTree>
    <p:extLst>
      <p:ext uri="{BB962C8B-B14F-4D97-AF65-F5344CB8AC3E}">
        <p14:creationId xmlns:p14="http://schemas.microsoft.com/office/powerpoint/2010/main" val="24936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8737" y="1090514"/>
            <a:ext cx="3887833" cy="724988"/>
          </a:xfrm>
        </p:spPr>
        <p:txBody>
          <a:bodyPr>
            <a:normAutofit/>
          </a:bodyPr>
          <a:lstStyle/>
          <a:p>
            <a:r>
              <a:rPr lang="ja-JP" altLang="en-US" sz="3000" dirty="0"/>
              <a:t>（高等学校　７）</a:t>
            </a:r>
            <a:endParaRPr kumimoji="1" lang="ja-JP" altLang="en-US" dirty="0"/>
          </a:p>
        </p:txBody>
      </p:sp>
      <p:sp>
        <p:nvSpPr>
          <p:cNvPr id="4" name="タイトル 1"/>
          <p:cNvSpPr txBox="1">
            <a:spLocks/>
          </p:cNvSpPr>
          <p:nvPr/>
        </p:nvSpPr>
        <p:spPr>
          <a:xfrm>
            <a:off x="3629105" y="1815502"/>
            <a:ext cx="5044594" cy="15190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lnSpc>
                <a:spcPct val="150000"/>
              </a:lnSpc>
              <a:defRPr/>
            </a:pPr>
            <a:r>
              <a:rPr lang="ja-JP" altLang="en-US" sz="3300" dirty="0">
                <a:solidFill>
                  <a:prstClr val="black"/>
                </a:solidFill>
                <a:latin typeface="+mn-ea"/>
                <a:ea typeface="+mn-ea"/>
              </a:rPr>
              <a:t>妊娠・出産と健康②</a:t>
            </a:r>
            <a:endParaRPr lang="en-US" altLang="ja-JP" sz="3300" dirty="0">
              <a:solidFill>
                <a:prstClr val="black"/>
              </a:solidFill>
              <a:latin typeface="+mn-ea"/>
              <a:ea typeface="+mn-ea"/>
            </a:endParaRPr>
          </a:p>
          <a:p>
            <a:pPr algn="ctr" defTabSz="685800">
              <a:lnSpc>
                <a:spcPct val="150000"/>
              </a:lnSpc>
              <a:defRPr/>
            </a:pPr>
            <a:r>
              <a:rPr lang="ja-JP" altLang="en-US" sz="3300" dirty="0">
                <a:solidFill>
                  <a:prstClr val="black"/>
                </a:solidFill>
                <a:latin typeface="+mn-ea"/>
                <a:ea typeface="+mn-ea"/>
              </a:rPr>
              <a:t>～育児シミュレーション～</a:t>
            </a:r>
          </a:p>
        </p:txBody>
      </p:sp>
      <p:sp>
        <p:nvSpPr>
          <p:cNvPr id="7" name="タイトル 1"/>
          <p:cNvSpPr txBox="1">
            <a:spLocks/>
          </p:cNvSpPr>
          <p:nvPr/>
        </p:nvSpPr>
        <p:spPr>
          <a:xfrm>
            <a:off x="2973325" y="4853570"/>
            <a:ext cx="7476641" cy="20044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100"/>
              </a:lnSpc>
            </a:pPr>
            <a:r>
              <a:rPr lang="ja-JP" altLang="en-US" sz="1400" dirty="0">
                <a:solidFill>
                  <a:prstClr val="black"/>
                </a:solidFill>
                <a:latin typeface="游ゴシック Light" panose="020B0300000000000000" pitchFamily="50" charset="-128"/>
                <a:ea typeface="游ゴシック Light" panose="020B0300000000000000" pitchFamily="50" charset="-128"/>
              </a:rPr>
              <a:t>参考資料：</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ぐー</a:t>
            </a:r>
            <a:r>
              <a:rPr lang="ja-JP" altLang="en-US" sz="1400" dirty="0" err="1">
                <a:latin typeface="游ゴシック Light" panose="020B0300000000000000" pitchFamily="50" charset="-128"/>
                <a:ea typeface="游ゴシック Light" panose="020B0300000000000000" pitchFamily="50" charset="-128"/>
              </a:rPr>
              <a:t>ちょきぱ</a:t>
            </a:r>
            <a:r>
              <a:rPr lang="ja-JP" altLang="en-US" sz="1400" dirty="0">
                <a:latin typeface="游ゴシック Light" panose="020B0300000000000000" pitchFamily="50" charset="-128"/>
                <a:ea typeface="游ゴシック Light" panose="020B0300000000000000" pitchFamily="50" charset="-128"/>
              </a:rPr>
              <a:t>ー　</a:t>
            </a:r>
            <a:r>
              <a:rPr lang="en-US" altLang="ja-JP" sz="1400" dirty="0">
                <a:latin typeface="游ゴシック Light" panose="020B0300000000000000" pitchFamily="50" charset="-128"/>
                <a:ea typeface="游ゴシック Light" panose="020B0300000000000000" pitchFamily="50" charset="-128"/>
              </a:rPr>
              <a:t>vol.8</a:t>
            </a:r>
            <a:r>
              <a:rPr lang="ja-JP" altLang="en-US" sz="1400" dirty="0">
                <a:latin typeface="游ゴシック Light" panose="020B0300000000000000" pitchFamily="50" charset="-128"/>
                <a:ea typeface="游ゴシック Light" panose="020B0300000000000000" pitchFamily="50" charset="-128"/>
              </a:rPr>
              <a:t>　こどもに伝える生と性</a:t>
            </a:r>
            <a:r>
              <a:rPr lang="en-US" altLang="ja-JP" sz="1400" dirty="0">
                <a:latin typeface="游ゴシック Light" panose="020B0300000000000000" pitchFamily="50" charset="-128"/>
                <a:ea typeface="游ゴシック Light" panose="020B0300000000000000" pitchFamily="50" charset="-128"/>
              </a:rPr>
              <a:t>』</a:t>
            </a:r>
          </a:p>
          <a:p>
            <a:pPr>
              <a:lnSpc>
                <a:spcPts val="2100"/>
              </a:lnSpc>
            </a:pPr>
            <a:r>
              <a:rPr lang="ja-JP" altLang="en-US" sz="1400" dirty="0">
                <a:latin typeface="游ゴシック Light" panose="020B0300000000000000" pitchFamily="50" charset="-128"/>
                <a:ea typeface="游ゴシック Light" panose="020B0300000000000000" pitchFamily="50" charset="-128"/>
              </a:rPr>
              <a:t>　　　　　（公財）高知男女共同参画社会づくり財団</a:t>
            </a:r>
            <a:endParaRPr lang="en-US" altLang="ja-JP" sz="1400" dirty="0">
              <a:latin typeface="游ゴシック Light" panose="020B0300000000000000" pitchFamily="50" charset="-128"/>
              <a:ea typeface="游ゴシック Light" panose="020B0300000000000000" pitchFamily="50" charset="-128"/>
            </a:endParaRPr>
          </a:p>
          <a:p>
            <a:pPr>
              <a:lnSpc>
                <a:spcPts val="2100"/>
              </a:lnSpc>
            </a:pPr>
            <a:r>
              <a:rPr lang="ja-JP" altLang="en-US" sz="1400" dirty="0">
                <a:latin typeface="游ゴシック Light" panose="020B0300000000000000" pitchFamily="50" charset="-128"/>
                <a:ea typeface="游ゴシック Light" panose="020B0300000000000000" pitchFamily="50" charset="-128"/>
              </a:rPr>
              <a:t>　　　　　</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性教育スライド</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公益社団法人　日本産婦人科医会</a:t>
            </a:r>
            <a:endParaRPr lang="en-US" altLang="ja-JP" sz="1400" dirty="0">
              <a:latin typeface="游ゴシック Light" panose="020B0300000000000000" pitchFamily="50" charset="-128"/>
              <a:ea typeface="游ゴシック Light" panose="020B0300000000000000" pitchFamily="50" charset="-128"/>
            </a:endParaRPr>
          </a:p>
          <a:p>
            <a:pPr>
              <a:lnSpc>
                <a:spcPts val="2100"/>
              </a:lnSpc>
              <a:defRPr/>
            </a:pPr>
            <a:r>
              <a:rPr lang="ja-JP" altLang="en-US" sz="1400" dirty="0">
                <a:solidFill>
                  <a:prstClr val="black"/>
                </a:solidFill>
                <a:latin typeface="游ゴシック Light" panose="020B0300000000000000" pitchFamily="50" charset="-128"/>
                <a:ea typeface="游ゴシック Light" panose="020B0300000000000000" pitchFamily="50" charset="-128"/>
              </a:rPr>
              <a:t>　　　　　</a:t>
            </a:r>
            <a:r>
              <a:rPr lang="en-US" altLang="ja-JP" sz="1400" dirty="0">
                <a:solidFill>
                  <a:prstClr val="black"/>
                </a:solidFill>
                <a:latin typeface="游ゴシック Light" panose="020B0300000000000000" pitchFamily="50" charset="-128"/>
                <a:ea typeface="游ゴシック Light" panose="020B0300000000000000" pitchFamily="50" charset="-128"/>
              </a:rPr>
              <a:t>『</a:t>
            </a:r>
            <a:r>
              <a:rPr lang="ja-JP" altLang="en-US" sz="1400" dirty="0">
                <a:solidFill>
                  <a:prstClr val="black"/>
                </a:solidFill>
                <a:latin typeface="游ゴシック Light" panose="020B0300000000000000" pitchFamily="50" charset="-128"/>
                <a:ea typeface="游ゴシック Light" panose="020B0300000000000000" pitchFamily="50" charset="-128"/>
              </a:rPr>
              <a:t>性教育　実践のための資料集</a:t>
            </a:r>
            <a:r>
              <a:rPr lang="en-US" altLang="ja-JP" sz="1400" dirty="0">
                <a:solidFill>
                  <a:prstClr val="black"/>
                </a:solidFill>
                <a:latin typeface="游ゴシック Light" panose="020B0300000000000000" pitchFamily="50" charset="-128"/>
                <a:ea typeface="游ゴシック Light" panose="020B0300000000000000" pitchFamily="50" charset="-128"/>
              </a:rPr>
              <a:t>』</a:t>
            </a:r>
            <a:r>
              <a:rPr lang="ja-JP" altLang="en-US" sz="1400" dirty="0">
                <a:solidFill>
                  <a:prstClr val="black"/>
                </a:solidFill>
                <a:latin typeface="游ゴシック Light" panose="020B0300000000000000" pitchFamily="50" charset="-128"/>
                <a:ea typeface="游ゴシック Light" panose="020B0300000000000000" pitchFamily="50" charset="-128"/>
              </a:rPr>
              <a:t>元高知県公立学校養護教諭　松田さよ子氏編集　</a:t>
            </a:r>
            <a:endParaRPr lang="en-US" altLang="ja-JP" sz="1400" dirty="0">
              <a:solidFill>
                <a:prstClr val="black"/>
              </a:solidFill>
              <a:latin typeface="游ゴシック Light" panose="020B0300000000000000" pitchFamily="50" charset="-128"/>
              <a:ea typeface="游ゴシック Light" panose="020B0300000000000000" pitchFamily="50" charset="-128"/>
            </a:endParaRPr>
          </a:p>
          <a:p>
            <a:pPr>
              <a:lnSpc>
                <a:spcPts val="2100"/>
              </a:lnSpc>
            </a:pPr>
            <a:r>
              <a:rPr lang="ja-JP" altLang="en-US" sz="1400" dirty="0">
                <a:solidFill>
                  <a:prstClr val="black"/>
                </a:solidFill>
                <a:latin typeface="游ゴシック Light" panose="020B0300000000000000" pitchFamily="50" charset="-128"/>
                <a:ea typeface="游ゴシック Light" panose="020B0300000000000000" pitchFamily="50" charset="-128"/>
              </a:rPr>
              <a:t>　　　　　</a:t>
            </a:r>
            <a:r>
              <a:rPr lang="en-US" altLang="ja-JP" sz="1400" dirty="0">
                <a:solidFill>
                  <a:prstClr val="black"/>
                </a:solidFill>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思春期ハンドブック　改訂版　高知県</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高知県健康政策部健康対策課</a:t>
            </a:r>
            <a:endParaRPr lang="en-US" altLang="ja-JP" sz="1400" dirty="0">
              <a:solidFill>
                <a:prstClr val="black"/>
              </a:solidFill>
              <a:latin typeface="游ゴシック Light" panose="020B0300000000000000" pitchFamily="50" charset="-128"/>
              <a:ea typeface="游ゴシック Light" panose="020B0300000000000000" pitchFamily="50" charset="-128"/>
            </a:endParaRPr>
          </a:p>
          <a:p>
            <a:pPr>
              <a:lnSpc>
                <a:spcPts val="2100"/>
              </a:lnSpc>
            </a:pPr>
            <a:r>
              <a:rPr lang="ja-JP" altLang="en-US" sz="1400" dirty="0">
                <a:latin typeface="游ゴシック Light" panose="020B0300000000000000" pitchFamily="50" charset="-128"/>
                <a:ea typeface="游ゴシック Light" panose="020B0300000000000000" pitchFamily="50" charset="-128"/>
              </a:rPr>
              <a:t>　　　　 　健康教育副読本</a:t>
            </a:r>
            <a:r>
              <a:rPr lang="en-US" altLang="ja-JP" sz="1400" dirty="0">
                <a:latin typeface="游ゴシック Light" panose="020B0300000000000000" pitchFamily="50" charset="-128"/>
                <a:ea typeface="游ゴシック Light" panose="020B0300000000000000" pitchFamily="50" charset="-128"/>
              </a:rPr>
              <a:t>『</a:t>
            </a:r>
            <a:r>
              <a:rPr lang="ja-JP" altLang="en-US" sz="1400" dirty="0">
                <a:latin typeface="游ゴシック Light" panose="020B0300000000000000" pitchFamily="50" charset="-128"/>
                <a:ea typeface="游ゴシック Light" panose="020B0300000000000000" pitchFamily="50" charset="-128"/>
              </a:rPr>
              <a:t>よりよい生活習慣のために　高校生用</a:t>
            </a:r>
            <a:r>
              <a:rPr lang="en-US" altLang="ja-JP" sz="1400" dirty="0">
                <a:latin typeface="游ゴシック Light" panose="020B0300000000000000" pitchFamily="50" charset="-128"/>
                <a:ea typeface="游ゴシック Light" panose="020B0300000000000000" pitchFamily="50" charset="-128"/>
              </a:rPr>
              <a:t>』</a:t>
            </a:r>
          </a:p>
          <a:p>
            <a:pPr>
              <a:lnSpc>
                <a:spcPts val="2100"/>
              </a:lnSpc>
            </a:pPr>
            <a:r>
              <a:rPr lang="ja-JP" altLang="en-US" sz="1400" dirty="0">
                <a:latin typeface="游ゴシック Light" panose="020B0300000000000000" pitchFamily="50" charset="-128"/>
                <a:ea typeface="游ゴシック Light" panose="020B0300000000000000" pitchFamily="50" charset="-128"/>
              </a:rPr>
              <a:t>　　　　 　高知県健康政策部健康長寿政策課、高知県教育委員会事務局保健体育課　　</a:t>
            </a:r>
          </a:p>
        </p:txBody>
      </p:sp>
      <p:sp>
        <p:nvSpPr>
          <p:cNvPr id="6" name="タイトル 1"/>
          <p:cNvSpPr txBox="1">
            <a:spLocks/>
          </p:cNvSpPr>
          <p:nvPr/>
        </p:nvSpPr>
        <p:spPr>
          <a:xfrm>
            <a:off x="2045347" y="353791"/>
            <a:ext cx="2551025" cy="524525"/>
          </a:xfrm>
          <a:prstGeom prst="rect">
            <a:avLst/>
          </a:prstGeom>
          <a:ln>
            <a:solidFill>
              <a:schemeClr val="tx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000" dirty="0"/>
              <a:t>（高）資料７</a:t>
            </a:r>
          </a:p>
        </p:txBody>
      </p:sp>
      <p:sp>
        <p:nvSpPr>
          <p:cNvPr id="8" name="タイトル 1"/>
          <p:cNvSpPr txBox="1">
            <a:spLocks/>
          </p:cNvSpPr>
          <p:nvPr/>
        </p:nvSpPr>
        <p:spPr>
          <a:xfrm>
            <a:off x="1746770" y="3334536"/>
            <a:ext cx="8921230" cy="1221676"/>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00"/>
              </a:lnSpc>
            </a:pPr>
            <a:r>
              <a:rPr lang="en-US" altLang="ja-JP" sz="1800" dirty="0"/>
              <a:t>【 </a:t>
            </a:r>
            <a:r>
              <a:rPr lang="ja-JP" altLang="en-US" sz="1800" dirty="0"/>
              <a:t>ねらい </a:t>
            </a:r>
            <a:r>
              <a:rPr lang="en-US" altLang="ja-JP" sz="1800" dirty="0"/>
              <a:t>】</a:t>
            </a:r>
          </a:p>
          <a:p>
            <a:pPr>
              <a:lnSpc>
                <a:spcPts val="3000"/>
              </a:lnSpc>
            </a:pPr>
            <a:r>
              <a:rPr lang="ja-JP" altLang="en-US" sz="1800" dirty="0"/>
              <a:t>　　</a:t>
            </a:r>
            <a:r>
              <a:rPr lang="ja-JP" altLang="ja-JP" sz="1800" dirty="0"/>
              <a:t>妊娠や子どもの誕生・育児は、人生の中の大きな出来事であることを理解し、自分の</a:t>
            </a:r>
            <a:r>
              <a:rPr lang="ja-JP" altLang="en-US" sz="1800" dirty="0"/>
              <a:t>　</a:t>
            </a:r>
            <a:endParaRPr lang="en-US" altLang="ja-JP" sz="1800" dirty="0"/>
          </a:p>
          <a:p>
            <a:pPr>
              <a:lnSpc>
                <a:spcPts val="3000"/>
              </a:lnSpc>
            </a:pPr>
            <a:r>
              <a:rPr lang="en-US" altLang="ja-JP" sz="1800" dirty="0"/>
              <a:t>  </a:t>
            </a:r>
            <a:r>
              <a:rPr lang="ja-JP" altLang="ja-JP" sz="1800" dirty="0"/>
              <a:t>行動や考えに責任を持って生きていくことの大切さについて考えることができるようにする。</a:t>
            </a:r>
          </a:p>
        </p:txBody>
      </p:sp>
    </p:spTree>
    <p:extLst>
      <p:ext uri="{BB962C8B-B14F-4D97-AF65-F5344CB8AC3E}">
        <p14:creationId xmlns:p14="http://schemas.microsoft.com/office/powerpoint/2010/main" val="36585076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 name="図 716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8005" y="-265795"/>
            <a:ext cx="9642108" cy="7088625"/>
          </a:xfrm>
          <a:prstGeom prst="rect">
            <a:avLst/>
          </a:prstGeom>
        </p:spPr>
      </p:pic>
      <p:sp>
        <p:nvSpPr>
          <p:cNvPr id="7177" name="Line 21"/>
          <p:cNvSpPr>
            <a:spLocks noChangeShapeType="1"/>
          </p:cNvSpPr>
          <p:nvPr/>
        </p:nvSpPr>
        <p:spPr bwMode="auto">
          <a:xfrm>
            <a:off x="5880497" y="504944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51"/>
          </a:p>
        </p:txBody>
      </p:sp>
      <p:sp>
        <p:nvSpPr>
          <p:cNvPr id="7178" name="Line 22"/>
          <p:cNvSpPr>
            <a:spLocks noChangeShapeType="1"/>
          </p:cNvSpPr>
          <p:nvPr/>
        </p:nvSpPr>
        <p:spPr bwMode="auto">
          <a:xfrm>
            <a:off x="6042423" y="504944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51"/>
          </a:p>
        </p:txBody>
      </p:sp>
      <p:sp>
        <p:nvSpPr>
          <p:cNvPr id="13" name="Text Box 4"/>
          <p:cNvSpPr txBox="1">
            <a:spLocks noChangeArrowheads="1"/>
          </p:cNvSpPr>
          <p:nvPr/>
        </p:nvSpPr>
        <p:spPr bwMode="auto">
          <a:xfrm>
            <a:off x="8178997" y="6518704"/>
            <a:ext cx="2158583" cy="21929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kumimoji="0" lang="ja-JP" altLang="en-US" sz="825" dirty="0">
                <a:solidFill>
                  <a:prstClr val="black"/>
                </a:solidFill>
                <a:latin typeface="Arial" panose="020B0604020202020204" pitchFamily="34" charset="0"/>
                <a:ea typeface="ＭＳ Ｐゴシック" panose="020B0600070205080204" pitchFamily="50" charset="-128"/>
              </a:rPr>
              <a:t>出典：日本産婦人科医会　「性教育スライド」</a:t>
            </a:r>
          </a:p>
        </p:txBody>
      </p:sp>
      <p:sp>
        <p:nvSpPr>
          <p:cNvPr id="28" name="Rectangle 25"/>
          <p:cNvSpPr>
            <a:spLocks noChangeArrowheads="1"/>
          </p:cNvSpPr>
          <p:nvPr/>
        </p:nvSpPr>
        <p:spPr bwMode="auto">
          <a:xfrm>
            <a:off x="2090095" y="248275"/>
            <a:ext cx="2633105" cy="813977"/>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b="0" dirty="0">
                <a:latin typeface="ＭＳ Ｐゴシック" panose="020B0600070205080204" pitchFamily="50" charset="-128"/>
                <a:ea typeface="ＭＳ Ｐゴシック" panose="020B0600070205080204" pitchFamily="50" charset="-128"/>
              </a:rPr>
              <a:t>妊娠のしくみ</a:t>
            </a:r>
            <a:endParaRPr lang="en-US" altLang="ja-JP" b="0" dirty="0">
              <a:latin typeface="ＭＳ Ｐゴシック" panose="020B0600070205080204" pitchFamily="50" charset="-128"/>
              <a:ea typeface="ＭＳ Ｐゴシック" panose="020B0600070205080204" pitchFamily="50" charset="-128"/>
            </a:endParaRPr>
          </a:p>
        </p:txBody>
      </p:sp>
      <p:sp>
        <p:nvSpPr>
          <p:cNvPr id="46" name="Rectangle 25"/>
          <p:cNvSpPr>
            <a:spLocks noChangeArrowheads="1"/>
          </p:cNvSpPr>
          <p:nvPr/>
        </p:nvSpPr>
        <p:spPr bwMode="auto">
          <a:xfrm>
            <a:off x="9311921" y="214156"/>
            <a:ext cx="902813" cy="616638"/>
          </a:xfrm>
          <a:prstGeom prst="rect">
            <a:avLst/>
          </a:prstGeom>
          <a:solidFill>
            <a:srgbClr val="FFFF99"/>
          </a:solidFill>
          <a:ln w="9525" algn="ctr">
            <a:solidFill>
              <a:srgbClr val="FF0000"/>
            </a:solidFill>
            <a:miter lim="800000"/>
            <a:headEnd/>
            <a:tailEnd/>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buFontTx/>
              <a:buNone/>
            </a:pPr>
            <a:r>
              <a:rPr lang="ja-JP" altLang="en-US" sz="2800" b="0" dirty="0">
                <a:latin typeface="ＭＳ Ｐゴシック" panose="020B0600070205080204" pitchFamily="50" charset="-128"/>
                <a:ea typeface="ＭＳ Ｐゴシック" panose="020B0600070205080204" pitchFamily="50" charset="-128"/>
              </a:rPr>
              <a:t>受精</a:t>
            </a:r>
          </a:p>
        </p:txBody>
      </p:sp>
      <p:sp>
        <p:nvSpPr>
          <p:cNvPr id="48" name="Rectangle 25"/>
          <p:cNvSpPr>
            <a:spLocks noChangeArrowheads="1"/>
          </p:cNvSpPr>
          <p:nvPr/>
        </p:nvSpPr>
        <p:spPr bwMode="auto">
          <a:xfrm>
            <a:off x="8323209" y="4260941"/>
            <a:ext cx="532881" cy="539378"/>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buFontTx/>
              <a:buNone/>
            </a:pPr>
            <a:r>
              <a:rPr lang="ja-JP" altLang="en-US" sz="2400" b="0" dirty="0">
                <a:latin typeface="+mj-ea"/>
                <a:ea typeface="+mj-ea"/>
              </a:rPr>
              <a:t>① </a:t>
            </a:r>
            <a:endParaRPr lang="ja-JP" altLang="en-US" sz="2400" dirty="0">
              <a:latin typeface="+mj-ea"/>
              <a:ea typeface="+mj-ea"/>
            </a:endParaRPr>
          </a:p>
        </p:txBody>
      </p:sp>
      <p:sp>
        <p:nvSpPr>
          <p:cNvPr id="49" name="Rectangle 25"/>
          <p:cNvSpPr>
            <a:spLocks noChangeArrowheads="1"/>
          </p:cNvSpPr>
          <p:nvPr/>
        </p:nvSpPr>
        <p:spPr bwMode="auto">
          <a:xfrm>
            <a:off x="5112819" y="5985472"/>
            <a:ext cx="4350891" cy="791159"/>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200" b="0" dirty="0">
                <a:latin typeface="+mn-ea"/>
                <a:ea typeface="+mn-ea"/>
              </a:rPr>
              <a:t>② 精子が膣から入り、子宮を通って</a:t>
            </a:r>
            <a:endParaRPr lang="en-US" altLang="ja-JP" sz="2200" b="0" dirty="0">
              <a:latin typeface="+mn-ea"/>
              <a:ea typeface="+mn-ea"/>
            </a:endParaRPr>
          </a:p>
          <a:p>
            <a:pPr eaLnBrk="1" hangingPunct="1">
              <a:buFontTx/>
              <a:buNone/>
            </a:pPr>
            <a:r>
              <a:rPr lang="ja-JP" altLang="en-US" sz="2200" b="0" dirty="0">
                <a:latin typeface="+mn-ea"/>
                <a:ea typeface="+mn-ea"/>
              </a:rPr>
              <a:t>　  卵管へのぼっていく</a:t>
            </a:r>
          </a:p>
        </p:txBody>
      </p:sp>
      <p:sp>
        <p:nvSpPr>
          <p:cNvPr id="50" name="Rectangle 25"/>
          <p:cNvSpPr>
            <a:spLocks noChangeArrowheads="1"/>
          </p:cNvSpPr>
          <p:nvPr/>
        </p:nvSpPr>
        <p:spPr bwMode="auto">
          <a:xfrm>
            <a:off x="8726253" y="875499"/>
            <a:ext cx="1876095" cy="746465"/>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200" b="0" dirty="0">
                <a:latin typeface="+mj-ea"/>
                <a:ea typeface="+mj-ea"/>
              </a:rPr>
              <a:t>③ 精子と卵子</a:t>
            </a:r>
            <a:endParaRPr lang="en-US" altLang="ja-JP" sz="2200" b="0" dirty="0">
              <a:latin typeface="+mj-ea"/>
              <a:ea typeface="+mj-ea"/>
            </a:endParaRPr>
          </a:p>
          <a:p>
            <a:pPr eaLnBrk="1" hangingPunct="1">
              <a:buFontTx/>
              <a:buNone/>
            </a:pPr>
            <a:r>
              <a:rPr lang="ja-JP" altLang="en-US" sz="2200" b="0" dirty="0">
                <a:latin typeface="+mj-ea"/>
                <a:ea typeface="+mj-ea"/>
              </a:rPr>
              <a:t>　 が出会う</a:t>
            </a:r>
            <a:endParaRPr lang="en-US" altLang="ja-JP" sz="2200" b="0" dirty="0">
              <a:latin typeface="+mj-ea"/>
              <a:ea typeface="+mj-ea"/>
            </a:endParaRPr>
          </a:p>
        </p:txBody>
      </p:sp>
      <p:sp>
        <p:nvSpPr>
          <p:cNvPr id="52" name="Rectangle 25"/>
          <p:cNvSpPr>
            <a:spLocks noChangeArrowheads="1"/>
          </p:cNvSpPr>
          <p:nvPr/>
        </p:nvSpPr>
        <p:spPr bwMode="auto">
          <a:xfrm>
            <a:off x="5845457" y="5115154"/>
            <a:ext cx="1076206" cy="497748"/>
          </a:xfrm>
          <a:prstGeom prst="rect">
            <a:avLst/>
          </a:prstGeom>
          <a:solidFill>
            <a:srgbClr val="FFFF99"/>
          </a:solidFill>
          <a:ln w="9525" algn="ctr">
            <a:solidFill>
              <a:srgbClr val="FF0000"/>
            </a:solidFill>
            <a:miter lim="800000"/>
            <a:headEnd/>
            <a:tailEnd/>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buFontTx/>
              <a:buNone/>
            </a:pPr>
            <a:r>
              <a:rPr lang="ja-JP" altLang="en-US" sz="2800" b="0" dirty="0">
                <a:latin typeface="ＭＳ Ｐゴシック" panose="020B0600070205080204" pitchFamily="50" charset="-128"/>
                <a:ea typeface="ＭＳ Ｐゴシック" panose="020B0600070205080204" pitchFamily="50" charset="-128"/>
              </a:rPr>
              <a:t>着床</a:t>
            </a:r>
          </a:p>
        </p:txBody>
      </p:sp>
      <p:sp>
        <p:nvSpPr>
          <p:cNvPr id="53" name="Rectangle 25"/>
          <p:cNvSpPr>
            <a:spLocks noChangeArrowheads="1"/>
          </p:cNvSpPr>
          <p:nvPr/>
        </p:nvSpPr>
        <p:spPr bwMode="auto">
          <a:xfrm>
            <a:off x="5321922" y="323883"/>
            <a:ext cx="3325393" cy="835474"/>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200" b="0" dirty="0">
                <a:latin typeface="+mj-ea"/>
                <a:ea typeface="+mj-ea"/>
              </a:rPr>
              <a:t>④ 受精卵は、細胞分裂し</a:t>
            </a:r>
            <a:endParaRPr lang="en-US" altLang="ja-JP" sz="2200" b="0" dirty="0">
              <a:latin typeface="+mj-ea"/>
              <a:ea typeface="+mj-ea"/>
            </a:endParaRPr>
          </a:p>
          <a:p>
            <a:pPr eaLnBrk="1" hangingPunct="1">
              <a:buFontTx/>
              <a:buNone/>
            </a:pPr>
            <a:r>
              <a:rPr lang="ja-JP" altLang="en-US" sz="2200" b="0" dirty="0">
                <a:latin typeface="+mj-ea"/>
                <a:ea typeface="+mj-ea"/>
              </a:rPr>
              <a:t>　 </a:t>
            </a:r>
            <a:r>
              <a:rPr lang="ja-JP" altLang="en-US" sz="2200" b="0" dirty="0" err="1">
                <a:latin typeface="+mj-ea"/>
                <a:ea typeface="+mj-ea"/>
              </a:rPr>
              <a:t>ながら</a:t>
            </a:r>
            <a:r>
              <a:rPr lang="ja-JP" altLang="en-US" sz="2200" b="0" dirty="0">
                <a:latin typeface="+mj-ea"/>
                <a:ea typeface="+mj-ea"/>
              </a:rPr>
              <a:t>卵管を移動する</a:t>
            </a:r>
            <a:endParaRPr lang="en-US" altLang="ja-JP" sz="2200" b="0" dirty="0">
              <a:latin typeface="+mj-ea"/>
              <a:ea typeface="+mj-ea"/>
            </a:endParaRPr>
          </a:p>
        </p:txBody>
      </p:sp>
      <p:cxnSp>
        <p:nvCxnSpPr>
          <p:cNvPr id="54" name="直線コネクタ 53"/>
          <p:cNvCxnSpPr/>
          <p:nvPr/>
        </p:nvCxnSpPr>
        <p:spPr>
          <a:xfrm>
            <a:off x="6881275" y="1130766"/>
            <a:ext cx="457600" cy="323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112818" y="3333132"/>
            <a:ext cx="892892" cy="161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4505429" y="5637446"/>
            <a:ext cx="794760" cy="3377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25"/>
          <p:cNvSpPr>
            <a:spLocks noChangeArrowheads="1"/>
          </p:cNvSpPr>
          <p:nvPr/>
        </p:nvSpPr>
        <p:spPr bwMode="auto">
          <a:xfrm>
            <a:off x="8789835" y="4222311"/>
            <a:ext cx="902813" cy="616638"/>
          </a:xfrm>
          <a:prstGeom prst="rect">
            <a:avLst/>
          </a:prstGeom>
          <a:solidFill>
            <a:srgbClr val="FFFF99"/>
          </a:solidFill>
          <a:ln w="9525" algn="ctr">
            <a:solidFill>
              <a:srgbClr val="FF0000"/>
            </a:solidFill>
            <a:miter lim="800000"/>
            <a:headEnd/>
            <a:tailEnd/>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algn="ctr" eaLnBrk="1" hangingPunct="1">
              <a:buFontTx/>
              <a:buNone/>
            </a:pPr>
            <a:r>
              <a:rPr lang="ja-JP" altLang="en-US" sz="2800" b="0" dirty="0">
                <a:latin typeface="ＭＳ Ｐゴシック" panose="020B0600070205080204" pitchFamily="50" charset="-128"/>
                <a:ea typeface="ＭＳ Ｐゴシック" panose="020B0600070205080204" pitchFamily="50" charset="-128"/>
              </a:rPr>
              <a:t>排卵</a:t>
            </a:r>
          </a:p>
        </p:txBody>
      </p:sp>
      <p:sp>
        <p:nvSpPr>
          <p:cNvPr id="59" name="Rectangle 25"/>
          <p:cNvSpPr>
            <a:spLocks noChangeArrowheads="1"/>
          </p:cNvSpPr>
          <p:nvPr/>
        </p:nvSpPr>
        <p:spPr bwMode="auto">
          <a:xfrm>
            <a:off x="5762267" y="3702750"/>
            <a:ext cx="1597331" cy="1362178"/>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200" b="0" dirty="0">
                <a:latin typeface="+mj-ea"/>
                <a:ea typeface="+mj-ea"/>
              </a:rPr>
              <a:t>受精卵は、</a:t>
            </a:r>
            <a:endParaRPr lang="en-US" altLang="ja-JP" sz="2200" b="0" dirty="0">
              <a:latin typeface="+mj-ea"/>
              <a:ea typeface="+mj-ea"/>
            </a:endParaRPr>
          </a:p>
          <a:p>
            <a:pPr eaLnBrk="1" hangingPunct="1">
              <a:buFontTx/>
              <a:buNone/>
            </a:pPr>
            <a:r>
              <a:rPr lang="ja-JP" altLang="en-US" sz="2200" b="0" dirty="0">
                <a:latin typeface="+mj-ea"/>
                <a:ea typeface="+mj-ea"/>
              </a:rPr>
              <a:t>子宮内膜に</a:t>
            </a:r>
            <a:endParaRPr lang="en-US" altLang="ja-JP" sz="2200" b="0" dirty="0">
              <a:latin typeface="+mj-ea"/>
              <a:ea typeface="+mj-ea"/>
            </a:endParaRPr>
          </a:p>
          <a:p>
            <a:pPr eaLnBrk="1" hangingPunct="1">
              <a:buFontTx/>
              <a:buNone/>
            </a:pPr>
            <a:r>
              <a:rPr lang="ja-JP" altLang="en-US" sz="2200" b="0" dirty="0">
                <a:latin typeface="+mj-ea"/>
                <a:ea typeface="+mj-ea"/>
              </a:rPr>
              <a:t>潜り込んで</a:t>
            </a:r>
            <a:endParaRPr lang="en-US" altLang="ja-JP" sz="2200" b="0" dirty="0">
              <a:latin typeface="+mj-ea"/>
              <a:ea typeface="+mj-ea"/>
            </a:endParaRPr>
          </a:p>
          <a:p>
            <a:pPr eaLnBrk="1" hangingPunct="1">
              <a:buFontTx/>
              <a:buNone/>
            </a:pPr>
            <a:r>
              <a:rPr lang="ja-JP" altLang="en-US" sz="2200" b="0" dirty="0">
                <a:latin typeface="+mj-ea"/>
                <a:ea typeface="+mj-ea"/>
              </a:rPr>
              <a:t>結びつく</a:t>
            </a:r>
            <a:endParaRPr lang="en-US" altLang="ja-JP" sz="2200" b="0" dirty="0">
              <a:latin typeface="+mj-ea"/>
              <a:ea typeface="+mj-ea"/>
            </a:endParaRPr>
          </a:p>
        </p:txBody>
      </p:sp>
      <p:sp>
        <p:nvSpPr>
          <p:cNvPr id="60" name="Rectangle 25"/>
          <p:cNvSpPr>
            <a:spLocks noChangeArrowheads="1"/>
          </p:cNvSpPr>
          <p:nvPr/>
        </p:nvSpPr>
        <p:spPr bwMode="auto">
          <a:xfrm>
            <a:off x="5973104" y="3259493"/>
            <a:ext cx="500189" cy="492096"/>
          </a:xfrm>
          <a:prstGeom prst="rect">
            <a:avLst/>
          </a:prstGeom>
          <a:noFill/>
          <a:ln>
            <a:noFill/>
          </a:ln>
          <a:extLst/>
        </p:spPr>
        <p:txBody>
          <a:bodyPr wrap="none" anchor="ctr"/>
          <a:lstStyle>
            <a:lvl1pPr marL="342900" indent="-342900" eaLnBrk="0" hangingPunct="0">
              <a:defRPr kumimoji="1" sz="3600" b="1">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3600" b="1">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3600" b="1">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3600" b="1">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36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20000"/>
              </a:spcBef>
              <a:spcAft>
                <a:spcPct val="0"/>
              </a:spcAft>
              <a:buChar char="•"/>
              <a:defRPr kumimoji="1" sz="3600" b="1">
                <a:solidFill>
                  <a:schemeClr val="tx1"/>
                </a:solidFill>
                <a:latin typeface="Arial" panose="020B0604020202020204" pitchFamily="34" charset="0"/>
                <a:ea typeface="HG丸ｺﾞｼｯｸM-PRO" panose="020F0600000000000000" pitchFamily="50" charset="-128"/>
              </a:defRPr>
            </a:lvl9pPr>
          </a:lstStyle>
          <a:p>
            <a:pPr eaLnBrk="1" hangingPunct="1">
              <a:buFontTx/>
              <a:buNone/>
            </a:pPr>
            <a:r>
              <a:rPr lang="ja-JP" altLang="en-US" sz="2200" b="0" dirty="0">
                <a:latin typeface="+mj-ea"/>
                <a:ea typeface="+mj-ea"/>
              </a:rPr>
              <a:t>⑤</a:t>
            </a:r>
            <a:endParaRPr lang="en-US" altLang="ja-JP" sz="2200" b="0" dirty="0">
              <a:latin typeface="+mj-ea"/>
              <a:ea typeface="+mj-ea"/>
            </a:endParaRPr>
          </a:p>
        </p:txBody>
      </p:sp>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68349" y="1673310"/>
            <a:ext cx="2472250" cy="499434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8120" y="3016694"/>
            <a:ext cx="654699" cy="632876"/>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972" y="2298397"/>
            <a:ext cx="495238" cy="523810"/>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8457" y="2007566"/>
            <a:ext cx="428571" cy="457143"/>
          </a:xfrm>
          <a:prstGeom prst="rect">
            <a:avLst/>
          </a:prstGeom>
        </p:spPr>
      </p:pic>
      <p:pic>
        <p:nvPicPr>
          <p:cNvPr id="10" name="図 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877495" y="1849260"/>
            <a:ext cx="445534" cy="464905"/>
          </a:xfrm>
          <a:prstGeom prst="rect">
            <a:avLst/>
          </a:prstGeom>
        </p:spPr>
      </p:pic>
      <p:pic>
        <p:nvPicPr>
          <p:cNvPr id="11" name="図 10"/>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217993" y="1363485"/>
            <a:ext cx="411802" cy="492154"/>
          </a:xfrm>
          <a:prstGeom prst="rect">
            <a:avLst/>
          </a:prstGeom>
        </p:spPr>
      </p:pic>
      <p:pic>
        <p:nvPicPr>
          <p:cNvPr id="14" name="図 1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375422" y="1257481"/>
            <a:ext cx="438095" cy="380952"/>
          </a:xfrm>
          <a:prstGeom prst="rect">
            <a:avLst/>
          </a:prstGeom>
        </p:spPr>
      </p:pic>
      <p:pic>
        <p:nvPicPr>
          <p:cNvPr id="15" name="図 14"/>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879699" y="2451932"/>
            <a:ext cx="761905" cy="1038095"/>
          </a:xfrm>
          <a:prstGeom prst="rect">
            <a:avLst/>
          </a:prstGeom>
        </p:spPr>
      </p:pic>
      <p:cxnSp>
        <p:nvCxnSpPr>
          <p:cNvPr id="61" name="直線コネクタ 60"/>
          <p:cNvCxnSpPr/>
          <p:nvPr/>
        </p:nvCxnSpPr>
        <p:spPr>
          <a:xfrm flipV="1">
            <a:off x="9353726" y="1639412"/>
            <a:ext cx="360166" cy="8460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flipV="1">
            <a:off x="7810890" y="1503947"/>
            <a:ext cx="364718" cy="55959"/>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H="1" flipV="1">
            <a:off x="8641949" y="1703114"/>
            <a:ext cx="242985" cy="218917"/>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7169" name="図 7168"/>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075389" y="3631458"/>
            <a:ext cx="636438" cy="581573"/>
          </a:xfrm>
          <a:prstGeom prst="rect">
            <a:avLst/>
          </a:prstGeom>
        </p:spPr>
      </p:pic>
      <p:cxnSp>
        <p:nvCxnSpPr>
          <p:cNvPr id="70" name="直線矢印コネクタ 69"/>
          <p:cNvCxnSpPr/>
          <p:nvPr/>
        </p:nvCxnSpPr>
        <p:spPr>
          <a:xfrm>
            <a:off x="8827153" y="3758692"/>
            <a:ext cx="260548" cy="131843"/>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7172" name="図 717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101864" y="1730830"/>
            <a:ext cx="2371429" cy="2590476"/>
          </a:xfrm>
          <a:prstGeom prst="rect">
            <a:avLst/>
          </a:prstGeom>
        </p:spPr>
      </p:pic>
    </p:spTree>
    <p:extLst>
      <p:ext uri="{BB962C8B-B14F-4D97-AF65-F5344CB8AC3E}">
        <p14:creationId xmlns:p14="http://schemas.microsoft.com/office/powerpoint/2010/main" val="40976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69"/>
                                        </p:tgtEl>
                                        <p:attrNameLst>
                                          <p:attrName>style.visibility</p:attrName>
                                        </p:attrNameLst>
                                      </p:cBhvr>
                                      <p:to>
                                        <p:strVal val="visible"/>
                                      </p:to>
                                    </p:set>
                                    <p:animEffect transition="in" filter="fade">
                                      <p:cBhvr>
                                        <p:cTn id="11" dur="500"/>
                                        <p:tgtEl>
                                          <p:spTgt spid="716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000"/>
                                        <p:tgtEl>
                                          <p:spTgt spid="5"/>
                                        </p:tgtEl>
                                      </p:cBhvr>
                                    </p:animEffect>
                                  </p:childTnLst>
                                </p:cTn>
                              </p:par>
                              <p:par>
                                <p:cTn id="24" presetID="22" presetClass="entr" presetSubtype="4"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wipe(down)">
                                      <p:cBhvr>
                                        <p:cTn id="26" dur="2000"/>
                                        <p:tgtEl>
                                          <p:spTgt spid="7172"/>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up)">
                                      <p:cBhvr>
                                        <p:cTn id="30" dur="500"/>
                                        <p:tgtEl>
                                          <p:spTgt spid="57"/>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xit" presetSubtype="0" fill="hold" nodeType="withEffect">
                                  <p:stCondLst>
                                    <p:cond delay="0"/>
                                  </p:stCondLst>
                                  <p:childTnLst>
                                    <p:animEffect transition="out" filter="fade">
                                      <p:cBhvr>
                                        <p:cTn id="41" dur="500"/>
                                        <p:tgtEl>
                                          <p:spTgt spid="7172"/>
                                        </p:tgtEl>
                                      </p:cBhvr>
                                    </p:animEffect>
                                    <p:set>
                                      <p:cBhvr>
                                        <p:cTn id="42" dur="1" fill="hold">
                                          <p:stCondLst>
                                            <p:cond delay="499"/>
                                          </p:stCondLst>
                                        </p:cTn>
                                        <p:tgtEl>
                                          <p:spTgt spid="7172"/>
                                        </p:tgtEl>
                                        <p:attrNameLst>
                                          <p:attrName>style.visibility</p:attrName>
                                        </p:attrNameLst>
                                      </p:cBhvr>
                                      <p:to>
                                        <p:strVal val="hidden"/>
                                      </p:to>
                                    </p:se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down)">
                                      <p:cBhvr>
                                        <p:cTn id="62" dur="500"/>
                                        <p:tgtEl>
                                          <p:spTgt spid="66"/>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1500"/>
                            </p:stCondLst>
                            <p:childTnLst>
                              <p:par>
                                <p:cTn id="68" presetID="22" presetClass="entr" presetSubtype="2" fill="hold" nodeType="after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right)">
                                      <p:cBhvr>
                                        <p:cTn id="70" dur="500"/>
                                        <p:tgtEl>
                                          <p:spTgt spid="64"/>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par>
                          <p:cTn id="75" fill="hold">
                            <p:stCondLst>
                              <p:cond delay="2500"/>
                            </p:stCondLst>
                            <p:childTnLst>
                              <p:par>
                                <p:cTn id="76" presetID="22" presetClass="entr" presetSubtype="4"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down)">
                                      <p:cBhvr>
                                        <p:cTn id="78" dur="500"/>
                                        <p:tgtEl>
                                          <p:spTgt spid="54"/>
                                        </p:tgtEl>
                                      </p:cBhvr>
                                    </p:animEffect>
                                  </p:childTnLst>
                                </p:cTn>
                              </p:par>
                            </p:childTnLst>
                          </p:cTn>
                        </p:par>
                        <p:par>
                          <p:cTn id="79" fill="hold">
                            <p:stCondLst>
                              <p:cond delay="3000"/>
                            </p:stCondLst>
                            <p:childTnLst>
                              <p:par>
                                <p:cTn id="80" presetID="10" presetClass="entr" presetSubtype="0" fill="hold" grpId="0" nodeType="after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500"/>
                                        <p:tgtEl>
                                          <p:spTgt spid="8"/>
                                        </p:tgtEl>
                                      </p:cBhvr>
                                    </p:animEffect>
                                  </p:childTnLst>
                                </p:cTn>
                              </p:par>
                            </p:childTnLst>
                          </p:cTn>
                        </p:par>
                        <p:par>
                          <p:cTn id="92" fill="hold">
                            <p:stCondLst>
                              <p:cond delay="1000"/>
                            </p:stCondLst>
                            <p:childTnLst>
                              <p:par>
                                <p:cTn id="93" presetID="10" presetClass="entr" presetSubtype="0"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par>
                          <p:cTn id="96" fill="hold">
                            <p:stCondLst>
                              <p:cond delay="1500"/>
                            </p:stCondLst>
                            <p:childTnLst>
                              <p:par>
                                <p:cTn id="97" presetID="22" presetClass="entr" presetSubtype="8" fill="hold"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ipe(left)">
                                      <p:cBhvr>
                                        <p:cTn id="99" dur="500"/>
                                        <p:tgtEl>
                                          <p:spTgt spid="5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500"/>
                                        <p:tgtEl>
                                          <p:spTgt spid="5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P spid="49" grpId="0"/>
      <p:bldP spid="50" grpId="0"/>
      <p:bldP spid="52" grpId="0" animBg="1"/>
      <p:bldP spid="53" grpId="0"/>
      <p:bldP spid="58" grpId="0" animBg="1"/>
      <p:bldP spid="59" grpId="0"/>
      <p:bldP spid="6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3376" y="48581"/>
            <a:ext cx="2616519" cy="1849608"/>
          </a:xfrm>
          <a:prstGeom prst="rect">
            <a:avLst/>
          </a:prstGeom>
        </p:spPr>
      </p:pic>
      <p:sp>
        <p:nvSpPr>
          <p:cNvPr id="6" name="正方形/長方形 5"/>
          <p:cNvSpPr/>
          <p:nvPr/>
        </p:nvSpPr>
        <p:spPr>
          <a:xfrm>
            <a:off x="1801235" y="5478278"/>
            <a:ext cx="2783903" cy="839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solidFill>
                <a:latin typeface="+mn-ea"/>
              </a:rPr>
              <a:t>  脳や心臓がつくれられる</a:t>
            </a:r>
            <a:endParaRPr lang="en-US" altLang="ja-JP" dirty="0">
              <a:solidFill>
                <a:schemeClr val="tx1"/>
              </a:solidFill>
              <a:latin typeface="+mn-ea"/>
            </a:endParaRPr>
          </a:p>
          <a:p>
            <a:pPr>
              <a:lnSpc>
                <a:spcPct val="150000"/>
              </a:lnSpc>
            </a:pPr>
            <a:r>
              <a:rPr lang="en-US" altLang="ja-JP" dirty="0">
                <a:solidFill>
                  <a:schemeClr val="tx1"/>
                </a:solidFill>
                <a:latin typeface="+mn-ea"/>
              </a:rPr>
              <a:t>  </a:t>
            </a:r>
            <a:r>
              <a:rPr lang="ja-JP" altLang="en-US" dirty="0">
                <a:solidFill>
                  <a:schemeClr val="tx1"/>
                </a:solidFill>
                <a:latin typeface="+mn-ea"/>
              </a:rPr>
              <a:t>とても大切なとき</a:t>
            </a:r>
            <a:endParaRPr lang="en-US" altLang="ja-JP" dirty="0">
              <a:solidFill>
                <a:schemeClr val="tx1"/>
              </a:solidFill>
              <a:latin typeface="+mn-ea"/>
            </a:endParaRPr>
          </a:p>
        </p:txBody>
      </p:sp>
      <p:grpSp>
        <p:nvGrpSpPr>
          <p:cNvPr id="2" name="グループ化 1"/>
          <p:cNvGrpSpPr/>
          <p:nvPr/>
        </p:nvGrpSpPr>
        <p:grpSpPr>
          <a:xfrm>
            <a:off x="1801236" y="2003920"/>
            <a:ext cx="2468817" cy="3294943"/>
            <a:chOff x="277216" y="2003902"/>
            <a:chExt cx="2468817" cy="3294942"/>
          </a:xfrm>
        </p:grpSpPr>
        <p:pic>
          <p:nvPicPr>
            <p:cNvPr id="7" name="図 6"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960" y="2576347"/>
              <a:ext cx="2364073" cy="2722497"/>
            </a:xfrm>
            <a:prstGeom prst="rect">
              <a:avLst/>
            </a:prstGeom>
          </p:spPr>
        </p:pic>
        <p:sp>
          <p:nvSpPr>
            <p:cNvPr id="11" name="正方形/長方形 10"/>
            <p:cNvSpPr/>
            <p:nvPr/>
          </p:nvSpPr>
          <p:spPr>
            <a:xfrm>
              <a:off x="277216" y="2003902"/>
              <a:ext cx="2320798" cy="766183"/>
            </a:xfrm>
            <a:prstGeom prst="rect">
              <a:avLst/>
            </a:prstGeom>
            <a:solidFill>
              <a:srgbClr val="FFF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tx1"/>
                  </a:solidFill>
                  <a:latin typeface="AR P丸ゴシック体E" panose="020F0900000000000000" pitchFamily="50" charset="-128"/>
                  <a:ea typeface="AR P丸ゴシック体E" panose="020F0900000000000000" pitchFamily="50" charset="-128"/>
                </a:rPr>
                <a:t>およそ</a:t>
              </a:r>
              <a:r>
                <a:rPr lang="en-US" altLang="ja-JP" sz="2100" dirty="0">
                  <a:solidFill>
                    <a:schemeClr val="tx1"/>
                  </a:solidFill>
                  <a:latin typeface="AR P丸ゴシック体E" panose="020F0900000000000000" pitchFamily="50" charset="-128"/>
                  <a:ea typeface="AR P丸ゴシック体E" panose="020F0900000000000000" pitchFamily="50" charset="-128"/>
                </a:rPr>
                <a:t>1</a:t>
              </a:r>
              <a:r>
                <a:rPr lang="ja-JP" altLang="en-US" sz="2100" dirty="0">
                  <a:solidFill>
                    <a:schemeClr val="tx1"/>
                  </a:solidFill>
                  <a:latin typeface="AR P丸ゴシック体E" panose="020F0900000000000000" pitchFamily="50" charset="-128"/>
                  <a:ea typeface="AR P丸ゴシック体E" panose="020F0900000000000000" pitchFamily="50" charset="-128"/>
                </a:rPr>
                <a:t>か月後</a:t>
              </a:r>
              <a:endParaRPr lang="en-US" altLang="ja-JP" sz="2100" dirty="0">
                <a:solidFill>
                  <a:schemeClr val="tx1"/>
                </a:solidFill>
                <a:latin typeface="AR P丸ゴシック体E" panose="020F0900000000000000" pitchFamily="50" charset="-128"/>
                <a:ea typeface="AR P丸ゴシック体E" panose="020F0900000000000000" pitchFamily="50" charset="-128"/>
              </a:endParaRPr>
            </a:p>
            <a:p>
              <a:pPr algn="ctr"/>
              <a:r>
                <a:rPr lang="en-US" altLang="ja-JP" sz="1500" dirty="0">
                  <a:solidFill>
                    <a:schemeClr val="tx1"/>
                  </a:solidFill>
                  <a:latin typeface="AR P丸ゴシック体E" panose="020F0900000000000000" pitchFamily="50" charset="-128"/>
                  <a:ea typeface="AR P丸ゴシック体E" panose="020F0900000000000000" pitchFamily="50" charset="-128"/>
                </a:rPr>
                <a:t>2.5cm</a:t>
              </a:r>
              <a:r>
                <a:rPr lang="ja-JP" altLang="en-US" sz="1500" dirty="0">
                  <a:solidFill>
                    <a:schemeClr val="tx1"/>
                  </a:solidFill>
                  <a:latin typeface="AR P丸ゴシック体E" panose="020F0900000000000000" pitchFamily="50" charset="-128"/>
                  <a:ea typeface="AR P丸ゴシック体E" panose="020F0900000000000000" pitchFamily="50" charset="-128"/>
                </a:rPr>
                <a:t>・</a:t>
              </a:r>
              <a:r>
                <a:rPr lang="en-US" altLang="ja-JP" sz="1500" dirty="0">
                  <a:solidFill>
                    <a:schemeClr val="tx1"/>
                  </a:solidFill>
                  <a:latin typeface="AR P丸ゴシック体E" panose="020F0900000000000000" pitchFamily="50" charset="-128"/>
                  <a:ea typeface="AR P丸ゴシック体E" panose="020F0900000000000000" pitchFamily="50" charset="-128"/>
                </a:rPr>
                <a:t>4g</a:t>
              </a:r>
              <a:r>
                <a:rPr lang="ja-JP" altLang="en-US" sz="1500" dirty="0">
                  <a:solidFill>
                    <a:schemeClr val="tx1"/>
                  </a:solidFill>
                  <a:latin typeface="AR P丸ゴシック体E" panose="020F0900000000000000" pitchFamily="50" charset="-128"/>
                  <a:ea typeface="AR P丸ゴシック体E" panose="020F0900000000000000" pitchFamily="50" charset="-128"/>
                </a:rPr>
                <a:t>くらい</a:t>
              </a:r>
            </a:p>
          </p:txBody>
        </p:sp>
      </p:grpSp>
      <p:grpSp>
        <p:nvGrpSpPr>
          <p:cNvPr id="4" name="グループ化 3"/>
          <p:cNvGrpSpPr/>
          <p:nvPr/>
        </p:nvGrpSpPr>
        <p:grpSpPr>
          <a:xfrm>
            <a:off x="4810181" y="1699410"/>
            <a:ext cx="2575008" cy="3594485"/>
            <a:chOff x="3286181" y="1699391"/>
            <a:chExt cx="2575008" cy="3594485"/>
          </a:xfrm>
        </p:grpSpPr>
        <p:pic>
          <p:nvPicPr>
            <p:cNvPr id="9" name="図 8" descr="画面の領域"/>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6181" y="2232699"/>
              <a:ext cx="2575008" cy="3061177"/>
            </a:xfrm>
            <a:prstGeom prst="rect">
              <a:avLst/>
            </a:prstGeom>
          </p:spPr>
        </p:pic>
        <p:sp>
          <p:nvSpPr>
            <p:cNvPr id="12" name="正方形/長方形 11"/>
            <p:cNvSpPr/>
            <p:nvPr/>
          </p:nvSpPr>
          <p:spPr>
            <a:xfrm>
              <a:off x="3298325" y="1699391"/>
              <a:ext cx="2320798" cy="777822"/>
            </a:xfrm>
            <a:prstGeom prst="rect">
              <a:avLst/>
            </a:prstGeom>
            <a:solidFill>
              <a:srgbClr val="FFF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tx1"/>
                  </a:solidFill>
                  <a:latin typeface="AR P丸ゴシック体E" panose="020F0900000000000000" pitchFamily="50" charset="-128"/>
                  <a:ea typeface="AR P丸ゴシック体E" panose="020F0900000000000000" pitchFamily="50" charset="-128"/>
                </a:rPr>
                <a:t>およそ４か月後</a:t>
              </a:r>
              <a:endParaRPr lang="en-US" altLang="ja-JP" sz="2100" dirty="0">
                <a:solidFill>
                  <a:schemeClr val="tx1"/>
                </a:solidFill>
                <a:latin typeface="AR P丸ゴシック体E" panose="020F0900000000000000" pitchFamily="50" charset="-128"/>
                <a:ea typeface="AR P丸ゴシック体E" panose="020F0900000000000000" pitchFamily="50" charset="-128"/>
              </a:endParaRPr>
            </a:p>
            <a:p>
              <a:pPr algn="ctr"/>
              <a:r>
                <a:rPr lang="en-US" altLang="ja-JP" sz="1500" dirty="0">
                  <a:solidFill>
                    <a:schemeClr val="tx1"/>
                  </a:solidFill>
                  <a:latin typeface="AR P丸ゴシック体E" panose="020F0900000000000000" pitchFamily="50" charset="-128"/>
                  <a:ea typeface="AR P丸ゴシック体E" panose="020F0900000000000000" pitchFamily="50" charset="-128"/>
                </a:rPr>
                <a:t>20cm</a:t>
              </a:r>
              <a:r>
                <a:rPr lang="ja-JP" altLang="en-US" sz="1500" dirty="0">
                  <a:solidFill>
                    <a:schemeClr val="tx1"/>
                  </a:solidFill>
                  <a:latin typeface="AR P丸ゴシック体E" panose="020F0900000000000000" pitchFamily="50" charset="-128"/>
                  <a:ea typeface="AR P丸ゴシック体E" panose="020F0900000000000000" pitchFamily="50" charset="-128"/>
                </a:rPr>
                <a:t>・</a:t>
              </a:r>
              <a:r>
                <a:rPr lang="en-US" altLang="ja-JP" sz="1500" dirty="0">
                  <a:solidFill>
                    <a:schemeClr val="tx1"/>
                  </a:solidFill>
                  <a:latin typeface="AR P丸ゴシック体E" panose="020F0900000000000000" pitchFamily="50" charset="-128"/>
                  <a:ea typeface="AR P丸ゴシック体E" panose="020F0900000000000000" pitchFamily="50" charset="-128"/>
                </a:rPr>
                <a:t>200g</a:t>
              </a:r>
              <a:r>
                <a:rPr lang="ja-JP" altLang="en-US" sz="1500" dirty="0">
                  <a:solidFill>
                    <a:schemeClr val="tx1"/>
                  </a:solidFill>
                  <a:latin typeface="AR P丸ゴシック体E" panose="020F0900000000000000" pitchFamily="50" charset="-128"/>
                  <a:ea typeface="AR P丸ゴシック体E" panose="020F0900000000000000" pitchFamily="50" charset="-128"/>
                </a:rPr>
                <a:t>くらい</a:t>
              </a:r>
            </a:p>
          </p:txBody>
        </p:sp>
      </p:grpSp>
      <p:sp>
        <p:nvSpPr>
          <p:cNvPr id="13" name="正方形/長方形 12"/>
          <p:cNvSpPr/>
          <p:nvPr/>
        </p:nvSpPr>
        <p:spPr>
          <a:xfrm>
            <a:off x="4822343" y="5494812"/>
            <a:ext cx="2694283" cy="839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solidFill>
                <a:latin typeface="+mj-ea"/>
                <a:ea typeface="+mj-ea"/>
              </a:rPr>
              <a:t>  耳ができて母親の声</a:t>
            </a:r>
            <a:endParaRPr lang="en-US" altLang="ja-JP" dirty="0">
              <a:solidFill>
                <a:schemeClr val="tx1"/>
              </a:solidFill>
              <a:latin typeface="+mj-ea"/>
              <a:ea typeface="+mj-ea"/>
            </a:endParaRPr>
          </a:p>
          <a:p>
            <a:pPr>
              <a:lnSpc>
                <a:spcPct val="150000"/>
              </a:lnSpc>
            </a:pPr>
            <a:r>
              <a:rPr lang="en-US" altLang="ja-JP" dirty="0">
                <a:solidFill>
                  <a:schemeClr val="tx1"/>
                </a:solidFill>
                <a:latin typeface="+mj-ea"/>
                <a:ea typeface="+mj-ea"/>
              </a:rPr>
              <a:t>  </a:t>
            </a:r>
            <a:r>
              <a:rPr lang="ja-JP" altLang="en-US" dirty="0">
                <a:solidFill>
                  <a:schemeClr val="tx1"/>
                </a:solidFill>
                <a:latin typeface="+mj-ea"/>
                <a:ea typeface="+mj-ea"/>
              </a:rPr>
              <a:t>や心音を聞いている</a:t>
            </a:r>
            <a:endParaRPr lang="en-US" altLang="ja-JP" dirty="0">
              <a:solidFill>
                <a:schemeClr val="tx1"/>
              </a:solidFill>
              <a:latin typeface="+mj-ea"/>
              <a:ea typeface="+mj-ea"/>
            </a:endParaRPr>
          </a:p>
        </p:txBody>
      </p:sp>
      <p:sp>
        <p:nvSpPr>
          <p:cNvPr id="14" name="正方形/長方形 13"/>
          <p:cNvSpPr/>
          <p:nvPr/>
        </p:nvSpPr>
        <p:spPr>
          <a:xfrm>
            <a:off x="8220206" y="5478278"/>
            <a:ext cx="2089393" cy="839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solidFill>
                <a:latin typeface="+mn-ea"/>
              </a:rPr>
              <a:t> 女の子か男の子か</a:t>
            </a:r>
            <a:endParaRPr lang="en-US" altLang="ja-JP" dirty="0">
              <a:solidFill>
                <a:schemeClr val="tx1"/>
              </a:solidFill>
              <a:latin typeface="+mn-ea"/>
            </a:endParaRPr>
          </a:p>
          <a:p>
            <a:pPr>
              <a:lnSpc>
                <a:spcPct val="150000"/>
              </a:lnSpc>
            </a:pPr>
            <a:r>
              <a:rPr lang="ja-JP" altLang="en-US" dirty="0">
                <a:solidFill>
                  <a:schemeClr val="tx1"/>
                </a:solidFill>
                <a:latin typeface="+mn-ea"/>
              </a:rPr>
              <a:t> はっきりわかる</a:t>
            </a:r>
            <a:endParaRPr lang="en-US" altLang="ja-JP" dirty="0">
              <a:solidFill>
                <a:schemeClr val="tx1"/>
              </a:solidFill>
              <a:latin typeface="+mn-ea"/>
            </a:endParaRPr>
          </a:p>
        </p:txBody>
      </p:sp>
      <p:grpSp>
        <p:nvGrpSpPr>
          <p:cNvPr id="5" name="グループ化 4"/>
          <p:cNvGrpSpPr/>
          <p:nvPr/>
        </p:nvGrpSpPr>
        <p:grpSpPr>
          <a:xfrm>
            <a:off x="7774936" y="1466536"/>
            <a:ext cx="2748527" cy="3827359"/>
            <a:chOff x="6250915" y="1466516"/>
            <a:chExt cx="2748527" cy="3827359"/>
          </a:xfrm>
        </p:grpSpPr>
        <p:pic>
          <p:nvPicPr>
            <p:cNvPr id="10" name="図 9" descr="画面の領域"/>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0915" y="1898189"/>
              <a:ext cx="2748527" cy="3395686"/>
            </a:xfrm>
            <a:prstGeom prst="rect">
              <a:avLst/>
            </a:prstGeom>
          </p:spPr>
        </p:pic>
        <p:sp>
          <p:nvSpPr>
            <p:cNvPr id="15" name="正方形/長方形 14"/>
            <p:cNvSpPr/>
            <p:nvPr/>
          </p:nvSpPr>
          <p:spPr>
            <a:xfrm>
              <a:off x="6464780" y="1466516"/>
              <a:ext cx="2320798" cy="766183"/>
            </a:xfrm>
            <a:prstGeom prst="rect">
              <a:avLst/>
            </a:prstGeom>
            <a:solidFill>
              <a:srgbClr val="FFF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tx1"/>
                  </a:solidFill>
                  <a:latin typeface="AR P丸ゴシック体E" panose="020F0900000000000000" pitchFamily="50" charset="-128"/>
                  <a:ea typeface="AR P丸ゴシック体E" panose="020F0900000000000000" pitchFamily="50" charset="-128"/>
                </a:rPr>
                <a:t>およそ５か月後</a:t>
              </a:r>
              <a:endParaRPr lang="en-US" altLang="ja-JP" sz="2100" dirty="0">
                <a:solidFill>
                  <a:schemeClr val="tx1"/>
                </a:solidFill>
                <a:latin typeface="AR P丸ゴシック体E" panose="020F0900000000000000" pitchFamily="50" charset="-128"/>
                <a:ea typeface="AR P丸ゴシック体E" panose="020F0900000000000000" pitchFamily="50" charset="-128"/>
              </a:endParaRPr>
            </a:p>
            <a:p>
              <a:pPr algn="ctr"/>
              <a:r>
                <a:rPr lang="en-US" altLang="ja-JP" sz="1500" dirty="0">
                  <a:solidFill>
                    <a:schemeClr val="tx1"/>
                  </a:solidFill>
                  <a:latin typeface="AR P丸ゴシック体E" panose="020F0900000000000000" pitchFamily="50" charset="-128"/>
                  <a:ea typeface="AR P丸ゴシック体E" panose="020F0900000000000000" pitchFamily="50" charset="-128"/>
                </a:rPr>
                <a:t>30cm</a:t>
              </a:r>
              <a:r>
                <a:rPr lang="ja-JP" altLang="en-US" sz="1500" dirty="0">
                  <a:solidFill>
                    <a:schemeClr val="tx1"/>
                  </a:solidFill>
                  <a:latin typeface="AR P丸ゴシック体E" panose="020F0900000000000000" pitchFamily="50" charset="-128"/>
                  <a:ea typeface="AR P丸ゴシック体E" panose="020F0900000000000000" pitchFamily="50" charset="-128"/>
                </a:rPr>
                <a:t>・</a:t>
              </a:r>
              <a:r>
                <a:rPr lang="en-US" altLang="ja-JP" sz="1500" dirty="0">
                  <a:solidFill>
                    <a:schemeClr val="tx1"/>
                  </a:solidFill>
                  <a:latin typeface="AR P丸ゴシック体E" panose="020F0900000000000000" pitchFamily="50" charset="-128"/>
                  <a:ea typeface="AR P丸ゴシック体E" panose="020F0900000000000000" pitchFamily="50" charset="-128"/>
                </a:rPr>
                <a:t>800g</a:t>
              </a:r>
              <a:r>
                <a:rPr lang="ja-JP" altLang="en-US" sz="1500" dirty="0">
                  <a:solidFill>
                    <a:schemeClr val="tx1"/>
                  </a:solidFill>
                  <a:latin typeface="AR P丸ゴシック体E" panose="020F0900000000000000" pitchFamily="50" charset="-128"/>
                  <a:ea typeface="AR P丸ゴシック体E" panose="020F0900000000000000" pitchFamily="50" charset="-128"/>
                </a:rPr>
                <a:t>くらい</a:t>
              </a:r>
            </a:p>
          </p:txBody>
        </p:sp>
      </p:grpSp>
      <p:sp>
        <p:nvSpPr>
          <p:cNvPr id="16" name="右矢印 15"/>
          <p:cNvSpPr/>
          <p:nvPr/>
        </p:nvSpPr>
        <p:spPr>
          <a:xfrm>
            <a:off x="4289156" y="3762108"/>
            <a:ext cx="533189"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右矢印 16"/>
          <p:cNvSpPr/>
          <p:nvPr/>
        </p:nvSpPr>
        <p:spPr>
          <a:xfrm>
            <a:off x="7385209" y="3663275"/>
            <a:ext cx="533189"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右矢印 17"/>
          <p:cNvSpPr/>
          <p:nvPr/>
        </p:nvSpPr>
        <p:spPr>
          <a:xfrm>
            <a:off x="10535107" y="3638971"/>
            <a:ext cx="378083"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Tree>
    <p:extLst>
      <p:ext uri="{BB962C8B-B14F-4D97-AF65-F5344CB8AC3E}">
        <p14:creationId xmlns:p14="http://schemas.microsoft.com/office/powerpoint/2010/main" val="300533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6" grpId="0" animBg="1"/>
      <p:bldP spid="17" grpId="0" animBg="1"/>
      <p:bldP spid="1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矢印 7"/>
          <p:cNvSpPr/>
          <p:nvPr/>
        </p:nvSpPr>
        <p:spPr>
          <a:xfrm>
            <a:off x="6570039" y="3191303"/>
            <a:ext cx="758969"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右矢印 9"/>
          <p:cNvSpPr/>
          <p:nvPr/>
        </p:nvSpPr>
        <p:spPr>
          <a:xfrm>
            <a:off x="1913766" y="3329621"/>
            <a:ext cx="756163"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grpSp>
        <p:nvGrpSpPr>
          <p:cNvPr id="2" name="グループ化 1"/>
          <p:cNvGrpSpPr/>
          <p:nvPr/>
        </p:nvGrpSpPr>
        <p:grpSpPr>
          <a:xfrm>
            <a:off x="2693253" y="201297"/>
            <a:ext cx="3645527" cy="5461336"/>
            <a:chOff x="1169233" y="201297"/>
            <a:chExt cx="3645527" cy="5461336"/>
          </a:xfrm>
        </p:grpSpPr>
        <p:pic>
          <p:nvPicPr>
            <p:cNvPr id="7" name="図 6"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233" y="932676"/>
              <a:ext cx="3645527" cy="4729957"/>
            </a:xfrm>
            <a:prstGeom prst="rect">
              <a:avLst/>
            </a:prstGeom>
          </p:spPr>
        </p:pic>
        <p:sp>
          <p:nvSpPr>
            <p:cNvPr id="16" name="正方形/長方形 15"/>
            <p:cNvSpPr/>
            <p:nvPr/>
          </p:nvSpPr>
          <p:spPr>
            <a:xfrm>
              <a:off x="2020344" y="201297"/>
              <a:ext cx="2506686" cy="766183"/>
            </a:xfrm>
            <a:prstGeom prst="rect">
              <a:avLst/>
            </a:prstGeom>
            <a:solidFill>
              <a:srgbClr val="FFF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j-ea"/>
                  <a:ea typeface="+mj-ea"/>
                </a:rPr>
                <a:t>およそ９か月後</a:t>
              </a:r>
              <a:endParaRPr lang="en-US" altLang="ja-JP" sz="2400" dirty="0">
                <a:solidFill>
                  <a:schemeClr val="tx1"/>
                </a:solidFill>
                <a:latin typeface="+mj-ea"/>
                <a:ea typeface="+mj-ea"/>
              </a:endParaRPr>
            </a:p>
            <a:p>
              <a:pPr algn="ctr"/>
              <a:r>
                <a:rPr lang="en-US" altLang="ja-JP" dirty="0">
                  <a:solidFill>
                    <a:schemeClr val="tx1"/>
                  </a:solidFill>
                  <a:latin typeface="+mj-ea"/>
                  <a:ea typeface="+mj-ea"/>
                </a:rPr>
                <a:t>50cm</a:t>
              </a:r>
              <a:r>
                <a:rPr lang="ja-JP" altLang="en-US" dirty="0">
                  <a:solidFill>
                    <a:schemeClr val="tx1"/>
                  </a:solidFill>
                  <a:latin typeface="+mj-ea"/>
                  <a:ea typeface="+mj-ea"/>
                </a:rPr>
                <a:t>・</a:t>
              </a:r>
              <a:r>
                <a:rPr lang="en-US" altLang="ja-JP" dirty="0">
                  <a:solidFill>
                    <a:schemeClr val="tx1"/>
                  </a:solidFill>
                  <a:latin typeface="+mj-ea"/>
                  <a:ea typeface="+mj-ea"/>
                </a:rPr>
                <a:t>3000g</a:t>
              </a:r>
              <a:r>
                <a:rPr lang="ja-JP" altLang="en-US" dirty="0">
                  <a:solidFill>
                    <a:schemeClr val="tx1"/>
                  </a:solidFill>
                  <a:latin typeface="+mj-ea"/>
                  <a:ea typeface="+mj-ea"/>
                </a:rPr>
                <a:t>くらい</a:t>
              </a:r>
            </a:p>
          </p:txBody>
        </p:sp>
      </p:grpSp>
      <p:sp>
        <p:nvSpPr>
          <p:cNvPr id="17" name="正方形/長方形 16"/>
          <p:cNvSpPr/>
          <p:nvPr/>
        </p:nvSpPr>
        <p:spPr>
          <a:xfrm>
            <a:off x="1808815" y="5037029"/>
            <a:ext cx="2595545" cy="1089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solidFill>
                <a:latin typeface="+mn-ea"/>
              </a:rPr>
              <a:t>胎児は母親の膣（ちつ）を通って生まれてくる</a:t>
            </a:r>
            <a:endParaRPr lang="en-US" altLang="ja-JP" dirty="0">
              <a:solidFill>
                <a:schemeClr val="tx1"/>
              </a:solidFill>
              <a:latin typeface="+mn-ea"/>
            </a:endParaRPr>
          </a:p>
        </p:txBody>
      </p:sp>
      <p:sp>
        <p:nvSpPr>
          <p:cNvPr id="20" name="正方形/長方形 19"/>
          <p:cNvSpPr/>
          <p:nvPr/>
        </p:nvSpPr>
        <p:spPr>
          <a:xfrm>
            <a:off x="7969782" y="5462598"/>
            <a:ext cx="2491932" cy="115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solidFill>
                <a:latin typeface="+mj-ea"/>
                <a:ea typeface="+mj-ea"/>
              </a:rPr>
              <a:t>赤ちゃんと母親が</a:t>
            </a:r>
            <a:endParaRPr lang="en-US" altLang="ja-JP" dirty="0">
              <a:solidFill>
                <a:schemeClr val="tx1"/>
              </a:solidFill>
              <a:latin typeface="+mj-ea"/>
              <a:ea typeface="+mj-ea"/>
            </a:endParaRPr>
          </a:p>
          <a:p>
            <a:pPr>
              <a:lnSpc>
                <a:spcPct val="150000"/>
              </a:lnSpc>
            </a:pPr>
            <a:r>
              <a:rPr lang="ja-JP" altLang="en-US" dirty="0">
                <a:solidFill>
                  <a:schemeClr val="tx1"/>
                </a:solidFill>
                <a:latin typeface="+mj-ea"/>
                <a:ea typeface="+mj-ea"/>
              </a:rPr>
              <a:t>力を合わせてがんばり</a:t>
            </a:r>
            <a:endParaRPr lang="en-US" altLang="ja-JP" dirty="0">
              <a:solidFill>
                <a:schemeClr val="tx1"/>
              </a:solidFill>
              <a:latin typeface="+mj-ea"/>
              <a:ea typeface="+mj-ea"/>
            </a:endParaRPr>
          </a:p>
          <a:p>
            <a:pPr>
              <a:lnSpc>
                <a:spcPct val="150000"/>
              </a:lnSpc>
            </a:pPr>
            <a:r>
              <a:rPr lang="ja-JP" altLang="en-US" dirty="0">
                <a:solidFill>
                  <a:schemeClr val="tx1"/>
                </a:solidFill>
                <a:latin typeface="+mj-ea"/>
                <a:ea typeface="+mj-ea"/>
              </a:rPr>
              <a:t>生まれてきます</a:t>
            </a:r>
            <a:endParaRPr lang="en-US" altLang="ja-JP" dirty="0">
              <a:solidFill>
                <a:schemeClr val="tx1"/>
              </a:solidFill>
              <a:latin typeface="+mj-ea"/>
              <a:ea typeface="+mj-ea"/>
            </a:endParaRPr>
          </a:p>
        </p:txBody>
      </p:sp>
      <p:grpSp>
        <p:nvGrpSpPr>
          <p:cNvPr id="3" name="グループ化 2"/>
          <p:cNvGrpSpPr/>
          <p:nvPr/>
        </p:nvGrpSpPr>
        <p:grpSpPr>
          <a:xfrm>
            <a:off x="7452551" y="186307"/>
            <a:ext cx="3091923" cy="5276272"/>
            <a:chOff x="5928532" y="186307"/>
            <a:chExt cx="3091923" cy="5276272"/>
          </a:xfrm>
        </p:grpSpPr>
        <p:pic>
          <p:nvPicPr>
            <p:cNvPr id="21" name="図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8532" y="1189472"/>
              <a:ext cx="3091923" cy="4273107"/>
            </a:xfrm>
            <a:prstGeom prst="rect">
              <a:avLst/>
            </a:prstGeom>
          </p:spPr>
        </p:pic>
        <p:sp>
          <p:nvSpPr>
            <p:cNvPr id="22" name="正方形/長方形 21"/>
            <p:cNvSpPr/>
            <p:nvPr/>
          </p:nvSpPr>
          <p:spPr>
            <a:xfrm>
              <a:off x="5928532" y="186307"/>
              <a:ext cx="3009171" cy="931026"/>
            </a:xfrm>
            <a:prstGeom prst="rect">
              <a:avLst/>
            </a:prstGeom>
            <a:noFill/>
          </p:spPr>
          <p:txBody>
            <a:bodyPr wrap="square" lIns="68580" tIns="34291" rIns="68580" bIns="34291">
              <a:spAutoFit/>
            </a:bodyPr>
            <a:lstStyle/>
            <a:p>
              <a:r>
                <a:rPr lang="ja-JP" altLang="en-US" sz="2800" b="1" dirty="0">
                  <a:ln w="10160">
                    <a:solidFill>
                      <a:srgbClr val="FF5050"/>
                    </a:solidFill>
                    <a:prstDash val="solid"/>
                  </a:ln>
                  <a:solidFill>
                    <a:srgbClr val="FFFFCC"/>
                  </a:solidFill>
                  <a:effectLst>
                    <a:outerShdw blurRad="38100" dist="22860" dir="5400000" algn="tl" rotWithShape="0">
                      <a:srgbClr val="000000">
                        <a:alpha val="30000"/>
                      </a:srgbClr>
                    </a:outerShdw>
                  </a:effectLst>
                </a:rPr>
                <a:t>生まれてきてくれて</a:t>
              </a:r>
              <a:endParaRPr lang="en-US" altLang="ja-JP" sz="2800" b="1" dirty="0">
                <a:ln w="10160">
                  <a:solidFill>
                    <a:srgbClr val="FF5050"/>
                  </a:solidFill>
                  <a:prstDash val="solid"/>
                </a:ln>
                <a:solidFill>
                  <a:srgbClr val="FFFFCC"/>
                </a:solidFill>
                <a:effectLst>
                  <a:outerShdw blurRad="38100" dist="22860" dir="5400000" algn="tl" rotWithShape="0">
                    <a:srgbClr val="000000">
                      <a:alpha val="30000"/>
                    </a:srgbClr>
                  </a:outerShdw>
                </a:effectLst>
              </a:endParaRPr>
            </a:p>
            <a:p>
              <a:r>
                <a:rPr lang="ja-JP" altLang="en-US" sz="2800" b="1" dirty="0">
                  <a:ln w="10160">
                    <a:solidFill>
                      <a:srgbClr val="FF5050"/>
                    </a:solidFill>
                    <a:prstDash val="solid"/>
                  </a:ln>
                  <a:solidFill>
                    <a:srgbClr val="FFFFCC"/>
                  </a:solidFill>
                  <a:effectLst>
                    <a:outerShdw blurRad="38100" dist="22860" dir="5400000" algn="tl" rotWithShape="0">
                      <a:srgbClr val="000000">
                        <a:alpha val="30000"/>
                      </a:srgbClr>
                    </a:outerShdw>
                  </a:effectLst>
                </a:rPr>
                <a:t>ありがとう！</a:t>
              </a:r>
            </a:p>
          </p:txBody>
        </p:sp>
      </p:grpSp>
    </p:spTree>
    <p:extLst>
      <p:ext uri="{BB962C8B-B14F-4D97-AF65-F5344CB8AC3E}">
        <p14:creationId xmlns:p14="http://schemas.microsoft.com/office/powerpoint/2010/main" val="6265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7" grpId="0"/>
      <p:bldP spid="2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6477001" y="6309360"/>
            <a:ext cx="4079967" cy="487680"/>
          </a:xfrm>
          <a:prstGeom prst="rect">
            <a:avLst/>
          </a:prstGeom>
        </p:spPr>
        <p:txBody>
          <a:bodyPr vert="horz" lIns="68580" tIns="34290" rIns="68580" bIns="34290" rtlCol="0" anchor="ctr">
            <a:noAutofit/>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defTabSz="685800">
              <a:defRPr/>
            </a:pPr>
            <a:r>
              <a:rPr lang="ja-JP" altLang="en-US" sz="900" dirty="0">
                <a:solidFill>
                  <a:prstClr val="black"/>
                </a:solidFill>
                <a:latin typeface="游ゴシック" panose="020B0400000000000000" pitchFamily="50" charset="-128"/>
                <a:ea typeface="游ゴシック" panose="020B0400000000000000" pitchFamily="50" charset="-128"/>
              </a:rPr>
              <a:t>資料</a:t>
            </a:r>
            <a:endParaRPr lang="en-US" altLang="ja-JP" sz="900" dirty="0">
              <a:solidFill>
                <a:prstClr val="black"/>
              </a:solidFill>
              <a:latin typeface="游ゴシック" panose="020B0400000000000000" pitchFamily="50" charset="-128"/>
              <a:ea typeface="游ゴシック" panose="020B0400000000000000" pitchFamily="50" charset="-128"/>
            </a:endParaRPr>
          </a:p>
          <a:p>
            <a:pPr algn="l" defTabSz="685800">
              <a:defRPr/>
            </a:pPr>
            <a:r>
              <a:rPr lang="ja-JP" altLang="en-US" sz="900" dirty="0">
                <a:solidFill>
                  <a:prstClr val="black"/>
                </a:solidFill>
                <a:latin typeface="游ゴシック" panose="020B0400000000000000" pitchFamily="50" charset="-128"/>
                <a:ea typeface="游ゴシック" panose="020B0400000000000000" pitchFamily="50" charset="-128"/>
              </a:rPr>
              <a:t>健康教育副読本「よりよい生活習慣のために　高校生用」</a:t>
            </a:r>
            <a:endParaRPr lang="en-US" altLang="ja-JP" sz="900" dirty="0">
              <a:solidFill>
                <a:prstClr val="black"/>
              </a:solidFill>
              <a:latin typeface="游ゴシック" panose="020B0400000000000000" pitchFamily="50" charset="-128"/>
              <a:ea typeface="游ゴシック" panose="020B0400000000000000" pitchFamily="50" charset="-128"/>
            </a:endParaRPr>
          </a:p>
          <a:p>
            <a:pPr algn="l" defTabSz="685800">
              <a:defRPr/>
            </a:pPr>
            <a:r>
              <a:rPr lang="ja-JP" altLang="en-US" sz="900" dirty="0">
                <a:solidFill>
                  <a:prstClr val="black"/>
                </a:solidFill>
                <a:latin typeface="游ゴシック" panose="020B0400000000000000" pitchFamily="50" charset="-128"/>
                <a:ea typeface="游ゴシック" panose="020B0400000000000000" pitchFamily="50" charset="-128"/>
              </a:rPr>
              <a:t>高知県健康政策部健康長寿政策課　高知県教育委員会事務局保健体育課</a:t>
            </a: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52401"/>
            <a:ext cx="9144000" cy="2745973"/>
          </a:xfrm>
          <a:prstGeom prst="rect">
            <a:avLst/>
          </a:prstGeom>
        </p:spPr>
      </p:pic>
      <p:sp>
        <p:nvSpPr>
          <p:cNvPr id="12" name="楕円 4"/>
          <p:cNvSpPr/>
          <p:nvPr/>
        </p:nvSpPr>
        <p:spPr>
          <a:xfrm>
            <a:off x="5552614" y="1352024"/>
            <a:ext cx="1572611" cy="80404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grpSp>
        <p:nvGrpSpPr>
          <p:cNvPr id="17" name="グループ化 16"/>
          <p:cNvGrpSpPr/>
          <p:nvPr/>
        </p:nvGrpSpPr>
        <p:grpSpPr>
          <a:xfrm>
            <a:off x="6384639" y="2955043"/>
            <a:ext cx="4022207" cy="3153148"/>
            <a:chOff x="5121792" y="2986568"/>
            <a:chExt cx="4022207" cy="3153148"/>
          </a:xfrm>
        </p:grpSpPr>
        <p:sp>
          <p:nvSpPr>
            <p:cNvPr id="13" name="角丸四角形 12"/>
            <p:cNvSpPr/>
            <p:nvPr/>
          </p:nvSpPr>
          <p:spPr>
            <a:xfrm>
              <a:off x="5121792" y="3492492"/>
              <a:ext cx="4022207" cy="2647224"/>
            </a:xfrm>
            <a:prstGeom prst="roundRect">
              <a:avLst/>
            </a:prstGeom>
            <a:solidFill>
              <a:srgbClr val="E5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endParaRPr lang="en-US" altLang="ja-JP" dirty="0">
                <a:solidFill>
                  <a:schemeClr val="tx1"/>
                </a:solidFill>
              </a:endParaRPr>
            </a:p>
            <a:p>
              <a:pPr>
                <a:lnSpc>
                  <a:spcPts val="3000"/>
                </a:lnSpc>
              </a:pPr>
              <a:r>
                <a:rPr lang="ja-JP" altLang="en-US" dirty="0">
                  <a:solidFill>
                    <a:schemeClr val="tx1"/>
                  </a:solidFill>
                </a:rPr>
                <a:t>◆精巣では、思春期になると毎日　</a:t>
              </a:r>
              <a:endParaRPr lang="en-US" altLang="ja-JP" dirty="0">
                <a:solidFill>
                  <a:schemeClr val="tx1"/>
                </a:solidFill>
              </a:endParaRPr>
            </a:p>
            <a:p>
              <a:pPr>
                <a:lnSpc>
                  <a:spcPts val="3000"/>
                </a:lnSpc>
              </a:pPr>
              <a:r>
                <a:rPr lang="ja-JP" altLang="en-US" dirty="0">
                  <a:solidFill>
                    <a:schemeClr val="tx1"/>
                  </a:solidFill>
                </a:rPr>
                <a:t>　  新しい精子が作られる。</a:t>
              </a:r>
              <a:endParaRPr lang="en-US" altLang="ja-JP" dirty="0">
                <a:solidFill>
                  <a:schemeClr val="tx1"/>
                </a:solidFill>
              </a:endParaRPr>
            </a:p>
            <a:p>
              <a:pPr>
                <a:lnSpc>
                  <a:spcPts val="3000"/>
                </a:lnSpc>
              </a:pPr>
              <a:r>
                <a:rPr lang="ja-JP" altLang="en-US" dirty="0">
                  <a:solidFill>
                    <a:schemeClr val="tx1"/>
                  </a:solidFill>
                </a:rPr>
                <a:t>◆</a:t>
              </a:r>
              <a:r>
                <a:rPr lang="en-US" altLang="ja-JP" dirty="0">
                  <a:solidFill>
                    <a:schemeClr val="tx1"/>
                  </a:solidFill>
                </a:rPr>
                <a:t>40</a:t>
              </a:r>
              <a:r>
                <a:rPr lang="ja-JP" altLang="en-US" dirty="0">
                  <a:solidFill>
                    <a:schemeClr val="tx1"/>
                  </a:solidFill>
                </a:rPr>
                <a:t>歳を過ぎる頃には精子の運動率</a:t>
              </a:r>
              <a:endParaRPr lang="en-US" altLang="ja-JP" dirty="0">
                <a:solidFill>
                  <a:schemeClr val="tx1"/>
                </a:solidFill>
              </a:endParaRPr>
            </a:p>
            <a:p>
              <a:pPr>
                <a:lnSpc>
                  <a:spcPts val="3000"/>
                </a:lnSpc>
              </a:pPr>
              <a:r>
                <a:rPr lang="en-US" altLang="ja-JP" dirty="0">
                  <a:solidFill>
                    <a:schemeClr val="tx1"/>
                  </a:solidFill>
                </a:rPr>
                <a:t>     </a:t>
              </a:r>
              <a:r>
                <a:rPr lang="ja-JP" altLang="en-US" dirty="0">
                  <a:solidFill>
                    <a:schemeClr val="tx1"/>
                  </a:solidFill>
                </a:rPr>
                <a:t>や質の低下が認められ、</a:t>
              </a:r>
              <a:r>
                <a:rPr lang="en-US" altLang="ja-JP" dirty="0">
                  <a:solidFill>
                    <a:schemeClr val="tx1"/>
                  </a:solidFill>
                </a:rPr>
                <a:t>50</a:t>
              </a:r>
              <a:r>
                <a:rPr lang="ja-JP" altLang="en-US" dirty="0">
                  <a:solidFill>
                    <a:schemeClr val="tx1"/>
                  </a:solidFill>
                </a:rPr>
                <a:t>歳を</a:t>
              </a:r>
              <a:endParaRPr lang="en-US" altLang="ja-JP" dirty="0">
                <a:solidFill>
                  <a:schemeClr val="tx1"/>
                </a:solidFill>
              </a:endParaRPr>
            </a:p>
            <a:p>
              <a:pPr>
                <a:lnSpc>
                  <a:spcPts val="3000"/>
                </a:lnSpc>
              </a:pPr>
              <a:r>
                <a:rPr lang="en-US" altLang="ja-JP" dirty="0">
                  <a:solidFill>
                    <a:schemeClr val="tx1"/>
                  </a:solidFill>
                </a:rPr>
                <a:t>      </a:t>
              </a:r>
              <a:r>
                <a:rPr lang="ja-JP" altLang="en-US" dirty="0">
                  <a:solidFill>
                    <a:schemeClr val="tx1"/>
                  </a:solidFill>
                </a:rPr>
                <a:t>過ぎると遺伝子に異常が起こり</a:t>
              </a:r>
              <a:endParaRPr lang="en-US" altLang="ja-JP" dirty="0">
                <a:solidFill>
                  <a:schemeClr val="tx1"/>
                </a:solidFill>
              </a:endParaRPr>
            </a:p>
            <a:p>
              <a:pPr>
                <a:lnSpc>
                  <a:spcPts val="3000"/>
                </a:lnSpc>
              </a:pPr>
              <a:r>
                <a:rPr lang="en-US" altLang="ja-JP" dirty="0">
                  <a:solidFill>
                    <a:schemeClr val="tx1"/>
                  </a:solidFill>
                </a:rPr>
                <a:t>      </a:t>
              </a:r>
              <a:r>
                <a:rPr lang="ja-JP" altLang="en-US" dirty="0">
                  <a:solidFill>
                    <a:schemeClr val="tx1"/>
                  </a:solidFill>
                </a:rPr>
                <a:t>やすくなる。</a:t>
              </a:r>
              <a:endParaRPr lang="ja-JP" altLang="en-US" dirty="0"/>
            </a:p>
          </p:txBody>
        </p:sp>
        <p:sp>
          <p:nvSpPr>
            <p:cNvPr id="14" name="タイトル 1"/>
            <p:cNvSpPr txBox="1">
              <a:spLocks/>
            </p:cNvSpPr>
            <p:nvPr/>
          </p:nvSpPr>
          <p:spPr>
            <a:xfrm>
              <a:off x="5900632" y="2986568"/>
              <a:ext cx="2464525" cy="714910"/>
            </a:xfrm>
            <a:prstGeom prst="rect">
              <a:avLst/>
            </a:prstGeom>
            <a:solidFill>
              <a:srgbClr val="FFFFCC"/>
            </a:solidFill>
            <a:ln>
              <a:solidFill>
                <a:srgbClr val="0070C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2000" dirty="0">
                  <a:latin typeface="ＭＳ Ｐゴシック" panose="020B0600070205080204" pitchFamily="50" charset="-128"/>
                  <a:ea typeface="ＭＳ Ｐゴシック" panose="020B0600070205080204" pitchFamily="50" charset="-128"/>
                </a:rPr>
                <a:t>40</a:t>
              </a:r>
              <a:r>
                <a:rPr lang="ja-JP" altLang="en-US" sz="2000" dirty="0">
                  <a:latin typeface="ＭＳ Ｐゴシック" panose="020B0600070205080204" pitchFamily="50" charset="-128"/>
                  <a:ea typeface="ＭＳ Ｐゴシック" panose="020B0600070205080204" pitchFamily="50" charset="-128"/>
                </a:rPr>
                <a:t>歳を過ぎると</a:t>
              </a:r>
              <a:endParaRPr lang="en-US" altLang="ja-JP" sz="2000" dirty="0">
                <a:latin typeface="ＭＳ Ｐゴシック" panose="020B0600070205080204" pitchFamily="50" charset="-128"/>
                <a:ea typeface="ＭＳ Ｐゴシック" panose="020B0600070205080204" pitchFamily="50" charset="-128"/>
              </a:endParaRPr>
            </a:p>
            <a:p>
              <a:pPr>
                <a:lnSpc>
                  <a:spcPct val="100000"/>
                </a:lnSpc>
              </a:pPr>
              <a:r>
                <a:rPr lang="ja-JP" altLang="en-US" sz="2000" dirty="0">
                  <a:latin typeface="ＭＳ Ｐゴシック" panose="020B0600070205080204" pitchFamily="50" charset="-128"/>
                  <a:ea typeface="ＭＳ Ｐゴシック" panose="020B0600070205080204" pitchFamily="50" charset="-128"/>
                </a:rPr>
                <a:t>精子も老化していく</a:t>
              </a:r>
            </a:p>
          </p:txBody>
        </p:sp>
      </p:grpSp>
      <p:grpSp>
        <p:nvGrpSpPr>
          <p:cNvPr id="18" name="グループ化 17"/>
          <p:cNvGrpSpPr/>
          <p:nvPr/>
        </p:nvGrpSpPr>
        <p:grpSpPr>
          <a:xfrm>
            <a:off x="1753754" y="2955044"/>
            <a:ext cx="4403207" cy="3154721"/>
            <a:chOff x="366913" y="2984995"/>
            <a:chExt cx="4403207" cy="3154721"/>
          </a:xfrm>
        </p:grpSpPr>
        <p:sp>
          <p:nvSpPr>
            <p:cNvPr id="15" name="角丸四角形 14"/>
            <p:cNvSpPr/>
            <p:nvPr/>
          </p:nvSpPr>
          <p:spPr>
            <a:xfrm>
              <a:off x="366913" y="3490488"/>
              <a:ext cx="4403207" cy="2649228"/>
            </a:xfrm>
            <a:prstGeom prst="roundRect">
              <a:avLst/>
            </a:prstGeom>
            <a:solidFill>
              <a:srgbClr val="FFF9E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endParaRPr lang="en-US" altLang="ja-JP" dirty="0">
                <a:solidFill>
                  <a:schemeClr val="tx1"/>
                </a:solidFill>
              </a:endParaRPr>
            </a:p>
            <a:p>
              <a:pPr>
                <a:lnSpc>
                  <a:spcPts val="3000"/>
                </a:lnSpc>
              </a:pPr>
              <a:r>
                <a:rPr lang="ja-JP" altLang="en-US" dirty="0">
                  <a:solidFill>
                    <a:schemeClr val="tx1"/>
                  </a:solidFill>
                </a:rPr>
                <a:t>◆卵子の元は、生まれる前に一生分が　</a:t>
              </a:r>
              <a:endParaRPr lang="en-US" altLang="ja-JP" dirty="0">
                <a:solidFill>
                  <a:schemeClr val="tx1"/>
                </a:solidFill>
              </a:endParaRPr>
            </a:p>
            <a:p>
              <a:pPr>
                <a:lnSpc>
                  <a:spcPts val="3000"/>
                </a:lnSpc>
              </a:pPr>
              <a:r>
                <a:rPr lang="ja-JP" altLang="en-US" dirty="0">
                  <a:solidFill>
                    <a:schemeClr val="tx1"/>
                  </a:solidFill>
                </a:rPr>
                <a:t>　 作られ、卵巣に蓄えられており、思春期</a:t>
              </a:r>
              <a:endParaRPr lang="en-US" altLang="ja-JP" dirty="0">
                <a:solidFill>
                  <a:schemeClr val="tx1"/>
                </a:solidFill>
              </a:endParaRPr>
            </a:p>
            <a:p>
              <a:pPr>
                <a:lnSpc>
                  <a:spcPts val="3000"/>
                </a:lnSpc>
              </a:pPr>
              <a:r>
                <a:rPr lang="en-US" altLang="ja-JP" dirty="0">
                  <a:solidFill>
                    <a:schemeClr val="tx1"/>
                  </a:solidFill>
                </a:rPr>
                <a:t>    </a:t>
              </a:r>
              <a:r>
                <a:rPr lang="ja-JP" altLang="en-US" dirty="0">
                  <a:solidFill>
                    <a:schemeClr val="tx1"/>
                  </a:solidFill>
                </a:rPr>
                <a:t>になると毎月１つずつ排卵する。</a:t>
              </a:r>
              <a:endParaRPr lang="en-US" altLang="ja-JP" dirty="0">
                <a:solidFill>
                  <a:schemeClr val="tx1"/>
                </a:solidFill>
              </a:endParaRPr>
            </a:p>
            <a:p>
              <a:pPr>
                <a:lnSpc>
                  <a:spcPts val="3000"/>
                </a:lnSpc>
              </a:pPr>
              <a:r>
                <a:rPr lang="ja-JP" altLang="en-US" dirty="0">
                  <a:solidFill>
                    <a:schemeClr val="tx1"/>
                  </a:solidFill>
                </a:rPr>
                <a:t>◆年齢とともに卵子の質が低下していき</a:t>
              </a:r>
              <a:endParaRPr lang="en-US" altLang="ja-JP" dirty="0">
                <a:solidFill>
                  <a:schemeClr val="tx1"/>
                </a:solidFill>
              </a:endParaRPr>
            </a:p>
            <a:p>
              <a:pPr>
                <a:lnSpc>
                  <a:spcPts val="3000"/>
                </a:lnSpc>
              </a:pPr>
              <a:r>
                <a:rPr lang="ja-JP" altLang="en-US" dirty="0">
                  <a:solidFill>
                    <a:schemeClr val="tx1"/>
                  </a:solidFill>
                </a:rPr>
                <a:t>　  </a:t>
              </a:r>
              <a:r>
                <a:rPr lang="en-US" altLang="ja-JP" dirty="0">
                  <a:solidFill>
                    <a:schemeClr val="tx1"/>
                  </a:solidFill>
                </a:rPr>
                <a:t>35</a:t>
              </a:r>
              <a:r>
                <a:rPr lang="ja-JP" altLang="en-US" dirty="0">
                  <a:solidFill>
                    <a:schemeClr val="tx1"/>
                  </a:solidFill>
                </a:rPr>
                <a:t>歳を過ぎると妊娠しにくくなったり、　</a:t>
              </a:r>
              <a:endParaRPr lang="en-US" altLang="ja-JP" dirty="0">
                <a:solidFill>
                  <a:schemeClr val="tx1"/>
                </a:solidFill>
              </a:endParaRPr>
            </a:p>
            <a:p>
              <a:pPr>
                <a:lnSpc>
                  <a:spcPts val="3000"/>
                </a:lnSpc>
              </a:pPr>
              <a:r>
                <a:rPr lang="en-US" altLang="ja-JP" dirty="0">
                  <a:solidFill>
                    <a:schemeClr val="tx1"/>
                  </a:solidFill>
                </a:rPr>
                <a:t>     </a:t>
              </a:r>
              <a:r>
                <a:rPr lang="ja-JP" altLang="en-US" dirty="0">
                  <a:solidFill>
                    <a:schemeClr val="tx1"/>
                  </a:solidFill>
                </a:rPr>
                <a:t>妊娠や出産に伴うリスクが高くなる。</a:t>
              </a:r>
            </a:p>
          </p:txBody>
        </p:sp>
        <p:sp>
          <p:nvSpPr>
            <p:cNvPr id="16" name="タイトル 1"/>
            <p:cNvSpPr txBox="1">
              <a:spLocks/>
            </p:cNvSpPr>
            <p:nvPr/>
          </p:nvSpPr>
          <p:spPr>
            <a:xfrm>
              <a:off x="1336253" y="2984995"/>
              <a:ext cx="2464525" cy="714910"/>
            </a:xfrm>
            <a:prstGeom prst="rect">
              <a:avLst/>
            </a:prstGeom>
            <a:solidFill>
              <a:srgbClr val="FFFFCC"/>
            </a:solidFill>
            <a:ln>
              <a:solidFill>
                <a:schemeClr val="accent2"/>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000" dirty="0">
                  <a:latin typeface="ＭＳ Ｐゴシック" panose="020B0600070205080204" pitchFamily="50" charset="-128"/>
                  <a:ea typeface="ＭＳ Ｐゴシック" panose="020B0600070205080204" pitchFamily="50" charset="-128"/>
                </a:rPr>
                <a:t>年齢とともに</a:t>
              </a:r>
              <a:endParaRPr lang="en-US" altLang="ja-JP" sz="2000" dirty="0">
                <a:latin typeface="ＭＳ Ｐゴシック" panose="020B0600070205080204" pitchFamily="50" charset="-128"/>
                <a:ea typeface="ＭＳ Ｐゴシック" panose="020B0600070205080204" pitchFamily="50" charset="-128"/>
              </a:endParaRPr>
            </a:p>
            <a:p>
              <a:pPr>
                <a:lnSpc>
                  <a:spcPct val="100000"/>
                </a:lnSpc>
              </a:pPr>
              <a:r>
                <a:rPr lang="ja-JP" altLang="en-US" sz="2000" dirty="0">
                  <a:latin typeface="ＭＳ Ｐゴシック" panose="020B0600070205080204" pitchFamily="50" charset="-128"/>
                  <a:ea typeface="ＭＳ Ｐゴシック" panose="020B0600070205080204" pitchFamily="50" charset="-128"/>
                </a:rPr>
                <a:t>卵子は老化していく</a:t>
              </a:r>
            </a:p>
          </p:txBody>
        </p:sp>
      </p:grpSp>
    </p:spTree>
    <p:extLst>
      <p:ext uri="{BB962C8B-B14F-4D97-AF65-F5344CB8AC3E}">
        <p14:creationId xmlns:p14="http://schemas.microsoft.com/office/powerpoint/2010/main" val="68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37243" y="1956895"/>
            <a:ext cx="4688369" cy="2636782"/>
          </a:xfrm>
        </p:spPr>
        <p:txBody>
          <a:bodyPr anchor="ctr">
            <a:normAutofit/>
          </a:bodyPr>
          <a:lstStyle/>
          <a:p>
            <a:pPr>
              <a:lnSpc>
                <a:spcPct val="150000"/>
              </a:lnSpc>
            </a:pPr>
            <a:r>
              <a:rPr lang="ja-JP" altLang="en-US" sz="3600" dirty="0">
                <a:latin typeface="+mn-ea"/>
                <a:ea typeface="+mn-ea"/>
              </a:rPr>
              <a:t>未来を想像して</a:t>
            </a:r>
            <a:r>
              <a:rPr lang="en-US" altLang="ja-JP" sz="3600" dirty="0">
                <a:latin typeface="+mn-ea"/>
                <a:ea typeface="+mn-ea"/>
              </a:rPr>
              <a:t/>
            </a:r>
            <a:br>
              <a:rPr lang="en-US" altLang="ja-JP" sz="3600" dirty="0">
                <a:latin typeface="+mn-ea"/>
                <a:ea typeface="+mn-ea"/>
              </a:rPr>
            </a:br>
            <a:r>
              <a:rPr lang="en-US" altLang="ja-JP" sz="3600" dirty="0">
                <a:latin typeface="+mn-ea"/>
                <a:ea typeface="+mn-ea"/>
              </a:rPr>
              <a:t>『</a:t>
            </a:r>
            <a:r>
              <a:rPr lang="ja-JP" altLang="en-US" sz="3600" dirty="0">
                <a:latin typeface="+mn-ea"/>
                <a:ea typeface="+mn-ea"/>
              </a:rPr>
              <a:t>未来設計図</a:t>
            </a:r>
            <a:r>
              <a:rPr lang="en-US" altLang="ja-JP" sz="3600" dirty="0">
                <a:latin typeface="+mn-ea"/>
                <a:ea typeface="+mn-ea"/>
              </a:rPr>
              <a:t>』</a:t>
            </a:r>
            <a:r>
              <a:rPr lang="ja-JP" altLang="en-US" sz="3600" dirty="0">
                <a:latin typeface="+mn-ea"/>
                <a:ea typeface="+mn-ea"/>
              </a:rPr>
              <a:t>を</a:t>
            </a:r>
            <a:r>
              <a:rPr lang="en-US" altLang="ja-JP" sz="3600" dirty="0">
                <a:latin typeface="+mn-ea"/>
                <a:ea typeface="+mn-ea"/>
              </a:rPr>
              <a:t/>
            </a:r>
            <a:br>
              <a:rPr lang="en-US" altLang="ja-JP" sz="3600" dirty="0">
                <a:latin typeface="+mn-ea"/>
                <a:ea typeface="+mn-ea"/>
              </a:rPr>
            </a:br>
            <a:r>
              <a:rPr lang="ja-JP" altLang="en-US" sz="3600" dirty="0">
                <a:latin typeface="+mn-ea"/>
                <a:ea typeface="+mn-ea"/>
              </a:rPr>
              <a:t>書いてみよう</a:t>
            </a:r>
          </a:p>
        </p:txBody>
      </p:sp>
      <p:pic>
        <p:nvPicPr>
          <p:cNvPr id="4" name="図 3"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3917" y="977687"/>
            <a:ext cx="3765482" cy="4904822"/>
          </a:xfrm>
          <a:prstGeom prst="rect">
            <a:avLst/>
          </a:prstGeom>
          <a:ln>
            <a:solidFill>
              <a:schemeClr val="tx1"/>
            </a:solidFill>
          </a:ln>
        </p:spPr>
      </p:pic>
    </p:spTree>
    <p:extLst>
      <p:ext uri="{BB962C8B-B14F-4D97-AF65-F5344CB8AC3E}">
        <p14:creationId xmlns:p14="http://schemas.microsoft.com/office/powerpoint/2010/main" val="10448707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29458" y="2815834"/>
            <a:ext cx="6858000" cy="867966"/>
          </a:xfrm>
        </p:spPr>
        <p:txBody>
          <a:bodyPr>
            <a:normAutofit fontScale="90000"/>
          </a:bodyPr>
          <a:lstStyle/>
          <a:p>
            <a:r>
              <a:rPr kumimoji="1" lang="ja-JP" altLang="en-US" dirty="0" smtClean="0">
                <a:latin typeface="+mn-ea"/>
                <a:ea typeface="+mn-ea"/>
              </a:rPr>
              <a:t>育児シミュレーション</a:t>
            </a:r>
            <a:endParaRPr kumimoji="1" lang="ja-JP" altLang="en-US" dirty="0">
              <a:latin typeface="+mn-ea"/>
              <a:ea typeface="+mn-ea"/>
            </a:endParaRPr>
          </a:p>
        </p:txBody>
      </p:sp>
    </p:spTree>
    <p:extLst>
      <p:ext uri="{BB962C8B-B14F-4D97-AF65-F5344CB8AC3E}">
        <p14:creationId xmlns:p14="http://schemas.microsoft.com/office/powerpoint/2010/main" val="167432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48738" y="2453103"/>
            <a:ext cx="7858709" cy="1754326"/>
          </a:xfrm>
          <a:prstGeom prst="rect">
            <a:avLst/>
          </a:prstGeom>
          <a:noFill/>
        </p:spPr>
        <p:txBody>
          <a:bodyPr wrap="square" rtlCol="0">
            <a:spAutoFit/>
          </a:bodyPr>
          <a:lstStyle/>
          <a:p>
            <a:pPr algn="ctr" defTabSz="685800">
              <a:lnSpc>
                <a:spcPct val="150000"/>
              </a:lnSpc>
              <a:defRPr/>
            </a:pPr>
            <a:r>
              <a:rPr lang="ja-JP" altLang="en-US" sz="3600" dirty="0">
                <a:solidFill>
                  <a:prstClr val="black"/>
                </a:solidFill>
                <a:latin typeface="+mn-ea"/>
              </a:rPr>
              <a:t>あなたに、子どもが生まれました。</a:t>
            </a:r>
            <a:endParaRPr lang="en-US" altLang="ja-JP" sz="3600" dirty="0">
              <a:solidFill>
                <a:prstClr val="black"/>
              </a:solidFill>
              <a:latin typeface="+mn-ea"/>
            </a:endParaRPr>
          </a:p>
          <a:p>
            <a:pPr algn="ctr" defTabSz="685800">
              <a:lnSpc>
                <a:spcPct val="150000"/>
              </a:lnSpc>
              <a:defRPr/>
            </a:pPr>
            <a:r>
              <a:rPr lang="ja-JP" altLang="en-US" sz="3600" dirty="0">
                <a:solidFill>
                  <a:prstClr val="black"/>
                </a:solidFill>
                <a:latin typeface="+mn-ea"/>
              </a:rPr>
              <a:t>どんな名前を付けますか。</a:t>
            </a:r>
            <a:endParaRPr lang="en-US" altLang="ja-JP" sz="3600" dirty="0">
              <a:solidFill>
                <a:prstClr val="black"/>
              </a:solidFill>
              <a:latin typeface="+mn-ea"/>
            </a:endParaRPr>
          </a:p>
        </p:txBody>
      </p:sp>
    </p:spTree>
    <p:extLst>
      <p:ext uri="{BB962C8B-B14F-4D97-AF65-F5344CB8AC3E}">
        <p14:creationId xmlns:p14="http://schemas.microsoft.com/office/powerpoint/2010/main" val="12420150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85039" y="1957494"/>
            <a:ext cx="6036251" cy="1451679"/>
          </a:xfrm>
          <a:prstGeom prst="rect">
            <a:avLst/>
          </a:prstGeom>
          <a:noFill/>
        </p:spPr>
        <p:txBody>
          <a:bodyPr wrap="square" rtlCol="0">
            <a:spAutoFit/>
          </a:bodyPr>
          <a:lstStyle/>
          <a:p>
            <a:pPr algn="ctr" defTabSz="685800">
              <a:lnSpc>
                <a:spcPts val="5300"/>
              </a:lnSpc>
              <a:defRPr/>
            </a:pPr>
            <a:r>
              <a:rPr lang="ja-JP" altLang="en-US" sz="3600" dirty="0">
                <a:solidFill>
                  <a:prstClr val="black"/>
                </a:solidFill>
                <a:latin typeface="+mn-ea"/>
              </a:rPr>
              <a:t>自分が、親になったつもりで</a:t>
            </a:r>
            <a:endParaRPr lang="en-US" altLang="ja-JP" sz="3600" dirty="0">
              <a:solidFill>
                <a:prstClr val="black"/>
              </a:solidFill>
              <a:latin typeface="+mn-ea"/>
            </a:endParaRPr>
          </a:p>
          <a:p>
            <a:pPr algn="ctr" defTabSz="685800">
              <a:lnSpc>
                <a:spcPts val="5300"/>
              </a:lnSpc>
              <a:defRPr/>
            </a:pPr>
            <a:r>
              <a:rPr lang="ja-JP" altLang="en-US" sz="3600" dirty="0">
                <a:solidFill>
                  <a:prstClr val="black"/>
                </a:solidFill>
                <a:latin typeface="+mn-ea"/>
              </a:rPr>
              <a:t>みんなで考えてみましょう</a:t>
            </a:r>
          </a:p>
        </p:txBody>
      </p:sp>
      <p:sp>
        <p:nvSpPr>
          <p:cNvPr id="3" name="テキスト ボックス 2"/>
          <p:cNvSpPr txBox="1"/>
          <p:nvPr/>
        </p:nvSpPr>
        <p:spPr>
          <a:xfrm>
            <a:off x="2149603" y="4063187"/>
            <a:ext cx="8222795" cy="1107996"/>
          </a:xfrm>
          <a:prstGeom prst="rect">
            <a:avLst/>
          </a:prstGeom>
          <a:noFill/>
        </p:spPr>
        <p:txBody>
          <a:bodyPr wrap="square" rtlCol="0">
            <a:spAutoFit/>
          </a:bodyPr>
          <a:lstStyle/>
          <a:p>
            <a:pPr defTabSz="685800">
              <a:defRPr/>
            </a:pPr>
            <a:r>
              <a:rPr lang="ja-JP" altLang="en-US" sz="3300" dirty="0">
                <a:solidFill>
                  <a:prstClr val="black"/>
                </a:solidFill>
                <a:latin typeface="游ゴシック" panose="020B0400000000000000" pitchFamily="50" charset="-128"/>
                <a:ea typeface="游ゴシック" panose="020B0400000000000000" pitchFamily="50" charset="-128"/>
              </a:rPr>
              <a:t>もしも、自分の子どもにこんなことが</a:t>
            </a:r>
            <a:endParaRPr lang="en-US" altLang="ja-JP" sz="3300" dirty="0">
              <a:solidFill>
                <a:prstClr val="black"/>
              </a:solidFill>
              <a:latin typeface="游ゴシック" panose="020B0400000000000000" pitchFamily="50" charset="-128"/>
              <a:ea typeface="游ゴシック" panose="020B0400000000000000" pitchFamily="50" charset="-128"/>
            </a:endParaRPr>
          </a:p>
          <a:p>
            <a:pPr defTabSz="685800">
              <a:defRPr/>
            </a:pPr>
            <a:r>
              <a:rPr lang="ja-JP" altLang="en-US" sz="3300" dirty="0">
                <a:solidFill>
                  <a:prstClr val="black"/>
                </a:solidFill>
                <a:latin typeface="游ゴシック" panose="020B0400000000000000" pitchFamily="50" charset="-128"/>
                <a:ea typeface="游ゴシック" panose="020B0400000000000000" pitchFamily="50" charset="-128"/>
              </a:rPr>
              <a:t>起こったら、あなたたちはどうしますか。</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8877" y="1330981"/>
            <a:ext cx="1845392" cy="1907381"/>
          </a:xfrm>
          <a:prstGeom prst="rect">
            <a:avLst/>
          </a:prstGeom>
        </p:spPr>
      </p:pic>
      <p:pic>
        <p:nvPicPr>
          <p:cNvPr id="5" name="オブジェクト 0"/>
          <p:cNvPicPr/>
          <p:nvPr/>
        </p:nvPicPr>
        <p:blipFill>
          <a:blip r:embed="rId3" cstate="email">
            <a:extLst>
              <a:ext uri="{28A0092B-C50C-407E-A947-70E740481C1C}">
                <a14:useLocalDpi xmlns:a14="http://schemas.microsoft.com/office/drawing/2010/main"/>
              </a:ext>
            </a:extLst>
          </a:blip>
          <a:stretch>
            <a:fillRect/>
          </a:stretch>
        </p:blipFill>
        <p:spPr bwMode="auto">
          <a:xfrm>
            <a:off x="1756145" y="1434604"/>
            <a:ext cx="1354475" cy="1700135"/>
          </a:xfrm>
          <a:prstGeom prst="rect">
            <a:avLst/>
          </a:prstGeom>
          <a:noFill/>
          <a:ln>
            <a:miter/>
          </a:ln>
        </p:spPr>
      </p:pic>
    </p:spTree>
    <p:extLst>
      <p:ext uri="{BB962C8B-B14F-4D97-AF65-F5344CB8AC3E}">
        <p14:creationId xmlns:p14="http://schemas.microsoft.com/office/powerpoint/2010/main" val="4250453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7.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6057</TotalTime>
  <Words>16001</Words>
  <Application>Microsoft Office PowerPoint</Application>
  <PresentationFormat>ワイド画面</PresentationFormat>
  <Paragraphs>1302</Paragraphs>
  <Slides>105</Slides>
  <Notes>86</Notes>
  <HiddenSlides>0</HiddenSlides>
  <MMClips>0</MMClips>
  <ScaleCrop>false</ScaleCrop>
  <HeadingPairs>
    <vt:vector size="6" baseType="variant">
      <vt:variant>
        <vt:lpstr>使用されているフォント</vt:lpstr>
      </vt:variant>
      <vt:variant>
        <vt:i4>15</vt:i4>
      </vt:variant>
      <vt:variant>
        <vt:lpstr>テーマ</vt:lpstr>
      </vt:variant>
      <vt:variant>
        <vt:i4>9</vt:i4>
      </vt:variant>
      <vt:variant>
        <vt:lpstr>スライド タイトル</vt:lpstr>
      </vt:variant>
      <vt:variant>
        <vt:i4>105</vt:i4>
      </vt:variant>
    </vt:vector>
  </HeadingPairs>
  <TitlesOfParts>
    <vt:vector size="129" baseType="lpstr">
      <vt:lpstr>AR P丸ゴシック体E</vt:lpstr>
      <vt:lpstr>HGPｺﾞｼｯｸE</vt:lpstr>
      <vt:lpstr>HGSｺﾞｼｯｸE</vt:lpstr>
      <vt:lpstr>HG丸ｺﾞｼｯｸM-PRO</vt:lpstr>
      <vt:lpstr>ＭＳ Ｐゴシック</vt:lpstr>
      <vt:lpstr>ＭＳ ゴシック</vt:lpstr>
      <vt:lpstr>ＭＳ 明朝</vt:lpstr>
      <vt:lpstr>富士ポップ</vt:lpstr>
      <vt:lpstr>游ゴシック</vt:lpstr>
      <vt:lpstr>游ゴシック Light</vt:lpstr>
      <vt:lpstr>Arial</vt:lpstr>
      <vt:lpstr>Calibri</vt:lpstr>
      <vt:lpstr>Calibri Light</vt:lpstr>
      <vt:lpstr>Century</vt:lpstr>
      <vt:lpstr>Times New Roman</vt:lpstr>
      <vt:lpstr>標準</vt:lpstr>
      <vt:lpstr>標準デザイン</vt:lpstr>
      <vt:lpstr>Office ​​テーマ</vt:lpstr>
      <vt:lpstr>1_標準</vt:lpstr>
      <vt:lpstr>1_標準デザイン</vt:lpstr>
      <vt:lpstr>3_標準</vt:lpstr>
      <vt:lpstr>Office テーマ</vt:lpstr>
      <vt:lpstr>2_Office テーマ</vt:lpstr>
      <vt:lpstr>1_Office テーマ</vt:lpstr>
      <vt:lpstr>（高等学校　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思春期には、性への意識や異性への関心が高まる</vt:lpstr>
      <vt:lpstr>PowerPoint プレゼンテーション</vt:lpstr>
      <vt:lpstr>誰に迷惑をかけるわけでもないから 何をしてもいい？</vt:lpstr>
      <vt:lpstr>（高等学校　２）</vt:lpstr>
      <vt:lpstr>PowerPoint プレゼンテーション</vt:lpstr>
      <vt:lpstr>PowerPoint プレゼンテーション</vt:lpstr>
      <vt:lpstr>男子と女子で考え方や思いが違う</vt:lpstr>
      <vt:lpstr>性意識への違いの無理解から起こる問題</vt:lpstr>
      <vt:lpstr>PowerPoint プレゼンテーション</vt:lpstr>
      <vt:lpstr>性意識への違いの無理解から起こる問題</vt:lpstr>
      <vt:lpstr>PowerPoint プレゼンテーション</vt:lpstr>
      <vt:lpstr>PowerPoint プレゼンテーション</vt:lpstr>
      <vt:lpstr>交際中に起こる困ったこと</vt:lpstr>
      <vt:lpstr>Case１　放課後の予定を話している２人</vt:lpstr>
      <vt:lpstr>Case２　スマホを巡って口論に・・・</vt:lpstr>
      <vt:lpstr>Case3　お酒を勧められて</vt:lpstr>
      <vt:lpstr>PowerPoint プレゼンテーション</vt:lpstr>
      <vt:lpstr>PowerPoint プレゼンテーション</vt:lpstr>
      <vt:lpstr>Case１　放課後の予定を話している２人</vt:lpstr>
      <vt:lpstr>Case２　スマホを巡って口論に・・・</vt:lpstr>
      <vt:lpstr>Case３　お酒を勧められて</vt:lpstr>
      <vt:lpstr>好きという気持ちと自分の心</vt:lpstr>
      <vt:lpstr>PowerPoint プレゼンテーション</vt:lpstr>
      <vt:lpstr>PowerPoint プレゼンテーション</vt:lpstr>
      <vt:lpstr>PowerPoint プレゼンテーション</vt:lpstr>
      <vt:lpstr>（高等学校　３）</vt:lpstr>
      <vt:lpstr>PowerPoint プレゼンテーション</vt:lpstr>
      <vt:lpstr>性的指向や性自認に起因する 差別的な言動（ＳＯＧＩハラ）の例</vt:lpstr>
      <vt:lpstr>PowerPoint プレゼンテーション</vt:lpstr>
      <vt:lpstr>PowerPoint プレゼンテーション</vt:lpstr>
      <vt:lpstr>（高等学校　４）</vt:lpstr>
      <vt:lpstr>PowerPoint プレゼンテーション</vt:lpstr>
      <vt:lpstr>PowerPoint プレゼンテーション</vt:lpstr>
      <vt:lpstr>新規ＨＩＶ感染者・エイズ患者報告数の推移（高知県）</vt:lpstr>
      <vt:lpstr>　性感染症について考えよう</vt:lpstr>
      <vt:lpstr>性行為によって粘膜から、病気を引き起こす ウイルスなどが体内に入り感染する病気</vt:lpstr>
      <vt:lpstr>性感染症の種類</vt:lpstr>
      <vt:lpstr>　性感染症に感染すると  　どんな症状が出るのだろうか</vt:lpstr>
      <vt:lpstr>性器クラミジア感染症</vt:lpstr>
      <vt:lpstr>淋菌感染症</vt:lpstr>
      <vt:lpstr>性器ヘルペスウイルス感染症</vt:lpstr>
      <vt:lpstr>エイズ</vt:lpstr>
      <vt:lpstr>感染していないか、健康状態にはよく注意して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なぜ20代の若者の間で 流行が拡大しているのだろうか</vt:lpstr>
      <vt:lpstr>PowerPoint プレゼンテーション</vt:lpstr>
      <vt:lpstr>　　どうすれば感染拡大を 　　防ぐことができるのだろうか</vt:lpstr>
      <vt:lpstr>個人の対策</vt:lpstr>
      <vt:lpstr>社会的対策</vt:lpstr>
      <vt:lpstr>（高等学校　５）</vt:lpstr>
      <vt:lpstr>未来を想像しよう</vt:lpstr>
      <vt:lpstr>PowerPoint プレゼンテーション</vt:lpstr>
      <vt:lpstr>子どもの人数や子どもを産む時期、間隔を考えること</vt:lpstr>
      <vt:lpstr>低用量ピル</vt:lpstr>
      <vt:lpstr>コンドーム</vt:lpstr>
      <vt:lpstr>避妊法の選択の仕方</vt:lpstr>
      <vt:lpstr>　妊娠した場合にやむを得ない理由があれば、母体保護法に基づき 　限られた妊娠期間内に、手術によって胎児を母体外に出すこと</vt:lpstr>
      <vt:lpstr>妊娠週数による中絶手術方法</vt:lpstr>
      <vt:lpstr>PowerPoint プレゼンテーション</vt:lpstr>
      <vt:lpstr>PowerPoint プレゼンテーション</vt:lpstr>
      <vt:lpstr>PowerPoint プレゼンテーション</vt:lpstr>
      <vt:lpstr>生まれてくる命へ責任を持つことができますか</vt:lpstr>
      <vt:lpstr>（高等学校　６）</vt:lpstr>
      <vt:lpstr>PowerPoint プレゼンテーション</vt:lpstr>
      <vt:lpstr>PowerPoint プレゼンテーション</vt:lpstr>
      <vt:lpstr>妊娠すると</vt:lpstr>
      <vt:lpstr>　出産予定日は、何をもとにして 　決めるのだろうか</vt:lpstr>
      <vt:lpstr>出産予定日は、 女性の月経（生理）の日をもとに決める</vt:lpstr>
      <vt:lpstr>PowerPoint プレゼンテーション</vt:lpstr>
      <vt:lpstr>赤ちゃんが生まれる ～出産のしくみ～</vt:lpstr>
      <vt:lpstr>PowerPoint プレゼンテーション</vt:lpstr>
      <vt:lpstr>◆　お産が始まるサイン</vt:lpstr>
      <vt:lpstr>せまい骨盤をぬける ために、できるだけ 頭を小さくする。</vt:lpstr>
      <vt:lpstr>PowerPoint プレゼンテーション</vt:lpstr>
      <vt:lpstr>PowerPoint プレゼンテーション</vt:lpstr>
      <vt:lpstr>（高等学校　７）</vt:lpstr>
      <vt:lpstr>PowerPoint プレゼンテーション</vt:lpstr>
      <vt:lpstr>PowerPoint プレゼンテーション</vt:lpstr>
      <vt:lpstr>PowerPoint プレゼンテーション</vt:lpstr>
      <vt:lpstr>PowerPoint プレゼンテーション</vt:lpstr>
      <vt:lpstr>未来を想像して 『未来設計図』を 書いてみよう</vt:lpstr>
      <vt:lpstr>育児シミュレーション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teacher</dc:creator>
  <cp:lastModifiedBy>高知県教育委員会</cp:lastModifiedBy>
  <cp:revision>442</cp:revision>
  <cp:lastPrinted>2021-01-05T13:25:36Z</cp:lastPrinted>
  <dcterms:created xsi:type="dcterms:W3CDTF">2019-01-15T22:52:45Z</dcterms:created>
  <dcterms:modified xsi:type="dcterms:W3CDTF">2022-03-04T12:57:50Z</dcterms:modified>
</cp:coreProperties>
</file>