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4308" r:id="rId2"/>
    <p:sldMasterId id="2147484320" r:id="rId3"/>
  </p:sldMasterIdLst>
  <p:notesMasterIdLst>
    <p:notesMasterId r:id="rId42"/>
  </p:notesMasterIdLst>
  <p:sldIdLst>
    <p:sldId id="260" r:id="rId4"/>
    <p:sldId id="335" r:id="rId5"/>
    <p:sldId id="336" r:id="rId6"/>
    <p:sldId id="365" r:id="rId7"/>
    <p:sldId id="346" r:id="rId8"/>
    <p:sldId id="366" r:id="rId9"/>
    <p:sldId id="348" r:id="rId10"/>
    <p:sldId id="349" r:id="rId11"/>
    <p:sldId id="351" r:id="rId12"/>
    <p:sldId id="261" r:id="rId13"/>
    <p:sldId id="342" r:id="rId14"/>
    <p:sldId id="316" r:id="rId15"/>
    <p:sldId id="317" r:id="rId16"/>
    <p:sldId id="322" r:id="rId17"/>
    <p:sldId id="319" r:id="rId18"/>
    <p:sldId id="361" r:id="rId19"/>
    <p:sldId id="360" r:id="rId20"/>
    <p:sldId id="281" r:id="rId21"/>
    <p:sldId id="363" r:id="rId22"/>
    <p:sldId id="367" r:id="rId23"/>
    <p:sldId id="280" r:id="rId24"/>
    <p:sldId id="356" r:id="rId25"/>
    <p:sldId id="355" r:id="rId26"/>
    <p:sldId id="354" r:id="rId27"/>
    <p:sldId id="353" r:id="rId28"/>
    <p:sldId id="263" r:id="rId29"/>
    <p:sldId id="343" r:id="rId30"/>
    <p:sldId id="344" r:id="rId31"/>
    <p:sldId id="345" r:id="rId32"/>
    <p:sldId id="276" r:id="rId33"/>
    <p:sldId id="272" r:id="rId34"/>
    <p:sldId id="273" r:id="rId35"/>
    <p:sldId id="279" r:id="rId36"/>
    <p:sldId id="270" r:id="rId37"/>
    <p:sldId id="271" r:id="rId38"/>
    <p:sldId id="338" r:id="rId39"/>
    <p:sldId id="282" r:id="rId40"/>
    <p:sldId id="334" r:id="rId41"/>
  </p:sldIdLst>
  <p:sldSz cx="12192000" cy="6858000"/>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a:srgbClr val="FFE1FF"/>
    <a:srgbClr val="CCFFFF"/>
    <a:srgbClr val="FFCCFF"/>
    <a:srgbClr val="FFB9B9"/>
    <a:srgbClr val="FFCCCC"/>
    <a:srgbClr val="FFFFD5"/>
    <a:srgbClr val="ABFFAB"/>
    <a:srgbClr val="8BF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791" autoAdjust="0"/>
  </p:normalViewPr>
  <p:slideViewPr>
    <p:cSldViewPr snapToGrid="0">
      <p:cViewPr varScale="1">
        <p:scale>
          <a:sx n="63" d="100"/>
          <a:sy n="63" d="100"/>
        </p:scale>
        <p:origin x="10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61AA4639-22CD-4BBA-A5DB-3180F97B8029}" type="datetimeFigureOut">
              <a:rPr kumimoji="1" lang="ja-JP" altLang="en-US" smtClean="0"/>
              <a:t>2022/3/7</a:t>
            </a:fld>
            <a:endParaRPr kumimoji="1" lang="ja-JP" altLang="en-US" dirty="0"/>
          </a:p>
        </p:txBody>
      </p:sp>
      <p:sp>
        <p:nvSpPr>
          <p:cNvPr id="4" name="スライド イメージ プレースホルダー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C45D214-96D8-4A19-89DD-F5C77182F37B}" type="slidenum">
              <a:rPr kumimoji="1" lang="ja-JP" altLang="en-US" smtClean="0"/>
              <a:t>‹#›</a:t>
            </a:fld>
            <a:endParaRPr kumimoji="1" lang="ja-JP" altLang="en-US" dirty="0"/>
          </a:p>
        </p:txBody>
      </p:sp>
    </p:spTree>
    <p:extLst>
      <p:ext uri="{BB962C8B-B14F-4D97-AF65-F5344CB8AC3E}">
        <p14:creationId xmlns:p14="http://schemas.microsoft.com/office/powerpoint/2010/main" val="19255854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射精や月経が起こるということは、赤ちゃんができる体になったという証であること、体が大人に変わることで、プライベートゾーンについてのマナーをこれまでよりもしっかり身に付ける必要があることを伝えましょう。</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体が大人になることに伴い自分も相手も気持ちよく過ごせるマナーを身に付けていくことが必要である、という次時以降の学習（他の人との距離感や場を考えた行動の仕方）につなげられるように、射精や月経の役割や意味について、しっかり指導しましょう。</a:t>
            </a:r>
            <a:endParaRPr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1</a:t>
            </a:fld>
            <a:endParaRPr kumimoji="1" lang="ja-JP" altLang="en-US" dirty="0"/>
          </a:p>
        </p:txBody>
      </p:sp>
    </p:spTree>
    <p:extLst>
      <p:ext uri="{BB962C8B-B14F-4D97-AF65-F5344CB8AC3E}">
        <p14:creationId xmlns:p14="http://schemas.microsoft.com/office/powerpoint/2010/main" val="187008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異性に近づきすぎたり抱きついたり触ったりする行為は、本人には悪気がなく、親しみの表現であったり安心感を得るための身体的接触であったりします。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しかし、年齢が高くなるとそうした行為は許されず、時には誤解を与えてしまいます。そのため、他者との適切な距離と接し方（触れていい場所・場面）を教える必要があります。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他者への接し方については、プライベートゾーンは大切な部分なので触れてはいけないといったルールや、自分の体を触らせたり見せたりしてはいけないことを教えましょう。</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併せて、子どもによっては親しみの表現である抱きつく行為を握手に代える、他者に用事のある時は肩を軽くたたくといったように、具体的に他の接し方を教えましょう。</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18</a:t>
            </a:fld>
            <a:endParaRPr kumimoji="1" lang="ja-JP" altLang="en-US" dirty="0"/>
          </a:p>
        </p:txBody>
      </p:sp>
    </p:spTree>
    <p:extLst>
      <p:ext uri="{BB962C8B-B14F-4D97-AF65-F5344CB8AC3E}">
        <p14:creationId xmlns:p14="http://schemas.microsoft.com/office/powerpoint/2010/main" val="1314590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水着で隠れる部分には、特別な名前が付いていて、「プライベートゾーン」といいます。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おちんちんと呼んでいるところは、「性器」といいます。胸、性器、おしりは、プライベートゾーンです。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水着では隠れていないけれど、口と顔も大切な部分です。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lang="ja-JP" altLang="en-US" smtClean="0">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4194123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　なぜ水着で隠れる部分に特別な名前が付いているかというと</a:t>
            </a:r>
            <a:r>
              <a:rPr kumimoji="1" lang="ja-JP" altLang="ja-JP" sz="1200" kern="1200" dirty="0" smtClean="0">
                <a:solidFill>
                  <a:schemeClr val="tx1"/>
                </a:solidFill>
                <a:effectLst/>
                <a:latin typeface="+mn-lt"/>
                <a:ea typeface="+mn-ea"/>
                <a:cs typeface="+mn-cs"/>
              </a:rPr>
              <a:t>、大人になると、「新しい命を作る」という働きが加わ</a:t>
            </a:r>
            <a:r>
              <a:rPr kumimoji="1" lang="ja-JP" altLang="en-US" sz="1200" kern="1200" dirty="0" smtClean="0">
                <a:solidFill>
                  <a:schemeClr val="tx1"/>
                </a:solidFill>
                <a:effectLst/>
                <a:latin typeface="+mn-lt"/>
                <a:ea typeface="+mn-ea"/>
                <a:cs typeface="+mn-cs"/>
              </a:rPr>
              <a:t>るとても大切なところだからです</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また</a:t>
            </a:r>
            <a:r>
              <a:rPr kumimoji="1" lang="ja-JP" altLang="ja-JP" sz="1200" kern="1200" dirty="0" smtClean="0">
                <a:solidFill>
                  <a:schemeClr val="tx1"/>
                </a:solidFill>
                <a:effectLst/>
                <a:latin typeface="+mn-lt"/>
                <a:ea typeface="+mn-ea"/>
                <a:cs typeface="+mn-cs"/>
              </a:rPr>
              <a:t>男の子には</a:t>
            </a:r>
            <a:r>
              <a:rPr kumimoji="1" lang="ja-JP" altLang="en-US" sz="1200" kern="1200" dirty="0" smtClean="0">
                <a:solidFill>
                  <a:schemeClr val="tx1"/>
                </a:solidFill>
                <a:effectLst/>
                <a:latin typeface="+mn-lt"/>
                <a:ea typeface="+mn-ea"/>
                <a:cs typeface="+mn-cs"/>
              </a:rPr>
              <a:t>性器</a:t>
            </a:r>
            <a:r>
              <a:rPr kumimoji="1" lang="ja-JP" altLang="ja-JP" sz="1200" kern="1200" dirty="0" smtClean="0">
                <a:solidFill>
                  <a:schemeClr val="tx1"/>
                </a:solidFill>
                <a:effectLst/>
                <a:latin typeface="+mn-lt"/>
                <a:ea typeface="+mn-ea"/>
                <a:cs typeface="+mn-cs"/>
              </a:rPr>
              <a:t>の部分に、女の子にはおへその下あたりのおなかの中に、生まれたときから「命のもと」が入っています。</a:t>
            </a:r>
          </a:p>
          <a:p>
            <a:r>
              <a:rPr kumimoji="1" lang="ja-JP" altLang="ja-JP" sz="1200" kern="1200" dirty="0" smtClean="0">
                <a:solidFill>
                  <a:schemeClr val="tx1"/>
                </a:solidFill>
                <a:effectLst/>
                <a:latin typeface="+mn-lt"/>
                <a:ea typeface="+mn-ea"/>
                <a:cs typeface="+mn-cs"/>
              </a:rPr>
              <a:t>　女の子には、またの部分に「赤ちゃんが生まれてくるときに通る道と出口」があります。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命を作る</a:t>
            </a:r>
            <a:r>
              <a:rPr kumimoji="1" lang="ja-JP" altLang="en-US" sz="1200" kern="1200" dirty="0" smtClean="0">
                <a:solidFill>
                  <a:schemeClr val="tx1"/>
                </a:solidFill>
                <a:effectLst/>
                <a:latin typeface="+mn-lt"/>
                <a:ea typeface="+mn-ea"/>
                <a:cs typeface="+mn-cs"/>
              </a:rPr>
              <a:t>大切</a:t>
            </a:r>
            <a:r>
              <a:rPr kumimoji="1" lang="ja-JP" altLang="ja-JP" sz="1200" kern="1200" dirty="0" smtClean="0">
                <a:solidFill>
                  <a:schemeClr val="tx1"/>
                </a:solidFill>
                <a:effectLst/>
                <a:latin typeface="+mn-lt"/>
                <a:ea typeface="+mn-ea"/>
                <a:cs typeface="+mn-cs"/>
              </a:rPr>
              <a:t>なところだから守るため、体の中と通じる穴があるからそこから</a:t>
            </a:r>
            <a:r>
              <a:rPr kumimoji="1" lang="ja-JP" altLang="ja-JP" sz="1200" kern="1200" dirty="0" err="1" smtClean="0">
                <a:solidFill>
                  <a:schemeClr val="tx1"/>
                </a:solidFill>
                <a:effectLst/>
                <a:latin typeface="+mn-lt"/>
                <a:ea typeface="+mn-ea"/>
                <a:cs typeface="+mn-cs"/>
              </a:rPr>
              <a:t>ばい</a:t>
            </a:r>
            <a:r>
              <a:rPr kumimoji="1" lang="ja-JP" altLang="ja-JP" sz="1200" kern="1200" dirty="0" smtClean="0">
                <a:solidFill>
                  <a:schemeClr val="tx1"/>
                </a:solidFill>
                <a:effectLst/>
                <a:latin typeface="+mn-lt"/>
                <a:ea typeface="+mn-ea"/>
                <a:cs typeface="+mn-cs"/>
              </a:rPr>
              <a:t>菌が入らないように清潔に守るために、</a:t>
            </a:r>
            <a:r>
              <a:rPr kumimoji="1" lang="ja-JP" altLang="en-US" sz="1200" kern="1200" dirty="0" smtClean="0">
                <a:solidFill>
                  <a:schemeClr val="tx1"/>
                </a:solidFill>
                <a:effectLst/>
                <a:latin typeface="+mn-lt"/>
                <a:ea typeface="+mn-ea"/>
                <a:cs typeface="+mn-cs"/>
              </a:rPr>
              <a:t>プライベートゾーンには、６つの約束があります</a:t>
            </a:r>
            <a:r>
              <a:rPr kumimoji="1" lang="ja-JP" altLang="ja-JP" sz="1200" kern="1200" dirty="0" smtClean="0">
                <a:solidFill>
                  <a:schemeClr val="tx1"/>
                </a:solidFill>
                <a:effectLst/>
                <a:latin typeface="+mn-lt"/>
                <a:ea typeface="+mn-ea"/>
                <a:cs typeface="+mn-cs"/>
              </a:rPr>
              <a:t>。</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①他の人</a:t>
            </a:r>
            <a:r>
              <a:rPr kumimoji="1" lang="ja-JP" altLang="en-US" sz="1200" kern="1200" dirty="0" err="1" smtClean="0">
                <a:solidFill>
                  <a:schemeClr val="tx1"/>
                </a:solidFill>
                <a:effectLst/>
                <a:latin typeface="+mn-lt"/>
                <a:ea typeface="+mn-ea"/>
                <a:cs typeface="+mn-cs"/>
              </a:rPr>
              <a:t>のを</a:t>
            </a:r>
            <a:r>
              <a:rPr kumimoji="1" lang="ja-JP" altLang="en-US" sz="1200" kern="1200" dirty="0" smtClean="0">
                <a:solidFill>
                  <a:schemeClr val="tx1"/>
                </a:solidFill>
                <a:effectLst/>
                <a:latin typeface="+mn-lt"/>
                <a:ea typeface="+mn-ea"/>
                <a:cs typeface="+mn-cs"/>
              </a:rPr>
              <a:t>勝手に見ない　②他の人のを勝手に触らない</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③人に見せない　④人の前で触らない</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⑤蹴ったり叩いたりしない　⑥清潔にする</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（参考）</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日常生活のなかで介助をする際にプライベートゾーンに触れる必要がある場合には、子どものプライベートを守るという意識を持ち、声をかけながら介助をすることも大切です。</a:t>
            </a:r>
          </a:p>
        </p:txBody>
      </p:sp>
      <p:sp>
        <p:nvSpPr>
          <p:cNvPr id="4" name="スライド番号プレースホルダー 3"/>
          <p:cNvSpPr>
            <a:spLocks noGrp="1"/>
          </p:cNvSpPr>
          <p:nvPr>
            <p:ph type="sldNum" sz="quarter" idx="10"/>
          </p:nvPr>
        </p:nvSpPr>
        <p:spPr/>
        <p:txBody>
          <a:bodyPr/>
          <a:lstStyle/>
          <a:p>
            <a:fld id="{6C45D214-96D8-4A19-89DD-F5C77182F37B}"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3577491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他の人のプライベートゾーンを守るため、自分も相手も嫌な思いをしないために、人との距離について、次の約束を守りましょう。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21</a:t>
            </a:fld>
            <a:endParaRPr kumimoji="1" lang="ja-JP" altLang="en-US" dirty="0"/>
          </a:p>
        </p:txBody>
      </p:sp>
    </p:spTree>
    <p:extLst>
      <p:ext uri="{BB962C8B-B14F-4D97-AF65-F5344CB8AC3E}">
        <p14:creationId xmlns:p14="http://schemas.microsoft.com/office/powerpoint/2010/main" val="4231209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　相手の人が安心して、気持ちよく話ができる距離は、片手を伸ばして届かない距離です。</a:t>
            </a:r>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25</a:t>
            </a:fld>
            <a:endParaRPr kumimoji="1" lang="ja-JP" altLang="en-US" dirty="0"/>
          </a:p>
        </p:txBody>
      </p:sp>
    </p:spTree>
    <p:extLst>
      <p:ext uri="{BB962C8B-B14F-4D97-AF65-F5344CB8AC3E}">
        <p14:creationId xmlns:p14="http://schemas.microsoft.com/office/powerpoint/2010/main" val="76279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26</a:t>
            </a:fld>
            <a:endParaRPr kumimoji="1" lang="ja-JP" altLang="en-US" dirty="0"/>
          </a:p>
        </p:txBody>
      </p:sp>
    </p:spTree>
    <p:extLst>
      <p:ext uri="{BB962C8B-B14F-4D97-AF65-F5344CB8AC3E}">
        <p14:creationId xmlns:p14="http://schemas.microsoft.com/office/powerpoint/2010/main" val="744617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羊水の働き</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一つには、クッションの役割をしています。お母さんが転んだり、おなかに何かがぶつかったときに、赤ちゃんに直接衝撃が伝わらず、赤ちゃんを守ることができます。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胎盤の働き</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おなかの中に赤ちゃんができると、</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胎盤</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という赤ちゃんのための栄養タンクが子宮の中にできます。お母さんの血液は、この胎盤に栄養と酸素を届け、そこにつながっているへその緒を通して、赤ちゃんはお母さんから栄養や酸素をもらいます。胎盤は、赤ちゃんに必要な栄養や酸素を送り届け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また、お母さんが飲酒や喫煙（受動喫煙を含む）をすると、たばこやアルコールの有害物質もお母さんの血液を通して胎児に届けられます。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これらの有害物質は、早産や流産などの可能性を高めたり、低出生体重などの発育の障害を起こりやすくします。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陣痛</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赤ちゃんを押し出すために子宮が収縮する力が陣痛です。陣痛には、赤ちゃんを子宮の外に送り出す働きがあります。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出産時の胎児の動き（回旋）</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陣痛の力を受けて、赤ちゃんは子宮の外へと向かって進みます。せまい産道の中を、身体を上手に回旋させながら、自分のペースで少しずつ進んでいきます。赤ちゃん自身も体を動かしながら上手に回って出てくることで、お母さんが少しでも楽になるように工夫し、お母さんと協力をして生まれてきます。</a:t>
            </a:r>
            <a:endParaRPr kumimoji="1" lang="en-US" altLang="ja-JP" sz="1200" kern="120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産声</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　この世界に生まれ出て、初めて自分の力で呼吸をした証拠</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28</a:t>
            </a:fld>
            <a:endParaRPr kumimoji="1" lang="ja-JP" altLang="en-US" dirty="0"/>
          </a:p>
        </p:txBody>
      </p:sp>
    </p:spTree>
    <p:extLst>
      <p:ext uri="{BB962C8B-B14F-4D97-AF65-F5344CB8AC3E}">
        <p14:creationId xmlns:p14="http://schemas.microsoft.com/office/powerpoint/2010/main" val="2433755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好きな人とお互いを大切にできる良好な関係を保つためには、自分の体と相手の体を大事に思えるか、無防備でないか、信頼できる仲間がいるかなど、小学部から学習してきた全ての知識が力になります。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「好きな人との関係の中でも危険がある」ということを、具体的に教えること（デートＤＶ等に関すること（手引き「高等学校における指導（</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性意識と性行動の選択」参照））はもちろん、人付き合いが不器用な子に、相手を受け入れることばかりでなく、自分が直感的に嫌だと思ったことは、相手が誰でも「ＮＯ」と言っていいこと、そして、「困っています」「助けて下さい」の一言でいいから、周りにＳＯＳを出すことを伝えるように指導しましょう。</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30</a:t>
            </a:fld>
            <a:endParaRPr kumimoji="1" lang="ja-JP" altLang="en-US" dirty="0"/>
          </a:p>
        </p:txBody>
      </p:sp>
    </p:spTree>
    <p:extLst>
      <p:ext uri="{BB962C8B-B14F-4D97-AF65-F5344CB8AC3E}">
        <p14:creationId xmlns:p14="http://schemas.microsoft.com/office/powerpoint/2010/main" val="3029586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　以下の「人との接し方」について、相手も自分も楽しくお付き合いができているのはどんなときか、また、相手も自分も怖い思いや悲しい思いをしてしまう付き合いになっているのはどんなときか、考えてみましょう。</a:t>
            </a:r>
            <a:endParaRPr kumimoji="1" lang="en-US" altLang="ja-JP" dirty="0" smtClean="0"/>
          </a:p>
          <a:p>
            <a:endParaRPr kumimoji="1" lang="en-US" altLang="ja-JP" dirty="0" smtClean="0"/>
          </a:p>
          <a:p>
            <a:r>
              <a:rPr kumimoji="1" lang="ja-JP" altLang="en-US" dirty="0" smtClean="0"/>
              <a:t>○自分が嫌なことをされた時には、「嫌だ」と言っていいこと、断ってもいいこと、周りの人に相談することも伝えましょう。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31</a:t>
            </a:fld>
            <a:endParaRPr kumimoji="1" lang="ja-JP" altLang="en-US" dirty="0"/>
          </a:p>
        </p:txBody>
      </p:sp>
    </p:spTree>
    <p:extLst>
      <p:ext uri="{BB962C8B-B14F-4D97-AF65-F5344CB8AC3E}">
        <p14:creationId xmlns:p14="http://schemas.microsoft.com/office/powerpoint/2010/main" val="1825592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32</a:t>
            </a:fld>
            <a:endParaRPr kumimoji="1" lang="ja-JP" altLang="en-US" dirty="0"/>
          </a:p>
        </p:txBody>
      </p:sp>
    </p:spTree>
    <p:extLst>
      <p:ext uri="{BB962C8B-B14F-4D97-AF65-F5344CB8AC3E}">
        <p14:creationId xmlns:p14="http://schemas.microsoft.com/office/powerpoint/2010/main" val="3548771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lang="ja-JP" altLang="en-US" smtClean="0">
                <a:solidFill>
                  <a:prstClr val="black"/>
                </a:solidFill>
              </a:rPr>
              <a:pPr/>
              <a:t>3</a:t>
            </a:fld>
            <a:endParaRPr lang="ja-JP" altLang="en-US" dirty="0">
              <a:solidFill>
                <a:prstClr val="black"/>
              </a:solidFill>
            </a:endParaRPr>
          </a:p>
        </p:txBody>
      </p:sp>
    </p:spTree>
    <p:extLst>
      <p:ext uri="{BB962C8B-B14F-4D97-AF65-F5344CB8AC3E}">
        <p14:creationId xmlns:p14="http://schemas.microsoft.com/office/powerpoint/2010/main" val="184809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33</a:t>
            </a:fld>
            <a:endParaRPr kumimoji="1" lang="ja-JP" altLang="en-US" dirty="0"/>
          </a:p>
        </p:txBody>
      </p:sp>
    </p:spTree>
    <p:extLst>
      <p:ext uri="{BB962C8B-B14F-4D97-AF65-F5344CB8AC3E}">
        <p14:creationId xmlns:p14="http://schemas.microsoft.com/office/powerpoint/2010/main" val="689021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35</a:t>
            </a:fld>
            <a:endParaRPr kumimoji="1" lang="ja-JP" altLang="en-US" dirty="0"/>
          </a:p>
        </p:txBody>
      </p:sp>
    </p:spTree>
    <p:extLst>
      <p:ext uri="{BB962C8B-B14F-4D97-AF65-F5344CB8AC3E}">
        <p14:creationId xmlns:p14="http://schemas.microsoft.com/office/powerpoint/2010/main" val="1929135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EEC6401C-388E-4FBB-A2C0-930407058AFB}"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36</a:t>
            </a:fld>
            <a:endParaRPr kumimoji="1" lang="en-US" altLang="ja-JP" sz="12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8915" name="Rectangle 2"/>
          <p:cNvSpPr>
            <a:spLocks noGrp="1" noRot="1" noChangeAspect="1" noChangeArrowheads="1" noTextEdit="1"/>
          </p:cNvSpPr>
          <p:nvPr>
            <p:ph type="sldImg"/>
          </p:nvPr>
        </p:nvSpPr>
        <p:spPr>
          <a:xfrm>
            <a:off x="422275" y="1243013"/>
            <a:ext cx="5961063" cy="3354387"/>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smtClean="0">
              <a:latin typeface="Arial" panose="020B0604020202020204" pitchFamily="34" charset="0"/>
            </a:endParaRPr>
          </a:p>
        </p:txBody>
      </p:sp>
    </p:spTree>
    <p:extLst>
      <p:ext uri="{BB962C8B-B14F-4D97-AF65-F5344CB8AC3E}">
        <p14:creationId xmlns:p14="http://schemas.microsoft.com/office/powerpoint/2010/main" val="1744911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endParaRPr kumimoji="1" lang="ja-JP" altLang="en-US" sz="105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37</a:t>
            </a:fld>
            <a:endParaRPr kumimoji="1" lang="ja-JP" altLang="en-US" dirty="0"/>
          </a:p>
        </p:txBody>
      </p:sp>
    </p:spTree>
    <p:extLst>
      <p:ext uri="{BB962C8B-B14F-4D97-AF65-F5344CB8AC3E}">
        <p14:creationId xmlns:p14="http://schemas.microsoft.com/office/powerpoint/2010/main" val="1817540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fld id="{746C7407-F5C3-4216-BEA8-075006D1EAEB}" type="slidenum">
              <a:rPr lang="en-US" altLang="ja-JP" sz="1200" b="0" smtClean="0">
                <a:solidFill>
                  <a:srgbClr val="000000"/>
                </a:solidFill>
              </a:rPr>
              <a:pPr eaLnBrk="1" fontAlgn="base" hangingPunct="1">
                <a:spcBef>
                  <a:spcPct val="0"/>
                </a:spcBef>
                <a:spcAft>
                  <a:spcPct val="0"/>
                </a:spcAft>
                <a:defRPr/>
              </a:pPr>
              <a:t>38</a:t>
            </a:fld>
            <a:endParaRPr lang="en-US" altLang="ja-JP" sz="1200" b="0" dirty="0" smtClean="0">
              <a:solidFill>
                <a:srgbClr val="000000"/>
              </a:solidFill>
            </a:endParaRPr>
          </a:p>
        </p:txBody>
      </p:sp>
      <p:sp>
        <p:nvSpPr>
          <p:cNvPr id="34819" name="Rectangle 2"/>
          <p:cNvSpPr>
            <a:spLocks noGrp="1" noRot="1" noChangeAspect="1" noChangeArrowheads="1" noTextEdit="1"/>
          </p:cNvSpPr>
          <p:nvPr>
            <p:ph type="sldImg"/>
          </p:nvPr>
        </p:nvSpPr>
        <p:spPr>
          <a:xfrm>
            <a:off x="234950" y="722313"/>
            <a:ext cx="6413500" cy="3608387"/>
          </a:xfrm>
          <a:ln/>
        </p:spPr>
      </p:sp>
      <p:sp>
        <p:nvSpPr>
          <p:cNvPr id="34820" name="Rectangle 3"/>
          <p:cNvSpPr>
            <a:spLocks noGrp="1" noChangeArrowheads="1"/>
          </p:cNvSpPr>
          <p:nvPr>
            <p:ph type="body" idx="1"/>
          </p:nvPr>
        </p:nvSpPr>
        <p:spPr>
          <a:xfrm>
            <a:off x="918949" y="4570413"/>
            <a:ext cx="5048660" cy="433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smtClean="0">
              <a:solidFill>
                <a:srgbClr val="000000"/>
              </a:solidFill>
              <a:latin typeface="Century" panose="02040604050505020304" pitchFamily="18" charset="0"/>
            </a:endParaRPr>
          </a:p>
        </p:txBody>
      </p:sp>
    </p:spTree>
    <p:extLst>
      <p:ext uri="{BB962C8B-B14F-4D97-AF65-F5344CB8AC3E}">
        <p14:creationId xmlns:p14="http://schemas.microsoft.com/office/powerpoint/2010/main" val="293165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まず、男の子の体について勉強しましょう。</a:t>
            </a:r>
          </a:p>
          <a:p>
            <a:r>
              <a:rPr kumimoji="1" lang="ja-JP" altLang="ja-JP" sz="1200" kern="1200" dirty="0" smtClean="0">
                <a:solidFill>
                  <a:schemeClr val="tx1"/>
                </a:solidFill>
                <a:effectLst/>
                <a:latin typeface="+mn-lt"/>
                <a:ea typeface="+mn-ea"/>
                <a:cs typeface="+mn-cs"/>
              </a:rPr>
              <a:t>　体が成長すると、男性の性器（精巣）では、男性が持つ命のもとである「精子」が作られるようになります。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精子の大きさは、約</a:t>
            </a:r>
            <a:r>
              <a:rPr kumimoji="1" lang="en-US" altLang="ja-JP" sz="1200" kern="1200" dirty="0" smtClean="0">
                <a:solidFill>
                  <a:schemeClr val="tx1"/>
                </a:solidFill>
                <a:effectLst/>
                <a:latin typeface="+mn-lt"/>
                <a:ea typeface="+mn-ea"/>
                <a:cs typeface="+mn-cs"/>
              </a:rPr>
              <a:t>0.05mm</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0.06mm</a:t>
            </a:r>
            <a:r>
              <a:rPr kumimoji="1" lang="ja-JP" altLang="en-US" sz="1200" kern="1200" dirty="0" smtClean="0">
                <a:solidFill>
                  <a:schemeClr val="tx1"/>
                </a:solidFill>
                <a:effectLst/>
                <a:latin typeface="+mn-lt"/>
                <a:ea typeface="+mn-ea"/>
                <a:cs typeface="+mn-cs"/>
              </a:rPr>
              <a:t>で、</a:t>
            </a:r>
            <a:r>
              <a:rPr kumimoji="1" lang="en-US" altLang="ja-JP" sz="1200" kern="1200" dirty="0" smtClean="0">
                <a:solidFill>
                  <a:schemeClr val="tx1"/>
                </a:solidFill>
                <a:effectLst/>
                <a:latin typeface="+mn-lt"/>
                <a:ea typeface="+mn-ea"/>
                <a:cs typeface="+mn-cs"/>
              </a:rPr>
              <a:t>1</a:t>
            </a:r>
            <a:r>
              <a:rPr kumimoji="1" lang="ja-JP" altLang="en-US" sz="1200" kern="1200" dirty="0" smtClean="0">
                <a:solidFill>
                  <a:schemeClr val="tx1"/>
                </a:solidFill>
                <a:effectLst/>
                <a:latin typeface="+mn-lt"/>
                <a:ea typeface="+mn-ea"/>
                <a:cs typeface="+mn-cs"/>
              </a:rPr>
              <a:t>回の射精で約</a:t>
            </a:r>
            <a:r>
              <a:rPr kumimoji="1" lang="en-US" altLang="ja-JP" sz="1200" kern="1200" dirty="0" smtClean="0">
                <a:solidFill>
                  <a:schemeClr val="tx1"/>
                </a:solidFill>
                <a:effectLst/>
                <a:latin typeface="+mn-lt"/>
                <a:ea typeface="+mn-ea"/>
                <a:cs typeface="+mn-cs"/>
              </a:rPr>
              <a:t>3</a:t>
            </a:r>
            <a:r>
              <a:rPr kumimoji="1" lang="ja-JP" altLang="en-US" sz="1200" kern="1200" dirty="0" smtClean="0">
                <a:solidFill>
                  <a:schemeClr val="tx1"/>
                </a:solidFill>
                <a:effectLst/>
                <a:latin typeface="+mn-lt"/>
                <a:ea typeface="+mn-ea"/>
                <a:cs typeface="+mn-cs"/>
              </a:rPr>
              <a:t>億個の精子が体の外に出されます。</a:t>
            </a:r>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lang="ja-JP" altLang="en-US" smtClean="0">
                <a:solidFill>
                  <a:prstClr val="black"/>
                </a:solidFill>
              </a:rPr>
              <a:pPr/>
              <a:t>4</a:t>
            </a:fld>
            <a:endParaRPr lang="ja-JP" altLang="en-US" dirty="0">
              <a:solidFill>
                <a:prstClr val="black"/>
              </a:solidFill>
            </a:endParaRPr>
          </a:p>
        </p:txBody>
      </p:sp>
    </p:spTree>
    <p:extLst>
      <p:ext uri="{BB962C8B-B14F-4D97-AF65-F5344CB8AC3E}">
        <p14:creationId xmlns:p14="http://schemas.microsoft.com/office/powerpoint/2010/main" val="185898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尿を出す管と射精をするときに精液が出る管は同じです。</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尿を出すときは、陰茎は下を向いていますが、射精をするときには、脳から命令が出されて、陰茎が上を向きます。</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精巣でつくられた精子は、管を通って、途中で白っぽいとろっとした精液と混ざって、陰茎の先から出されます。これが射精です。</a:t>
            </a:r>
            <a:endParaRPr lang="en-US" altLang="ja-JP" dirty="0" smtClean="0">
              <a:latin typeface="Arial" panose="020B0604020202020204" pitchFamily="34" charset="0"/>
            </a:endParaRPr>
          </a:p>
          <a:p>
            <a:r>
              <a:rPr kumimoji="1" lang="ja-JP" altLang="en-US" sz="1200" kern="1200" dirty="0" smtClean="0">
                <a:solidFill>
                  <a:schemeClr val="tx1"/>
                </a:solidFill>
                <a:effectLst/>
                <a:latin typeface="+mn-lt"/>
                <a:ea typeface="+mn-ea"/>
                <a:cs typeface="+mn-cs"/>
              </a:rPr>
              <a:t>　射精は、</a:t>
            </a:r>
            <a:r>
              <a:rPr kumimoji="1" lang="ja-JP" altLang="ja-JP" sz="1200" kern="1200" dirty="0" smtClean="0">
                <a:solidFill>
                  <a:schemeClr val="tx1"/>
                </a:solidFill>
                <a:effectLst/>
                <a:latin typeface="+mn-lt"/>
                <a:ea typeface="+mn-ea"/>
                <a:cs typeface="+mn-cs"/>
              </a:rPr>
              <a:t>陰茎に直接刺激を与えることで起こります。また、性的な夢を見て寝ている間に射精をすること（夢精）もあります。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射精の時には膀胱の入り口が閉まって尿が尿道に出ないようになっています。そのため、尿と精液が混ざることはありません。</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（参考）</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朝、目覚めたときに陰茎が上を向いていることがあり、これは、睡眠中に脳波の刺激で勝手に起こることで、目覚めてしばらくするとおさまります。病気ではなく、自然なことです。</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5</a:t>
            </a:fld>
            <a:endParaRPr kumimoji="1" lang="ja-JP" altLang="en-US" dirty="0"/>
          </a:p>
        </p:txBody>
      </p:sp>
    </p:spTree>
    <p:extLst>
      <p:ext uri="{BB962C8B-B14F-4D97-AF65-F5344CB8AC3E}">
        <p14:creationId xmlns:p14="http://schemas.microsoft.com/office/powerpoint/2010/main" val="1806488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次に</a:t>
            </a: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女</a:t>
            </a:r>
            <a:r>
              <a:rPr kumimoji="1" lang="ja-JP" altLang="ja-JP" sz="1200" kern="1200" dirty="0" smtClean="0">
                <a:solidFill>
                  <a:schemeClr val="tx1"/>
                </a:solidFill>
                <a:effectLst/>
                <a:latin typeface="+mn-lt"/>
                <a:ea typeface="+mn-ea"/>
                <a:cs typeface="+mn-cs"/>
              </a:rPr>
              <a:t>の子の体について勉強しましょう。</a:t>
            </a:r>
          </a:p>
          <a:p>
            <a:r>
              <a:rPr kumimoji="1" lang="ja-JP" altLang="ja-JP" sz="1200" kern="1200" dirty="0" smtClean="0">
                <a:solidFill>
                  <a:schemeClr val="tx1"/>
                </a:solidFill>
                <a:effectLst/>
                <a:latin typeface="+mn-lt"/>
                <a:ea typeface="+mn-ea"/>
                <a:cs typeface="+mn-cs"/>
              </a:rPr>
              <a:t>　体が成長すると、</a:t>
            </a:r>
            <a:r>
              <a:rPr kumimoji="1" lang="ja-JP" altLang="en-US" sz="1200" kern="1200" dirty="0" smtClean="0">
                <a:solidFill>
                  <a:schemeClr val="tx1"/>
                </a:solidFill>
                <a:effectLst/>
                <a:latin typeface="+mn-lt"/>
                <a:ea typeface="+mn-ea"/>
                <a:cs typeface="+mn-cs"/>
              </a:rPr>
              <a:t>女</a:t>
            </a:r>
            <a:r>
              <a:rPr kumimoji="1" lang="ja-JP" altLang="ja-JP" sz="1200" kern="1200" dirty="0" smtClean="0">
                <a:solidFill>
                  <a:schemeClr val="tx1"/>
                </a:solidFill>
                <a:effectLst/>
                <a:latin typeface="+mn-lt"/>
                <a:ea typeface="+mn-ea"/>
                <a:cs typeface="+mn-cs"/>
              </a:rPr>
              <a:t>性の性器（</a:t>
            </a:r>
            <a:r>
              <a:rPr kumimoji="1" lang="ja-JP" altLang="en-US" sz="1200" kern="1200" dirty="0" smtClean="0">
                <a:solidFill>
                  <a:schemeClr val="tx1"/>
                </a:solidFill>
                <a:effectLst/>
                <a:latin typeface="+mn-lt"/>
                <a:ea typeface="+mn-ea"/>
                <a:cs typeface="+mn-cs"/>
              </a:rPr>
              <a:t>卵</a:t>
            </a:r>
            <a:r>
              <a:rPr kumimoji="1" lang="ja-JP" altLang="ja-JP" sz="1200" kern="1200" dirty="0" smtClean="0">
                <a:solidFill>
                  <a:schemeClr val="tx1"/>
                </a:solidFill>
                <a:effectLst/>
                <a:latin typeface="+mn-lt"/>
                <a:ea typeface="+mn-ea"/>
                <a:cs typeface="+mn-cs"/>
              </a:rPr>
              <a:t>巣）では、</a:t>
            </a:r>
            <a:r>
              <a:rPr kumimoji="1" lang="ja-JP" altLang="en-US" sz="1200" kern="1200" dirty="0" smtClean="0">
                <a:solidFill>
                  <a:schemeClr val="tx1"/>
                </a:solidFill>
                <a:effectLst/>
                <a:latin typeface="+mn-lt"/>
                <a:ea typeface="+mn-ea"/>
                <a:cs typeface="+mn-cs"/>
              </a:rPr>
              <a:t>女</a:t>
            </a:r>
            <a:r>
              <a:rPr kumimoji="1" lang="ja-JP" altLang="ja-JP" sz="1200" kern="1200" dirty="0" smtClean="0">
                <a:solidFill>
                  <a:schemeClr val="tx1"/>
                </a:solidFill>
                <a:effectLst/>
                <a:latin typeface="+mn-lt"/>
                <a:ea typeface="+mn-ea"/>
                <a:cs typeface="+mn-cs"/>
              </a:rPr>
              <a:t>性が持つ命のもとである「</a:t>
            </a:r>
            <a:r>
              <a:rPr kumimoji="1" lang="ja-JP" altLang="en-US" sz="1200" kern="1200" dirty="0" smtClean="0">
                <a:solidFill>
                  <a:schemeClr val="tx1"/>
                </a:solidFill>
                <a:effectLst/>
                <a:latin typeface="+mn-lt"/>
                <a:ea typeface="+mn-ea"/>
                <a:cs typeface="+mn-cs"/>
              </a:rPr>
              <a:t>卵</a:t>
            </a:r>
            <a:r>
              <a:rPr kumimoji="1" lang="ja-JP" altLang="ja-JP" sz="1200" kern="1200" dirty="0" smtClean="0">
                <a:solidFill>
                  <a:schemeClr val="tx1"/>
                </a:solidFill>
                <a:effectLst/>
                <a:latin typeface="+mn-lt"/>
                <a:ea typeface="+mn-ea"/>
                <a:cs typeface="+mn-cs"/>
              </a:rPr>
              <a:t>子」が</a:t>
            </a:r>
            <a:r>
              <a:rPr kumimoji="1" lang="ja-JP" altLang="en-US" sz="1200" kern="1200" dirty="0" smtClean="0">
                <a:solidFill>
                  <a:schemeClr val="tx1"/>
                </a:solidFill>
                <a:effectLst/>
                <a:latin typeface="+mn-lt"/>
                <a:ea typeface="+mn-ea"/>
                <a:cs typeface="+mn-cs"/>
              </a:rPr>
              <a:t>育てら</a:t>
            </a:r>
            <a:r>
              <a:rPr kumimoji="1" lang="ja-JP" altLang="ja-JP" sz="1200" kern="1200" dirty="0" smtClean="0">
                <a:solidFill>
                  <a:schemeClr val="tx1"/>
                </a:solidFill>
                <a:effectLst/>
                <a:latin typeface="+mn-lt"/>
                <a:ea typeface="+mn-ea"/>
                <a:cs typeface="+mn-cs"/>
              </a:rPr>
              <a:t>れるようになります。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卵子の大きさは約</a:t>
            </a:r>
            <a:r>
              <a:rPr kumimoji="1" lang="en-US" altLang="ja-JP" sz="1200" kern="1200" dirty="0" smtClean="0">
                <a:solidFill>
                  <a:schemeClr val="tx1"/>
                </a:solidFill>
                <a:effectLst/>
                <a:latin typeface="+mn-lt"/>
                <a:ea typeface="+mn-ea"/>
                <a:cs typeface="+mn-cs"/>
              </a:rPr>
              <a:t>0.1mm</a:t>
            </a:r>
            <a:r>
              <a:rPr kumimoji="1" lang="ja-JP" altLang="en-US" sz="1200" kern="1200" dirty="0" smtClean="0">
                <a:solidFill>
                  <a:schemeClr val="tx1"/>
                </a:solidFill>
                <a:effectLst/>
                <a:latin typeface="+mn-lt"/>
                <a:ea typeface="+mn-ea"/>
                <a:cs typeface="+mn-cs"/>
              </a:rPr>
              <a:t>で、毎月１つずつ（くらい）育ちます。</a:t>
            </a:r>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lang="ja-JP" altLang="en-US" smtClean="0">
                <a:solidFill>
                  <a:prstClr val="black"/>
                </a:solidFill>
              </a:rPr>
              <a:pPr/>
              <a:t>6</a:t>
            </a:fld>
            <a:endParaRPr lang="ja-JP" altLang="en-US" dirty="0">
              <a:solidFill>
                <a:prstClr val="black"/>
              </a:solidFill>
            </a:endParaRPr>
          </a:p>
        </p:txBody>
      </p:sp>
    </p:spTree>
    <p:extLst>
      <p:ext uri="{BB962C8B-B14F-4D97-AF65-F5344CB8AC3E}">
        <p14:creationId xmlns:p14="http://schemas.microsoft.com/office/powerpoint/2010/main" val="70477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①女性の卵巣の中には生まれたときから、卵子のもとになる細胞が約</a:t>
            </a:r>
            <a:r>
              <a:rPr kumimoji="1" lang="en-US" altLang="ja-JP" sz="1200" kern="1200" dirty="0" smtClean="0">
                <a:solidFill>
                  <a:schemeClr val="tx1"/>
                </a:solidFill>
                <a:effectLst/>
                <a:latin typeface="+mn-lt"/>
                <a:ea typeface="+mn-ea"/>
                <a:cs typeface="+mn-cs"/>
              </a:rPr>
              <a:t>35</a:t>
            </a:r>
            <a:r>
              <a:rPr kumimoji="1" lang="ja-JP" altLang="ja-JP" sz="1200" kern="1200" dirty="0" smtClean="0">
                <a:solidFill>
                  <a:schemeClr val="tx1"/>
                </a:solidFill>
                <a:effectLst/>
                <a:latin typeface="+mn-lt"/>
                <a:ea typeface="+mn-ea"/>
                <a:cs typeface="+mn-cs"/>
              </a:rPr>
              <a:t>万個も用意されています。この卵子のもとが、思春期を迎える頃、ホルモンの働きにより新しい命になる卵子へと成長します。</a:t>
            </a:r>
          </a:p>
          <a:p>
            <a:r>
              <a:rPr kumimoji="1" lang="ja-JP" altLang="ja-JP" sz="1200" kern="1200" dirty="0" smtClean="0">
                <a:solidFill>
                  <a:schemeClr val="tx1"/>
                </a:solidFill>
                <a:effectLst/>
                <a:latin typeface="+mn-lt"/>
                <a:ea typeface="+mn-ea"/>
                <a:cs typeface="+mn-cs"/>
              </a:rPr>
              <a:t>②思春期を過ぎると、卵巣はほぼひと月に</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回、左右のどちらかから成熟した卵子を</a:t>
            </a:r>
            <a:r>
              <a:rPr kumimoji="1" lang="ja-JP" altLang="en-US" sz="1200" kern="1200" dirty="0" smtClean="0">
                <a:solidFill>
                  <a:schemeClr val="tx1"/>
                </a:solidFill>
                <a:effectLst/>
                <a:latin typeface="+mn-lt"/>
                <a:ea typeface="+mn-ea"/>
                <a:cs typeface="+mn-cs"/>
              </a:rPr>
              <a:t>１つ、</a:t>
            </a:r>
            <a:r>
              <a:rPr kumimoji="1" lang="ja-JP" altLang="ja-JP" sz="1200" kern="1200" dirty="0" smtClean="0">
                <a:solidFill>
                  <a:schemeClr val="tx1"/>
                </a:solidFill>
                <a:effectLst/>
                <a:latin typeface="+mn-lt"/>
                <a:ea typeface="+mn-ea"/>
                <a:cs typeface="+mn-cs"/>
              </a:rPr>
              <a:t>卵巣の外へ出します。これを排卵といいます。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出された卵子は卵管へ吸い込まれます。受精しなければ、約</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か月後にはまた新しい卵子が押し出されます。</a:t>
            </a:r>
          </a:p>
          <a:p>
            <a:r>
              <a:rPr kumimoji="1" lang="ja-JP" altLang="ja-JP" sz="1200" kern="1200" dirty="0" smtClean="0">
                <a:solidFill>
                  <a:schemeClr val="tx1"/>
                </a:solidFill>
                <a:effectLst/>
                <a:latin typeface="+mn-lt"/>
                <a:ea typeface="+mn-ea"/>
                <a:cs typeface="+mn-cs"/>
              </a:rPr>
              <a:t>③子宮の内側では、排卵に合わせて、いつ精子と合わさった卵子（受精卵）がきてもいいように、赤ちゃんを育てるための栄養いっぱいの血液に似たベッドを準備します。</a:t>
            </a:r>
          </a:p>
          <a:p>
            <a:r>
              <a:rPr kumimoji="1" lang="ja-JP" altLang="ja-JP" sz="1200" kern="1200" dirty="0" smtClean="0">
                <a:solidFill>
                  <a:schemeClr val="tx1"/>
                </a:solidFill>
                <a:effectLst/>
                <a:latin typeface="+mn-lt"/>
                <a:ea typeface="+mn-ea"/>
                <a:cs typeface="+mn-cs"/>
              </a:rPr>
              <a:t>④しかし受精をしなかった場合にはこのベッドが必要なくなるので、それがはがれ落ちて「月経血」となり、体外に出ます。これを月経といいます。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　月経は、ほぼひと月に一度、３～７日間くらいあり、初経のあと</a:t>
            </a:r>
            <a:r>
              <a:rPr kumimoji="1" lang="en-US" altLang="ja-JP" sz="1200" kern="1200" dirty="0" smtClean="0">
                <a:solidFill>
                  <a:schemeClr val="tx1"/>
                </a:solidFill>
                <a:effectLst/>
                <a:latin typeface="+mn-lt"/>
                <a:ea typeface="+mn-ea"/>
                <a:cs typeface="+mn-cs"/>
              </a:rPr>
              <a:t>50</a:t>
            </a:r>
            <a:r>
              <a:rPr kumimoji="1" lang="ja-JP" altLang="ja-JP" sz="1200" kern="1200" dirty="0" smtClean="0">
                <a:solidFill>
                  <a:schemeClr val="tx1"/>
                </a:solidFill>
                <a:effectLst/>
                <a:latin typeface="+mn-lt"/>
                <a:ea typeface="+mn-ea"/>
                <a:cs typeface="+mn-cs"/>
              </a:rPr>
              <a:t>歳くらいまで繰り返されます。 </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7</a:t>
            </a:fld>
            <a:endParaRPr kumimoji="1" lang="ja-JP" altLang="en-US" dirty="0"/>
          </a:p>
        </p:txBody>
      </p:sp>
    </p:spTree>
    <p:extLst>
      <p:ext uri="{BB962C8B-B14F-4D97-AF65-F5344CB8AC3E}">
        <p14:creationId xmlns:p14="http://schemas.microsoft.com/office/powerpoint/2010/main" val="3651485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EEC6401C-388E-4FBB-A2C0-930407058AFB}"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8</a:t>
            </a:fld>
            <a:endParaRPr kumimoji="1" lang="en-US" altLang="ja-JP" sz="12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8915" name="Rectangle 2"/>
          <p:cNvSpPr>
            <a:spLocks noGrp="1" noRot="1" noChangeAspect="1" noChangeArrowheads="1" noTextEdit="1"/>
          </p:cNvSpPr>
          <p:nvPr>
            <p:ph type="sldImg"/>
          </p:nvPr>
        </p:nvSpPr>
        <p:spPr>
          <a:xfrm>
            <a:off x="422275" y="1243013"/>
            <a:ext cx="5961063" cy="3354387"/>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smtClean="0">
              <a:latin typeface="Arial" panose="020B0604020202020204" pitchFamily="34" charset="0"/>
            </a:endParaRPr>
          </a:p>
        </p:txBody>
      </p:sp>
    </p:spTree>
    <p:extLst>
      <p:ext uri="{BB962C8B-B14F-4D97-AF65-F5344CB8AC3E}">
        <p14:creationId xmlns:p14="http://schemas.microsoft.com/office/powerpoint/2010/main" val="1920234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二次性徴を迎える思春期は、性的な衝動や関心が高まります。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別に関わらずマスターベーションを禁止するのではなく、マナー（人に見られない場所で行う、「気持ちいい」「安心」の経験と犯罪をつなげて考えないように「犯罪」「人を傷つける」内容を想像しながらしない、終わった後は清潔に</a:t>
            </a:r>
            <a:r>
              <a:rPr kumimoji="1" lang="ja-JP" altLang="ja-JP" sz="1200" kern="1200" dirty="0" err="1" smtClean="0">
                <a:solidFill>
                  <a:schemeClr val="tx1"/>
                </a:solidFill>
                <a:effectLst/>
                <a:latin typeface="+mn-lt"/>
                <a:ea typeface="+mn-ea"/>
                <a:cs typeface="+mn-cs"/>
              </a:rPr>
              <a:t>し</a:t>
            </a:r>
            <a:r>
              <a:rPr kumimoji="1" lang="ja-JP" altLang="ja-JP" sz="1200" kern="1200" dirty="0" smtClean="0">
                <a:solidFill>
                  <a:schemeClr val="tx1"/>
                </a:solidFill>
                <a:effectLst/>
                <a:latin typeface="+mn-lt"/>
                <a:ea typeface="+mn-ea"/>
                <a:cs typeface="+mn-cs"/>
              </a:rPr>
              <a:t>下着が汚れたら洗う等）や適切な手順と方法（専用の場所、ティッシュの使い方やゴミの処理、下着を汚してしまったときの対処等）を教えることが大切です。</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10</a:t>
            </a:fld>
            <a:endParaRPr kumimoji="1" lang="ja-JP" altLang="en-US" dirty="0"/>
          </a:p>
        </p:txBody>
      </p:sp>
    </p:spTree>
    <p:extLst>
      <p:ext uri="{BB962C8B-B14F-4D97-AF65-F5344CB8AC3E}">
        <p14:creationId xmlns:p14="http://schemas.microsoft.com/office/powerpoint/2010/main" val="976249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○人がいるところ（パブリック）でしてよいことか、自分の家や自分の部屋（プライベート）でしてよいことか、考えて意見を発表する。</a:t>
            </a:r>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13</a:t>
            </a:fld>
            <a:endParaRPr kumimoji="1" lang="ja-JP" altLang="en-US" dirty="0"/>
          </a:p>
        </p:txBody>
      </p:sp>
    </p:spTree>
    <p:extLst>
      <p:ext uri="{BB962C8B-B14F-4D97-AF65-F5344CB8AC3E}">
        <p14:creationId xmlns:p14="http://schemas.microsoft.com/office/powerpoint/2010/main" val="331517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62"/>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342874" indent="0" algn="ctr">
              <a:buNone/>
              <a:defRPr/>
            </a:lvl2pPr>
            <a:lvl3pPr marL="685750" indent="0" algn="ctr">
              <a:buNone/>
              <a:defRPr/>
            </a:lvl3pPr>
            <a:lvl4pPr marL="1028624" indent="0" algn="ctr">
              <a:buNone/>
              <a:defRPr/>
            </a:lvl4pPr>
            <a:lvl5pPr marL="1371498" indent="0" algn="ctr">
              <a:buNone/>
              <a:defRPr/>
            </a:lvl5pPr>
            <a:lvl6pPr marL="1714372" indent="0" algn="ctr">
              <a:buNone/>
              <a:defRPr/>
            </a:lvl6pPr>
            <a:lvl7pPr marL="2057247" indent="0" algn="ctr">
              <a:buNone/>
              <a:defRPr/>
            </a:lvl7pPr>
            <a:lvl8pPr marL="2400120" indent="0" algn="ctr">
              <a:buNone/>
              <a:defRPr/>
            </a:lvl8pPr>
            <a:lvl9pPr marL="2742994"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3097F72-CA08-4E00-B478-46A7D080B80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309680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C39C07-DB1B-47F1-854F-F4499275F59A}"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226572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75"/>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75"/>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1D426E-8831-4B84-BC5D-7E826CE19DA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094735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6304DDA-04EB-48C4-8AAE-78B8F5810AFD}" type="datetimeFigureOut">
              <a:rPr kumimoji="1" lang="ja-JP" altLang="en-US" smtClean="0"/>
              <a:t>2022/3/7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3FA48055-D371-4046-A088-5B0AEB55223C}" type="slidenum">
              <a:rPr kumimoji="1" lang="ja-JP" altLang="en-US" smtClean="0"/>
              <a:t>‹#›</a:t>
            </a:fld>
            <a:endParaRPr kumimoji="1" lang="ja-JP" altLang="en-US" dirty="0"/>
          </a:p>
        </p:txBody>
      </p:sp>
    </p:spTree>
    <p:extLst>
      <p:ext uri="{BB962C8B-B14F-4D97-AF65-F5344CB8AC3E}">
        <p14:creationId xmlns:p14="http://schemas.microsoft.com/office/powerpoint/2010/main" val="3428473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304DDA-04EB-48C4-8AAE-78B8F5810AFD}" type="datetimeFigureOut">
              <a:rPr kumimoji="1" lang="ja-JP" altLang="en-US" smtClean="0"/>
              <a:t>2022/3/7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3FA48055-D371-4046-A088-5B0AEB55223C}" type="slidenum">
              <a:rPr kumimoji="1" lang="ja-JP" altLang="en-US" smtClean="0"/>
              <a:t>‹#›</a:t>
            </a:fld>
            <a:endParaRPr kumimoji="1" lang="ja-JP" altLang="en-US" dirty="0"/>
          </a:p>
        </p:txBody>
      </p:sp>
    </p:spTree>
    <p:extLst>
      <p:ext uri="{BB962C8B-B14F-4D97-AF65-F5344CB8AC3E}">
        <p14:creationId xmlns:p14="http://schemas.microsoft.com/office/powerpoint/2010/main" val="1080075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36304DDA-04EB-48C4-8AAE-78B8F5810AFD}" type="datetimeFigureOut">
              <a:rPr kumimoji="1" lang="ja-JP" altLang="en-US" smtClean="0"/>
              <a:t>2022/3/7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3FA48055-D371-4046-A088-5B0AEB55223C}" type="slidenum">
              <a:rPr kumimoji="1" lang="ja-JP" altLang="en-US" smtClean="0"/>
              <a:t>‹#›</a:t>
            </a:fld>
            <a:endParaRPr kumimoji="1" lang="ja-JP" altLang="en-US" dirty="0"/>
          </a:p>
        </p:txBody>
      </p:sp>
    </p:spTree>
    <p:extLst>
      <p:ext uri="{BB962C8B-B14F-4D97-AF65-F5344CB8AC3E}">
        <p14:creationId xmlns:p14="http://schemas.microsoft.com/office/powerpoint/2010/main" val="14671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36304DDA-04EB-48C4-8AAE-78B8F5810AFD}" type="datetimeFigureOut">
              <a:rPr kumimoji="1" lang="ja-JP" altLang="en-US" smtClean="0"/>
              <a:t>2022/3/7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3FA48055-D371-4046-A088-5B0AEB55223C}" type="slidenum">
              <a:rPr kumimoji="1" lang="ja-JP" altLang="en-US" smtClean="0"/>
              <a:t>‹#›</a:t>
            </a:fld>
            <a:endParaRPr kumimoji="1" lang="ja-JP" altLang="en-US" dirty="0"/>
          </a:p>
        </p:txBody>
      </p:sp>
    </p:spTree>
    <p:extLst>
      <p:ext uri="{BB962C8B-B14F-4D97-AF65-F5344CB8AC3E}">
        <p14:creationId xmlns:p14="http://schemas.microsoft.com/office/powerpoint/2010/main" val="3871691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36304DDA-04EB-48C4-8AAE-78B8F5810AFD}" type="datetimeFigureOut">
              <a:rPr kumimoji="1" lang="ja-JP" altLang="en-US" smtClean="0"/>
              <a:t>2022/3/7</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3FA48055-D371-4046-A088-5B0AEB55223C}" type="slidenum">
              <a:rPr kumimoji="1" lang="ja-JP" altLang="en-US" smtClean="0"/>
              <a:t>‹#›</a:t>
            </a:fld>
            <a:endParaRPr kumimoji="1" lang="ja-JP" altLang="en-US" dirty="0"/>
          </a:p>
        </p:txBody>
      </p:sp>
    </p:spTree>
    <p:extLst>
      <p:ext uri="{BB962C8B-B14F-4D97-AF65-F5344CB8AC3E}">
        <p14:creationId xmlns:p14="http://schemas.microsoft.com/office/powerpoint/2010/main" val="3564199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6304DDA-04EB-48C4-8AAE-78B8F5810AFD}" type="datetimeFigureOut">
              <a:rPr kumimoji="1" lang="ja-JP" altLang="en-US" smtClean="0"/>
              <a:t>2022/3/7</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3FA48055-D371-4046-A088-5B0AEB55223C}" type="slidenum">
              <a:rPr kumimoji="1" lang="ja-JP" altLang="en-US" smtClean="0"/>
              <a:t>‹#›</a:t>
            </a:fld>
            <a:endParaRPr kumimoji="1" lang="ja-JP" altLang="en-US" dirty="0"/>
          </a:p>
        </p:txBody>
      </p:sp>
    </p:spTree>
    <p:extLst>
      <p:ext uri="{BB962C8B-B14F-4D97-AF65-F5344CB8AC3E}">
        <p14:creationId xmlns:p14="http://schemas.microsoft.com/office/powerpoint/2010/main" val="2654684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04DDA-04EB-48C4-8AAE-78B8F5810AFD}" type="datetimeFigureOut">
              <a:rPr kumimoji="1" lang="ja-JP" altLang="en-US" smtClean="0"/>
              <a:t>2022/3/7</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3FA48055-D371-4046-A088-5B0AEB55223C}" type="slidenum">
              <a:rPr kumimoji="1" lang="ja-JP" altLang="en-US" smtClean="0"/>
              <a:t>‹#›</a:t>
            </a:fld>
            <a:endParaRPr kumimoji="1" lang="ja-JP" altLang="en-US" dirty="0"/>
          </a:p>
        </p:txBody>
      </p:sp>
    </p:spTree>
    <p:extLst>
      <p:ext uri="{BB962C8B-B14F-4D97-AF65-F5344CB8AC3E}">
        <p14:creationId xmlns:p14="http://schemas.microsoft.com/office/powerpoint/2010/main" val="3019839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6304DDA-04EB-48C4-8AAE-78B8F5810AFD}" type="datetimeFigureOut">
              <a:rPr kumimoji="1" lang="ja-JP" altLang="en-US" smtClean="0"/>
              <a:t>2022/3/7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3FA48055-D371-4046-A088-5B0AEB55223C}" type="slidenum">
              <a:rPr kumimoji="1" lang="ja-JP" altLang="en-US" smtClean="0"/>
              <a:t>‹#›</a:t>
            </a:fld>
            <a:endParaRPr kumimoji="1" lang="ja-JP" altLang="en-US" dirty="0"/>
          </a:p>
        </p:txBody>
      </p:sp>
    </p:spTree>
    <p:extLst>
      <p:ext uri="{BB962C8B-B14F-4D97-AF65-F5344CB8AC3E}">
        <p14:creationId xmlns:p14="http://schemas.microsoft.com/office/powerpoint/2010/main" val="2886521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E17AAD8-2011-4A89-B64C-A88AFCB2F27C}"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014059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6304DDA-04EB-48C4-8AAE-78B8F5810AFD}" type="datetimeFigureOut">
              <a:rPr kumimoji="1" lang="ja-JP" altLang="en-US" smtClean="0"/>
              <a:t>2022/3/7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3FA48055-D371-4046-A088-5B0AEB55223C}" type="slidenum">
              <a:rPr kumimoji="1" lang="ja-JP" altLang="en-US" smtClean="0"/>
              <a:t>‹#›</a:t>
            </a:fld>
            <a:endParaRPr kumimoji="1" lang="ja-JP" altLang="en-US" dirty="0"/>
          </a:p>
        </p:txBody>
      </p:sp>
    </p:spTree>
    <p:extLst>
      <p:ext uri="{BB962C8B-B14F-4D97-AF65-F5344CB8AC3E}">
        <p14:creationId xmlns:p14="http://schemas.microsoft.com/office/powerpoint/2010/main" val="3258304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304DDA-04EB-48C4-8AAE-78B8F5810AFD}" type="datetimeFigureOut">
              <a:rPr kumimoji="1" lang="ja-JP" altLang="en-US" smtClean="0"/>
              <a:t>2022/3/7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3FA48055-D371-4046-A088-5B0AEB55223C}" type="slidenum">
              <a:rPr kumimoji="1" lang="ja-JP" altLang="en-US" smtClean="0"/>
              <a:t>‹#›</a:t>
            </a:fld>
            <a:endParaRPr kumimoji="1" lang="ja-JP" altLang="en-US" dirty="0"/>
          </a:p>
        </p:txBody>
      </p:sp>
    </p:spTree>
    <p:extLst>
      <p:ext uri="{BB962C8B-B14F-4D97-AF65-F5344CB8AC3E}">
        <p14:creationId xmlns:p14="http://schemas.microsoft.com/office/powerpoint/2010/main" val="3206685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304DDA-04EB-48C4-8AAE-78B8F5810AFD}" type="datetimeFigureOut">
              <a:rPr kumimoji="1" lang="ja-JP" altLang="en-US" smtClean="0"/>
              <a:t>2022/3/7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3FA48055-D371-4046-A088-5B0AEB55223C}" type="slidenum">
              <a:rPr kumimoji="1" lang="ja-JP" altLang="en-US" smtClean="0"/>
              <a:t>‹#›</a:t>
            </a:fld>
            <a:endParaRPr kumimoji="1" lang="ja-JP" altLang="en-US" dirty="0"/>
          </a:p>
        </p:txBody>
      </p:sp>
    </p:spTree>
    <p:extLst>
      <p:ext uri="{BB962C8B-B14F-4D97-AF65-F5344CB8AC3E}">
        <p14:creationId xmlns:p14="http://schemas.microsoft.com/office/powerpoint/2010/main" val="706095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2022/3/7</a:t>
            </a:fld>
            <a:endParaRPr lang="ja-JP"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73395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2022/3/7</a:t>
            </a:fld>
            <a:endParaRPr lang="ja-JP"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61754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2022/3/7</a:t>
            </a:fld>
            <a:endParaRPr lang="ja-JP"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47751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2022/3/7</a:t>
            </a:fld>
            <a:endParaRPr lang="ja-JP"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57796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2022/3/7</a:t>
            </a:fld>
            <a:endParaRPr lang="ja-JP"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01067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2022/3/7</a:t>
            </a:fld>
            <a:endParaRPr lang="ja-JP"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545199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2022/3/7</a:t>
            </a:fld>
            <a:endParaRPr lang="ja-JP"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0137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37"/>
            <a:ext cx="10363200" cy="1362075"/>
          </a:xfrm>
        </p:spPr>
        <p:txBody>
          <a:bodyPr anchor="t"/>
          <a:lstStyle>
            <a:lvl1pPr algn="l">
              <a:defRPr sz="3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1500"/>
            </a:lvl1pPr>
            <a:lvl2pPr marL="342874" indent="0">
              <a:buNone/>
              <a:defRPr sz="1351"/>
            </a:lvl2pPr>
            <a:lvl3pPr marL="685750" indent="0">
              <a:buNone/>
              <a:defRPr sz="1200"/>
            </a:lvl3pPr>
            <a:lvl4pPr marL="1028624" indent="0">
              <a:buNone/>
              <a:defRPr sz="1051"/>
            </a:lvl4pPr>
            <a:lvl5pPr marL="1371498" indent="0">
              <a:buNone/>
              <a:defRPr sz="1051"/>
            </a:lvl5pPr>
            <a:lvl6pPr marL="1714372" indent="0">
              <a:buNone/>
              <a:defRPr sz="1051"/>
            </a:lvl6pPr>
            <a:lvl7pPr marL="2057247" indent="0">
              <a:buNone/>
              <a:defRPr sz="1051"/>
            </a:lvl7pPr>
            <a:lvl8pPr marL="2400120" indent="0">
              <a:buNone/>
              <a:defRPr sz="1051"/>
            </a:lvl8pPr>
            <a:lvl9pPr marL="2742994" indent="0">
              <a:buNone/>
              <a:defRPr sz="1051"/>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5BBDBE-DE52-49E0-B281-A0C5585966BD}"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735327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2022/3/7</a:t>
            </a:fld>
            <a:endParaRPr lang="ja-JP"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98466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2022/3/7</a:t>
            </a:fld>
            <a:endParaRPr lang="ja-JP"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700502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2022/3/7</a:t>
            </a:fld>
            <a:endParaRPr lang="ja-JP"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821691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2022/3/7</a:t>
            </a:fld>
            <a:endParaRPr lang="ja-JP"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56560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8A27AC-B585-4F64-ADDB-75E3AF6AA45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29555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1800" b="1"/>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7" indent="0">
              <a:buNone/>
              <a:defRPr sz="1200" b="1"/>
            </a:lvl7pPr>
            <a:lvl8pPr marL="2400120" indent="0">
              <a:buNone/>
              <a:defRPr sz="1200" b="1"/>
            </a:lvl8pPr>
            <a:lvl9pPr marL="2742994" indent="0">
              <a:buNone/>
              <a:defRPr sz="12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92" y="1535113"/>
            <a:ext cx="5389033" cy="639762"/>
          </a:xfrm>
        </p:spPr>
        <p:txBody>
          <a:bodyPr anchor="b"/>
          <a:lstStyle>
            <a:lvl1pPr marL="0" indent="0">
              <a:buNone/>
              <a:defRPr sz="1800" b="1"/>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7" indent="0">
              <a:buNone/>
              <a:defRPr sz="1200" b="1"/>
            </a:lvl7pPr>
            <a:lvl8pPr marL="2400120" indent="0">
              <a:buNone/>
              <a:defRPr sz="1200" b="1"/>
            </a:lvl8pPr>
            <a:lvl9pPr marL="2742994" indent="0">
              <a:buNone/>
              <a:defRPr sz="12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92"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F8D1577-A1D3-4F94-B0C5-0D14AEC3DB4A}"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13835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BF8145C-E6B6-42EB-BD2C-20E4DA697D56}"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98127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21F591B-FD5E-4B2D-B507-FC53E13D5C3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25659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15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08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051"/>
            </a:lvl1pPr>
            <a:lvl2pPr marL="342874" indent="0">
              <a:buNone/>
              <a:defRPr sz="900"/>
            </a:lvl2pPr>
            <a:lvl3pPr marL="685750" indent="0">
              <a:buNone/>
              <a:defRPr sz="751"/>
            </a:lvl3pPr>
            <a:lvl4pPr marL="1028624" indent="0">
              <a:buNone/>
              <a:defRPr sz="675"/>
            </a:lvl4pPr>
            <a:lvl5pPr marL="1371498" indent="0">
              <a:buNone/>
              <a:defRPr sz="675"/>
            </a:lvl5pPr>
            <a:lvl6pPr marL="1714372" indent="0">
              <a:buNone/>
              <a:defRPr sz="675"/>
            </a:lvl6pPr>
            <a:lvl7pPr marL="2057247" indent="0">
              <a:buNone/>
              <a:defRPr sz="675"/>
            </a:lvl7pPr>
            <a:lvl8pPr marL="2400120" indent="0">
              <a:buNone/>
              <a:defRPr sz="675"/>
            </a:lvl8pPr>
            <a:lvl9pPr marL="2742994" indent="0">
              <a:buNone/>
              <a:defRPr sz="675"/>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942C988-49DF-4A48-A7F2-6AC5B39DC2E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52014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a:lstStyle>
            <a:lvl1pPr marL="0" indent="0">
              <a:buNone/>
              <a:defRPr sz="2400"/>
            </a:lvl1pPr>
            <a:lvl2pPr marL="342874" indent="0">
              <a:buNone/>
              <a:defRPr sz="2100"/>
            </a:lvl2pPr>
            <a:lvl3pPr marL="685750" indent="0">
              <a:buNone/>
              <a:defRPr sz="1800"/>
            </a:lvl3pPr>
            <a:lvl4pPr marL="1028624" indent="0">
              <a:buNone/>
              <a:defRPr sz="1500"/>
            </a:lvl4pPr>
            <a:lvl5pPr marL="1371498" indent="0">
              <a:buNone/>
              <a:defRPr sz="1500"/>
            </a:lvl5pPr>
            <a:lvl6pPr marL="1714372" indent="0">
              <a:buNone/>
              <a:defRPr sz="1500"/>
            </a:lvl6pPr>
            <a:lvl7pPr marL="2057247" indent="0">
              <a:buNone/>
              <a:defRPr sz="1500"/>
            </a:lvl7pPr>
            <a:lvl8pPr marL="2400120" indent="0">
              <a:buNone/>
              <a:defRPr sz="1500"/>
            </a:lvl8pPr>
            <a:lvl9pPr marL="2742994" indent="0">
              <a:buNone/>
              <a:defRPr sz="1500"/>
            </a:lvl9pPr>
          </a:lstStyle>
          <a:p>
            <a:pPr lvl="0"/>
            <a:endParaRPr lang="ja-JP" altLang="en-US" noProof="0" dirty="0" smtClean="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051"/>
            </a:lvl1pPr>
            <a:lvl2pPr marL="342874" indent="0">
              <a:buNone/>
              <a:defRPr sz="900"/>
            </a:lvl2pPr>
            <a:lvl3pPr marL="685750" indent="0">
              <a:buNone/>
              <a:defRPr sz="751"/>
            </a:lvl3pPr>
            <a:lvl4pPr marL="1028624" indent="0">
              <a:buNone/>
              <a:defRPr sz="675"/>
            </a:lvl4pPr>
            <a:lvl5pPr marL="1371498" indent="0">
              <a:buNone/>
              <a:defRPr sz="675"/>
            </a:lvl5pPr>
            <a:lvl6pPr marL="1714372" indent="0">
              <a:buNone/>
              <a:defRPr sz="675"/>
            </a:lvl6pPr>
            <a:lvl7pPr marL="2057247" indent="0">
              <a:buNone/>
              <a:defRPr sz="675"/>
            </a:lvl7pPr>
            <a:lvl8pPr marL="2400120" indent="0">
              <a:buNone/>
              <a:defRPr sz="675"/>
            </a:lvl8pPr>
            <a:lvl9pPr marL="2742994" indent="0">
              <a:buNone/>
              <a:defRPr sz="675"/>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87DAD5-E778-43C5-8698-6E8B3AC3FB33}"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420693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962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51" b="0" smtClean="0">
                <a:latin typeface="Arial" charset="0"/>
              </a:defRPr>
            </a:lvl1pPr>
          </a:lstStyle>
          <a:p>
            <a:pPr>
              <a:defRPr/>
            </a:pPr>
            <a:endParaRPr lang="en-US" altLang="ja-JP" dirty="0">
              <a:solidFill>
                <a:srgbClr val="000000"/>
              </a:solidFill>
            </a:endParaRPr>
          </a:p>
        </p:txBody>
      </p:sp>
      <p:sp>
        <p:nvSpPr>
          <p:cNvPr id="962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051" b="0" smtClean="0">
                <a:latin typeface="Arial" charset="0"/>
              </a:defRPr>
            </a:lvl1pPr>
          </a:lstStyle>
          <a:p>
            <a:pPr>
              <a:defRPr/>
            </a:pPr>
            <a:endParaRPr lang="en-US" altLang="ja-JP" dirty="0">
              <a:solidFill>
                <a:srgbClr val="000000"/>
              </a:solidFill>
            </a:endParaRPr>
          </a:p>
        </p:txBody>
      </p:sp>
      <p:sp>
        <p:nvSpPr>
          <p:cNvPr id="962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51" b="0"/>
            </a:lvl1pPr>
          </a:lstStyle>
          <a:p>
            <a:fld id="{32181CB0-EEA2-4996-8000-7541F43CEEA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8436035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kumimoji="1" sz="3300">
          <a:solidFill>
            <a:schemeClr val="tx2"/>
          </a:solidFill>
          <a:latin typeface="+mj-lt"/>
          <a:ea typeface="+mj-ea"/>
          <a:cs typeface="+mj-cs"/>
        </a:defRPr>
      </a:lvl1pPr>
      <a:lvl2pPr algn="ctr" rtl="0" eaLnBrk="0" fontAlgn="base" hangingPunct="0">
        <a:spcBef>
          <a:spcPct val="0"/>
        </a:spcBef>
        <a:spcAft>
          <a:spcPct val="0"/>
        </a:spcAft>
        <a:defRPr kumimoji="1" sz="33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33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33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3300">
          <a:solidFill>
            <a:schemeClr val="tx2"/>
          </a:solidFill>
          <a:latin typeface="Arial" charset="0"/>
          <a:ea typeface="ＭＳ Ｐゴシック" pitchFamily="50" charset="-128"/>
        </a:defRPr>
      </a:lvl5pPr>
      <a:lvl6pPr marL="342874" algn="ctr" rtl="0" fontAlgn="base">
        <a:spcBef>
          <a:spcPct val="0"/>
        </a:spcBef>
        <a:spcAft>
          <a:spcPct val="0"/>
        </a:spcAft>
        <a:defRPr kumimoji="1" sz="3300">
          <a:solidFill>
            <a:schemeClr val="tx2"/>
          </a:solidFill>
          <a:latin typeface="Arial" charset="0"/>
          <a:ea typeface="ＭＳ Ｐゴシック" pitchFamily="50" charset="-128"/>
        </a:defRPr>
      </a:lvl6pPr>
      <a:lvl7pPr marL="685750" algn="ctr" rtl="0" fontAlgn="base">
        <a:spcBef>
          <a:spcPct val="0"/>
        </a:spcBef>
        <a:spcAft>
          <a:spcPct val="0"/>
        </a:spcAft>
        <a:defRPr kumimoji="1" sz="3300">
          <a:solidFill>
            <a:schemeClr val="tx2"/>
          </a:solidFill>
          <a:latin typeface="Arial" charset="0"/>
          <a:ea typeface="ＭＳ Ｐゴシック" pitchFamily="50" charset="-128"/>
        </a:defRPr>
      </a:lvl7pPr>
      <a:lvl8pPr marL="1028624" algn="ctr" rtl="0" fontAlgn="base">
        <a:spcBef>
          <a:spcPct val="0"/>
        </a:spcBef>
        <a:spcAft>
          <a:spcPct val="0"/>
        </a:spcAft>
        <a:defRPr kumimoji="1" sz="3300">
          <a:solidFill>
            <a:schemeClr val="tx2"/>
          </a:solidFill>
          <a:latin typeface="Arial" charset="0"/>
          <a:ea typeface="ＭＳ Ｐゴシック" pitchFamily="50" charset="-128"/>
        </a:defRPr>
      </a:lvl8pPr>
      <a:lvl9pPr marL="1371498" algn="ctr" rtl="0" fontAlgn="base">
        <a:spcBef>
          <a:spcPct val="0"/>
        </a:spcBef>
        <a:spcAft>
          <a:spcPct val="0"/>
        </a:spcAft>
        <a:defRPr kumimoji="1" sz="3300">
          <a:solidFill>
            <a:schemeClr val="tx2"/>
          </a:solidFill>
          <a:latin typeface="Arial" charset="0"/>
          <a:ea typeface="ＭＳ Ｐゴシック" pitchFamily="50" charset="-128"/>
        </a:defRPr>
      </a:lvl9pPr>
    </p:titleStyle>
    <p:bodyStyle>
      <a:lvl1pPr marL="257156" indent="-257156" algn="l" rtl="0" eaLnBrk="0" fontAlgn="base" hangingPunct="0">
        <a:spcBef>
          <a:spcPct val="20000"/>
        </a:spcBef>
        <a:spcAft>
          <a:spcPct val="0"/>
        </a:spcAft>
        <a:buChar char="•"/>
        <a:defRPr kumimoji="1" sz="2400">
          <a:solidFill>
            <a:schemeClr val="tx1"/>
          </a:solidFill>
          <a:latin typeface="+mn-lt"/>
          <a:ea typeface="+mn-ea"/>
          <a:cs typeface="+mn-cs"/>
        </a:defRPr>
      </a:lvl1pPr>
      <a:lvl2pPr marL="557171" indent="-214297" algn="l" rtl="0" eaLnBrk="0" fontAlgn="base" hangingPunct="0">
        <a:spcBef>
          <a:spcPct val="20000"/>
        </a:spcBef>
        <a:spcAft>
          <a:spcPct val="0"/>
        </a:spcAft>
        <a:buChar char="–"/>
        <a:defRPr kumimoji="1" sz="2100">
          <a:solidFill>
            <a:schemeClr val="tx1"/>
          </a:solidFill>
          <a:latin typeface="+mn-lt"/>
          <a:ea typeface="+mn-ea"/>
        </a:defRPr>
      </a:lvl2pPr>
      <a:lvl3pPr marL="857187" indent="-171438" algn="l" rtl="0" eaLnBrk="0" fontAlgn="base" hangingPunct="0">
        <a:spcBef>
          <a:spcPct val="20000"/>
        </a:spcBef>
        <a:spcAft>
          <a:spcPct val="0"/>
        </a:spcAft>
        <a:buChar char="•"/>
        <a:defRPr kumimoji="1" sz="1800">
          <a:solidFill>
            <a:schemeClr val="tx1"/>
          </a:solidFill>
          <a:latin typeface="+mn-lt"/>
          <a:ea typeface="+mn-ea"/>
        </a:defRPr>
      </a:lvl3pPr>
      <a:lvl4pPr marL="1200061" indent="-171438" algn="l" rtl="0" eaLnBrk="0" fontAlgn="base" hangingPunct="0">
        <a:spcBef>
          <a:spcPct val="20000"/>
        </a:spcBef>
        <a:spcAft>
          <a:spcPct val="0"/>
        </a:spcAft>
        <a:buChar char="–"/>
        <a:defRPr kumimoji="1" sz="1500">
          <a:solidFill>
            <a:schemeClr val="tx1"/>
          </a:solidFill>
          <a:latin typeface="+mn-lt"/>
          <a:ea typeface="+mn-ea"/>
        </a:defRPr>
      </a:lvl4pPr>
      <a:lvl5pPr marL="1542935" indent="-171438" algn="l" rtl="0" eaLnBrk="0" fontAlgn="base" hangingPunct="0">
        <a:spcBef>
          <a:spcPct val="20000"/>
        </a:spcBef>
        <a:spcAft>
          <a:spcPct val="0"/>
        </a:spcAft>
        <a:buChar char="»"/>
        <a:defRPr kumimoji="1" sz="1500">
          <a:solidFill>
            <a:schemeClr val="tx1"/>
          </a:solidFill>
          <a:latin typeface="+mn-lt"/>
          <a:ea typeface="+mn-ea"/>
        </a:defRPr>
      </a:lvl5pPr>
      <a:lvl6pPr marL="1885810" indent="-171438" algn="l" rtl="0" fontAlgn="base">
        <a:spcBef>
          <a:spcPct val="20000"/>
        </a:spcBef>
        <a:spcAft>
          <a:spcPct val="0"/>
        </a:spcAft>
        <a:buChar char="»"/>
        <a:defRPr kumimoji="1" sz="1500">
          <a:solidFill>
            <a:schemeClr val="tx1"/>
          </a:solidFill>
          <a:latin typeface="+mn-lt"/>
          <a:ea typeface="+mn-ea"/>
        </a:defRPr>
      </a:lvl6pPr>
      <a:lvl7pPr marL="2228683" indent="-171438" algn="l" rtl="0" fontAlgn="base">
        <a:spcBef>
          <a:spcPct val="20000"/>
        </a:spcBef>
        <a:spcAft>
          <a:spcPct val="0"/>
        </a:spcAft>
        <a:buChar char="»"/>
        <a:defRPr kumimoji="1" sz="1500">
          <a:solidFill>
            <a:schemeClr val="tx1"/>
          </a:solidFill>
          <a:latin typeface="+mn-lt"/>
          <a:ea typeface="+mn-ea"/>
        </a:defRPr>
      </a:lvl7pPr>
      <a:lvl8pPr marL="2571558" indent="-171438" algn="l" rtl="0" fontAlgn="base">
        <a:spcBef>
          <a:spcPct val="20000"/>
        </a:spcBef>
        <a:spcAft>
          <a:spcPct val="0"/>
        </a:spcAft>
        <a:buChar char="»"/>
        <a:defRPr kumimoji="1" sz="1500">
          <a:solidFill>
            <a:schemeClr val="tx1"/>
          </a:solidFill>
          <a:latin typeface="+mn-lt"/>
          <a:ea typeface="+mn-ea"/>
        </a:defRPr>
      </a:lvl8pPr>
      <a:lvl9pPr marL="2914434" indent="-171438"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5750" rtl="0" eaLnBrk="1" latinLnBrk="0" hangingPunct="1">
        <a:defRPr kumimoji="1" sz="1351" kern="1200">
          <a:solidFill>
            <a:schemeClr val="tx1"/>
          </a:solidFill>
          <a:latin typeface="+mn-lt"/>
          <a:ea typeface="+mn-ea"/>
          <a:cs typeface="+mn-cs"/>
        </a:defRPr>
      </a:lvl1pPr>
      <a:lvl2pPr marL="342874" algn="l" defTabSz="685750" rtl="0" eaLnBrk="1" latinLnBrk="0" hangingPunct="1">
        <a:defRPr kumimoji="1" sz="1351" kern="1200">
          <a:solidFill>
            <a:schemeClr val="tx1"/>
          </a:solidFill>
          <a:latin typeface="+mn-lt"/>
          <a:ea typeface="+mn-ea"/>
          <a:cs typeface="+mn-cs"/>
        </a:defRPr>
      </a:lvl2pPr>
      <a:lvl3pPr marL="685750" algn="l" defTabSz="685750" rtl="0" eaLnBrk="1" latinLnBrk="0" hangingPunct="1">
        <a:defRPr kumimoji="1" sz="1351" kern="1200">
          <a:solidFill>
            <a:schemeClr val="tx1"/>
          </a:solidFill>
          <a:latin typeface="+mn-lt"/>
          <a:ea typeface="+mn-ea"/>
          <a:cs typeface="+mn-cs"/>
        </a:defRPr>
      </a:lvl3pPr>
      <a:lvl4pPr marL="1028624" algn="l" defTabSz="685750" rtl="0" eaLnBrk="1" latinLnBrk="0" hangingPunct="1">
        <a:defRPr kumimoji="1" sz="1351" kern="1200">
          <a:solidFill>
            <a:schemeClr val="tx1"/>
          </a:solidFill>
          <a:latin typeface="+mn-lt"/>
          <a:ea typeface="+mn-ea"/>
          <a:cs typeface="+mn-cs"/>
        </a:defRPr>
      </a:lvl4pPr>
      <a:lvl5pPr marL="1371498" algn="l" defTabSz="685750" rtl="0" eaLnBrk="1" latinLnBrk="0" hangingPunct="1">
        <a:defRPr kumimoji="1" sz="1351" kern="1200">
          <a:solidFill>
            <a:schemeClr val="tx1"/>
          </a:solidFill>
          <a:latin typeface="+mn-lt"/>
          <a:ea typeface="+mn-ea"/>
          <a:cs typeface="+mn-cs"/>
        </a:defRPr>
      </a:lvl5pPr>
      <a:lvl6pPr marL="1714372" algn="l" defTabSz="685750" rtl="0" eaLnBrk="1" latinLnBrk="0" hangingPunct="1">
        <a:defRPr kumimoji="1" sz="1351" kern="1200">
          <a:solidFill>
            <a:schemeClr val="tx1"/>
          </a:solidFill>
          <a:latin typeface="+mn-lt"/>
          <a:ea typeface="+mn-ea"/>
          <a:cs typeface="+mn-cs"/>
        </a:defRPr>
      </a:lvl6pPr>
      <a:lvl7pPr marL="2057247" algn="l" defTabSz="685750" rtl="0" eaLnBrk="1" latinLnBrk="0" hangingPunct="1">
        <a:defRPr kumimoji="1" sz="1351" kern="1200">
          <a:solidFill>
            <a:schemeClr val="tx1"/>
          </a:solidFill>
          <a:latin typeface="+mn-lt"/>
          <a:ea typeface="+mn-ea"/>
          <a:cs typeface="+mn-cs"/>
        </a:defRPr>
      </a:lvl7pPr>
      <a:lvl8pPr marL="2400120" algn="l" defTabSz="685750" rtl="0" eaLnBrk="1" latinLnBrk="0" hangingPunct="1">
        <a:defRPr kumimoji="1" sz="1351" kern="1200">
          <a:solidFill>
            <a:schemeClr val="tx1"/>
          </a:solidFill>
          <a:latin typeface="+mn-lt"/>
          <a:ea typeface="+mn-ea"/>
          <a:cs typeface="+mn-cs"/>
        </a:defRPr>
      </a:lvl8pPr>
      <a:lvl9pPr marL="2742994" algn="l" defTabSz="685750" rtl="0" eaLnBrk="1" latinLnBrk="0" hangingPunct="1">
        <a:defRPr kumimoji="1"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dirty="0">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dirty="0">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81CB0-EEA2-4996-8000-7541F43CEEA8}"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0168679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dirty="0">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dirty="0">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81CB0-EEA2-4996-8000-7541F43CEEA8}"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07401015"/>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tmp"/><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2.xml"/><Relationship Id="rId5" Type="http://schemas.openxmlformats.org/officeDocument/2006/relationships/image" Target="../media/image61.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jpe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6.tm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75.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3.wdp"/><Relationship Id="rId3" Type="http://schemas.openxmlformats.org/officeDocument/2006/relationships/image" Target="../media/image11.jpeg"/><Relationship Id="rId7" Type="http://schemas.openxmlformats.org/officeDocument/2006/relationships/image" Target="../media/image5.png"/><Relationship Id="rId12" Type="http://schemas.openxmlformats.org/officeDocument/2006/relationships/image" Target="../media/image17.png"/><Relationship Id="rId2" Type="http://schemas.openxmlformats.org/officeDocument/2006/relationships/notesSlide" Target="../notesSlides/notesSlide2.xml"/><Relationship Id="rId16" Type="http://schemas.microsoft.com/office/2007/relationships/hdphoto" Target="../media/hdphoto4.wdp"/><Relationship Id="rId1" Type="http://schemas.openxmlformats.org/officeDocument/2006/relationships/slideLayout" Target="../slideLayouts/slideLayout12.xml"/><Relationship Id="rId6" Type="http://schemas.openxmlformats.org/officeDocument/2006/relationships/image" Target="../media/image14.png"/><Relationship Id="rId11" Type="http://schemas.microsoft.com/office/2007/relationships/hdphoto" Target="../media/hdphoto1.wdp"/><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2.jpeg"/><Relationship Id="rId9" Type="http://schemas.openxmlformats.org/officeDocument/2006/relationships/image" Target="../media/image16.png"/><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8.png"/><Relationship Id="rId5" Type="http://schemas.openxmlformats.org/officeDocument/2006/relationships/image" Target="../media/image19.jpe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3" Type="http://schemas.openxmlformats.org/officeDocument/2006/relationships/image" Target="../media/image25.jpeg"/><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26.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68" y="1106376"/>
            <a:ext cx="2408445" cy="724988"/>
          </a:xfrm>
        </p:spPr>
        <p:txBody>
          <a:bodyPr>
            <a:normAutofit/>
          </a:bodyPr>
          <a:lstStyle/>
          <a:p>
            <a:r>
              <a:rPr lang="ja-JP" altLang="en-US" sz="3000" dirty="0"/>
              <a:t>（中学部（１））</a:t>
            </a:r>
            <a:endParaRPr kumimoji="1" lang="ja-JP" altLang="en-US" dirty="0"/>
          </a:p>
        </p:txBody>
      </p:sp>
      <p:sp>
        <p:nvSpPr>
          <p:cNvPr id="4" name="タイトル 1"/>
          <p:cNvSpPr txBox="1">
            <a:spLocks/>
          </p:cNvSpPr>
          <p:nvPr/>
        </p:nvSpPr>
        <p:spPr>
          <a:xfrm>
            <a:off x="3466184" y="2296118"/>
            <a:ext cx="5568032" cy="906998"/>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300" dirty="0"/>
              <a:t>男女の体のちがいとその対処</a:t>
            </a:r>
          </a:p>
        </p:txBody>
      </p:sp>
      <p:sp>
        <p:nvSpPr>
          <p:cNvPr id="5" name="タイトル 1"/>
          <p:cNvSpPr txBox="1">
            <a:spLocks/>
          </p:cNvSpPr>
          <p:nvPr/>
        </p:nvSpPr>
        <p:spPr>
          <a:xfrm>
            <a:off x="2043276" y="332411"/>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（特）資料６</a:t>
            </a:r>
          </a:p>
        </p:txBody>
      </p:sp>
      <p:sp>
        <p:nvSpPr>
          <p:cNvPr id="6" name="タイトル 1"/>
          <p:cNvSpPr txBox="1">
            <a:spLocks/>
          </p:cNvSpPr>
          <p:nvPr/>
        </p:nvSpPr>
        <p:spPr>
          <a:xfrm>
            <a:off x="2948067" y="5345094"/>
            <a:ext cx="7719952" cy="1490416"/>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 『</a:t>
            </a:r>
            <a:r>
              <a:rPr lang="ja-JP" altLang="en-US" sz="1400" dirty="0">
                <a:latin typeface="游ゴシック Light" panose="020B0300000000000000" pitchFamily="50" charset="-128"/>
                <a:ea typeface="游ゴシック Light" panose="020B0300000000000000" pitchFamily="50" charset="-128"/>
              </a:rPr>
              <a:t>性教育　実践のための資料集</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元高知県公立学校養護教諭　松田さよ子氏編集</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ぐーちょきぱー　</a:t>
            </a:r>
            <a:r>
              <a:rPr lang="en-US" altLang="ja-JP" sz="1400" dirty="0">
                <a:latin typeface="游ゴシック Light" panose="020B0300000000000000" pitchFamily="50" charset="-128"/>
                <a:ea typeface="游ゴシック Light" panose="020B0300000000000000" pitchFamily="50" charset="-128"/>
              </a:rPr>
              <a:t>vol.8</a:t>
            </a:r>
            <a:r>
              <a:rPr lang="ja-JP" altLang="en-US" sz="1400" dirty="0">
                <a:latin typeface="游ゴシック Light" panose="020B0300000000000000" pitchFamily="50" charset="-128"/>
                <a:ea typeface="游ゴシック Light" panose="020B0300000000000000" pitchFamily="50" charset="-128"/>
              </a:rPr>
              <a:t>　こどもに伝える生と性</a:t>
            </a:r>
            <a:r>
              <a:rPr lang="en-US" altLang="ja-JP" sz="1400" dirty="0">
                <a:latin typeface="游ゴシック Light" panose="020B0300000000000000" pitchFamily="50" charset="-128"/>
                <a:ea typeface="游ゴシック Light" panose="020B0300000000000000" pitchFamily="50" charset="-128"/>
              </a:rPr>
              <a:t>』</a:t>
            </a:r>
          </a:p>
          <a:p>
            <a:pPr>
              <a:lnSpc>
                <a:spcPct val="150000"/>
              </a:lnSpc>
            </a:pPr>
            <a:r>
              <a:rPr lang="ja-JP" altLang="en-US" sz="1400" dirty="0">
                <a:latin typeface="游ゴシック Light" panose="020B0300000000000000" pitchFamily="50" charset="-128"/>
                <a:ea typeface="游ゴシック Light" panose="020B0300000000000000" pitchFamily="50" charset="-128"/>
              </a:rPr>
              <a:t>　　　　　（公財）高知男女共同参画社会づくり財団</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http://www.sole-kochi.or.jp/info/dtl.php?ID=532&amp;routekbn=S</a:t>
            </a:r>
            <a:endParaRPr lang="ja-JP" altLang="en-US" sz="1400" dirty="0">
              <a:latin typeface="游ゴシック Light" panose="020B0300000000000000" pitchFamily="50" charset="-128"/>
              <a:ea typeface="游ゴシック Light" panose="020B0300000000000000" pitchFamily="50" charset="-128"/>
            </a:endParaRPr>
          </a:p>
        </p:txBody>
      </p:sp>
      <p:sp>
        <p:nvSpPr>
          <p:cNvPr id="7" name="タイトル 1"/>
          <p:cNvSpPr txBox="1">
            <a:spLocks/>
          </p:cNvSpPr>
          <p:nvPr/>
        </p:nvSpPr>
        <p:spPr>
          <a:xfrm>
            <a:off x="2567179" y="3637991"/>
            <a:ext cx="7366042" cy="127222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29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ts val="2900"/>
              </a:lnSpc>
            </a:pPr>
            <a:r>
              <a:rPr lang="ja-JP" altLang="en-US" sz="1800" dirty="0"/>
              <a:t>　　 </a:t>
            </a:r>
            <a:r>
              <a:rPr lang="ja-JP" altLang="ja-JP" sz="1800" dirty="0"/>
              <a:t>男女それぞれの体の仕組みについて知り、マナーや清潔に保つための</a:t>
            </a:r>
            <a:endParaRPr lang="en-US" altLang="ja-JP" sz="1800" dirty="0"/>
          </a:p>
          <a:p>
            <a:pPr>
              <a:lnSpc>
                <a:spcPts val="2900"/>
              </a:lnSpc>
            </a:pPr>
            <a:r>
              <a:rPr lang="en-US" altLang="ja-JP" sz="1800" dirty="0"/>
              <a:t>  </a:t>
            </a:r>
            <a:r>
              <a:rPr lang="ja-JP" altLang="ja-JP" sz="1800" dirty="0"/>
              <a:t>方法について理解できるようにする。</a:t>
            </a:r>
          </a:p>
        </p:txBody>
      </p:sp>
    </p:spTree>
    <p:extLst>
      <p:ext uri="{BB962C8B-B14F-4D97-AF65-F5344CB8AC3E}">
        <p14:creationId xmlns:p14="http://schemas.microsoft.com/office/powerpoint/2010/main" val="3647972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64746" y="1106376"/>
            <a:ext cx="2597333" cy="724988"/>
          </a:xfrm>
        </p:spPr>
        <p:txBody>
          <a:bodyPr>
            <a:noAutofit/>
          </a:bodyPr>
          <a:lstStyle/>
          <a:p>
            <a:r>
              <a:rPr lang="ja-JP" altLang="en-US" sz="2800" dirty="0"/>
              <a:t>（中学部（２））</a:t>
            </a:r>
            <a:endParaRPr kumimoji="1" lang="ja-JP" altLang="en-US" dirty="0"/>
          </a:p>
        </p:txBody>
      </p:sp>
      <p:sp>
        <p:nvSpPr>
          <p:cNvPr id="4" name="タイトル 1"/>
          <p:cNvSpPr txBox="1">
            <a:spLocks/>
          </p:cNvSpPr>
          <p:nvPr/>
        </p:nvSpPr>
        <p:spPr>
          <a:xfrm>
            <a:off x="3148576" y="2428812"/>
            <a:ext cx="5891135" cy="1519035"/>
          </a:xfrm>
          <a:prstGeom prst="rect">
            <a:avLst/>
          </a:prstGeom>
        </p:spPr>
        <p:txBody>
          <a:bodyPr vert="horz" lIns="68580" tIns="34291" rIns="68580" bIns="34291"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ja-JP" altLang="en-US" sz="3300" dirty="0"/>
              <a:t>マナーを守ろう①（場所と相手）</a:t>
            </a:r>
            <a:endParaRPr lang="en-US" altLang="ja-JP" sz="3300" dirty="0"/>
          </a:p>
          <a:p>
            <a:pPr algn="ctr">
              <a:lnSpc>
                <a:spcPct val="150000"/>
              </a:lnSpc>
            </a:pPr>
            <a:r>
              <a:rPr lang="ja-JP" altLang="en-US" sz="3300" dirty="0"/>
              <a:t>～プライベートとパブリック～</a:t>
            </a:r>
          </a:p>
        </p:txBody>
      </p:sp>
      <p:sp>
        <p:nvSpPr>
          <p:cNvPr id="8" name="タイトル 1"/>
          <p:cNvSpPr txBox="1">
            <a:spLocks/>
          </p:cNvSpPr>
          <p:nvPr/>
        </p:nvSpPr>
        <p:spPr>
          <a:xfrm>
            <a:off x="2043276" y="332407"/>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（特）資料７</a:t>
            </a:r>
          </a:p>
        </p:txBody>
      </p:sp>
      <p:sp>
        <p:nvSpPr>
          <p:cNvPr id="5" name="タイトル 1"/>
          <p:cNvSpPr txBox="1">
            <a:spLocks/>
          </p:cNvSpPr>
          <p:nvPr/>
        </p:nvSpPr>
        <p:spPr>
          <a:xfrm>
            <a:off x="1733863" y="4545293"/>
            <a:ext cx="8720556" cy="1255903"/>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28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ts val="2800"/>
              </a:lnSpc>
            </a:pPr>
            <a:r>
              <a:rPr lang="ja-JP" altLang="en-US" sz="1800" dirty="0"/>
              <a:t>　　</a:t>
            </a:r>
            <a:r>
              <a:rPr lang="ja-JP" altLang="ja-JP" sz="1800" dirty="0"/>
              <a:t>人前での身だしなみやマナーについて知り、日常生活を見直すことができるようにする。</a:t>
            </a:r>
          </a:p>
          <a:p>
            <a:pPr>
              <a:lnSpc>
                <a:spcPts val="2800"/>
              </a:lnSpc>
            </a:pPr>
            <a:r>
              <a:rPr lang="ja-JP" altLang="en-US" sz="1800" dirty="0"/>
              <a:t>　　</a:t>
            </a:r>
            <a:r>
              <a:rPr lang="ja-JP" altLang="ja-JP" sz="1800" dirty="0"/>
              <a:t>また、プライベートでは許容される行動についても理解できるようにする。</a:t>
            </a:r>
          </a:p>
        </p:txBody>
      </p:sp>
    </p:spTree>
    <p:extLst>
      <p:ext uri="{BB962C8B-B14F-4D97-AF65-F5344CB8AC3E}">
        <p14:creationId xmlns:p14="http://schemas.microsoft.com/office/powerpoint/2010/main" val="2717816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p:cNvSpPr txBox="1">
            <a:spLocks/>
          </p:cNvSpPr>
          <p:nvPr/>
        </p:nvSpPr>
        <p:spPr>
          <a:xfrm>
            <a:off x="4162274" y="5"/>
            <a:ext cx="3970427" cy="1262059"/>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5000"/>
              </a:lnSpc>
            </a:pPr>
            <a:r>
              <a:rPr lang="ja-JP" altLang="en-US" sz="3300" dirty="0">
                <a:latin typeface="+mj-ea"/>
              </a:rPr>
              <a:t>プライベート</a:t>
            </a:r>
            <a:endParaRPr lang="en-US" altLang="ja-JP" sz="3300" dirty="0">
              <a:latin typeface="+mj-ea"/>
            </a:endParaRPr>
          </a:p>
          <a:p>
            <a:pPr algn="ctr">
              <a:lnSpc>
                <a:spcPts val="5000"/>
              </a:lnSpc>
            </a:pPr>
            <a:r>
              <a:rPr lang="ja-JP" altLang="en-US" sz="3300" dirty="0">
                <a:latin typeface="+mj-ea"/>
              </a:rPr>
              <a:t>（家、自分の部屋）</a:t>
            </a:r>
            <a:endParaRPr lang="en-US" altLang="ja-JP" sz="3300" dirty="0">
              <a:latin typeface="+mj-ea"/>
            </a:endParaRPr>
          </a:p>
        </p:txBody>
      </p:sp>
      <p:pic>
        <p:nvPicPr>
          <p:cNvPr id="30" name="オブジェクト 0"/>
          <p:cNvPicPr/>
          <p:nvPr/>
        </p:nvPicPr>
        <p:blipFill>
          <a:blip r:embed="rId2" cstate="email">
            <a:extLst>
              <a:ext uri="{28A0092B-C50C-407E-A947-70E740481C1C}">
                <a14:useLocalDpi xmlns:a14="http://schemas.microsoft.com/office/drawing/2010/main"/>
              </a:ext>
            </a:extLst>
          </a:blip>
          <a:stretch>
            <a:fillRect/>
          </a:stretch>
        </p:blipFill>
        <p:spPr bwMode="auto">
          <a:xfrm>
            <a:off x="1524001" y="3297785"/>
            <a:ext cx="3372786" cy="3560219"/>
          </a:xfrm>
          <a:prstGeom prst="rect">
            <a:avLst/>
          </a:prstGeom>
          <a:noFill/>
          <a:ln>
            <a:miter/>
          </a:ln>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2828" y="3297785"/>
            <a:ext cx="3582924" cy="3563967"/>
          </a:xfrm>
          <a:prstGeom prst="rect">
            <a:avLst/>
          </a:prstGeom>
        </p:spPr>
      </p:pic>
      <p:pic>
        <p:nvPicPr>
          <p:cNvPr id="4" name="図 3"/>
          <p:cNvPicPr>
            <a:picLocks noChangeAspect="1"/>
          </p:cNvPicPr>
          <p:nvPr/>
        </p:nvPicPr>
        <p:blipFill rotWithShape="1">
          <a:blip r:embed="rId4" cstate="email">
            <a:extLst>
              <a:ext uri="{28A0092B-C50C-407E-A947-70E740481C1C}">
                <a14:useLocalDpi xmlns:a14="http://schemas.microsoft.com/office/drawing/2010/main"/>
              </a:ext>
            </a:extLst>
          </a:blip>
          <a:srcRect r="7674" b="9169"/>
          <a:stretch/>
        </p:blipFill>
        <p:spPr>
          <a:xfrm>
            <a:off x="4019728" y="1142143"/>
            <a:ext cx="3892676" cy="3181381"/>
          </a:xfrm>
          <a:prstGeom prst="rect">
            <a:avLst/>
          </a:prstGeom>
        </p:spPr>
      </p:pic>
    </p:spTree>
    <p:extLst>
      <p:ext uri="{BB962C8B-B14F-4D97-AF65-F5344CB8AC3E}">
        <p14:creationId xmlns:p14="http://schemas.microsoft.com/office/powerpoint/2010/main" val="3708490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オブジェクト 0"/>
          <p:cNvPicPr/>
          <p:nvPr/>
        </p:nvPicPr>
        <p:blipFill rotWithShape="1">
          <a:blip r:embed="rId2" cstate="email">
            <a:extLst>
              <a:ext uri="{28A0092B-C50C-407E-A947-70E740481C1C}">
                <a14:useLocalDpi xmlns:a14="http://schemas.microsoft.com/office/drawing/2010/main"/>
              </a:ext>
            </a:extLst>
          </a:blip>
          <a:srcRect/>
          <a:stretch/>
        </p:blipFill>
        <p:spPr bwMode="auto">
          <a:xfrm>
            <a:off x="6512802" y="1339600"/>
            <a:ext cx="3210821" cy="2213641"/>
          </a:xfrm>
          <a:prstGeom prst="rect">
            <a:avLst/>
          </a:prstGeom>
          <a:noFill/>
          <a:ln>
            <a:miter/>
          </a:ln>
        </p:spPr>
      </p:pic>
      <p:sp>
        <p:nvSpPr>
          <p:cNvPr id="16" name="タイトル 1"/>
          <p:cNvSpPr txBox="1">
            <a:spLocks/>
          </p:cNvSpPr>
          <p:nvPr/>
        </p:nvSpPr>
        <p:spPr>
          <a:xfrm>
            <a:off x="2183571" y="5"/>
            <a:ext cx="7734925" cy="1262059"/>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5000"/>
              </a:lnSpc>
            </a:pPr>
            <a:r>
              <a:rPr lang="ja-JP" altLang="en-US" sz="3300" dirty="0">
                <a:latin typeface="+mj-ea"/>
              </a:rPr>
              <a:t>パブリック</a:t>
            </a:r>
            <a:endParaRPr lang="en-US" altLang="ja-JP" sz="3300" dirty="0">
              <a:latin typeface="+mj-ea"/>
            </a:endParaRPr>
          </a:p>
          <a:p>
            <a:pPr algn="ctr">
              <a:lnSpc>
                <a:spcPts val="5000"/>
              </a:lnSpc>
            </a:pPr>
            <a:r>
              <a:rPr lang="ja-JP" altLang="en-US" sz="3300" dirty="0">
                <a:latin typeface="+mj-ea"/>
              </a:rPr>
              <a:t>（人がいるところ、大勢の人が使うところ）</a:t>
            </a:r>
            <a:endParaRPr lang="en-US" altLang="ja-JP" sz="3300" dirty="0">
              <a:latin typeface="+mj-ea"/>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571" y="1534237"/>
            <a:ext cx="3952195" cy="1746827"/>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0954" y="3431751"/>
            <a:ext cx="3755461" cy="3426249"/>
          </a:xfrm>
          <a:prstGeom prst="rect">
            <a:avLst/>
          </a:prstGeom>
        </p:spPr>
      </p:pic>
      <p:pic>
        <p:nvPicPr>
          <p:cNvPr id="22" name="図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08974" y="3540656"/>
            <a:ext cx="5584420" cy="3328704"/>
          </a:xfrm>
          <a:prstGeom prst="rect">
            <a:avLst/>
          </a:prstGeom>
        </p:spPr>
      </p:pic>
    </p:spTree>
    <p:extLst>
      <p:ext uri="{BB962C8B-B14F-4D97-AF65-F5344CB8AC3E}">
        <p14:creationId xmlns:p14="http://schemas.microsoft.com/office/powerpoint/2010/main" val="2190563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4219856" y="286368"/>
            <a:ext cx="4019741" cy="822907"/>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300" dirty="0">
                <a:latin typeface="+mj-ea"/>
              </a:rPr>
              <a:t>大きな声を出す</a:t>
            </a:r>
            <a:endParaRPr lang="en-US" altLang="ja-JP" sz="3300" dirty="0">
              <a:latin typeface="+mj-ea"/>
            </a:endParaRPr>
          </a:p>
        </p:txBody>
      </p:sp>
      <p:pic>
        <p:nvPicPr>
          <p:cNvPr id="15" name="図 5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0299" y="1484027"/>
            <a:ext cx="6378853" cy="5201589"/>
          </a:xfrm>
          <a:prstGeom prst="rect">
            <a:avLst/>
          </a:prstGeom>
        </p:spPr>
      </p:pic>
    </p:spTree>
    <p:extLst>
      <p:ext uri="{BB962C8B-B14F-4D97-AF65-F5344CB8AC3E}">
        <p14:creationId xmlns:p14="http://schemas.microsoft.com/office/powerpoint/2010/main" val="342341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3974795" y="200799"/>
            <a:ext cx="4139662" cy="888382"/>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300" dirty="0">
                <a:latin typeface="+mj-ea"/>
              </a:rPr>
              <a:t>はなを　ほじる</a:t>
            </a:r>
            <a:endParaRPr lang="en-US" altLang="ja-JP" sz="3300" dirty="0">
              <a:latin typeface="+mj-ea"/>
            </a:endParaRPr>
          </a:p>
        </p:txBody>
      </p:sp>
      <p:pic>
        <p:nvPicPr>
          <p:cNvPr id="12" name="図 11" descr="画面の領域"/>
          <p:cNvPicPr>
            <a:picLocks noChangeAspect="1"/>
          </p:cNvPicPr>
          <p:nvPr/>
        </p:nvPicPr>
        <p:blipFill rotWithShape="1">
          <a:blip r:embed="rId2" cstate="email">
            <a:extLst>
              <a:ext uri="{28A0092B-C50C-407E-A947-70E740481C1C}">
                <a14:useLocalDpi xmlns:a14="http://schemas.microsoft.com/office/drawing/2010/main"/>
              </a:ext>
            </a:extLst>
          </a:blip>
          <a:srcRect l="3417"/>
          <a:stretch/>
        </p:blipFill>
        <p:spPr>
          <a:xfrm rot="16200000">
            <a:off x="3705030" y="2299492"/>
            <a:ext cx="4679192" cy="3330746"/>
          </a:xfrm>
          <a:prstGeom prst="rect">
            <a:avLst/>
          </a:prstGeom>
        </p:spPr>
      </p:pic>
      <p:pic>
        <p:nvPicPr>
          <p:cNvPr id="13" name="図 12"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31922" y="2644058"/>
            <a:ext cx="2478042" cy="4176466"/>
          </a:xfrm>
          <a:prstGeom prst="rect">
            <a:avLst/>
          </a:prstGeom>
        </p:spPr>
      </p:pic>
      <p:pic>
        <p:nvPicPr>
          <p:cNvPr id="14" name="図 13"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49960" y="3124028"/>
            <a:ext cx="3118040" cy="3681511"/>
          </a:xfrm>
          <a:prstGeom prst="rect">
            <a:avLst/>
          </a:prstGeom>
        </p:spPr>
      </p:pic>
    </p:spTree>
    <p:extLst>
      <p:ext uri="{BB962C8B-B14F-4D97-AF65-F5344CB8AC3E}">
        <p14:creationId xmlns:p14="http://schemas.microsoft.com/office/powerpoint/2010/main" val="3898759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画面の領域"/>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78416" y="1603953"/>
            <a:ext cx="5148784" cy="5113519"/>
          </a:xfrm>
          <a:prstGeom prst="rect">
            <a:avLst/>
          </a:prstGeom>
        </p:spPr>
      </p:pic>
      <p:sp>
        <p:nvSpPr>
          <p:cNvPr id="17" name="タイトル 1"/>
          <p:cNvSpPr txBox="1">
            <a:spLocks/>
          </p:cNvSpPr>
          <p:nvPr/>
        </p:nvSpPr>
        <p:spPr>
          <a:xfrm>
            <a:off x="2029531" y="340341"/>
            <a:ext cx="8246554" cy="863355"/>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5000"/>
              </a:lnSpc>
            </a:pPr>
            <a:r>
              <a:rPr lang="ja-JP" altLang="en-US" sz="3300" dirty="0">
                <a:latin typeface="+mj-ea"/>
              </a:rPr>
              <a:t>じぶんの　「プライベートゾーン」を　さわる</a:t>
            </a:r>
            <a:endParaRPr lang="en-US" altLang="ja-JP" sz="3300" dirty="0">
              <a:latin typeface="+mj-ea"/>
            </a:endParaRPr>
          </a:p>
        </p:txBody>
      </p:sp>
    </p:spTree>
    <p:extLst>
      <p:ext uri="{BB962C8B-B14F-4D97-AF65-F5344CB8AC3E}">
        <p14:creationId xmlns:p14="http://schemas.microsoft.com/office/powerpoint/2010/main" val="717052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9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35410" y="1357366"/>
            <a:ext cx="3368083" cy="5453050"/>
          </a:xfrm>
          <a:prstGeom prst="rect">
            <a:avLst/>
          </a:prstGeom>
        </p:spPr>
      </p:pic>
      <p:pic>
        <p:nvPicPr>
          <p:cNvPr id="5" name="図 6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19377" y="1279293"/>
            <a:ext cx="3237366" cy="5556227"/>
          </a:xfrm>
          <a:prstGeom prst="rect">
            <a:avLst/>
          </a:prstGeom>
        </p:spPr>
      </p:pic>
      <p:sp>
        <p:nvSpPr>
          <p:cNvPr id="6" name="タイトル 1"/>
          <p:cNvSpPr txBox="1">
            <a:spLocks/>
          </p:cNvSpPr>
          <p:nvPr/>
        </p:nvSpPr>
        <p:spPr>
          <a:xfrm>
            <a:off x="3339327" y="207548"/>
            <a:ext cx="5818560" cy="807609"/>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5000"/>
              </a:lnSpc>
            </a:pPr>
            <a:r>
              <a:rPr lang="ja-JP" altLang="en-US" sz="3300" dirty="0">
                <a:latin typeface="+mj-ea"/>
              </a:rPr>
              <a:t>だらしないかっこうを　する</a:t>
            </a:r>
            <a:endParaRPr lang="en-US" altLang="ja-JP" sz="3300" dirty="0">
              <a:latin typeface="+mj-ea"/>
            </a:endParaRPr>
          </a:p>
        </p:txBody>
      </p:sp>
    </p:spTree>
    <p:extLst>
      <p:ext uri="{BB962C8B-B14F-4D97-AF65-F5344CB8AC3E}">
        <p14:creationId xmlns:p14="http://schemas.microsoft.com/office/powerpoint/2010/main" val="765014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2768337" y="282667"/>
            <a:ext cx="6828995" cy="692372"/>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300" dirty="0">
                <a:latin typeface="+mj-ea"/>
              </a:rPr>
              <a:t>ふくそうや　かみがたを　ととのえる</a:t>
            </a:r>
            <a:endParaRPr lang="en-US" altLang="ja-JP" sz="3300" dirty="0">
              <a:latin typeface="+mj-ea"/>
            </a:endParaRPr>
          </a:p>
        </p:txBody>
      </p:sp>
      <p:pic>
        <p:nvPicPr>
          <p:cNvPr id="4" name="図 6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16685" y="1099345"/>
            <a:ext cx="1815938" cy="5736175"/>
          </a:xfrm>
          <a:prstGeom prst="rect">
            <a:avLst/>
          </a:prstGeom>
        </p:spPr>
      </p:pic>
      <p:pic>
        <p:nvPicPr>
          <p:cNvPr id="5" name="図 8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609336" y="1107919"/>
            <a:ext cx="1878296" cy="5782193"/>
          </a:xfrm>
          <a:prstGeom prst="rect">
            <a:avLst/>
          </a:prstGeom>
        </p:spPr>
      </p:pic>
    </p:spTree>
    <p:extLst>
      <p:ext uri="{BB962C8B-B14F-4D97-AF65-F5344CB8AC3E}">
        <p14:creationId xmlns:p14="http://schemas.microsoft.com/office/powerpoint/2010/main" val="37214129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70902" y="1106375"/>
            <a:ext cx="2546213" cy="724988"/>
          </a:xfrm>
        </p:spPr>
        <p:txBody>
          <a:bodyPr>
            <a:normAutofit/>
          </a:bodyPr>
          <a:lstStyle/>
          <a:p>
            <a:r>
              <a:rPr lang="ja-JP" altLang="en-US" sz="3000" dirty="0"/>
              <a:t>（中学部（３））</a:t>
            </a:r>
            <a:endParaRPr kumimoji="1" lang="ja-JP" altLang="en-US" dirty="0"/>
          </a:p>
        </p:txBody>
      </p:sp>
      <p:sp>
        <p:nvSpPr>
          <p:cNvPr id="6" name="タイトル 1"/>
          <p:cNvSpPr txBox="1">
            <a:spLocks/>
          </p:cNvSpPr>
          <p:nvPr/>
        </p:nvSpPr>
        <p:spPr>
          <a:xfrm>
            <a:off x="2043276" y="332409"/>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（特）資料８</a:t>
            </a:r>
          </a:p>
        </p:txBody>
      </p:sp>
      <p:sp>
        <p:nvSpPr>
          <p:cNvPr id="7" name="タイトル 1"/>
          <p:cNvSpPr txBox="1">
            <a:spLocks/>
          </p:cNvSpPr>
          <p:nvPr/>
        </p:nvSpPr>
        <p:spPr>
          <a:xfrm>
            <a:off x="3318788" y="2313719"/>
            <a:ext cx="5891135" cy="1519035"/>
          </a:xfrm>
          <a:prstGeom prst="rect">
            <a:avLst/>
          </a:prstGeom>
        </p:spPr>
        <p:txBody>
          <a:bodyPr vert="horz" lIns="68580" tIns="34291" rIns="68580" bIns="34291"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ja-JP" altLang="en-US" sz="3300" dirty="0"/>
              <a:t>マナーを守ろう②（人との距離）</a:t>
            </a:r>
            <a:endParaRPr lang="en-US" altLang="ja-JP" sz="3300" dirty="0"/>
          </a:p>
          <a:p>
            <a:pPr algn="ctr">
              <a:lnSpc>
                <a:spcPct val="150000"/>
              </a:lnSpc>
            </a:pPr>
            <a:r>
              <a:rPr lang="ja-JP" altLang="en-US" sz="3300" dirty="0"/>
              <a:t>～パーソナルスペース～</a:t>
            </a:r>
          </a:p>
        </p:txBody>
      </p:sp>
      <p:sp>
        <p:nvSpPr>
          <p:cNvPr id="5" name="タイトル 1"/>
          <p:cNvSpPr txBox="1">
            <a:spLocks/>
          </p:cNvSpPr>
          <p:nvPr/>
        </p:nvSpPr>
        <p:spPr>
          <a:xfrm>
            <a:off x="2259808" y="4315104"/>
            <a:ext cx="8009088" cy="127222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28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ts val="2800"/>
              </a:lnSpc>
            </a:pPr>
            <a:r>
              <a:rPr lang="ja-JP" altLang="en-US" sz="1800" dirty="0"/>
              <a:t>　　</a:t>
            </a:r>
            <a:r>
              <a:rPr lang="ja-JP" altLang="ja-JP" sz="1800" dirty="0"/>
              <a:t>人と人との適切な距離は親しさによって異なるということを理解できるようにし、</a:t>
            </a:r>
            <a:endParaRPr lang="en-US" altLang="ja-JP" sz="1800" dirty="0"/>
          </a:p>
          <a:p>
            <a:pPr>
              <a:lnSpc>
                <a:spcPts val="2800"/>
              </a:lnSpc>
            </a:pPr>
            <a:r>
              <a:rPr lang="en-US" altLang="ja-JP" sz="1800" dirty="0"/>
              <a:t> </a:t>
            </a:r>
            <a:r>
              <a:rPr lang="ja-JP" altLang="ja-JP" sz="1800" dirty="0"/>
              <a:t>自分と他人との距離の取り方について考えることができるようにする。</a:t>
            </a:r>
          </a:p>
        </p:txBody>
      </p:sp>
    </p:spTree>
    <p:extLst>
      <p:ext uri="{BB962C8B-B14F-4D97-AF65-F5344CB8AC3E}">
        <p14:creationId xmlns:p14="http://schemas.microsoft.com/office/powerpoint/2010/main" val="12373760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452827" y="165281"/>
            <a:ext cx="3387960" cy="606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ja-JP" altLang="en-US" sz="3200" dirty="0">
                <a:solidFill>
                  <a:srgbClr val="FF0000"/>
                </a:solidFill>
                <a:latin typeface="+mn-ea"/>
              </a:rPr>
              <a:t>プライベートゾーン</a:t>
            </a:r>
          </a:p>
        </p:txBody>
      </p:sp>
      <p:sp>
        <p:nvSpPr>
          <p:cNvPr id="15" name="楕円 14"/>
          <p:cNvSpPr/>
          <p:nvPr/>
        </p:nvSpPr>
        <p:spPr>
          <a:xfrm>
            <a:off x="5007576" y="2213890"/>
            <a:ext cx="2278440" cy="92658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r>
              <a:rPr lang="ja-JP" altLang="en-US" sz="3000" dirty="0">
                <a:solidFill>
                  <a:prstClr val="black">
                    <a:lumMod val="75000"/>
                    <a:lumOff val="25000"/>
                  </a:prstClr>
                </a:solidFill>
                <a:latin typeface="+mj-ea"/>
                <a:ea typeface="+mj-ea"/>
              </a:rPr>
              <a:t>むね</a:t>
            </a:r>
          </a:p>
        </p:txBody>
      </p:sp>
      <p:sp>
        <p:nvSpPr>
          <p:cNvPr id="16" name="楕円 15"/>
          <p:cNvSpPr/>
          <p:nvPr/>
        </p:nvSpPr>
        <p:spPr>
          <a:xfrm>
            <a:off x="5007576" y="3499307"/>
            <a:ext cx="2278440" cy="92091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r>
              <a:rPr lang="ja-JP" altLang="en-US" sz="3000" dirty="0">
                <a:solidFill>
                  <a:prstClr val="black">
                    <a:lumMod val="75000"/>
                    <a:lumOff val="25000"/>
                  </a:prstClr>
                </a:solidFill>
                <a:latin typeface="+mn-ea"/>
              </a:rPr>
              <a:t>せいき</a:t>
            </a:r>
          </a:p>
        </p:txBody>
      </p:sp>
      <p:sp>
        <p:nvSpPr>
          <p:cNvPr id="17" name="楕円 16"/>
          <p:cNvSpPr/>
          <p:nvPr/>
        </p:nvSpPr>
        <p:spPr>
          <a:xfrm>
            <a:off x="5007576" y="4779049"/>
            <a:ext cx="2278440" cy="9178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r>
              <a:rPr lang="ja-JP" altLang="en-US" sz="3000" dirty="0">
                <a:solidFill>
                  <a:prstClr val="black">
                    <a:lumMod val="75000"/>
                    <a:lumOff val="25000"/>
                  </a:prstClr>
                </a:solidFill>
                <a:latin typeface="+mn-ea"/>
              </a:rPr>
              <a:t>おしり</a:t>
            </a:r>
          </a:p>
        </p:txBody>
      </p:sp>
      <p:pic>
        <p:nvPicPr>
          <p:cNvPr id="11" name="図 10"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26528" y="640712"/>
            <a:ext cx="1630977" cy="5228568"/>
          </a:xfrm>
          <a:prstGeom prst="rect">
            <a:avLst/>
          </a:prstGeom>
        </p:spPr>
      </p:pic>
      <p:pic>
        <p:nvPicPr>
          <p:cNvPr id="12" name="図 11"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36111" y="674557"/>
            <a:ext cx="1661752" cy="5228568"/>
          </a:xfrm>
          <a:prstGeom prst="rect">
            <a:avLst/>
          </a:prstGeom>
        </p:spPr>
      </p:pic>
      <p:sp>
        <p:nvSpPr>
          <p:cNvPr id="9" name="正方形/長方形 8"/>
          <p:cNvSpPr/>
          <p:nvPr/>
        </p:nvSpPr>
        <p:spPr>
          <a:xfrm>
            <a:off x="2709831" y="5903128"/>
            <a:ext cx="7120328" cy="782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ja-JP" altLang="en-US" sz="3200" dirty="0">
                <a:solidFill>
                  <a:srgbClr val="FF0000"/>
                </a:solidFill>
                <a:latin typeface="+mn-ea"/>
              </a:rPr>
              <a:t>とくに　たいせつな　じぶんだけのところ</a:t>
            </a:r>
          </a:p>
        </p:txBody>
      </p:sp>
      <p:sp>
        <p:nvSpPr>
          <p:cNvPr id="13" name="楕円 14"/>
          <p:cNvSpPr/>
          <p:nvPr/>
        </p:nvSpPr>
        <p:spPr>
          <a:xfrm>
            <a:off x="5007576" y="1081587"/>
            <a:ext cx="2278440" cy="773469"/>
          </a:xfrm>
          <a:prstGeom prst="ellipse">
            <a:avLst/>
          </a:prstGeom>
          <a:solidFill>
            <a:srgbClr val="FFFFA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r>
              <a:rPr lang="ja-JP" altLang="en-US" sz="3000" dirty="0">
                <a:solidFill>
                  <a:prstClr val="black">
                    <a:lumMod val="75000"/>
                    <a:lumOff val="25000"/>
                  </a:prstClr>
                </a:solidFill>
                <a:latin typeface="+mj-ea"/>
                <a:ea typeface="+mj-ea"/>
              </a:rPr>
              <a:t>くち　かお</a:t>
            </a:r>
          </a:p>
        </p:txBody>
      </p:sp>
    </p:spTree>
    <p:extLst>
      <p:ext uri="{BB962C8B-B14F-4D97-AF65-F5344CB8AC3E}">
        <p14:creationId xmlns:p14="http://schemas.microsoft.com/office/powerpoint/2010/main" val="2069123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コンテンツ プレースホルダー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5275" y="166519"/>
            <a:ext cx="2027766" cy="6605573"/>
          </a:xfrm>
          <a:prstGeom prst="rect">
            <a:avLst/>
          </a:prstGeom>
        </p:spPr>
      </p:pic>
      <p:pic>
        <p:nvPicPr>
          <p:cNvPr id="17" name="図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2978" y="252427"/>
            <a:ext cx="1762049" cy="6519658"/>
          </a:xfrm>
          <a:prstGeom prst="rect">
            <a:avLst/>
          </a:prstGeom>
        </p:spPr>
      </p:pic>
      <p:pic>
        <p:nvPicPr>
          <p:cNvPr id="19" name="Picture 12" descr="http://4.bp.blogspot.com/-TedLuklxY04/UZ2UrT7HGSI/AAAAAAAATlw/6Wl84m8ZB_w/s400/body_kanzou.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07245" y="2819880"/>
            <a:ext cx="974966" cy="6923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http://4.bp.blogspot.com/-TedLuklxY04/UZ2UrT7HGSI/AAAAAAAATlw/6Wl84m8ZB_w/s400/body_kanzou.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47480" y="2819880"/>
            <a:ext cx="974966" cy="6923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4.bp.blogspot.com/-nhnvma0yUFw/V5NDpulHdjI/AAAAAAAA8dc/XtibieCRV40tUFxdCHpfsoeIx0C0lDfqACLcB/s800/body_hai.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2029" y="463848"/>
            <a:ext cx="1146120" cy="16293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irasutohonpo.com/wp-content/uploads/2018/06/胃の無料イラスト（断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66851" y="1831084"/>
            <a:ext cx="1596476" cy="11501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30-pm.com/wp-content/uploads/2018/10/body_icon03_shinzou.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18723" y="4766715"/>
            <a:ext cx="692732" cy="6904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4.bp.blogspot.com/-nhnvma0yUFw/V5NDpulHdjI/AAAAAAAA8dc/XtibieCRV40tUFxdCHpfsoeIx0C0lDfqACLcB/s800/body_hai.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942445" y="463848"/>
            <a:ext cx="1011213" cy="15535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irasutohonpo.com/wp-content/uploads/2018/06/胃の無料イラスト（断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03267" y="1834841"/>
            <a:ext cx="1596476" cy="11501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30-pm.com/wp-content/uploads/2018/10/body_icon03_shinzou.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055138" y="4765246"/>
            <a:ext cx="692732" cy="6904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https://irasutohonpo.com/wp-content/uploads/2018/06/%E8%85%B8%E3%81%AE%E7%84%A1%E6%96%99%E3%82%A4%E3%83%A9%E3%82%B9%E3%83%88.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34780" y="3400932"/>
            <a:ext cx="2060617" cy="13614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ttps://irasutohonpo.com/wp-content/uploads/2018/06/%E8%85%B8%E3%81%AE%E7%84%A1%E6%96%99%E3%82%A4%E3%83%A9%E3%82%B9%E3%83%88.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79409" y="3512646"/>
            <a:ext cx="1844190" cy="11962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0" descr="https://media.istockphoto.com/vectors/human-reproductive-system-anatomy-vector-id1126892818?k=6&amp;m=1126892818&amp;s=612x612&amp;w=0&amp;h=U_7Z8yT1jJnoojfQ4zgCn-GeHSQ3gBnLVO9zN4XHzE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439" b="86104" l="7190" r="36438"/>
                    </a14:imgEffect>
                  </a14:imgLayer>
                </a14:imgProps>
              </a:ext>
              <a:ext uri="{28A0092B-C50C-407E-A947-70E740481C1C}">
                <a14:useLocalDpi xmlns:a14="http://schemas.microsoft.com/office/drawing/2010/main" val="0"/>
              </a:ext>
            </a:extLst>
          </a:blip>
          <a:srcRect l="6313" t="16708" r="62805" b="13255"/>
          <a:stretch/>
        </p:blipFill>
        <p:spPr bwMode="auto">
          <a:xfrm>
            <a:off x="2391617" y="5568428"/>
            <a:ext cx="746945" cy="10158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media.istockphoto.com/vectors/human-reproductive-system-anatomy-vector-id1126892818?k=6&amp;m=1126892818&amp;s=612x612&amp;w=0&amp;h=U_7Z8yT1jJnoojfQ4zgCn-GeHSQ3gBnLVO9zN4XHzEg="/>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680" b="98639" l="610" r="96951"/>
                    </a14:imgEffect>
                  </a14:imgLayer>
                </a14:imgProps>
              </a:ext>
              <a:ext uri="{28A0092B-C50C-407E-A947-70E740481C1C}">
                <a14:useLocalDpi xmlns:a14="http://schemas.microsoft.com/office/drawing/2010/main"/>
              </a:ext>
            </a:extLst>
          </a:blip>
          <a:srcRect/>
          <a:stretch/>
        </p:blipFill>
        <p:spPr bwMode="auto">
          <a:xfrm>
            <a:off x="8994026" y="5568428"/>
            <a:ext cx="908049" cy="81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10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91667E-6 -2.59259E-6 L 0.16667 0.16366 " pathEditMode="relative" rAng="0" ptsTypes="AA">
                                      <p:cBhvr>
                                        <p:cTn id="6" dur="2000" fill="hold"/>
                                        <p:tgtEl>
                                          <p:spTgt spid="24"/>
                                        </p:tgtEl>
                                        <p:attrNameLst>
                                          <p:attrName>ppt_x</p:attrName>
                                          <p:attrName>ppt_y</p:attrName>
                                        </p:attrNameLst>
                                      </p:cBhvr>
                                      <p:rCtr x="8333" y="8171"/>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2.08333E-7 2.96296E-6 L -0.16133 0.17106 " pathEditMode="relative" rAng="0" ptsTypes="AA">
                                      <p:cBhvr>
                                        <p:cTn id="9" dur="2000" fill="hold"/>
                                        <p:tgtEl>
                                          <p:spTgt spid="27"/>
                                        </p:tgtEl>
                                        <p:attrNameLst>
                                          <p:attrName>ppt_x</p:attrName>
                                          <p:attrName>ppt_y</p:attrName>
                                        </p:attrNameLst>
                                      </p:cBhvr>
                                      <p:rCtr x="-8073" y="8542"/>
                                    </p:animMotion>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2.91667E-6 -4.44444E-6 L 0.16537 0.08403 " pathEditMode="relative" rAng="0" ptsTypes="AA">
                                      <p:cBhvr>
                                        <p:cTn id="13" dur="2000" fill="hold"/>
                                        <p:tgtEl>
                                          <p:spTgt spid="25"/>
                                        </p:tgtEl>
                                        <p:attrNameLst>
                                          <p:attrName>ppt_x</p:attrName>
                                          <p:attrName>ppt_y</p:attrName>
                                        </p:attrNameLst>
                                      </p:cBhvr>
                                      <p:rCtr x="8268" y="4190"/>
                                    </p:animMotion>
                                  </p:childTnLst>
                                </p:cTn>
                              </p:par>
                            </p:childTnLst>
                          </p:cTn>
                        </p:par>
                        <p:par>
                          <p:cTn id="14" fill="hold">
                            <p:stCondLst>
                              <p:cond delay="2000"/>
                            </p:stCondLst>
                            <p:childTnLst>
                              <p:par>
                                <p:cTn id="15" presetID="35" presetClass="path" presetSubtype="0" accel="50000" decel="50000" fill="hold" nodeType="afterEffect">
                                  <p:stCondLst>
                                    <p:cond delay="0"/>
                                  </p:stCondLst>
                                  <p:childTnLst>
                                    <p:animMotion origin="layout" path="M -3.75E-6 1.11111E-6 L -0.15507 0.08333 " pathEditMode="relative" rAng="0" ptsTypes="AA">
                                      <p:cBhvr>
                                        <p:cTn id="16" dur="2000" fill="hold"/>
                                        <p:tgtEl>
                                          <p:spTgt spid="28"/>
                                        </p:tgtEl>
                                        <p:attrNameLst>
                                          <p:attrName>ppt_x</p:attrName>
                                          <p:attrName>ppt_y</p:attrName>
                                        </p:attrNameLst>
                                      </p:cBhvr>
                                      <p:rCtr x="-7760" y="4167"/>
                                    </p:animMotion>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3.33333E-6 -4.07407E-6 L 0.16679 -0.02685 " pathEditMode="relative" rAng="0" ptsTypes="AA">
                                      <p:cBhvr>
                                        <p:cTn id="20" dur="2000" fill="hold"/>
                                        <p:tgtEl>
                                          <p:spTgt spid="19"/>
                                        </p:tgtEl>
                                        <p:attrNameLst>
                                          <p:attrName>ppt_x</p:attrName>
                                          <p:attrName>ppt_y</p:attrName>
                                        </p:attrNameLst>
                                      </p:cBhvr>
                                      <p:rCtr x="8333" y="-1343"/>
                                    </p:animMotion>
                                  </p:childTnLst>
                                </p:cTn>
                              </p:par>
                            </p:childTnLst>
                          </p:cTn>
                        </p:par>
                        <p:par>
                          <p:cTn id="21" fill="hold">
                            <p:stCondLst>
                              <p:cond delay="2000"/>
                            </p:stCondLst>
                            <p:childTnLst>
                              <p:par>
                                <p:cTn id="22" presetID="35" presetClass="path" presetSubtype="0" accel="50000" decel="50000" fill="hold" nodeType="afterEffect">
                                  <p:stCondLst>
                                    <p:cond delay="0"/>
                                  </p:stCondLst>
                                  <p:childTnLst>
                                    <p:animMotion origin="layout" path="M 1.875E-6 -4.07407E-6 L -0.15664 -0.01805 " pathEditMode="relative" rAng="0" ptsTypes="AA">
                                      <p:cBhvr>
                                        <p:cTn id="23" dur="2000" fill="hold"/>
                                        <p:tgtEl>
                                          <p:spTgt spid="23"/>
                                        </p:tgtEl>
                                        <p:attrNameLst>
                                          <p:attrName>ppt_x</p:attrName>
                                          <p:attrName>ppt_y</p:attrName>
                                        </p:attrNameLst>
                                      </p:cBhvr>
                                      <p:rCtr x="-7839" y="-903"/>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2.91667E-6 1.11111E-6 L 0.1642 -0.0544 " pathEditMode="relative" rAng="0" ptsTypes="AA">
                                      <p:cBhvr>
                                        <p:cTn id="27" dur="2000" fill="hold"/>
                                        <p:tgtEl>
                                          <p:spTgt spid="30"/>
                                        </p:tgtEl>
                                        <p:attrNameLst>
                                          <p:attrName>ppt_x</p:attrName>
                                          <p:attrName>ppt_y</p:attrName>
                                        </p:attrNameLst>
                                      </p:cBhvr>
                                      <p:rCtr x="8203" y="-2731"/>
                                    </p:animMotion>
                                  </p:childTnLst>
                                </p:cTn>
                              </p:par>
                            </p:childTnLst>
                          </p:cTn>
                        </p:par>
                        <p:par>
                          <p:cTn id="28" fill="hold">
                            <p:stCondLst>
                              <p:cond delay="2000"/>
                            </p:stCondLst>
                            <p:childTnLst>
                              <p:par>
                                <p:cTn id="29" presetID="35" presetClass="path" presetSubtype="0" accel="50000" decel="50000" fill="hold" nodeType="afterEffect">
                                  <p:stCondLst>
                                    <p:cond delay="0"/>
                                  </p:stCondLst>
                                  <p:childTnLst>
                                    <p:animMotion origin="layout" path="M -3.75E-6 4.44444E-6 L -0.15885 -0.07084 " pathEditMode="relative" rAng="0" ptsTypes="AA">
                                      <p:cBhvr>
                                        <p:cTn id="30" dur="2000" fill="hold"/>
                                        <p:tgtEl>
                                          <p:spTgt spid="31"/>
                                        </p:tgtEl>
                                        <p:attrNameLst>
                                          <p:attrName>ppt_x</p:attrName>
                                          <p:attrName>ppt_y</p:attrName>
                                        </p:attrNameLst>
                                      </p:cBhvr>
                                      <p:rCtr x="-7943" y="-3542"/>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2.91667E-6 -3.7037E-7 L 0.16667 -0.37153 " pathEditMode="relative" rAng="0" ptsTypes="AA">
                                      <p:cBhvr>
                                        <p:cTn id="34" dur="2000" fill="hold"/>
                                        <p:tgtEl>
                                          <p:spTgt spid="26"/>
                                        </p:tgtEl>
                                        <p:attrNameLst>
                                          <p:attrName>ppt_x</p:attrName>
                                          <p:attrName>ppt_y</p:attrName>
                                        </p:attrNameLst>
                                      </p:cBhvr>
                                      <p:rCtr x="8333" y="-18588"/>
                                    </p:animMotion>
                                  </p:childTnLst>
                                </p:cTn>
                              </p:par>
                            </p:childTnLst>
                          </p:cTn>
                        </p:par>
                        <p:par>
                          <p:cTn id="35" fill="hold">
                            <p:stCondLst>
                              <p:cond delay="2000"/>
                            </p:stCondLst>
                            <p:childTnLst>
                              <p:par>
                                <p:cTn id="36" presetID="35" presetClass="path" presetSubtype="0" accel="50000" decel="50000" fill="hold" nodeType="afterEffect">
                                  <p:stCondLst>
                                    <p:cond delay="0"/>
                                  </p:stCondLst>
                                  <p:childTnLst>
                                    <p:animMotion origin="layout" path="M -3.75E-6 1.11111E-6 L -0.15755 -0.36482 " pathEditMode="relative" rAng="0" ptsTypes="AA">
                                      <p:cBhvr>
                                        <p:cTn id="37" dur="2000" fill="hold"/>
                                        <p:tgtEl>
                                          <p:spTgt spid="29"/>
                                        </p:tgtEl>
                                        <p:attrNameLst>
                                          <p:attrName>ppt_x</p:attrName>
                                          <p:attrName>ppt_y</p:attrName>
                                        </p:attrNameLst>
                                      </p:cBhvr>
                                      <p:rCtr x="-7878" y="-18241"/>
                                    </p:animMotion>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2.91667E-6 -1.11111E-6 L 0.16914 -0.3338 " pathEditMode="relative" rAng="0" ptsTypes="AA">
                                      <p:cBhvr>
                                        <p:cTn id="41" dur="2000" fill="hold"/>
                                        <p:tgtEl>
                                          <p:spTgt spid="32"/>
                                        </p:tgtEl>
                                        <p:attrNameLst>
                                          <p:attrName>ppt_x</p:attrName>
                                          <p:attrName>ppt_y</p:attrName>
                                        </p:attrNameLst>
                                      </p:cBhvr>
                                      <p:rCtr x="8451" y="-16690"/>
                                    </p:animMotion>
                                  </p:childTnLst>
                                </p:cTn>
                              </p:par>
                            </p:childTnLst>
                          </p:cTn>
                        </p:par>
                        <p:par>
                          <p:cTn id="42" fill="hold">
                            <p:stCondLst>
                              <p:cond delay="2000"/>
                            </p:stCondLst>
                            <p:childTnLst>
                              <p:par>
                                <p:cTn id="43" presetID="35" presetClass="path" presetSubtype="0" accel="50000" decel="50000" fill="hold" nodeType="afterEffect">
                                  <p:stCondLst>
                                    <p:cond delay="0"/>
                                  </p:stCondLst>
                                  <p:childTnLst>
                                    <p:animMotion origin="layout" path="M 0 -4.81481E-6 L -0.16146 -0.31875 " pathEditMode="relative" rAng="0" ptsTypes="AA">
                                      <p:cBhvr>
                                        <p:cTn id="44" dur="2000" fill="hold"/>
                                        <p:tgtEl>
                                          <p:spTgt spid="33"/>
                                        </p:tgtEl>
                                        <p:attrNameLst>
                                          <p:attrName>ppt_x</p:attrName>
                                          <p:attrName>ppt_y</p:attrName>
                                        </p:attrNameLst>
                                      </p:cBhvr>
                                      <p:rCtr x="-8073" y="-15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913787" y="236224"/>
            <a:ext cx="8509251" cy="5698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black"/>
                </a:solidFill>
                <a:latin typeface="ＭＳ Ｐゴシック" panose="020B0600070205080204" pitchFamily="50" charset="-128"/>
              </a:rPr>
              <a:t>大切な　プライベートゾーン</a:t>
            </a:r>
          </a:p>
        </p:txBody>
      </p:sp>
      <p:sp>
        <p:nvSpPr>
          <p:cNvPr id="15" name="楕円 14"/>
          <p:cNvSpPr/>
          <p:nvPr/>
        </p:nvSpPr>
        <p:spPr>
          <a:xfrm>
            <a:off x="1792233" y="925003"/>
            <a:ext cx="3149000" cy="1043701"/>
          </a:xfrm>
          <a:prstGeom prst="ellipse">
            <a:avLst/>
          </a:prstGeom>
          <a:solidFill>
            <a:srgbClr val="FFE1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400" dirty="0">
                <a:solidFill>
                  <a:prstClr val="black">
                    <a:lumMod val="75000"/>
                    <a:lumOff val="25000"/>
                  </a:prstClr>
                </a:solidFill>
                <a:latin typeface="ＭＳ Ｐゴシック" panose="020B0600070205080204" pitchFamily="50" charset="-128"/>
              </a:rPr>
              <a:t>とくに大切な</a:t>
            </a:r>
            <a:endParaRPr lang="en-US" altLang="ja-JP" sz="2400" dirty="0">
              <a:solidFill>
                <a:prstClr val="black">
                  <a:lumMod val="75000"/>
                  <a:lumOff val="25000"/>
                </a:prstClr>
              </a:solidFill>
              <a:latin typeface="ＭＳ Ｐゴシック" panose="020B0600070205080204" pitchFamily="50" charset="-128"/>
            </a:endParaRPr>
          </a:p>
          <a:p>
            <a:pPr algn="ctr"/>
            <a:r>
              <a:rPr lang="ja-JP" altLang="en-US" sz="2400" dirty="0">
                <a:solidFill>
                  <a:prstClr val="black">
                    <a:lumMod val="75000"/>
                    <a:lumOff val="25000"/>
                  </a:prstClr>
                </a:solidFill>
                <a:latin typeface="ＭＳ Ｐゴシック" panose="020B0600070205080204" pitchFamily="50" charset="-128"/>
              </a:rPr>
              <a:t>自分だけのところ</a:t>
            </a:r>
          </a:p>
        </p:txBody>
      </p:sp>
      <p:sp>
        <p:nvSpPr>
          <p:cNvPr id="17" name="楕円 16"/>
          <p:cNvSpPr/>
          <p:nvPr/>
        </p:nvSpPr>
        <p:spPr>
          <a:xfrm>
            <a:off x="7219250" y="965307"/>
            <a:ext cx="2955799" cy="1003376"/>
          </a:xfrm>
          <a:prstGeom prst="ellipse">
            <a:avLst/>
          </a:prstGeom>
          <a:solidFill>
            <a:srgbClr val="FFE1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400" dirty="0">
                <a:solidFill>
                  <a:prstClr val="black">
                    <a:lumMod val="75000"/>
                    <a:lumOff val="25000"/>
                  </a:prstClr>
                </a:solidFill>
                <a:latin typeface="ＭＳ Ｐゴシック" panose="020B0600070205080204" pitchFamily="50" charset="-128"/>
              </a:rPr>
              <a:t>大切にまもる</a:t>
            </a:r>
            <a:endParaRPr lang="en-US" altLang="ja-JP" sz="2400" dirty="0">
              <a:solidFill>
                <a:prstClr val="black">
                  <a:lumMod val="75000"/>
                  <a:lumOff val="25000"/>
                </a:prstClr>
              </a:solidFill>
              <a:latin typeface="ＭＳ Ｐゴシック" panose="020B0600070205080204" pitchFamily="50" charset="-128"/>
            </a:endParaRPr>
          </a:p>
          <a:p>
            <a:pPr algn="ctr"/>
            <a:r>
              <a:rPr lang="ja-JP" altLang="en-US" sz="2400" dirty="0">
                <a:solidFill>
                  <a:prstClr val="black">
                    <a:lumMod val="75000"/>
                    <a:lumOff val="25000"/>
                  </a:prstClr>
                </a:solidFill>
                <a:latin typeface="ＭＳ Ｐゴシック" panose="020B0600070205080204" pitchFamily="50" charset="-128"/>
              </a:rPr>
              <a:t>ところ</a:t>
            </a:r>
          </a:p>
        </p:txBody>
      </p:sp>
      <p:sp>
        <p:nvSpPr>
          <p:cNvPr id="18" name="楕円 17"/>
          <p:cNvSpPr/>
          <p:nvPr/>
        </p:nvSpPr>
        <p:spPr>
          <a:xfrm>
            <a:off x="4583719" y="965307"/>
            <a:ext cx="2799867" cy="1003376"/>
          </a:xfrm>
          <a:prstGeom prst="ellipse">
            <a:avLst/>
          </a:prstGeom>
          <a:solidFill>
            <a:srgbClr val="FFE1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400" dirty="0">
                <a:solidFill>
                  <a:prstClr val="black">
                    <a:lumMod val="75000"/>
                    <a:lumOff val="25000"/>
                  </a:prstClr>
                </a:solidFill>
                <a:latin typeface="ＭＳ Ｐゴシック" panose="020B0600070205080204" pitchFamily="50" charset="-128"/>
              </a:rPr>
              <a:t>いのちのもとが</a:t>
            </a:r>
            <a:endParaRPr lang="en-US" altLang="ja-JP" sz="2400" dirty="0">
              <a:solidFill>
                <a:prstClr val="black">
                  <a:lumMod val="75000"/>
                  <a:lumOff val="25000"/>
                </a:prstClr>
              </a:solidFill>
              <a:latin typeface="ＭＳ Ｐゴシック" panose="020B0600070205080204" pitchFamily="50" charset="-128"/>
            </a:endParaRPr>
          </a:p>
          <a:p>
            <a:pPr algn="ctr"/>
            <a:r>
              <a:rPr lang="ja-JP" altLang="en-US" sz="2400" dirty="0">
                <a:solidFill>
                  <a:prstClr val="black">
                    <a:lumMod val="75000"/>
                    <a:lumOff val="25000"/>
                  </a:prstClr>
                </a:solidFill>
                <a:latin typeface="ＭＳ Ｐゴシック" panose="020B0600070205080204" pitchFamily="50" charset="-128"/>
              </a:rPr>
              <a:t>つまっている</a:t>
            </a:r>
          </a:p>
        </p:txBody>
      </p:sp>
      <p:pic>
        <p:nvPicPr>
          <p:cNvPr id="11" name="図 10"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3697" y="1983673"/>
            <a:ext cx="1465664" cy="4698608"/>
          </a:xfrm>
          <a:prstGeom prst="rect">
            <a:avLst/>
          </a:prstGeom>
        </p:spPr>
      </p:pic>
      <p:pic>
        <p:nvPicPr>
          <p:cNvPr id="12" name="図 11"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86845" y="2063639"/>
            <a:ext cx="1465663" cy="4611587"/>
          </a:xfrm>
          <a:prstGeom prst="rect">
            <a:avLst/>
          </a:prstGeom>
        </p:spPr>
      </p:pic>
      <p:grpSp>
        <p:nvGrpSpPr>
          <p:cNvPr id="3" name="グループ化 2"/>
          <p:cNvGrpSpPr/>
          <p:nvPr/>
        </p:nvGrpSpPr>
        <p:grpSpPr>
          <a:xfrm>
            <a:off x="1913787" y="2271187"/>
            <a:ext cx="2514073" cy="1314254"/>
            <a:chOff x="389784" y="2271187"/>
            <a:chExt cx="2514073" cy="1314254"/>
          </a:xfrm>
        </p:grpSpPr>
        <p:sp>
          <p:nvSpPr>
            <p:cNvPr id="19" name="角丸四角形 18"/>
            <p:cNvSpPr/>
            <p:nvPr/>
          </p:nvSpPr>
          <p:spPr>
            <a:xfrm>
              <a:off x="389784" y="2670836"/>
              <a:ext cx="2514073" cy="914605"/>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prstClr val="black">
                      <a:lumMod val="75000"/>
                      <a:lumOff val="25000"/>
                    </a:prstClr>
                  </a:solidFill>
                  <a:latin typeface="ＭＳ Ｐゴシック" panose="020B0600070205080204" pitchFamily="50" charset="-128"/>
                </a:rPr>
                <a:t>ほかの人の</a:t>
              </a:r>
              <a:r>
                <a:rPr lang="ja-JP" altLang="en-US" sz="2200" dirty="0" err="1">
                  <a:solidFill>
                    <a:prstClr val="black">
                      <a:lumMod val="75000"/>
                      <a:lumOff val="25000"/>
                    </a:prstClr>
                  </a:solidFill>
                  <a:latin typeface="ＭＳ Ｐゴシック" panose="020B0600070205080204" pitchFamily="50" charset="-128"/>
                </a:rPr>
                <a:t>を</a:t>
              </a:r>
              <a:endParaRPr lang="en-US" altLang="ja-JP" sz="2200" dirty="0">
                <a:solidFill>
                  <a:prstClr val="black">
                    <a:lumMod val="75000"/>
                    <a:lumOff val="25000"/>
                  </a:prstClr>
                </a:solidFill>
                <a:latin typeface="ＭＳ Ｐゴシック" panose="020B0600070205080204" pitchFamily="50" charset="-128"/>
              </a:endParaRPr>
            </a:p>
            <a:p>
              <a:pPr algn="ctr"/>
              <a:r>
                <a:rPr lang="ja-JP" altLang="en-US" sz="2200" dirty="0">
                  <a:solidFill>
                    <a:prstClr val="black">
                      <a:lumMod val="75000"/>
                      <a:lumOff val="25000"/>
                    </a:prstClr>
                  </a:solidFill>
                  <a:latin typeface="ＭＳ Ｐゴシック" panose="020B0600070205080204" pitchFamily="50" charset="-128"/>
                </a:rPr>
                <a:t>かってに　みない</a:t>
              </a:r>
              <a:endParaRPr lang="en-US" altLang="ja-JP" sz="2200" dirty="0">
                <a:solidFill>
                  <a:prstClr val="black">
                    <a:lumMod val="75000"/>
                    <a:lumOff val="25000"/>
                  </a:prstClr>
                </a:solidFill>
                <a:latin typeface="ＭＳ Ｐゴシック" panose="020B0600070205080204" pitchFamily="50" charset="-128"/>
              </a:endParaRPr>
            </a:p>
          </p:txBody>
        </p:sp>
        <p:sp>
          <p:nvSpPr>
            <p:cNvPr id="20" name="角丸四角形 19"/>
            <p:cNvSpPr/>
            <p:nvPr/>
          </p:nvSpPr>
          <p:spPr>
            <a:xfrm>
              <a:off x="389784" y="2271187"/>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prstClr val="black">
                      <a:lumMod val="75000"/>
                      <a:lumOff val="25000"/>
                    </a:prstClr>
                  </a:solidFill>
                  <a:latin typeface="ＭＳ Ｐゴシック" panose="020B0600070205080204" pitchFamily="50" charset="-128"/>
                </a:rPr>
                <a:t>①</a:t>
              </a:r>
              <a:endParaRPr lang="en-US" altLang="ja-JP" sz="2200" dirty="0">
                <a:solidFill>
                  <a:prstClr val="black">
                    <a:lumMod val="75000"/>
                    <a:lumOff val="25000"/>
                  </a:prstClr>
                </a:solidFill>
                <a:latin typeface="ＭＳ Ｐゴシック" panose="020B0600070205080204" pitchFamily="50" charset="-128"/>
              </a:endParaRPr>
            </a:p>
          </p:txBody>
        </p:sp>
      </p:grpSp>
      <p:grpSp>
        <p:nvGrpSpPr>
          <p:cNvPr id="4" name="グループ化 3"/>
          <p:cNvGrpSpPr/>
          <p:nvPr/>
        </p:nvGrpSpPr>
        <p:grpSpPr>
          <a:xfrm>
            <a:off x="1701450" y="3691594"/>
            <a:ext cx="2791464" cy="1355675"/>
            <a:chOff x="190313" y="3627650"/>
            <a:chExt cx="2791464" cy="1355675"/>
          </a:xfrm>
        </p:grpSpPr>
        <p:sp>
          <p:nvSpPr>
            <p:cNvPr id="14" name="角丸四角形 13"/>
            <p:cNvSpPr/>
            <p:nvPr/>
          </p:nvSpPr>
          <p:spPr>
            <a:xfrm>
              <a:off x="190313" y="4024150"/>
              <a:ext cx="2791464" cy="959175"/>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prstClr val="black">
                      <a:lumMod val="75000"/>
                      <a:lumOff val="25000"/>
                    </a:prstClr>
                  </a:solidFill>
                  <a:latin typeface="ＭＳ Ｐゴシック" panose="020B0600070205080204" pitchFamily="50" charset="-128"/>
                </a:rPr>
                <a:t>ほかの人の</a:t>
              </a:r>
              <a:r>
                <a:rPr lang="ja-JP" altLang="en-US" sz="2200" dirty="0" err="1">
                  <a:solidFill>
                    <a:prstClr val="black">
                      <a:lumMod val="75000"/>
                      <a:lumOff val="25000"/>
                    </a:prstClr>
                  </a:solidFill>
                  <a:latin typeface="ＭＳ Ｐゴシック" panose="020B0600070205080204" pitchFamily="50" charset="-128"/>
                </a:rPr>
                <a:t>を</a:t>
              </a:r>
              <a:endParaRPr lang="en-US" altLang="ja-JP" sz="2200" dirty="0">
                <a:solidFill>
                  <a:prstClr val="black">
                    <a:lumMod val="75000"/>
                    <a:lumOff val="25000"/>
                  </a:prstClr>
                </a:solidFill>
                <a:latin typeface="ＭＳ Ｐゴシック" panose="020B0600070205080204" pitchFamily="50" charset="-128"/>
              </a:endParaRPr>
            </a:p>
            <a:p>
              <a:pPr algn="ctr"/>
              <a:r>
                <a:rPr lang="ja-JP" altLang="en-US" sz="2200" dirty="0">
                  <a:solidFill>
                    <a:prstClr val="black">
                      <a:lumMod val="75000"/>
                      <a:lumOff val="25000"/>
                    </a:prstClr>
                  </a:solidFill>
                  <a:latin typeface="ＭＳ Ｐゴシック" panose="020B0600070205080204" pitchFamily="50" charset="-128"/>
                </a:rPr>
                <a:t>かってに　さわらない</a:t>
              </a:r>
            </a:p>
          </p:txBody>
        </p:sp>
        <p:sp>
          <p:nvSpPr>
            <p:cNvPr id="21" name="角丸四角形 20"/>
            <p:cNvSpPr/>
            <p:nvPr/>
          </p:nvSpPr>
          <p:spPr>
            <a:xfrm>
              <a:off x="190313" y="3627650"/>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prstClr val="black">
                      <a:lumMod val="75000"/>
                      <a:lumOff val="25000"/>
                    </a:prstClr>
                  </a:solidFill>
                  <a:latin typeface="ＭＳ Ｐゴシック" panose="020B0600070205080204" pitchFamily="50" charset="-128"/>
                </a:rPr>
                <a:t>②</a:t>
              </a:r>
              <a:endParaRPr lang="en-US" altLang="ja-JP" sz="2200" dirty="0">
                <a:solidFill>
                  <a:prstClr val="black">
                    <a:lumMod val="75000"/>
                    <a:lumOff val="25000"/>
                  </a:prstClr>
                </a:solidFill>
                <a:latin typeface="ＭＳ Ｐゴシック" panose="020B0600070205080204" pitchFamily="50" charset="-128"/>
              </a:endParaRPr>
            </a:p>
          </p:txBody>
        </p:sp>
      </p:grpSp>
      <p:grpSp>
        <p:nvGrpSpPr>
          <p:cNvPr id="6" name="グループ化 5"/>
          <p:cNvGrpSpPr/>
          <p:nvPr/>
        </p:nvGrpSpPr>
        <p:grpSpPr>
          <a:xfrm>
            <a:off x="7789968" y="2409359"/>
            <a:ext cx="2514073" cy="1176085"/>
            <a:chOff x="6265965" y="2409356"/>
            <a:chExt cx="2514073" cy="1176085"/>
          </a:xfrm>
        </p:grpSpPr>
        <p:sp>
          <p:nvSpPr>
            <p:cNvPr id="2" name="角丸四角形 1"/>
            <p:cNvSpPr/>
            <p:nvPr/>
          </p:nvSpPr>
          <p:spPr>
            <a:xfrm>
              <a:off x="6265965" y="2809005"/>
              <a:ext cx="2514073" cy="77643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prstClr val="black">
                      <a:lumMod val="75000"/>
                      <a:lumOff val="25000"/>
                    </a:prstClr>
                  </a:solidFill>
                  <a:latin typeface="ＭＳ Ｐゴシック" panose="020B0600070205080204" pitchFamily="50" charset="-128"/>
                </a:rPr>
                <a:t>人にみせない</a:t>
              </a:r>
              <a:endParaRPr lang="en-US" altLang="ja-JP" sz="2200" dirty="0">
                <a:solidFill>
                  <a:prstClr val="black">
                    <a:lumMod val="75000"/>
                    <a:lumOff val="25000"/>
                  </a:prstClr>
                </a:solidFill>
                <a:latin typeface="ＭＳ Ｐゴシック" panose="020B0600070205080204" pitchFamily="50" charset="-128"/>
              </a:endParaRPr>
            </a:p>
          </p:txBody>
        </p:sp>
        <p:sp>
          <p:nvSpPr>
            <p:cNvPr id="22" name="角丸四角形 21"/>
            <p:cNvSpPr/>
            <p:nvPr/>
          </p:nvSpPr>
          <p:spPr>
            <a:xfrm>
              <a:off x="6270960" y="2409356"/>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prstClr val="black">
                      <a:lumMod val="75000"/>
                      <a:lumOff val="25000"/>
                    </a:prstClr>
                  </a:solidFill>
                  <a:latin typeface="ＭＳ Ｐゴシック" panose="020B0600070205080204" pitchFamily="50" charset="-128"/>
                </a:rPr>
                <a:t>③</a:t>
              </a:r>
              <a:endParaRPr lang="en-US" altLang="ja-JP" sz="2200" dirty="0">
                <a:solidFill>
                  <a:prstClr val="black">
                    <a:lumMod val="75000"/>
                    <a:lumOff val="25000"/>
                  </a:prstClr>
                </a:solidFill>
                <a:latin typeface="ＭＳ Ｐゴシック" panose="020B0600070205080204" pitchFamily="50" charset="-128"/>
              </a:endParaRPr>
            </a:p>
          </p:txBody>
        </p:sp>
      </p:grpSp>
      <p:grpSp>
        <p:nvGrpSpPr>
          <p:cNvPr id="7" name="グループ化 6"/>
          <p:cNvGrpSpPr/>
          <p:nvPr/>
        </p:nvGrpSpPr>
        <p:grpSpPr>
          <a:xfrm>
            <a:off x="7849466" y="3839513"/>
            <a:ext cx="2514073" cy="1148314"/>
            <a:chOff x="6325462" y="3668298"/>
            <a:chExt cx="2514073" cy="1148314"/>
          </a:xfrm>
        </p:grpSpPr>
        <p:sp>
          <p:nvSpPr>
            <p:cNvPr id="16" name="角丸四角形 15"/>
            <p:cNvSpPr/>
            <p:nvPr/>
          </p:nvSpPr>
          <p:spPr>
            <a:xfrm>
              <a:off x="6325462" y="4048536"/>
              <a:ext cx="2514073" cy="76807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ja-JP" altLang="en-US" sz="2200" dirty="0">
                  <a:solidFill>
                    <a:prstClr val="black">
                      <a:lumMod val="75000"/>
                      <a:lumOff val="25000"/>
                    </a:prstClr>
                  </a:solidFill>
                  <a:latin typeface="ＭＳ Ｐゴシック" panose="020B0600070205080204" pitchFamily="50" charset="-128"/>
                </a:rPr>
                <a:t>人の前でさわらない</a:t>
              </a:r>
              <a:endParaRPr lang="en-US" altLang="ja-JP" sz="2200" dirty="0">
                <a:solidFill>
                  <a:prstClr val="black">
                    <a:lumMod val="75000"/>
                    <a:lumOff val="25000"/>
                  </a:prstClr>
                </a:solidFill>
                <a:latin typeface="ＭＳ Ｐゴシック" panose="020B0600070205080204" pitchFamily="50" charset="-128"/>
              </a:endParaRPr>
            </a:p>
          </p:txBody>
        </p:sp>
        <p:sp>
          <p:nvSpPr>
            <p:cNvPr id="25" name="角丸四角形 24"/>
            <p:cNvSpPr/>
            <p:nvPr/>
          </p:nvSpPr>
          <p:spPr>
            <a:xfrm>
              <a:off x="6333454" y="3668298"/>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prstClr val="black">
                      <a:lumMod val="75000"/>
                      <a:lumOff val="25000"/>
                    </a:prstClr>
                  </a:solidFill>
                  <a:latin typeface="ＭＳ Ｐゴシック" panose="020B0600070205080204" pitchFamily="50" charset="-128"/>
                </a:rPr>
                <a:t>④</a:t>
              </a:r>
              <a:endParaRPr lang="en-US" altLang="ja-JP" sz="2200" dirty="0">
                <a:solidFill>
                  <a:prstClr val="black">
                    <a:lumMod val="75000"/>
                    <a:lumOff val="25000"/>
                  </a:prstClr>
                </a:solidFill>
                <a:latin typeface="ＭＳ Ｐゴシック" panose="020B0600070205080204" pitchFamily="50" charset="-128"/>
              </a:endParaRPr>
            </a:p>
          </p:txBody>
        </p:sp>
      </p:grpSp>
      <p:grpSp>
        <p:nvGrpSpPr>
          <p:cNvPr id="5" name="グループ化 4"/>
          <p:cNvGrpSpPr/>
          <p:nvPr/>
        </p:nvGrpSpPr>
        <p:grpSpPr>
          <a:xfrm>
            <a:off x="1913787" y="5153845"/>
            <a:ext cx="2514073" cy="1249273"/>
            <a:chOff x="389784" y="5112920"/>
            <a:chExt cx="2514073" cy="1249273"/>
          </a:xfrm>
        </p:grpSpPr>
        <p:sp>
          <p:nvSpPr>
            <p:cNvPr id="23" name="角丸四角形 22"/>
            <p:cNvSpPr/>
            <p:nvPr/>
          </p:nvSpPr>
          <p:spPr>
            <a:xfrm>
              <a:off x="389784" y="5482589"/>
              <a:ext cx="2514073" cy="879604"/>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a:solidFill>
                    <a:prstClr val="black">
                      <a:lumMod val="75000"/>
                      <a:lumOff val="25000"/>
                    </a:prstClr>
                  </a:solidFill>
                  <a:latin typeface="ＭＳ Ｐゴシック" panose="020B0600070205080204" pitchFamily="50" charset="-128"/>
                </a:rPr>
                <a:t>けったり</a:t>
              </a:r>
              <a:endParaRPr lang="en-US" altLang="ja-JP" sz="2400" dirty="0">
                <a:solidFill>
                  <a:prstClr val="black">
                    <a:lumMod val="75000"/>
                    <a:lumOff val="25000"/>
                  </a:prstClr>
                </a:solidFill>
                <a:latin typeface="ＭＳ Ｐゴシック" panose="020B0600070205080204" pitchFamily="50" charset="-128"/>
              </a:endParaRPr>
            </a:p>
            <a:p>
              <a:pPr algn="ctr"/>
              <a:r>
                <a:rPr lang="ja-JP" altLang="en-US" sz="2400" dirty="0">
                  <a:solidFill>
                    <a:prstClr val="black">
                      <a:lumMod val="75000"/>
                      <a:lumOff val="25000"/>
                    </a:prstClr>
                  </a:solidFill>
                  <a:latin typeface="ＭＳ Ｐゴシック" panose="020B0600070205080204" pitchFamily="50" charset="-128"/>
                </a:rPr>
                <a:t>たたいたりしない</a:t>
              </a:r>
            </a:p>
          </p:txBody>
        </p:sp>
        <p:sp>
          <p:nvSpPr>
            <p:cNvPr id="26" name="角丸四角形 25"/>
            <p:cNvSpPr/>
            <p:nvPr/>
          </p:nvSpPr>
          <p:spPr>
            <a:xfrm>
              <a:off x="436852" y="5112920"/>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prstClr val="black">
                      <a:lumMod val="75000"/>
                      <a:lumOff val="25000"/>
                    </a:prstClr>
                  </a:solidFill>
                  <a:latin typeface="ＭＳ Ｐゴシック" panose="020B0600070205080204" pitchFamily="50" charset="-128"/>
                </a:rPr>
                <a:t>⑤</a:t>
              </a:r>
              <a:endParaRPr lang="en-US" altLang="ja-JP" sz="2200" dirty="0">
                <a:solidFill>
                  <a:prstClr val="black">
                    <a:lumMod val="75000"/>
                    <a:lumOff val="25000"/>
                  </a:prstClr>
                </a:solidFill>
                <a:latin typeface="ＭＳ Ｐゴシック" panose="020B0600070205080204" pitchFamily="50" charset="-128"/>
              </a:endParaRPr>
            </a:p>
          </p:txBody>
        </p:sp>
      </p:grpSp>
      <p:grpSp>
        <p:nvGrpSpPr>
          <p:cNvPr id="8" name="グループ化 7"/>
          <p:cNvGrpSpPr/>
          <p:nvPr/>
        </p:nvGrpSpPr>
        <p:grpSpPr>
          <a:xfrm>
            <a:off x="7789969" y="5241903"/>
            <a:ext cx="2633069" cy="1161215"/>
            <a:chOff x="6265966" y="4886568"/>
            <a:chExt cx="2633069" cy="1161215"/>
          </a:xfrm>
        </p:grpSpPr>
        <p:sp>
          <p:nvSpPr>
            <p:cNvPr id="24" name="角丸四角形 23"/>
            <p:cNvSpPr/>
            <p:nvPr/>
          </p:nvSpPr>
          <p:spPr>
            <a:xfrm>
              <a:off x="6265966" y="5279707"/>
              <a:ext cx="2633069" cy="76807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a:solidFill>
                    <a:prstClr val="black">
                      <a:lumMod val="75000"/>
                      <a:lumOff val="25000"/>
                    </a:prstClr>
                  </a:solidFill>
                  <a:latin typeface="ＭＳ Ｐゴシック" panose="020B0600070205080204" pitchFamily="50" charset="-128"/>
                </a:rPr>
                <a:t>せいけつにする</a:t>
              </a:r>
            </a:p>
          </p:txBody>
        </p:sp>
        <p:sp>
          <p:nvSpPr>
            <p:cNvPr id="27" name="角丸四角形 26"/>
            <p:cNvSpPr/>
            <p:nvPr/>
          </p:nvSpPr>
          <p:spPr>
            <a:xfrm>
              <a:off x="6310071" y="4886568"/>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prstClr val="black">
                      <a:lumMod val="75000"/>
                      <a:lumOff val="25000"/>
                    </a:prstClr>
                  </a:solidFill>
                  <a:latin typeface="ＭＳ Ｐゴシック" panose="020B0600070205080204" pitchFamily="50" charset="-128"/>
                </a:rPr>
                <a:t>⑥</a:t>
              </a:r>
              <a:endParaRPr lang="en-US" altLang="ja-JP" sz="2200" dirty="0">
                <a:solidFill>
                  <a:prstClr val="black">
                    <a:lumMod val="75000"/>
                    <a:lumOff val="25000"/>
                  </a:prstClr>
                </a:solidFill>
                <a:latin typeface="ＭＳ Ｐゴシック" panose="020B0600070205080204" pitchFamily="50" charset="-128"/>
              </a:endParaRPr>
            </a:p>
          </p:txBody>
        </p:sp>
      </p:grpSp>
    </p:spTree>
    <p:extLst>
      <p:ext uri="{BB962C8B-B14F-4D97-AF65-F5344CB8AC3E}">
        <p14:creationId xmlns:p14="http://schemas.microsoft.com/office/powerpoint/2010/main" val="391163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図 145" descr="画面の領域"/>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07441" y="1328622"/>
            <a:ext cx="5129013" cy="5529378"/>
          </a:xfrm>
          <a:prstGeom prst="rect">
            <a:avLst/>
          </a:prstGeom>
        </p:spPr>
      </p:pic>
      <p:pic>
        <p:nvPicPr>
          <p:cNvPr id="147" name="図 14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65467">
            <a:off x="2033336" y="62147"/>
            <a:ext cx="1675225" cy="1661495"/>
          </a:xfrm>
          <a:prstGeom prst="rect">
            <a:avLst/>
          </a:prstGeom>
        </p:spPr>
      </p:pic>
      <p:sp>
        <p:nvSpPr>
          <p:cNvPr id="148" name="タイトル 1"/>
          <p:cNvSpPr txBox="1">
            <a:spLocks/>
          </p:cNvSpPr>
          <p:nvPr/>
        </p:nvSpPr>
        <p:spPr>
          <a:xfrm>
            <a:off x="3954783" y="284814"/>
            <a:ext cx="5396458" cy="888382"/>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300" dirty="0">
                <a:latin typeface="+mj-ea"/>
              </a:rPr>
              <a:t>あいてに　さわれる　きょり</a:t>
            </a:r>
            <a:endParaRPr lang="en-US" altLang="ja-JP" sz="3300" dirty="0">
              <a:latin typeface="+mj-ea"/>
            </a:endParaRPr>
          </a:p>
        </p:txBody>
      </p:sp>
    </p:spTree>
    <p:extLst>
      <p:ext uri="{BB962C8B-B14F-4D97-AF65-F5344CB8AC3E}">
        <p14:creationId xmlns:p14="http://schemas.microsoft.com/office/powerpoint/2010/main" val="4260926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65467">
            <a:off x="2453061" y="138690"/>
            <a:ext cx="1675225" cy="1661495"/>
          </a:xfrm>
          <a:prstGeom prst="rect">
            <a:avLst/>
          </a:prstGeom>
        </p:spPr>
      </p:pic>
      <p:pic>
        <p:nvPicPr>
          <p:cNvPr id="5" name="図 4" descr="画面の領域"/>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9798" y1="87736" x2="65909" y2="94969"/>
                        <a14:foregroundMark x1="57828" y1="64151" x2="96970" y2="96541"/>
                      </a14:backgroundRemoval>
                    </a14:imgEffect>
                  </a14:imgLayer>
                </a14:imgProps>
              </a:ext>
              <a:ext uri="{28A0092B-C50C-407E-A947-70E740481C1C}">
                <a14:useLocalDpi xmlns:a14="http://schemas.microsoft.com/office/drawing/2010/main"/>
              </a:ext>
            </a:extLst>
          </a:blip>
          <a:stretch>
            <a:fillRect/>
          </a:stretch>
        </p:blipFill>
        <p:spPr>
          <a:xfrm>
            <a:off x="1524005" y="1088770"/>
            <a:ext cx="4497049" cy="3611268"/>
          </a:xfrm>
          <a:prstGeom prst="rect">
            <a:avLst/>
          </a:prstGeom>
        </p:spPr>
      </p:pic>
      <p:pic>
        <p:nvPicPr>
          <p:cNvPr id="6" name="図 5" descr="画面の領域"/>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26101" y="3046290"/>
            <a:ext cx="4951963" cy="3811710"/>
          </a:xfrm>
          <a:prstGeom prst="rect">
            <a:avLst/>
          </a:prstGeom>
        </p:spPr>
      </p:pic>
      <p:sp>
        <p:nvSpPr>
          <p:cNvPr id="7" name="タイトル 1"/>
          <p:cNvSpPr txBox="1">
            <a:spLocks/>
          </p:cNvSpPr>
          <p:nvPr/>
        </p:nvSpPr>
        <p:spPr>
          <a:xfrm>
            <a:off x="6273921" y="250334"/>
            <a:ext cx="3417757" cy="1438205"/>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5000"/>
              </a:lnSpc>
            </a:pPr>
            <a:r>
              <a:rPr lang="ja-JP" altLang="en-US" sz="3300" dirty="0">
                <a:latin typeface="+mj-ea"/>
              </a:rPr>
              <a:t>さわる　</a:t>
            </a:r>
            <a:endParaRPr lang="en-US" altLang="ja-JP" sz="3300" dirty="0">
              <a:latin typeface="+mj-ea"/>
            </a:endParaRPr>
          </a:p>
          <a:p>
            <a:pPr algn="ctr">
              <a:lnSpc>
                <a:spcPts val="5000"/>
              </a:lnSpc>
            </a:pPr>
            <a:r>
              <a:rPr lang="ja-JP" altLang="en-US" sz="3300" dirty="0">
                <a:latin typeface="+mj-ea"/>
              </a:rPr>
              <a:t>からだが　あたる</a:t>
            </a:r>
            <a:endParaRPr lang="en-US" altLang="ja-JP" sz="3300" dirty="0">
              <a:latin typeface="+mj-ea"/>
            </a:endParaRPr>
          </a:p>
        </p:txBody>
      </p:sp>
    </p:spTree>
    <p:extLst>
      <p:ext uri="{BB962C8B-B14F-4D97-AF65-F5344CB8AC3E}">
        <p14:creationId xmlns:p14="http://schemas.microsoft.com/office/powerpoint/2010/main" val="14601801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7432521" y="845225"/>
            <a:ext cx="2605897" cy="1438205"/>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5000"/>
              </a:lnSpc>
            </a:pPr>
            <a:r>
              <a:rPr lang="ja-JP" altLang="en-US" sz="3300" dirty="0">
                <a:latin typeface="+mj-ea"/>
              </a:rPr>
              <a:t>だきつく　</a:t>
            </a:r>
            <a:endParaRPr lang="en-US" altLang="ja-JP" sz="3300" dirty="0">
              <a:latin typeface="+mj-ea"/>
            </a:endParaRPr>
          </a:p>
          <a:p>
            <a:pPr algn="ctr">
              <a:lnSpc>
                <a:spcPts val="5000"/>
              </a:lnSpc>
            </a:pPr>
            <a:r>
              <a:rPr lang="ja-JP" altLang="en-US" sz="3300" dirty="0">
                <a:latin typeface="+mj-ea"/>
              </a:rPr>
              <a:t>くすぐる</a:t>
            </a:r>
            <a:endParaRPr lang="en-US" altLang="ja-JP" sz="3300" dirty="0">
              <a:latin typeface="+mj-ea"/>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65467">
            <a:off x="5560791" y="733579"/>
            <a:ext cx="1675225" cy="1661495"/>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03882" y="449348"/>
            <a:ext cx="4002072" cy="3106085"/>
          </a:xfrm>
          <a:prstGeom prst="rect">
            <a:avLst/>
          </a:prstGeom>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7121" y="3128650"/>
            <a:ext cx="8222556" cy="3729355"/>
          </a:xfrm>
          <a:prstGeom prst="rect">
            <a:avLst/>
          </a:prstGeom>
        </p:spPr>
      </p:pic>
    </p:spTree>
    <p:extLst>
      <p:ext uri="{BB962C8B-B14F-4D97-AF65-F5344CB8AC3E}">
        <p14:creationId xmlns:p14="http://schemas.microsoft.com/office/powerpoint/2010/main" val="25920834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4656945" y="644578"/>
            <a:ext cx="3477718" cy="888382"/>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300" dirty="0">
                <a:latin typeface="+mj-ea"/>
              </a:rPr>
              <a:t>なぐる　ける</a:t>
            </a:r>
            <a:endParaRPr lang="en-US" altLang="ja-JP" sz="3300" dirty="0">
              <a:latin typeface="+mj-ea"/>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65467">
            <a:off x="2033337" y="308507"/>
            <a:ext cx="1675225" cy="1661495"/>
          </a:xfrm>
          <a:prstGeom prst="rect">
            <a:avLst/>
          </a:prstGeom>
        </p:spPr>
      </p:pic>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l="904"/>
          <a:stretch/>
        </p:blipFill>
        <p:spPr>
          <a:xfrm>
            <a:off x="1971739" y="2113618"/>
            <a:ext cx="8597930" cy="4234721"/>
          </a:xfrm>
          <a:prstGeom prst="rect">
            <a:avLst/>
          </a:prstGeom>
        </p:spPr>
      </p:pic>
    </p:spTree>
    <p:extLst>
      <p:ext uri="{BB962C8B-B14F-4D97-AF65-F5344CB8AC3E}">
        <p14:creationId xmlns:p14="http://schemas.microsoft.com/office/powerpoint/2010/main" val="34738919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2626757" y="282329"/>
            <a:ext cx="7390151" cy="692372"/>
          </a:xfrm>
          <a:prstGeom prst="rect">
            <a:avLst/>
          </a:prstGeom>
          <a:solidFill>
            <a:srgbClr val="FFFF99"/>
          </a:solidFill>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300" dirty="0">
                <a:latin typeface="+mj-ea"/>
              </a:rPr>
              <a:t>なかよしスペース（うで一本分の　きょり）</a:t>
            </a:r>
            <a:endParaRPr lang="en-US" altLang="ja-JP" sz="3300" dirty="0">
              <a:latin typeface="+mj-ea"/>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0560" y="1178683"/>
            <a:ext cx="1572315" cy="1572315"/>
          </a:xfrm>
          <a:prstGeom prst="rect">
            <a:avLst/>
          </a:prstGeom>
        </p:spPr>
      </p:pic>
      <p:pic>
        <p:nvPicPr>
          <p:cNvPr id="5" name="図 4"/>
          <p:cNvPicPr/>
          <p:nvPr/>
        </p:nvPicPr>
        <p:blipFill rotWithShape="1">
          <a:blip r:embed="rId4" cstate="email">
            <a:extLst>
              <a:ext uri="{28A0092B-C50C-407E-A947-70E740481C1C}">
                <a14:useLocalDpi xmlns:a14="http://schemas.microsoft.com/office/drawing/2010/main"/>
              </a:ext>
            </a:extLst>
          </a:blip>
          <a:srcRect t="-1" b="773"/>
          <a:stretch/>
        </p:blipFill>
        <p:spPr>
          <a:xfrm>
            <a:off x="3861432" y="983811"/>
            <a:ext cx="4789323" cy="5851709"/>
          </a:xfrm>
          <a:prstGeom prst="rect">
            <a:avLst/>
          </a:prstGeom>
        </p:spPr>
      </p:pic>
      <p:sp>
        <p:nvSpPr>
          <p:cNvPr id="6" name="下矢印 5"/>
          <p:cNvSpPr/>
          <p:nvPr/>
        </p:nvSpPr>
        <p:spPr>
          <a:xfrm>
            <a:off x="6045807" y="1013057"/>
            <a:ext cx="542603" cy="18043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 name="正方形/長方形 6"/>
          <p:cNvSpPr/>
          <p:nvPr/>
        </p:nvSpPr>
        <p:spPr>
          <a:xfrm>
            <a:off x="5244843" y="2826508"/>
            <a:ext cx="2060617" cy="86187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extLst>
      <p:ext uri="{BB962C8B-B14F-4D97-AF65-F5344CB8AC3E}">
        <p14:creationId xmlns:p14="http://schemas.microsoft.com/office/powerpoint/2010/main" val="5724505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3788" y="1106357"/>
            <a:ext cx="2503358" cy="724988"/>
          </a:xfrm>
        </p:spPr>
        <p:txBody>
          <a:bodyPr>
            <a:normAutofit/>
          </a:bodyPr>
          <a:lstStyle/>
          <a:p>
            <a:r>
              <a:rPr lang="ja-JP" altLang="en-US" sz="3000" dirty="0"/>
              <a:t>（中学部（４））</a:t>
            </a:r>
            <a:endParaRPr kumimoji="1" lang="ja-JP" altLang="en-US" dirty="0"/>
          </a:p>
        </p:txBody>
      </p:sp>
      <p:sp>
        <p:nvSpPr>
          <p:cNvPr id="6" name="タイトル 1"/>
          <p:cNvSpPr txBox="1">
            <a:spLocks/>
          </p:cNvSpPr>
          <p:nvPr/>
        </p:nvSpPr>
        <p:spPr>
          <a:xfrm>
            <a:off x="4446566" y="5569406"/>
            <a:ext cx="6221437" cy="1288594"/>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ぐーちょきぱー　</a:t>
            </a:r>
            <a:r>
              <a:rPr lang="en-US" altLang="ja-JP" sz="1400" dirty="0">
                <a:latin typeface="游ゴシック Light" panose="020B0300000000000000" pitchFamily="50" charset="-128"/>
                <a:ea typeface="游ゴシック Light" panose="020B0300000000000000" pitchFamily="50" charset="-128"/>
              </a:rPr>
              <a:t>vol.8</a:t>
            </a:r>
            <a:r>
              <a:rPr lang="ja-JP" altLang="en-US" sz="1400" dirty="0">
                <a:latin typeface="游ゴシック Light" panose="020B0300000000000000" pitchFamily="50" charset="-128"/>
                <a:ea typeface="游ゴシック Light" panose="020B0300000000000000" pitchFamily="50" charset="-128"/>
              </a:rPr>
              <a:t>　こどもに伝える生と性</a:t>
            </a:r>
            <a:r>
              <a:rPr lang="en-US" altLang="ja-JP" sz="1400" dirty="0">
                <a:latin typeface="游ゴシック Light" panose="020B0300000000000000" pitchFamily="50" charset="-128"/>
                <a:ea typeface="游ゴシック Light" panose="020B0300000000000000" pitchFamily="50" charset="-128"/>
              </a:rPr>
              <a:t>』</a:t>
            </a:r>
          </a:p>
          <a:p>
            <a:pPr>
              <a:lnSpc>
                <a:spcPct val="150000"/>
              </a:lnSpc>
            </a:pPr>
            <a:r>
              <a:rPr lang="ja-JP" altLang="en-US" sz="1400" dirty="0">
                <a:latin typeface="游ゴシック Light" panose="020B0300000000000000" pitchFamily="50" charset="-128"/>
                <a:ea typeface="游ゴシック Light" panose="020B0300000000000000" pitchFamily="50" charset="-128"/>
              </a:rPr>
              <a:t>　　　　　（公財）高知男女共同参画社会づくり財団</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http://www.sole-kochi.or.jp/info/dtl.php?ID=532&amp;routekbn=S</a:t>
            </a:r>
          </a:p>
        </p:txBody>
      </p:sp>
      <p:sp>
        <p:nvSpPr>
          <p:cNvPr id="7" name="タイトル 1"/>
          <p:cNvSpPr txBox="1">
            <a:spLocks/>
          </p:cNvSpPr>
          <p:nvPr/>
        </p:nvSpPr>
        <p:spPr>
          <a:xfrm>
            <a:off x="2043276" y="332408"/>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（特）資料９</a:t>
            </a:r>
          </a:p>
        </p:txBody>
      </p:sp>
      <p:sp>
        <p:nvSpPr>
          <p:cNvPr id="8" name="タイトル 1"/>
          <p:cNvSpPr txBox="1">
            <a:spLocks/>
          </p:cNvSpPr>
          <p:nvPr/>
        </p:nvSpPr>
        <p:spPr>
          <a:xfrm>
            <a:off x="2390236" y="2062231"/>
            <a:ext cx="7719935" cy="1519035"/>
          </a:xfrm>
          <a:prstGeom prst="rect">
            <a:avLst/>
          </a:prstGeom>
        </p:spPr>
        <p:txBody>
          <a:bodyPr vert="horz" lIns="68580" tIns="34291" rIns="68580" bIns="34291"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ja-JP" altLang="en-US" sz="3300" dirty="0"/>
              <a:t>大切に育てられた私たち</a:t>
            </a:r>
            <a:endParaRPr lang="en-US" altLang="ja-JP" sz="3300" dirty="0"/>
          </a:p>
          <a:p>
            <a:pPr algn="ctr">
              <a:lnSpc>
                <a:spcPct val="150000"/>
              </a:lnSpc>
            </a:pPr>
            <a:r>
              <a:rPr lang="ja-JP" altLang="en-US" sz="3300" dirty="0"/>
              <a:t>～赤ちゃん人形をお風呂に入れてみよう～</a:t>
            </a:r>
          </a:p>
        </p:txBody>
      </p:sp>
      <p:sp>
        <p:nvSpPr>
          <p:cNvPr id="9" name="タイトル 1"/>
          <p:cNvSpPr txBox="1">
            <a:spLocks/>
          </p:cNvSpPr>
          <p:nvPr/>
        </p:nvSpPr>
        <p:spPr>
          <a:xfrm>
            <a:off x="2357581" y="3899086"/>
            <a:ext cx="7785243" cy="1501863"/>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3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ts val="3000"/>
              </a:lnSpc>
            </a:pPr>
            <a:r>
              <a:rPr lang="ja-JP" altLang="en-US" sz="1800" dirty="0"/>
              <a:t>　　</a:t>
            </a:r>
            <a:r>
              <a:rPr lang="ja-JP" altLang="ja-JP" sz="1800" dirty="0"/>
              <a:t>赤ちゃん人形の沐浴体験を通して、自分を含め友達も一人ひとりが大切に</a:t>
            </a:r>
            <a:r>
              <a:rPr lang="en-US" altLang="ja-JP" sz="1800" dirty="0"/>
              <a:t> </a:t>
            </a:r>
          </a:p>
          <a:p>
            <a:pPr>
              <a:lnSpc>
                <a:spcPts val="3000"/>
              </a:lnSpc>
            </a:pPr>
            <a:r>
              <a:rPr lang="en-US" altLang="ja-JP" sz="1800" dirty="0"/>
              <a:t>  </a:t>
            </a:r>
            <a:r>
              <a:rPr lang="ja-JP" altLang="ja-JP" sz="1800" dirty="0"/>
              <a:t>守られ育てられてきたかけがえのない存在であるという認識を持つことができる</a:t>
            </a:r>
            <a:endParaRPr lang="en-US" altLang="ja-JP" sz="1800" dirty="0"/>
          </a:p>
          <a:p>
            <a:pPr>
              <a:lnSpc>
                <a:spcPts val="3000"/>
              </a:lnSpc>
            </a:pPr>
            <a:r>
              <a:rPr lang="en-US" altLang="ja-JP" sz="1800" dirty="0"/>
              <a:t>  </a:t>
            </a:r>
            <a:r>
              <a:rPr lang="ja-JP" altLang="ja-JP" sz="1800" dirty="0"/>
              <a:t>ようにする。</a:t>
            </a:r>
          </a:p>
        </p:txBody>
      </p:sp>
    </p:spTree>
    <p:extLst>
      <p:ext uri="{BB962C8B-B14F-4D97-AF65-F5344CB8AC3E}">
        <p14:creationId xmlns:p14="http://schemas.microsoft.com/office/powerpoint/2010/main" val="5083405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382" y="48581"/>
            <a:ext cx="2616519" cy="1849608"/>
          </a:xfrm>
          <a:prstGeom prst="rect">
            <a:avLst/>
          </a:prstGeom>
        </p:spPr>
      </p:pic>
      <p:sp>
        <p:nvSpPr>
          <p:cNvPr id="6" name="正方形/長方形 5"/>
          <p:cNvSpPr/>
          <p:nvPr/>
        </p:nvSpPr>
        <p:spPr>
          <a:xfrm>
            <a:off x="1801241" y="5478284"/>
            <a:ext cx="2783903" cy="839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solidFill>
                  <a:schemeClr val="tx1"/>
                </a:solidFill>
                <a:latin typeface="+mn-ea"/>
              </a:rPr>
              <a:t>  脳や心臓がつくれられる</a:t>
            </a:r>
            <a:endParaRPr lang="en-US" altLang="ja-JP" dirty="0">
              <a:solidFill>
                <a:schemeClr val="tx1"/>
              </a:solidFill>
              <a:latin typeface="+mn-ea"/>
            </a:endParaRPr>
          </a:p>
          <a:p>
            <a:pPr>
              <a:lnSpc>
                <a:spcPct val="150000"/>
              </a:lnSpc>
            </a:pPr>
            <a:r>
              <a:rPr lang="en-US" altLang="ja-JP" dirty="0">
                <a:solidFill>
                  <a:schemeClr val="tx1"/>
                </a:solidFill>
                <a:latin typeface="+mn-ea"/>
              </a:rPr>
              <a:t>  </a:t>
            </a:r>
            <a:r>
              <a:rPr lang="ja-JP" altLang="en-US" dirty="0">
                <a:solidFill>
                  <a:schemeClr val="tx1"/>
                </a:solidFill>
                <a:latin typeface="+mn-ea"/>
              </a:rPr>
              <a:t>とても大切なとき</a:t>
            </a:r>
            <a:endParaRPr lang="en-US" altLang="ja-JP" dirty="0">
              <a:solidFill>
                <a:schemeClr val="tx1"/>
              </a:solidFill>
              <a:latin typeface="+mn-ea"/>
            </a:endParaRPr>
          </a:p>
        </p:txBody>
      </p:sp>
      <p:grpSp>
        <p:nvGrpSpPr>
          <p:cNvPr id="2" name="グループ化 1"/>
          <p:cNvGrpSpPr/>
          <p:nvPr/>
        </p:nvGrpSpPr>
        <p:grpSpPr>
          <a:xfrm>
            <a:off x="1801242" y="2003926"/>
            <a:ext cx="2468817" cy="3294943"/>
            <a:chOff x="277216" y="2003902"/>
            <a:chExt cx="2468817" cy="3294942"/>
          </a:xfrm>
        </p:grpSpPr>
        <p:pic>
          <p:nvPicPr>
            <p:cNvPr id="7" name="図 6" descr="画面の領域"/>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960" y="2576347"/>
              <a:ext cx="2364073" cy="2722497"/>
            </a:xfrm>
            <a:prstGeom prst="rect">
              <a:avLst/>
            </a:prstGeom>
          </p:spPr>
        </p:pic>
        <p:sp>
          <p:nvSpPr>
            <p:cNvPr id="11" name="正方形/長方形 10"/>
            <p:cNvSpPr/>
            <p:nvPr/>
          </p:nvSpPr>
          <p:spPr>
            <a:xfrm>
              <a:off x="277216" y="2003902"/>
              <a:ext cx="2320798" cy="766183"/>
            </a:xfrm>
            <a:prstGeom prst="rect">
              <a:avLst/>
            </a:prstGeom>
            <a:solidFill>
              <a:srgbClr val="FFF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dirty="0">
                  <a:solidFill>
                    <a:schemeClr val="tx1"/>
                  </a:solidFill>
                  <a:latin typeface="AR P丸ゴシック体E" panose="020F0900000000000000" pitchFamily="50" charset="-128"/>
                  <a:ea typeface="AR P丸ゴシック体E" panose="020F0900000000000000" pitchFamily="50" charset="-128"/>
                </a:rPr>
                <a:t>およそ</a:t>
              </a:r>
              <a:r>
                <a:rPr lang="en-US" altLang="ja-JP" sz="2100" dirty="0">
                  <a:solidFill>
                    <a:schemeClr val="tx1"/>
                  </a:solidFill>
                  <a:latin typeface="AR P丸ゴシック体E" panose="020F0900000000000000" pitchFamily="50" charset="-128"/>
                  <a:ea typeface="AR P丸ゴシック体E" panose="020F0900000000000000" pitchFamily="50" charset="-128"/>
                </a:rPr>
                <a:t>1</a:t>
              </a:r>
              <a:r>
                <a:rPr lang="ja-JP" altLang="en-US" sz="2100" dirty="0">
                  <a:solidFill>
                    <a:schemeClr val="tx1"/>
                  </a:solidFill>
                  <a:latin typeface="AR P丸ゴシック体E" panose="020F0900000000000000" pitchFamily="50" charset="-128"/>
                  <a:ea typeface="AR P丸ゴシック体E" panose="020F0900000000000000" pitchFamily="50" charset="-128"/>
                </a:rPr>
                <a:t>か月後</a:t>
              </a:r>
              <a:endParaRPr lang="en-US" altLang="ja-JP" sz="2100" dirty="0">
                <a:solidFill>
                  <a:schemeClr val="tx1"/>
                </a:solidFill>
                <a:latin typeface="AR P丸ゴシック体E" panose="020F0900000000000000" pitchFamily="50" charset="-128"/>
                <a:ea typeface="AR P丸ゴシック体E" panose="020F0900000000000000" pitchFamily="50" charset="-128"/>
              </a:endParaRPr>
            </a:p>
            <a:p>
              <a:pPr algn="ctr"/>
              <a:r>
                <a:rPr lang="en-US" altLang="ja-JP" sz="1500" dirty="0">
                  <a:solidFill>
                    <a:schemeClr val="tx1"/>
                  </a:solidFill>
                  <a:latin typeface="AR P丸ゴシック体E" panose="020F0900000000000000" pitchFamily="50" charset="-128"/>
                  <a:ea typeface="AR P丸ゴシック体E" panose="020F0900000000000000" pitchFamily="50" charset="-128"/>
                </a:rPr>
                <a:t>2.5cm</a:t>
              </a:r>
              <a:r>
                <a:rPr lang="ja-JP" altLang="en-US" sz="1500" dirty="0">
                  <a:solidFill>
                    <a:schemeClr val="tx1"/>
                  </a:solidFill>
                  <a:latin typeface="AR P丸ゴシック体E" panose="020F0900000000000000" pitchFamily="50" charset="-128"/>
                  <a:ea typeface="AR P丸ゴシック体E" panose="020F0900000000000000" pitchFamily="50" charset="-128"/>
                </a:rPr>
                <a:t>・</a:t>
              </a:r>
              <a:r>
                <a:rPr lang="en-US" altLang="ja-JP" sz="1500" dirty="0">
                  <a:solidFill>
                    <a:schemeClr val="tx1"/>
                  </a:solidFill>
                  <a:latin typeface="AR P丸ゴシック体E" panose="020F0900000000000000" pitchFamily="50" charset="-128"/>
                  <a:ea typeface="AR P丸ゴシック体E" panose="020F0900000000000000" pitchFamily="50" charset="-128"/>
                </a:rPr>
                <a:t>4g</a:t>
              </a:r>
              <a:r>
                <a:rPr lang="ja-JP" altLang="en-US" sz="1500" dirty="0">
                  <a:solidFill>
                    <a:schemeClr val="tx1"/>
                  </a:solidFill>
                  <a:latin typeface="AR P丸ゴシック体E" panose="020F0900000000000000" pitchFamily="50" charset="-128"/>
                  <a:ea typeface="AR P丸ゴシック体E" panose="020F0900000000000000" pitchFamily="50" charset="-128"/>
                </a:rPr>
                <a:t>くらい</a:t>
              </a:r>
            </a:p>
          </p:txBody>
        </p:sp>
      </p:grpSp>
      <p:grpSp>
        <p:nvGrpSpPr>
          <p:cNvPr id="4" name="グループ化 3"/>
          <p:cNvGrpSpPr/>
          <p:nvPr/>
        </p:nvGrpSpPr>
        <p:grpSpPr>
          <a:xfrm>
            <a:off x="4810181" y="1699416"/>
            <a:ext cx="2575008" cy="3594485"/>
            <a:chOff x="3286181" y="1699391"/>
            <a:chExt cx="2575008" cy="3594485"/>
          </a:xfrm>
        </p:grpSpPr>
        <p:pic>
          <p:nvPicPr>
            <p:cNvPr id="9" name="図 8" descr="画面の領域"/>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6181" y="2232699"/>
              <a:ext cx="2575008" cy="3061177"/>
            </a:xfrm>
            <a:prstGeom prst="rect">
              <a:avLst/>
            </a:prstGeom>
          </p:spPr>
        </p:pic>
        <p:sp>
          <p:nvSpPr>
            <p:cNvPr id="12" name="正方形/長方形 11"/>
            <p:cNvSpPr/>
            <p:nvPr/>
          </p:nvSpPr>
          <p:spPr>
            <a:xfrm>
              <a:off x="3298325" y="1699391"/>
              <a:ext cx="2320798" cy="777822"/>
            </a:xfrm>
            <a:prstGeom prst="rect">
              <a:avLst/>
            </a:prstGeom>
            <a:solidFill>
              <a:srgbClr val="FFF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dirty="0">
                  <a:solidFill>
                    <a:schemeClr val="tx1"/>
                  </a:solidFill>
                  <a:latin typeface="AR P丸ゴシック体E" panose="020F0900000000000000" pitchFamily="50" charset="-128"/>
                  <a:ea typeface="AR P丸ゴシック体E" panose="020F0900000000000000" pitchFamily="50" charset="-128"/>
                </a:rPr>
                <a:t>およそ４か月後</a:t>
              </a:r>
              <a:endParaRPr lang="en-US" altLang="ja-JP" sz="2100" dirty="0">
                <a:solidFill>
                  <a:schemeClr val="tx1"/>
                </a:solidFill>
                <a:latin typeface="AR P丸ゴシック体E" panose="020F0900000000000000" pitchFamily="50" charset="-128"/>
                <a:ea typeface="AR P丸ゴシック体E" panose="020F0900000000000000" pitchFamily="50" charset="-128"/>
              </a:endParaRPr>
            </a:p>
            <a:p>
              <a:pPr algn="ctr"/>
              <a:r>
                <a:rPr lang="en-US" altLang="ja-JP" sz="1500" dirty="0">
                  <a:solidFill>
                    <a:schemeClr val="tx1"/>
                  </a:solidFill>
                  <a:latin typeface="AR P丸ゴシック体E" panose="020F0900000000000000" pitchFamily="50" charset="-128"/>
                  <a:ea typeface="AR P丸ゴシック体E" panose="020F0900000000000000" pitchFamily="50" charset="-128"/>
                </a:rPr>
                <a:t>20cm</a:t>
              </a:r>
              <a:r>
                <a:rPr lang="ja-JP" altLang="en-US" sz="1500" dirty="0">
                  <a:solidFill>
                    <a:schemeClr val="tx1"/>
                  </a:solidFill>
                  <a:latin typeface="AR P丸ゴシック体E" panose="020F0900000000000000" pitchFamily="50" charset="-128"/>
                  <a:ea typeface="AR P丸ゴシック体E" panose="020F0900000000000000" pitchFamily="50" charset="-128"/>
                </a:rPr>
                <a:t>・</a:t>
              </a:r>
              <a:r>
                <a:rPr lang="en-US" altLang="ja-JP" sz="1500" dirty="0">
                  <a:solidFill>
                    <a:schemeClr val="tx1"/>
                  </a:solidFill>
                  <a:latin typeface="AR P丸ゴシック体E" panose="020F0900000000000000" pitchFamily="50" charset="-128"/>
                  <a:ea typeface="AR P丸ゴシック体E" panose="020F0900000000000000" pitchFamily="50" charset="-128"/>
                </a:rPr>
                <a:t>200g</a:t>
              </a:r>
              <a:r>
                <a:rPr lang="ja-JP" altLang="en-US" sz="1500" dirty="0">
                  <a:solidFill>
                    <a:schemeClr val="tx1"/>
                  </a:solidFill>
                  <a:latin typeface="AR P丸ゴシック体E" panose="020F0900000000000000" pitchFamily="50" charset="-128"/>
                  <a:ea typeface="AR P丸ゴシック体E" panose="020F0900000000000000" pitchFamily="50" charset="-128"/>
                </a:rPr>
                <a:t>くらい</a:t>
              </a:r>
            </a:p>
          </p:txBody>
        </p:sp>
      </p:grpSp>
      <p:sp>
        <p:nvSpPr>
          <p:cNvPr id="13" name="正方形/長方形 12"/>
          <p:cNvSpPr/>
          <p:nvPr/>
        </p:nvSpPr>
        <p:spPr>
          <a:xfrm>
            <a:off x="4822349" y="5494818"/>
            <a:ext cx="2694283" cy="839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solidFill>
                  <a:schemeClr val="tx1"/>
                </a:solidFill>
                <a:latin typeface="+mj-ea"/>
                <a:ea typeface="+mj-ea"/>
              </a:rPr>
              <a:t>  耳ができてお母さんの声</a:t>
            </a:r>
            <a:endParaRPr lang="en-US" altLang="ja-JP" dirty="0">
              <a:solidFill>
                <a:schemeClr val="tx1"/>
              </a:solidFill>
              <a:latin typeface="+mj-ea"/>
              <a:ea typeface="+mj-ea"/>
            </a:endParaRPr>
          </a:p>
          <a:p>
            <a:pPr>
              <a:lnSpc>
                <a:spcPct val="150000"/>
              </a:lnSpc>
            </a:pPr>
            <a:r>
              <a:rPr lang="en-US" altLang="ja-JP" dirty="0">
                <a:solidFill>
                  <a:schemeClr val="tx1"/>
                </a:solidFill>
                <a:latin typeface="+mj-ea"/>
                <a:ea typeface="+mj-ea"/>
              </a:rPr>
              <a:t>  </a:t>
            </a:r>
            <a:r>
              <a:rPr lang="ja-JP" altLang="en-US" dirty="0">
                <a:solidFill>
                  <a:schemeClr val="tx1"/>
                </a:solidFill>
                <a:latin typeface="+mj-ea"/>
                <a:ea typeface="+mj-ea"/>
              </a:rPr>
              <a:t>や心音を聞いている</a:t>
            </a:r>
            <a:endParaRPr lang="en-US" altLang="ja-JP" dirty="0">
              <a:solidFill>
                <a:schemeClr val="tx1"/>
              </a:solidFill>
              <a:latin typeface="+mj-ea"/>
              <a:ea typeface="+mj-ea"/>
            </a:endParaRPr>
          </a:p>
        </p:txBody>
      </p:sp>
      <p:sp>
        <p:nvSpPr>
          <p:cNvPr id="14" name="正方形/長方形 13"/>
          <p:cNvSpPr/>
          <p:nvPr/>
        </p:nvSpPr>
        <p:spPr>
          <a:xfrm>
            <a:off x="8220212" y="5478284"/>
            <a:ext cx="2089393" cy="839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solidFill>
                  <a:schemeClr val="tx1"/>
                </a:solidFill>
                <a:latin typeface="+mn-ea"/>
              </a:rPr>
              <a:t> 女の子か男の子か</a:t>
            </a:r>
            <a:endParaRPr lang="en-US" altLang="ja-JP" dirty="0">
              <a:solidFill>
                <a:schemeClr val="tx1"/>
              </a:solidFill>
              <a:latin typeface="+mn-ea"/>
            </a:endParaRPr>
          </a:p>
          <a:p>
            <a:pPr>
              <a:lnSpc>
                <a:spcPct val="150000"/>
              </a:lnSpc>
            </a:pPr>
            <a:r>
              <a:rPr lang="ja-JP" altLang="en-US" dirty="0">
                <a:solidFill>
                  <a:schemeClr val="tx1"/>
                </a:solidFill>
                <a:latin typeface="+mn-ea"/>
              </a:rPr>
              <a:t> はっきりわかる</a:t>
            </a:r>
            <a:endParaRPr lang="en-US" altLang="ja-JP" dirty="0">
              <a:solidFill>
                <a:schemeClr val="tx1"/>
              </a:solidFill>
              <a:latin typeface="+mn-ea"/>
            </a:endParaRPr>
          </a:p>
        </p:txBody>
      </p:sp>
      <p:grpSp>
        <p:nvGrpSpPr>
          <p:cNvPr id="5" name="グループ化 4"/>
          <p:cNvGrpSpPr/>
          <p:nvPr/>
        </p:nvGrpSpPr>
        <p:grpSpPr>
          <a:xfrm>
            <a:off x="7774942" y="1466542"/>
            <a:ext cx="2748527" cy="3827359"/>
            <a:chOff x="6250915" y="1466516"/>
            <a:chExt cx="2748527" cy="3827359"/>
          </a:xfrm>
        </p:grpSpPr>
        <p:pic>
          <p:nvPicPr>
            <p:cNvPr id="10" name="図 9" descr="画面の領域"/>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0915" y="1898189"/>
              <a:ext cx="2748527" cy="3395686"/>
            </a:xfrm>
            <a:prstGeom prst="rect">
              <a:avLst/>
            </a:prstGeom>
          </p:spPr>
        </p:pic>
        <p:sp>
          <p:nvSpPr>
            <p:cNvPr id="15" name="正方形/長方形 14"/>
            <p:cNvSpPr/>
            <p:nvPr/>
          </p:nvSpPr>
          <p:spPr>
            <a:xfrm>
              <a:off x="6464780" y="1466516"/>
              <a:ext cx="2320798" cy="766183"/>
            </a:xfrm>
            <a:prstGeom prst="rect">
              <a:avLst/>
            </a:prstGeom>
            <a:solidFill>
              <a:srgbClr val="FFF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dirty="0">
                  <a:solidFill>
                    <a:schemeClr val="tx1"/>
                  </a:solidFill>
                  <a:latin typeface="AR P丸ゴシック体E" panose="020F0900000000000000" pitchFamily="50" charset="-128"/>
                  <a:ea typeface="AR P丸ゴシック体E" panose="020F0900000000000000" pitchFamily="50" charset="-128"/>
                </a:rPr>
                <a:t>およそ５か月後</a:t>
              </a:r>
              <a:endParaRPr lang="en-US" altLang="ja-JP" sz="2100" dirty="0">
                <a:solidFill>
                  <a:schemeClr val="tx1"/>
                </a:solidFill>
                <a:latin typeface="AR P丸ゴシック体E" panose="020F0900000000000000" pitchFamily="50" charset="-128"/>
                <a:ea typeface="AR P丸ゴシック体E" panose="020F0900000000000000" pitchFamily="50" charset="-128"/>
              </a:endParaRPr>
            </a:p>
            <a:p>
              <a:pPr algn="ctr"/>
              <a:r>
                <a:rPr lang="en-US" altLang="ja-JP" sz="1500" dirty="0">
                  <a:solidFill>
                    <a:schemeClr val="tx1"/>
                  </a:solidFill>
                  <a:latin typeface="AR P丸ゴシック体E" panose="020F0900000000000000" pitchFamily="50" charset="-128"/>
                  <a:ea typeface="AR P丸ゴシック体E" panose="020F0900000000000000" pitchFamily="50" charset="-128"/>
                </a:rPr>
                <a:t>30cm</a:t>
              </a:r>
              <a:r>
                <a:rPr lang="ja-JP" altLang="en-US" sz="1500" dirty="0">
                  <a:solidFill>
                    <a:schemeClr val="tx1"/>
                  </a:solidFill>
                  <a:latin typeface="AR P丸ゴシック体E" panose="020F0900000000000000" pitchFamily="50" charset="-128"/>
                  <a:ea typeface="AR P丸ゴシック体E" panose="020F0900000000000000" pitchFamily="50" charset="-128"/>
                </a:rPr>
                <a:t>・</a:t>
              </a:r>
              <a:r>
                <a:rPr lang="en-US" altLang="ja-JP" sz="1500" dirty="0">
                  <a:solidFill>
                    <a:schemeClr val="tx1"/>
                  </a:solidFill>
                  <a:latin typeface="AR P丸ゴシック体E" panose="020F0900000000000000" pitchFamily="50" charset="-128"/>
                  <a:ea typeface="AR P丸ゴシック体E" panose="020F0900000000000000" pitchFamily="50" charset="-128"/>
                </a:rPr>
                <a:t>800g</a:t>
              </a:r>
              <a:r>
                <a:rPr lang="ja-JP" altLang="en-US" sz="1500" dirty="0">
                  <a:solidFill>
                    <a:schemeClr val="tx1"/>
                  </a:solidFill>
                  <a:latin typeface="AR P丸ゴシック体E" panose="020F0900000000000000" pitchFamily="50" charset="-128"/>
                  <a:ea typeface="AR P丸ゴシック体E" panose="020F0900000000000000" pitchFamily="50" charset="-128"/>
                </a:rPr>
                <a:t>くらい</a:t>
              </a:r>
            </a:p>
          </p:txBody>
        </p:sp>
      </p:grpSp>
      <p:sp>
        <p:nvSpPr>
          <p:cNvPr id="16" name="右矢印 15"/>
          <p:cNvSpPr/>
          <p:nvPr/>
        </p:nvSpPr>
        <p:spPr>
          <a:xfrm>
            <a:off x="4289162" y="3762108"/>
            <a:ext cx="533189" cy="548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p>
        </p:txBody>
      </p:sp>
      <p:sp>
        <p:nvSpPr>
          <p:cNvPr id="17" name="右矢印 16"/>
          <p:cNvSpPr/>
          <p:nvPr/>
        </p:nvSpPr>
        <p:spPr>
          <a:xfrm>
            <a:off x="7385215" y="3663275"/>
            <a:ext cx="533189" cy="548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p>
        </p:txBody>
      </p:sp>
      <p:sp>
        <p:nvSpPr>
          <p:cNvPr id="18" name="右矢印 17"/>
          <p:cNvSpPr/>
          <p:nvPr/>
        </p:nvSpPr>
        <p:spPr>
          <a:xfrm>
            <a:off x="10535113" y="3638971"/>
            <a:ext cx="378083" cy="548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p>
        </p:txBody>
      </p:sp>
    </p:spTree>
    <p:extLst>
      <p:ext uri="{BB962C8B-B14F-4D97-AF65-F5344CB8AC3E}">
        <p14:creationId xmlns:p14="http://schemas.microsoft.com/office/powerpoint/2010/main" val="6915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矢印 7"/>
          <p:cNvSpPr/>
          <p:nvPr/>
        </p:nvSpPr>
        <p:spPr>
          <a:xfrm>
            <a:off x="6570045" y="3191303"/>
            <a:ext cx="758969" cy="548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p>
        </p:txBody>
      </p:sp>
      <p:sp>
        <p:nvSpPr>
          <p:cNvPr id="10" name="右矢印 9"/>
          <p:cNvSpPr/>
          <p:nvPr/>
        </p:nvSpPr>
        <p:spPr>
          <a:xfrm>
            <a:off x="1913772" y="3329621"/>
            <a:ext cx="756163" cy="548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p>
        </p:txBody>
      </p:sp>
      <p:grpSp>
        <p:nvGrpSpPr>
          <p:cNvPr id="2" name="グループ化 1"/>
          <p:cNvGrpSpPr/>
          <p:nvPr/>
        </p:nvGrpSpPr>
        <p:grpSpPr>
          <a:xfrm>
            <a:off x="2693259" y="201297"/>
            <a:ext cx="3645527" cy="5461336"/>
            <a:chOff x="1169233" y="201297"/>
            <a:chExt cx="3645527" cy="5461336"/>
          </a:xfrm>
        </p:grpSpPr>
        <p:pic>
          <p:nvPicPr>
            <p:cNvPr id="7" name="図 6" descr="画面の領域"/>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9233" y="932676"/>
              <a:ext cx="3645527" cy="4729957"/>
            </a:xfrm>
            <a:prstGeom prst="rect">
              <a:avLst/>
            </a:prstGeom>
          </p:spPr>
        </p:pic>
        <p:sp>
          <p:nvSpPr>
            <p:cNvPr id="16" name="正方形/長方形 15"/>
            <p:cNvSpPr/>
            <p:nvPr/>
          </p:nvSpPr>
          <p:spPr>
            <a:xfrm>
              <a:off x="2020344" y="201297"/>
              <a:ext cx="2506686" cy="766183"/>
            </a:xfrm>
            <a:prstGeom prst="rect">
              <a:avLst/>
            </a:prstGeom>
            <a:solidFill>
              <a:srgbClr val="FFF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mj-ea"/>
                  <a:ea typeface="+mj-ea"/>
                </a:rPr>
                <a:t>およそ９か月後</a:t>
              </a:r>
              <a:endParaRPr lang="en-US" altLang="ja-JP" sz="2400" dirty="0">
                <a:solidFill>
                  <a:schemeClr val="tx1"/>
                </a:solidFill>
                <a:latin typeface="+mj-ea"/>
                <a:ea typeface="+mj-ea"/>
              </a:endParaRPr>
            </a:p>
            <a:p>
              <a:pPr algn="ctr"/>
              <a:r>
                <a:rPr lang="en-US" altLang="ja-JP" dirty="0">
                  <a:solidFill>
                    <a:schemeClr val="tx1"/>
                  </a:solidFill>
                  <a:latin typeface="+mj-ea"/>
                  <a:ea typeface="+mj-ea"/>
                </a:rPr>
                <a:t>50cm</a:t>
              </a:r>
              <a:r>
                <a:rPr lang="ja-JP" altLang="en-US" dirty="0">
                  <a:solidFill>
                    <a:schemeClr val="tx1"/>
                  </a:solidFill>
                  <a:latin typeface="+mj-ea"/>
                  <a:ea typeface="+mj-ea"/>
                </a:rPr>
                <a:t>・</a:t>
              </a:r>
              <a:r>
                <a:rPr lang="en-US" altLang="ja-JP" dirty="0">
                  <a:solidFill>
                    <a:schemeClr val="tx1"/>
                  </a:solidFill>
                  <a:latin typeface="+mj-ea"/>
                  <a:ea typeface="+mj-ea"/>
                </a:rPr>
                <a:t>3000g</a:t>
              </a:r>
              <a:r>
                <a:rPr lang="ja-JP" altLang="en-US" dirty="0">
                  <a:solidFill>
                    <a:schemeClr val="tx1"/>
                  </a:solidFill>
                  <a:latin typeface="+mj-ea"/>
                  <a:ea typeface="+mj-ea"/>
                </a:rPr>
                <a:t>くらい</a:t>
              </a:r>
            </a:p>
          </p:txBody>
        </p:sp>
      </p:grpSp>
      <p:sp>
        <p:nvSpPr>
          <p:cNvPr id="17" name="正方形/長方形 16"/>
          <p:cNvSpPr/>
          <p:nvPr/>
        </p:nvSpPr>
        <p:spPr>
          <a:xfrm>
            <a:off x="1808815" y="5037035"/>
            <a:ext cx="2398424" cy="1577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solidFill>
                  <a:schemeClr val="tx1"/>
                </a:solidFill>
                <a:latin typeface="+mn-ea"/>
              </a:rPr>
              <a:t>赤ちゃんはお母さんの性器のところにある特別な道（ちつ）を通って生まれてくる</a:t>
            </a:r>
            <a:endParaRPr lang="en-US" altLang="ja-JP" dirty="0">
              <a:solidFill>
                <a:schemeClr val="tx1"/>
              </a:solidFill>
              <a:latin typeface="+mn-ea"/>
            </a:endParaRPr>
          </a:p>
        </p:txBody>
      </p:sp>
      <p:sp>
        <p:nvSpPr>
          <p:cNvPr id="20" name="正方形/長方形 19"/>
          <p:cNvSpPr/>
          <p:nvPr/>
        </p:nvSpPr>
        <p:spPr>
          <a:xfrm>
            <a:off x="7969782" y="5462604"/>
            <a:ext cx="2491932" cy="115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solidFill>
                  <a:schemeClr val="tx1"/>
                </a:solidFill>
                <a:latin typeface="+mj-ea"/>
                <a:ea typeface="+mj-ea"/>
              </a:rPr>
              <a:t>赤ちゃんとお母さんが</a:t>
            </a:r>
            <a:endParaRPr lang="en-US" altLang="ja-JP" dirty="0">
              <a:solidFill>
                <a:schemeClr val="tx1"/>
              </a:solidFill>
              <a:latin typeface="+mj-ea"/>
              <a:ea typeface="+mj-ea"/>
            </a:endParaRPr>
          </a:p>
          <a:p>
            <a:pPr>
              <a:lnSpc>
                <a:spcPct val="150000"/>
              </a:lnSpc>
            </a:pPr>
            <a:r>
              <a:rPr lang="ja-JP" altLang="en-US" dirty="0">
                <a:solidFill>
                  <a:schemeClr val="tx1"/>
                </a:solidFill>
                <a:latin typeface="+mj-ea"/>
                <a:ea typeface="+mj-ea"/>
              </a:rPr>
              <a:t>力を合わせてがんばり</a:t>
            </a:r>
            <a:endParaRPr lang="en-US" altLang="ja-JP" dirty="0">
              <a:solidFill>
                <a:schemeClr val="tx1"/>
              </a:solidFill>
              <a:latin typeface="+mj-ea"/>
              <a:ea typeface="+mj-ea"/>
            </a:endParaRPr>
          </a:p>
          <a:p>
            <a:pPr>
              <a:lnSpc>
                <a:spcPct val="150000"/>
              </a:lnSpc>
            </a:pPr>
            <a:r>
              <a:rPr lang="ja-JP" altLang="en-US" dirty="0">
                <a:solidFill>
                  <a:schemeClr val="tx1"/>
                </a:solidFill>
                <a:latin typeface="+mj-ea"/>
                <a:ea typeface="+mj-ea"/>
              </a:rPr>
              <a:t>生まれてきます</a:t>
            </a:r>
            <a:endParaRPr lang="en-US" altLang="ja-JP" dirty="0">
              <a:solidFill>
                <a:schemeClr val="tx1"/>
              </a:solidFill>
              <a:latin typeface="+mj-ea"/>
              <a:ea typeface="+mj-ea"/>
            </a:endParaRPr>
          </a:p>
        </p:txBody>
      </p:sp>
      <p:grpSp>
        <p:nvGrpSpPr>
          <p:cNvPr id="3" name="グループ化 2"/>
          <p:cNvGrpSpPr/>
          <p:nvPr/>
        </p:nvGrpSpPr>
        <p:grpSpPr>
          <a:xfrm>
            <a:off x="7452557" y="186307"/>
            <a:ext cx="3091923" cy="5276272"/>
            <a:chOff x="5928532" y="186307"/>
            <a:chExt cx="3091923" cy="5276272"/>
          </a:xfrm>
        </p:grpSpPr>
        <p:pic>
          <p:nvPicPr>
            <p:cNvPr id="21" name="図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8532" y="1189472"/>
              <a:ext cx="3091923" cy="4273107"/>
            </a:xfrm>
            <a:prstGeom prst="rect">
              <a:avLst/>
            </a:prstGeom>
          </p:spPr>
        </p:pic>
        <p:sp>
          <p:nvSpPr>
            <p:cNvPr id="22" name="正方形/長方形 21"/>
            <p:cNvSpPr/>
            <p:nvPr/>
          </p:nvSpPr>
          <p:spPr>
            <a:xfrm>
              <a:off x="5928532" y="186307"/>
              <a:ext cx="3009171" cy="931026"/>
            </a:xfrm>
            <a:prstGeom prst="rect">
              <a:avLst/>
            </a:prstGeom>
            <a:noFill/>
          </p:spPr>
          <p:txBody>
            <a:bodyPr wrap="square" lIns="68580" tIns="34291" rIns="68580" bIns="34291">
              <a:spAutoFit/>
            </a:bodyPr>
            <a:lstStyle/>
            <a:p>
              <a:r>
                <a:rPr lang="ja-JP" altLang="en-US" sz="2800" b="1" dirty="0">
                  <a:ln w="10160">
                    <a:solidFill>
                      <a:srgbClr val="FF5050"/>
                    </a:solidFill>
                    <a:prstDash val="solid"/>
                  </a:ln>
                  <a:solidFill>
                    <a:srgbClr val="FFFFCC"/>
                  </a:solidFill>
                  <a:effectLst>
                    <a:outerShdw blurRad="38100" dist="22860" dir="5400000" algn="tl" rotWithShape="0">
                      <a:srgbClr val="000000">
                        <a:alpha val="30000"/>
                      </a:srgbClr>
                    </a:outerShdw>
                  </a:effectLst>
                </a:rPr>
                <a:t>生まれてきてくれて</a:t>
              </a:r>
              <a:endParaRPr lang="en-US" altLang="ja-JP" sz="2800" b="1" dirty="0">
                <a:ln w="10160">
                  <a:solidFill>
                    <a:srgbClr val="FF5050"/>
                  </a:solidFill>
                  <a:prstDash val="solid"/>
                </a:ln>
                <a:solidFill>
                  <a:srgbClr val="FFFFCC"/>
                </a:solidFill>
                <a:effectLst>
                  <a:outerShdw blurRad="38100" dist="22860" dir="5400000" algn="tl" rotWithShape="0">
                    <a:srgbClr val="000000">
                      <a:alpha val="30000"/>
                    </a:srgbClr>
                  </a:outerShdw>
                </a:effectLst>
              </a:endParaRPr>
            </a:p>
            <a:p>
              <a:r>
                <a:rPr lang="ja-JP" altLang="en-US" sz="2800" b="1" dirty="0">
                  <a:ln w="10160">
                    <a:solidFill>
                      <a:srgbClr val="FF5050"/>
                    </a:solidFill>
                    <a:prstDash val="solid"/>
                  </a:ln>
                  <a:solidFill>
                    <a:srgbClr val="FFFFCC"/>
                  </a:solidFill>
                  <a:effectLst>
                    <a:outerShdw blurRad="38100" dist="22860" dir="5400000" algn="tl" rotWithShape="0">
                      <a:srgbClr val="000000">
                        <a:alpha val="30000"/>
                      </a:srgbClr>
                    </a:outerShdw>
                  </a:effectLst>
                </a:rPr>
                <a:t>ありがとう！</a:t>
              </a:r>
            </a:p>
          </p:txBody>
        </p:sp>
      </p:grpSp>
    </p:spTree>
    <p:extLst>
      <p:ext uri="{BB962C8B-B14F-4D97-AF65-F5344CB8AC3E}">
        <p14:creationId xmlns:p14="http://schemas.microsoft.com/office/powerpoint/2010/main" val="121112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7"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b="2332"/>
          <a:stretch/>
        </p:blipFill>
        <p:spPr>
          <a:xfrm>
            <a:off x="2270216" y="1124327"/>
            <a:ext cx="3671421" cy="5143500"/>
          </a:xfrm>
          <a:prstGeom prst="rect">
            <a:avLst/>
          </a:prstGeom>
        </p:spPr>
      </p:pic>
      <p:sp>
        <p:nvSpPr>
          <p:cNvPr id="8" name="楕円 7"/>
          <p:cNvSpPr/>
          <p:nvPr/>
        </p:nvSpPr>
        <p:spPr>
          <a:xfrm rot="20839057">
            <a:off x="6020565" y="1385002"/>
            <a:ext cx="2795955" cy="3792471"/>
          </a:xfrm>
          <a:prstGeom prst="ellipse">
            <a:avLst/>
          </a:prstGeom>
          <a:solidFill>
            <a:srgbClr val="A6C9E8">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p>
            <a:pPr defTabSz="685783">
              <a:defRPr/>
            </a:pPr>
            <a:endParaRPr lang="ja-JP" altLang="en-US" sz="1351" dirty="0">
              <a:solidFill>
                <a:prstClr val="white"/>
              </a:solidFill>
              <a:latin typeface="游ゴシック" panose="020F0502020204030204"/>
              <a:ea typeface="游ゴシック" panose="020B0400000000000000" pitchFamily="50" charset="-128"/>
            </a:endParaRPr>
          </a:p>
        </p:txBody>
      </p:sp>
      <p:pic>
        <p:nvPicPr>
          <p:cNvPr id="9" name="図 8"/>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9198699" y="1500283"/>
            <a:ext cx="1086492" cy="1327935"/>
          </a:xfrm>
          <a:prstGeom prst="rect">
            <a:avLst/>
          </a:prstGeom>
        </p:spPr>
      </p:pic>
      <p:pic>
        <p:nvPicPr>
          <p:cNvPr id="10" name="図 9"/>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0800000">
            <a:off x="9198699" y="2613245"/>
            <a:ext cx="1024956" cy="1631563"/>
          </a:xfrm>
          <a:prstGeom prst="rect">
            <a:avLst/>
          </a:prstGeom>
        </p:spPr>
      </p:pic>
      <p:sp>
        <p:nvSpPr>
          <p:cNvPr id="6" name="タイトル 1"/>
          <p:cNvSpPr txBox="1">
            <a:spLocks/>
          </p:cNvSpPr>
          <p:nvPr/>
        </p:nvSpPr>
        <p:spPr>
          <a:xfrm>
            <a:off x="1891243" y="360380"/>
            <a:ext cx="2420928" cy="524525"/>
          </a:xfrm>
          <a:prstGeom prst="rect">
            <a:avLst/>
          </a:prstGeom>
          <a:ln>
            <a:solidFill>
              <a:schemeClr val="bg1">
                <a:lumMod val="50000"/>
              </a:schemeClr>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2400" dirty="0">
                <a:solidFill>
                  <a:schemeClr val="bg1">
                    <a:lumMod val="50000"/>
                  </a:schemeClr>
                </a:solidFill>
              </a:rPr>
              <a:t>掲示教材作成用</a:t>
            </a:r>
          </a:p>
        </p:txBody>
      </p:sp>
    </p:spTree>
    <p:extLst>
      <p:ext uri="{BB962C8B-B14F-4D97-AF65-F5344CB8AC3E}">
        <p14:creationId xmlns:p14="http://schemas.microsoft.com/office/powerpoint/2010/main" val="3987872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コンテンツ プレースホルダー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3927" y="117416"/>
            <a:ext cx="2037861" cy="6638459"/>
          </a:xfrm>
          <a:prstGeom prst="rect">
            <a:avLst/>
          </a:prstGeom>
        </p:spPr>
      </p:pic>
      <p:pic>
        <p:nvPicPr>
          <p:cNvPr id="19" name="図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6741" y="187260"/>
            <a:ext cx="1768446" cy="6543329"/>
          </a:xfrm>
          <a:prstGeom prst="rect">
            <a:avLst/>
          </a:prstGeom>
        </p:spPr>
      </p:pic>
      <p:pic>
        <p:nvPicPr>
          <p:cNvPr id="20" name="Picture 2" descr="http://4.bp.blogspot.com/-nhnvma0yUFw/V5NDpulHdjI/AAAAAAAA8dc/XtibieCRV40tUFxdCHpfsoeIx0C0lDfqACLcB/s800/body_hai.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31962" y="1610129"/>
            <a:ext cx="1188754" cy="16899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http://4.bp.blogspot.com/-TedLuklxY04/UZ2UrT7HGSI/AAAAAAAATlw/6Wl84m8ZB_w/s400/body_kanz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0620" y="2644237"/>
            <a:ext cx="1011233" cy="7181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s://irasutohonpo.com/wp-content/uploads/2018/06/胃の無料イラスト（断面）.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66640" y="2359074"/>
            <a:ext cx="1655863" cy="11928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30-pm.com/wp-content/uploads/2018/10/body_icon03_shinzou.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53902" y="2185550"/>
            <a:ext cx="718501" cy="7161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4.bp.blogspot.com/-nhnvma0yUFw/V5NDpulHdjI/AAAAAAAA8dc/XtibieCRV40tUFxdCHpfsoeIx0C0lDfqACLcB/s800/body_ha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10760" y="1595322"/>
            <a:ext cx="1049158" cy="16118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0" descr="https://media.istockphoto.com/vectors/human-reproductive-system-anatomy-vector-id1126892818?k=6&amp;m=1126892818&amp;s=612x612&amp;w=0&amp;h=U_7Z8yT1jJnoojfQ4zgCn-GeHSQ3gBnLVO9zN4XHzEg="/>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17439" b="86104" l="7190" r="36438"/>
                    </a14:imgEffect>
                  </a14:imgLayer>
                </a14:imgProps>
              </a:ext>
              <a:ext uri="{28A0092B-C50C-407E-A947-70E740481C1C}">
                <a14:useLocalDpi xmlns:a14="http://schemas.microsoft.com/office/drawing/2010/main"/>
              </a:ext>
            </a:extLst>
          </a:blip>
          <a:srcRect l="6313" t="16708" r="62805" b="13255"/>
          <a:stretch/>
        </p:blipFill>
        <p:spPr bwMode="auto">
          <a:xfrm>
            <a:off x="1682141" y="954213"/>
            <a:ext cx="2110136" cy="28697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http://4.bp.blogspot.com/-TedLuklxY04/UZ2UrT7HGSI/AAAAAAAATlw/6Wl84m8ZB_w/s400/body_kanz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1638" y="2702199"/>
            <a:ext cx="999425" cy="7097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irasutohonpo.com/wp-content/uploads/2018/06/胃の無料イラスト（断面）.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07565" y="2378829"/>
            <a:ext cx="1636527" cy="11789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s://30-pm.com/wp-content/uploads/2018/10/body_icon03_shinzou.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68704" y="2204178"/>
            <a:ext cx="710111" cy="7077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media.istockphoto.com/vectors/human-reproductive-system-anatomy-vector-id1126892818?k=6&amp;m=1126892818&amp;s=612x612&amp;w=0&amp;h=U_7Z8yT1jJnoojfQ4zgCn-GeHSQ3gBnLVO9zN4XHzEg="/>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17439" b="86104" l="46732" r="92157"/>
                    </a14:imgEffect>
                  </a14:imgLayer>
                </a14:imgProps>
              </a:ext>
              <a:ext uri="{28A0092B-C50C-407E-A947-70E740481C1C}">
                <a14:useLocalDpi xmlns:a14="http://schemas.microsoft.com/office/drawing/2010/main"/>
              </a:ext>
            </a:extLst>
          </a:blip>
          <a:srcRect l="46460" t="16708" r="6600" b="13255"/>
          <a:stretch/>
        </p:blipFill>
        <p:spPr bwMode="auto">
          <a:xfrm>
            <a:off x="7974090" y="1413098"/>
            <a:ext cx="2606214" cy="2331874"/>
          </a:xfrm>
          <a:prstGeom prst="rect">
            <a:avLst/>
          </a:prstGeom>
          <a:noFill/>
          <a:extLst>
            <a:ext uri="{909E8E84-426E-40DD-AFC4-6F175D3DCCD1}">
              <a14:hiddenFill xmlns:a14="http://schemas.microsoft.com/office/drawing/2010/main">
                <a:solidFill>
                  <a:srgbClr val="FFFFFF"/>
                </a:solidFill>
              </a14:hiddenFill>
            </a:ext>
          </a:extLst>
        </p:spPr>
      </p:pic>
      <p:sp>
        <p:nvSpPr>
          <p:cNvPr id="36" name="正方形/長方形 35"/>
          <p:cNvSpPr/>
          <p:nvPr/>
        </p:nvSpPr>
        <p:spPr>
          <a:xfrm>
            <a:off x="1689033" y="3917297"/>
            <a:ext cx="2096352" cy="86350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ＭＳ Ｐゴシック" panose="020B0600070205080204" pitchFamily="50" charset="-128"/>
                <a:ea typeface="ＭＳ Ｐゴシック" panose="020B0600070205080204" pitchFamily="50" charset="-128"/>
              </a:rPr>
              <a:t>性器が成長して</a:t>
            </a:r>
            <a:endParaRPr lang="en-US" altLang="ja-JP" sz="20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2400" dirty="0">
                <a:solidFill>
                  <a:srgbClr val="FF0000"/>
                </a:solidFill>
                <a:latin typeface="ＭＳ Ｐゴシック" panose="020B0600070205080204" pitchFamily="50" charset="-128"/>
                <a:ea typeface="ＭＳ Ｐゴシック" panose="020B0600070205080204" pitchFamily="50" charset="-128"/>
              </a:rPr>
              <a:t>射精</a:t>
            </a:r>
            <a:r>
              <a:rPr lang="ja-JP" altLang="en-US" sz="2000" dirty="0">
                <a:solidFill>
                  <a:schemeClr val="tx1"/>
                </a:solidFill>
                <a:latin typeface="ＭＳ Ｐゴシック" panose="020B0600070205080204" pitchFamily="50" charset="-128"/>
                <a:ea typeface="ＭＳ Ｐゴシック" panose="020B0600070205080204" pitchFamily="50" charset="-128"/>
              </a:rPr>
              <a:t>がおきます</a:t>
            </a:r>
          </a:p>
        </p:txBody>
      </p:sp>
      <p:sp>
        <p:nvSpPr>
          <p:cNvPr id="37" name="正方形/長方形 36"/>
          <p:cNvSpPr/>
          <p:nvPr/>
        </p:nvSpPr>
        <p:spPr>
          <a:xfrm>
            <a:off x="8189310" y="3929385"/>
            <a:ext cx="2216885" cy="85141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ＭＳ Ｐゴシック" panose="020B0600070205080204" pitchFamily="50" charset="-128"/>
                <a:ea typeface="ＭＳ Ｐゴシック" panose="020B0600070205080204" pitchFamily="50" charset="-128"/>
              </a:rPr>
              <a:t>性器が成長して</a:t>
            </a:r>
            <a:endParaRPr lang="en-US" altLang="ja-JP" sz="2000"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2400" dirty="0">
                <a:solidFill>
                  <a:srgbClr val="FF0000"/>
                </a:solidFill>
                <a:latin typeface="ＭＳ Ｐゴシック" panose="020B0600070205080204" pitchFamily="50" charset="-128"/>
                <a:ea typeface="ＭＳ Ｐゴシック" panose="020B0600070205080204" pitchFamily="50" charset="-128"/>
              </a:rPr>
              <a:t>月経</a:t>
            </a:r>
            <a:r>
              <a:rPr lang="ja-JP" altLang="en-US" sz="2000" dirty="0">
                <a:solidFill>
                  <a:schemeClr val="tx1"/>
                </a:solidFill>
                <a:latin typeface="ＭＳ Ｐゴシック" panose="020B0600070205080204" pitchFamily="50" charset="-128"/>
                <a:ea typeface="ＭＳ Ｐゴシック" panose="020B0600070205080204" pitchFamily="50" charset="-128"/>
              </a:rPr>
              <a:t>がおきます</a:t>
            </a:r>
          </a:p>
        </p:txBody>
      </p:sp>
      <p:pic>
        <p:nvPicPr>
          <p:cNvPr id="41" name="Picture 6" descr="https://irasutohonpo.com/wp-content/uploads/2018/06/%E8%85%B8%E3%81%AE%E7%84%A1%E6%96%99%E3%82%A4%E3%83%A9%E3%82%B9%E3%83%88.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717509" y="2949131"/>
            <a:ext cx="2137269" cy="142545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0" descr="https://media.istockphoto.com/vectors/human-reproductive-system-anatomy-vector-id1126892818?k=6&amp;m=1126892818&amp;s=612x612&amp;w=0&amp;h=U_7Z8yT1jJnoojfQ4zgCn-GeHSQ3gBnLVO9zN4XHzE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439" b="86104" l="7190" r="36438"/>
                    </a14:imgEffect>
                  </a14:imgLayer>
                </a14:imgProps>
              </a:ext>
              <a:ext uri="{28A0092B-C50C-407E-A947-70E740481C1C}">
                <a14:useLocalDpi xmlns:a14="http://schemas.microsoft.com/office/drawing/2010/main" val="0"/>
              </a:ext>
            </a:extLst>
          </a:blip>
          <a:srcRect l="6313" t="16708" r="62805" b="13255"/>
          <a:stretch/>
        </p:blipFill>
        <p:spPr bwMode="auto">
          <a:xfrm>
            <a:off x="4458900" y="3362376"/>
            <a:ext cx="746945" cy="853155"/>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直線矢印コネクタ 42"/>
          <p:cNvCxnSpPr/>
          <p:nvPr/>
        </p:nvCxnSpPr>
        <p:spPr>
          <a:xfrm>
            <a:off x="3300455" y="3572686"/>
            <a:ext cx="1179657" cy="263245"/>
          </a:xfrm>
          <a:prstGeom prst="straightConnector1">
            <a:avLst/>
          </a:prstGeom>
          <a:ln w="381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pic>
        <p:nvPicPr>
          <p:cNvPr id="44" name="Picture 6" descr="https://irasutohonpo.com/wp-content/uploads/2018/06/%E8%85%B8%E3%81%AE%E7%84%A1%E6%96%99%E3%82%A4%E3%83%A9%E3%82%B9%E3%83%8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41766" y="2968314"/>
            <a:ext cx="1890456" cy="13525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2" descr="https://media.istockphoto.com/vectors/human-reproductive-system-anatomy-vector-id1126892818?k=6&amp;m=1126892818&amp;s=612x612&amp;w=0&amp;h=U_7Z8yT1jJnoojfQ4zgCn-GeHSQ3gBnLVO9zN4XHzEg="/>
          <p:cNvPicPr>
            <a:picLocks noChangeAspect="1" noChangeArrowheads="1"/>
          </p:cNvPicPr>
          <p:nvPr/>
        </p:nvPicPr>
        <p:blipFill rotWithShape="1">
          <a:blip r:embed="rId15" cstate="email">
            <a:extLst>
              <a:ext uri="{BEBA8EAE-BF5A-486C-A8C5-ECC9F3942E4B}">
                <a14:imgProps xmlns:a14="http://schemas.microsoft.com/office/drawing/2010/main">
                  <a14:imgLayer r:embed="rId16">
                    <a14:imgEffect>
                      <a14:backgroundRemoval t="680" b="98639" l="610" r="96951"/>
                    </a14:imgEffect>
                  </a14:imgLayer>
                </a14:imgProps>
              </a:ext>
              <a:ext uri="{28A0092B-C50C-407E-A947-70E740481C1C}">
                <a14:useLocalDpi xmlns:a14="http://schemas.microsoft.com/office/drawing/2010/main"/>
              </a:ext>
            </a:extLst>
          </a:blip>
          <a:srcRect/>
          <a:stretch/>
        </p:blipFill>
        <p:spPr bwMode="auto">
          <a:xfrm>
            <a:off x="6658344" y="3404819"/>
            <a:ext cx="930828" cy="832848"/>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直線矢印コネクタ 45"/>
          <p:cNvCxnSpPr/>
          <p:nvPr/>
        </p:nvCxnSpPr>
        <p:spPr>
          <a:xfrm flipH="1">
            <a:off x="7349850" y="3507308"/>
            <a:ext cx="1234678" cy="376259"/>
          </a:xfrm>
          <a:prstGeom prst="straightConnector1">
            <a:avLst/>
          </a:prstGeom>
          <a:ln w="381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363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83777" y="1091367"/>
            <a:ext cx="2593299" cy="724988"/>
          </a:xfrm>
        </p:spPr>
        <p:txBody>
          <a:bodyPr>
            <a:normAutofit/>
          </a:bodyPr>
          <a:lstStyle/>
          <a:p>
            <a:r>
              <a:rPr lang="ja-JP" altLang="en-US" sz="3000" dirty="0"/>
              <a:t>（高等部（２））</a:t>
            </a:r>
            <a:endParaRPr kumimoji="1" lang="ja-JP" altLang="en-US" dirty="0"/>
          </a:p>
        </p:txBody>
      </p:sp>
      <p:sp>
        <p:nvSpPr>
          <p:cNvPr id="7" name="タイトル 1"/>
          <p:cNvSpPr txBox="1">
            <a:spLocks/>
          </p:cNvSpPr>
          <p:nvPr/>
        </p:nvSpPr>
        <p:spPr>
          <a:xfrm>
            <a:off x="3082966" y="5409383"/>
            <a:ext cx="7585041" cy="1430462"/>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性教育　実践のための資料集</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元高知県公立学校養護教諭　松田さよ子氏編集　</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ぐーちょきぱー　</a:t>
            </a:r>
            <a:r>
              <a:rPr lang="en-US" altLang="ja-JP" sz="1400" dirty="0">
                <a:latin typeface="游ゴシック Light" panose="020B0300000000000000" pitchFamily="50" charset="-128"/>
                <a:ea typeface="游ゴシック Light" panose="020B0300000000000000" pitchFamily="50" charset="-128"/>
              </a:rPr>
              <a:t>vol.8</a:t>
            </a:r>
            <a:r>
              <a:rPr lang="ja-JP" altLang="en-US" sz="1400" dirty="0">
                <a:latin typeface="游ゴシック Light" panose="020B0300000000000000" pitchFamily="50" charset="-128"/>
                <a:ea typeface="游ゴシック Light" panose="020B0300000000000000" pitchFamily="50" charset="-128"/>
              </a:rPr>
              <a:t>　こどもに伝える生と性</a:t>
            </a:r>
            <a:r>
              <a:rPr lang="en-US" altLang="ja-JP" sz="1400" dirty="0">
                <a:latin typeface="游ゴシック Light" panose="020B0300000000000000" pitchFamily="50" charset="-128"/>
                <a:ea typeface="游ゴシック Light" panose="020B0300000000000000" pitchFamily="50" charset="-128"/>
              </a:rPr>
              <a:t>』</a:t>
            </a:r>
          </a:p>
          <a:p>
            <a:pPr>
              <a:lnSpc>
                <a:spcPct val="150000"/>
              </a:lnSpc>
            </a:pPr>
            <a:r>
              <a:rPr lang="ja-JP" altLang="en-US" sz="1400" dirty="0">
                <a:latin typeface="游ゴシック Light" panose="020B0300000000000000" pitchFamily="50" charset="-128"/>
                <a:ea typeface="游ゴシック Light" panose="020B0300000000000000" pitchFamily="50" charset="-128"/>
              </a:rPr>
              <a:t>　　　　　（公財）高知男女共同参画社会づくり財団</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http://www.sole-kochi.or.jp/info/dtl.php?ID=532&amp;routekbn=S</a:t>
            </a:r>
          </a:p>
        </p:txBody>
      </p:sp>
      <p:sp>
        <p:nvSpPr>
          <p:cNvPr id="6" name="タイトル 1"/>
          <p:cNvSpPr txBox="1">
            <a:spLocks/>
          </p:cNvSpPr>
          <p:nvPr/>
        </p:nvSpPr>
        <p:spPr>
          <a:xfrm>
            <a:off x="2043276" y="317418"/>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（特）資料</a:t>
            </a:r>
            <a:r>
              <a:rPr lang="en-US" altLang="ja-JP" sz="3000" dirty="0">
                <a:latin typeface="+mj-ea"/>
              </a:rPr>
              <a:t>10</a:t>
            </a:r>
            <a:endParaRPr lang="ja-JP" altLang="en-US" sz="3000" dirty="0">
              <a:latin typeface="+mj-ea"/>
            </a:endParaRPr>
          </a:p>
        </p:txBody>
      </p:sp>
      <p:sp>
        <p:nvSpPr>
          <p:cNvPr id="8" name="タイトル 1"/>
          <p:cNvSpPr txBox="1">
            <a:spLocks/>
          </p:cNvSpPr>
          <p:nvPr/>
        </p:nvSpPr>
        <p:spPr>
          <a:xfrm>
            <a:off x="2965162" y="1927700"/>
            <a:ext cx="6505732" cy="1519035"/>
          </a:xfrm>
          <a:prstGeom prst="rect">
            <a:avLst/>
          </a:prstGeom>
        </p:spPr>
        <p:txBody>
          <a:bodyPr vert="horz" lIns="68580" tIns="34291" rIns="68580" bIns="34291"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ja-JP" altLang="en-US" sz="3300" dirty="0"/>
              <a:t>好きな人との接し方</a:t>
            </a:r>
            <a:endParaRPr lang="en-US" altLang="ja-JP" sz="3300" dirty="0"/>
          </a:p>
          <a:p>
            <a:pPr algn="ctr">
              <a:lnSpc>
                <a:spcPct val="150000"/>
              </a:lnSpc>
            </a:pPr>
            <a:r>
              <a:rPr lang="ja-JP" altLang="en-US" sz="3300" dirty="0"/>
              <a:t>～自分を大切に、相手も大切に～</a:t>
            </a:r>
          </a:p>
        </p:txBody>
      </p:sp>
      <p:sp>
        <p:nvSpPr>
          <p:cNvPr id="9" name="タイトル 1"/>
          <p:cNvSpPr txBox="1">
            <a:spLocks/>
          </p:cNvSpPr>
          <p:nvPr/>
        </p:nvSpPr>
        <p:spPr>
          <a:xfrm>
            <a:off x="2043276" y="3750953"/>
            <a:ext cx="8349511" cy="1354208"/>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28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ts val="2800"/>
              </a:lnSpc>
            </a:pPr>
            <a:r>
              <a:rPr lang="ja-JP" altLang="en-US" sz="1800" dirty="0"/>
              <a:t>　　</a:t>
            </a:r>
            <a:r>
              <a:rPr lang="ja-JP" altLang="ja-JP" sz="1800" dirty="0"/>
              <a:t>受精から出産までの命の始まりを知り、自分や他人の命はかけがえのないもので</a:t>
            </a:r>
            <a:endParaRPr lang="en-US" altLang="ja-JP" sz="1800" dirty="0"/>
          </a:p>
          <a:p>
            <a:pPr>
              <a:lnSpc>
                <a:spcPts val="2800"/>
              </a:lnSpc>
            </a:pPr>
            <a:r>
              <a:rPr lang="ja-JP" altLang="en-US" sz="1800" dirty="0"/>
              <a:t>  </a:t>
            </a:r>
            <a:r>
              <a:rPr lang="ja-JP" altLang="ja-JP" sz="1800" dirty="0"/>
              <a:t>あることが理解できるようにする。</a:t>
            </a:r>
            <a:endParaRPr lang="en-US" altLang="ja-JP" sz="1800" dirty="0"/>
          </a:p>
          <a:p>
            <a:pPr>
              <a:lnSpc>
                <a:spcPts val="2800"/>
              </a:lnSpc>
            </a:pPr>
            <a:r>
              <a:rPr lang="ja-JP" altLang="en-US" sz="1800" dirty="0"/>
              <a:t>　　</a:t>
            </a:r>
            <a:r>
              <a:rPr lang="ja-JP" altLang="ja-JP" sz="1800" dirty="0"/>
              <a:t>また、家族の愛情や周りの人から守られていることに気が付けるように</a:t>
            </a:r>
            <a:r>
              <a:rPr lang="ja-JP" altLang="en-US" sz="1800" dirty="0"/>
              <a:t>する</a:t>
            </a:r>
            <a:r>
              <a:rPr lang="ja-JP" altLang="ja-JP" sz="1800" dirty="0"/>
              <a:t>。</a:t>
            </a:r>
          </a:p>
        </p:txBody>
      </p:sp>
    </p:spTree>
    <p:extLst>
      <p:ext uri="{BB962C8B-B14F-4D97-AF65-F5344CB8AC3E}">
        <p14:creationId xmlns:p14="http://schemas.microsoft.com/office/powerpoint/2010/main" val="37250018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3151273" y="194456"/>
            <a:ext cx="5852827" cy="6543631"/>
            <a:chOff x="1483610" y="3187"/>
            <a:chExt cx="6128451" cy="6845999"/>
          </a:xfrm>
        </p:grpSpPr>
        <p:pic>
          <p:nvPicPr>
            <p:cNvPr id="5" name="図 3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79673" y="3187"/>
              <a:ext cx="4432388" cy="6845999"/>
            </a:xfrm>
            <a:prstGeom prst="rect">
              <a:avLst/>
            </a:prstGeom>
          </p:spPr>
        </p:pic>
        <p:pic>
          <p:nvPicPr>
            <p:cNvPr id="7" name="図 3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83610" y="3187"/>
              <a:ext cx="2590776" cy="6845999"/>
            </a:xfrm>
            <a:prstGeom prst="rect">
              <a:avLst/>
            </a:prstGeom>
          </p:spPr>
        </p:pic>
      </p:grpSp>
    </p:spTree>
    <p:extLst>
      <p:ext uri="{BB962C8B-B14F-4D97-AF65-F5344CB8AC3E}">
        <p14:creationId xmlns:p14="http://schemas.microsoft.com/office/powerpoint/2010/main" val="1310495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4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82641" y="1160472"/>
            <a:ext cx="8419224" cy="5049776"/>
          </a:xfrm>
          <a:prstGeom prst="rect">
            <a:avLst/>
          </a:prstGeom>
        </p:spPr>
      </p:pic>
    </p:spTree>
    <p:extLst>
      <p:ext uri="{BB962C8B-B14F-4D97-AF65-F5344CB8AC3E}">
        <p14:creationId xmlns:p14="http://schemas.microsoft.com/office/powerpoint/2010/main" val="24617286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0437" y="434302"/>
            <a:ext cx="6223635" cy="6223635"/>
          </a:xfrm>
          <a:prstGeom prst="rect">
            <a:avLst/>
          </a:prstGeom>
        </p:spPr>
      </p:pic>
    </p:spTree>
    <p:extLst>
      <p:ext uri="{BB962C8B-B14F-4D97-AF65-F5344CB8AC3E}">
        <p14:creationId xmlns:p14="http://schemas.microsoft.com/office/powerpoint/2010/main" val="29754490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3178028" y="429144"/>
            <a:ext cx="4918516" cy="6393792"/>
            <a:chOff x="1483052" y="109455"/>
            <a:chExt cx="5410368" cy="7033171"/>
          </a:xfrm>
        </p:grpSpPr>
        <p:pic>
          <p:nvPicPr>
            <p:cNvPr id="4" name="図 4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483052" y="109455"/>
              <a:ext cx="5410368" cy="7033171"/>
            </a:xfrm>
            <a:prstGeom prst="rect">
              <a:avLst/>
            </a:prstGeom>
          </p:spPr>
        </p:pic>
        <p:pic>
          <p:nvPicPr>
            <p:cNvPr id="7" name="図 4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21000000">
              <a:off x="2614852" y="1371316"/>
              <a:ext cx="2736634" cy="3610380"/>
            </a:xfrm>
            <a:prstGeom prst="rect">
              <a:avLst/>
            </a:prstGeom>
          </p:spPr>
        </p:pic>
      </p:grpSp>
    </p:spTree>
    <p:extLst>
      <p:ext uri="{BB962C8B-B14F-4D97-AF65-F5344CB8AC3E}">
        <p14:creationId xmlns:p14="http://schemas.microsoft.com/office/powerpoint/2010/main" val="36507219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p:cNvPicPr/>
          <p:nvPr/>
        </p:nvPicPr>
        <p:blipFill>
          <a:blip r:embed="rId3">
            <a:extLst>
              <a:ext uri="{28A0092B-C50C-407E-A947-70E740481C1C}">
                <a14:useLocalDpi xmlns:a14="http://schemas.microsoft.com/office/drawing/2010/main" val="0"/>
              </a:ext>
            </a:extLst>
          </a:blip>
          <a:stretch>
            <a:fillRect/>
          </a:stretch>
        </p:blipFill>
        <p:spPr>
          <a:xfrm>
            <a:off x="2813628" y="147108"/>
            <a:ext cx="6641895" cy="6681648"/>
          </a:xfrm>
          <a:prstGeom prst="rect">
            <a:avLst/>
          </a:prstGeom>
        </p:spPr>
      </p:pic>
    </p:spTree>
    <p:extLst>
      <p:ext uri="{BB962C8B-B14F-4D97-AF65-F5344CB8AC3E}">
        <p14:creationId xmlns:p14="http://schemas.microsoft.com/office/powerpoint/2010/main" val="31099530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AutoShape 7"/>
          <p:cNvSpPr>
            <a:spLocks noChangeArrowheads="1"/>
          </p:cNvSpPr>
          <p:nvPr/>
        </p:nvSpPr>
        <p:spPr bwMode="auto">
          <a:xfrm>
            <a:off x="7067549" y="4432614"/>
            <a:ext cx="245474" cy="733663"/>
          </a:xfrm>
          <a:prstGeom prst="rightArrow">
            <a:avLst>
              <a:gd name="adj1" fmla="val 50000"/>
              <a:gd name="adj2" fmla="val 50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50000"/>
              </a:spcBef>
              <a:spcAft>
                <a:spcPct val="0"/>
              </a:spcAft>
              <a:defRPr/>
            </a:pPr>
            <a:endParaRPr lang="ja-JP" altLang="en-US" sz="1800" dirty="0">
              <a:solidFill>
                <a:srgbClr val="000000"/>
              </a:solidFill>
            </a:endParaRPr>
          </a:p>
        </p:txBody>
      </p:sp>
      <p:sp>
        <p:nvSpPr>
          <p:cNvPr id="19464" name="AutoShape 9"/>
          <p:cNvSpPr>
            <a:spLocks noChangeArrowheads="1"/>
          </p:cNvSpPr>
          <p:nvPr/>
        </p:nvSpPr>
        <p:spPr bwMode="auto">
          <a:xfrm>
            <a:off x="7230665" y="4648118"/>
            <a:ext cx="245474" cy="733663"/>
          </a:xfrm>
          <a:prstGeom prst="rightArrow">
            <a:avLst>
              <a:gd name="adj1" fmla="val 50000"/>
              <a:gd name="adj2" fmla="val 50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50000"/>
              </a:spcBef>
              <a:spcAft>
                <a:spcPct val="0"/>
              </a:spcAft>
              <a:defRPr/>
            </a:pPr>
            <a:endParaRPr lang="ja-JP" altLang="en-US" sz="1800" dirty="0">
              <a:solidFill>
                <a:srgbClr val="000000"/>
              </a:solidFill>
            </a:endParaRPr>
          </a:p>
        </p:txBody>
      </p:sp>
      <p:pic>
        <p:nvPicPr>
          <p:cNvPr id="11" name="図 10"/>
          <p:cNvPicPr/>
          <p:nvPr/>
        </p:nvPicPr>
        <p:blipFill>
          <a:blip r:embed="rId3" cstate="email">
            <a:extLst>
              <a:ext uri="{28A0092B-C50C-407E-A947-70E740481C1C}">
                <a14:useLocalDpi xmlns:a14="http://schemas.microsoft.com/office/drawing/2010/main"/>
              </a:ext>
            </a:extLst>
          </a:blip>
          <a:stretch>
            <a:fillRect/>
          </a:stretch>
        </p:blipFill>
        <p:spPr>
          <a:xfrm>
            <a:off x="2408145" y="1147728"/>
            <a:ext cx="7140278" cy="5028670"/>
          </a:xfrm>
          <a:prstGeom prst="rect">
            <a:avLst/>
          </a:prstGeom>
        </p:spPr>
      </p:pic>
    </p:spTree>
    <p:extLst>
      <p:ext uri="{BB962C8B-B14F-4D97-AF65-F5344CB8AC3E}">
        <p14:creationId xmlns:p14="http://schemas.microsoft.com/office/powerpoint/2010/main" val="37759906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p:nvPr/>
        </p:nvPicPr>
        <p:blipFill>
          <a:blip r:embed="rId3">
            <a:extLst>
              <a:ext uri="{28A0092B-C50C-407E-A947-70E740481C1C}">
                <a14:useLocalDpi xmlns:a14="http://schemas.microsoft.com/office/drawing/2010/main" val="0"/>
              </a:ext>
            </a:extLst>
          </a:blip>
          <a:stretch>
            <a:fillRect/>
          </a:stretch>
        </p:blipFill>
        <p:spPr>
          <a:xfrm>
            <a:off x="2693091" y="193281"/>
            <a:ext cx="6613143" cy="6489965"/>
          </a:xfrm>
          <a:prstGeom prst="rect">
            <a:avLst/>
          </a:prstGeom>
        </p:spPr>
      </p:pic>
    </p:spTree>
    <p:extLst>
      <p:ext uri="{BB962C8B-B14F-4D97-AF65-F5344CB8AC3E}">
        <p14:creationId xmlns:p14="http://schemas.microsoft.com/office/powerpoint/2010/main" val="1556267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6" name="図 5"/>
          <p:cNvPicPr/>
          <p:nvPr/>
        </p:nvPicPr>
        <p:blipFill>
          <a:blip r:embed="rId3">
            <a:extLst>
              <a:ext uri="{28A0092B-C50C-407E-A947-70E740481C1C}">
                <a14:useLocalDpi xmlns:a14="http://schemas.microsoft.com/office/drawing/2010/main" val="0"/>
              </a:ext>
            </a:extLst>
          </a:blip>
          <a:stretch>
            <a:fillRect/>
          </a:stretch>
        </p:blipFill>
        <p:spPr>
          <a:xfrm>
            <a:off x="2843141" y="741796"/>
            <a:ext cx="6132987" cy="6116204"/>
          </a:xfrm>
          <a:prstGeom prst="rect">
            <a:avLst/>
          </a:prstGeom>
        </p:spPr>
      </p:pic>
    </p:spTree>
    <p:extLst>
      <p:ext uri="{BB962C8B-B14F-4D97-AF65-F5344CB8AC3E}">
        <p14:creationId xmlns:p14="http://schemas.microsoft.com/office/powerpoint/2010/main" val="3426572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0" descr="https://media.istockphoto.com/vectors/human-reproductive-system-anatomy-vector-id1126892818?k=6&amp;m=1126892818&amp;s=612x612&amp;w=0&amp;h=U_7Z8yT1jJnoojfQ4zgCn-GeHSQ3gBnLVO9zN4XHzE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17439" b="86104" l="7190" r="36438"/>
                    </a14:imgEffect>
                  </a14:imgLayer>
                </a14:imgProps>
              </a:ext>
              <a:ext uri="{28A0092B-C50C-407E-A947-70E740481C1C}">
                <a14:useLocalDpi xmlns:a14="http://schemas.microsoft.com/office/drawing/2010/main"/>
              </a:ext>
            </a:extLst>
          </a:blip>
          <a:srcRect l="6313" t="16708" r="62805" b="13255"/>
          <a:stretch/>
        </p:blipFill>
        <p:spPr bwMode="auto">
          <a:xfrm>
            <a:off x="3571766" y="193899"/>
            <a:ext cx="1918305" cy="2608896"/>
          </a:xfrm>
          <a:prstGeom prst="rect">
            <a:avLst/>
          </a:prstGeom>
          <a:noFill/>
          <a:extLst>
            <a:ext uri="{909E8E84-426E-40DD-AFC4-6F175D3DCCD1}">
              <a14:hiddenFill xmlns:a14="http://schemas.microsoft.com/office/drawing/2010/main">
                <a:solidFill>
                  <a:srgbClr val="FFFFFF"/>
                </a:solidFill>
              </a14:hiddenFill>
            </a:ext>
          </a:extLst>
        </p:spPr>
      </p:pic>
      <p:sp>
        <p:nvSpPr>
          <p:cNvPr id="36" name="正方形/長方形 35"/>
          <p:cNvSpPr/>
          <p:nvPr/>
        </p:nvSpPr>
        <p:spPr>
          <a:xfrm>
            <a:off x="5490071" y="529489"/>
            <a:ext cx="4353473" cy="86350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FF0000"/>
                </a:solidFill>
                <a:latin typeface="ＭＳ Ｐゴシック" panose="020B0600070205080204" pitchFamily="50" charset="-128"/>
                <a:ea typeface="ＭＳ Ｐゴシック" panose="020B0600070205080204" pitchFamily="50" charset="-128"/>
              </a:rPr>
              <a:t>精子</a:t>
            </a:r>
            <a:r>
              <a:rPr lang="ja-JP" altLang="en-US" sz="2800" dirty="0">
                <a:solidFill>
                  <a:schemeClr val="tx1"/>
                </a:solidFill>
                <a:latin typeface="ＭＳ Ｐゴシック" panose="020B0600070205080204" pitchFamily="50" charset="-128"/>
                <a:ea typeface="ＭＳ Ｐゴシック" panose="020B0600070205080204" pitchFamily="50" charset="-128"/>
              </a:rPr>
              <a:t>が作られるようになる</a:t>
            </a:r>
            <a:endParaRPr lang="en-US" altLang="ja-JP" sz="2800" dirty="0">
              <a:solidFill>
                <a:schemeClr val="tx1"/>
              </a:solidFill>
              <a:latin typeface="ＭＳ Ｐゴシック" panose="020B0600070205080204" pitchFamily="50" charset="-128"/>
              <a:ea typeface="ＭＳ Ｐゴシック" panose="020B0600070205080204" pitchFamily="50" charset="-128"/>
            </a:endParaRPr>
          </a:p>
        </p:txBody>
      </p:sp>
      <p:pic>
        <p:nvPicPr>
          <p:cNvPr id="38" name="図 37"/>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54456" y="1802654"/>
            <a:ext cx="5213547" cy="4156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 Box 4"/>
          <p:cNvSpPr txBox="1">
            <a:spLocks noChangeArrowheads="1"/>
          </p:cNvSpPr>
          <p:nvPr/>
        </p:nvSpPr>
        <p:spPr bwMode="auto">
          <a:xfrm>
            <a:off x="8530686" y="6149295"/>
            <a:ext cx="2137317" cy="219291"/>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0" lang="ja-JP" altLang="en-US" sz="825" dirty="0">
                <a:solidFill>
                  <a:prstClr val="black"/>
                </a:solidFill>
                <a:latin typeface="Arial" panose="020B0604020202020204" pitchFamily="34" charset="0"/>
              </a:rPr>
              <a:t>出典：日本産婦人科医会　「性教育スライド」</a:t>
            </a:r>
          </a:p>
        </p:txBody>
      </p:sp>
      <p:pic>
        <p:nvPicPr>
          <p:cNvPr id="18" name="コンテンツ プレースホルダー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17988" y="419164"/>
            <a:ext cx="1852601" cy="6034963"/>
          </a:xfrm>
          <a:prstGeom prst="rect">
            <a:avLst/>
          </a:prstGeom>
        </p:spPr>
      </p:pic>
      <p:pic>
        <p:nvPicPr>
          <p:cNvPr id="19" name="Picture 2" descr="http://4.bp.blogspot.com/-nhnvma0yUFw/V5NDpulHdjI/AAAAAAAA8dc/XtibieCRV40tUFxdCHpfsoeIx0C0lDfqACLcB/s800/body_hai.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82440" y="1686944"/>
            <a:ext cx="1080685" cy="153630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http://4.bp.blogspot.com/-TedLuklxY04/UZ2UrT7HGSI/AAAAAAAATlw/6Wl84m8ZB_w/s400/body_kanzou.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7542" y="2645724"/>
            <a:ext cx="919303" cy="6528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irasutohonpo.com/wp-content/uploads/2018/06/胃の無料イラスト（断面）.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63736" y="2389532"/>
            <a:ext cx="1505330" cy="10844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30-pm.com/wp-content/uploads/2018/10/body_icon03_shinzou.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325943" y="2114443"/>
            <a:ext cx="653183" cy="65101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s://irasutohonpo.com/wp-content/uploads/2018/06/%E8%85%B8%E3%81%AE%E7%84%A1%E6%96%99%E3%82%A4%E3%83%A9%E3%82%B9%E3%83%88.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624813" y="2927265"/>
            <a:ext cx="1942972" cy="13611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0" descr="https://media.istockphoto.com/vectors/human-reproductive-system-anatomy-vector-id1126892818?k=6&amp;m=1126892818&amp;s=612x612&amp;w=0&amp;h=U_7Z8yT1jJnoojfQ4zgCn-GeHSQ3gBnLVO9zN4XHzE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439" b="86104" l="7190" r="36438"/>
                    </a14:imgEffect>
                  </a14:imgLayer>
                </a14:imgProps>
              </a:ext>
              <a:ext uri="{28A0092B-C50C-407E-A947-70E740481C1C}">
                <a14:useLocalDpi xmlns:a14="http://schemas.microsoft.com/office/drawing/2010/main" val="0"/>
              </a:ext>
            </a:extLst>
          </a:blip>
          <a:srcRect l="6313" t="16708" r="62805" b="13255"/>
          <a:stretch/>
        </p:blipFill>
        <p:spPr bwMode="auto">
          <a:xfrm>
            <a:off x="2315259" y="3402768"/>
            <a:ext cx="679041" cy="806819"/>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直線矢印コネクタ 36"/>
          <p:cNvCxnSpPr/>
          <p:nvPr/>
        </p:nvCxnSpPr>
        <p:spPr>
          <a:xfrm flipH="1">
            <a:off x="3025261" y="2770192"/>
            <a:ext cx="1147441" cy="1035784"/>
          </a:xfrm>
          <a:prstGeom prst="straightConnector1">
            <a:avLst/>
          </a:prstGeom>
          <a:ln w="381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63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660231" y="239844"/>
            <a:ext cx="4086733" cy="5900628"/>
            <a:chOff x="488730" y="536026"/>
            <a:chExt cx="3811121" cy="5601874"/>
          </a:xfrm>
        </p:grpSpPr>
        <p:pic>
          <p:nvPicPr>
            <p:cNvPr id="10" name="図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99220" y="1738831"/>
              <a:ext cx="4987019" cy="3811119"/>
            </a:xfrm>
            <a:prstGeom prst="rect">
              <a:avLst/>
            </a:prstGeom>
          </p:spPr>
        </p:pic>
        <p:sp>
          <p:nvSpPr>
            <p:cNvPr id="4" name="正方形/長方形 3"/>
            <p:cNvSpPr/>
            <p:nvPr/>
          </p:nvSpPr>
          <p:spPr>
            <a:xfrm>
              <a:off x="851339" y="536026"/>
              <a:ext cx="3448512" cy="621760"/>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dirty="0">
                  <a:solidFill>
                    <a:schemeClr val="tx1"/>
                  </a:solidFill>
                  <a:latin typeface="+mn-ea"/>
                </a:rPr>
                <a:t>にょうを出すとき</a:t>
              </a:r>
              <a:endParaRPr lang="en-US" altLang="ja-JP" sz="2600" dirty="0">
                <a:solidFill>
                  <a:schemeClr val="tx1"/>
                </a:solidFill>
                <a:latin typeface="+mn-ea"/>
              </a:endParaRPr>
            </a:p>
          </p:txBody>
        </p:sp>
      </p:grpSp>
      <p:grpSp>
        <p:nvGrpSpPr>
          <p:cNvPr id="6" name="グループ化 5"/>
          <p:cNvGrpSpPr/>
          <p:nvPr/>
        </p:nvGrpSpPr>
        <p:grpSpPr>
          <a:xfrm>
            <a:off x="6005021" y="239853"/>
            <a:ext cx="4332572" cy="5897291"/>
            <a:chOff x="4772815" y="520260"/>
            <a:chExt cx="4058320" cy="5598552"/>
          </a:xfrm>
        </p:grpSpPr>
        <p:pic>
          <p:nvPicPr>
            <p:cNvPr id="11" name="図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4318010" y="1605687"/>
              <a:ext cx="4967930" cy="4058319"/>
            </a:xfrm>
            <a:prstGeom prst="rect">
              <a:avLst/>
            </a:prstGeom>
          </p:spPr>
        </p:pic>
        <p:sp>
          <p:nvSpPr>
            <p:cNvPr id="5" name="正方形/長方形 4"/>
            <p:cNvSpPr/>
            <p:nvPr/>
          </p:nvSpPr>
          <p:spPr>
            <a:xfrm>
              <a:off x="5382623" y="520260"/>
              <a:ext cx="3448512" cy="6306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dirty="0">
                  <a:solidFill>
                    <a:schemeClr val="tx1"/>
                  </a:solidFill>
                  <a:latin typeface="+mn-ea"/>
                </a:rPr>
                <a:t>射精するとき</a:t>
              </a:r>
              <a:endParaRPr lang="en-US" altLang="ja-JP" sz="2600" dirty="0">
                <a:solidFill>
                  <a:schemeClr val="tx1"/>
                </a:solidFill>
                <a:latin typeface="+mn-ea"/>
              </a:endParaRPr>
            </a:p>
          </p:txBody>
        </p:sp>
      </p:grpSp>
      <p:pic>
        <p:nvPicPr>
          <p:cNvPr id="9" name="図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66573" y="4465191"/>
            <a:ext cx="481656" cy="452901"/>
          </a:xfrm>
          <a:prstGeom prst="rect">
            <a:avLst/>
          </a:prstGeom>
        </p:spPr>
      </p:pic>
      <p:pic>
        <p:nvPicPr>
          <p:cNvPr id="12" name="図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5850387">
            <a:off x="9609773" y="3033347"/>
            <a:ext cx="491522" cy="462177"/>
          </a:xfrm>
          <a:prstGeom prst="rect">
            <a:avLst/>
          </a:prstGeom>
        </p:spPr>
      </p:pic>
      <p:pic>
        <p:nvPicPr>
          <p:cNvPr id="13" name="図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446113">
            <a:off x="9323200" y="2472211"/>
            <a:ext cx="488770" cy="459591"/>
          </a:xfrm>
          <a:prstGeom prst="rect">
            <a:avLst/>
          </a:prstGeom>
        </p:spPr>
      </p:pic>
      <p:pic>
        <p:nvPicPr>
          <p:cNvPr id="14" name="図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718820">
            <a:off x="8629374" y="3242656"/>
            <a:ext cx="512346" cy="481758"/>
          </a:xfrm>
          <a:prstGeom prst="rect">
            <a:avLst/>
          </a:prstGeom>
        </p:spPr>
      </p:pic>
      <p:pic>
        <p:nvPicPr>
          <p:cNvPr id="15" name="図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1097741">
            <a:off x="7310293" y="2341316"/>
            <a:ext cx="548224" cy="515494"/>
          </a:xfrm>
          <a:prstGeom prst="rect">
            <a:avLst/>
          </a:prstGeom>
        </p:spPr>
      </p:pic>
      <p:pic>
        <p:nvPicPr>
          <p:cNvPr id="16" name="図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1097741">
            <a:off x="6026291" y="902406"/>
            <a:ext cx="548224" cy="515494"/>
          </a:xfrm>
          <a:prstGeom prst="rect">
            <a:avLst/>
          </a:prstGeom>
        </p:spPr>
      </p:pic>
      <p:sp>
        <p:nvSpPr>
          <p:cNvPr id="18" name="正方形/長方形 17"/>
          <p:cNvSpPr/>
          <p:nvPr/>
        </p:nvSpPr>
        <p:spPr>
          <a:xfrm>
            <a:off x="6656038" y="6100427"/>
            <a:ext cx="3903268" cy="630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mn-ea"/>
              </a:rPr>
              <a:t>＊射精する時には、脳から命令が</a:t>
            </a:r>
            <a:endParaRPr lang="en-US" altLang="ja-JP" sz="2000" dirty="0">
              <a:solidFill>
                <a:schemeClr val="tx1"/>
              </a:solidFill>
              <a:latin typeface="+mn-ea"/>
            </a:endParaRPr>
          </a:p>
          <a:p>
            <a:r>
              <a:rPr lang="ja-JP" altLang="en-US" sz="2000" dirty="0">
                <a:solidFill>
                  <a:schemeClr val="tx1"/>
                </a:solidFill>
                <a:latin typeface="+mn-ea"/>
              </a:rPr>
              <a:t>　 出されて、いんけいが上を向く。</a:t>
            </a:r>
            <a:endParaRPr lang="en-US" altLang="ja-JP" sz="2000" dirty="0">
              <a:solidFill>
                <a:schemeClr val="tx1"/>
              </a:solidFill>
              <a:latin typeface="+mn-ea"/>
            </a:endParaRPr>
          </a:p>
        </p:txBody>
      </p:sp>
    </p:spTree>
    <p:extLst>
      <p:ext uri="{BB962C8B-B14F-4D97-AF65-F5344CB8AC3E}">
        <p14:creationId xmlns:p14="http://schemas.microsoft.com/office/powerpoint/2010/main" val="39206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right)">
                                      <p:cBhvr>
                                        <p:cTn id="32" dur="500"/>
                                        <p:tgtEl>
                                          <p:spTgt spid="15"/>
                                        </p:tgtEl>
                                      </p:cBhvr>
                                    </p:animEffect>
                                  </p:childTnLst>
                                </p:cTn>
                              </p:par>
                            </p:childTnLst>
                          </p:cTn>
                        </p:par>
                        <p:par>
                          <p:cTn id="33" fill="hold">
                            <p:stCondLst>
                              <p:cond delay="2500"/>
                            </p:stCondLst>
                            <p:childTnLst>
                              <p:par>
                                <p:cTn id="34" presetID="22" presetClass="entr" presetSubtype="2"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4985" y="484684"/>
            <a:ext cx="1607678" cy="5948481"/>
          </a:xfrm>
          <a:prstGeom prst="rect">
            <a:avLst/>
          </a:prstGeom>
        </p:spPr>
      </p:pic>
      <p:pic>
        <p:nvPicPr>
          <p:cNvPr id="26" name="Picture 2" descr="http://4.bp.blogspot.com/-nhnvma0yUFw/V5NDpulHdjI/AAAAAAAA8dc/XtibieCRV40tUFxdCHpfsoeIx0C0lDfqACLcB/s800/body_hai.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56309" y="1668584"/>
            <a:ext cx="953780" cy="146530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http://4.bp.blogspot.com/-TedLuklxY04/UZ2UrT7HGSI/AAAAAAAATlw/6Wl84m8ZB_w/s400/body_kanzou.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865" y="2671920"/>
            <a:ext cx="908568" cy="6452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irasutohonpo.com/wp-content/uploads/2018/06/胃の無料イラスト（断面）.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53006" y="2450511"/>
            <a:ext cx="1487752" cy="10717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s://30-pm.com/wp-content/uploads/2018/10/body_icon03_shinzou.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78226" y="2187290"/>
            <a:ext cx="645555" cy="6434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media.istockphoto.com/vectors/human-reproductive-system-anatomy-vector-id1126892818?k=6&amp;m=1126892818&amp;s=612x612&amp;w=0&amp;h=U_7Z8yT1jJnoojfQ4zgCn-GeHSQ3gBnLVO9zN4XHzEg="/>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17439" b="86104" l="46732" r="92157"/>
                    </a14:imgEffect>
                  </a14:imgLayer>
                </a14:imgProps>
              </a:ext>
              <a:ext uri="{28A0092B-C50C-407E-A947-70E740481C1C}">
                <a14:useLocalDpi xmlns:a14="http://schemas.microsoft.com/office/drawing/2010/main"/>
              </a:ext>
            </a:extLst>
          </a:blip>
          <a:srcRect l="46460" t="16708" r="6600" b="13255"/>
          <a:stretch/>
        </p:blipFill>
        <p:spPr bwMode="auto">
          <a:xfrm>
            <a:off x="3456944" y="484684"/>
            <a:ext cx="2607522" cy="2333045"/>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線矢印コネクタ 34"/>
          <p:cNvCxnSpPr/>
          <p:nvPr/>
        </p:nvCxnSpPr>
        <p:spPr>
          <a:xfrm flipH="1">
            <a:off x="3256123" y="2708404"/>
            <a:ext cx="920043" cy="697341"/>
          </a:xfrm>
          <a:prstGeom prst="straightConnector1">
            <a:avLst/>
          </a:prstGeom>
          <a:ln w="3810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6064466" y="826596"/>
            <a:ext cx="4438642" cy="86350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FF0000"/>
                </a:solidFill>
                <a:latin typeface="ＭＳ Ｐゴシック" panose="020B0600070205080204" pitchFamily="50" charset="-128"/>
                <a:ea typeface="ＭＳ Ｐゴシック" panose="020B0600070205080204" pitchFamily="50" charset="-128"/>
              </a:rPr>
              <a:t>卵子</a:t>
            </a:r>
            <a:r>
              <a:rPr lang="ja-JP" altLang="en-US" sz="2800" dirty="0">
                <a:solidFill>
                  <a:schemeClr val="tx1"/>
                </a:solidFill>
                <a:latin typeface="ＭＳ Ｐゴシック" panose="020B0600070205080204" pitchFamily="50" charset="-128"/>
                <a:ea typeface="ＭＳ Ｐゴシック" panose="020B0600070205080204" pitchFamily="50" charset="-128"/>
              </a:rPr>
              <a:t>が育てられるようになる</a:t>
            </a:r>
            <a:endParaRPr lang="en-US" altLang="ja-JP" sz="2800" dirty="0">
              <a:solidFill>
                <a:schemeClr val="tx1"/>
              </a:solidFill>
              <a:latin typeface="ＭＳ Ｐゴシック" panose="020B0600070205080204" pitchFamily="50" charset="-128"/>
              <a:ea typeface="ＭＳ Ｐゴシック" panose="020B0600070205080204" pitchFamily="50" charset="-128"/>
            </a:endParaRPr>
          </a:p>
        </p:txBody>
      </p:sp>
      <p:pic>
        <p:nvPicPr>
          <p:cNvPr id="39" name="コンテンツ プレースホルダー 12" descr="屋内, 機械, 大きい, モニター が含まれている画像&#10;&#10;自動的に生成された説明">
            <a:extLst>
              <a:ext uri="{FF2B5EF4-FFF2-40B4-BE49-F238E27FC236}">
                <a16:creationId xmlns:a16="http://schemas.microsoft.com/office/drawing/2014/main" id="{D022307D-981B-C44F-B022-F71DCC01E42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bwMode="auto">
          <a:xfrm>
            <a:off x="5968766" y="2032008"/>
            <a:ext cx="4347200" cy="396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タイトル 1"/>
          <p:cNvSpPr txBox="1">
            <a:spLocks noChangeArrowheads="1"/>
          </p:cNvSpPr>
          <p:nvPr/>
        </p:nvSpPr>
        <p:spPr bwMode="auto">
          <a:xfrm>
            <a:off x="6113757" y="1977296"/>
            <a:ext cx="989602" cy="8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3300" dirty="0">
                <a:latin typeface="ＭＳ Ｐゴシック" panose="020B0600070205080204" pitchFamily="50" charset="-128"/>
                <a:ea typeface="ＭＳ Ｐゴシック" panose="020B0600070205080204" pitchFamily="50" charset="-128"/>
              </a:rPr>
              <a:t>卵子</a:t>
            </a:r>
          </a:p>
        </p:txBody>
      </p:sp>
      <p:sp>
        <p:nvSpPr>
          <p:cNvPr id="41" name="タイトル 1"/>
          <p:cNvSpPr txBox="1">
            <a:spLocks/>
          </p:cNvSpPr>
          <p:nvPr/>
        </p:nvSpPr>
        <p:spPr>
          <a:xfrm>
            <a:off x="7433480" y="6047413"/>
            <a:ext cx="2882489" cy="216598"/>
          </a:xfrm>
          <a:prstGeom prst="rect">
            <a:avLst/>
          </a:prstGeom>
        </p:spPr>
        <p:txBody>
          <a:bodyPr/>
          <a:lst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9pPr>
          </a:lstStyle>
          <a:p>
            <a:pPr>
              <a:defRPr/>
            </a:pPr>
            <a:r>
              <a:rPr lang="ja-JP" altLang="en-US" sz="825" dirty="0">
                <a:solidFill>
                  <a:prstClr val="black"/>
                </a:solidFill>
                <a:latin typeface="Calibri"/>
                <a:ea typeface="ＭＳ Ｐゴシック" panose="020B0600070205080204" pitchFamily="50" charset="-128"/>
              </a:rPr>
              <a:t>写真提供：高知県産婦人科医会　坂本　康紀　氏</a:t>
            </a:r>
          </a:p>
        </p:txBody>
      </p:sp>
      <p:pic>
        <p:nvPicPr>
          <p:cNvPr id="15" name="Picture 6" descr="https://irasutohonpo.com/wp-content/uploads/2018/06/%E8%85%B8%E3%81%AE%E7%84%A1%E6%96%99%E3%82%A4%E3%83%A9%E3%82%B9%E3%83%88.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52242" y="3030108"/>
            <a:ext cx="1718596" cy="11179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2" descr="https://media.istockphoto.com/vectors/human-reproductive-system-anatomy-vector-id1126892818?k=6&amp;m=1126892818&amp;s=612x612&amp;w=0&amp;h=U_7Z8yT1jJnoojfQ4zgCn-GeHSQ3gBnLVO9zN4XHzEg="/>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680" b="98639" l="610" r="96951"/>
                    </a14:imgEffect>
                  </a14:imgLayer>
                </a14:imgProps>
              </a:ext>
              <a:ext uri="{28A0092B-C50C-407E-A947-70E740481C1C}">
                <a14:useLocalDpi xmlns:a14="http://schemas.microsoft.com/office/drawing/2010/main"/>
              </a:ext>
            </a:extLst>
          </a:blip>
          <a:srcRect/>
          <a:stretch/>
        </p:blipFill>
        <p:spPr bwMode="auto">
          <a:xfrm>
            <a:off x="2398515" y="3376503"/>
            <a:ext cx="846207" cy="68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43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0461" y="0"/>
            <a:ext cx="3719168" cy="2593852"/>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4174" y="3542682"/>
            <a:ext cx="3497858" cy="2439506"/>
          </a:xfrm>
          <a:prstGeom prst="rect">
            <a:avLst/>
          </a:prstGeom>
        </p:spPr>
      </p:pic>
      <p:pic>
        <p:nvPicPr>
          <p:cNvPr id="8" name="図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3135" y="19721"/>
            <a:ext cx="3668750" cy="2558688"/>
          </a:xfrm>
          <a:prstGeom prst="rect">
            <a:avLst/>
          </a:prstGeom>
        </p:spPr>
      </p:pic>
      <p:pic>
        <p:nvPicPr>
          <p:cNvPr id="9" name="図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47559" y="3564029"/>
            <a:ext cx="3433571" cy="2441171"/>
          </a:xfrm>
          <a:prstGeom prst="rect">
            <a:avLst/>
          </a:prstGeom>
        </p:spPr>
      </p:pic>
      <p:sp>
        <p:nvSpPr>
          <p:cNvPr id="6" name="Rectangle 11"/>
          <p:cNvSpPr>
            <a:spLocks noChangeArrowheads="1"/>
          </p:cNvSpPr>
          <p:nvPr/>
        </p:nvSpPr>
        <p:spPr bwMode="auto">
          <a:xfrm>
            <a:off x="5103280" y="1972167"/>
            <a:ext cx="1685395" cy="1200329"/>
          </a:xfrm>
          <a:prstGeom prst="rect">
            <a:avLst/>
          </a:prstGeom>
          <a:solidFill>
            <a:srgbClr val="FFFF00"/>
          </a:solidFill>
          <a:ln>
            <a:noFill/>
          </a:ln>
        </p:spPr>
        <p:txBody>
          <a:bodyPr wrap="squar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50000"/>
              </a:spcBef>
              <a:spcAft>
                <a:spcPct val="0"/>
              </a:spcAft>
            </a:pPr>
            <a:r>
              <a:rPr lang="ja-JP" altLang="en-US" dirty="0">
                <a:solidFill>
                  <a:srgbClr val="000000"/>
                </a:solidFill>
              </a:rPr>
              <a:t>約１か月で①から④をくり返す</a:t>
            </a:r>
          </a:p>
        </p:txBody>
      </p:sp>
      <p:sp>
        <p:nvSpPr>
          <p:cNvPr id="4" name="右矢印 3"/>
          <p:cNvSpPr/>
          <p:nvPr/>
        </p:nvSpPr>
        <p:spPr>
          <a:xfrm>
            <a:off x="5749291" y="4551919"/>
            <a:ext cx="754868" cy="525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p>
        </p:txBody>
      </p:sp>
      <p:sp>
        <p:nvSpPr>
          <p:cNvPr id="10" name="右矢印 9"/>
          <p:cNvSpPr/>
          <p:nvPr/>
        </p:nvSpPr>
        <p:spPr>
          <a:xfrm rot="10800000">
            <a:off x="5653603" y="1370445"/>
            <a:ext cx="754868" cy="525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p>
        </p:txBody>
      </p:sp>
      <p:sp>
        <p:nvSpPr>
          <p:cNvPr id="5" name="下矢印 4"/>
          <p:cNvSpPr/>
          <p:nvPr/>
        </p:nvSpPr>
        <p:spPr>
          <a:xfrm>
            <a:off x="3412869" y="3252644"/>
            <a:ext cx="502920" cy="303008"/>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p>
        </p:txBody>
      </p:sp>
      <p:sp>
        <p:nvSpPr>
          <p:cNvPr id="14" name="AutoShape 4"/>
          <p:cNvSpPr>
            <a:spLocks noChangeArrowheads="1"/>
          </p:cNvSpPr>
          <p:nvPr/>
        </p:nvSpPr>
        <p:spPr bwMode="auto">
          <a:xfrm>
            <a:off x="2154244" y="5900791"/>
            <a:ext cx="3020170" cy="706209"/>
          </a:xfrm>
          <a:prstGeom prst="flowChartProcess">
            <a:avLst/>
          </a:prstGeom>
          <a:solidFill>
            <a:srgbClr val="CCFFCC"/>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0"/>
              </a:spcBef>
              <a:spcAft>
                <a:spcPct val="0"/>
              </a:spcAft>
              <a:defRPr/>
            </a:pPr>
            <a:r>
              <a:rPr lang="ja-JP" altLang="en-US" sz="1800" b="0" dirty="0">
                <a:solidFill>
                  <a:srgbClr val="000000"/>
                </a:solidFill>
                <a:latin typeface="+mj-ea"/>
                <a:ea typeface="+mj-ea"/>
              </a:rPr>
              <a:t> ②育った卵子が、卵巣の外に</a:t>
            </a:r>
            <a:endParaRPr lang="en-US" altLang="ja-JP" sz="1800" b="0" dirty="0">
              <a:solidFill>
                <a:srgbClr val="000000"/>
              </a:solidFill>
              <a:latin typeface="+mj-ea"/>
              <a:ea typeface="+mj-ea"/>
            </a:endParaRPr>
          </a:p>
          <a:p>
            <a:pPr defTabSz="685750" eaLnBrk="1" fontAlgn="base" hangingPunct="1">
              <a:spcBef>
                <a:spcPct val="0"/>
              </a:spcBef>
              <a:spcAft>
                <a:spcPct val="0"/>
              </a:spcAft>
              <a:defRPr/>
            </a:pPr>
            <a:r>
              <a:rPr lang="ja-JP" altLang="en-US" sz="1800" b="0" dirty="0">
                <a:solidFill>
                  <a:srgbClr val="000000"/>
                </a:solidFill>
                <a:latin typeface="+mj-ea"/>
                <a:ea typeface="+mj-ea"/>
              </a:rPr>
              <a:t>　　出されて卵管に入る。</a:t>
            </a:r>
          </a:p>
        </p:txBody>
      </p:sp>
      <p:sp>
        <p:nvSpPr>
          <p:cNvPr id="16" name="AutoShape 4"/>
          <p:cNvSpPr>
            <a:spLocks noChangeArrowheads="1"/>
          </p:cNvSpPr>
          <p:nvPr/>
        </p:nvSpPr>
        <p:spPr bwMode="auto">
          <a:xfrm>
            <a:off x="6230912" y="5818019"/>
            <a:ext cx="4301230" cy="967923"/>
          </a:xfrm>
          <a:prstGeom prst="flowChartProcess">
            <a:avLst/>
          </a:prstGeom>
          <a:solidFill>
            <a:srgbClr val="CCFFCC"/>
          </a:solidFill>
          <a:ln w="9525">
            <a:noFill/>
            <a:miter lim="800000"/>
            <a:headEnd/>
            <a:tailEnd/>
          </a:ln>
        </p:spPr>
        <p:txBody>
          <a:bodyPr wrap="none" lIns="180000" rIns="180000"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0"/>
              </a:spcBef>
              <a:spcAft>
                <a:spcPct val="0"/>
              </a:spcAft>
              <a:defRPr/>
            </a:pPr>
            <a:r>
              <a:rPr lang="ja-JP" altLang="en-US" sz="1800" b="0" dirty="0">
                <a:solidFill>
                  <a:srgbClr val="000000"/>
                </a:solidFill>
                <a:latin typeface="+mj-ea"/>
                <a:ea typeface="+mj-ea"/>
              </a:rPr>
              <a:t>③卵子は子宮の方へ運ばれる。</a:t>
            </a:r>
            <a:endParaRPr lang="en-US" altLang="ja-JP" sz="1800" b="0" dirty="0">
              <a:solidFill>
                <a:srgbClr val="000000"/>
              </a:solidFill>
              <a:latin typeface="+mj-ea"/>
              <a:ea typeface="+mj-ea"/>
            </a:endParaRPr>
          </a:p>
          <a:p>
            <a:pPr defTabSz="685750" eaLnBrk="1" fontAlgn="base" hangingPunct="1">
              <a:spcBef>
                <a:spcPct val="0"/>
              </a:spcBef>
              <a:spcAft>
                <a:spcPct val="0"/>
              </a:spcAft>
              <a:defRPr/>
            </a:pPr>
            <a:r>
              <a:rPr lang="ja-JP" altLang="en-US" sz="1800" b="0" dirty="0">
                <a:solidFill>
                  <a:srgbClr val="000000"/>
                </a:solidFill>
                <a:latin typeface="+mj-ea"/>
                <a:ea typeface="+mj-ea"/>
              </a:rPr>
              <a:t>　 精子とあわさった卵子を受け止めるため</a:t>
            </a:r>
            <a:endParaRPr lang="en-US" altLang="ja-JP" sz="1800" b="0" dirty="0">
              <a:solidFill>
                <a:srgbClr val="000000"/>
              </a:solidFill>
              <a:latin typeface="+mj-ea"/>
              <a:ea typeface="+mj-ea"/>
            </a:endParaRPr>
          </a:p>
          <a:p>
            <a:pPr defTabSz="685750" eaLnBrk="1" fontAlgn="base" hangingPunct="1">
              <a:spcBef>
                <a:spcPct val="0"/>
              </a:spcBef>
              <a:spcAft>
                <a:spcPct val="0"/>
              </a:spcAft>
              <a:defRPr/>
            </a:pPr>
            <a:r>
              <a:rPr lang="ja-JP" altLang="en-US" sz="1800" b="0" dirty="0">
                <a:solidFill>
                  <a:srgbClr val="000000"/>
                </a:solidFill>
                <a:latin typeface="+mj-ea"/>
                <a:ea typeface="+mj-ea"/>
              </a:rPr>
              <a:t>　 子宮の内側がだんだん厚くなっていく。</a:t>
            </a:r>
            <a:endParaRPr lang="en-US" altLang="ja-JP" sz="1800" b="0" dirty="0">
              <a:solidFill>
                <a:srgbClr val="000000"/>
              </a:solidFill>
              <a:latin typeface="+mj-ea"/>
              <a:ea typeface="+mj-ea"/>
            </a:endParaRPr>
          </a:p>
        </p:txBody>
      </p:sp>
      <p:sp>
        <p:nvSpPr>
          <p:cNvPr id="17" name="AutoShape 12"/>
          <p:cNvSpPr>
            <a:spLocks noChangeArrowheads="1"/>
          </p:cNvSpPr>
          <p:nvPr/>
        </p:nvSpPr>
        <p:spPr bwMode="auto">
          <a:xfrm>
            <a:off x="6923851" y="2370590"/>
            <a:ext cx="3493908" cy="907713"/>
          </a:xfrm>
          <a:prstGeom prst="flowChartProcess">
            <a:avLst/>
          </a:prstGeom>
          <a:solidFill>
            <a:srgbClr val="CCFFCC"/>
          </a:solidFill>
          <a:ln w="9525">
            <a:noFill/>
            <a:miter lim="800000"/>
            <a:headEnd/>
            <a:tailEnd/>
          </a:ln>
        </p:spPr>
        <p:txBody>
          <a:bodyPr wrap="none" lIns="180000" rIns="108000"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0"/>
              </a:spcBef>
              <a:spcAft>
                <a:spcPct val="0"/>
              </a:spcAft>
              <a:defRPr/>
            </a:pPr>
            <a:r>
              <a:rPr lang="ja-JP" altLang="en-US" sz="1800" b="0" dirty="0">
                <a:solidFill>
                  <a:srgbClr val="000000"/>
                </a:solidFill>
                <a:latin typeface="+mj-ea"/>
                <a:ea typeface="+mj-ea"/>
              </a:rPr>
              <a:t>④精子と合わさった卵子が来ない</a:t>
            </a:r>
            <a:endParaRPr lang="en-US" altLang="ja-JP" sz="1800" b="0" dirty="0">
              <a:solidFill>
                <a:srgbClr val="000000"/>
              </a:solidFill>
              <a:latin typeface="+mj-ea"/>
              <a:ea typeface="+mj-ea"/>
            </a:endParaRPr>
          </a:p>
          <a:p>
            <a:pPr defTabSz="685750" eaLnBrk="1" fontAlgn="base" hangingPunct="1">
              <a:spcBef>
                <a:spcPct val="0"/>
              </a:spcBef>
              <a:spcAft>
                <a:spcPct val="0"/>
              </a:spcAft>
              <a:defRPr/>
            </a:pPr>
            <a:r>
              <a:rPr lang="en-US" altLang="ja-JP" sz="1800" b="0" dirty="0">
                <a:solidFill>
                  <a:srgbClr val="000000"/>
                </a:solidFill>
                <a:latin typeface="+mj-ea"/>
                <a:ea typeface="+mj-ea"/>
              </a:rPr>
              <a:t>   </a:t>
            </a:r>
            <a:r>
              <a:rPr lang="ja-JP" altLang="en-US" sz="1800" b="0" dirty="0">
                <a:solidFill>
                  <a:srgbClr val="000000"/>
                </a:solidFill>
                <a:latin typeface="+mj-ea"/>
                <a:ea typeface="+mj-ea"/>
              </a:rPr>
              <a:t>と子宮の内側がくずれてちつ</a:t>
            </a:r>
            <a:endParaRPr lang="en-US" altLang="ja-JP" sz="1800" b="0" dirty="0">
              <a:solidFill>
                <a:srgbClr val="000000"/>
              </a:solidFill>
              <a:latin typeface="+mj-ea"/>
              <a:ea typeface="+mj-ea"/>
            </a:endParaRPr>
          </a:p>
          <a:p>
            <a:pPr defTabSz="685750" eaLnBrk="1" fontAlgn="base" hangingPunct="1">
              <a:spcBef>
                <a:spcPct val="0"/>
              </a:spcBef>
              <a:spcAft>
                <a:spcPct val="0"/>
              </a:spcAft>
              <a:defRPr/>
            </a:pPr>
            <a:r>
              <a:rPr lang="ja-JP" altLang="en-US" sz="1800" b="0" dirty="0">
                <a:solidFill>
                  <a:srgbClr val="000000"/>
                </a:solidFill>
                <a:latin typeface="+mj-ea"/>
                <a:ea typeface="+mj-ea"/>
              </a:rPr>
              <a:t>　 から出ていく。（月経）</a:t>
            </a:r>
          </a:p>
        </p:txBody>
      </p:sp>
      <p:sp>
        <p:nvSpPr>
          <p:cNvPr id="15" name="AutoShape 4"/>
          <p:cNvSpPr>
            <a:spLocks noChangeArrowheads="1"/>
          </p:cNvSpPr>
          <p:nvPr/>
        </p:nvSpPr>
        <p:spPr bwMode="auto">
          <a:xfrm>
            <a:off x="2360602" y="2546450"/>
            <a:ext cx="2607487" cy="706209"/>
          </a:xfrm>
          <a:prstGeom prst="flowChartProcess">
            <a:avLst/>
          </a:prstGeom>
          <a:solidFill>
            <a:srgbClr val="CCFFCC"/>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0"/>
              </a:spcBef>
              <a:spcAft>
                <a:spcPct val="0"/>
              </a:spcAft>
              <a:defRPr/>
            </a:pPr>
            <a:r>
              <a:rPr lang="ja-JP" altLang="en-US" sz="1800" b="0" dirty="0">
                <a:solidFill>
                  <a:srgbClr val="000000"/>
                </a:solidFill>
                <a:latin typeface="+mj-ea"/>
                <a:ea typeface="+mj-ea"/>
              </a:rPr>
              <a:t> ①卵巣で、卵子が育つ。</a:t>
            </a:r>
          </a:p>
        </p:txBody>
      </p:sp>
      <p:sp>
        <p:nvSpPr>
          <p:cNvPr id="18" name="下矢印 17"/>
          <p:cNvSpPr/>
          <p:nvPr/>
        </p:nvSpPr>
        <p:spPr>
          <a:xfrm rot="10800000">
            <a:off x="8211643" y="3278288"/>
            <a:ext cx="502920" cy="303008"/>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dirty="0"/>
          </a:p>
        </p:txBody>
      </p:sp>
    </p:spTree>
    <p:extLst>
      <p:ext uri="{BB962C8B-B14F-4D97-AF65-F5344CB8AC3E}">
        <p14:creationId xmlns:p14="http://schemas.microsoft.com/office/powerpoint/2010/main" val="306397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right)">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0" grpId="0" animBg="1"/>
      <p:bldP spid="5" grpId="0" animBg="1"/>
      <p:bldP spid="14" grpId="0" animBg="1"/>
      <p:bldP spid="16" grpId="0" animBg="1"/>
      <p:bldP spid="17" grpId="0" animBg="1"/>
      <p:bldP spid="15"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AutoShape 3"/>
          <p:cNvSpPr>
            <a:spLocks noChangeArrowheads="1"/>
          </p:cNvSpPr>
          <p:nvPr/>
        </p:nvSpPr>
        <p:spPr bwMode="auto">
          <a:xfrm>
            <a:off x="2591275" y="288849"/>
            <a:ext cx="6893580" cy="557252"/>
          </a:xfrm>
          <a:prstGeom prst="flowChartProcess">
            <a:avLst/>
          </a:prstGeom>
          <a:solidFill>
            <a:srgbClr val="FFFF99"/>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spcBef>
                <a:spcPct val="0"/>
              </a:spcBef>
              <a:spcAft>
                <a:spcPct val="0"/>
              </a:spcAft>
              <a:defRPr/>
            </a:pPr>
            <a:r>
              <a:rPr lang="ja-JP" altLang="en-US" sz="2700" b="0" dirty="0">
                <a:solidFill>
                  <a:srgbClr val="000000"/>
                </a:solidFill>
                <a:latin typeface="+mn-ea"/>
                <a:ea typeface="+mn-ea"/>
              </a:rPr>
              <a:t>月経と子宮の内側の変化 </a:t>
            </a:r>
            <a:r>
              <a:rPr lang="ja-JP" altLang="en-US" sz="2100" b="0" dirty="0">
                <a:solidFill>
                  <a:srgbClr val="000000"/>
                </a:solidFill>
                <a:latin typeface="+mn-ea"/>
                <a:ea typeface="+mn-ea"/>
              </a:rPr>
              <a:t>（約１か月で繰り返す）</a:t>
            </a:r>
          </a:p>
        </p:txBody>
      </p:sp>
      <p:sp>
        <p:nvSpPr>
          <p:cNvPr id="19463" name="AutoShape 7"/>
          <p:cNvSpPr>
            <a:spLocks noChangeArrowheads="1"/>
          </p:cNvSpPr>
          <p:nvPr/>
        </p:nvSpPr>
        <p:spPr bwMode="auto">
          <a:xfrm>
            <a:off x="7067549" y="4432614"/>
            <a:ext cx="245474" cy="733663"/>
          </a:xfrm>
          <a:prstGeom prst="rightArrow">
            <a:avLst>
              <a:gd name="adj1" fmla="val 50000"/>
              <a:gd name="adj2" fmla="val 50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50000"/>
              </a:spcBef>
              <a:spcAft>
                <a:spcPct val="0"/>
              </a:spcAft>
              <a:defRPr/>
            </a:pPr>
            <a:endParaRPr lang="ja-JP" altLang="en-US" sz="1800" dirty="0">
              <a:solidFill>
                <a:srgbClr val="000000"/>
              </a:solidFill>
            </a:endParaRPr>
          </a:p>
        </p:txBody>
      </p:sp>
      <p:sp>
        <p:nvSpPr>
          <p:cNvPr id="19464" name="AutoShape 9"/>
          <p:cNvSpPr>
            <a:spLocks noChangeArrowheads="1"/>
          </p:cNvSpPr>
          <p:nvPr/>
        </p:nvSpPr>
        <p:spPr bwMode="auto">
          <a:xfrm>
            <a:off x="7230665" y="4648118"/>
            <a:ext cx="245474" cy="733663"/>
          </a:xfrm>
          <a:prstGeom prst="rightArrow">
            <a:avLst>
              <a:gd name="adj1" fmla="val 50000"/>
              <a:gd name="adj2" fmla="val 50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50000"/>
              </a:spcBef>
              <a:spcAft>
                <a:spcPct val="0"/>
              </a:spcAft>
              <a:defRPr/>
            </a:pPr>
            <a:endParaRPr lang="ja-JP" altLang="en-US" sz="1800" dirty="0">
              <a:solidFill>
                <a:srgbClr val="000000"/>
              </a:solidFill>
            </a:endParaRPr>
          </a:p>
        </p:txBody>
      </p:sp>
      <p:pic>
        <p:nvPicPr>
          <p:cNvPr id="21" name="図 2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85" b="98698" l="1362" r="99546">
                        <a14:foregroundMark x1="35401" y1="29284" x2="22390" y2="42950"/>
                        <a14:foregroundMark x1="68835" y1="31453" x2="81694" y2="37527"/>
                      </a14:backgroundRemoval>
                    </a14:imgEffect>
                  </a14:imgLayer>
                </a14:imgProps>
              </a:ext>
              <a:ext uri="{28A0092B-C50C-407E-A947-70E740481C1C}">
                <a14:useLocalDpi xmlns:a14="http://schemas.microsoft.com/office/drawing/2010/main" val="0"/>
              </a:ext>
            </a:extLst>
          </a:blip>
          <a:srcRect l="1905"/>
          <a:stretch/>
        </p:blipFill>
        <p:spPr>
          <a:xfrm>
            <a:off x="2444625" y="921163"/>
            <a:ext cx="7186931" cy="5109701"/>
          </a:xfrm>
          <a:prstGeom prst="rect">
            <a:avLst/>
          </a:prstGeom>
        </p:spPr>
      </p:pic>
      <p:sp>
        <p:nvSpPr>
          <p:cNvPr id="24" name="Rectangle 5"/>
          <p:cNvSpPr>
            <a:spLocks noChangeArrowheads="1"/>
          </p:cNvSpPr>
          <p:nvPr/>
        </p:nvSpPr>
        <p:spPr bwMode="auto">
          <a:xfrm>
            <a:off x="7726339" y="3427087"/>
            <a:ext cx="971947" cy="455989"/>
          </a:xfrm>
          <a:prstGeom prst="rect">
            <a:avLst/>
          </a:prstGeom>
          <a:solidFill>
            <a:srgbClr val="FFFF00"/>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spcBef>
                <a:spcPct val="0"/>
              </a:spcBef>
              <a:spcAft>
                <a:spcPct val="0"/>
              </a:spcAft>
              <a:defRPr/>
            </a:pPr>
            <a:r>
              <a:rPr lang="ja-JP" altLang="en-US" dirty="0">
                <a:solidFill>
                  <a:srgbClr val="000000"/>
                </a:solidFill>
                <a:latin typeface="ＭＳ Ｐゴシック"/>
                <a:ea typeface="ＭＳ Ｐゴシック"/>
              </a:rPr>
              <a:t>排卵</a:t>
            </a:r>
          </a:p>
        </p:txBody>
      </p:sp>
      <p:pic>
        <p:nvPicPr>
          <p:cNvPr id="29" name="図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4735" y="920962"/>
            <a:ext cx="7466660" cy="5226764"/>
          </a:xfrm>
          <a:prstGeom prst="rect">
            <a:avLst/>
          </a:prstGeom>
        </p:spPr>
      </p:pic>
      <p:sp>
        <p:nvSpPr>
          <p:cNvPr id="30" name="Rectangle 11"/>
          <p:cNvSpPr>
            <a:spLocks noChangeArrowheads="1"/>
          </p:cNvSpPr>
          <p:nvPr/>
        </p:nvSpPr>
        <p:spPr bwMode="auto">
          <a:xfrm>
            <a:off x="5363008" y="6264638"/>
            <a:ext cx="1350169" cy="461665"/>
          </a:xfrm>
          <a:prstGeom prst="rect">
            <a:avLst/>
          </a:prstGeom>
          <a:solidFill>
            <a:srgbClr val="FFFF00"/>
          </a:solidFill>
          <a:ln>
            <a:noFill/>
          </a:ln>
        </p:spPr>
        <p:txBody>
          <a:bodyPr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spcBef>
                <a:spcPct val="50000"/>
              </a:spcBef>
              <a:spcAft>
                <a:spcPct val="0"/>
              </a:spcAft>
              <a:defRPr/>
            </a:pPr>
            <a:r>
              <a:rPr lang="ja-JP" altLang="en-US" dirty="0">
                <a:solidFill>
                  <a:srgbClr val="000000"/>
                </a:solidFill>
              </a:rPr>
              <a:t>月経</a:t>
            </a:r>
          </a:p>
        </p:txBody>
      </p:sp>
      <p:pic>
        <p:nvPicPr>
          <p:cNvPr id="31" name="図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0622" y="887918"/>
            <a:ext cx="7550799" cy="5293135"/>
          </a:xfrm>
          <a:prstGeom prst="rect">
            <a:avLst/>
          </a:prstGeom>
        </p:spPr>
      </p:pic>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8091" y="3582014"/>
            <a:ext cx="301063" cy="301063"/>
          </a:xfrm>
          <a:prstGeom prst="rect">
            <a:avLst/>
          </a:prstGeom>
        </p:spPr>
      </p:pic>
    </p:spTree>
    <p:extLst>
      <p:ext uri="{BB962C8B-B14F-4D97-AF65-F5344CB8AC3E}">
        <p14:creationId xmlns:p14="http://schemas.microsoft.com/office/powerpoint/2010/main" val="233491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9"/>
                                        </p:tgtEl>
                                      </p:cBhvr>
                                    </p:animEffect>
                                    <p:set>
                                      <p:cBhvr>
                                        <p:cTn id="18" dur="1" fill="hold">
                                          <p:stCondLst>
                                            <p:cond delay="499"/>
                                          </p:stCondLst>
                                        </p:cTn>
                                        <p:tgtEl>
                                          <p:spTgt spid="2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500"/>
                            </p:stCondLst>
                            <p:childTnLst>
                              <p:par>
                                <p:cTn id="26" presetID="42" presetClass="exit" presetSubtype="0" fill="hold" nodeType="afterEffect">
                                  <p:stCondLst>
                                    <p:cond delay="0"/>
                                  </p:stCondLst>
                                  <p:childTnLst>
                                    <p:animEffect transition="out" filter="fade">
                                      <p:cBhvr>
                                        <p:cTn id="27" dur="1000"/>
                                        <p:tgtEl>
                                          <p:spTgt spid="2"/>
                                        </p:tgtEl>
                                      </p:cBhvr>
                                    </p:animEffect>
                                    <p:anim calcmode="lin" valueType="num">
                                      <p:cBhvr>
                                        <p:cTn id="28" dur="1000"/>
                                        <p:tgtEl>
                                          <p:spTgt spid="2"/>
                                        </p:tgtEl>
                                        <p:attrNameLst>
                                          <p:attrName>ppt_x</p:attrName>
                                        </p:attrNameLst>
                                      </p:cBhvr>
                                      <p:tavLst>
                                        <p:tav tm="0">
                                          <p:val>
                                            <p:strVal val="ppt_x"/>
                                          </p:val>
                                        </p:tav>
                                        <p:tav tm="100000">
                                          <p:val>
                                            <p:strVal val="ppt_x"/>
                                          </p:val>
                                        </p:tav>
                                      </p:tavLst>
                                    </p:anim>
                                    <p:anim calcmode="lin" valueType="num">
                                      <p:cBhvr>
                                        <p:cTn id="29" dur="1000"/>
                                        <p:tgtEl>
                                          <p:spTgt spid="2"/>
                                        </p:tgtEl>
                                        <p:attrNameLst>
                                          <p:attrName>ppt_y</p:attrName>
                                        </p:attrNameLst>
                                      </p:cBhvr>
                                      <p:tavLst>
                                        <p:tav tm="0">
                                          <p:val>
                                            <p:strVal val="ppt_y"/>
                                          </p:val>
                                        </p:tav>
                                        <p:tav tm="100000">
                                          <p:val>
                                            <p:strVal val="ppt_y+.1"/>
                                          </p:val>
                                        </p:tav>
                                      </p:tavLst>
                                    </p:anim>
                                    <p:set>
                                      <p:cBhvr>
                                        <p:cTn id="30" dur="1" fill="hold">
                                          <p:stCondLst>
                                            <p:cond delay="999"/>
                                          </p:stCondLst>
                                        </p:cTn>
                                        <p:tgtEl>
                                          <p:spTgt spid="2"/>
                                        </p:tgtEl>
                                        <p:attrNameLst>
                                          <p:attrName>style.visibility</p:attrName>
                                        </p:attrNameLst>
                                      </p:cBhvr>
                                      <p:to>
                                        <p:strVal val="hidden"/>
                                      </p:to>
                                    </p:set>
                                  </p:childTnLst>
                                </p:cTn>
                              </p:par>
                              <p:par>
                                <p:cTn id="31" presetID="53"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1891243" y="360380"/>
            <a:ext cx="2420928" cy="524525"/>
          </a:xfrm>
          <a:prstGeom prst="rect">
            <a:avLst/>
          </a:prstGeom>
          <a:ln>
            <a:solidFill>
              <a:schemeClr val="bg1">
                <a:lumMod val="50000"/>
              </a:schemeClr>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2400" dirty="0">
                <a:solidFill>
                  <a:schemeClr val="bg1">
                    <a:lumMod val="50000"/>
                  </a:schemeClr>
                </a:solidFill>
              </a:rPr>
              <a:t>掲示教材作成用</a:t>
            </a:r>
          </a:p>
        </p:txBody>
      </p:sp>
      <p:pic>
        <p:nvPicPr>
          <p:cNvPr id="12" name="図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16258" y="3257935"/>
            <a:ext cx="301063" cy="301063"/>
          </a:xfrm>
          <a:prstGeom prst="rect">
            <a:avLst/>
          </a:prstGeom>
        </p:spPr>
      </p:pic>
      <p:pic>
        <p:nvPicPr>
          <p:cNvPr id="14" name="図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7014" y="945111"/>
            <a:ext cx="3719168" cy="2593852"/>
          </a:xfrm>
          <a:prstGeom prst="rect">
            <a:avLst/>
          </a:prstGeom>
        </p:spPr>
      </p:pic>
      <p:pic>
        <p:nvPicPr>
          <p:cNvPr id="15" name="図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57669" y="3835505"/>
            <a:ext cx="3497858" cy="2439506"/>
          </a:xfrm>
          <a:prstGeom prst="rect">
            <a:avLst/>
          </a:prstGeom>
        </p:spPr>
      </p:pic>
      <p:pic>
        <p:nvPicPr>
          <p:cNvPr id="16" name="図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7791" y="945111"/>
            <a:ext cx="3668750" cy="2558688"/>
          </a:xfrm>
          <a:prstGeom prst="rect">
            <a:avLst/>
          </a:prstGeom>
        </p:spPr>
      </p:pic>
      <p:pic>
        <p:nvPicPr>
          <p:cNvPr id="17" name="図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22937" y="3833852"/>
            <a:ext cx="3433571" cy="2441171"/>
          </a:xfrm>
          <a:prstGeom prst="rect">
            <a:avLst/>
          </a:prstGeom>
        </p:spPr>
      </p:pic>
    </p:spTree>
    <p:extLst>
      <p:ext uri="{BB962C8B-B14F-4D97-AF65-F5344CB8AC3E}">
        <p14:creationId xmlns:p14="http://schemas.microsoft.com/office/powerpoint/2010/main" val="70813789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3867</TotalTime>
  <Words>2954</Words>
  <Application>Microsoft Office PowerPoint</Application>
  <PresentationFormat>ワイド画面</PresentationFormat>
  <Paragraphs>228</Paragraphs>
  <Slides>38</Slides>
  <Notes>24</Notes>
  <HiddenSlides>0</HiddenSlides>
  <MMClips>0</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38</vt:i4>
      </vt:variant>
    </vt:vector>
  </HeadingPairs>
  <TitlesOfParts>
    <vt:vector size="49" baseType="lpstr">
      <vt:lpstr>AR P丸ゴシック体E</vt:lpstr>
      <vt:lpstr>ＭＳ Ｐゴシック</vt:lpstr>
      <vt:lpstr>游ゴシック</vt:lpstr>
      <vt:lpstr>游ゴシック Light</vt:lpstr>
      <vt:lpstr>Arial</vt:lpstr>
      <vt:lpstr>Calibri</vt:lpstr>
      <vt:lpstr>Calibri Light</vt:lpstr>
      <vt:lpstr>Century</vt:lpstr>
      <vt:lpstr>2_標準デザイン</vt:lpstr>
      <vt:lpstr>Office テーマ</vt:lpstr>
      <vt:lpstr>1_Office テーマ</vt:lpstr>
      <vt:lpstr>（中学部（１））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（中学部（２））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（中学部（３））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（中学部（４））</vt:lpstr>
      <vt:lpstr>PowerPoint プレゼンテーション</vt:lpstr>
      <vt:lpstr>PowerPoint プレゼンテーション</vt:lpstr>
      <vt:lpstr>PowerPoint プレゼンテーション</vt:lpstr>
      <vt:lpstr>（高等部（２））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高知県教育委員会</dc:creator>
  <cp:lastModifiedBy>高知県教育委員会</cp:lastModifiedBy>
  <cp:revision>215</cp:revision>
  <cp:lastPrinted>2021-01-05T08:55:13Z</cp:lastPrinted>
  <dcterms:created xsi:type="dcterms:W3CDTF">2020-07-28T14:42:59Z</dcterms:created>
  <dcterms:modified xsi:type="dcterms:W3CDTF">2022-03-07T01:56:23Z</dcterms:modified>
</cp:coreProperties>
</file>