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1" r:id="rId2"/>
    <p:sldId id="304" r:id="rId3"/>
    <p:sldId id="352" r:id="rId4"/>
    <p:sldId id="306" r:id="rId5"/>
    <p:sldId id="360" r:id="rId6"/>
    <p:sldId id="356" r:id="rId7"/>
    <p:sldId id="363" r:id="rId8"/>
    <p:sldId id="330" r:id="rId9"/>
    <p:sldId id="345" r:id="rId10"/>
    <p:sldId id="346" r:id="rId11"/>
    <p:sldId id="297" r:id="rId12"/>
    <p:sldId id="353" r:id="rId13"/>
    <p:sldId id="331" r:id="rId14"/>
    <p:sldId id="354" r:id="rId15"/>
    <p:sldId id="355" r:id="rId16"/>
    <p:sldId id="358" r:id="rId17"/>
    <p:sldId id="359" r:id="rId18"/>
    <p:sldId id="326" r:id="rId19"/>
    <p:sldId id="314" r:id="rId20"/>
    <p:sldId id="315" r:id="rId21"/>
    <p:sldId id="329" r:id="rId22"/>
    <p:sldId id="320" r:id="rId23"/>
    <p:sldId id="322" r:id="rId24"/>
    <p:sldId id="323" r:id="rId25"/>
    <p:sldId id="364" r:id="rId26"/>
    <p:sldId id="361" r:id="rId27"/>
    <p:sldId id="335" r:id="rId28"/>
    <p:sldId id="351" r:id="rId29"/>
    <p:sldId id="341" r:id="rId30"/>
    <p:sldId id="338" r:id="rId31"/>
    <p:sldId id="337" r:id="rId32"/>
    <p:sldId id="344" r:id="rId3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CC"/>
    <a:srgbClr val="FFCC99"/>
    <a:srgbClr val="FF3399"/>
    <a:srgbClr val="00FFFF"/>
    <a:srgbClr val="FF7C80"/>
    <a:srgbClr val="FF0066"/>
    <a:srgbClr val="FFFFA7"/>
    <a:srgbClr val="FFFF99"/>
    <a:srgbClr val="F4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75410" autoAdjust="0"/>
  </p:normalViewPr>
  <p:slideViewPr>
    <p:cSldViewPr>
      <p:cViewPr varScale="1">
        <p:scale>
          <a:sx n="55" d="100"/>
          <a:sy n="55" d="100"/>
        </p:scale>
        <p:origin x="1734" y="72"/>
      </p:cViewPr>
      <p:guideLst>
        <p:guide orient="horz" pos="2160"/>
        <p:guide pos="2880"/>
      </p:guideLst>
    </p:cSldViewPr>
  </p:slideViewPr>
  <p:outlineViewPr>
    <p:cViewPr>
      <p:scale>
        <a:sx n="33" d="100"/>
        <a:sy n="33" d="100"/>
      </p:scale>
      <p:origin x="0" y="0"/>
    </p:cViewPr>
  </p:outlineViewPr>
  <p:notesTextViewPr>
    <p:cViewPr>
      <p:scale>
        <a:sx n="1" d="1"/>
        <a:sy n="1" d="1"/>
      </p:scale>
      <p:origin x="0" y="-6"/>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baseline="0">
                <a:solidFill>
                  <a:schemeClr val="tx1"/>
                </a:solidFill>
                <a:latin typeface="+mn-lt"/>
                <a:ea typeface="+mn-ea"/>
                <a:cs typeface="+mn-cs"/>
              </a:defRPr>
            </a:pPr>
            <a:r>
              <a:rPr lang="ja-JP" altLang="en-US" sz="2800">
                <a:solidFill>
                  <a:schemeClr val="tx1"/>
                </a:solidFill>
              </a:rPr>
              <a:t>平成</a:t>
            </a:r>
            <a:r>
              <a:rPr lang="en-US" altLang="ja-JP" sz="2800">
                <a:solidFill>
                  <a:schemeClr val="tx1"/>
                </a:solidFill>
              </a:rPr>
              <a:t>30</a:t>
            </a:r>
            <a:r>
              <a:rPr lang="ja-JP" altLang="en-US" sz="2800">
                <a:solidFill>
                  <a:schemeClr val="tx1"/>
                </a:solidFill>
              </a:rPr>
              <a:t>年　死因別死亡率</a:t>
            </a:r>
            <a:endParaRPr lang="ja-JP" sz="2800">
              <a:solidFill>
                <a:schemeClr val="tx1"/>
              </a:solidFill>
            </a:endParaRPr>
          </a:p>
        </c:rich>
      </c:tx>
      <c:layout>
        <c:manualLayout>
          <c:xMode val="edge"/>
          <c:yMode val="edge"/>
          <c:x val="0.23158654304209422"/>
          <c:y val="2.6594205547128665E-2"/>
        </c:manualLayout>
      </c:layout>
      <c:overlay val="0"/>
      <c:spPr>
        <a:noFill/>
        <a:ln>
          <a:noFill/>
        </a:ln>
        <a:effectLst/>
      </c:spPr>
      <c:txPr>
        <a:bodyPr rot="0" spcFirstLastPara="1" vertOverflow="ellipsis" vert="horz" wrap="square" anchor="ctr" anchorCtr="1"/>
        <a:lstStyle/>
        <a:p>
          <a:pPr>
            <a:defRPr sz="2800" b="1" i="0" u="none" strike="noStrike" kern="1200" cap="all" baseline="0">
              <a:solidFill>
                <a:schemeClr val="tx1"/>
              </a:solidFill>
              <a:latin typeface="+mn-lt"/>
              <a:ea typeface="+mn-ea"/>
              <a:cs typeface="+mn-cs"/>
            </a:defRPr>
          </a:pPr>
          <a:endParaRPr lang="ja-JP"/>
        </a:p>
      </c:txPr>
    </c:title>
    <c:autoTitleDeleted val="0"/>
    <c:plotArea>
      <c:layout>
        <c:manualLayout>
          <c:layoutTarget val="inner"/>
          <c:xMode val="edge"/>
          <c:yMode val="edge"/>
          <c:x val="0.25520691055269823"/>
          <c:y val="0.15549748106995132"/>
          <c:w val="0.47708964417931488"/>
          <c:h val="0.7178010228013425"/>
        </c:manualLayout>
      </c:layout>
      <c:pieChart>
        <c:varyColors val="1"/>
        <c:ser>
          <c:idx val="0"/>
          <c:order val="0"/>
          <c:dPt>
            <c:idx val="0"/>
            <c:bubble3D val="0"/>
            <c:spPr>
              <a:solidFill>
                <a:srgbClr val="FFFFAF"/>
              </a:solidFill>
              <a:ln w="44450">
                <a:solidFill>
                  <a:srgbClr val="FF0000"/>
                </a:solidFill>
              </a:ln>
              <a:effectLst>
                <a:outerShdw blurRad="190500" sx="102000" sy="102000" algn="ctr" rotWithShape="0">
                  <a:prstClr val="black">
                    <a:alpha val="20000"/>
                  </a:prstClr>
                </a:outerShdw>
              </a:effectLst>
            </c:spPr>
            <c:extLst>
              <c:ext xmlns:c16="http://schemas.microsoft.com/office/drawing/2014/chart" uri="{C3380CC4-5D6E-409C-BE32-E72D297353CC}">
                <c16:uniqueId val="{00000001-4BA2-48DF-AFF4-C5561F0FB313}"/>
              </c:ext>
            </c:extLst>
          </c:dPt>
          <c:dPt>
            <c:idx val="1"/>
            <c:bubble3D val="0"/>
            <c:spPr>
              <a:solidFill>
                <a:schemeClr val="accent6">
                  <a:lumMod val="60000"/>
                  <a:lumOff val="40000"/>
                </a:schemeClr>
              </a:solidFill>
              <a:ln w="38100">
                <a:solidFill>
                  <a:srgbClr val="FF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BA2-48DF-AFF4-C5561F0FB313}"/>
              </c:ext>
            </c:extLst>
          </c:dPt>
          <c:dPt>
            <c:idx val="2"/>
            <c:bubble3D val="0"/>
            <c:spPr>
              <a:solidFill>
                <a:srgbClr val="FFC000"/>
              </a:solidFill>
              <a:ln w="38100">
                <a:solidFill>
                  <a:srgbClr val="FF0000"/>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BA2-48DF-AFF4-C5561F0FB313}"/>
              </c:ext>
            </c:extLst>
          </c:dPt>
          <c:dPt>
            <c:idx val="3"/>
            <c:bubble3D val="0"/>
            <c:spPr>
              <a:solidFill>
                <a:srgbClr val="00CC0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BA2-48DF-AFF4-C5561F0FB313}"/>
              </c:ext>
            </c:extLst>
          </c:dPt>
          <c:dPt>
            <c:idx val="4"/>
            <c:bubble3D val="0"/>
            <c:spPr>
              <a:solidFill>
                <a:srgbClr val="0070C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BA2-48DF-AFF4-C5561F0FB313}"/>
              </c:ext>
            </c:extLst>
          </c:dPt>
          <c:dPt>
            <c:idx val="5"/>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BA2-48DF-AFF4-C5561F0FB313}"/>
              </c:ext>
            </c:extLst>
          </c:dPt>
          <c:dPt>
            <c:idx val="6"/>
            <c:bubble3D val="0"/>
            <c:spPr>
              <a:solidFill>
                <a:schemeClr val="bg1">
                  <a:lumMod val="8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BA2-48DF-AFF4-C5561F0FB313}"/>
              </c:ext>
            </c:extLst>
          </c:dPt>
          <c:dLbls>
            <c:dLbl>
              <c:idx val="0"/>
              <c:layout>
                <c:manualLayout>
                  <c:x val="-0.13295702669293544"/>
                  <c:y val="0.16563146997929604"/>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BA2-48DF-AFF4-C5561F0FB313}"/>
                </c:ext>
              </c:extLst>
            </c:dLbl>
            <c:dLbl>
              <c:idx val="1"/>
              <c:layout>
                <c:manualLayout>
                  <c:x val="-0.17462093169881138"/>
                  <c:y val="-0.1020533125300779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65535903137912"/>
                      <c:h val="0.20155295805415624"/>
                    </c:manualLayout>
                  </c15:layout>
                </c:ext>
                <c:ext xmlns:c16="http://schemas.microsoft.com/office/drawing/2014/chart" uri="{C3380CC4-5D6E-409C-BE32-E72D297353CC}">
                  <c16:uniqueId val="{00000003-4BA2-48DF-AFF4-C5561F0FB313}"/>
                </c:ext>
              </c:extLst>
            </c:dLbl>
            <c:dLbl>
              <c:idx val="2"/>
              <c:layout>
                <c:manualLayout>
                  <c:x val="9.7079089216261724E-2"/>
                  <c:y val="-3.1441794288394824E-2"/>
                </c:manualLayout>
              </c:layout>
              <c:numFmt formatCode="0.00%" sourceLinked="0"/>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754282433957778"/>
                      <c:h val="0.2029516712659222"/>
                    </c:manualLayout>
                  </c15:layout>
                </c:ext>
                <c:ext xmlns:c16="http://schemas.microsoft.com/office/drawing/2014/chart" uri="{C3380CC4-5D6E-409C-BE32-E72D297353CC}">
                  <c16:uniqueId val="{00000005-4BA2-48DF-AFF4-C5561F0FB313}"/>
                </c:ext>
              </c:extLst>
            </c:dLbl>
            <c:dLbl>
              <c:idx val="3"/>
              <c:layout>
                <c:manualLayout>
                  <c:x val="-9.6761124433803219E-2"/>
                  <c:y val="-6.484112770092045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206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4BA2-48DF-AFF4-C5561F0FB313}"/>
                </c:ext>
              </c:extLst>
            </c:dLbl>
            <c:dLbl>
              <c:idx val="4"/>
              <c:layout>
                <c:manualLayout>
                  <c:x val="-9.3870972598976823E-2"/>
                  <c:y val="-6.7224677363895008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206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4BA2-48DF-AFF4-C5561F0FB313}"/>
                </c:ext>
              </c:extLst>
            </c:dLbl>
            <c:dLbl>
              <c:idx val="5"/>
              <c:layout>
                <c:manualLayout>
                  <c:x val="-3.5612055635359553E-2"/>
                  <c:y val="-0.11976727346024788"/>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206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754282433957778"/>
                      <c:h val="0.25463373878459478"/>
                    </c:manualLayout>
                  </c15:layout>
                </c:ext>
                <c:ext xmlns:c16="http://schemas.microsoft.com/office/drawing/2014/chart" uri="{C3380CC4-5D6E-409C-BE32-E72D297353CC}">
                  <c16:uniqueId val="{0000000B-4BA2-48DF-AFF4-C5561F0FB313}"/>
                </c:ext>
              </c:extLst>
            </c:dLbl>
            <c:dLbl>
              <c:idx val="6"/>
              <c:layout>
                <c:manualLayout>
                  <c:x val="0.14722262886905127"/>
                  <c:y val="0.1711349500782787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rgbClr val="002060"/>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4BA2-48DF-AFF4-C5561F0FB313}"/>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accent1"/>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がん資料!$B$2:$H$2</c:f>
              <c:strCache>
                <c:ptCount val="7"/>
                <c:pt idx="0">
                  <c:v>がん</c:v>
                </c:pt>
                <c:pt idx="1">
                  <c:v>心疾患</c:v>
                </c:pt>
                <c:pt idx="2">
                  <c:v>脳血管疾患</c:v>
                </c:pt>
                <c:pt idx="3">
                  <c:v>肺炎</c:v>
                </c:pt>
                <c:pt idx="4">
                  <c:v>老衰</c:v>
                </c:pt>
                <c:pt idx="5">
                  <c:v>不慮の事故</c:v>
                </c:pt>
                <c:pt idx="6">
                  <c:v>その他</c:v>
                </c:pt>
              </c:strCache>
            </c:strRef>
          </c:cat>
          <c:val>
            <c:numRef>
              <c:f>がん資料!$B$3:$H$3</c:f>
              <c:numCache>
                <c:formatCode>General</c:formatCode>
                <c:ptCount val="7"/>
                <c:pt idx="0">
                  <c:v>0.2492</c:v>
                </c:pt>
                <c:pt idx="1">
                  <c:v>0.16769999999999999</c:v>
                </c:pt>
                <c:pt idx="2">
                  <c:v>8.0299999999999996E-2</c:v>
                </c:pt>
                <c:pt idx="3">
                  <c:v>8.7099999999999997E-2</c:v>
                </c:pt>
                <c:pt idx="4">
                  <c:v>7.0300000000000001E-2</c:v>
                </c:pt>
                <c:pt idx="5">
                  <c:v>3.6900000000000002E-2</c:v>
                </c:pt>
                <c:pt idx="6">
                  <c:v>0.3085</c:v>
                </c:pt>
              </c:numCache>
            </c:numRef>
          </c:val>
          <c:extLst>
            <c:ext xmlns:c16="http://schemas.microsoft.com/office/drawing/2014/chart" uri="{C3380CC4-5D6E-409C-BE32-E72D297353CC}">
              <c16:uniqueId val="{0000000E-4BA2-48DF-AFF4-C5561F0FB313}"/>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47594050743664E-2"/>
          <c:y val="0.20106481481481481"/>
          <c:w val="0.89019685039370078"/>
          <c:h val="0.65470654709827936"/>
        </c:manualLayout>
      </c:layout>
      <c:barChart>
        <c:barDir val="col"/>
        <c:grouping val="clustered"/>
        <c:varyColors val="0"/>
        <c:ser>
          <c:idx val="0"/>
          <c:order val="0"/>
          <c:tx>
            <c:strRef>
              <c:f>がん資料!$A$53</c:f>
              <c:strCache>
                <c:ptCount val="1"/>
                <c:pt idx="0">
                  <c:v>男性</c:v>
                </c:pt>
              </c:strCache>
            </c:strRef>
          </c:tx>
          <c:spPr>
            <a:solidFill>
              <a:schemeClr val="accent1"/>
            </a:solidFill>
            <a:ln>
              <a:solidFill>
                <a:schemeClr val="tx1"/>
              </a:solidFill>
            </a:ln>
            <a:effectLst/>
          </c:spPr>
          <c:invertIfNegative val="0"/>
          <c:dLbls>
            <c:dLbl>
              <c:idx val="0"/>
              <c:layout>
                <c:manualLayout>
                  <c:x val="-1.5785164765420159E-2"/>
                  <c:y val="-3.7408589077486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B3-487B-968D-D1A1F4CDDDAC}"/>
                </c:ext>
              </c:extLst>
            </c:dLbl>
            <c:dLbl>
              <c:idx val="1"/>
              <c:layout>
                <c:manualLayout>
                  <c:x val="-1.66336558450765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B3-487B-968D-D1A1F4CDDDAC}"/>
                </c:ext>
              </c:extLst>
            </c:dLbl>
            <c:dLbl>
              <c:idx val="2"/>
              <c:layout>
                <c:manualLayout>
                  <c:x val="-6.1443932411674347E-3"/>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B3-487B-968D-D1A1F4CDDDAC}"/>
                </c:ext>
              </c:extLst>
            </c:dLbl>
            <c:dLbl>
              <c:idx val="3"/>
              <c:layout>
                <c:manualLayout>
                  <c:x val="-1.024065540194572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B3-487B-968D-D1A1F4CDDDAC}"/>
                </c:ext>
              </c:extLst>
            </c:dLbl>
            <c:dLbl>
              <c:idx val="4"/>
              <c:layout>
                <c:manualLayout>
                  <c:x val="-1.5247517857986779E-2"/>
                  <c:y val="9.89305182537499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B3-487B-968D-D1A1F4CDDDA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がん資料!$B$52:$H$52</c:f>
              <c:strCache>
                <c:ptCount val="7"/>
                <c:pt idx="0">
                  <c:v>皮膚がん</c:v>
                </c:pt>
                <c:pt idx="1">
                  <c:v>大腸がん</c:v>
                </c:pt>
                <c:pt idx="2">
                  <c:v>胃がん</c:v>
                </c:pt>
                <c:pt idx="3">
                  <c:v>肺がん</c:v>
                </c:pt>
                <c:pt idx="4">
                  <c:v>すい臓がん</c:v>
                </c:pt>
                <c:pt idx="5">
                  <c:v>乳がん</c:v>
                </c:pt>
                <c:pt idx="6">
                  <c:v>子宮けいがん</c:v>
                </c:pt>
              </c:strCache>
            </c:strRef>
          </c:cat>
          <c:val>
            <c:numRef>
              <c:f>がん資料!$B$53:$H$53</c:f>
              <c:numCache>
                <c:formatCode>General</c:formatCode>
                <c:ptCount val="7"/>
                <c:pt idx="0">
                  <c:v>92.2</c:v>
                </c:pt>
                <c:pt idx="1">
                  <c:v>72.2</c:v>
                </c:pt>
                <c:pt idx="2">
                  <c:v>65.3</c:v>
                </c:pt>
                <c:pt idx="3" formatCode="0.0">
                  <c:v>27</c:v>
                </c:pt>
                <c:pt idx="4">
                  <c:v>7.9</c:v>
                </c:pt>
              </c:numCache>
            </c:numRef>
          </c:val>
          <c:extLst>
            <c:ext xmlns:c16="http://schemas.microsoft.com/office/drawing/2014/chart" uri="{C3380CC4-5D6E-409C-BE32-E72D297353CC}">
              <c16:uniqueId val="{00000003-A2B3-487B-968D-D1A1F4CDDDAC}"/>
            </c:ext>
          </c:extLst>
        </c:ser>
        <c:ser>
          <c:idx val="1"/>
          <c:order val="1"/>
          <c:tx>
            <c:strRef>
              <c:f>がん資料!$A$54</c:f>
              <c:strCache>
                <c:ptCount val="1"/>
                <c:pt idx="0">
                  <c:v>女性</c:v>
                </c:pt>
              </c:strCache>
            </c:strRef>
          </c:tx>
          <c:spPr>
            <a:solidFill>
              <a:schemeClr val="accent6">
                <a:lumMod val="60000"/>
                <a:lumOff val="40000"/>
              </a:schemeClr>
            </a:solidFill>
            <a:ln>
              <a:solidFill>
                <a:schemeClr val="tx1"/>
              </a:solidFill>
            </a:ln>
            <a:effectLst/>
          </c:spPr>
          <c:invertIfNegative val="0"/>
          <c:dLbls>
            <c:dLbl>
              <c:idx val="0"/>
              <c:layout>
                <c:manualLayout>
                  <c:x val="2.1991788605880261E-2"/>
                  <c:y val="-6.3370060314511735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B3-487B-968D-D1A1F4CDDDAC}"/>
                </c:ext>
              </c:extLst>
            </c:dLbl>
            <c:dLbl>
              <c:idx val="1"/>
              <c:layout>
                <c:manualLayout>
                  <c:x val="2.0481310803891411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B3-487B-968D-D1A1F4CDDDAC}"/>
                </c:ext>
              </c:extLst>
            </c:dLbl>
            <c:dLbl>
              <c:idx val="2"/>
              <c:layout>
                <c:manualLayout>
                  <c:x val="1.994357872668923E-2"/>
                  <c:y val="8.94230617554285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B3-487B-968D-D1A1F4CDDDAC}"/>
                </c:ext>
              </c:extLst>
            </c:dLbl>
            <c:dLbl>
              <c:idx val="4"/>
              <c:layout>
                <c:manualLayout>
                  <c:x val="1.3861379870896971E-2"/>
                  <c:y val="7.41978886903137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B3-487B-968D-D1A1F4CDDDAC}"/>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がん資料!$B$52:$H$52</c:f>
              <c:strCache>
                <c:ptCount val="7"/>
                <c:pt idx="0">
                  <c:v>皮膚がん</c:v>
                </c:pt>
                <c:pt idx="1">
                  <c:v>大腸がん</c:v>
                </c:pt>
                <c:pt idx="2">
                  <c:v>胃がん</c:v>
                </c:pt>
                <c:pt idx="3">
                  <c:v>肺がん</c:v>
                </c:pt>
                <c:pt idx="4">
                  <c:v>すい臓がん</c:v>
                </c:pt>
                <c:pt idx="5">
                  <c:v>乳がん</c:v>
                </c:pt>
                <c:pt idx="6">
                  <c:v>子宮けいがん</c:v>
                </c:pt>
              </c:strCache>
            </c:strRef>
          </c:cat>
          <c:val>
            <c:numRef>
              <c:f>がん資料!$B$54:$H$54</c:f>
              <c:numCache>
                <c:formatCode>General</c:formatCode>
                <c:ptCount val="7"/>
                <c:pt idx="0">
                  <c:v>92.5</c:v>
                </c:pt>
                <c:pt idx="1">
                  <c:v>69.599999999999994</c:v>
                </c:pt>
                <c:pt idx="2" formatCode="0.0">
                  <c:v>63</c:v>
                </c:pt>
                <c:pt idx="3">
                  <c:v>43.2</c:v>
                </c:pt>
                <c:pt idx="4">
                  <c:v>7.5</c:v>
                </c:pt>
                <c:pt idx="5">
                  <c:v>91.1</c:v>
                </c:pt>
                <c:pt idx="6">
                  <c:v>73.400000000000006</c:v>
                </c:pt>
              </c:numCache>
            </c:numRef>
          </c:val>
          <c:extLst>
            <c:ext xmlns:c16="http://schemas.microsoft.com/office/drawing/2014/chart" uri="{C3380CC4-5D6E-409C-BE32-E72D297353CC}">
              <c16:uniqueId val="{00000007-A2B3-487B-968D-D1A1F4CDDDAC}"/>
            </c:ext>
          </c:extLst>
        </c:ser>
        <c:dLbls>
          <c:showLegendKey val="0"/>
          <c:showVal val="0"/>
          <c:showCatName val="0"/>
          <c:showSerName val="0"/>
          <c:showPercent val="0"/>
          <c:showBubbleSize val="0"/>
        </c:dLbls>
        <c:gapWidth val="219"/>
        <c:overlap val="-27"/>
        <c:axId val="505679311"/>
        <c:axId val="505681807"/>
      </c:barChart>
      <c:catAx>
        <c:axId val="505679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ja-JP"/>
          </a:p>
        </c:txPr>
        <c:crossAx val="505681807"/>
        <c:crosses val="autoZero"/>
        <c:auto val="1"/>
        <c:lblAlgn val="ctr"/>
        <c:lblOffset val="100"/>
        <c:noMultiLvlLbl val="0"/>
      </c:catAx>
      <c:valAx>
        <c:axId val="505681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ja-JP"/>
          </a:p>
        </c:txPr>
        <c:crossAx val="505679311"/>
        <c:crosses val="autoZero"/>
        <c:crossBetween val="between"/>
        <c:majorUnit val="20"/>
      </c:valAx>
      <c:spPr>
        <a:noFill/>
        <a:ln>
          <a:noFill/>
        </a:ln>
        <a:effectLst/>
      </c:spPr>
    </c:plotArea>
    <c:legend>
      <c:legendPos val="b"/>
      <c:layout>
        <c:manualLayout>
          <c:xMode val="edge"/>
          <c:yMode val="edge"/>
          <c:x val="0.82253605396099683"/>
          <c:y val="6.5392971711869349E-2"/>
          <c:w val="0.16755518463417879"/>
          <c:h val="8.9331802274715655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solidFill>
                <a:latin typeface="+mn-lt"/>
                <a:ea typeface="+mn-ea"/>
                <a:cs typeface="+mn-cs"/>
              </a:defRPr>
            </a:pPr>
            <a:r>
              <a:rPr lang="ja-JP" altLang="en-US" sz="3000" dirty="0" smtClean="0"/>
              <a:t>男性</a:t>
            </a:r>
            <a:endParaRPr lang="ja-JP" altLang="en-US" sz="3000" dirty="0"/>
          </a:p>
        </c:rich>
      </c:tx>
      <c:layout>
        <c:manualLayout>
          <c:xMode val="edge"/>
          <c:yMode val="edge"/>
          <c:x val="0.26779155730533682"/>
          <c:y val="2.7510213136536243E-2"/>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2.1355861767279091E-2"/>
          <c:y val="0.14147229649838691"/>
          <c:w val="0.69895516185476814"/>
          <c:h val="0.75418449491290218"/>
        </c:manualLayout>
      </c:layout>
      <c:pieChart>
        <c:varyColors val="1"/>
        <c:ser>
          <c:idx val="0"/>
          <c:order val="0"/>
          <c:tx>
            <c:strRef>
              <c:f>がん資料!$A$23</c:f>
              <c:strCache>
                <c:ptCount val="1"/>
                <c:pt idx="0">
                  <c:v>日本人におけるがんの要因（男性）</c:v>
                </c:pt>
              </c:strCache>
            </c:strRef>
          </c:tx>
          <c:spPr>
            <a:solidFill>
              <a:srgbClr val="FFFF00"/>
            </a:solidFill>
            <a:ln>
              <a:solidFill>
                <a:schemeClr val="bg1">
                  <a:lumMod val="50000"/>
                </a:schemeClr>
              </a:solidFill>
            </a:ln>
          </c:spPr>
          <c:dPt>
            <c:idx val="0"/>
            <c:bubble3D val="0"/>
            <c:spPr>
              <a:solidFill>
                <a:srgbClr val="FFFF99"/>
              </a:solidFill>
              <a:ln w="19050">
                <a:solidFill>
                  <a:schemeClr val="bg1">
                    <a:lumMod val="50000"/>
                  </a:schemeClr>
                </a:solidFill>
              </a:ln>
              <a:effectLst/>
            </c:spPr>
            <c:extLst>
              <c:ext xmlns:c16="http://schemas.microsoft.com/office/drawing/2014/chart" uri="{C3380CC4-5D6E-409C-BE32-E72D297353CC}">
                <c16:uniqueId val="{00000001-9ED8-424E-A2ED-8B92003315A9}"/>
              </c:ext>
            </c:extLst>
          </c:dPt>
          <c:dPt>
            <c:idx val="1"/>
            <c:bubble3D val="0"/>
            <c:spPr>
              <a:solidFill>
                <a:srgbClr val="00B0F0"/>
              </a:solidFill>
              <a:ln w="19050">
                <a:solidFill>
                  <a:schemeClr val="bg1">
                    <a:lumMod val="50000"/>
                  </a:schemeClr>
                </a:solidFill>
              </a:ln>
              <a:effectLst/>
            </c:spPr>
            <c:extLst>
              <c:ext xmlns:c16="http://schemas.microsoft.com/office/drawing/2014/chart" uri="{C3380CC4-5D6E-409C-BE32-E72D297353CC}">
                <c16:uniqueId val="{00000003-9ED8-424E-A2ED-8B92003315A9}"/>
              </c:ext>
            </c:extLst>
          </c:dPt>
          <c:dLbls>
            <c:dLbl>
              <c:idx val="0"/>
              <c:layout>
                <c:manualLayout>
                  <c:x val="-0.10010465879265087"/>
                  <c:y val="-9.3044210903924562E-2"/>
                </c:manualLayout>
              </c:layout>
              <c:tx>
                <c:rich>
                  <a:bodyPr rot="0" spcFirstLastPara="1" vertOverflow="ellipsis" vert="horz" wrap="square" anchor="ctr" anchorCtr="0"/>
                  <a:lstStyle/>
                  <a:p>
                    <a:pPr algn="l">
                      <a:defRPr sz="2400" b="1" i="0" u="none" strike="noStrike" kern="1200" baseline="0">
                        <a:solidFill>
                          <a:schemeClr val="tx1"/>
                        </a:solidFill>
                        <a:latin typeface="+mn-lt"/>
                        <a:ea typeface="+mn-ea"/>
                        <a:cs typeface="+mn-cs"/>
                      </a:defRPr>
                    </a:pPr>
                    <a:fld id="{C252F5E9-5EB7-4437-8261-F63FD6E7E64A}" type="CATEGORYNAME">
                      <a:rPr lang="ja-JP" altLang="en-US" sz="2200"/>
                      <a:pPr algn="l">
                        <a:defRPr sz="2400" b="1"/>
                      </a:pPr>
                      <a:t>[分類名]</a:t>
                    </a:fld>
                    <a:r>
                      <a:rPr lang="ja-JP" altLang="en-US" baseline="0" dirty="0"/>
                      <a:t>
</a:t>
                    </a:r>
                    <a:fld id="{52A08B9D-83EF-4674-A6DE-4C8500153438}" type="PERCENTAGE">
                      <a:rPr lang="en-US" altLang="ja-JP" sz="2800" baseline="0"/>
                      <a:pPr algn="l">
                        <a:defRPr sz="2400" b="1"/>
                      </a:pPr>
                      <a:t>[パーセンテージ]</a:t>
                    </a:fld>
                    <a:endParaRPr lang="ja-JP" altLang="en-US" baseline="0" dirty="0"/>
                  </a:p>
                </c:rich>
              </c:tx>
              <c:numFmt formatCode="0.0%" sourceLinked="0"/>
              <c:spPr>
                <a:noFill/>
                <a:ln>
                  <a:noFill/>
                </a:ln>
                <a:effectLst/>
              </c:spPr>
              <c:txPr>
                <a:bodyPr rot="0" spcFirstLastPara="1" vertOverflow="ellipsis" vert="horz" wrap="square" anchor="ctr" anchorCtr="0"/>
                <a:lstStyle/>
                <a:p>
                  <a:pPr algn="l">
                    <a:defRPr sz="24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50912489063867006"/>
                      <c:h val="0.50054399259886861"/>
                    </c:manualLayout>
                  </c15:layout>
                  <c15:dlblFieldTable/>
                  <c15:showDataLabelsRange val="0"/>
                </c:ext>
                <c:ext xmlns:c16="http://schemas.microsoft.com/office/drawing/2014/chart" uri="{C3380CC4-5D6E-409C-BE32-E72D297353CC}">
                  <c16:uniqueId val="{00000001-9ED8-424E-A2ED-8B92003315A9}"/>
                </c:ext>
              </c:extLst>
            </c:dLbl>
            <c:dLbl>
              <c:idx val="1"/>
              <c:layout>
                <c:manualLayout>
                  <c:x val="4.2691382327209142E-3"/>
                  <c:y val="2.8155452080270125E-2"/>
                </c:manualLayout>
              </c:layout>
              <c:tx>
                <c:rich>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fld id="{BC52F73D-7331-42C6-893D-C7C3B0A5E2C0}" type="CATEGORYNAME">
                      <a:rPr lang="ja-JP" altLang="en-US" sz="2400" b="1"/>
                      <a:pPr>
                        <a:defRPr sz="2400" b="1">
                          <a:solidFill>
                            <a:schemeClr val="bg1"/>
                          </a:solidFill>
                        </a:defRPr>
                      </a:pPr>
                      <a:t>[分類名]</a:t>
                    </a:fld>
                    <a:r>
                      <a:rPr lang="ja-JP" altLang="en-US" sz="2400" b="1" baseline="0" dirty="0"/>
                      <a:t>
</a:t>
                    </a:r>
                    <a:fld id="{9C3DE8E4-5F90-4C89-B2F9-CF27BA9EBB05}" type="PERCENTAGE">
                      <a:rPr lang="en-US" altLang="ja-JP" sz="2800" b="1" baseline="0"/>
                      <a:pPr>
                        <a:defRPr sz="2400" b="1">
                          <a:solidFill>
                            <a:schemeClr val="bg1"/>
                          </a:solidFill>
                        </a:defRPr>
                      </a:pPr>
                      <a:t>[パーセンテージ]</a:t>
                    </a:fld>
                    <a:endParaRPr lang="ja-JP" altLang="en-US" sz="2400" b="1" baseline="0" dirty="0"/>
                  </a:p>
                </c:rich>
              </c:tx>
              <c:numFmt formatCode="0.0%" sourceLinked="0"/>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8722222222222219"/>
                      <c:h val="0.28382654542279201"/>
                    </c:manualLayout>
                  </c15:layout>
                  <c15:dlblFieldTable/>
                  <c15:showDataLabelsRange val="0"/>
                </c:ext>
                <c:ext xmlns:c16="http://schemas.microsoft.com/office/drawing/2014/chart" uri="{C3380CC4-5D6E-409C-BE32-E72D297353CC}">
                  <c16:uniqueId val="{00000003-9ED8-424E-A2ED-8B92003315A9}"/>
                </c:ext>
              </c:extLst>
            </c:dLbl>
            <c:numFmt formatCode="0.0%" sourceLinked="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がん資料!$B$22:$C$22</c:f>
              <c:strCache>
                <c:ptCount val="2"/>
                <c:pt idx="0">
                  <c:v>生活習慣
（喫煙・飲酒など）
感染</c:v>
                </c:pt>
                <c:pt idx="1">
                  <c:v>原因不明</c:v>
                </c:pt>
              </c:strCache>
            </c:strRef>
          </c:cat>
          <c:val>
            <c:numRef>
              <c:f>がん資料!$B$23:$C$23</c:f>
              <c:numCache>
                <c:formatCode>0.0%</c:formatCode>
                <c:ptCount val="2"/>
                <c:pt idx="0">
                  <c:v>0.53300000000000003</c:v>
                </c:pt>
                <c:pt idx="1">
                  <c:v>0.46700000000000003</c:v>
                </c:pt>
              </c:numCache>
            </c:numRef>
          </c:val>
          <c:extLst>
            <c:ext xmlns:c16="http://schemas.microsoft.com/office/drawing/2014/chart" uri="{C3380CC4-5D6E-409C-BE32-E72D297353CC}">
              <c16:uniqueId val="{00000004-9ED8-424E-A2ED-8B92003315A9}"/>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000" b="0" i="0" u="none" strike="noStrike" kern="1200" spc="0" baseline="0">
                <a:solidFill>
                  <a:schemeClr val="tx1"/>
                </a:solidFill>
                <a:latin typeface="+mn-lt"/>
                <a:ea typeface="+mn-ea"/>
                <a:cs typeface="+mn-cs"/>
              </a:defRPr>
            </a:pPr>
            <a:r>
              <a:rPr lang="ja-JP" sz="3000" dirty="0" smtClean="0"/>
              <a:t>女性</a:t>
            </a:r>
            <a:endParaRPr lang="ja-JP" sz="3000" dirty="0"/>
          </a:p>
        </c:rich>
      </c:tx>
      <c:layout>
        <c:manualLayout>
          <c:xMode val="edge"/>
          <c:yMode val="edge"/>
          <c:x val="0.47102402817410255"/>
          <c:y val="9.2592617213207405E-3"/>
        </c:manualLayout>
      </c:layout>
      <c:overlay val="0"/>
      <c:spPr>
        <a:noFill/>
        <a:ln>
          <a:noFill/>
        </a:ln>
        <a:effectLst/>
      </c:spPr>
      <c:txPr>
        <a:bodyPr rot="0" spcFirstLastPara="1" vertOverflow="ellipsis" vert="horz" wrap="square" anchor="ctr" anchorCtr="1"/>
        <a:lstStyle/>
        <a:p>
          <a:pPr>
            <a:defRPr sz="30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23753454843249877"/>
          <c:y val="0.15391907253159257"/>
          <c:w val="0.91096130345995918"/>
          <c:h val="0.83530096855036517"/>
        </c:manualLayout>
      </c:layout>
      <c:pieChart>
        <c:varyColors val="1"/>
        <c:ser>
          <c:idx val="0"/>
          <c:order val="0"/>
          <c:tx>
            <c:strRef>
              <c:f>がん資料!$A$30</c:f>
              <c:strCache>
                <c:ptCount val="1"/>
                <c:pt idx="0">
                  <c:v>日本人におけるがんの要因（女性）</c:v>
                </c:pt>
              </c:strCache>
            </c:strRef>
          </c:tx>
          <c:spPr>
            <a:solidFill>
              <a:srgbClr val="33CCFF"/>
            </a:solidFill>
          </c:spPr>
          <c:dPt>
            <c:idx val="0"/>
            <c:bubble3D val="0"/>
            <c:spPr>
              <a:solidFill>
                <a:srgbClr val="FFFF99"/>
              </a:solidFill>
              <a:ln w="19050">
                <a:solidFill>
                  <a:schemeClr val="bg1">
                    <a:lumMod val="50000"/>
                  </a:schemeClr>
                </a:solidFill>
              </a:ln>
              <a:effectLst/>
            </c:spPr>
            <c:extLst>
              <c:ext xmlns:c16="http://schemas.microsoft.com/office/drawing/2014/chart" uri="{C3380CC4-5D6E-409C-BE32-E72D297353CC}">
                <c16:uniqueId val="{00000001-DAB3-4BBA-A436-C56BCC124B2C}"/>
              </c:ext>
            </c:extLst>
          </c:dPt>
          <c:dPt>
            <c:idx val="1"/>
            <c:bubble3D val="0"/>
            <c:spPr>
              <a:solidFill>
                <a:srgbClr val="00B0F0"/>
              </a:solidFill>
              <a:ln w="19050">
                <a:solidFill>
                  <a:schemeClr val="bg1">
                    <a:lumMod val="50000"/>
                  </a:schemeClr>
                </a:solidFill>
              </a:ln>
              <a:effectLst/>
            </c:spPr>
            <c:extLst>
              <c:ext xmlns:c16="http://schemas.microsoft.com/office/drawing/2014/chart" uri="{C3380CC4-5D6E-409C-BE32-E72D297353CC}">
                <c16:uniqueId val="{00000003-DAB3-4BBA-A436-C56BCC124B2C}"/>
              </c:ext>
            </c:extLst>
          </c:dPt>
          <c:dLbls>
            <c:dLbl>
              <c:idx val="0"/>
              <c:layout>
                <c:manualLayout>
                  <c:x val="-4.6866906154430822E-2"/>
                  <c:y val="0.13711575406664847"/>
                </c:manualLayout>
              </c:layout>
              <c:tx>
                <c:rich>
                  <a:bodyPr rot="0" spcFirstLastPara="1" vertOverflow="ellipsis" vert="horz" wrap="square" anchor="ctr" anchorCtr="0"/>
                  <a:lstStyle/>
                  <a:p>
                    <a:pPr algn="l">
                      <a:defRPr sz="2400" b="1" i="0" u="none" strike="noStrike" kern="1200" baseline="0">
                        <a:solidFill>
                          <a:schemeClr val="tx1"/>
                        </a:solidFill>
                        <a:latin typeface="+mn-lt"/>
                        <a:ea typeface="+mn-ea"/>
                        <a:cs typeface="+mn-cs"/>
                      </a:defRPr>
                    </a:pPr>
                    <a:fld id="{80412CAC-FAF6-4EE7-B15F-A6F151EEEDE2}" type="CATEGORYNAME">
                      <a:rPr lang="ja-JP" altLang="en-US" b="1"/>
                      <a:pPr algn="l">
                        <a:defRPr sz="2400" b="1"/>
                      </a:pPr>
                      <a:t>[分類名]</a:t>
                    </a:fld>
                    <a:r>
                      <a:rPr lang="ja-JP" altLang="en-US" b="1" baseline="0" dirty="0"/>
                      <a:t>
</a:t>
                    </a:r>
                    <a:fld id="{BDA1187E-8543-4E4C-AB08-F1CAEF07629E}" type="PERCENTAGE">
                      <a:rPr lang="en-US" altLang="ja-JP" sz="2800" b="1" baseline="0"/>
                      <a:pPr algn="l">
                        <a:defRPr sz="2400" b="1"/>
                      </a:pPr>
                      <a:t>[パーセンテージ]</a:t>
                    </a:fld>
                    <a:endParaRPr lang="ja-JP" altLang="en-US" b="1" baseline="0" dirty="0"/>
                  </a:p>
                </c:rich>
              </c:tx>
              <c:numFmt formatCode="0.0%" sourceLinked="0"/>
              <c:spPr>
                <a:noFill/>
                <a:ln>
                  <a:noFill/>
                </a:ln>
                <a:effectLst/>
              </c:spPr>
              <c:txPr>
                <a:bodyPr rot="0" spcFirstLastPara="1" vertOverflow="ellipsis" vert="horz" wrap="square" anchor="ctr" anchorCtr="0"/>
                <a:lstStyle/>
                <a:p>
                  <a:pPr algn="l">
                    <a:defRPr sz="2400" b="1"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9368986073929085"/>
                      <c:h val="0.47209950076779383"/>
                    </c:manualLayout>
                  </c15:layout>
                  <c15:dlblFieldTable/>
                  <c15:showDataLabelsRange val="0"/>
                </c:ext>
                <c:ext xmlns:c16="http://schemas.microsoft.com/office/drawing/2014/chart" uri="{C3380CC4-5D6E-409C-BE32-E72D297353CC}">
                  <c16:uniqueId val="{00000001-DAB3-4BBA-A436-C56BCC124B2C}"/>
                </c:ext>
              </c:extLst>
            </c:dLbl>
            <c:dLbl>
              <c:idx val="1"/>
              <c:layout>
                <c:manualLayout>
                  <c:x val="0.21838435826226413"/>
                  <c:y val="-0.23949053054224195"/>
                </c:manualLayout>
              </c:layout>
              <c:tx>
                <c:rich>
                  <a:bodyPr rot="0" spcFirstLastPara="1" vertOverflow="ellipsis" vert="horz" wrap="square" anchor="ctr" anchorCtr="0"/>
                  <a:lstStyle/>
                  <a:p>
                    <a:pPr algn="ctr">
                      <a:defRPr sz="2400" b="1" i="0" u="none" strike="noStrike" kern="1200" baseline="0">
                        <a:solidFill>
                          <a:schemeClr val="bg1"/>
                        </a:solidFill>
                        <a:latin typeface="+mn-lt"/>
                        <a:ea typeface="+mn-ea"/>
                        <a:cs typeface="+mn-cs"/>
                      </a:defRPr>
                    </a:pPr>
                    <a:fld id="{F7E7C649-1455-490D-8D4D-CECEE8DFBF56}" type="CATEGORYNAME">
                      <a:rPr lang="ja-JP" altLang="en-US" sz="2400" b="1"/>
                      <a:pPr algn="ctr">
                        <a:defRPr sz="2400" b="1">
                          <a:solidFill>
                            <a:schemeClr val="bg1"/>
                          </a:solidFill>
                        </a:defRPr>
                      </a:pPr>
                      <a:t>[分類名]</a:t>
                    </a:fld>
                    <a:r>
                      <a:rPr lang="ja-JP" altLang="en-US" sz="2400" b="1" baseline="0" dirty="0"/>
                      <a:t>
</a:t>
                    </a:r>
                    <a:fld id="{352DF806-7699-4BC6-8330-EC2570B8ED0B}" type="PERCENTAGE">
                      <a:rPr lang="en-US" altLang="ja-JP" sz="2800" b="1" baseline="0"/>
                      <a:pPr algn="ctr">
                        <a:defRPr sz="2400" b="1">
                          <a:solidFill>
                            <a:schemeClr val="bg1"/>
                          </a:solidFill>
                        </a:defRPr>
                      </a:pPr>
                      <a:t>[パーセンテージ]</a:t>
                    </a:fld>
                    <a:endParaRPr lang="ja-JP" altLang="en-US" sz="2400" b="1" baseline="0" dirty="0"/>
                  </a:p>
                </c:rich>
              </c:tx>
              <c:numFmt formatCode="0.0%" sourceLinked="0"/>
              <c:spPr>
                <a:noFill/>
                <a:ln>
                  <a:noFill/>
                </a:ln>
                <a:effectLst/>
              </c:spPr>
              <c:txPr>
                <a:bodyPr rot="0" spcFirstLastPara="1" vertOverflow="ellipsis" vert="horz" wrap="square" anchor="ctr" anchorCtr="0"/>
                <a:lstStyle/>
                <a:p>
                  <a:pPr algn="ctr">
                    <a:defRPr sz="2400" b="1" i="0" u="none" strike="noStrike" kern="1200" baseline="0">
                      <a:solidFill>
                        <a:schemeClr val="bg1"/>
                      </a:solidFill>
                      <a:latin typeface="+mn-lt"/>
                      <a:ea typeface="+mn-ea"/>
                      <a:cs typeface="+mn-cs"/>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39406422150390141"/>
                      <c:h val="0.39844792629178827"/>
                    </c:manualLayout>
                  </c15:layout>
                  <c15:dlblFieldTable/>
                  <c15:showDataLabelsRange val="0"/>
                </c:ext>
                <c:ext xmlns:c16="http://schemas.microsoft.com/office/drawing/2014/chart" uri="{C3380CC4-5D6E-409C-BE32-E72D297353CC}">
                  <c16:uniqueId val="{00000003-DAB3-4BBA-A436-C56BCC124B2C}"/>
                </c:ext>
              </c:extLst>
            </c:dLbl>
            <c:numFmt formatCode="0.0%" sourceLinked="0"/>
            <c:spPr>
              <a:noFill/>
              <a:ln>
                <a:noFill/>
              </a:ln>
              <a:effectLst/>
            </c:spPr>
            <c:txPr>
              <a:bodyPr rot="0" spcFirstLastPara="1" vertOverflow="ellipsis" vert="horz" wrap="square" anchor="ctr" anchorCtr="0"/>
              <a:lstStyle/>
              <a:p>
                <a:pPr algn="l">
                  <a:defRPr sz="2400" b="0" i="0" u="none" strike="noStrike" kern="1200" baseline="0">
                    <a:solidFill>
                      <a:schemeClr val="tx1"/>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がん資料!$B$29:$C$29</c:f>
              <c:strCache>
                <c:ptCount val="2"/>
                <c:pt idx="0">
                  <c:v>生活習慣
（喫煙・飲酒など）
感染</c:v>
                </c:pt>
                <c:pt idx="1">
                  <c:v>原因不明</c:v>
                </c:pt>
              </c:strCache>
            </c:strRef>
          </c:cat>
          <c:val>
            <c:numRef>
              <c:f>がん資料!$B$30:$C$30</c:f>
              <c:numCache>
                <c:formatCode>0.0%</c:formatCode>
                <c:ptCount val="2"/>
                <c:pt idx="0">
                  <c:v>0.27800000000000002</c:v>
                </c:pt>
                <c:pt idx="1">
                  <c:v>0.72199999999999998</c:v>
                </c:pt>
              </c:numCache>
            </c:numRef>
          </c:val>
          <c:extLst>
            <c:ext xmlns:c16="http://schemas.microsoft.com/office/drawing/2014/chart" uri="{C3380CC4-5D6E-409C-BE32-E72D297353CC}">
              <c16:uniqueId val="{00000004-DAB3-4BBA-A436-C56BCC124B2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12070981729705E-2"/>
          <c:y val="0.1139846225104215"/>
          <c:w val="0.91996517732461347"/>
          <c:h val="0.70757894086768558"/>
        </c:manualLayout>
      </c:layout>
      <c:barChart>
        <c:barDir val="col"/>
        <c:grouping val="clustered"/>
        <c:varyColors val="0"/>
        <c:ser>
          <c:idx val="0"/>
          <c:order val="0"/>
          <c:tx>
            <c:strRef>
              <c:f>がん資料!$A$20</c:f>
              <c:strCache>
                <c:ptCount val="1"/>
                <c:pt idx="0">
                  <c:v>男性</c:v>
                </c:pt>
              </c:strCache>
            </c:strRef>
          </c:tx>
          <c:spPr>
            <a:solidFill>
              <a:schemeClr val="accent1"/>
            </a:solidFill>
            <a:ln>
              <a:solidFill>
                <a:schemeClr val="bg1">
                  <a:lumMod val="50000"/>
                </a:schemeClr>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がん資料!$B$19:$G$19</c:f>
              <c:strCache>
                <c:ptCount val="6"/>
                <c:pt idx="0">
                  <c:v>喫煙
受動喫煙</c:v>
                </c:pt>
                <c:pt idx="1">
                  <c:v>感染</c:v>
                </c:pt>
                <c:pt idx="2">
                  <c:v>飲酒</c:v>
                </c:pt>
                <c:pt idx="3">
                  <c:v>食生活</c:v>
                </c:pt>
                <c:pt idx="4">
                  <c:v>肥満</c:v>
                </c:pt>
                <c:pt idx="5">
                  <c:v>運動不足</c:v>
                </c:pt>
              </c:strCache>
            </c:strRef>
          </c:cat>
          <c:val>
            <c:numRef>
              <c:f>がん資料!$B$20:$G$20</c:f>
              <c:numCache>
                <c:formatCode>General</c:formatCode>
                <c:ptCount val="6"/>
                <c:pt idx="0">
                  <c:v>29.9</c:v>
                </c:pt>
                <c:pt idx="1">
                  <c:v>22.8</c:v>
                </c:pt>
                <c:pt idx="2" formatCode="0.0">
                  <c:v>9</c:v>
                </c:pt>
                <c:pt idx="3">
                  <c:v>3.3</c:v>
                </c:pt>
                <c:pt idx="4">
                  <c:v>0.8</c:v>
                </c:pt>
                <c:pt idx="5">
                  <c:v>0.3</c:v>
                </c:pt>
              </c:numCache>
            </c:numRef>
          </c:val>
          <c:extLst>
            <c:ext xmlns:c16="http://schemas.microsoft.com/office/drawing/2014/chart" uri="{C3380CC4-5D6E-409C-BE32-E72D297353CC}">
              <c16:uniqueId val="{00000000-1FAE-4E09-A8B8-1E6CB2DCBF04}"/>
            </c:ext>
          </c:extLst>
        </c:ser>
        <c:ser>
          <c:idx val="1"/>
          <c:order val="1"/>
          <c:tx>
            <c:strRef>
              <c:f>がん資料!$A$21</c:f>
              <c:strCache>
                <c:ptCount val="1"/>
                <c:pt idx="0">
                  <c:v>女性</c:v>
                </c:pt>
              </c:strCache>
            </c:strRef>
          </c:tx>
          <c:spPr>
            <a:solidFill>
              <a:srgbClr val="FF9966"/>
            </a:solidFill>
            <a:ln>
              <a:solidFill>
                <a:schemeClr val="tx1"/>
              </a:solidFill>
            </a:ln>
            <a:effectLst/>
          </c:spPr>
          <c:invertIfNegative val="0"/>
          <c:dLbls>
            <c:dLbl>
              <c:idx val="1"/>
              <c:layout>
                <c:manualLayout>
                  <c:x val="4.455452491545165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FAE-4E09-A8B8-1E6CB2DCBF04}"/>
                </c:ext>
              </c:extLst>
            </c:dLbl>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がん資料!$B$19:$G$19</c:f>
              <c:strCache>
                <c:ptCount val="6"/>
                <c:pt idx="0">
                  <c:v>喫煙
受動喫煙</c:v>
                </c:pt>
                <c:pt idx="1">
                  <c:v>感染</c:v>
                </c:pt>
                <c:pt idx="2">
                  <c:v>飲酒</c:v>
                </c:pt>
                <c:pt idx="3">
                  <c:v>食生活</c:v>
                </c:pt>
                <c:pt idx="4">
                  <c:v>肥満</c:v>
                </c:pt>
                <c:pt idx="5">
                  <c:v>運動不足</c:v>
                </c:pt>
              </c:strCache>
            </c:strRef>
          </c:cat>
          <c:val>
            <c:numRef>
              <c:f>がん資料!$B$21:$G$21</c:f>
              <c:numCache>
                <c:formatCode>0.0</c:formatCode>
                <c:ptCount val="6"/>
                <c:pt idx="0">
                  <c:v>6.2</c:v>
                </c:pt>
                <c:pt idx="1">
                  <c:v>17.5</c:v>
                </c:pt>
                <c:pt idx="2">
                  <c:v>2.5</c:v>
                </c:pt>
                <c:pt idx="3">
                  <c:v>2.4</c:v>
                </c:pt>
                <c:pt idx="4">
                  <c:v>1.6</c:v>
                </c:pt>
                <c:pt idx="5">
                  <c:v>0.6</c:v>
                </c:pt>
              </c:numCache>
            </c:numRef>
          </c:val>
          <c:extLst>
            <c:ext xmlns:c16="http://schemas.microsoft.com/office/drawing/2014/chart" uri="{C3380CC4-5D6E-409C-BE32-E72D297353CC}">
              <c16:uniqueId val="{00000001-1FAE-4E09-A8B8-1E6CB2DCBF04}"/>
            </c:ext>
          </c:extLst>
        </c:ser>
        <c:dLbls>
          <c:showLegendKey val="0"/>
          <c:showVal val="0"/>
          <c:showCatName val="0"/>
          <c:showSerName val="0"/>
          <c:showPercent val="0"/>
          <c:showBubbleSize val="0"/>
        </c:dLbls>
        <c:gapWidth val="219"/>
        <c:overlap val="-27"/>
        <c:axId val="1386234175"/>
        <c:axId val="1386223775"/>
      </c:barChart>
      <c:catAx>
        <c:axId val="138623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ja-JP"/>
          </a:p>
        </c:txPr>
        <c:crossAx val="1386223775"/>
        <c:crosses val="autoZero"/>
        <c:auto val="1"/>
        <c:lblAlgn val="ctr"/>
        <c:lblOffset val="100"/>
        <c:noMultiLvlLbl val="0"/>
      </c:catAx>
      <c:valAx>
        <c:axId val="1386223775"/>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1386234175"/>
        <c:crosses val="autoZero"/>
        <c:crossBetween val="between"/>
      </c:valAx>
      <c:spPr>
        <a:noFill/>
        <a:ln>
          <a:noFill/>
        </a:ln>
        <a:effectLst/>
      </c:spPr>
    </c:plotArea>
    <c:legend>
      <c:legendPos val="b"/>
      <c:layout>
        <c:manualLayout>
          <c:xMode val="edge"/>
          <c:yMode val="edge"/>
          <c:x val="0.75949198486315561"/>
          <c:y val="2.383084751106063E-2"/>
          <c:w val="0.19623901919761938"/>
          <c:h val="9.90463486181874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solidFill>
            <a:schemeClr val="tx1"/>
          </a:solidFill>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26078661968941"/>
          <c:y val="0.19922406870788675"/>
          <c:w val="0.68079548445691007"/>
          <c:h val="0.79608276121257426"/>
        </c:manualLayout>
      </c:layout>
      <c:pieChart>
        <c:varyColors val="1"/>
        <c:ser>
          <c:idx val="0"/>
          <c:order val="0"/>
          <c:spPr>
            <a:ln>
              <a:solidFill>
                <a:schemeClr val="tx1"/>
              </a:solidFill>
            </a:ln>
          </c:spPr>
          <c:dPt>
            <c:idx val="0"/>
            <c:bubble3D val="0"/>
            <c:spPr>
              <a:solidFill>
                <a:schemeClr val="accent1"/>
              </a:solidFill>
              <a:ln w="19050">
                <a:solidFill>
                  <a:schemeClr val="accent5"/>
                </a:solidFill>
              </a:ln>
              <a:effectLst/>
            </c:spPr>
            <c:extLst>
              <c:ext xmlns:c16="http://schemas.microsoft.com/office/drawing/2014/chart" uri="{C3380CC4-5D6E-409C-BE32-E72D297353CC}">
                <c16:uniqueId val="{00000001-F673-41C8-A6C0-CB2942F5E258}"/>
              </c:ext>
            </c:extLst>
          </c:dPt>
          <c:dPt>
            <c:idx val="1"/>
            <c:bubble3D val="0"/>
            <c:spPr>
              <a:solidFill>
                <a:schemeClr val="accent2">
                  <a:lumMod val="40000"/>
                  <a:lumOff val="60000"/>
                </a:schemeClr>
              </a:solidFill>
              <a:ln w="19050">
                <a:solidFill>
                  <a:schemeClr val="accent2"/>
                </a:solidFill>
              </a:ln>
              <a:effectLst/>
            </c:spPr>
            <c:extLst>
              <c:ext xmlns:c16="http://schemas.microsoft.com/office/drawing/2014/chart" uri="{C3380CC4-5D6E-409C-BE32-E72D297353CC}">
                <c16:uniqueId val="{00000003-F673-41C8-A6C0-CB2942F5E258}"/>
              </c:ext>
            </c:extLst>
          </c:dPt>
          <c:dLbls>
            <c:delete val="1"/>
          </c:dLbls>
          <c:cat>
            <c:strRef>
              <c:f>がん資料!$B$69:$C$69</c:f>
              <c:strCache>
                <c:ptCount val="2"/>
                <c:pt idx="0">
                  <c:v>他の原因</c:v>
                </c:pt>
                <c:pt idx="1">
                  <c:v>遺伝的原因</c:v>
                </c:pt>
              </c:strCache>
            </c:strRef>
          </c:cat>
          <c:val>
            <c:numRef>
              <c:f>がん資料!$B$70:$C$70</c:f>
              <c:numCache>
                <c:formatCode>General</c:formatCode>
                <c:ptCount val="2"/>
                <c:pt idx="0">
                  <c:v>95</c:v>
                </c:pt>
                <c:pt idx="1">
                  <c:v>5</c:v>
                </c:pt>
              </c:numCache>
            </c:numRef>
          </c:val>
          <c:extLst>
            <c:ext xmlns:c16="http://schemas.microsoft.com/office/drawing/2014/chart" uri="{C3380CC4-5D6E-409C-BE32-E72D297353CC}">
              <c16:uniqueId val="{00000004-F673-41C8-A6C0-CB2942F5E258}"/>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000">
          <a:solidFill>
            <a:schemeClr val="tx1"/>
          </a:solidFill>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71350943390842E-2"/>
          <c:y val="0.16865740740740742"/>
          <c:w val="0.88028534285261795"/>
          <c:h val="0.69637321376494599"/>
        </c:manualLayout>
      </c:layout>
      <c:barChart>
        <c:barDir val="col"/>
        <c:grouping val="clustered"/>
        <c:varyColors val="0"/>
        <c:ser>
          <c:idx val="0"/>
          <c:order val="0"/>
          <c:tx>
            <c:strRef>
              <c:f>がん資料!$A$47</c:f>
              <c:strCache>
                <c:ptCount val="1"/>
                <c:pt idx="0">
                  <c:v>男性</c:v>
                </c:pt>
              </c:strCache>
            </c:strRef>
          </c:tx>
          <c:spPr>
            <a:solidFill>
              <a:schemeClr val="accent1"/>
            </a:solidFill>
            <a:ln>
              <a:solidFill>
                <a:schemeClr val="tx1"/>
              </a:solidFill>
            </a:ln>
            <a:effectLst/>
          </c:spPr>
          <c:invertIfNegative val="0"/>
          <c:dLbls>
            <c:dLbl>
              <c:idx val="0"/>
              <c:layout>
                <c:manualLayout>
                  <c:x val="-5.8145723713955225E-3"/>
                  <c:y val="5.21928604276609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6CE-4C74-B29A-8A658B75FD34}"/>
                </c:ext>
              </c:extLst>
            </c:dLbl>
            <c:dLbl>
              <c:idx val="1"/>
              <c:layout>
                <c:manualLayout>
                  <c:x val="-8.7218585570932629E-3"/>
                  <c:y val="2.60964302138304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6CE-4C74-B29A-8A658B75FD34}"/>
                </c:ext>
              </c:extLst>
            </c:dLbl>
            <c:dLbl>
              <c:idx val="2"/>
              <c:layout>
                <c:manualLayout>
                  <c:x val="4.3609292785465785E-3"/>
                  <c:y val="-7.82892906414913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6CE-4C74-B29A-8A658B75FD3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がん資料!$B$46:$F$46</c:f>
              <c:strCache>
                <c:ptCount val="5"/>
                <c:pt idx="0">
                  <c:v>胃がん検診</c:v>
                </c:pt>
                <c:pt idx="1">
                  <c:v>肺がん検診</c:v>
                </c:pt>
                <c:pt idx="2">
                  <c:v>大腸がん検診</c:v>
                </c:pt>
                <c:pt idx="3">
                  <c:v>子宮頸がん検診</c:v>
                </c:pt>
                <c:pt idx="4">
                  <c:v>乳がん検診</c:v>
                </c:pt>
              </c:strCache>
            </c:strRef>
          </c:cat>
          <c:val>
            <c:numRef>
              <c:f>がん資料!$B$47:$F$47</c:f>
              <c:numCache>
                <c:formatCode>0.0%</c:formatCode>
                <c:ptCount val="5"/>
                <c:pt idx="0">
                  <c:v>0.46400000000000002</c:v>
                </c:pt>
                <c:pt idx="1">
                  <c:v>0.51</c:v>
                </c:pt>
                <c:pt idx="2">
                  <c:v>0.44500000000000001</c:v>
                </c:pt>
              </c:numCache>
            </c:numRef>
          </c:val>
          <c:extLst>
            <c:ext xmlns:c16="http://schemas.microsoft.com/office/drawing/2014/chart" uri="{C3380CC4-5D6E-409C-BE32-E72D297353CC}">
              <c16:uniqueId val="{00000000-86CE-4C74-B29A-8A658B75FD34}"/>
            </c:ext>
          </c:extLst>
        </c:ser>
        <c:ser>
          <c:idx val="1"/>
          <c:order val="1"/>
          <c:tx>
            <c:strRef>
              <c:f>がん資料!$A$48</c:f>
              <c:strCache>
                <c:ptCount val="1"/>
                <c:pt idx="0">
                  <c:v>女性</c:v>
                </c:pt>
              </c:strCache>
            </c:strRef>
          </c:tx>
          <c:spPr>
            <a:solidFill>
              <a:schemeClr val="accent6">
                <a:lumMod val="40000"/>
                <a:lumOff val="60000"/>
              </a:schemeClr>
            </a:solidFill>
            <a:ln>
              <a:solidFill>
                <a:schemeClr val="tx1"/>
              </a:solidFill>
            </a:ln>
            <a:effectLst/>
          </c:spPr>
          <c:invertIfNegative val="0"/>
          <c:dLbls>
            <c:dLbl>
              <c:idx val="0"/>
              <c:layout>
                <c:manualLayout>
                  <c:x val="2.0709263369224174E-2"/>
                  <c:y val="2.0199047952909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CE-4C74-B29A-8A658B75FD34}"/>
                </c:ext>
              </c:extLst>
            </c:dLbl>
            <c:dLbl>
              <c:idx val="1"/>
              <c:layout>
                <c:manualLayout>
                  <c:x val="2.7127841614711379E-2"/>
                  <c:y val="1.30482151069152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6CE-4C74-B29A-8A658B75FD34}"/>
                </c:ext>
              </c:extLst>
            </c:dLbl>
            <c:dLbl>
              <c:idx val="2"/>
              <c:layout>
                <c:manualLayout>
                  <c:x val="3.6453591585810047E-2"/>
                  <c:y val="1.9697873202582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CE-4C74-B29A-8A658B75FD3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がん資料!$B$46:$F$46</c:f>
              <c:strCache>
                <c:ptCount val="5"/>
                <c:pt idx="0">
                  <c:v>胃がん検診</c:v>
                </c:pt>
                <c:pt idx="1">
                  <c:v>肺がん検診</c:v>
                </c:pt>
                <c:pt idx="2">
                  <c:v>大腸がん検診</c:v>
                </c:pt>
                <c:pt idx="3">
                  <c:v>子宮頸がん検診</c:v>
                </c:pt>
                <c:pt idx="4">
                  <c:v>乳がん検診</c:v>
                </c:pt>
              </c:strCache>
            </c:strRef>
          </c:cat>
          <c:val>
            <c:numRef>
              <c:f>がん資料!$B$48:$F$48</c:f>
              <c:numCache>
                <c:formatCode>0.0%</c:formatCode>
                <c:ptCount val="5"/>
                <c:pt idx="0">
                  <c:v>0.35599999999999998</c:v>
                </c:pt>
                <c:pt idx="1">
                  <c:v>0.41699999999999998</c:v>
                </c:pt>
                <c:pt idx="2">
                  <c:v>0.38500000000000001</c:v>
                </c:pt>
                <c:pt idx="3">
                  <c:v>0.42399999999999999</c:v>
                </c:pt>
                <c:pt idx="4">
                  <c:v>0.44900000000000001</c:v>
                </c:pt>
              </c:numCache>
            </c:numRef>
          </c:val>
          <c:extLst>
            <c:ext xmlns:c16="http://schemas.microsoft.com/office/drawing/2014/chart" uri="{C3380CC4-5D6E-409C-BE32-E72D297353CC}">
              <c16:uniqueId val="{00000004-86CE-4C74-B29A-8A658B75FD34}"/>
            </c:ext>
          </c:extLst>
        </c:ser>
        <c:dLbls>
          <c:showLegendKey val="0"/>
          <c:showVal val="0"/>
          <c:showCatName val="0"/>
          <c:showSerName val="0"/>
          <c:showPercent val="0"/>
          <c:showBubbleSize val="0"/>
        </c:dLbls>
        <c:gapWidth val="219"/>
        <c:overlap val="-27"/>
        <c:axId val="2072360927"/>
        <c:axId val="2072347615"/>
      </c:barChart>
      <c:catAx>
        <c:axId val="207236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2072347615"/>
        <c:crosses val="autoZero"/>
        <c:auto val="1"/>
        <c:lblAlgn val="ctr"/>
        <c:lblOffset val="100"/>
        <c:noMultiLvlLbl val="0"/>
      </c:catAx>
      <c:valAx>
        <c:axId val="207234761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crossAx val="2072360927"/>
        <c:crosses val="autoZero"/>
        <c:crossBetween val="between"/>
        <c:majorUnit val="0.2"/>
      </c:valAx>
      <c:spPr>
        <a:noFill/>
        <a:ln>
          <a:noFill/>
        </a:ln>
        <a:effectLst/>
      </c:spPr>
    </c:plotArea>
    <c:legend>
      <c:legendPos val="b"/>
      <c:layout>
        <c:manualLayout>
          <c:xMode val="edge"/>
          <c:yMode val="edge"/>
          <c:x val="0.79369077578646596"/>
          <c:y val="0.18576334208223969"/>
          <c:w val="0.16833087580913195"/>
          <c:h val="8.933180227471565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a:noFill/>
    </a:ln>
    <a:effectLst/>
  </c:spPr>
  <c:txPr>
    <a:bodyPr/>
    <a:lstStyle/>
    <a:p>
      <a:pPr>
        <a:defRPr>
          <a:solidFill>
            <a:schemeClr val="tx1"/>
          </a:solidFill>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31684716463279"/>
          <c:y val="8.8791605065110107E-2"/>
          <c:w val="0.56031665414821996"/>
          <c:h val="0.87034363684233318"/>
        </c:manualLayout>
      </c:layout>
      <c:pieChart>
        <c:varyColors val="1"/>
        <c:ser>
          <c:idx val="0"/>
          <c:order val="0"/>
          <c:spPr>
            <a:ln>
              <a:solidFill>
                <a:schemeClr val="tx1"/>
              </a:solidFill>
            </a:ln>
          </c:spPr>
          <c:dPt>
            <c:idx val="0"/>
            <c:bubble3D val="0"/>
            <c:spPr>
              <a:solidFill>
                <a:srgbClr val="FFFF00"/>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141-4367-95F0-B88E9C3D79B6}"/>
              </c:ext>
            </c:extLst>
          </c:dPt>
          <c:dPt>
            <c:idx val="1"/>
            <c:bubble3D val="0"/>
            <c:spPr>
              <a:solidFill>
                <a:srgbClr val="00FF00"/>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141-4367-95F0-B88E9C3D79B6}"/>
              </c:ext>
            </c:extLst>
          </c:dPt>
          <c:dPt>
            <c:idx val="2"/>
            <c:bubble3D val="0"/>
            <c:spPr>
              <a:solidFill>
                <a:srgbClr val="FF9900"/>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141-4367-95F0-B88E9C3D79B6}"/>
              </c:ext>
            </c:extLst>
          </c:dPt>
          <c:dPt>
            <c:idx val="3"/>
            <c:bubble3D val="0"/>
            <c:spPr>
              <a:solidFill>
                <a:srgbClr val="FFCCCC"/>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B141-4367-95F0-B88E9C3D79B6}"/>
              </c:ext>
            </c:extLst>
          </c:dPt>
          <c:dPt>
            <c:idx val="4"/>
            <c:bubble3D val="0"/>
            <c:spPr>
              <a:solidFill>
                <a:srgbClr val="3399FF"/>
              </a:solidFill>
              <a:ln>
                <a:solidFill>
                  <a:schemeClr val="tx1"/>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B141-4367-95F0-B88E9C3D79B6}"/>
              </c:ext>
            </c:extLst>
          </c:dPt>
          <c:dLbls>
            <c:dLbl>
              <c:idx val="0"/>
              <c:layout>
                <c:manualLayout>
                  <c:x val="-0.20113071792844658"/>
                  <c:y val="0.19667030771219626"/>
                </c:manualLayout>
              </c:layout>
              <c:tx>
                <c:rich>
                  <a:bodyPr rot="0" spcFirstLastPara="1" vertOverflow="ellipsis" vert="horz" wrap="square" lIns="38100" tIns="19050" rIns="38100" bIns="19050" anchor="ctr" anchorCtr="1">
                    <a:noAutofit/>
                  </a:bodyPr>
                  <a:lstStyle/>
                  <a:p>
                    <a:pPr>
                      <a:defRPr sz="2400" b="1" i="0" u="none" strike="noStrike" kern="1200" spc="0" baseline="0">
                        <a:solidFill>
                          <a:schemeClr val="tx1"/>
                        </a:solidFill>
                        <a:latin typeface="+mn-lt"/>
                        <a:ea typeface="+mn-ea"/>
                        <a:cs typeface="+mn-cs"/>
                      </a:defRPr>
                    </a:pPr>
                    <a:fld id="{6970CC68-217F-4ED8-A12A-645FB63A59F3}" type="CATEGORYNAME">
                      <a:rPr lang="ja-JP" altLang="en-US" sz="2400"/>
                      <a:pPr>
                        <a:defRPr sz="2400">
                          <a:solidFill>
                            <a:schemeClr val="tx1"/>
                          </a:solidFill>
                        </a:defRPr>
                      </a:pPr>
                      <a:t>[分類名]</a:t>
                    </a:fld>
                    <a:r>
                      <a:rPr lang="ja-JP" altLang="en-US" sz="2400" baseline="0"/>
                      <a:t>
</a:t>
                    </a:r>
                    <a:fld id="{8042571A-F443-4366-BE09-00C2D92E6580}" type="PERCENTAGE">
                      <a:rPr lang="en-US" altLang="ja-JP" sz="2400" baseline="0"/>
                      <a:pPr>
                        <a:defRPr sz="2400">
                          <a:solidFill>
                            <a:schemeClr val="tx1"/>
                          </a:solidFill>
                        </a:defRPr>
                      </a:pPr>
                      <a:t>[パーセンテージ]</a:t>
                    </a:fld>
                    <a:endParaRPr lang="ja-JP" altLang="en-US" sz="2400" baseline="0"/>
                  </a:p>
                </c:rich>
              </c:tx>
              <c:spPr>
                <a:noFill/>
                <a:ln>
                  <a:noFill/>
                </a:ln>
                <a:effectLst/>
              </c:spPr>
              <c:txPr>
                <a:bodyPr rot="0" spcFirstLastPara="1" vertOverflow="ellipsis" vert="horz" wrap="square" lIns="38100" tIns="19050" rIns="38100" bIns="19050" anchor="ctr" anchorCtr="1">
                  <a:noAutofit/>
                </a:bodyPr>
                <a:lstStyle/>
                <a:p>
                  <a:pPr>
                    <a:defRPr sz="24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6063123408232441"/>
                      <c:h val="0.25973916587060197"/>
                    </c:manualLayout>
                  </c15:layout>
                  <c15:dlblFieldTable/>
                  <c15:showDataLabelsRange val="0"/>
                </c:ext>
                <c:ext xmlns:c16="http://schemas.microsoft.com/office/drawing/2014/chart" uri="{C3380CC4-5D6E-409C-BE32-E72D297353CC}">
                  <c16:uniqueId val="{00000001-B141-4367-95F0-B88E9C3D79B6}"/>
                </c:ext>
              </c:extLst>
            </c:dLbl>
            <c:dLbl>
              <c:idx val="1"/>
              <c:layout>
                <c:manualLayout>
                  <c:x val="4.3082793794451853E-2"/>
                  <c:y val="-8.1316893801408635E-2"/>
                </c:manualLayout>
              </c:layout>
              <c:tx>
                <c:rich>
                  <a:bodyPr rot="0" spcFirstLastPara="1" vertOverflow="ellipsis" vert="horz" wrap="square" lIns="38100" tIns="19050" rIns="38100" bIns="19050" anchor="ctr" anchorCtr="1">
                    <a:spAutoFit/>
                  </a:bodyPr>
                  <a:lstStyle/>
                  <a:p>
                    <a:pPr>
                      <a:defRPr sz="2400" b="1" i="0" u="none" strike="noStrike" kern="1200" spc="0" baseline="0">
                        <a:solidFill>
                          <a:schemeClr val="tx1"/>
                        </a:solidFill>
                        <a:latin typeface="+mn-lt"/>
                        <a:ea typeface="+mn-ea"/>
                        <a:cs typeface="+mn-cs"/>
                      </a:defRPr>
                    </a:pPr>
                    <a:fld id="{7E6385CE-213D-476D-B88A-1BB8D6572312}" type="CATEGORYNAME">
                      <a:rPr lang="ja-JP" altLang="en-US" sz="2400"/>
                      <a:pPr>
                        <a:defRPr sz="2400">
                          <a:solidFill>
                            <a:schemeClr val="tx1"/>
                          </a:solidFill>
                        </a:defRPr>
                      </a:pPr>
                      <a:t>[分類名]</a:t>
                    </a:fld>
                    <a:r>
                      <a:rPr lang="ja-JP" altLang="en-US" sz="2400" baseline="0"/>
                      <a:t>
</a:t>
                    </a:r>
                    <a:fld id="{9F87849B-C47B-4B8F-986D-D4C153404E60}" type="PERCENTAGE">
                      <a:rPr lang="en-US" altLang="ja-JP" sz="2400" baseline="0"/>
                      <a:pPr>
                        <a:defRPr sz="2400">
                          <a:solidFill>
                            <a:schemeClr val="tx1"/>
                          </a:solidFill>
                        </a:defRPr>
                      </a:pPr>
                      <a:t>[パーセンテージ]</a:t>
                    </a:fld>
                    <a:endParaRPr lang="ja-JP" altLang="en-US" sz="2400" baseline="0"/>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2402212717238699"/>
                      <c:h val="0.22762881626019893"/>
                    </c:manualLayout>
                  </c15:layout>
                  <c15:dlblFieldTable/>
                  <c15:showDataLabelsRange val="0"/>
                </c:ext>
                <c:ext xmlns:c16="http://schemas.microsoft.com/office/drawing/2014/chart" uri="{C3380CC4-5D6E-409C-BE32-E72D297353CC}">
                  <c16:uniqueId val="{00000003-B141-4367-95F0-B88E9C3D79B6}"/>
                </c:ext>
              </c:extLst>
            </c:dLbl>
            <c:dLbl>
              <c:idx val="2"/>
              <c:layout>
                <c:manualLayout>
                  <c:x val="0.22669186684402085"/>
                  <c:y val="1.7030988887397812E-2"/>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fld id="{DA2EE3FD-50ED-42AD-91B3-17E0A33CFD17}" type="CATEGORYNAME">
                      <a:rPr lang="ja-JP" altLang="en-US" sz="2000"/>
                      <a:pPr>
                        <a:defRPr sz="2000">
                          <a:solidFill>
                            <a:schemeClr val="tx1"/>
                          </a:solidFill>
                        </a:defRPr>
                      </a:pPr>
                      <a:t>[分類名]</a:t>
                    </a:fld>
                    <a:r>
                      <a:rPr lang="ja-JP" altLang="en-US" sz="2000" baseline="0" dirty="0"/>
                      <a:t>
</a:t>
                    </a:r>
                    <a:fld id="{4C5EB11A-7343-43F1-8B94-861EE051033D}" type="PERCENTAGE">
                      <a:rPr lang="en-US" altLang="ja-JP" sz="2000" baseline="0"/>
                      <a:pPr>
                        <a:defRPr sz="2000">
                          <a:solidFill>
                            <a:schemeClr val="tx1"/>
                          </a:solidFill>
                        </a:defRPr>
                      </a:pPr>
                      <a:t>[パーセンテージ]</a:t>
                    </a:fld>
                    <a:endParaRPr lang="ja-JP" altLang="en-US" sz="2000" baseline="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6533956509892814"/>
                      <c:h val="0.25973916587060197"/>
                    </c:manualLayout>
                  </c15:layout>
                  <c15:dlblFieldTable/>
                  <c15:showDataLabelsRange val="0"/>
                </c:ext>
                <c:ext xmlns:c16="http://schemas.microsoft.com/office/drawing/2014/chart" uri="{C3380CC4-5D6E-409C-BE32-E72D297353CC}">
                  <c16:uniqueId val="{00000005-B141-4367-95F0-B88E9C3D79B6}"/>
                </c:ext>
              </c:extLst>
            </c:dLbl>
            <c:dLbl>
              <c:idx val="3"/>
              <c:layout>
                <c:manualLayout>
                  <c:x val="-9.0052818746377897E-2"/>
                  <c:y val="0.22843248352680839"/>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fld id="{DF581549-DD26-45B4-9871-0F5A8EC45C8C}" type="CATEGORYNAME">
                      <a:rPr lang="ja-JP" altLang="en-US" sz="2000"/>
                      <a:pPr>
                        <a:defRPr sz="2000">
                          <a:solidFill>
                            <a:schemeClr val="tx1"/>
                          </a:solidFill>
                        </a:defRPr>
                      </a:pPr>
                      <a:t>[分類名]</a:t>
                    </a:fld>
                    <a:r>
                      <a:rPr lang="ja-JP" altLang="en-US" sz="2000" baseline="0"/>
                      <a:t>
</a:t>
                    </a:r>
                    <a:fld id="{D7C69CD4-C106-4138-932D-7FE2ACA3BDB1}" type="PERCENTAGE">
                      <a:rPr lang="en-US" altLang="ja-JP" sz="2000" baseline="0"/>
                      <a:pPr>
                        <a:defRPr sz="2000">
                          <a:solidFill>
                            <a:schemeClr val="tx1"/>
                          </a:solidFill>
                        </a:defRPr>
                      </a:pPr>
                      <a:t>[パーセンテージ]</a:t>
                    </a:fld>
                    <a:endParaRPr lang="ja-JP" altLang="en-US" sz="2000" baseline="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4710438824764"/>
                      <c:h val="0.17244984697955684"/>
                    </c:manualLayout>
                  </c15:layout>
                  <c15:dlblFieldTable/>
                  <c15:showDataLabelsRange val="0"/>
                </c:ext>
                <c:ext xmlns:c16="http://schemas.microsoft.com/office/drawing/2014/chart" uri="{C3380CC4-5D6E-409C-BE32-E72D297353CC}">
                  <c16:uniqueId val="{00000007-B141-4367-95F0-B88E9C3D79B6}"/>
                </c:ext>
              </c:extLst>
            </c:dLbl>
            <c:dLbl>
              <c:idx val="4"/>
              <c:layout>
                <c:manualLayout>
                  <c:x val="-0.12409036141348453"/>
                  <c:y val="2.5019490729340343E-2"/>
                </c:manualLayout>
              </c:layout>
              <c:tx>
                <c:rich>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fld id="{50B48511-FEA6-4B5B-8B08-BE000E49B8A4}" type="CATEGORYNAME">
                      <a:rPr lang="ja-JP" altLang="en-US" sz="2000"/>
                      <a:pPr>
                        <a:defRPr sz="2000">
                          <a:solidFill>
                            <a:schemeClr val="tx1"/>
                          </a:solidFill>
                        </a:defRPr>
                      </a:pPr>
                      <a:t>[分類名]</a:t>
                    </a:fld>
                    <a:r>
                      <a:rPr lang="ja-JP" altLang="en-US" sz="2000" baseline="0"/>
                      <a:t>
</a:t>
                    </a:r>
                    <a:fld id="{EED217E1-B499-48FD-ABE7-49544D032C4D}" type="PERCENTAGE">
                      <a:rPr lang="en-US" altLang="ja-JP" sz="2000" baseline="0"/>
                      <a:pPr>
                        <a:defRPr sz="2000">
                          <a:solidFill>
                            <a:schemeClr val="tx1"/>
                          </a:solidFill>
                        </a:defRPr>
                      </a:pPr>
                      <a:t>[パーセンテージ]</a:t>
                    </a:fld>
                    <a:endParaRPr lang="ja-JP" altLang="en-US" sz="2000" baseline="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spc="0" baseline="0">
                      <a:solidFill>
                        <a:schemeClr val="tx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8127182706119347"/>
                      <c:h val="0.22453187706654254"/>
                    </c:manualLayout>
                  </c15:layout>
                  <c15:dlblFieldTable/>
                  <c15:showDataLabelsRange val="0"/>
                </c:ext>
                <c:ext xmlns:c16="http://schemas.microsoft.com/office/drawing/2014/chart" uri="{C3380CC4-5D6E-409C-BE32-E72D297353CC}">
                  <c16:uniqueId val="{00000009-B141-4367-95F0-B88E9C3D79B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Sheet1!$B$2:$F$2</c:f>
              <c:strCache>
                <c:ptCount val="5"/>
                <c:pt idx="0">
                  <c:v>忙しくて時間がとれない</c:v>
                </c:pt>
                <c:pt idx="1">
                  <c:v>受けるのが面倒</c:v>
                </c:pt>
                <c:pt idx="2">
                  <c:v>必要なときは医療機関を受診</c:v>
                </c:pt>
                <c:pt idx="3">
                  <c:v>検診費用が高い</c:v>
                </c:pt>
                <c:pt idx="4">
                  <c:v>がん検診の内容が分からず不安</c:v>
                </c:pt>
              </c:strCache>
            </c:strRef>
          </c:cat>
          <c:val>
            <c:numRef>
              <c:f>Sheet1!$B$3:$F$3</c:f>
              <c:numCache>
                <c:formatCode>General</c:formatCode>
                <c:ptCount val="5"/>
                <c:pt idx="0">
                  <c:v>35.4</c:v>
                </c:pt>
                <c:pt idx="1">
                  <c:v>29.7</c:v>
                </c:pt>
                <c:pt idx="2">
                  <c:v>17.100000000000001</c:v>
                </c:pt>
                <c:pt idx="3">
                  <c:v>10.1</c:v>
                </c:pt>
                <c:pt idx="4">
                  <c:v>6.3</c:v>
                </c:pt>
              </c:numCache>
            </c:numRef>
          </c:val>
          <c:extLst>
            <c:ext xmlns:c16="http://schemas.microsoft.com/office/drawing/2014/chart" uri="{C3380CC4-5D6E-409C-BE32-E72D297353CC}">
              <c16:uniqueId val="{0000000A-B141-4367-95F0-B88E9C3D79B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0.53869</cdr:x>
      <cdr:y>0.84828</cdr:y>
    </cdr:from>
    <cdr:to>
      <cdr:x>0.64816</cdr:x>
      <cdr:y>0.93968</cdr:y>
    </cdr:to>
    <cdr:sp macro="" textlink="">
      <cdr:nvSpPr>
        <cdr:cNvPr id="2" name="正方形/長方形 1"/>
        <cdr:cNvSpPr/>
      </cdr:nvSpPr>
      <cdr:spPr>
        <a:xfrm xmlns:a="http://schemas.openxmlformats.org/drawingml/2006/main">
          <a:off x="4606552" y="4050365"/>
          <a:ext cx="936104" cy="436385"/>
        </a:xfrm>
        <a:prstGeom xmlns:a="http://schemas.openxmlformats.org/drawingml/2006/main" prst="rect">
          <a:avLst/>
        </a:prstGeom>
        <a:noFill xmlns:a="http://schemas.openxmlformats.org/drawingml/2006/main"/>
        <a:ln xmlns:a="http://schemas.openxmlformats.org/drawingml/2006/main" w="5080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1" cy="493316"/>
          </a:xfrm>
          <a:prstGeom prst="rect">
            <a:avLst/>
          </a:prstGeom>
        </p:spPr>
        <p:txBody>
          <a:bodyPr vert="horz" lIns="90644" tIns="45322" rIns="90644" bIns="45322" rtlCol="0"/>
          <a:lstStyle>
            <a:lvl1pPr algn="r">
              <a:defRPr sz="1200"/>
            </a:lvl1pPr>
          </a:lstStyle>
          <a:p>
            <a:fld id="{079643BB-8207-4252-8ED8-1F74A40C4C9C}" type="datetimeFigureOut">
              <a:rPr kumimoji="1" lang="ja-JP" altLang="en-US" smtClean="0"/>
              <a:pPr/>
              <a:t>2020/5/8</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0644" tIns="45322" rIns="90644" bIns="45322"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1" cy="493316"/>
          </a:xfrm>
          <a:prstGeom prst="rect">
            <a:avLst/>
          </a:prstGeom>
        </p:spPr>
        <p:txBody>
          <a:bodyPr vert="horz" lIns="90644" tIns="45322" rIns="90644" bIns="45322" rtlCol="0" anchor="b"/>
          <a:lstStyle>
            <a:lvl1pPr algn="r">
              <a:defRPr sz="1200"/>
            </a:lvl1pPr>
          </a:lstStyle>
          <a:p>
            <a:fld id="{3D6E32F5-D507-46CB-9308-7799FED8D203}" type="slidenum">
              <a:rPr kumimoji="1" lang="ja-JP" altLang="en-US" smtClean="0"/>
              <a:pPr/>
              <a:t>‹#›</a:t>
            </a:fld>
            <a:endParaRPr kumimoji="1" lang="ja-JP" altLang="en-US"/>
          </a:p>
        </p:txBody>
      </p:sp>
    </p:spTree>
    <p:extLst>
      <p:ext uri="{BB962C8B-B14F-4D97-AF65-F5344CB8AC3E}">
        <p14:creationId xmlns:p14="http://schemas.microsoft.com/office/powerpoint/2010/main" val="9250879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小学校でも、がんについて、正しい知識をもち予防していけるように学びましたが、中学校では、より詳しく、学習をしていきます。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a:t>
            </a:fld>
            <a:endParaRPr kumimoji="1" lang="ja-JP" altLang="en-US"/>
          </a:p>
        </p:txBody>
      </p:sp>
    </p:spTree>
    <p:extLst>
      <p:ext uri="{BB962C8B-B14F-4D97-AF65-F5344CB8AC3E}">
        <p14:creationId xmlns:p14="http://schemas.microsoft.com/office/powerpoint/2010/main" val="18542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人間の体には、この傷ついたり他の性質を持つ細胞を治したり取り除いたりして、体内が正常に保たれる仕組みがあります。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11</a:t>
            </a:fld>
            <a:endParaRPr kumimoji="1" lang="ja-JP" altLang="en-US"/>
          </a:p>
        </p:txBody>
      </p:sp>
    </p:spTree>
    <p:extLst>
      <p:ext uri="{BB962C8B-B14F-4D97-AF65-F5344CB8AC3E}">
        <p14:creationId xmlns:p14="http://schemas.microsoft.com/office/powerpoint/2010/main" val="2301912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しかし、傷ついたり他の性質を持つ細胞が、この働きに見逃されてしまうことがあります。</a:t>
            </a:r>
          </a:p>
          <a:p>
            <a:r>
              <a:rPr kumimoji="1" lang="ja-JP" altLang="ja-JP" sz="1200" kern="1200" dirty="0" smtClean="0">
                <a:solidFill>
                  <a:schemeClr val="tx1"/>
                </a:solidFill>
                <a:effectLst/>
                <a:latin typeface="+mn-lt"/>
                <a:ea typeface="+mn-ea"/>
                <a:cs typeface="+mn-cs"/>
              </a:rPr>
              <a:t>この細胞がたまってかたまりになると、がんになります。悪性のがんは、まわりの正常な組織を壊しながら広がっていくので、がんができた器官（肺や胃・腸などの内臓）は正しく働けなくなります。</a:t>
            </a:r>
          </a:p>
          <a:p>
            <a:r>
              <a:rPr kumimoji="1" lang="ja-JP" altLang="ja-JP" sz="1200" kern="1200" dirty="0" smtClean="0">
                <a:solidFill>
                  <a:schemeClr val="tx1"/>
                </a:solidFill>
                <a:effectLst/>
                <a:latin typeface="+mn-lt"/>
                <a:ea typeface="+mn-ea"/>
                <a:cs typeface="+mn-cs"/>
              </a:rPr>
              <a:t>この病気のことをがんと言います。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a:t>
            </a:r>
            <a:r>
              <a:rPr kumimoji="1" lang="ja-JP" altLang="ja-JP" sz="1200" kern="1200" dirty="0" smtClean="0">
                <a:solidFill>
                  <a:schemeClr val="tx1"/>
                </a:solidFill>
                <a:effectLst/>
                <a:latin typeface="+mn-lt"/>
                <a:ea typeface="+mn-ea"/>
                <a:cs typeface="+mn-cs"/>
              </a:rPr>
              <a:t>がんは、このように自分の細胞のコピーミスにより起こるので、人にうつることはありません。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12</a:t>
            </a:fld>
            <a:endParaRPr kumimoji="1" lang="ja-JP" altLang="en-US"/>
          </a:p>
        </p:txBody>
      </p:sp>
    </p:spTree>
    <p:extLst>
      <p:ext uri="{BB962C8B-B14F-4D97-AF65-F5344CB8AC3E}">
        <p14:creationId xmlns:p14="http://schemas.microsoft.com/office/powerpoint/2010/main" val="144144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では、このがんという病気の原因はなんでしょうか。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13</a:t>
            </a:fld>
            <a:endParaRPr kumimoji="1" lang="ja-JP" altLang="en-US"/>
          </a:p>
        </p:txBody>
      </p:sp>
    </p:spTree>
    <p:extLst>
      <p:ext uri="{BB962C8B-B14F-4D97-AF65-F5344CB8AC3E}">
        <p14:creationId xmlns:p14="http://schemas.microsoft.com/office/powerpoint/2010/main" val="772690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がんには、原因が分かっているものと、分からないものがあります。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わかっている原因は、喫煙や飲酒などの生活習慣と細菌・ウイルスへの感染の二つです。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しかし、男性でも女性でも、原因がわからないものが多い</a:t>
            </a:r>
            <a:r>
              <a:rPr kumimoji="1" lang="ja-JP" altLang="ja-JP"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14</a:t>
            </a:fld>
            <a:endParaRPr kumimoji="1" lang="ja-JP" altLang="en-US"/>
          </a:p>
        </p:txBody>
      </p:sp>
    </p:spTree>
    <p:extLst>
      <p:ext uri="{BB962C8B-B14F-4D97-AF65-F5344CB8AC3E}">
        <p14:creationId xmlns:p14="http://schemas.microsoft.com/office/powerpoint/2010/main" val="1804856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原因がわかっているものについて詳しく見てみると、男性も女性も、喫煙や受動喫煙、細菌・ウイルスへの感染、飲酒が、がんの原因になったと思われる人が多くなっています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15</a:t>
            </a:fld>
            <a:endParaRPr kumimoji="1" lang="ja-JP" altLang="en-US"/>
          </a:p>
        </p:txBody>
      </p:sp>
    </p:spTree>
    <p:extLst>
      <p:ext uri="{BB962C8B-B14F-4D97-AF65-F5344CB8AC3E}">
        <p14:creationId xmlns:p14="http://schemas.microsoft.com/office/powerpoint/2010/main" val="399339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まず、生活習慣について考えてみましょう。</a:t>
            </a:r>
          </a:p>
          <a:p>
            <a:r>
              <a:rPr kumimoji="1" lang="ja-JP" altLang="en-US" dirty="0" smtClean="0"/>
              <a:t>「禁煙」「節酒」「食生活を見直す（野菜を食べる、塩分を取り過ぎない）」「身体を動かす」「肥満を防止する」、この５つの習慣を実践することで、がんになるリスクが低くなります。</a:t>
            </a:r>
            <a:endParaRPr kumimoji="1" lang="en-US" altLang="ja-JP" dirty="0" smtClean="0"/>
          </a:p>
          <a:p>
            <a:r>
              <a:rPr lang="ja-JP" altLang="ja-JP" dirty="0" smtClean="0"/>
              <a:t>生活習慣</a:t>
            </a:r>
            <a:r>
              <a:rPr lang="ja-JP" altLang="en-US" dirty="0" smtClean="0"/>
              <a:t>に気をつけて生活をしている</a:t>
            </a:r>
            <a:r>
              <a:rPr lang="ja-JP" altLang="ja-JP" dirty="0" smtClean="0"/>
              <a:t>人</a:t>
            </a:r>
            <a:r>
              <a:rPr lang="ja-JP" altLang="ja-JP" dirty="0"/>
              <a:t>は、そうでない人に比べて男性で４３</a:t>
            </a:r>
            <a:r>
              <a:rPr lang="en-US" altLang="ja-JP" dirty="0"/>
              <a:t>%</a:t>
            </a:r>
            <a:r>
              <a:rPr lang="ja-JP" altLang="ja-JP" dirty="0" err="1"/>
              <a:t>、</a:t>
            </a:r>
            <a:r>
              <a:rPr lang="ja-JP" altLang="ja-JP" dirty="0"/>
              <a:t>女性で３７％、がんになるリスクが低くなると言われています。</a:t>
            </a:r>
          </a:p>
          <a:p>
            <a:r>
              <a:rPr lang="ja-JP" altLang="ja-JP" dirty="0"/>
              <a:t>今、私たちにできることをコツコツ続けていくことが、病気の予防につながるのです</a:t>
            </a:r>
            <a:r>
              <a:rPr lang="ja-JP" altLang="ja-JP" dirty="0" smtClean="0"/>
              <a:t>。</a:t>
            </a:r>
            <a:endParaRPr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16</a:t>
            </a:fld>
            <a:endParaRPr kumimoji="1" lang="ja-JP" altLang="en-US"/>
          </a:p>
        </p:txBody>
      </p:sp>
    </p:spTree>
    <p:extLst>
      <p:ext uri="{BB962C8B-B14F-4D97-AF65-F5344CB8AC3E}">
        <p14:creationId xmlns:p14="http://schemas.microsoft.com/office/powerpoint/2010/main" val="19684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日本人のがんの原因として、女性で一番、男性でも二番目に多いのが「感染」です。</a:t>
            </a:r>
          </a:p>
          <a:p>
            <a:r>
              <a:rPr kumimoji="1" lang="ja-JP" altLang="ja-JP" sz="1200" kern="1200" dirty="0" smtClean="0">
                <a:solidFill>
                  <a:schemeClr val="tx1"/>
                </a:solidFill>
                <a:effectLst/>
                <a:latin typeface="+mn-lt"/>
                <a:ea typeface="+mn-ea"/>
                <a:cs typeface="+mn-cs"/>
              </a:rPr>
              <a:t>細菌やウイルスが体の中に入る感染が原因となるがんには、胃がん（ピロリ菌）・肝臓がん（肝炎ウイルス）、子宮頸がん（ヒトパピローマウイルス）などがあります。</a:t>
            </a:r>
          </a:p>
          <a:p>
            <a:r>
              <a:rPr kumimoji="1" lang="ja-JP" altLang="ja-JP" sz="1200" kern="1200" dirty="0" smtClean="0">
                <a:solidFill>
                  <a:schemeClr val="tx1"/>
                </a:solidFill>
                <a:effectLst/>
                <a:latin typeface="+mn-lt"/>
                <a:ea typeface="+mn-ea"/>
                <a:cs typeface="+mn-cs"/>
              </a:rPr>
              <a:t>いずれの場合も、感染したら必ずがんになるわけではありません。</a:t>
            </a:r>
          </a:p>
          <a:p>
            <a:r>
              <a:rPr kumimoji="1" lang="ja-JP" altLang="ja-JP" sz="1200" kern="1200" dirty="0" smtClean="0">
                <a:solidFill>
                  <a:schemeClr val="tx1"/>
                </a:solidFill>
                <a:effectLst/>
                <a:latin typeface="+mn-lt"/>
                <a:ea typeface="+mn-ea"/>
                <a:cs typeface="+mn-cs"/>
              </a:rPr>
              <a:t>これらのがんは、薬によって菌をやっつけたり、予防接種をすることで防ぐことができます。</a:t>
            </a:r>
          </a:p>
          <a:p>
            <a:r>
              <a:rPr kumimoji="1" lang="ja-JP" altLang="ja-JP" sz="1200" kern="1200" dirty="0" smtClean="0">
                <a:solidFill>
                  <a:schemeClr val="tx1"/>
                </a:solidFill>
                <a:effectLst/>
                <a:latin typeface="+mn-lt"/>
                <a:ea typeface="+mn-ea"/>
                <a:cs typeface="+mn-cs"/>
              </a:rPr>
              <a:t>正しい知識を身に付けて、予防や早期発見・早期治療を心がけましょう。</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17</a:t>
            </a:fld>
            <a:endParaRPr kumimoji="1" lang="ja-JP" altLang="en-US"/>
          </a:p>
        </p:txBody>
      </p:sp>
    </p:spTree>
    <p:extLst>
      <p:ext uri="{BB962C8B-B14F-4D97-AF65-F5344CB8AC3E}">
        <p14:creationId xmlns:p14="http://schemas.microsoft.com/office/powerpoint/2010/main" val="2249710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また、遺伝についてですが、</a:t>
            </a:r>
            <a:r>
              <a:rPr kumimoji="1" lang="ja-JP" altLang="ja-JP" sz="1200" kern="1200" dirty="0" smtClean="0">
                <a:solidFill>
                  <a:schemeClr val="tx1"/>
                </a:solidFill>
                <a:effectLst/>
                <a:latin typeface="+mn-lt"/>
                <a:ea typeface="+mn-ea"/>
                <a:cs typeface="+mn-cs"/>
              </a:rPr>
              <a:t>がんになりやすい遺伝子を持ってい</a:t>
            </a:r>
            <a:r>
              <a:rPr kumimoji="1" lang="ja-JP" altLang="en-US" sz="1200" kern="1200" dirty="0" smtClean="0">
                <a:solidFill>
                  <a:schemeClr val="tx1"/>
                </a:solidFill>
                <a:effectLst/>
                <a:latin typeface="+mn-lt"/>
                <a:ea typeface="+mn-ea"/>
                <a:cs typeface="+mn-cs"/>
              </a:rPr>
              <a:t>るからといって</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必ずがんになるわけではありません。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わかっているがんの原因の中でも、遺伝が原因とされるものは、約５％にすぎません。</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がんは誰でもかかる可能性がある病気です。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～２年に一度の</a:t>
            </a:r>
            <a:r>
              <a:rPr kumimoji="1" lang="ja-JP" altLang="ja-JP" sz="1200" kern="1200" dirty="0" smtClean="0">
                <a:solidFill>
                  <a:schemeClr val="tx1"/>
                </a:solidFill>
                <a:effectLst/>
                <a:latin typeface="+mn-lt"/>
                <a:ea typeface="+mn-ea"/>
                <a:cs typeface="+mn-cs"/>
              </a:rPr>
              <a:t>定期検診をしっかり受ける</a:t>
            </a:r>
            <a:r>
              <a:rPr kumimoji="1" lang="ja-JP" altLang="en-US" sz="1200" kern="1200" dirty="0" smtClean="0">
                <a:solidFill>
                  <a:schemeClr val="tx1"/>
                </a:solidFill>
                <a:effectLst/>
                <a:latin typeface="+mn-lt"/>
                <a:ea typeface="+mn-ea"/>
                <a:cs typeface="+mn-cs"/>
              </a:rPr>
              <a:t>、健康によい生活習慣を継続する</a:t>
            </a:r>
            <a:r>
              <a:rPr kumimoji="1" lang="ja-JP" altLang="ja-JP" sz="1200" kern="1200" dirty="0" smtClean="0">
                <a:solidFill>
                  <a:schemeClr val="tx1"/>
                </a:solidFill>
                <a:effectLst/>
                <a:latin typeface="+mn-lt"/>
                <a:ea typeface="+mn-ea"/>
                <a:cs typeface="+mn-cs"/>
              </a:rPr>
              <a:t>など、</a:t>
            </a:r>
            <a:r>
              <a:rPr kumimoji="1" lang="ja-JP" altLang="en-US" sz="1200" kern="1200" dirty="0" smtClean="0">
                <a:solidFill>
                  <a:schemeClr val="tx1"/>
                </a:solidFill>
                <a:effectLst/>
                <a:latin typeface="+mn-lt"/>
                <a:ea typeface="+mn-ea"/>
                <a:cs typeface="+mn-cs"/>
              </a:rPr>
              <a:t>健康な体づくりと</a:t>
            </a:r>
            <a:r>
              <a:rPr kumimoji="1" lang="ja-JP" altLang="ja-JP" sz="1200" kern="1200" dirty="0" smtClean="0">
                <a:solidFill>
                  <a:schemeClr val="tx1"/>
                </a:solidFill>
                <a:effectLst/>
                <a:latin typeface="+mn-lt"/>
                <a:ea typeface="+mn-ea"/>
                <a:cs typeface="+mn-cs"/>
              </a:rPr>
              <a:t>早期発見ができるように努めましょう。</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18</a:t>
            </a:fld>
            <a:endParaRPr kumimoji="1" lang="ja-JP" altLang="en-US"/>
          </a:p>
        </p:txBody>
      </p:sp>
    </p:spTree>
    <p:extLst>
      <p:ext uri="{BB962C8B-B14F-4D97-AF65-F5344CB8AC3E}">
        <p14:creationId xmlns:p14="http://schemas.microsoft.com/office/powerpoint/2010/main" val="1192367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a:t>
            </a:r>
            <a:r>
              <a:rPr kumimoji="1" lang="ja-JP" altLang="en-US" sz="1200" kern="1200" dirty="0" smtClean="0">
                <a:solidFill>
                  <a:schemeClr val="tx1"/>
                </a:solidFill>
                <a:effectLst/>
                <a:latin typeface="+mn-lt"/>
                <a:ea typeface="+mn-ea"/>
                <a:cs typeface="+mn-cs"/>
              </a:rPr>
              <a:t>年齢を重ねる</a:t>
            </a:r>
            <a:r>
              <a:rPr kumimoji="1" lang="ja-JP" altLang="ja-JP" sz="1200" kern="1200" dirty="0" smtClean="0">
                <a:solidFill>
                  <a:schemeClr val="tx1"/>
                </a:solidFill>
                <a:effectLst/>
                <a:latin typeface="+mn-lt"/>
                <a:ea typeface="+mn-ea"/>
                <a:cs typeface="+mn-cs"/>
              </a:rPr>
              <a:t>と、細胞分裂の回数が多くなり、細胞分裂をしたときに傷ついた細胞ができやすくなることや細胞を正常に保つ働きが弱くなることから、お年寄りはがんになりやすいと言われています。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特に５０歳を超えると要注意です。</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19</a:t>
            </a:fld>
            <a:endParaRPr kumimoji="1" lang="ja-JP" altLang="en-US"/>
          </a:p>
        </p:txBody>
      </p:sp>
    </p:spTree>
    <p:extLst>
      <p:ext uri="{BB962C8B-B14F-4D97-AF65-F5344CB8AC3E}">
        <p14:creationId xmlns:p14="http://schemas.microsoft.com/office/powerpoint/2010/main" val="1875079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先ほどもいいましたが、がん</a:t>
            </a:r>
            <a:r>
              <a:rPr kumimoji="1" lang="ja-JP" altLang="en-US" sz="1200" kern="1200" dirty="0" smtClean="0">
                <a:solidFill>
                  <a:schemeClr val="tx1"/>
                </a:solidFill>
                <a:effectLst/>
                <a:latin typeface="+mn-lt"/>
                <a:ea typeface="+mn-ea"/>
                <a:cs typeface="+mn-cs"/>
              </a:rPr>
              <a:t>には原因がわからないものが多くあります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特に子どもがかかるがん（小児がん）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生活習慣や</a:t>
            </a:r>
            <a:r>
              <a:rPr kumimoji="1" lang="ja-JP" altLang="en-US" sz="1200" kern="1200" dirty="0" smtClean="0">
                <a:solidFill>
                  <a:schemeClr val="tx1"/>
                </a:solidFill>
                <a:effectLst/>
                <a:latin typeface="+mn-lt"/>
                <a:ea typeface="+mn-ea"/>
                <a:cs typeface="+mn-cs"/>
              </a:rPr>
              <a:t>細菌</a:t>
            </a:r>
            <a:r>
              <a:rPr kumimoji="1" lang="ja-JP" altLang="ja-JP" sz="1200" kern="1200" dirty="0" smtClean="0">
                <a:solidFill>
                  <a:schemeClr val="tx1"/>
                </a:solidFill>
                <a:effectLst/>
                <a:latin typeface="+mn-lt"/>
                <a:ea typeface="+mn-ea"/>
                <a:cs typeface="+mn-cs"/>
              </a:rPr>
              <a:t>・ウイルスとは関係なく発症するものが多いです。</a:t>
            </a:r>
          </a:p>
          <a:p>
            <a:r>
              <a:rPr kumimoji="1" lang="ja-JP" altLang="ja-JP" sz="1200" kern="1200" dirty="0" smtClean="0">
                <a:solidFill>
                  <a:schemeClr val="tx1"/>
                </a:solidFill>
                <a:effectLst/>
                <a:latin typeface="+mn-lt"/>
                <a:ea typeface="+mn-ea"/>
                <a:cs typeface="+mn-cs"/>
              </a:rPr>
              <a:t>「がんになったのは、生活習慣が悪かったから」と</a:t>
            </a:r>
            <a:r>
              <a:rPr kumimoji="1" lang="ja-JP" altLang="en-US" sz="1200" kern="1200" dirty="0" smtClean="0">
                <a:solidFill>
                  <a:schemeClr val="tx1"/>
                </a:solidFill>
                <a:effectLst/>
                <a:latin typeface="+mn-lt"/>
                <a:ea typeface="+mn-ea"/>
                <a:cs typeface="+mn-cs"/>
              </a:rPr>
              <a:t>は限りません</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悪いのは患者さんではなく、がんという病気です。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ja-JP" dirty="0" smtClean="0"/>
              <a:t>今、私たちにできる</a:t>
            </a:r>
            <a:r>
              <a:rPr lang="ja-JP" altLang="en-US" dirty="0" smtClean="0"/>
              <a:t>生活習慣を</a:t>
            </a:r>
            <a:r>
              <a:rPr lang="ja-JP" altLang="ja-JP" dirty="0" smtClean="0"/>
              <a:t>コツコツ続けていくことが、病気の予防につなが</a:t>
            </a:r>
            <a:r>
              <a:rPr lang="ja-JP" altLang="en-US" dirty="0" smtClean="0"/>
              <a:t>ります</a:t>
            </a:r>
            <a:r>
              <a:rPr lang="ja-JP" altLang="ja-JP" dirty="0" smtClean="0"/>
              <a:t>。</a:t>
            </a:r>
            <a:endParaRPr lang="en-US" altLang="ja-JP"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20</a:t>
            </a:fld>
            <a:endParaRPr kumimoji="1" lang="ja-JP" altLang="en-US"/>
          </a:p>
        </p:txBody>
      </p:sp>
    </p:spTree>
    <p:extLst>
      <p:ext uri="{BB962C8B-B14F-4D97-AF65-F5344CB8AC3E}">
        <p14:creationId xmlns:p14="http://schemas.microsoft.com/office/powerpoint/2010/main" val="163907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この時間では、</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「がん」</a:t>
            </a:r>
            <a:r>
              <a:rPr kumimoji="1" lang="ja-JP" altLang="en-US" sz="1200" kern="1200" dirty="0" smtClean="0">
                <a:solidFill>
                  <a:schemeClr val="tx1"/>
                </a:solidFill>
                <a:effectLst/>
                <a:latin typeface="+mn-lt"/>
                <a:ea typeface="+mn-ea"/>
                <a:cs typeface="+mn-cs"/>
              </a:rPr>
              <a:t>から命を守るため</a:t>
            </a:r>
            <a:r>
              <a:rPr kumimoji="1" lang="ja-JP" altLang="ja-JP" sz="1200" kern="1200" dirty="0" smtClean="0">
                <a:solidFill>
                  <a:schemeClr val="tx1"/>
                </a:solidFill>
                <a:effectLst/>
                <a:latin typeface="+mn-lt"/>
                <a:ea typeface="+mn-ea"/>
                <a:cs typeface="+mn-cs"/>
              </a:rPr>
              <a:t>に</a:t>
            </a:r>
            <a:r>
              <a:rPr kumimoji="1" lang="ja-JP" altLang="en-US" sz="1200" kern="1200" dirty="0" smtClean="0">
                <a:solidFill>
                  <a:schemeClr val="tx1"/>
                </a:solidFill>
                <a:effectLst/>
                <a:latin typeface="+mn-lt"/>
                <a:ea typeface="+mn-ea"/>
                <a:cs typeface="+mn-cs"/>
              </a:rPr>
              <a:t>、わたしたちにできることは何か</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、を考えていきます。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a:t>
            </a:fld>
            <a:endParaRPr kumimoji="1" lang="ja-JP" altLang="en-US"/>
          </a:p>
        </p:txBody>
      </p:sp>
    </p:spTree>
    <p:extLst>
      <p:ext uri="{BB962C8B-B14F-4D97-AF65-F5344CB8AC3E}">
        <p14:creationId xmlns:p14="http://schemas.microsoft.com/office/powerpoint/2010/main" val="1813621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がんは、小さいうちに治療すれば、がんの種類によっては、治すことができるようになりました。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そのためには、小さいうちにがんを見つけることが大切です。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しかし、がんが小さいうちは、体に症状が出なくて、自分自身では気がつきにくいです。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がんは</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年から</a:t>
            </a:r>
            <a:r>
              <a:rPr kumimoji="1" lang="en-US" altLang="ja-JP" sz="1200" kern="1200" dirty="0" smtClean="0">
                <a:solidFill>
                  <a:schemeClr val="tx1"/>
                </a:solidFill>
                <a:effectLst/>
                <a:latin typeface="+mn-lt"/>
                <a:ea typeface="+mn-ea"/>
                <a:cs typeface="+mn-cs"/>
              </a:rPr>
              <a:t>20</a:t>
            </a:r>
            <a:r>
              <a:rPr kumimoji="1" lang="ja-JP" altLang="en-US" sz="1200" kern="1200" dirty="0" smtClean="0">
                <a:solidFill>
                  <a:schemeClr val="tx1"/>
                </a:solidFill>
                <a:effectLst/>
                <a:latin typeface="+mn-lt"/>
                <a:ea typeface="+mn-ea"/>
                <a:cs typeface="+mn-cs"/>
              </a:rPr>
              <a:t>年かけて、検診で発見できる１ｃｍ位の大きさになります。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でも、そこから体に色々な症状が出てくる２ｃｍの大きさになるのは、１～２年しかかかりません。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急に体の調子が悪くなって、気がついたときにはすでにがんが大きくなってしまっていることが多いです。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だから、早期発見といって、できるだけ小さいうちに早く見つけることが大切です。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22</a:t>
            </a:fld>
            <a:endParaRPr kumimoji="1" lang="ja-JP" altLang="en-US"/>
          </a:p>
        </p:txBody>
      </p:sp>
    </p:spTree>
    <p:extLst>
      <p:ext uri="{BB962C8B-B14F-4D97-AF65-F5344CB8AC3E}">
        <p14:creationId xmlns:p14="http://schemas.microsoft.com/office/powerpoint/2010/main" val="2187649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しかし、日本では、がん検診の受診率は、</a:t>
            </a:r>
            <a:r>
              <a:rPr kumimoji="1" lang="ja-JP" altLang="en-US" sz="1200" kern="1200" dirty="0" smtClean="0">
                <a:solidFill>
                  <a:schemeClr val="tx1"/>
                </a:solidFill>
                <a:effectLst/>
                <a:latin typeface="+mn-lt"/>
                <a:ea typeface="+mn-ea"/>
                <a:cs typeface="+mn-cs"/>
              </a:rPr>
              <a:t>ほとんどの検診で</a:t>
            </a:r>
            <a:r>
              <a:rPr kumimoji="1" lang="ja-JP" altLang="ja-JP" sz="1200" kern="1200" dirty="0" smtClean="0">
                <a:solidFill>
                  <a:schemeClr val="tx1"/>
                </a:solidFill>
                <a:effectLst/>
                <a:latin typeface="+mn-lt"/>
                <a:ea typeface="+mn-ea"/>
                <a:cs typeface="+mn-cs"/>
              </a:rPr>
              <a:t>５０％にも達していません。</a:t>
            </a:r>
          </a:p>
          <a:p>
            <a:r>
              <a:rPr kumimoji="1" lang="ja-JP" altLang="ja-JP" sz="1200" kern="1200" dirty="0" smtClean="0">
                <a:solidFill>
                  <a:schemeClr val="tx1"/>
                </a:solidFill>
                <a:effectLst/>
                <a:latin typeface="+mn-lt"/>
                <a:ea typeface="+mn-ea"/>
                <a:cs typeface="+mn-cs"/>
              </a:rPr>
              <a:t>みなさんのおうちの方</a:t>
            </a:r>
            <a:r>
              <a:rPr kumimoji="1" lang="ja-JP" altLang="en-US" sz="1200" kern="1200" dirty="0" smtClean="0">
                <a:solidFill>
                  <a:schemeClr val="tx1"/>
                </a:solidFill>
                <a:effectLst/>
                <a:latin typeface="+mn-lt"/>
                <a:ea typeface="+mn-ea"/>
                <a:cs typeface="+mn-cs"/>
              </a:rPr>
              <a:t>や周りの大切な人たち</a:t>
            </a:r>
            <a:r>
              <a:rPr kumimoji="1" lang="ja-JP" altLang="ja-JP" sz="1200" kern="1200" dirty="0" smtClean="0">
                <a:solidFill>
                  <a:schemeClr val="tx1"/>
                </a:solidFill>
                <a:effectLst/>
                <a:latin typeface="+mn-lt"/>
                <a:ea typeface="+mn-ea"/>
                <a:cs typeface="+mn-cs"/>
              </a:rPr>
              <a:t>は受けられているでしょうか。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23</a:t>
            </a:fld>
            <a:endParaRPr kumimoji="1" lang="ja-JP" altLang="en-US"/>
          </a:p>
        </p:txBody>
      </p:sp>
    </p:spTree>
    <p:extLst>
      <p:ext uri="{BB962C8B-B14F-4D97-AF65-F5344CB8AC3E}">
        <p14:creationId xmlns:p14="http://schemas.microsoft.com/office/powerpoint/2010/main" val="1542664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高知県の４０～５９歳の方に、がん検診を受けない理由を聞きました。</a:t>
            </a:r>
          </a:p>
          <a:p>
            <a:r>
              <a:rPr kumimoji="1" lang="ja-JP" altLang="ja-JP" sz="1200" kern="1200" dirty="0" smtClean="0">
                <a:solidFill>
                  <a:schemeClr val="tx1"/>
                </a:solidFill>
                <a:effectLst/>
                <a:latin typeface="+mn-lt"/>
                <a:ea typeface="+mn-ea"/>
                <a:cs typeface="+mn-cs"/>
              </a:rPr>
              <a:t>この結果を見て、どう思いますか。</a:t>
            </a:r>
          </a:p>
          <a:p>
            <a:r>
              <a:rPr kumimoji="1" lang="ja-JP" altLang="ja-JP" sz="1200" kern="1200" dirty="0" smtClean="0">
                <a:solidFill>
                  <a:schemeClr val="tx1"/>
                </a:solidFill>
                <a:effectLst/>
                <a:latin typeface="+mn-lt"/>
                <a:ea typeface="+mn-ea"/>
                <a:cs typeface="+mn-cs"/>
              </a:rPr>
              <a:t>健康や</a:t>
            </a:r>
            <a:r>
              <a:rPr kumimoji="1" lang="ja-JP" altLang="en-US" sz="1200" kern="1200" dirty="0" smtClean="0">
                <a:solidFill>
                  <a:schemeClr val="tx1"/>
                </a:solidFill>
                <a:effectLst/>
                <a:latin typeface="+mn-lt"/>
                <a:ea typeface="+mn-ea"/>
                <a:cs typeface="+mn-cs"/>
              </a:rPr>
              <a:t>命</a:t>
            </a:r>
            <a:r>
              <a:rPr kumimoji="1" lang="ja-JP" altLang="ja-JP" sz="1200" kern="1200" dirty="0" smtClean="0">
                <a:solidFill>
                  <a:schemeClr val="tx1"/>
                </a:solidFill>
                <a:effectLst/>
                <a:latin typeface="+mn-lt"/>
                <a:ea typeface="+mn-ea"/>
                <a:cs typeface="+mn-cs"/>
              </a:rPr>
              <a:t>は、この理由に変えられるものでしょうか。</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健康や命を守るためには、一人ひとりががん検診の重要性を正しく理解して行動することが重要です。</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24</a:t>
            </a:fld>
            <a:endParaRPr kumimoji="1" lang="ja-JP" altLang="en-US"/>
          </a:p>
        </p:txBody>
      </p:sp>
    </p:spTree>
    <p:extLst>
      <p:ext uri="{BB962C8B-B14F-4D97-AF65-F5344CB8AC3E}">
        <p14:creationId xmlns:p14="http://schemas.microsoft.com/office/powerpoint/2010/main" val="492703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成人になれば、症状はなくても、</a:t>
            </a:r>
            <a:r>
              <a:rPr kumimoji="1" lang="en-US" altLang="ja-JP" dirty="0" smtClean="0"/>
              <a:t>1</a:t>
            </a:r>
            <a:r>
              <a:rPr kumimoji="1" lang="ja-JP" altLang="en-US" dirty="0" smtClean="0"/>
              <a:t>～２年に一度、定期的にがん検診を受けることが大切です。</a:t>
            </a:r>
            <a:endParaRPr kumimoji="1" lang="en-US" altLang="ja-JP" dirty="0" smtClean="0"/>
          </a:p>
          <a:p>
            <a:r>
              <a:rPr kumimoji="1" lang="ja-JP" altLang="en-US" dirty="0" smtClean="0"/>
              <a:t>検診では、胃や大腸、肺など、体のそれぞれの場所に応じた検査を、決められた年齢から決められた間隔で定期的に行うことで、自分では気づかない小さな異常を見つけることができます。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E32F5-D507-46CB-9308-7799FED8D203}"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94777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色々</a:t>
            </a:r>
            <a:r>
              <a:rPr lang="ja-JP" altLang="ja-JP" dirty="0" smtClean="0"/>
              <a:t>と</a:t>
            </a:r>
            <a:r>
              <a:rPr lang="ja-JP" altLang="ja-JP" dirty="0"/>
              <a:t>気をつけていても、がんになることはあります。</a:t>
            </a:r>
          </a:p>
          <a:p>
            <a:r>
              <a:rPr lang="ja-JP" altLang="ja-JP" dirty="0"/>
              <a:t>がん</a:t>
            </a:r>
            <a:r>
              <a:rPr lang="ja-JP" altLang="en-US" dirty="0"/>
              <a:t>は小さいうちに早く見つければ、ほとんどが治る可能性が高い病気です。</a:t>
            </a:r>
            <a:endParaRPr lang="en-US" altLang="ja-JP" dirty="0"/>
          </a:p>
          <a:p>
            <a:r>
              <a:rPr lang="ja-JP" altLang="ja-JP" dirty="0"/>
              <a:t>でも、「がん」は</a:t>
            </a:r>
            <a:r>
              <a:rPr lang="ja-JP" altLang="en-US" dirty="0"/>
              <a:t>、小さい</a:t>
            </a:r>
            <a:r>
              <a:rPr lang="ja-JP" altLang="ja-JP" dirty="0"/>
              <a:t>うちは体に症状が出ないことがほとんどです。</a:t>
            </a:r>
          </a:p>
          <a:p>
            <a:r>
              <a:rPr lang="ja-JP" altLang="en-US" dirty="0"/>
              <a:t>「自分だけは大丈夫」と思わないで、</a:t>
            </a:r>
            <a:r>
              <a:rPr lang="ja-JP" altLang="ja-JP" dirty="0"/>
              <a:t>大人になったら、みなさんもぜひ、がん検診を</a:t>
            </a:r>
            <a:r>
              <a:rPr lang="ja-JP" altLang="ja-JP" dirty="0" smtClean="0"/>
              <a:t>受けてください</a:t>
            </a:r>
            <a:r>
              <a:rPr lang="ja-JP" altLang="ja-JP" dirty="0"/>
              <a:t>。</a:t>
            </a:r>
          </a:p>
          <a:p>
            <a:r>
              <a:rPr kumimoji="1" lang="ja-JP" altLang="ja-JP" sz="1200" kern="1200" dirty="0" smtClean="0">
                <a:solidFill>
                  <a:schemeClr val="tx1"/>
                </a:solidFill>
                <a:effectLst/>
                <a:latin typeface="+mn-lt"/>
                <a:ea typeface="+mn-ea"/>
                <a:cs typeface="+mn-cs"/>
              </a:rPr>
              <a:t>そして、おうちの人や周りの大切な人にも、治りやすい小さなうちにがん細胞を見つけられるがん検診の大切さを伝えて、</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～２年に一度、定期的に検診を受けることを勧めてください。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26</a:t>
            </a:fld>
            <a:endParaRPr kumimoji="1" lang="ja-JP" altLang="en-US"/>
          </a:p>
        </p:txBody>
      </p:sp>
    </p:spTree>
    <p:extLst>
      <p:ext uri="{BB962C8B-B14F-4D97-AF65-F5344CB8AC3E}">
        <p14:creationId xmlns:p14="http://schemas.microsoft.com/office/powerpoint/2010/main" val="2775875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今日の復習です。</a:t>
            </a:r>
          </a:p>
          <a:p>
            <a:r>
              <a:rPr kumimoji="1" lang="ja-JP" altLang="en-US" sz="1200" kern="1200" dirty="0" smtClean="0">
                <a:solidFill>
                  <a:schemeClr val="tx1"/>
                </a:solidFill>
                <a:effectLst/>
                <a:latin typeface="+mn-lt"/>
                <a:ea typeface="+mn-ea"/>
                <a:cs typeface="+mn-cs"/>
              </a:rPr>
              <a:t>がんは、早く見つければ、がんの種類によっては治る可能性が高い病気です。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対策にはまず、予防。</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5</a:t>
            </a:r>
            <a:r>
              <a:rPr kumimoji="1" lang="ja-JP" altLang="en-US" sz="1200" kern="1200" dirty="0" err="1" smtClean="0">
                <a:solidFill>
                  <a:schemeClr val="tx1"/>
                </a:solidFill>
                <a:effectLst/>
                <a:latin typeface="+mn-lt"/>
                <a:ea typeface="+mn-ea"/>
                <a:cs typeface="+mn-cs"/>
              </a:rPr>
              <a:t>つの</a:t>
            </a:r>
            <a:r>
              <a:rPr kumimoji="1" lang="ja-JP" altLang="en-US" sz="1200" kern="1200" dirty="0" smtClean="0">
                <a:solidFill>
                  <a:schemeClr val="tx1"/>
                </a:solidFill>
                <a:effectLst/>
                <a:latin typeface="+mn-lt"/>
                <a:ea typeface="+mn-ea"/>
                <a:cs typeface="+mn-cs"/>
              </a:rPr>
              <a:t>生活習慣を身に付けることが大切です。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そして、がんに関する正しい情報を身に付けて、感染を予防したり、リスクを回避したりする行動がとれるようにしましょう。</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もう一つ大事なのが、早期発見のためのがん検診。</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元気に毎日を過ごすためには健康が大切です。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健康のためにできることを今から始めましょう。</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623441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（パターン１）グループワーク</a:t>
            </a:r>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28</a:t>
            </a:fld>
            <a:endParaRPr kumimoji="1" lang="ja-JP" altLang="en-US"/>
          </a:p>
        </p:txBody>
      </p:sp>
    </p:spTree>
    <p:extLst>
      <p:ext uri="{BB962C8B-B14F-4D97-AF65-F5344CB8AC3E}">
        <p14:creationId xmlns:p14="http://schemas.microsoft.com/office/powerpoint/2010/main" val="3344876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（パターン２）グループワーク</a:t>
            </a: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29</a:t>
            </a:fld>
            <a:endParaRPr kumimoji="1" lang="ja-JP" altLang="en-US"/>
          </a:p>
        </p:txBody>
      </p:sp>
    </p:spTree>
    <p:extLst>
      <p:ext uri="{BB962C8B-B14F-4D97-AF65-F5344CB8AC3E}">
        <p14:creationId xmlns:p14="http://schemas.microsoft.com/office/powerpoint/2010/main" val="313163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30</a:t>
            </a:fld>
            <a:endParaRPr kumimoji="1" lang="ja-JP" altLang="en-US"/>
          </a:p>
        </p:txBody>
      </p:sp>
    </p:spTree>
    <p:extLst>
      <p:ext uri="{BB962C8B-B14F-4D97-AF65-F5344CB8AC3E}">
        <p14:creationId xmlns:p14="http://schemas.microsoft.com/office/powerpoint/2010/main" val="4139158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文部科学省　がん教育推進のための教材　指導参考資料　映像教材「がんと生きる」　参照</a:t>
            </a:r>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31</a:t>
            </a:fld>
            <a:endParaRPr kumimoji="1" lang="ja-JP" altLang="en-US"/>
          </a:p>
        </p:txBody>
      </p:sp>
    </p:spTree>
    <p:extLst>
      <p:ext uri="{BB962C8B-B14F-4D97-AF65-F5344CB8AC3E}">
        <p14:creationId xmlns:p14="http://schemas.microsoft.com/office/powerpoint/2010/main" val="1729836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今、日本では、がんになる人やがんで命を落としてしまう人が増えてきています。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国内で</a:t>
            </a:r>
            <a:r>
              <a:rPr kumimoji="1" lang="ja-JP" altLang="ja-JP" sz="1200" kern="1200" dirty="0" smtClean="0">
                <a:solidFill>
                  <a:schemeClr val="tx1"/>
                </a:solidFill>
                <a:effectLst/>
                <a:latin typeface="+mn-lt"/>
                <a:ea typeface="+mn-ea"/>
                <a:cs typeface="+mn-cs"/>
              </a:rPr>
              <a:t>亡くなった人の原因を調べると、</a:t>
            </a:r>
            <a:r>
              <a:rPr kumimoji="1" lang="ja-JP" altLang="en-US" sz="1200" kern="1200" dirty="0" smtClean="0">
                <a:solidFill>
                  <a:schemeClr val="tx1"/>
                </a:solidFill>
                <a:effectLst/>
                <a:latin typeface="+mn-lt"/>
                <a:ea typeface="+mn-ea"/>
                <a:cs typeface="+mn-cs"/>
              </a:rPr>
              <a:t>１９８１年から、死亡</a:t>
            </a:r>
            <a:r>
              <a:rPr kumimoji="1" lang="ja-JP" altLang="ja-JP" sz="1200" kern="1200" dirty="0" smtClean="0">
                <a:solidFill>
                  <a:schemeClr val="tx1"/>
                </a:solidFill>
                <a:effectLst/>
                <a:latin typeface="+mn-lt"/>
                <a:ea typeface="+mn-ea"/>
                <a:cs typeface="+mn-cs"/>
              </a:rPr>
              <a:t>原因の第１位はがん</a:t>
            </a:r>
            <a:r>
              <a:rPr kumimoji="1" lang="ja-JP" altLang="en-US" sz="1200" kern="1200" dirty="0" smtClean="0">
                <a:solidFill>
                  <a:schemeClr val="tx1"/>
                </a:solidFill>
                <a:effectLst/>
                <a:latin typeface="+mn-lt"/>
                <a:ea typeface="+mn-ea"/>
                <a:cs typeface="+mn-cs"/>
              </a:rPr>
              <a:t>になっています。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a:t>
            </a:fld>
            <a:endParaRPr kumimoji="1" lang="ja-JP" altLang="en-US"/>
          </a:p>
        </p:txBody>
      </p:sp>
    </p:spTree>
    <p:extLst>
      <p:ext uri="{BB962C8B-B14F-4D97-AF65-F5344CB8AC3E}">
        <p14:creationId xmlns:p14="http://schemas.microsoft.com/office/powerpoint/2010/main" val="4174969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（パターン３）グループワーク</a:t>
            </a: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32</a:t>
            </a:fld>
            <a:endParaRPr kumimoji="1" lang="ja-JP" altLang="en-US"/>
          </a:p>
        </p:txBody>
      </p:sp>
    </p:spTree>
    <p:extLst>
      <p:ext uri="{BB962C8B-B14F-4D97-AF65-F5344CB8AC3E}">
        <p14:creationId xmlns:p14="http://schemas.microsoft.com/office/powerpoint/2010/main" val="3671133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統計によると、</a:t>
            </a:r>
            <a:r>
              <a:rPr kumimoji="1" lang="ja-JP" altLang="en-US" sz="1200" kern="1200" dirty="0" smtClean="0">
                <a:solidFill>
                  <a:schemeClr val="tx1"/>
                </a:solidFill>
                <a:effectLst/>
                <a:latin typeface="+mn-lt"/>
                <a:ea typeface="+mn-ea"/>
                <a:cs typeface="+mn-cs"/>
              </a:rPr>
              <a:t>全国では、</a:t>
            </a:r>
            <a:r>
              <a:rPr kumimoji="1" lang="ja-JP" altLang="ja-JP" sz="1200" kern="1200" dirty="0" smtClean="0">
                <a:solidFill>
                  <a:schemeClr val="tx1"/>
                </a:solidFill>
                <a:effectLst/>
                <a:latin typeface="+mn-lt"/>
                <a:ea typeface="+mn-ea"/>
                <a:cs typeface="+mn-cs"/>
              </a:rPr>
              <a:t>２人に１人ががんになると言われています。また、一生のうち、男性では６２％</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人に</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の人が、女性では４７％</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人に</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人</a:t>
            </a:r>
            <a:r>
              <a:rPr kumimoji="1" lang="ja-JP" altLang="ja-JP" sz="1200" kern="1200" dirty="0" smtClean="0">
                <a:solidFill>
                  <a:schemeClr val="tx1"/>
                </a:solidFill>
                <a:effectLst/>
                <a:latin typeface="+mn-lt"/>
                <a:ea typeface="+mn-ea"/>
                <a:cs typeface="+mn-cs"/>
              </a:rPr>
              <a:t>の人ががんになります。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がんという病気は誰でもなる可能性がある病気です。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5</a:t>
            </a:fld>
            <a:endParaRPr kumimoji="1" lang="ja-JP" altLang="en-US"/>
          </a:p>
        </p:txBody>
      </p:sp>
    </p:spTree>
    <p:extLst>
      <p:ext uri="{BB962C8B-B14F-4D97-AF65-F5344CB8AC3E}">
        <p14:creationId xmlns:p14="http://schemas.microsoft.com/office/powerpoint/2010/main" val="365805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高知県では、約</a:t>
            </a:r>
            <a:r>
              <a:rPr kumimoji="1" lang="en-US" altLang="ja-JP" dirty="0" smtClean="0"/>
              <a:t>2</a:t>
            </a:r>
            <a:r>
              <a:rPr kumimoji="1" lang="ja-JP" altLang="en-US" dirty="0" smtClean="0"/>
              <a:t>人に</a:t>
            </a:r>
            <a:r>
              <a:rPr kumimoji="1" lang="en-US" altLang="ja-JP" dirty="0" smtClean="0"/>
              <a:t>1</a:t>
            </a:r>
            <a:r>
              <a:rPr kumimoji="1" lang="ja-JP" altLang="en-US" dirty="0" smtClean="0"/>
              <a:t>人が、食事や運動、たばこを吸うこと、お酒を飲むことなどの生活習慣が原因となる生活習慣病で亡くなっています。</a:t>
            </a:r>
            <a:endParaRPr kumimoji="1" lang="en-US" altLang="ja-JP" dirty="0" smtClean="0"/>
          </a:p>
          <a:p>
            <a:r>
              <a:rPr kumimoji="1" lang="ja-JP" altLang="en-US" dirty="0" smtClean="0"/>
              <a:t>生活習慣病には、がんや、心臓の血管が詰まる心疾患、脳の血管が詰まったり破れたりする脳血管疾患、などがあります。</a:t>
            </a:r>
            <a:endParaRPr kumimoji="1" lang="en-US" altLang="ja-JP" dirty="0" smtClean="0"/>
          </a:p>
          <a:p>
            <a:r>
              <a:rPr kumimoji="1" lang="ja-JP" altLang="en-US" dirty="0" smtClean="0"/>
              <a:t>その中でも、がんで亡くなる人が一番多くなっています。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6</a:t>
            </a:fld>
            <a:endParaRPr kumimoji="1" lang="ja-JP" altLang="en-US"/>
          </a:p>
        </p:txBody>
      </p:sp>
    </p:spTree>
    <p:extLst>
      <p:ext uri="{BB962C8B-B14F-4D97-AF65-F5344CB8AC3E}">
        <p14:creationId xmlns:p14="http://schemas.microsoft.com/office/powerpoint/2010/main" val="365052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がんには、色々な種類があります。がんの種類によって、治療で命を救いやすいものと、そうでないものがあります。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例えば、肺がんでは、男性で２７％、女性で４３．２％の人が、治療で命が救われます。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皮膚がんでは、それよりも多い、約９２％の人が、治療で命が救われます。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（適宜、グラフの説明）</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baseline="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５年相対生存率 </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　　　あるがんと診断された場合に、治療でどのくらい命を救えるかを示す指標。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あるがんと診断された人のうち５年後に生存している人の割合が、日本人全体で５年後に生存している人の割合に比べてどのくらいかを表す。１００％に近いほど治療で生命を救えるがん、０％に近いほど治療で生命を救いがたいがんであることを意味する。</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7</a:t>
            </a:fld>
            <a:endParaRPr kumimoji="1" lang="ja-JP" altLang="en-US"/>
          </a:p>
        </p:txBody>
      </p:sp>
    </p:spTree>
    <p:extLst>
      <p:ext uri="{BB962C8B-B14F-4D97-AF65-F5344CB8AC3E}">
        <p14:creationId xmlns:p14="http://schemas.microsoft.com/office/powerpoint/2010/main" val="299716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そんな、身近で場合によっては命を落とす可能性があるがんという病気は、どのような病気でしょうか。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D6E32F5-D507-46CB-9308-7799FED8D203}" type="slidenum">
              <a:rPr kumimoji="1" lang="ja-JP" altLang="en-US" smtClean="0"/>
              <a:pPr/>
              <a:t>8</a:t>
            </a:fld>
            <a:endParaRPr kumimoji="1" lang="ja-JP" altLang="en-US"/>
          </a:p>
        </p:txBody>
      </p:sp>
    </p:spTree>
    <p:extLst>
      <p:ext uri="{BB962C8B-B14F-4D97-AF65-F5344CB8AC3E}">
        <p14:creationId xmlns:p14="http://schemas.microsoft.com/office/powerpoint/2010/main" val="170885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私たちの体は小さな細胞が</a:t>
            </a:r>
            <a:r>
              <a:rPr kumimoji="1" lang="ja-JP" altLang="en-US" sz="1200" kern="1200" dirty="0" smtClean="0">
                <a:solidFill>
                  <a:schemeClr val="tx1"/>
                </a:solidFill>
                <a:effectLst/>
                <a:latin typeface="+mn-lt"/>
                <a:ea typeface="+mn-ea"/>
                <a:cs typeface="+mn-cs"/>
              </a:rPr>
              <a:t>たくさん</a:t>
            </a:r>
            <a:r>
              <a:rPr kumimoji="1" lang="ja-JP" altLang="ja-JP" sz="1200" kern="1200" dirty="0" smtClean="0">
                <a:solidFill>
                  <a:schemeClr val="tx1"/>
                </a:solidFill>
                <a:effectLst/>
                <a:latin typeface="+mn-lt"/>
                <a:ea typeface="+mn-ea"/>
                <a:cs typeface="+mn-cs"/>
              </a:rPr>
              <a:t>集まってできてい</a:t>
            </a:r>
            <a:r>
              <a:rPr kumimoji="1" lang="ja-JP" altLang="en-US" sz="1200" kern="1200" dirty="0" smtClean="0">
                <a:solidFill>
                  <a:schemeClr val="tx1"/>
                </a:solidFill>
                <a:effectLst/>
                <a:latin typeface="+mn-lt"/>
                <a:ea typeface="+mn-ea"/>
                <a:cs typeface="+mn-cs"/>
              </a:rPr>
              <a:t>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細胞は自分で</a:t>
            </a:r>
            <a:r>
              <a:rPr kumimoji="1" lang="ja-JP" altLang="en-US" sz="1200" kern="1200" dirty="0" smtClean="0">
                <a:solidFill>
                  <a:schemeClr val="tx1"/>
                </a:solidFill>
                <a:effectLst/>
                <a:latin typeface="+mn-lt"/>
                <a:ea typeface="+mn-ea"/>
                <a:cs typeface="+mn-cs"/>
              </a:rPr>
              <a:t>同じものをコピーして、</a:t>
            </a:r>
            <a:r>
              <a:rPr kumimoji="1" lang="ja-JP" altLang="ja-JP" sz="1200" kern="1200" dirty="0" smtClean="0">
                <a:solidFill>
                  <a:schemeClr val="tx1"/>
                </a:solidFill>
                <a:effectLst/>
                <a:latin typeface="+mn-lt"/>
                <a:ea typeface="+mn-ea"/>
                <a:cs typeface="+mn-cs"/>
              </a:rPr>
              <a:t>分裂して増えたり、古くなると新しいものに生まれ変わったりしていきます。</a:t>
            </a:r>
          </a:p>
          <a:p>
            <a:r>
              <a:rPr kumimoji="1" lang="ja-JP" altLang="ja-JP" sz="1200" kern="1200" dirty="0" smtClean="0">
                <a:solidFill>
                  <a:schemeClr val="tx1"/>
                </a:solidFill>
                <a:effectLst/>
                <a:latin typeface="+mn-lt"/>
                <a:ea typeface="+mn-ea"/>
                <a:cs typeface="+mn-cs"/>
              </a:rPr>
              <a:t>そうやって人間の体は、常に古い細胞が新しい細胞に入れ替わり続けているのです。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9</a:t>
            </a:fld>
            <a:endParaRPr kumimoji="1" lang="ja-JP" altLang="en-US"/>
          </a:p>
        </p:txBody>
      </p:sp>
    </p:spTree>
    <p:extLst>
      <p:ext uri="{BB962C8B-B14F-4D97-AF65-F5344CB8AC3E}">
        <p14:creationId xmlns:p14="http://schemas.microsoft.com/office/powerpoint/2010/main" val="3705777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細胞は、コピーされ</a:t>
            </a:r>
            <a:r>
              <a:rPr kumimoji="1" lang="ja-JP" altLang="ja-JP" sz="1200" kern="1200" dirty="0" smtClean="0">
                <a:solidFill>
                  <a:schemeClr val="tx1"/>
                </a:solidFill>
                <a:effectLst/>
                <a:latin typeface="+mn-lt"/>
                <a:ea typeface="+mn-ea"/>
                <a:cs typeface="+mn-cs"/>
              </a:rPr>
              <a:t>増えていく途中で、少し傷があるものができたり、もとの性質と違うものができたりすることがあります。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これを「変異」とい</a:t>
            </a:r>
            <a:r>
              <a:rPr kumimoji="1" lang="ja-JP" altLang="en-US" sz="1200" kern="1200" dirty="0" smtClean="0">
                <a:solidFill>
                  <a:schemeClr val="tx1"/>
                </a:solidFill>
                <a:effectLst/>
                <a:latin typeface="+mn-lt"/>
                <a:ea typeface="+mn-ea"/>
                <a:cs typeface="+mn-cs"/>
              </a:rPr>
              <a:t>います。</a:t>
            </a:r>
            <a:r>
              <a:rPr kumimoji="1" lang="ja-JP" altLang="ja-JP" sz="1200" kern="1200" dirty="0" smtClean="0">
                <a:solidFill>
                  <a:schemeClr val="tx1"/>
                </a:solidFill>
                <a:effectLst/>
                <a:latin typeface="+mn-lt"/>
                <a:ea typeface="+mn-ea"/>
                <a:cs typeface="+mn-cs"/>
              </a:rPr>
              <a:t>がんの原因になるものです。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a:p>
        </p:txBody>
      </p:sp>
    </p:spTree>
    <p:extLst>
      <p:ext uri="{BB962C8B-B14F-4D97-AF65-F5344CB8AC3E}">
        <p14:creationId xmlns:p14="http://schemas.microsoft.com/office/powerpoint/2010/main" val="3191798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5510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304318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5257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708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9929422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75991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607627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63832517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78674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185527" y="-821568"/>
            <a:ext cx="677294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680718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50093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29788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01172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497532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45210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11998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648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64296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E0D8248-DD89-4D85-B112-8C6B0224EB68}" type="datetimeFigureOut">
              <a:rPr kumimoji="1" lang="ja-JP" altLang="en-US" smtClean="0"/>
              <a:pPr/>
              <a:t>2020/5/8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2948856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F4FF"/>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D8248-DD89-4D85-B112-8C6B0224EB68}" type="datetimeFigureOut">
              <a:rPr kumimoji="1" lang="ja-JP" altLang="en-US" smtClean="0"/>
              <a:pPr/>
              <a:t>2020/5/8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200AF-1EAB-4593-9DB1-077CFC6AD93A}" type="slidenum">
              <a:rPr kumimoji="1" lang="ja-JP" altLang="en-US" smtClean="0"/>
              <a:pPr/>
              <a:t>‹#›</a:t>
            </a:fld>
            <a:endParaRPr kumimoji="1" lang="ja-JP" altLang="en-US"/>
          </a:p>
        </p:txBody>
      </p:sp>
    </p:spTree>
    <p:extLst>
      <p:ext uri="{BB962C8B-B14F-4D97-AF65-F5344CB8AC3E}">
        <p14:creationId xmlns:p14="http://schemas.microsoft.com/office/powerpoint/2010/main" val="1118788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5" r:id="rId14"/>
    <p:sldLayoutId id="2147483678" r:id="rId15"/>
    <p:sldLayoutId id="2147483680" r:id="rId16"/>
    <p:sldLayoutId id="2147483682" r:id="rId17"/>
    <p:sldLayoutId id="2147483683" r:id="rId18"/>
    <p:sldLayoutId id="2147483684" r:id="rId19"/>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CC"/>
            </a:gs>
            <a:gs pos="54000">
              <a:srgbClr val="FFFFA7"/>
            </a:gs>
            <a:gs pos="7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6787" y="198400"/>
            <a:ext cx="9137213" cy="9953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5000" dirty="0" smtClean="0">
                <a:solidFill>
                  <a:schemeClr val="tx1"/>
                </a:solidFill>
                <a:latin typeface="ＤＦ平成ゴシック体W5" panose="020B0509000000000000" pitchFamily="49" charset="-128"/>
                <a:ea typeface="ＤＦ平成ゴシック体W5" panose="020B0509000000000000" pitchFamily="49" charset="-128"/>
              </a:rPr>
              <a:t>がんを学ぼう</a:t>
            </a:r>
            <a:endParaRPr kumimoji="1" lang="en-US" altLang="ja-JP" sz="5000" dirty="0" smtClean="0">
              <a:solidFill>
                <a:schemeClr val="tx1"/>
              </a:solidFill>
              <a:latin typeface="ＤＦ平成ゴシック体W5" panose="020B0509000000000000" pitchFamily="49" charset="-128"/>
              <a:ea typeface="ＤＦ平成ゴシック体W5" panose="020B0509000000000000" pitchFamily="49" charset="-128"/>
            </a:endParaRPr>
          </a:p>
        </p:txBody>
      </p:sp>
      <p:sp>
        <p:nvSpPr>
          <p:cNvPr id="8" name="角丸四角形 7"/>
          <p:cNvSpPr/>
          <p:nvPr/>
        </p:nvSpPr>
        <p:spPr>
          <a:xfrm>
            <a:off x="6788" y="1179035"/>
            <a:ext cx="9137212" cy="8004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3600" dirty="0" smtClean="0">
                <a:solidFill>
                  <a:schemeClr val="tx1"/>
                </a:solidFill>
                <a:latin typeface="ＤＦ平成ゴシック体W5" panose="020B0509000000000000" pitchFamily="49" charset="-128"/>
                <a:ea typeface="ＤＦ平成ゴシック体W5" panose="020B0509000000000000" pitchFamily="49" charset="-128"/>
              </a:rPr>
              <a:t>あなたと大切な人の命のために</a:t>
            </a:r>
            <a:endParaRPr kumimoji="1" lang="ja-JP" altLang="en-US" sz="3600" dirty="0">
              <a:solidFill>
                <a:schemeClr val="tx1"/>
              </a:solidFill>
              <a:latin typeface="ＤＦ平成ゴシック体W5" panose="020B0509000000000000" pitchFamily="49" charset="-128"/>
              <a:ea typeface="ＤＦ平成ゴシック体W5" panose="020B0509000000000000" pitchFamily="49" charset="-128"/>
            </a:endParaRPr>
          </a:p>
        </p:txBody>
      </p:sp>
      <p:pic>
        <p:nvPicPr>
          <p:cNvPr id="31" name="オブジェクト 0"/>
          <p:cNvPicPr/>
          <p:nvPr/>
        </p:nvPicPr>
        <p:blipFill>
          <a:blip r:embed="rId4"/>
          <a:stretch>
            <a:fillRect/>
          </a:stretch>
        </p:blipFill>
        <p:spPr bwMode="auto">
          <a:xfrm>
            <a:off x="1917612" y="2261489"/>
            <a:ext cx="5502354" cy="3402682"/>
          </a:xfrm>
          <a:prstGeom prst="rect">
            <a:avLst/>
          </a:prstGeom>
          <a:noFill/>
          <a:ln>
            <a:miter/>
          </a:ln>
        </p:spPr>
      </p:pic>
      <p:sp>
        <p:nvSpPr>
          <p:cNvPr id="7" name="角丸四角形 6"/>
          <p:cNvSpPr/>
          <p:nvPr/>
        </p:nvSpPr>
        <p:spPr>
          <a:xfrm>
            <a:off x="189938" y="5517232"/>
            <a:ext cx="8957701" cy="1362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資料制作 ： 高知県教育委員会事務局保健体育課 ・</a:t>
            </a:r>
            <a:r>
              <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高知県がん教育推進協議会</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参考資料 ：</a:t>
            </a:r>
            <a:r>
              <a:rPr lang="ja-JP" altLang="en-US" sz="1400" dirty="0">
                <a:solidFill>
                  <a:schemeClr val="tx1"/>
                </a:solidFill>
              </a:rPr>
              <a:t>文部科学省　「がん教育推進のための教材</a:t>
            </a:r>
            <a:r>
              <a:rPr lang="ja-JP" altLang="en-US" sz="1400" dirty="0" smtClean="0">
                <a:solidFill>
                  <a:schemeClr val="tx1"/>
                </a:solidFill>
              </a:rPr>
              <a:t>」</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a:solidFill>
                  <a:prstClr val="black"/>
                </a:solidFill>
                <a:latin typeface="Calibri"/>
                <a:ea typeface="ＭＳ Ｐゴシック" panose="020B0600070205080204" pitchFamily="50" charset="-128"/>
              </a:rPr>
              <a:t> </a:t>
            </a:r>
            <a:r>
              <a:rPr lang="en-US" altLang="ja-JP" sz="1400" dirty="0" smtClean="0">
                <a:solidFill>
                  <a:prstClr val="black"/>
                </a:solidFill>
                <a:latin typeface="Calibri"/>
                <a:ea typeface="ＭＳ Ｐゴシック" panose="020B0600070205080204" pitchFamily="50" charset="-128"/>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株式会社キャリアリンク　「がん教育プログラム（中学校・高等学校版補助教材）」</a:t>
            </a:r>
            <a:endParaRPr kumimoji="1"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en-US" sz="1400" b="0" i="0" u="none" strike="noStrike" kern="1200" cap="none" spc="0" normalizeH="0" noProof="0" dirty="0" smtClean="0">
                <a:ln>
                  <a:noFill/>
                </a:ln>
                <a:solidFill>
                  <a:prstClr val="black"/>
                </a:solidFill>
                <a:effectLst/>
                <a:uLnTx/>
                <a:uFillTx/>
                <a:latin typeface="Calibri"/>
                <a:ea typeface="ＭＳ Ｐゴシック" panose="020B0600070205080204" pitchFamily="50" charset="-128"/>
                <a:cs typeface="+mn-cs"/>
              </a:rPr>
              <a:t> 国立研究開発法人国立がん研究センターがん対策情報センター「科学的根拠に基づくがん予防」</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5315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endParaRPr lang="ja-JP" altLang="en-US" sz="3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27" name="グループ化 26"/>
          <p:cNvGrpSpPr/>
          <p:nvPr/>
        </p:nvGrpSpPr>
        <p:grpSpPr>
          <a:xfrm>
            <a:off x="5094155" y="2107596"/>
            <a:ext cx="870646" cy="638600"/>
            <a:chOff x="1677017" y="4648046"/>
            <a:chExt cx="623439" cy="479948"/>
          </a:xfrm>
        </p:grpSpPr>
        <p:sp>
          <p:nvSpPr>
            <p:cNvPr id="29" name="下矢印 28"/>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30" name="下矢印 29"/>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pic>
        <p:nvPicPr>
          <p:cNvPr id="31" name="図 30"/>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1204497" y="2768315"/>
            <a:ext cx="1562760" cy="767019"/>
          </a:xfrm>
          <a:prstGeom prst="rect">
            <a:avLst/>
          </a:prstGeom>
        </p:spPr>
      </p:pic>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7001" y="1206938"/>
            <a:ext cx="836205" cy="836204"/>
          </a:xfrm>
          <a:prstGeom prst="rect">
            <a:avLst/>
          </a:prstGeom>
        </p:spPr>
      </p:pic>
      <p:pic>
        <p:nvPicPr>
          <p:cNvPr id="45" name="図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4288" y="1206938"/>
            <a:ext cx="836205" cy="836204"/>
          </a:xfrm>
          <a:prstGeom prst="rect">
            <a:avLst/>
          </a:prstGeom>
        </p:spPr>
      </p:pic>
      <p:pic>
        <p:nvPicPr>
          <p:cNvPr id="51" name="図 50"/>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4766623" y="2768315"/>
            <a:ext cx="1562760" cy="767019"/>
          </a:xfrm>
          <a:prstGeom prst="rect">
            <a:avLst/>
          </a:prstGeom>
        </p:spPr>
      </p:pic>
      <p:pic>
        <p:nvPicPr>
          <p:cNvPr id="52" name="図 51"/>
          <p:cNvPicPr>
            <a:picLocks noChangeAspect="1"/>
          </p:cNvPicPr>
          <p:nvPr/>
        </p:nvPicPr>
        <p:blipFill rotWithShape="1">
          <a:blip r:embed="rId3" cstate="print">
            <a:extLst>
              <a:ext uri="{28A0092B-C50C-407E-A947-70E740481C1C}">
                <a14:useLocalDpi xmlns:a14="http://schemas.microsoft.com/office/drawing/2010/main" val="0"/>
              </a:ext>
            </a:extLst>
          </a:blip>
          <a:srcRect r="33725"/>
          <a:stretch/>
        </p:blipFill>
        <p:spPr>
          <a:xfrm>
            <a:off x="6522221" y="2751753"/>
            <a:ext cx="1562760" cy="767019"/>
          </a:xfrm>
          <a:prstGeom prst="rect">
            <a:avLst/>
          </a:prstGeom>
        </p:spPr>
      </p:pic>
      <p:pic>
        <p:nvPicPr>
          <p:cNvPr id="53" name="図 52"/>
          <p:cNvPicPr>
            <a:picLocks noChangeAspect="1"/>
          </p:cNvPicPr>
          <p:nvPr/>
        </p:nvPicPr>
        <p:blipFill rotWithShape="1">
          <a:blip r:embed="rId5" cstate="print">
            <a:extLst>
              <a:ext uri="{28A0092B-C50C-407E-A947-70E740481C1C}">
                <a14:useLocalDpi xmlns:a14="http://schemas.microsoft.com/office/drawing/2010/main" val="0"/>
              </a:ext>
            </a:extLst>
          </a:blip>
          <a:srcRect l="33770"/>
          <a:stretch/>
        </p:blipFill>
        <p:spPr>
          <a:xfrm rot="10800000">
            <a:off x="2942021" y="2761513"/>
            <a:ext cx="1649280" cy="810037"/>
          </a:xfrm>
          <a:prstGeom prst="rect">
            <a:avLst/>
          </a:prstGeom>
        </p:spPr>
      </p:pic>
      <p:sp>
        <p:nvSpPr>
          <p:cNvPr id="54" name="角丸四角形 53"/>
          <p:cNvSpPr/>
          <p:nvPr/>
        </p:nvSpPr>
        <p:spPr>
          <a:xfrm>
            <a:off x="3736217" y="2730627"/>
            <a:ext cx="906149" cy="867022"/>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0828" y="1207021"/>
            <a:ext cx="836205" cy="836204"/>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0153" y="1218416"/>
            <a:ext cx="836205" cy="836204"/>
          </a:xfrm>
          <a:prstGeom prst="rect">
            <a:avLst/>
          </a:prstGeom>
        </p:spPr>
      </p:pic>
      <p:pic>
        <p:nvPicPr>
          <p:cNvPr id="50" name="図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8114" y="1218416"/>
            <a:ext cx="836205" cy="836204"/>
          </a:xfrm>
          <a:prstGeom prst="rect">
            <a:avLst/>
          </a:prstGeom>
        </p:spPr>
      </p:pic>
      <p:grpSp>
        <p:nvGrpSpPr>
          <p:cNvPr id="55" name="グループ化 54"/>
          <p:cNvGrpSpPr/>
          <p:nvPr/>
        </p:nvGrpSpPr>
        <p:grpSpPr>
          <a:xfrm>
            <a:off x="3336355" y="2098471"/>
            <a:ext cx="870646" cy="638600"/>
            <a:chOff x="1677017" y="4648046"/>
            <a:chExt cx="623439" cy="479948"/>
          </a:xfrm>
        </p:grpSpPr>
        <p:sp>
          <p:nvSpPr>
            <p:cNvPr id="56" name="下矢印 55"/>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57" name="下矢印 56"/>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58" name="グループ化 57"/>
          <p:cNvGrpSpPr/>
          <p:nvPr/>
        </p:nvGrpSpPr>
        <p:grpSpPr>
          <a:xfrm>
            <a:off x="6887681" y="2097209"/>
            <a:ext cx="870646" cy="638600"/>
            <a:chOff x="1677017" y="4648046"/>
            <a:chExt cx="623439" cy="479948"/>
          </a:xfrm>
        </p:grpSpPr>
        <p:sp>
          <p:nvSpPr>
            <p:cNvPr id="59" name="下矢印 58"/>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60" name="下矢印 59"/>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61" name="グループ化 60"/>
          <p:cNvGrpSpPr/>
          <p:nvPr/>
        </p:nvGrpSpPr>
        <p:grpSpPr>
          <a:xfrm>
            <a:off x="1549068" y="2087185"/>
            <a:ext cx="870646" cy="638600"/>
            <a:chOff x="1677017" y="4648046"/>
            <a:chExt cx="623439" cy="479948"/>
          </a:xfrm>
        </p:grpSpPr>
        <p:sp>
          <p:nvSpPr>
            <p:cNvPr id="62" name="下矢印 61"/>
            <p:cNvSpPr/>
            <p:nvPr/>
          </p:nvSpPr>
          <p:spPr>
            <a:xfrm rot="1519670">
              <a:off x="1677017" y="4648046"/>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63" name="下矢印 62"/>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pic>
        <p:nvPicPr>
          <p:cNvPr id="64" name="図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628" y="1218416"/>
            <a:ext cx="836205" cy="836204"/>
          </a:xfrm>
          <a:prstGeom prst="rect">
            <a:avLst/>
          </a:prstGeom>
        </p:spPr>
      </p:pic>
      <p:pic>
        <p:nvPicPr>
          <p:cNvPr id="65" name="図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218416"/>
            <a:ext cx="836205" cy="836204"/>
          </a:xfrm>
          <a:prstGeom prst="rect">
            <a:avLst/>
          </a:prstGeom>
        </p:spPr>
      </p:pic>
      <p:sp>
        <p:nvSpPr>
          <p:cNvPr id="28" name="角丸四角形吹き出し 27"/>
          <p:cNvSpPr/>
          <p:nvPr/>
        </p:nvSpPr>
        <p:spPr>
          <a:xfrm>
            <a:off x="608111" y="4198761"/>
            <a:ext cx="7927777" cy="2639878"/>
          </a:xfrm>
          <a:prstGeom prst="wedgeRoundRectCallout">
            <a:avLst>
              <a:gd name="adj1" fmla="val -8060"/>
              <a:gd name="adj2" fmla="val -67054"/>
              <a:gd name="adj3" fmla="val 16667"/>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gn="ctr"/>
            <a:r>
              <a:rPr lang="ja-JP" altLang="en-US" sz="3200" b="1" dirty="0" smtClean="0">
                <a:solidFill>
                  <a:schemeClr val="tx1"/>
                </a:solidFill>
                <a:latin typeface="メイリオ" panose="020B0604030504040204" pitchFamily="50" charset="-128"/>
                <a:ea typeface="メイリオ" panose="020B0604030504040204" pitchFamily="50" charset="-128"/>
              </a:rPr>
              <a:t>細胞分裂するとき</a:t>
            </a:r>
            <a:endParaRPr lang="en-US" altLang="ja-JP" sz="3200" b="1" dirty="0" smtClean="0">
              <a:solidFill>
                <a:schemeClr val="tx1"/>
              </a:solidFill>
              <a:latin typeface="メイリオ" panose="020B0604030504040204" pitchFamily="50" charset="-128"/>
              <a:ea typeface="メイリオ" panose="020B0604030504040204" pitchFamily="50" charset="-128"/>
            </a:endParaRPr>
          </a:p>
          <a:p>
            <a:pPr algn="dist">
              <a:lnSpc>
                <a:spcPts val="1600"/>
              </a:lnSpc>
            </a:pPr>
            <a:endParaRPr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傷ついていたり</a:t>
            </a:r>
            <a:endPar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性質が違うものができたり（変異）</a:t>
            </a:r>
            <a:endPar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ts val="1600"/>
              </a:lnSpc>
            </a:pPr>
            <a:endPar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ja-JP" altLang="en-US" sz="3200" b="1" dirty="0" smtClean="0">
                <a:solidFill>
                  <a:schemeClr val="tx1"/>
                </a:solidFill>
                <a:latin typeface="メイリオ" panose="020B0604030504040204" pitchFamily="50" charset="-128"/>
                <a:ea typeface="メイリオ" panose="020B0604030504040204" pitchFamily="50" charset="-128"/>
              </a:rPr>
              <a:t>することがある</a:t>
            </a:r>
            <a:endParaRPr kumimoji="1" lang="ja-JP" altLang="en-US" sz="32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138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22" presetClass="entr" presetSubtype="1"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up)">
                                      <p:cBhvr>
                                        <p:cTn id="14" dur="500"/>
                                        <p:tgtEl>
                                          <p:spTgt spid="5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par>
                                <p:cTn id="19" presetID="22" presetClass="entr" presetSubtype="1"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up)">
                                      <p:cBhvr>
                                        <p:cTn id="21" dur="500"/>
                                        <p:tgtEl>
                                          <p:spTgt spid="27"/>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22" presetClass="entr" presetSubtype="1"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up)">
                                      <p:cBhvr>
                                        <p:cTn id="28" dur="500"/>
                                        <p:tgtEl>
                                          <p:spTgt spid="58"/>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par>
                          <p:cTn id="33" fill="hold">
                            <p:stCondLst>
                              <p:cond delay="2500"/>
                            </p:stCondLst>
                            <p:childTnLst>
                              <p:par>
                                <p:cTn id="34" presetID="21" presetClass="entr" presetSubtype="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heel(1)">
                                      <p:cBhvr>
                                        <p:cTn id="36" dur="500"/>
                                        <p:tgtEl>
                                          <p:spTgt spid="54"/>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6053104" y="1122544"/>
            <a:ext cx="2285911" cy="523220"/>
          </a:xfrm>
          <a:prstGeom prst="rect">
            <a:avLst/>
          </a:prstGeom>
          <a:noFill/>
        </p:spPr>
        <p:txBody>
          <a:bodyPr wrap="square" rtlCol="0">
            <a:spAutoFit/>
          </a:bodyPr>
          <a:lstStyle>
            <a:defPPr>
              <a:defRPr lang="ja-JP"/>
            </a:defPPr>
            <a:lvl1pPr algn="ctr">
              <a:defRPr sz="4400" b="1"/>
            </a:lvl1pPr>
          </a:lstStyle>
          <a:p>
            <a:r>
              <a:rPr lang="ja-JP" altLang="en-US" sz="2800" dirty="0" smtClean="0">
                <a:solidFill>
                  <a:schemeClr val="tx1">
                    <a:lumMod val="75000"/>
                    <a:lumOff val="25000"/>
                  </a:schemeClr>
                </a:solidFill>
              </a:rPr>
              <a:t>変異した細胞</a:t>
            </a:r>
            <a:endParaRPr lang="en-US" altLang="ja-JP" sz="2800" dirty="0" smtClean="0">
              <a:solidFill>
                <a:schemeClr val="tx1">
                  <a:lumMod val="75000"/>
                  <a:lumOff val="25000"/>
                </a:schemeClr>
              </a:solidFill>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rotWithShape="1">
            <a:blip r:embed="rId4" cstate="print">
              <a:extLst>
                <a:ext uri="{28A0092B-C50C-407E-A947-70E740481C1C}">
                  <a14:useLocalDpi xmlns:a14="http://schemas.microsoft.com/office/drawing/2010/main" val="0"/>
                </a:ext>
              </a:extLst>
            </a:blip>
            <a:srcRect r="33725"/>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3" name="下矢印 22"/>
            <p:cNvSpPr/>
            <p:nvPr/>
          </p:nvSpPr>
          <p:spPr>
            <a:xfrm rot="18967675" flipH="1">
              <a:off x="5200432" y="2868494"/>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24" name="角丸四角形吹き出し 23"/>
          <p:cNvSpPr/>
          <p:nvPr/>
        </p:nvSpPr>
        <p:spPr>
          <a:xfrm>
            <a:off x="6395752" y="2355454"/>
            <a:ext cx="1770602" cy="1096078"/>
          </a:xfrm>
          <a:prstGeom prst="wedgeRoundRectCallout">
            <a:avLst>
              <a:gd name="adj1" fmla="val -54776"/>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0070C0"/>
                </a:solidFill>
                <a:latin typeface="メイリオ" panose="020B0604030504040204" pitchFamily="50" charset="-128"/>
                <a:cs typeface="メイリオ" panose="020B0604030504040204" pitchFamily="50" charset="-128"/>
              </a:rPr>
              <a:t>排除</a:t>
            </a:r>
          </a:p>
        </p:txBody>
      </p:sp>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algn="ctr">
              <a:defRPr sz="4400" b="1"/>
            </a:lvl1pPr>
          </a:lstStyle>
          <a:p>
            <a:r>
              <a:rPr lang="ja-JP" altLang="en-US" sz="3900" dirty="0">
                <a:solidFill>
                  <a:schemeClr val="bg1"/>
                </a:solidFill>
                <a:effectLst>
                  <a:outerShdw blurRad="38100" dist="38100" dir="2700000" algn="tl">
                    <a:srgbClr val="000000">
                      <a:alpha val="43137"/>
                    </a:srgbClr>
                  </a:outerShdw>
                </a:effectLst>
              </a:rPr>
              <a:t>変異した細胞はどうなるのだろうか</a:t>
            </a:r>
          </a:p>
        </p:txBody>
      </p:sp>
      <p:sp>
        <p:nvSpPr>
          <p:cNvPr id="31" name="角丸四角形吹き出し 30"/>
          <p:cNvSpPr/>
          <p:nvPr/>
        </p:nvSpPr>
        <p:spPr>
          <a:xfrm>
            <a:off x="683568" y="1913721"/>
            <a:ext cx="2409269" cy="1515774"/>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正常に</a:t>
            </a:r>
            <a:endParaRPr lang="en-US" altLang="ja-JP"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solidFill>
                  <a:srgbClr val="FF9900"/>
                </a:solidFill>
                <a:latin typeface="メイリオ" panose="020B0604030504040204" pitchFamily="50" charset="-128"/>
                <a:ea typeface="メイリオ" panose="020B0604030504040204" pitchFamily="50" charset="-128"/>
                <a:cs typeface="メイリオ" panose="020B0604030504040204" pitchFamily="50" charset="-128"/>
              </a:rPr>
              <a:t>修復</a:t>
            </a:r>
          </a:p>
        </p:txBody>
      </p:sp>
      <p:sp>
        <p:nvSpPr>
          <p:cNvPr id="18" name="テキスト ボックス 17"/>
          <p:cNvSpPr txBox="1"/>
          <p:nvPr/>
        </p:nvSpPr>
        <p:spPr>
          <a:xfrm>
            <a:off x="716070" y="5248185"/>
            <a:ext cx="7846912" cy="1426031"/>
          </a:xfrm>
          <a:prstGeom prst="rect">
            <a:avLst/>
          </a:prstGeom>
          <a:noFill/>
        </p:spPr>
        <p:txBody>
          <a:bodyPr wrap="square" rtlCol="0">
            <a:spAutoFit/>
          </a:bodyPr>
          <a:lstStyle>
            <a:defPPr>
              <a:defRPr lang="ja-JP"/>
            </a:defPPr>
            <a:lvl1pPr algn="ctr">
              <a:defRPr sz="4400" b="1"/>
            </a:lvl1pPr>
          </a:lstStyle>
          <a:p>
            <a:pPr>
              <a:lnSpc>
                <a:spcPts val="5200"/>
              </a:lnSpc>
            </a:pPr>
            <a:r>
              <a:rPr lang="ja-JP" altLang="en-US" sz="4200" dirty="0" smtClean="0">
                <a:solidFill>
                  <a:schemeClr val="tx1">
                    <a:lumMod val="75000"/>
                    <a:lumOff val="25000"/>
                  </a:schemeClr>
                </a:solidFill>
              </a:rPr>
              <a:t>修復や排除により</a:t>
            </a:r>
            <a:endParaRPr lang="en-US" altLang="ja-JP" sz="4200" dirty="0" smtClean="0">
              <a:solidFill>
                <a:schemeClr val="tx1">
                  <a:lumMod val="75000"/>
                  <a:lumOff val="25000"/>
                </a:schemeClr>
              </a:solidFill>
            </a:endParaRPr>
          </a:p>
          <a:p>
            <a:pPr>
              <a:lnSpc>
                <a:spcPts val="5200"/>
              </a:lnSpc>
            </a:pPr>
            <a:r>
              <a:rPr lang="ja-JP" altLang="en-US" sz="4200" dirty="0" smtClean="0">
                <a:solidFill>
                  <a:schemeClr val="tx1">
                    <a:lumMod val="75000"/>
                    <a:lumOff val="25000"/>
                  </a:schemeClr>
                </a:solidFill>
              </a:rPr>
              <a:t>正常に保たれるしくみがある</a:t>
            </a:r>
            <a:endParaRPr lang="en-US" altLang="ja-JP" sz="4200" dirty="0" smtClean="0">
              <a:solidFill>
                <a:schemeClr val="tx1">
                  <a:lumMod val="75000"/>
                  <a:lumOff val="25000"/>
                </a:schemeClr>
              </a:solidFill>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27" name="オブジェクト 0"/>
          <p:cNvPicPr/>
          <p:nvPr/>
        </p:nvPicPr>
        <p:blipFill rotWithShape="1">
          <a:blip r:embed="rId5"/>
          <a:srcRect r="69389"/>
          <a:stretch/>
        </p:blipFill>
        <p:spPr bwMode="auto">
          <a:xfrm>
            <a:off x="116414" y="2862154"/>
            <a:ext cx="1459900" cy="2818991"/>
          </a:xfrm>
          <a:prstGeom prst="rect">
            <a:avLst/>
          </a:prstGeom>
          <a:noFill/>
          <a:ln>
            <a:miter/>
          </a:ln>
        </p:spPr>
      </p:pic>
    </p:spTree>
    <p:extLst>
      <p:ext uri="{BB962C8B-B14F-4D97-AF65-F5344CB8AC3E}">
        <p14:creationId xmlns:p14="http://schemas.microsoft.com/office/powerpoint/2010/main" val="411818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descr="http://2.bp.blogspot.com/-HckTOhdrUvA/U2LuUMrZptI/AAAAAAAAfnc/94muGekc5QI/s800/kekkan_kess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4340" y="3187375"/>
            <a:ext cx="3788363" cy="1955148"/>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solidFill>
                  <a:schemeClr val="bg1"/>
                </a:solidFill>
                <a:effectLst>
                  <a:outerShdw blurRad="38100" dist="38100" dir="2700000" algn="tl">
                    <a:srgbClr val="000000">
                      <a:alpha val="43137"/>
                    </a:srgbClr>
                  </a:outerShdw>
                </a:effectLst>
              </a:rPr>
              <a:t>修復のしくみがうまく働かないと</a:t>
            </a:r>
            <a:endParaRPr lang="ja-JP" altLang="en-US" sz="3900" dirty="0">
              <a:solidFill>
                <a:schemeClr val="bg1"/>
              </a:solidFill>
              <a:effectLst>
                <a:outerShdw blurRad="38100" dist="38100" dir="2700000" algn="tl">
                  <a:srgbClr val="000000">
                    <a:alpha val="43137"/>
                  </a:srgbClr>
                </a:outerShdw>
              </a:effectLst>
            </a:endParaRPr>
          </a:p>
        </p:txBody>
      </p:sp>
      <p:sp>
        <p:nvSpPr>
          <p:cNvPr id="35" name="下矢印 34"/>
          <p:cNvSpPr/>
          <p:nvPr/>
        </p:nvSpPr>
        <p:spPr>
          <a:xfrm rot="2700000" flipH="1">
            <a:off x="2968180" y="2036226"/>
            <a:ext cx="521353" cy="605740"/>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3695" y="4226222"/>
            <a:ext cx="1514293" cy="742553"/>
          </a:xfrm>
          <a:prstGeom prst="rect">
            <a:avLst/>
          </a:prstGeom>
        </p:spPr>
      </p:pic>
      <p:sp>
        <p:nvSpPr>
          <p:cNvPr id="39" name="角丸四角形吹き出し 38"/>
          <p:cNvSpPr/>
          <p:nvPr/>
        </p:nvSpPr>
        <p:spPr>
          <a:xfrm>
            <a:off x="4571999" y="1957056"/>
            <a:ext cx="3998324" cy="1402764"/>
          </a:xfrm>
          <a:prstGeom prst="wedgeRoundRectCallout">
            <a:avLst>
              <a:gd name="adj1" fmla="val -74088"/>
              <a:gd name="adj2" fmla="val 70591"/>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72000" bIns="36000" rtlCol="0" anchor="t"/>
          <a:lstStyle/>
          <a:p>
            <a:pPr algn="ct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異常な細胞が増えて</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かたまりになる</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464" y="4205342"/>
            <a:ext cx="1514293" cy="742553"/>
          </a:xfrm>
          <a:prstGeom prst="rect">
            <a:avLst/>
          </a:prstGeom>
        </p:spPr>
      </p:pic>
      <p:sp>
        <p:nvSpPr>
          <p:cNvPr id="43" name="下矢印 42"/>
          <p:cNvSpPr/>
          <p:nvPr/>
        </p:nvSpPr>
        <p:spPr>
          <a:xfrm rot="2098718" flipH="1">
            <a:off x="1792625" y="3607117"/>
            <a:ext cx="499460" cy="5713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641" y="2710407"/>
            <a:ext cx="1514293" cy="742553"/>
          </a:xfrm>
          <a:prstGeom prst="rect">
            <a:avLst/>
          </a:prstGeom>
        </p:spPr>
      </p:pic>
      <p:sp>
        <p:nvSpPr>
          <p:cNvPr id="45" name="下矢印 44"/>
          <p:cNvSpPr/>
          <p:nvPr/>
        </p:nvSpPr>
        <p:spPr>
          <a:xfrm rot="19570787" flipH="1">
            <a:off x="2717359" y="3566436"/>
            <a:ext cx="521353" cy="652720"/>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pic>
        <p:nvPicPr>
          <p:cNvPr id="4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6389462" y="3793277"/>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7460571" y="3775144"/>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145878">
            <a:off x="6996888" y="3788416"/>
            <a:ext cx="764582" cy="660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6440996" y="3560519"/>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5803157" y="3400486"/>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454263">
            <a:off x="6166844" y="3679419"/>
            <a:ext cx="485202" cy="40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6765460" y="3949922"/>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15936">
            <a:off x="5994938" y="3556711"/>
            <a:ext cx="478895" cy="41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454263">
            <a:off x="6500879" y="3996126"/>
            <a:ext cx="485202" cy="419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角丸四角形吹き出し 55"/>
          <p:cNvSpPr/>
          <p:nvPr/>
        </p:nvSpPr>
        <p:spPr>
          <a:xfrm>
            <a:off x="279605" y="5163023"/>
            <a:ext cx="6376344" cy="1318368"/>
          </a:xfrm>
          <a:prstGeom prst="wedgeRoundRectCallout">
            <a:avLst>
              <a:gd name="adj1" fmla="val 785"/>
              <a:gd name="adj2" fmla="val -46439"/>
              <a:gd name="adj3" fmla="val 16667"/>
            </a:avLst>
          </a:prstGeom>
          <a:solidFill>
            <a:srgbClr val="FF9933"/>
          </a:solidFill>
          <a:ln w="57150">
            <a:noFill/>
          </a:ln>
        </p:spPr>
        <p:style>
          <a:lnRef idx="2">
            <a:schemeClr val="accent3"/>
          </a:lnRef>
          <a:fillRef idx="1">
            <a:schemeClr val="lt1"/>
          </a:fillRef>
          <a:effectRef idx="0">
            <a:schemeClr val="accent3"/>
          </a:effectRef>
          <a:fontRef idx="minor">
            <a:schemeClr val="dk1"/>
          </a:fontRef>
        </p:style>
        <p:txBody>
          <a:bodyPr lIns="0" tIns="180000" rIns="0" bIns="144000" rtlCol="0" anchor="ctr"/>
          <a:lstStyle/>
          <a:p>
            <a:r>
              <a:rPr lang="ja-JP" altLang="en-US" sz="3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正常な組織を壊しながら広がり、</a:t>
            </a:r>
            <a:endParaRPr lang="en-US" altLang="ja-JP" sz="3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3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器官の働きを悪くしてしまう</a:t>
            </a:r>
            <a:endParaRPr lang="en-US" altLang="ja-JP" sz="30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57" name="角丸四角形 56"/>
          <p:cNvSpPr/>
          <p:nvPr/>
        </p:nvSpPr>
        <p:spPr>
          <a:xfrm>
            <a:off x="4836083" y="2937515"/>
            <a:ext cx="3617938" cy="40006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endParaRPr kumimoji="1" lang="ja-JP" altLang="en-US"/>
          </a:p>
        </p:txBody>
      </p:sp>
      <p:sp>
        <p:nvSpPr>
          <p:cNvPr id="58" name="テキスト ボックス 57"/>
          <p:cNvSpPr txBox="1"/>
          <p:nvPr/>
        </p:nvSpPr>
        <p:spPr>
          <a:xfrm>
            <a:off x="4891981" y="2902046"/>
            <a:ext cx="3347186" cy="560905"/>
          </a:xfrm>
          <a:prstGeom prst="rect">
            <a:avLst/>
          </a:prstGeom>
          <a:noFill/>
        </p:spPr>
        <p:txBody>
          <a:bodyPr wrap="square" bIns="144000" rtlCol="0">
            <a:spAutoFit/>
          </a:bodyPr>
          <a:lstStyle/>
          <a:p>
            <a:r>
              <a:rPr kumimoji="1" lang="ja-JP" altLang="en-US" sz="2400" b="1" spc="50" dirty="0" smtClean="0">
                <a:solidFill>
                  <a:srgbClr val="FF0000"/>
                </a:solidFill>
              </a:rPr>
              <a:t>悪性のものをがんという</a:t>
            </a:r>
            <a:endParaRPr kumimoji="1" lang="en-US" altLang="ja-JP" sz="2400" b="1" spc="50" dirty="0" smtClean="0">
              <a:solidFill>
                <a:srgbClr val="FF0000"/>
              </a:solidFill>
            </a:endParaRPr>
          </a:p>
        </p:txBody>
      </p:sp>
      <p:sp>
        <p:nvSpPr>
          <p:cNvPr id="60" name="テキスト ボックス 59"/>
          <p:cNvSpPr txBox="1"/>
          <p:nvPr/>
        </p:nvSpPr>
        <p:spPr>
          <a:xfrm>
            <a:off x="3027919" y="6687007"/>
            <a:ext cx="5930580" cy="253916"/>
          </a:xfrm>
          <a:prstGeom prst="rect">
            <a:avLst/>
          </a:prstGeom>
          <a:noFill/>
        </p:spPr>
        <p:txBody>
          <a:bodyPr wrap="square" rtlCol="0">
            <a:spAutoFit/>
          </a:bodyPr>
          <a:lstStyle/>
          <a:p>
            <a:pPr algn="r"/>
            <a:r>
              <a:rPr lang="ja-JP" altLang="en-US" sz="1050" dirty="0">
                <a:solidFill>
                  <a:schemeClr val="tx1">
                    <a:lumMod val="65000"/>
                    <a:lumOff val="35000"/>
                  </a:schemeClr>
                </a:solidFill>
              </a:rPr>
              <a:t>出典：国立がん研究センターがん情報サービス「知っておきたいがんの基礎知識</a:t>
            </a:r>
            <a:r>
              <a:rPr lang="ja-JP" altLang="en-US" sz="1050" dirty="0" smtClean="0">
                <a:solidFill>
                  <a:schemeClr val="tx1">
                    <a:lumMod val="65000"/>
                    <a:lumOff val="35000"/>
                  </a:schemeClr>
                </a:solidFill>
              </a:rPr>
              <a:t>」（</a:t>
            </a:r>
            <a:r>
              <a:rPr lang="ja-JP" altLang="en-US" sz="1050" dirty="0">
                <a:solidFill>
                  <a:schemeClr val="tx1">
                    <a:lumMod val="65000"/>
                    <a:lumOff val="35000"/>
                  </a:schemeClr>
                </a:solidFill>
              </a:rPr>
              <a:t>より一部改変）</a:t>
            </a:r>
            <a:endParaRPr kumimoji="1" lang="ja-JP" altLang="en-US" sz="1050" dirty="0">
              <a:solidFill>
                <a:schemeClr val="tx1">
                  <a:lumMod val="65000"/>
                  <a:lumOff val="35000"/>
                </a:schemeClr>
              </a:solidFill>
            </a:endParaRPr>
          </a:p>
        </p:txBody>
      </p:sp>
      <p:pic>
        <p:nvPicPr>
          <p:cNvPr id="72" name="図 71"/>
          <p:cNvPicPr>
            <a:picLocks noChangeAspect="1"/>
          </p:cNvPicPr>
          <p:nvPr/>
        </p:nvPicPr>
        <p:blipFill rotWithShape="1">
          <a:blip r:embed="rId9" cstate="print">
            <a:extLst>
              <a:ext uri="{28A0092B-C50C-407E-A947-70E740481C1C}">
                <a14:useLocalDpi xmlns:a14="http://schemas.microsoft.com/office/drawing/2010/main" val="0"/>
              </a:ext>
            </a:extLst>
          </a:blip>
          <a:srcRect l="33770"/>
          <a:stretch/>
        </p:blipFill>
        <p:spPr>
          <a:xfrm>
            <a:off x="3373011" y="1071615"/>
            <a:ext cx="1649280" cy="810037"/>
          </a:xfrm>
          <a:prstGeom prst="rect">
            <a:avLst/>
          </a:prstGeom>
        </p:spPr>
      </p:pic>
      <p:sp>
        <p:nvSpPr>
          <p:cNvPr id="73" name="角丸四角形 72"/>
          <p:cNvSpPr/>
          <p:nvPr/>
        </p:nvSpPr>
        <p:spPr>
          <a:xfrm>
            <a:off x="3284067" y="1074882"/>
            <a:ext cx="930382"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7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803098">
            <a:off x="6719449" y="3508559"/>
            <a:ext cx="677074" cy="65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角丸四角形 78"/>
          <p:cNvSpPr/>
          <p:nvPr/>
        </p:nvSpPr>
        <p:spPr>
          <a:xfrm>
            <a:off x="1747905" y="2638890"/>
            <a:ext cx="1535029"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81" name="角丸四角形 80"/>
          <p:cNvSpPr/>
          <p:nvPr/>
        </p:nvSpPr>
        <p:spPr>
          <a:xfrm>
            <a:off x="918869" y="4156910"/>
            <a:ext cx="1639954" cy="839418"/>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3" name="角丸四角形 32"/>
          <p:cNvSpPr/>
          <p:nvPr/>
        </p:nvSpPr>
        <p:spPr>
          <a:xfrm>
            <a:off x="2592456" y="4177789"/>
            <a:ext cx="1639954" cy="839418"/>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61" name="オブジェクト 0"/>
          <p:cNvPicPr/>
          <p:nvPr/>
        </p:nvPicPr>
        <p:blipFill>
          <a:blip r:embed="rId11"/>
          <a:stretch>
            <a:fillRect/>
          </a:stretch>
        </p:blipFill>
        <p:spPr bwMode="auto">
          <a:xfrm>
            <a:off x="1646040" y="981385"/>
            <a:ext cx="1381879" cy="1594908"/>
          </a:xfrm>
          <a:prstGeom prst="rect">
            <a:avLst/>
          </a:prstGeom>
          <a:noFill/>
          <a:ln>
            <a:miter/>
          </a:ln>
        </p:spPr>
      </p:pic>
      <p:sp>
        <p:nvSpPr>
          <p:cNvPr id="31" name="角丸四角形吹き出し 30"/>
          <p:cNvSpPr/>
          <p:nvPr/>
        </p:nvSpPr>
        <p:spPr>
          <a:xfrm>
            <a:off x="379753" y="1049388"/>
            <a:ext cx="1368152" cy="1372985"/>
          </a:xfrm>
          <a:prstGeom prst="wedgeRoundRectCallout">
            <a:avLst>
              <a:gd name="adj1" fmla="val 65563"/>
              <a:gd name="adj2" fmla="val 12616"/>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lIns="0" tIns="180000" rIns="0" rtlCol="0" anchor="ctr"/>
          <a:lstStyle/>
          <a:p>
            <a:pPr algn="ctr"/>
            <a:r>
              <a:rPr lang="ja-JP" altLang="en-US" sz="2400" b="1" dirty="0" smtClean="0">
                <a:solidFill>
                  <a:srgbClr val="0070C0"/>
                </a:solidFill>
                <a:latin typeface="メイリオ" panose="020B0604030504040204" pitchFamily="50" charset="-128"/>
                <a:cs typeface="メイリオ" panose="020B0604030504040204" pitchFamily="50" charset="-128"/>
              </a:rPr>
              <a:t>正常な</a:t>
            </a:r>
            <a:endParaRPr lang="en-US" altLang="ja-JP" sz="2400" b="1" dirty="0" smtClean="0">
              <a:solidFill>
                <a:srgbClr val="0070C0"/>
              </a:solidFill>
              <a:latin typeface="メイリオ" panose="020B0604030504040204" pitchFamily="50" charset="-128"/>
              <a:cs typeface="メイリオ" panose="020B0604030504040204" pitchFamily="50" charset="-128"/>
            </a:endParaRPr>
          </a:p>
          <a:p>
            <a:pPr algn="ctr"/>
            <a:r>
              <a:rPr lang="ja-JP" altLang="en-US" sz="2400" b="1" dirty="0" smtClean="0">
                <a:solidFill>
                  <a:srgbClr val="0070C0"/>
                </a:solidFill>
                <a:latin typeface="メイリオ" panose="020B0604030504040204" pitchFamily="50" charset="-128"/>
                <a:cs typeface="メイリオ" panose="020B0604030504040204" pitchFamily="50" charset="-128"/>
              </a:rPr>
              <a:t>細胞に</a:t>
            </a:r>
            <a:endParaRPr lang="en-US" altLang="ja-JP" sz="2400" b="1" dirty="0" smtClean="0">
              <a:solidFill>
                <a:srgbClr val="0070C0"/>
              </a:solidFill>
              <a:latin typeface="メイリオ" panose="020B0604030504040204" pitchFamily="50" charset="-128"/>
              <a:cs typeface="メイリオ" panose="020B0604030504040204" pitchFamily="50" charset="-128"/>
            </a:endParaRPr>
          </a:p>
          <a:p>
            <a:pPr algn="ctr"/>
            <a:r>
              <a:rPr lang="ja-JP" altLang="en-US" sz="2400" b="1" dirty="0" smtClean="0">
                <a:solidFill>
                  <a:srgbClr val="0070C0"/>
                </a:solidFill>
                <a:latin typeface="メイリオ" panose="020B0604030504040204" pitchFamily="50" charset="-128"/>
                <a:cs typeface="メイリオ" panose="020B0604030504040204" pitchFamily="50" charset="-128"/>
              </a:rPr>
              <a:t>治せない</a:t>
            </a:r>
            <a:endParaRPr lang="ja-JP" altLang="en-US" sz="2400" b="1" dirty="0">
              <a:solidFill>
                <a:srgbClr val="0070C0"/>
              </a:solidFill>
              <a:latin typeface="メイリオ" panose="020B0604030504040204" pitchFamily="50" charset="-128"/>
              <a:cs typeface="メイリオ" panose="020B0604030504040204" pitchFamily="50" charset="-128"/>
            </a:endParaRPr>
          </a:p>
        </p:txBody>
      </p:sp>
      <p:grpSp>
        <p:nvGrpSpPr>
          <p:cNvPr id="32" name="グループ化 31"/>
          <p:cNvGrpSpPr/>
          <p:nvPr/>
        </p:nvGrpSpPr>
        <p:grpSpPr>
          <a:xfrm>
            <a:off x="6614293" y="4597499"/>
            <a:ext cx="2304847" cy="2037354"/>
            <a:chOff x="3677278" y="2031424"/>
            <a:chExt cx="2977765" cy="2915870"/>
          </a:xfrm>
        </p:grpSpPr>
        <p:sp>
          <p:nvSpPr>
            <p:cNvPr id="34" name="円/楕円 27"/>
            <p:cNvSpPr/>
            <p:nvPr/>
          </p:nvSpPr>
          <p:spPr>
            <a:xfrm>
              <a:off x="3677278" y="203142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3717017" y="2510734"/>
              <a:ext cx="2938026" cy="2169487"/>
            </a:xfrm>
            <a:prstGeom prst="rect">
              <a:avLst/>
            </a:prstGeom>
            <a:noFill/>
          </p:spPr>
          <p:txBody>
            <a:bodyPr wrap="square" rtlCol="0">
              <a:spAutoFit/>
            </a:bodyPr>
            <a:lstStyle>
              <a:defPPr>
                <a:defRPr lang="ja-JP"/>
              </a:defPPr>
              <a:lvl1pPr algn="ctr">
                <a:defRPr sz="4400" b="1"/>
              </a:lvl1pPr>
            </a:lstStyle>
            <a:p>
              <a:pPr algn="l"/>
              <a:r>
                <a:rPr lang="ja-JP" altLang="en-US"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＊血管など</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endPar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r>
                <a:rPr lang="en-US" altLang="ja-JP"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入り込んで  </a:t>
              </a:r>
              <a:endPar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r>
                <a:rPr lang="en-US" altLang="ja-JP"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全身</a:t>
              </a:r>
              <a:r>
                <a:rPr lang="ja-JP" altLang="en-US"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広がる</a:t>
              </a:r>
              <a:endPar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l"/>
              <a:r>
                <a:rPr lang="en-US" altLang="ja-JP"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en-US" altLang="ja-JP"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200" b="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こと</a:t>
              </a:r>
              <a:r>
                <a:rPr lang="ja-JP" altLang="en-US" sz="2200" b="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もある</a:t>
              </a:r>
            </a:p>
          </p:txBody>
        </p:sp>
      </p:grpSp>
    </p:spTree>
    <p:extLst>
      <p:ext uri="{BB962C8B-B14F-4D97-AF65-F5344CB8AC3E}">
        <p14:creationId xmlns:p14="http://schemas.microsoft.com/office/powerpoint/2010/main" val="20350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9" grpId="0" animBg="1"/>
      <p:bldP spid="43" grpId="0" animBg="1"/>
      <p:bldP spid="45" grpId="0" animBg="1"/>
      <p:bldP spid="56" grpId="0" animBg="1"/>
      <p:bldP spid="57" grpId="0" animBg="1"/>
      <p:bldP spid="58" grpId="0"/>
      <p:bldP spid="79" grpId="0" animBg="1"/>
      <p:bldP spid="81" grpId="0" animBg="1"/>
      <p:bldP spid="33"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43608" y="2564904"/>
            <a:ext cx="7125995" cy="2272417"/>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がんの原因は</a:t>
            </a:r>
            <a:endParaRPr lang="en-US" altLang="ja-JP" dirty="0" smtClean="0"/>
          </a:p>
          <a:p>
            <a:r>
              <a:rPr lang="ja-JP" altLang="en-US" dirty="0" smtClean="0"/>
              <a:t>何だろう</a:t>
            </a:r>
            <a:endParaRPr lang="ja-JP" altLang="en-US" dirty="0"/>
          </a:p>
        </p:txBody>
      </p:sp>
    </p:spTree>
    <p:extLst>
      <p:ext uri="{BB962C8B-B14F-4D97-AF65-F5344CB8AC3E}">
        <p14:creationId xmlns:p14="http://schemas.microsoft.com/office/powerpoint/2010/main" val="3086097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t>日本人におけるがんの原因</a:t>
            </a:r>
            <a:endParaRPr lang="ja-JP" altLang="en-US" dirty="0"/>
          </a:p>
        </p:txBody>
      </p:sp>
      <p:sp>
        <p:nvSpPr>
          <p:cNvPr id="16" name="円/楕円 11"/>
          <p:cNvSpPr/>
          <p:nvPr/>
        </p:nvSpPr>
        <p:spPr>
          <a:xfrm>
            <a:off x="680427" y="4604182"/>
            <a:ext cx="7786268" cy="2048036"/>
          </a:xfrm>
          <a:prstGeom prst="roundRect">
            <a:avLst/>
          </a:prstGeom>
          <a:solidFill>
            <a:srgbClr val="FFCC99"/>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400"/>
          </a:p>
        </p:txBody>
      </p:sp>
      <p:sp>
        <p:nvSpPr>
          <p:cNvPr id="18" name="テキスト ボックス 17"/>
          <p:cNvSpPr txBox="1"/>
          <p:nvPr/>
        </p:nvSpPr>
        <p:spPr>
          <a:xfrm>
            <a:off x="827584" y="4671045"/>
            <a:ext cx="7488832" cy="1977464"/>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nSpc>
                <a:spcPts val="4900"/>
              </a:lnSpc>
            </a:pPr>
            <a:r>
              <a:rPr lang="ja-JP" altLang="en-US" sz="3400" dirty="0" smtClean="0"/>
              <a:t>がんには、原因が</a:t>
            </a:r>
            <a:endParaRPr lang="en-US" altLang="ja-JP" sz="3400" dirty="0" smtClean="0"/>
          </a:p>
          <a:p>
            <a:pPr>
              <a:lnSpc>
                <a:spcPts val="4900"/>
              </a:lnSpc>
            </a:pPr>
            <a:r>
              <a:rPr lang="ja-JP" altLang="en-US" sz="3400" dirty="0" smtClean="0"/>
              <a:t>わかって</a:t>
            </a:r>
            <a:r>
              <a:rPr lang="ja-JP" altLang="en-US" sz="3400" dirty="0"/>
              <a:t>いる</a:t>
            </a:r>
            <a:r>
              <a:rPr lang="ja-JP" altLang="en-US" sz="3400" dirty="0" smtClean="0"/>
              <a:t>もの  と  わからないもの</a:t>
            </a:r>
            <a:endParaRPr lang="en-US" altLang="ja-JP" sz="3400" dirty="0" smtClean="0"/>
          </a:p>
          <a:p>
            <a:pPr>
              <a:lnSpc>
                <a:spcPts val="4900"/>
              </a:lnSpc>
            </a:pPr>
            <a:r>
              <a:rPr lang="ja-JP" altLang="en-US" sz="3400" dirty="0" smtClean="0"/>
              <a:t>がある（原因不明のものが多い）</a:t>
            </a:r>
            <a:endParaRPr lang="ja-JP" altLang="en-US" sz="3400" dirty="0"/>
          </a:p>
        </p:txBody>
      </p:sp>
      <p:sp>
        <p:nvSpPr>
          <p:cNvPr id="19" name="テキスト ボックス 18"/>
          <p:cNvSpPr txBox="1"/>
          <p:nvPr/>
        </p:nvSpPr>
        <p:spPr>
          <a:xfrm>
            <a:off x="2411760" y="6598047"/>
            <a:ext cx="6408712" cy="253915"/>
          </a:xfrm>
          <a:prstGeom prst="rect">
            <a:avLst/>
          </a:prstGeom>
          <a:noFill/>
        </p:spPr>
        <p:txBody>
          <a:bodyPr wrap="square" rtlCol="0">
            <a:spAutoFit/>
          </a:bodyPr>
          <a:lstStyle/>
          <a:p>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出典：「科学的根拠に基づくがん予防」国立研究開発法人国立がん研究センターがん対策情報センター</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2175033470"/>
              </p:ext>
            </p:extLst>
          </p:nvPr>
        </p:nvGraphicFramePr>
        <p:xfrm>
          <a:off x="827584" y="887096"/>
          <a:ext cx="4572000" cy="42371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グラフ 12"/>
          <p:cNvGraphicFramePr>
            <a:graphicFrameLocks/>
          </p:cNvGraphicFramePr>
          <p:nvPr>
            <p:extLst>
              <p:ext uri="{D42A27DB-BD31-4B8C-83A1-F6EECF244321}">
                <p14:modId xmlns:p14="http://schemas.microsoft.com/office/powerpoint/2010/main" val="2021785346"/>
              </p:ext>
            </p:extLst>
          </p:nvPr>
        </p:nvGraphicFramePr>
        <p:xfrm>
          <a:off x="2843808" y="951766"/>
          <a:ext cx="6523089" cy="3760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193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5488" y="197266"/>
            <a:ext cx="8493024" cy="584775"/>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sz="3200" dirty="0" smtClean="0"/>
              <a:t>原因が</a:t>
            </a:r>
            <a:r>
              <a:rPr lang="ja-JP" altLang="en-US" sz="3200" dirty="0" smtClean="0">
                <a:solidFill>
                  <a:srgbClr val="FFFF00"/>
                </a:solidFill>
              </a:rPr>
              <a:t>生活習慣</a:t>
            </a:r>
            <a:r>
              <a:rPr lang="ja-JP" altLang="en-US" sz="3200" dirty="0" smtClean="0"/>
              <a:t>や</a:t>
            </a:r>
            <a:r>
              <a:rPr lang="ja-JP" altLang="en-US" sz="3200" dirty="0" smtClean="0">
                <a:solidFill>
                  <a:srgbClr val="FF5050"/>
                </a:solidFill>
              </a:rPr>
              <a:t>感染</a:t>
            </a:r>
            <a:r>
              <a:rPr lang="ja-JP" altLang="en-US" sz="3200" dirty="0" smtClean="0"/>
              <a:t>であると思われる割合</a:t>
            </a:r>
            <a:endParaRPr lang="ja-JP" altLang="en-US" sz="3200" dirty="0"/>
          </a:p>
        </p:txBody>
      </p:sp>
      <p:sp>
        <p:nvSpPr>
          <p:cNvPr id="18" name="テキスト ボックス 17"/>
          <p:cNvSpPr txBox="1"/>
          <p:nvPr/>
        </p:nvSpPr>
        <p:spPr>
          <a:xfrm>
            <a:off x="2411361" y="6375854"/>
            <a:ext cx="6408712" cy="253915"/>
          </a:xfrm>
          <a:prstGeom prst="rect">
            <a:avLst/>
          </a:prstGeom>
          <a:noFill/>
        </p:spPr>
        <p:txBody>
          <a:bodyPr wrap="square" rtlCol="0">
            <a:spAutoFit/>
          </a:bodyPr>
          <a:lstStyle/>
          <a:p>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出典：「科学的根拠に基づくがん予防」国立研究開発法人国立がん研究センターがん対策情報センター</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022551861"/>
              </p:ext>
            </p:extLst>
          </p:nvPr>
        </p:nvGraphicFramePr>
        <p:xfrm>
          <a:off x="325488" y="1318514"/>
          <a:ext cx="8551320" cy="4774782"/>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325488" y="1317843"/>
            <a:ext cx="560857" cy="330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a:t>
            </a:r>
            <a:endParaRPr kumimoji="1" lang="ja-JP" altLang="en-US" sz="1600" dirty="0">
              <a:solidFill>
                <a:schemeClr val="tx1"/>
              </a:solidFill>
            </a:endParaRPr>
          </a:p>
        </p:txBody>
      </p:sp>
      <p:sp>
        <p:nvSpPr>
          <p:cNvPr id="7" name="正方形/長方形 6"/>
          <p:cNvSpPr/>
          <p:nvPr/>
        </p:nvSpPr>
        <p:spPr>
          <a:xfrm>
            <a:off x="909563" y="5364540"/>
            <a:ext cx="1165375" cy="720080"/>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716201" y="5368879"/>
            <a:ext cx="783791" cy="436385"/>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380312" y="5368878"/>
            <a:ext cx="1224136" cy="436385"/>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324161" y="5364541"/>
            <a:ext cx="783791" cy="436385"/>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404335" y="5364540"/>
            <a:ext cx="783791" cy="436385"/>
          </a:xfrm>
          <a:prstGeom prst="rect">
            <a:avLst/>
          </a:prstGeom>
          <a:noFill/>
          <a:ln w="508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069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21346" y="1124744"/>
            <a:ext cx="3324155" cy="2915870"/>
            <a:chOff x="3473718" y="1707463"/>
            <a:chExt cx="3324155" cy="2915870"/>
          </a:xfrm>
        </p:grpSpPr>
        <p:sp>
          <p:nvSpPr>
            <p:cNvPr id="15" name="円/楕円 14"/>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473718" y="2588456"/>
              <a:ext cx="3324155" cy="1138773"/>
            </a:xfrm>
            <a:prstGeom prst="rect">
              <a:avLst/>
            </a:prstGeom>
            <a:noFill/>
          </p:spPr>
          <p:txBody>
            <a:bodyPr wrap="square" rtlCol="0">
              <a:spAutoFit/>
            </a:bodyPr>
            <a:lstStyle>
              <a:defPPr>
                <a:defRPr lang="ja-JP"/>
              </a:defPPr>
              <a:lvl1pPr algn="ctr">
                <a:defRPr sz="4400" b="1"/>
              </a:lvl1pPr>
            </a:lstStyle>
            <a:p>
              <a:r>
                <a:rPr lang="ja-JP" altLang="en-US" sz="4000" dirty="0" smtClean="0">
                  <a:solidFill>
                    <a:schemeClr val="tx1">
                      <a:lumMod val="75000"/>
                      <a:lumOff val="25000"/>
                    </a:schemeClr>
                  </a:solidFill>
                </a:rPr>
                <a:t>生活習慣</a:t>
              </a:r>
              <a:endParaRPr lang="en-US" altLang="ja-JP" sz="4000" dirty="0" smtClean="0">
                <a:solidFill>
                  <a:schemeClr val="tx1">
                    <a:lumMod val="75000"/>
                    <a:lumOff val="25000"/>
                  </a:schemeClr>
                </a:solidFill>
              </a:endParaRPr>
            </a:p>
            <a:p>
              <a:r>
                <a:rPr lang="ja-JP" altLang="en-US" sz="2800" dirty="0" smtClean="0">
                  <a:solidFill>
                    <a:schemeClr val="tx1">
                      <a:lumMod val="75000"/>
                      <a:lumOff val="25000"/>
                    </a:schemeClr>
                  </a:solidFill>
                </a:rPr>
                <a:t>（喫煙、飲酒など）</a:t>
              </a:r>
              <a:endParaRPr lang="ja-JP" altLang="en-US" sz="2800" dirty="0">
                <a:solidFill>
                  <a:schemeClr val="tx1">
                    <a:lumMod val="75000"/>
                    <a:lumOff val="25000"/>
                  </a:schemeClr>
                </a:solidFill>
              </a:endParaRPr>
            </a:p>
          </p:txBody>
        </p:sp>
      </p:grpSp>
      <p:sp>
        <p:nvSpPr>
          <p:cNvPr id="14" name="テキスト ボックス 13"/>
          <p:cNvSpPr txBox="1"/>
          <p:nvPr/>
        </p:nvSpPr>
        <p:spPr>
          <a:xfrm>
            <a:off x="467544" y="197266"/>
            <a:ext cx="8164736"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t>がんの原因　１</a:t>
            </a:r>
            <a:endParaRPr lang="ja-JP" altLang="en-US" dirty="0"/>
          </a:p>
        </p:txBody>
      </p:sp>
      <p:sp>
        <p:nvSpPr>
          <p:cNvPr id="2" name="円/楕円 1"/>
          <p:cNvSpPr/>
          <p:nvPr/>
        </p:nvSpPr>
        <p:spPr>
          <a:xfrm>
            <a:off x="317934" y="1109634"/>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3356346" y="1066644"/>
            <a:ext cx="5462166" cy="2506372"/>
          </a:xfrm>
          <a:prstGeom prst="wedgeRoundRectCallout">
            <a:avLst>
              <a:gd name="adj1" fmla="val -2877"/>
              <a:gd name="adj2" fmla="val -49224"/>
              <a:gd name="adj3" fmla="val 16667"/>
            </a:avLst>
          </a:prstGeom>
          <a:solidFill>
            <a:srgbClr val="FFFFCC"/>
          </a:solidFill>
          <a:ln>
            <a:solidFill>
              <a:srgbClr val="FF9933"/>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r>
              <a:rPr lang="ja-JP" altLang="en-US" sz="3000" dirty="0" smtClean="0">
                <a:solidFill>
                  <a:schemeClr val="tx1"/>
                </a:solidFill>
              </a:rPr>
              <a:t> </a:t>
            </a:r>
            <a:r>
              <a:rPr lang="ja-JP" altLang="en-US" sz="2800" dirty="0" smtClean="0">
                <a:solidFill>
                  <a:schemeClr val="tx1"/>
                </a:solidFill>
              </a:rPr>
              <a:t>５つの生活習慣に気をつけて生活をする人は</a:t>
            </a:r>
            <a:r>
              <a:rPr lang="en-US" altLang="ja-JP" sz="2800" dirty="0" smtClean="0">
                <a:solidFill>
                  <a:schemeClr val="tx1"/>
                </a:solidFill>
              </a:rPr>
              <a:t> </a:t>
            </a:r>
            <a:r>
              <a:rPr lang="ja-JP" altLang="en-US" sz="2800" dirty="0" smtClean="0">
                <a:solidFill>
                  <a:schemeClr val="tx1"/>
                </a:solidFill>
              </a:rPr>
              <a:t>そうでない人に比べて</a:t>
            </a:r>
            <a:endParaRPr lang="en-US" altLang="ja-JP" sz="2800" dirty="0" smtClean="0">
              <a:solidFill>
                <a:schemeClr val="tx1"/>
              </a:solidFill>
            </a:endParaRPr>
          </a:p>
          <a:p>
            <a:pPr>
              <a:lnSpc>
                <a:spcPts val="4600"/>
              </a:lnSpc>
            </a:pPr>
            <a:r>
              <a:rPr lang="ja-JP" altLang="en-US" sz="3200" dirty="0" smtClean="0">
                <a:solidFill>
                  <a:srgbClr val="0066CC"/>
                </a:solidFill>
              </a:rPr>
              <a:t> 男性で４３％</a:t>
            </a:r>
            <a:r>
              <a:rPr lang="ja-JP" altLang="en-US" sz="3200" dirty="0" smtClean="0">
                <a:solidFill>
                  <a:schemeClr val="tx1"/>
                </a:solidFill>
              </a:rPr>
              <a:t>、</a:t>
            </a:r>
            <a:r>
              <a:rPr lang="ja-JP" altLang="en-US" sz="3200" dirty="0" smtClean="0">
                <a:solidFill>
                  <a:srgbClr val="0070C0"/>
                </a:solidFill>
              </a:rPr>
              <a:t>女性で３７％</a:t>
            </a:r>
            <a:endParaRPr lang="en-US" altLang="ja-JP" sz="3200" dirty="0" smtClean="0">
              <a:solidFill>
                <a:srgbClr val="0070C0"/>
              </a:solidFill>
            </a:endParaRPr>
          </a:p>
          <a:p>
            <a:pPr>
              <a:lnSpc>
                <a:spcPts val="4600"/>
              </a:lnSpc>
            </a:pPr>
            <a:r>
              <a:rPr lang="ja-JP" altLang="en-US" sz="3200" dirty="0" smtClean="0">
                <a:solidFill>
                  <a:schemeClr val="tx1"/>
                </a:solidFill>
              </a:rPr>
              <a:t> </a:t>
            </a:r>
            <a:r>
              <a:rPr lang="ja-JP" altLang="en-US" sz="3200" dirty="0" smtClean="0">
                <a:solidFill>
                  <a:srgbClr val="FF0000"/>
                </a:solidFill>
              </a:rPr>
              <a:t>がんになるリスクが低くなる</a:t>
            </a:r>
            <a:r>
              <a:rPr lang="ja-JP" altLang="en-US" sz="3200" dirty="0" smtClean="0">
                <a:solidFill>
                  <a:schemeClr val="tx1"/>
                </a:solidFill>
              </a:rPr>
              <a:t>。</a:t>
            </a:r>
            <a:endParaRPr lang="ja-JP" altLang="en-US" sz="3200" dirty="0">
              <a:solidFill>
                <a:schemeClr val="tx1"/>
              </a:solidFill>
            </a:endParaRPr>
          </a:p>
        </p:txBody>
      </p:sp>
      <p:sp>
        <p:nvSpPr>
          <p:cNvPr id="17" name="テキスト ボックス 16"/>
          <p:cNvSpPr txBox="1"/>
          <p:nvPr/>
        </p:nvSpPr>
        <p:spPr>
          <a:xfrm>
            <a:off x="4499992" y="6604084"/>
            <a:ext cx="4318520"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：国立がん研究センター「科学的根拠に基づくがん予防」より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625418" y="5796263"/>
            <a:ext cx="1584176" cy="646331"/>
          </a:xfrm>
          <a:prstGeom prst="rect">
            <a:avLst/>
          </a:prstGeom>
          <a:noFill/>
        </p:spPr>
        <p:txBody>
          <a:bodyPr wrap="square" rtlCol="0">
            <a:spAutoFit/>
          </a:bodyPr>
          <a:lstStyle>
            <a:defPPr>
              <a:defRPr lang="ja-JP"/>
            </a:defPPr>
            <a:lvl1pPr algn="ctr">
              <a:defRPr sz="4400" b="1"/>
            </a:lvl1pPr>
          </a:lstStyle>
          <a:p>
            <a:r>
              <a:rPr lang="ja-JP" altLang="en-US" sz="3600" dirty="0" smtClean="0">
                <a:solidFill>
                  <a:schemeClr val="tx1">
                    <a:lumMod val="75000"/>
                    <a:lumOff val="25000"/>
                  </a:schemeClr>
                </a:solidFill>
              </a:rPr>
              <a:t>禁煙</a:t>
            </a:r>
            <a:endParaRPr lang="ja-JP" altLang="en-US" sz="3600" dirty="0">
              <a:solidFill>
                <a:schemeClr val="tx1">
                  <a:lumMod val="75000"/>
                  <a:lumOff val="25000"/>
                </a:schemeClr>
              </a:solidFill>
            </a:endParaRPr>
          </a:p>
        </p:txBody>
      </p:sp>
      <p:sp>
        <p:nvSpPr>
          <p:cNvPr id="19" name="テキスト ボックス 18"/>
          <p:cNvSpPr txBox="1"/>
          <p:nvPr/>
        </p:nvSpPr>
        <p:spPr>
          <a:xfrm>
            <a:off x="2570932" y="5933814"/>
            <a:ext cx="1570829" cy="524824"/>
          </a:xfrm>
          <a:prstGeom prst="rect">
            <a:avLst/>
          </a:prstGeom>
          <a:noFill/>
        </p:spPr>
        <p:txBody>
          <a:bodyPr wrap="square" rtlCol="0">
            <a:spAutoFit/>
          </a:bodyPr>
          <a:lstStyle>
            <a:defPPr>
              <a:defRPr lang="ja-JP"/>
            </a:defPPr>
            <a:lvl1pPr algn="ctr">
              <a:defRPr sz="4400" b="1"/>
            </a:lvl1pPr>
          </a:lstStyle>
          <a:p>
            <a:pPr>
              <a:lnSpc>
                <a:spcPts val="3300"/>
              </a:lnSpc>
            </a:pPr>
            <a:r>
              <a:rPr lang="ja-JP" altLang="en-US" sz="3400" dirty="0" smtClean="0">
                <a:solidFill>
                  <a:schemeClr val="tx1">
                    <a:lumMod val="75000"/>
                    <a:lumOff val="25000"/>
                  </a:schemeClr>
                </a:solidFill>
              </a:rPr>
              <a:t>節酒</a:t>
            </a:r>
            <a:endParaRPr lang="en-US" altLang="ja-JP" sz="3400" dirty="0" smtClean="0">
              <a:solidFill>
                <a:schemeClr val="tx1">
                  <a:lumMod val="75000"/>
                  <a:lumOff val="25000"/>
                </a:schemeClr>
              </a:solidFill>
            </a:endParaRPr>
          </a:p>
        </p:txBody>
      </p:sp>
      <p:sp>
        <p:nvSpPr>
          <p:cNvPr id="21" name="テキスト ボックス 20"/>
          <p:cNvSpPr txBox="1"/>
          <p:nvPr/>
        </p:nvSpPr>
        <p:spPr>
          <a:xfrm>
            <a:off x="4294231" y="5508478"/>
            <a:ext cx="2111523" cy="964367"/>
          </a:xfrm>
          <a:prstGeom prst="rect">
            <a:avLst/>
          </a:prstGeom>
          <a:noFill/>
        </p:spPr>
        <p:txBody>
          <a:bodyPr wrap="square" rtlCol="0">
            <a:spAutoFit/>
          </a:bodyPr>
          <a:lstStyle>
            <a:defPPr>
              <a:defRPr lang="ja-JP"/>
            </a:defPPr>
            <a:lvl1pPr algn="ctr">
              <a:defRPr sz="4400" b="1"/>
            </a:lvl1pPr>
          </a:lstStyle>
          <a:p>
            <a:pPr>
              <a:lnSpc>
                <a:spcPts val="3400"/>
              </a:lnSpc>
            </a:pPr>
            <a:r>
              <a:rPr lang="ja-JP" altLang="en-US" sz="3200" dirty="0" smtClean="0">
                <a:solidFill>
                  <a:schemeClr val="tx1">
                    <a:lumMod val="75000"/>
                    <a:lumOff val="25000"/>
                  </a:schemeClr>
                </a:solidFill>
              </a:rPr>
              <a:t>食生活を</a:t>
            </a:r>
            <a:endParaRPr lang="en-US" altLang="ja-JP" sz="3200" dirty="0" smtClean="0">
              <a:solidFill>
                <a:schemeClr val="tx1">
                  <a:lumMod val="75000"/>
                  <a:lumOff val="25000"/>
                </a:schemeClr>
              </a:solidFill>
            </a:endParaRPr>
          </a:p>
          <a:p>
            <a:pPr>
              <a:lnSpc>
                <a:spcPts val="3400"/>
              </a:lnSpc>
            </a:pPr>
            <a:r>
              <a:rPr lang="ja-JP" altLang="en-US" sz="3200" dirty="0" smtClean="0">
                <a:solidFill>
                  <a:schemeClr val="tx1">
                    <a:lumMod val="75000"/>
                    <a:lumOff val="25000"/>
                  </a:schemeClr>
                </a:solidFill>
              </a:rPr>
              <a:t>見直す</a:t>
            </a:r>
            <a:endParaRPr lang="en-US" altLang="ja-JP" sz="3200" dirty="0" smtClean="0">
              <a:solidFill>
                <a:schemeClr val="tx1">
                  <a:lumMod val="75000"/>
                  <a:lumOff val="25000"/>
                </a:schemeClr>
              </a:solidFill>
            </a:endParaRPr>
          </a:p>
        </p:txBody>
      </p:sp>
      <p:sp>
        <p:nvSpPr>
          <p:cNvPr id="22" name="テキスト ボックス 21"/>
          <p:cNvSpPr txBox="1"/>
          <p:nvPr/>
        </p:nvSpPr>
        <p:spPr>
          <a:xfrm>
            <a:off x="6511608" y="5184510"/>
            <a:ext cx="2615511" cy="553998"/>
          </a:xfrm>
          <a:prstGeom prst="rect">
            <a:avLst/>
          </a:prstGeom>
          <a:noFill/>
        </p:spPr>
        <p:txBody>
          <a:bodyPr wrap="square" rtlCol="0">
            <a:spAutoFit/>
          </a:bodyPr>
          <a:lstStyle>
            <a:defPPr>
              <a:defRPr lang="ja-JP"/>
            </a:defPPr>
            <a:lvl1pPr algn="ctr">
              <a:defRPr sz="4400" b="1"/>
            </a:lvl1pPr>
          </a:lstStyle>
          <a:p>
            <a:pPr algn="l"/>
            <a:r>
              <a:rPr lang="ja-JP" altLang="en-US" sz="3000" dirty="0" smtClean="0">
                <a:solidFill>
                  <a:schemeClr val="tx1">
                    <a:lumMod val="75000"/>
                    <a:lumOff val="25000"/>
                  </a:schemeClr>
                </a:solidFill>
              </a:rPr>
              <a:t>身体を動かす</a:t>
            </a:r>
            <a:endParaRPr lang="en-US" altLang="ja-JP" sz="3000" dirty="0" smtClean="0">
              <a:solidFill>
                <a:schemeClr val="tx1">
                  <a:lumMod val="75000"/>
                  <a:lumOff val="25000"/>
                </a:schemeClr>
              </a:solidFill>
            </a:endParaRPr>
          </a:p>
        </p:txBody>
      </p:sp>
      <p:pic>
        <p:nvPicPr>
          <p:cNvPr id="23" name="オブジェクト 0" descr="喫煙・煙草を吸う人のイラスト"/>
          <p:cNvPicPr/>
          <p:nvPr/>
        </p:nvPicPr>
        <p:blipFill>
          <a:blip r:embed="rId3"/>
          <a:stretch>
            <a:fillRect/>
          </a:stretch>
        </p:blipFill>
        <p:spPr bwMode="auto">
          <a:xfrm>
            <a:off x="625418" y="4055724"/>
            <a:ext cx="1687327" cy="1782413"/>
          </a:xfrm>
          <a:prstGeom prst="rect">
            <a:avLst/>
          </a:prstGeom>
          <a:noFill/>
          <a:ln>
            <a:miter/>
          </a:ln>
        </p:spPr>
      </p:pic>
      <p:pic>
        <p:nvPicPr>
          <p:cNvPr id="30" name="オブジェクト 0" descr="飲酒・お酒を飲む人のイラスト"/>
          <p:cNvPicPr/>
          <p:nvPr/>
        </p:nvPicPr>
        <p:blipFill>
          <a:blip r:embed="rId4"/>
          <a:stretch>
            <a:fillRect/>
          </a:stretch>
        </p:blipFill>
        <p:spPr bwMode="auto">
          <a:xfrm>
            <a:off x="2607058" y="4452209"/>
            <a:ext cx="1534703" cy="1369580"/>
          </a:xfrm>
          <a:prstGeom prst="rect">
            <a:avLst/>
          </a:prstGeom>
          <a:noFill/>
          <a:ln>
            <a:miter/>
          </a:ln>
        </p:spPr>
      </p:pic>
      <p:pic>
        <p:nvPicPr>
          <p:cNvPr id="31" name="オブジェクト 0" descr="食事のイラスト1"/>
          <p:cNvPicPr/>
          <p:nvPr/>
        </p:nvPicPr>
        <p:blipFill rotWithShape="1">
          <a:blip r:embed="rId5"/>
          <a:srcRect l="9460" b="5021"/>
          <a:stretch/>
        </p:blipFill>
        <p:spPr bwMode="auto">
          <a:xfrm>
            <a:off x="4795114" y="3899636"/>
            <a:ext cx="1297314" cy="1545636"/>
          </a:xfrm>
          <a:prstGeom prst="rect">
            <a:avLst/>
          </a:prstGeom>
          <a:noFill/>
          <a:ln>
            <a:miter/>
          </a:ln>
        </p:spPr>
      </p:pic>
      <p:pic>
        <p:nvPicPr>
          <p:cNvPr id="33" name="オブジェクト 0" descr="ウォーキングのイラスト1"/>
          <p:cNvPicPr/>
          <p:nvPr/>
        </p:nvPicPr>
        <p:blipFill>
          <a:blip r:embed="rId6"/>
          <a:stretch>
            <a:fillRect/>
          </a:stretch>
        </p:blipFill>
        <p:spPr bwMode="auto">
          <a:xfrm>
            <a:off x="6751218" y="3773756"/>
            <a:ext cx="710175" cy="1353121"/>
          </a:xfrm>
          <a:prstGeom prst="rect">
            <a:avLst/>
          </a:prstGeom>
          <a:noFill/>
          <a:ln>
            <a:miter/>
          </a:ln>
        </p:spPr>
      </p:pic>
      <p:pic>
        <p:nvPicPr>
          <p:cNvPr id="34" name="オブジェクト 0" descr="ウォーキングのイラスト1"/>
          <p:cNvPicPr/>
          <p:nvPr/>
        </p:nvPicPr>
        <p:blipFill>
          <a:blip r:embed="rId6"/>
          <a:stretch>
            <a:fillRect/>
          </a:stretch>
        </p:blipFill>
        <p:spPr bwMode="auto">
          <a:xfrm>
            <a:off x="7350658" y="3775648"/>
            <a:ext cx="710558" cy="1353121"/>
          </a:xfrm>
          <a:prstGeom prst="rect">
            <a:avLst/>
          </a:prstGeom>
          <a:noFill/>
          <a:ln>
            <a:miter/>
          </a:ln>
        </p:spPr>
      </p:pic>
      <p:sp>
        <p:nvSpPr>
          <p:cNvPr id="36" name="角丸四角形吹き出し 35"/>
          <p:cNvSpPr/>
          <p:nvPr/>
        </p:nvSpPr>
        <p:spPr>
          <a:xfrm>
            <a:off x="599252" y="5821789"/>
            <a:ext cx="1737033" cy="620805"/>
          </a:xfrm>
          <a:prstGeom prst="wedgeRoundRectCallout">
            <a:avLst>
              <a:gd name="adj1" fmla="val -2877"/>
              <a:gd name="adj2" fmla="val -49224"/>
              <a:gd name="adj3" fmla="val 16667"/>
            </a:avLst>
          </a:prstGeom>
          <a:noFill/>
          <a:ln w="50800">
            <a:solidFill>
              <a:srgbClr val="00B0F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sp>
        <p:nvSpPr>
          <p:cNvPr id="38" name="角丸四角形吹き出し 37"/>
          <p:cNvSpPr/>
          <p:nvPr/>
        </p:nvSpPr>
        <p:spPr>
          <a:xfrm>
            <a:off x="2502525" y="5796263"/>
            <a:ext cx="1668971" cy="646330"/>
          </a:xfrm>
          <a:prstGeom prst="wedgeRoundRectCallout">
            <a:avLst>
              <a:gd name="adj1" fmla="val -1865"/>
              <a:gd name="adj2" fmla="val -46391"/>
              <a:gd name="adj3" fmla="val 16667"/>
            </a:avLst>
          </a:prstGeom>
          <a:noFill/>
          <a:ln w="50800">
            <a:solidFill>
              <a:srgbClr val="00B0F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sp>
        <p:nvSpPr>
          <p:cNvPr id="39" name="角丸四角形吹き出し 38"/>
          <p:cNvSpPr/>
          <p:nvPr/>
        </p:nvSpPr>
        <p:spPr>
          <a:xfrm>
            <a:off x="4323967" y="5445272"/>
            <a:ext cx="2081788" cy="997321"/>
          </a:xfrm>
          <a:prstGeom prst="wedgeRoundRectCallout">
            <a:avLst>
              <a:gd name="adj1" fmla="val -1865"/>
              <a:gd name="adj2" fmla="val -46391"/>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sp>
        <p:nvSpPr>
          <p:cNvPr id="40" name="角丸四角形吹き出し 39"/>
          <p:cNvSpPr/>
          <p:nvPr/>
        </p:nvSpPr>
        <p:spPr>
          <a:xfrm>
            <a:off x="6587960" y="5121911"/>
            <a:ext cx="2230552" cy="633816"/>
          </a:xfrm>
          <a:prstGeom prst="wedgeRoundRectCallout">
            <a:avLst>
              <a:gd name="adj1" fmla="val -977"/>
              <a:gd name="adj2" fmla="val -48155"/>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pic>
        <p:nvPicPr>
          <p:cNvPr id="41" name="オブジェクト 0" descr="ウォーキングのイラスト1"/>
          <p:cNvPicPr/>
          <p:nvPr/>
        </p:nvPicPr>
        <p:blipFill>
          <a:blip r:embed="rId6"/>
          <a:stretch>
            <a:fillRect/>
          </a:stretch>
        </p:blipFill>
        <p:spPr bwMode="auto">
          <a:xfrm>
            <a:off x="7945704" y="3773756"/>
            <a:ext cx="686576" cy="1387022"/>
          </a:xfrm>
          <a:prstGeom prst="rect">
            <a:avLst/>
          </a:prstGeom>
          <a:noFill/>
          <a:ln>
            <a:miter/>
          </a:ln>
        </p:spPr>
      </p:pic>
      <p:sp>
        <p:nvSpPr>
          <p:cNvPr id="24" name="角丸四角形吹き出し 23"/>
          <p:cNvSpPr/>
          <p:nvPr/>
        </p:nvSpPr>
        <p:spPr>
          <a:xfrm>
            <a:off x="6587960" y="5859164"/>
            <a:ext cx="2230552" cy="624263"/>
          </a:xfrm>
          <a:prstGeom prst="wedgeRoundRectCallout">
            <a:avLst>
              <a:gd name="adj1" fmla="val -977"/>
              <a:gd name="adj2" fmla="val -48155"/>
              <a:gd name="adj3" fmla="val 16667"/>
            </a:avLst>
          </a:prstGeom>
          <a:noFill/>
          <a:ln w="50800">
            <a:solidFill>
              <a:srgbClr val="FF7C80"/>
            </a:solid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600"/>
              </a:lnSpc>
            </a:pPr>
            <a:endParaRPr lang="ja-JP" altLang="en-US" sz="3200" dirty="0">
              <a:solidFill>
                <a:schemeClr val="tx1"/>
              </a:solidFill>
            </a:endParaRPr>
          </a:p>
        </p:txBody>
      </p:sp>
      <p:sp>
        <p:nvSpPr>
          <p:cNvPr id="25" name="テキスト ボックス 24"/>
          <p:cNvSpPr txBox="1"/>
          <p:nvPr/>
        </p:nvSpPr>
        <p:spPr>
          <a:xfrm>
            <a:off x="6843018" y="5899246"/>
            <a:ext cx="1975494" cy="584775"/>
          </a:xfrm>
          <a:prstGeom prst="rect">
            <a:avLst/>
          </a:prstGeom>
          <a:noFill/>
        </p:spPr>
        <p:txBody>
          <a:bodyPr wrap="square" rtlCol="0">
            <a:spAutoFit/>
          </a:bodyPr>
          <a:lstStyle>
            <a:defPPr>
              <a:defRPr lang="ja-JP"/>
            </a:defPPr>
            <a:lvl1pPr algn="ctr">
              <a:defRPr sz="4400" b="1"/>
            </a:lvl1pPr>
          </a:lstStyle>
          <a:p>
            <a:pPr algn="l"/>
            <a:r>
              <a:rPr lang="ja-JP" altLang="en-US" sz="3200" dirty="0" smtClean="0">
                <a:solidFill>
                  <a:schemeClr val="tx1">
                    <a:lumMod val="75000"/>
                    <a:lumOff val="25000"/>
                  </a:schemeClr>
                </a:solidFill>
              </a:rPr>
              <a:t>肥満防止</a:t>
            </a:r>
            <a:endParaRPr lang="en-US" altLang="ja-JP" sz="3200" dirty="0" smtClean="0">
              <a:solidFill>
                <a:schemeClr val="tx1">
                  <a:lumMod val="75000"/>
                  <a:lumOff val="25000"/>
                </a:schemeClr>
              </a:solidFill>
            </a:endParaRPr>
          </a:p>
        </p:txBody>
      </p:sp>
    </p:spTree>
    <p:extLst>
      <p:ext uri="{BB962C8B-B14F-4D97-AF65-F5344CB8AC3E}">
        <p14:creationId xmlns:p14="http://schemas.microsoft.com/office/powerpoint/2010/main" val="17553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childTnLst>
                          </p:cTn>
                        </p:par>
                        <p:par>
                          <p:cTn id="54" fill="hold">
                            <p:stCondLst>
                              <p:cond delay="3000"/>
                            </p:stCondLst>
                            <p:childTnLst>
                              <p:par>
                                <p:cTn id="55" presetID="10"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left)">
                                      <p:cBhvr>
                                        <p:cTn id="6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p:bldP spid="19" grpId="0"/>
      <p:bldP spid="21" grpId="0"/>
      <p:bldP spid="22" grpId="0"/>
      <p:bldP spid="36" grpId="0" animBg="1"/>
      <p:bldP spid="38" grpId="0" animBg="1"/>
      <p:bldP spid="39" grpId="0" animBg="1"/>
      <p:bldP spid="40" grpId="0" animBg="1"/>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495255" y="1242124"/>
            <a:ext cx="2974450" cy="2915870"/>
            <a:chOff x="3677860" y="1707463"/>
            <a:chExt cx="2974450" cy="2915870"/>
          </a:xfrm>
        </p:grpSpPr>
        <p:sp>
          <p:nvSpPr>
            <p:cNvPr id="15" name="円/楕円 14"/>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819916" y="2585996"/>
              <a:ext cx="2832394" cy="1138773"/>
            </a:xfrm>
            <a:prstGeom prst="rect">
              <a:avLst/>
            </a:prstGeom>
            <a:noFill/>
          </p:spPr>
          <p:txBody>
            <a:bodyPr wrap="square" rtlCol="0">
              <a:spAutoFit/>
            </a:bodyPr>
            <a:lstStyle>
              <a:defPPr>
                <a:defRPr lang="ja-JP"/>
              </a:defPPr>
              <a:lvl1pPr algn="ctr">
                <a:defRPr sz="4400" b="1"/>
              </a:lvl1pPr>
            </a:lstStyle>
            <a:p>
              <a:pPr algn="l"/>
              <a:r>
                <a:rPr lang="ja-JP" altLang="en-US" sz="4000" dirty="0" smtClean="0">
                  <a:solidFill>
                    <a:schemeClr val="tx1">
                      <a:lumMod val="75000"/>
                      <a:lumOff val="25000"/>
                    </a:schemeClr>
                  </a:solidFill>
                </a:rPr>
                <a:t>      感染</a:t>
              </a:r>
              <a:endParaRPr lang="en-US" altLang="ja-JP" sz="4000" dirty="0" smtClean="0">
                <a:solidFill>
                  <a:schemeClr val="tx1">
                    <a:lumMod val="75000"/>
                    <a:lumOff val="25000"/>
                  </a:schemeClr>
                </a:solidFill>
              </a:endParaRPr>
            </a:p>
            <a:p>
              <a:pPr algn="l"/>
              <a:r>
                <a:rPr lang="ja-JP" altLang="en-US" sz="2800" dirty="0" smtClean="0">
                  <a:solidFill>
                    <a:schemeClr val="tx1">
                      <a:lumMod val="75000"/>
                      <a:lumOff val="25000"/>
                    </a:schemeClr>
                  </a:solidFill>
                </a:rPr>
                <a:t>（細菌・ウイルス）</a:t>
              </a:r>
              <a:endParaRPr lang="ja-JP" altLang="en-US" sz="2800" dirty="0">
                <a:solidFill>
                  <a:schemeClr val="tx1">
                    <a:lumMod val="75000"/>
                    <a:lumOff val="25000"/>
                  </a:schemeClr>
                </a:solidFill>
              </a:endParaRPr>
            </a:p>
          </p:txBody>
        </p:sp>
      </p:grpSp>
      <p:sp>
        <p:nvSpPr>
          <p:cNvPr id="14" name="テキスト ボックス 1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t>がんの原因　２</a:t>
            </a:r>
            <a:endParaRPr lang="ja-JP" altLang="en-US" dirty="0"/>
          </a:p>
        </p:txBody>
      </p:sp>
      <p:sp>
        <p:nvSpPr>
          <p:cNvPr id="2" name="円/楕円 1"/>
          <p:cNvSpPr/>
          <p:nvPr/>
        </p:nvSpPr>
        <p:spPr>
          <a:xfrm>
            <a:off x="480147" y="1234569"/>
            <a:ext cx="2930980" cy="2930980"/>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吹き出し 15"/>
          <p:cNvSpPr/>
          <p:nvPr/>
        </p:nvSpPr>
        <p:spPr>
          <a:xfrm>
            <a:off x="460757" y="4474935"/>
            <a:ext cx="8136904" cy="2069472"/>
          </a:xfrm>
          <a:prstGeom prst="wedgeRoundRectCallout">
            <a:avLst>
              <a:gd name="adj1" fmla="val -2877"/>
              <a:gd name="adj2" fmla="val -49224"/>
              <a:gd name="adj3" fmla="val 16667"/>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pPr>
              <a:lnSpc>
                <a:spcPts val="4200"/>
              </a:lnSpc>
            </a:pPr>
            <a:r>
              <a:rPr lang="ja-JP" altLang="en-US" sz="3200" dirty="0" smtClean="0">
                <a:solidFill>
                  <a:schemeClr val="tx1"/>
                </a:solidFill>
              </a:rPr>
              <a:t>  感染源</a:t>
            </a:r>
            <a:r>
              <a:rPr lang="ja-JP" altLang="en-US" sz="3200" dirty="0">
                <a:solidFill>
                  <a:schemeClr val="tx1"/>
                </a:solidFill>
              </a:rPr>
              <a:t>や感染経路、薬による除菌・予防</a:t>
            </a:r>
            <a:r>
              <a:rPr lang="ja-JP" altLang="en-US" sz="3200" dirty="0" smtClean="0">
                <a:solidFill>
                  <a:schemeClr val="tx1"/>
                </a:solidFill>
              </a:rPr>
              <a:t>接種  </a:t>
            </a:r>
            <a:endParaRPr lang="en-US" altLang="ja-JP" sz="3200" dirty="0" smtClean="0">
              <a:solidFill>
                <a:schemeClr val="tx1"/>
              </a:solidFill>
            </a:endParaRPr>
          </a:p>
          <a:p>
            <a:pPr>
              <a:lnSpc>
                <a:spcPts val="4200"/>
              </a:lnSpc>
            </a:pPr>
            <a:r>
              <a:rPr lang="en-US" altLang="ja-JP" sz="3200" dirty="0">
                <a:solidFill>
                  <a:schemeClr val="tx1"/>
                </a:solidFill>
              </a:rPr>
              <a:t> </a:t>
            </a:r>
            <a:r>
              <a:rPr lang="en-US" altLang="ja-JP" sz="3200" dirty="0" smtClean="0">
                <a:solidFill>
                  <a:schemeClr val="tx1"/>
                </a:solidFill>
              </a:rPr>
              <a:t> </a:t>
            </a:r>
            <a:r>
              <a:rPr lang="ja-JP" altLang="en-US" sz="3200" dirty="0" smtClean="0">
                <a:solidFill>
                  <a:schemeClr val="tx1"/>
                </a:solidFill>
              </a:rPr>
              <a:t>など</a:t>
            </a:r>
            <a:r>
              <a:rPr lang="ja-JP" altLang="en-US" sz="3200" dirty="0">
                <a:solidFill>
                  <a:schemeClr val="tx1"/>
                </a:solidFill>
              </a:rPr>
              <a:t>についての正しい知識を身に付けて、</a:t>
            </a:r>
            <a:endParaRPr lang="en-US" altLang="ja-JP" sz="3200" dirty="0">
              <a:solidFill>
                <a:schemeClr val="tx1"/>
              </a:solidFill>
            </a:endParaRPr>
          </a:p>
          <a:p>
            <a:pPr>
              <a:lnSpc>
                <a:spcPts val="4200"/>
              </a:lnSpc>
            </a:pPr>
            <a:r>
              <a:rPr lang="en-US" altLang="ja-JP" sz="3200" dirty="0">
                <a:solidFill>
                  <a:schemeClr val="tx1"/>
                </a:solidFill>
              </a:rPr>
              <a:t> </a:t>
            </a:r>
            <a:r>
              <a:rPr lang="en-US" altLang="ja-JP" sz="3200" dirty="0" smtClean="0">
                <a:solidFill>
                  <a:schemeClr val="tx1"/>
                </a:solidFill>
              </a:rPr>
              <a:t> </a:t>
            </a:r>
            <a:r>
              <a:rPr lang="ja-JP" altLang="en-US" sz="3200" dirty="0" smtClean="0">
                <a:solidFill>
                  <a:schemeClr val="tx1"/>
                </a:solidFill>
              </a:rPr>
              <a:t>予防</a:t>
            </a:r>
            <a:r>
              <a:rPr lang="ja-JP" altLang="en-US" sz="3200" dirty="0">
                <a:solidFill>
                  <a:schemeClr val="tx1"/>
                </a:solidFill>
              </a:rPr>
              <a:t>や早期発見・早期治療を</a:t>
            </a:r>
            <a:r>
              <a:rPr lang="ja-JP" altLang="en-US" sz="3200" dirty="0" smtClean="0">
                <a:solidFill>
                  <a:schemeClr val="tx1"/>
                </a:solidFill>
              </a:rPr>
              <a:t>心がけよう</a:t>
            </a:r>
            <a:endParaRPr lang="ja-JP" altLang="en-US" sz="3200" dirty="0">
              <a:solidFill>
                <a:schemeClr val="tx1"/>
              </a:solidFill>
            </a:endParaRPr>
          </a:p>
        </p:txBody>
      </p:sp>
      <p:sp>
        <p:nvSpPr>
          <p:cNvPr id="3" name="正方形/長方形 2"/>
          <p:cNvSpPr/>
          <p:nvPr/>
        </p:nvSpPr>
        <p:spPr>
          <a:xfrm>
            <a:off x="4356465" y="1423115"/>
            <a:ext cx="338437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ピロリ菌（胃がん）</a:t>
            </a:r>
            <a:endParaRPr kumimoji="1" lang="en-US" altLang="ja-JP" sz="2800" dirty="0" smtClean="0">
              <a:latin typeface="AR丸ゴシック体E" panose="020F0909000000000000" pitchFamily="49" charset="-128"/>
              <a:ea typeface="AR丸ゴシック体E" panose="020F0909000000000000" pitchFamily="49" charset="-128"/>
            </a:endParaRPr>
          </a:p>
        </p:txBody>
      </p:sp>
      <p:sp>
        <p:nvSpPr>
          <p:cNvPr id="24" name="正方形/長方形 23"/>
          <p:cNvSpPr/>
          <p:nvPr/>
        </p:nvSpPr>
        <p:spPr>
          <a:xfrm>
            <a:off x="3812675" y="2390907"/>
            <a:ext cx="44719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肝炎ウイルス（肝臓がん）</a:t>
            </a:r>
            <a:endParaRPr kumimoji="1" lang="en-US" altLang="ja-JP" sz="2800" dirty="0" smtClean="0">
              <a:latin typeface="AR丸ゴシック体E" panose="020F0909000000000000" pitchFamily="49" charset="-128"/>
              <a:ea typeface="AR丸ゴシック体E" panose="020F0909000000000000" pitchFamily="49" charset="-128"/>
            </a:endParaRPr>
          </a:p>
        </p:txBody>
      </p:sp>
      <p:sp>
        <p:nvSpPr>
          <p:cNvPr id="25" name="正方形/長方形 24"/>
          <p:cNvSpPr/>
          <p:nvPr/>
        </p:nvSpPr>
        <p:spPr>
          <a:xfrm>
            <a:off x="4113859" y="3358700"/>
            <a:ext cx="3869587" cy="690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AR丸ゴシック体E" panose="020F0909000000000000" pitchFamily="49" charset="-128"/>
                <a:ea typeface="AR丸ゴシック体E" panose="020F0909000000000000" pitchFamily="49" charset="-128"/>
              </a:rPr>
              <a:t>ＨＰＶ（子宮頸がん）</a:t>
            </a:r>
            <a:endParaRPr kumimoji="1" lang="ja-JP" altLang="en-US" sz="2800" dirty="0">
              <a:latin typeface="AR丸ゴシック体E" panose="020F0909000000000000" pitchFamily="49" charset="-128"/>
              <a:ea typeface="AR丸ゴシック体E" panose="020F0909000000000000" pitchFamily="49" charset="-128"/>
            </a:endParaRPr>
          </a:p>
        </p:txBody>
      </p:sp>
    </p:spTree>
    <p:extLst>
      <p:ext uri="{BB962C8B-B14F-4D97-AF65-F5344CB8AC3E}">
        <p14:creationId xmlns:p14="http://schemas.microsoft.com/office/powerpoint/2010/main" val="36268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541439" y="1111986"/>
            <a:ext cx="1726305" cy="1668942"/>
            <a:chOff x="3677278" y="2054229"/>
            <a:chExt cx="2915872" cy="2915870"/>
          </a:xfrm>
        </p:grpSpPr>
        <p:sp>
          <p:nvSpPr>
            <p:cNvPr id="28" name="円/楕円 27"/>
            <p:cNvSpPr/>
            <p:nvPr/>
          </p:nvSpPr>
          <p:spPr>
            <a:xfrm>
              <a:off x="3677278" y="2054229"/>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977176" y="2696398"/>
              <a:ext cx="2316074" cy="1370931"/>
            </a:xfrm>
            <a:prstGeom prst="rect">
              <a:avLst/>
            </a:prstGeom>
            <a:noFill/>
          </p:spPr>
          <p:txBody>
            <a:bodyPr wrap="square" rtlCol="0">
              <a:spAutoFit/>
            </a:bodyPr>
            <a:lstStyle>
              <a:defPPr>
                <a:defRPr lang="ja-JP"/>
              </a:defPPr>
              <a:lvl1pPr algn="ctr">
                <a:defRPr sz="4400" b="1"/>
              </a:lvl1pPr>
            </a:lstStyle>
            <a:p>
              <a:r>
                <a:rPr lang="ja-JP" altLang="en-US" sz="3000" dirty="0" smtClean="0">
                  <a:solidFill>
                    <a:schemeClr val="tx1">
                      <a:lumMod val="75000"/>
                      <a:lumOff val="25000"/>
                    </a:schemeClr>
                  </a:solidFill>
                </a:rPr>
                <a:t>遺伝的</a:t>
              </a:r>
              <a:endParaRPr lang="en-US" altLang="ja-JP" sz="3000" dirty="0" smtClean="0">
                <a:solidFill>
                  <a:schemeClr val="tx1">
                    <a:lumMod val="75000"/>
                    <a:lumOff val="25000"/>
                  </a:schemeClr>
                </a:solidFill>
              </a:endParaRPr>
            </a:p>
            <a:p>
              <a:r>
                <a:rPr lang="ja-JP" altLang="en-US" sz="3000" dirty="0" smtClean="0">
                  <a:solidFill>
                    <a:schemeClr val="tx1">
                      <a:lumMod val="75000"/>
                      <a:lumOff val="25000"/>
                    </a:schemeClr>
                  </a:solidFill>
                </a:rPr>
                <a:t>原因</a:t>
              </a:r>
              <a:endParaRPr lang="ja-JP" altLang="en-US" sz="3000" dirty="0">
                <a:solidFill>
                  <a:schemeClr val="tx1">
                    <a:lumMod val="75000"/>
                    <a:lumOff val="25000"/>
                  </a:schemeClr>
                </a:solidFill>
              </a:endParaRPr>
            </a:p>
          </p:txBody>
        </p:sp>
      </p:grpSp>
      <p:sp>
        <p:nvSpPr>
          <p:cNvPr id="14" name="テキスト ボックス 13"/>
          <p:cNvSpPr txBox="1"/>
          <p:nvPr/>
        </p:nvSpPr>
        <p:spPr>
          <a:xfrm>
            <a:off x="325488" y="197266"/>
            <a:ext cx="8493024" cy="707886"/>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dirty="0" smtClean="0"/>
              <a:t>がんの原因　３</a:t>
            </a:r>
            <a:endParaRPr lang="ja-JP" altLang="en-US" dirty="0"/>
          </a:p>
        </p:txBody>
      </p:sp>
      <p:sp>
        <p:nvSpPr>
          <p:cNvPr id="16" name="角丸四角形吹き出し 15"/>
          <p:cNvSpPr/>
          <p:nvPr/>
        </p:nvSpPr>
        <p:spPr>
          <a:xfrm>
            <a:off x="541439" y="4994847"/>
            <a:ext cx="8063009" cy="1572060"/>
          </a:xfrm>
          <a:prstGeom prst="wedgeRoundRectCallout">
            <a:avLst>
              <a:gd name="adj1" fmla="val -28163"/>
              <a:gd name="adj2" fmla="val -44682"/>
              <a:gd name="adj3" fmla="val 16667"/>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p>
            <a:r>
              <a:rPr lang="ja-JP" altLang="en-US" sz="3200" dirty="0" smtClean="0">
                <a:solidFill>
                  <a:schemeClr val="tx1"/>
                </a:solidFill>
              </a:rPr>
              <a:t>　</a:t>
            </a:r>
            <a:r>
              <a:rPr lang="en-US" altLang="ja-JP" sz="3200" dirty="0" smtClean="0">
                <a:solidFill>
                  <a:schemeClr val="tx1"/>
                </a:solidFill>
              </a:rPr>
              <a:t>1</a:t>
            </a:r>
            <a:r>
              <a:rPr lang="ja-JP" altLang="en-US" sz="3200" dirty="0" smtClean="0">
                <a:solidFill>
                  <a:schemeClr val="tx1"/>
                </a:solidFill>
              </a:rPr>
              <a:t>～２年に一度の定期</a:t>
            </a:r>
            <a:r>
              <a:rPr lang="ja-JP" altLang="en-US" sz="3200" dirty="0">
                <a:solidFill>
                  <a:schemeClr val="tx1"/>
                </a:solidFill>
              </a:rPr>
              <a:t>検診をしっかり</a:t>
            </a:r>
            <a:r>
              <a:rPr lang="ja-JP" altLang="en-US" sz="3200" dirty="0" smtClean="0">
                <a:solidFill>
                  <a:schemeClr val="tx1"/>
                </a:solidFill>
              </a:rPr>
              <a:t>受ける</a:t>
            </a:r>
            <a:endParaRPr lang="en-US" altLang="ja-JP" sz="3200" dirty="0" smtClean="0">
              <a:solidFill>
                <a:schemeClr val="tx1"/>
              </a:solidFill>
            </a:endParaRPr>
          </a:p>
          <a:p>
            <a:r>
              <a:rPr lang="ja-JP" altLang="en-US" sz="3200" dirty="0" smtClean="0">
                <a:solidFill>
                  <a:schemeClr val="tx1"/>
                </a:solidFill>
              </a:rPr>
              <a:t>　など</a:t>
            </a:r>
            <a:r>
              <a:rPr lang="ja-JP" altLang="en-US" sz="3200" dirty="0">
                <a:solidFill>
                  <a:schemeClr val="tx1"/>
                </a:solidFill>
              </a:rPr>
              <a:t>早期発見に</a:t>
            </a:r>
            <a:r>
              <a:rPr lang="ja-JP" altLang="en-US" sz="3200" dirty="0" smtClean="0">
                <a:solidFill>
                  <a:schemeClr val="tx1"/>
                </a:solidFill>
              </a:rPr>
              <a:t>努めよう</a:t>
            </a:r>
            <a:endParaRPr lang="ja-JP" altLang="en-US" sz="3200" dirty="0">
              <a:solidFill>
                <a:schemeClr val="tx1"/>
              </a:solidFill>
            </a:endParaRPr>
          </a:p>
        </p:txBody>
      </p:sp>
      <p:graphicFrame>
        <p:nvGraphicFramePr>
          <p:cNvPr id="17" name="グラフ 16"/>
          <p:cNvGraphicFramePr>
            <a:graphicFrameLocks/>
          </p:cNvGraphicFramePr>
          <p:nvPr>
            <p:extLst>
              <p:ext uri="{D42A27DB-BD31-4B8C-83A1-F6EECF244321}">
                <p14:modId xmlns:p14="http://schemas.microsoft.com/office/powerpoint/2010/main" val="656129305"/>
              </p:ext>
            </p:extLst>
          </p:nvPr>
        </p:nvGraphicFramePr>
        <p:xfrm>
          <a:off x="2051721" y="905152"/>
          <a:ext cx="5040560" cy="3895448"/>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2699719" y="1099398"/>
            <a:ext cx="1944216" cy="745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遺伝的原因</a:t>
            </a:r>
            <a:endParaRPr kumimoji="1" lang="en-US" altLang="ja-JP" sz="2400" b="1" dirty="0" smtClean="0">
              <a:solidFill>
                <a:schemeClr val="tx1"/>
              </a:solidFill>
            </a:endParaRPr>
          </a:p>
          <a:p>
            <a:pPr algn="ctr"/>
            <a:r>
              <a:rPr kumimoji="1" lang="ja-JP" altLang="en-US" sz="2400" b="1" dirty="0" smtClean="0">
                <a:solidFill>
                  <a:srgbClr val="FF0000"/>
                </a:solidFill>
              </a:rPr>
              <a:t>約５％</a:t>
            </a:r>
            <a:endParaRPr kumimoji="1" lang="ja-JP" altLang="en-US" sz="2400" b="1" dirty="0">
              <a:solidFill>
                <a:srgbClr val="FF0000"/>
              </a:solidFill>
            </a:endParaRPr>
          </a:p>
        </p:txBody>
      </p:sp>
      <p:cxnSp>
        <p:nvCxnSpPr>
          <p:cNvPr id="5" name="直線コネクタ 4"/>
          <p:cNvCxnSpPr/>
          <p:nvPr/>
        </p:nvCxnSpPr>
        <p:spPr>
          <a:xfrm>
            <a:off x="4355976" y="1472111"/>
            <a:ext cx="216024" cy="372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3187262" y="3156037"/>
            <a:ext cx="3203412" cy="1644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rPr>
              <a:t>生活習慣</a:t>
            </a:r>
            <a:endParaRPr kumimoji="1" lang="en-US" altLang="ja-JP" sz="2400" b="1" dirty="0" smtClean="0">
              <a:solidFill>
                <a:schemeClr val="bg1"/>
              </a:solidFill>
            </a:endParaRPr>
          </a:p>
          <a:p>
            <a:pPr algn="ctr"/>
            <a:r>
              <a:rPr kumimoji="1" lang="ja-JP" altLang="en-US" sz="2400" b="1" dirty="0" smtClean="0">
                <a:solidFill>
                  <a:schemeClr val="bg1"/>
                </a:solidFill>
              </a:rPr>
              <a:t>（喫煙・飲酒など）</a:t>
            </a:r>
            <a:endParaRPr kumimoji="1" lang="en-US" altLang="ja-JP" sz="2400" b="1" dirty="0" smtClean="0">
              <a:solidFill>
                <a:schemeClr val="bg1"/>
              </a:solidFill>
            </a:endParaRPr>
          </a:p>
          <a:p>
            <a:pPr algn="ctr"/>
            <a:r>
              <a:rPr kumimoji="1" lang="ja-JP" altLang="en-US" sz="2400" b="1" dirty="0" smtClean="0">
                <a:solidFill>
                  <a:schemeClr val="bg1"/>
                </a:solidFill>
              </a:rPr>
              <a:t>感染</a:t>
            </a:r>
            <a:endParaRPr kumimoji="1" lang="en-US" altLang="ja-JP" sz="2400" b="1" dirty="0" smtClean="0">
              <a:solidFill>
                <a:schemeClr val="bg1"/>
              </a:solidFill>
            </a:endParaRPr>
          </a:p>
          <a:p>
            <a:pPr algn="ctr"/>
            <a:r>
              <a:rPr kumimoji="1" lang="ja-JP" altLang="en-US" sz="2400" b="1" dirty="0" smtClean="0">
                <a:solidFill>
                  <a:schemeClr val="bg1"/>
                </a:solidFill>
              </a:rPr>
              <a:t>約９５％</a:t>
            </a:r>
            <a:endParaRPr kumimoji="1" lang="ja-JP" altLang="en-US" sz="2400" b="1" dirty="0">
              <a:solidFill>
                <a:schemeClr val="bg1"/>
              </a:solidFill>
            </a:endParaRPr>
          </a:p>
        </p:txBody>
      </p:sp>
    </p:spTree>
    <p:extLst>
      <p:ext uri="{BB962C8B-B14F-4D97-AF65-F5344CB8AC3E}">
        <p14:creationId xmlns:p14="http://schemas.microsoft.com/office/powerpoint/2010/main" val="374568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87165" y="3405335"/>
            <a:ext cx="4251266" cy="2051379"/>
            <a:chOff x="257884" y="4015372"/>
            <a:chExt cx="4251266" cy="2221940"/>
          </a:xfrm>
        </p:grpSpPr>
        <p:sp>
          <p:nvSpPr>
            <p:cNvPr id="15" name="円/楕円 14"/>
            <p:cNvSpPr/>
            <p:nvPr/>
          </p:nvSpPr>
          <p:spPr>
            <a:xfrm>
              <a:off x="25788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p>
          </p:txBody>
        </p:sp>
        <p:sp>
          <p:nvSpPr>
            <p:cNvPr id="50" name="テキスト ボックス 49"/>
            <p:cNvSpPr txBox="1"/>
            <p:nvPr/>
          </p:nvSpPr>
          <p:spPr>
            <a:xfrm>
              <a:off x="410129" y="4567214"/>
              <a:ext cx="3816424" cy="1118255"/>
            </a:xfrm>
            <a:prstGeom prst="rect">
              <a:avLst/>
            </a:prstGeom>
            <a:noFill/>
          </p:spPr>
          <p:txBody>
            <a:bodyPr wrap="square" rtlCol="0">
              <a:spAutoFit/>
            </a:bodyPr>
            <a:lstStyle/>
            <a:p>
              <a:pPr algn="ctr">
                <a:lnSpc>
                  <a:spcPts val="4000"/>
                </a:lnSpc>
              </a:pP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細胞が変異する</a:t>
              </a:r>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可能性が高まる</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5" name="グループ化 4"/>
          <p:cNvGrpSpPr/>
          <p:nvPr/>
        </p:nvGrpSpPr>
        <p:grpSpPr>
          <a:xfrm>
            <a:off x="4526089" y="3264968"/>
            <a:ext cx="4251266" cy="2221940"/>
            <a:chOff x="4473394" y="4015372"/>
            <a:chExt cx="4251266" cy="2221940"/>
          </a:xfrm>
        </p:grpSpPr>
        <p:sp>
          <p:nvSpPr>
            <p:cNvPr id="16" name="円/楕円 15"/>
            <p:cNvSpPr/>
            <p:nvPr/>
          </p:nvSpPr>
          <p:spPr>
            <a:xfrm>
              <a:off x="447339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4644008" y="4383015"/>
              <a:ext cx="3920154" cy="1631216"/>
            </a:xfrm>
            <a:prstGeom prst="rect">
              <a:avLst/>
            </a:prstGeom>
            <a:noFill/>
          </p:spPr>
          <p:txBody>
            <a:bodyPr wrap="square" rtlCol="0">
              <a:spAutoFit/>
            </a:bodyPr>
            <a:lstStyle/>
            <a:p>
              <a:pPr algn="ctr">
                <a:lnSpc>
                  <a:spcPts val="4000"/>
                </a:lnSpc>
              </a:pP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細胞を正常に</a:t>
              </a:r>
              <a: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t/>
              </a:r>
              <a:br>
                <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rPr>
              </a:br>
              <a:r>
                <a:rPr lang="ja-JP" altLang="en-US" sz="3200" b="1" dirty="0" smtClean="0">
                  <a:solidFill>
                    <a:schemeClr val="tx1">
                      <a:lumMod val="75000"/>
                      <a:lumOff val="25000"/>
                    </a:schemeClr>
                  </a:solidFill>
                  <a:latin typeface="メイリオ" panose="020B0604030504040204" pitchFamily="50" charset="-128"/>
                  <a:ea typeface="メイリオ" panose="020B0604030504040204" pitchFamily="50" charset="-128"/>
                </a:rPr>
                <a:t>保つ働きが低下</a:t>
              </a:r>
              <a:endParaRPr lang="en-US" altLang="ja-JP" sz="32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4000"/>
                </a:lnSpc>
              </a:pPr>
              <a:r>
                <a:rPr lang="ja-JP" altLang="en-US" sz="32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しはじめる</a:t>
              </a:r>
              <a:endParaRPr lang="en-US" altLang="ja-JP" sz="32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 name="角丸四角形 1"/>
          <p:cNvSpPr/>
          <p:nvPr/>
        </p:nvSpPr>
        <p:spPr>
          <a:xfrm>
            <a:off x="439410" y="935780"/>
            <a:ext cx="8114058" cy="1072255"/>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0" y="188640"/>
            <a:ext cx="9119744"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smtClean="0"/>
              <a:t>加齢も原因の一つ</a:t>
            </a:r>
            <a:endParaRPr lang="en-US" altLang="ja-JP" sz="4400" dirty="0"/>
          </a:p>
        </p:txBody>
      </p:sp>
      <p:pic>
        <p:nvPicPr>
          <p:cNvPr id="10" name="Picture 2" descr="C:\Users\nakamura\Desktop\サタケさんイラストスライド化拡大-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328"/>
          <a:stretch/>
        </p:blipFill>
        <p:spPr bwMode="auto">
          <a:xfrm>
            <a:off x="6665041" y="1079817"/>
            <a:ext cx="2341651" cy="143983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850764" y="1147322"/>
            <a:ext cx="3291349" cy="707886"/>
          </a:xfrm>
          <a:prstGeom prst="rect">
            <a:avLst/>
          </a:prstGeom>
          <a:noFill/>
        </p:spPr>
        <p:txBody>
          <a:bodyPr wrap="square" rtlCol="0">
            <a:spAutoFit/>
          </a:bodyPr>
          <a:lstStyle/>
          <a:p>
            <a:pPr algn="ctr"/>
            <a:r>
              <a:rPr lang="ja-JP" altLang="en-US" sz="4000" b="1" dirty="0" smtClean="0">
                <a:solidFill>
                  <a:schemeClr val="tx1">
                    <a:lumMod val="75000"/>
                    <a:lumOff val="25000"/>
                  </a:schemeClr>
                </a:solidFill>
                <a:latin typeface="メイリオ" panose="020B0604030504040204" pitchFamily="50" charset="-128"/>
                <a:ea typeface="メイリオ" panose="020B0604030504040204" pitchFamily="50" charset="-128"/>
              </a:rPr>
              <a:t>年齢を重ねる</a:t>
            </a:r>
            <a:endParaRPr lang="en-US" altLang="ja-JP" sz="4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346049" y="5597081"/>
            <a:ext cx="8384764" cy="746202"/>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ltLang="ja-JP" sz="3200" dirty="0" smtClean="0"/>
              <a:t>50</a:t>
            </a:r>
            <a:r>
              <a:rPr lang="ja-JP" altLang="en-US" sz="3200" dirty="0" smtClean="0"/>
              <a:t>歳を超えると急にがんになる人が増える</a:t>
            </a:r>
            <a:endParaRPr lang="ja-JP" altLang="en-US" sz="3200" dirty="0"/>
          </a:p>
        </p:txBody>
      </p:sp>
      <p:grpSp>
        <p:nvGrpSpPr>
          <p:cNvPr id="3" name="グループ化 2"/>
          <p:cNvGrpSpPr/>
          <p:nvPr/>
        </p:nvGrpSpPr>
        <p:grpSpPr>
          <a:xfrm>
            <a:off x="273700" y="1893210"/>
            <a:ext cx="4763813" cy="1631951"/>
            <a:chOff x="242067" y="2236489"/>
            <a:chExt cx="4763813" cy="1513945"/>
          </a:xfrm>
        </p:grpSpPr>
        <p:sp>
          <p:nvSpPr>
            <p:cNvPr id="7" name="テキスト ボックス 6"/>
            <p:cNvSpPr txBox="1"/>
            <p:nvPr/>
          </p:nvSpPr>
          <p:spPr>
            <a:xfrm>
              <a:off x="242067" y="2706152"/>
              <a:ext cx="4763813" cy="561525"/>
            </a:xfrm>
            <a:prstGeom prst="rect">
              <a:avLst/>
            </a:prstGeom>
            <a:noFill/>
          </p:spPr>
          <p:txBody>
            <a:bodyPr wrap="square" rtlCol="0">
              <a:spAutoFit/>
            </a:bodyPr>
            <a:lstStyle/>
            <a:p>
              <a:pPr algn="ctr">
                <a:lnSpc>
                  <a:spcPts val="4000"/>
                </a:lnSpc>
              </a:pPr>
              <a:r>
                <a:rPr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rPr>
                <a:t>細胞分裂の回数が多くなる</a:t>
              </a:r>
              <a:endParaRPr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下矢印 11"/>
            <p:cNvSpPr/>
            <p:nvPr/>
          </p:nvSpPr>
          <p:spPr>
            <a:xfrm flipH="1">
              <a:off x="1945691" y="3267678"/>
              <a:ext cx="819246" cy="4827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30" name="下矢印 29"/>
            <p:cNvSpPr/>
            <p:nvPr/>
          </p:nvSpPr>
          <p:spPr>
            <a:xfrm flipH="1">
              <a:off x="1945691" y="2236489"/>
              <a:ext cx="819246" cy="482756"/>
            </a:xfrm>
            <a:prstGeom prst="downArrow">
              <a:avLst>
                <a:gd name="adj1" fmla="val 50000"/>
                <a:gd name="adj2" fmla="val 6161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31" name="下矢印 30"/>
          <p:cNvSpPr/>
          <p:nvPr/>
        </p:nvSpPr>
        <p:spPr>
          <a:xfrm flipH="1">
            <a:off x="6235114" y="1987895"/>
            <a:ext cx="787279" cy="1277072"/>
          </a:xfrm>
          <a:prstGeom prst="downArrow">
            <a:avLst>
              <a:gd name="adj1" fmla="val 50000"/>
              <a:gd name="adj2" fmla="val 37579"/>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18" name="テキスト ボックス 17"/>
          <p:cNvSpPr txBox="1"/>
          <p:nvPr/>
        </p:nvSpPr>
        <p:spPr>
          <a:xfrm>
            <a:off x="5364088" y="6483649"/>
            <a:ext cx="3456384"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：厚生労働省「平成</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年簡易生命表の概況」より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736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750"/>
                                        <p:tgtEl>
                                          <p:spTgt spid="31"/>
                                        </p:tgtEl>
                                      </p:cBhvr>
                                    </p:animEffect>
                                  </p:childTnLst>
                                </p:cTn>
                              </p:par>
                            </p:childTnLst>
                          </p:cTn>
                        </p:par>
                        <p:par>
                          <p:cTn id="11" fill="hold">
                            <p:stCondLst>
                              <p:cond delay="7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74416" y="698236"/>
            <a:ext cx="3995166" cy="920422"/>
          </a:xfrm>
          <a:prstGeom prst="rect">
            <a:avLst/>
          </a:prstGeom>
          <a:noFill/>
        </p:spPr>
        <p:txBody>
          <a:bodyPr wrap="square" tIns="180000" bIns="0"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lnSpc>
                <a:spcPct val="100000"/>
              </a:lnSpc>
            </a:pPr>
            <a:r>
              <a:rPr lang="ja-JP" altLang="en-US" sz="4800" dirty="0" smtClean="0">
                <a:solidFill>
                  <a:srgbClr val="FF0000"/>
                </a:solidFill>
              </a:rPr>
              <a:t>本時のめあて</a:t>
            </a:r>
            <a:endParaRPr lang="ja-JP" altLang="en-US" sz="4800" dirty="0">
              <a:solidFill>
                <a:srgbClr val="FF0000"/>
              </a:solidFill>
            </a:endParaRPr>
          </a:p>
        </p:txBody>
      </p:sp>
      <p:sp>
        <p:nvSpPr>
          <p:cNvPr id="2" name="横巻き 1"/>
          <p:cNvSpPr/>
          <p:nvPr/>
        </p:nvSpPr>
        <p:spPr>
          <a:xfrm>
            <a:off x="251519" y="980728"/>
            <a:ext cx="8640960" cy="5205706"/>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600" dirty="0">
                <a:solidFill>
                  <a:schemeClr val="tx1"/>
                </a:solidFill>
              </a:rPr>
              <a:t>『</a:t>
            </a:r>
            <a:r>
              <a:rPr lang="ja-JP" altLang="en-US" sz="6600" dirty="0">
                <a:solidFill>
                  <a:schemeClr val="tx1"/>
                </a:solidFill>
              </a:rPr>
              <a:t>がん</a:t>
            </a:r>
            <a:r>
              <a:rPr lang="en-US" altLang="ja-JP" sz="6600" dirty="0">
                <a:solidFill>
                  <a:schemeClr val="tx1"/>
                </a:solidFill>
              </a:rPr>
              <a:t>』</a:t>
            </a:r>
            <a:r>
              <a:rPr lang="ja-JP" altLang="en-US" sz="6600" dirty="0">
                <a:solidFill>
                  <a:schemeClr val="tx1"/>
                </a:solidFill>
              </a:rPr>
              <a:t>から命を守るために、わたしたちにできることは何</a:t>
            </a:r>
            <a:r>
              <a:rPr lang="ja-JP" altLang="en-US" sz="6600" dirty="0" smtClean="0">
                <a:solidFill>
                  <a:schemeClr val="tx1"/>
                </a:solidFill>
              </a:rPr>
              <a:t>だろう</a:t>
            </a:r>
            <a:endParaRPr lang="ja-JP" altLang="en-US" sz="6600" dirty="0">
              <a:solidFill>
                <a:schemeClr val="tx1"/>
              </a:solidFill>
            </a:endParaRPr>
          </a:p>
        </p:txBody>
      </p:sp>
    </p:spTree>
    <p:extLst>
      <p:ext uri="{BB962C8B-B14F-4D97-AF65-F5344CB8AC3E}">
        <p14:creationId xmlns:p14="http://schemas.microsoft.com/office/powerpoint/2010/main" val="39275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68518" y="5888329"/>
            <a:ext cx="8404310" cy="830997"/>
          </a:xfrm>
          <a:prstGeom prst="rect">
            <a:avLst/>
          </a:prstGeom>
          <a:noFill/>
        </p:spPr>
        <p:txBody>
          <a:bodyPr wrap="square" rtlCol="0">
            <a:spAutoFit/>
          </a:bodyPr>
          <a:lstStyle/>
          <a:p>
            <a:r>
              <a:rPr lang="ja-JP" altLang="en-US" sz="2400" b="1" dirty="0" smtClean="0">
                <a:solidFill>
                  <a:schemeClr val="tx1">
                    <a:lumMod val="75000"/>
                    <a:lumOff val="25000"/>
                  </a:schemeClr>
                </a:solidFill>
              </a:rPr>
              <a:t>＊小児がん（白血病や脳腫瘍など）も生活習慣や細</a:t>
            </a:r>
            <a:r>
              <a:rPr lang="ja-JP" altLang="en-US" sz="2400" b="1" spc="-700" dirty="0" smtClean="0">
                <a:solidFill>
                  <a:schemeClr val="tx1">
                    <a:lumMod val="75000"/>
                    <a:lumOff val="25000"/>
                  </a:schemeClr>
                </a:solidFill>
              </a:rPr>
              <a:t>菌・</a:t>
            </a:r>
            <a:r>
              <a:rPr lang="ja-JP" altLang="en-US" sz="2400" b="1" dirty="0" smtClean="0">
                <a:solidFill>
                  <a:schemeClr val="tx1">
                    <a:lumMod val="75000"/>
                    <a:lumOff val="25000"/>
                  </a:schemeClr>
                </a:solidFill>
              </a:rPr>
              <a:t>ウイルス</a:t>
            </a:r>
            <a:endParaRPr lang="en-US" altLang="ja-JP" sz="2400" b="1" dirty="0" smtClean="0">
              <a:solidFill>
                <a:schemeClr val="tx1">
                  <a:lumMod val="75000"/>
                  <a:lumOff val="25000"/>
                </a:schemeClr>
              </a:solidFill>
            </a:endParaRPr>
          </a:p>
          <a:p>
            <a:r>
              <a:rPr lang="ja-JP" altLang="en-US" sz="2400" b="1" dirty="0">
                <a:solidFill>
                  <a:schemeClr val="tx1">
                    <a:lumMod val="75000"/>
                    <a:lumOff val="25000"/>
                  </a:schemeClr>
                </a:solidFill>
              </a:rPr>
              <a:t> </a:t>
            </a:r>
            <a:r>
              <a:rPr lang="ja-JP" altLang="en-US" sz="2400" b="1" dirty="0" smtClean="0">
                <a:solidFill>
                  <a:schemeClr val="tx1">
                    <a:lumMod val="75000"/>
                    <a:lumOff val="25000"/>
                  </a:schemeClr>
                </a:solidFill>
              </a:rPr>
              <a:t>    とは関係なく発症するものが多いです。</a:t>
            </a:r>
            <a:endParaRPr lang="ja-JP" altLang="en-US" sz="2400" b="1" dirty="0">
              <a:solidFill>
                <a:schemeClr val="tx1">
                  <a:lumMod val="75000"/>
                  <a:lumOff val="25000"/>
                </a:schemeClr>
              </a:solidFill>
            </a:endParaRPr>
          </a:p>
        </p:txBody>
      </p:sp>
      <p:sp>
        <p:nvSpPr>
          <p:cNvPr id="11" name="テキスト ボックス 10"/>
          <p:cNvSpPr txBox="1"/>
          <p:nvPr/>
        </p:nvSpPr>
        <p:spPr>
          <a:xfrm>
            <a:off x="273118" y="176587"/>
            <a:ext cx="8599710" cy="615553"/>
          </a:xfrm>
          <a:prstGeom prst="rect">
            <a:avLst/>
          </a:prstGeom>
          <a:noFill/>
          <a:effectLst/>
        </p:spPr>
        <p:txBody>
          <a:bodyPr wrap="square" rtlCol="0">
            <a:spAutoFit/>
          </a:bodyPr>
          <a:lstStyle>
            <a:defPPr>
              <a:defRPr lang="ja-JP"/>
            </a:defPPr>
            <a:lvl1pPr algn="ctr">
              <a:defRPr sz="3900" b="1">
                <a:solidFill>
                  <a:schemeClr val="bg1"/>
                </a:solidFill>
                <a:effectLst>
                  <a:outerShdw blurRad="38100" dist="38100" dir="2700000" algn="tl">
                    <a:srgbClr val="000000">
                      <a:alpha val="43137"/>
                    </a:srgbClr>
                  </a:outerShdw>
                </a:effectLst>
              </a:defRPr>
            </a:lvl1pPr>
          </a:lstStyle>
          <a:p>
            <a:r>
              <a:rPr lang="ja-JP" altLang="en-US" sz="3400" dirty="0" smtClean="0"/>
              <a:t>がんは　原因が分からないものが多い</a:t>
            </a:r>
            <a:endParaRPr lang="ja-JP" altLang="en-US" sz="3400" dirty="0"/>
          </a:p>
        </p:txBody>
      </p:sp>
      <p:grpSp>
        <p:nvGrpSpPr>
          <p:cNvPr id="8" name="グループ化 7"/>
          <p:cNvGrpSpPr/>
          <p:nvPr/>
        </p:nvGrpSpPr>
        <p:grpSpPr>
          <a:xfrm>
            <a:off x="310760" y="1124744"/>
            <a:ext cx="8584090" cy="3220003"/>
            <a:chOff x="622594" y="1250587"/>
            <a:chExt cx="7802680" cy="3083091"/>
          </a:xfrm>
        </p:grpSpPr>
        <p:sp>
          <p:nvSpPr>
            <p:cNvPr id="9" name="円/楕円 11"/>
            <p:cNvSpPr/>
            <p:nvPr/>
          </p:nvSpPr>
          <p:spPr>
            <a:xfrm>
              <a:off x="622594" y="1250587"/>
              <a:ext cx="7786268" cy="3083091"/>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3600"/>
            </a:p>
          </p:txBody>
        </p:sp>
        <p:sp>
          <p:nvSpPr>
            <p:cNvPr id="10" name="テキスト ボックス 9"/>
            <p:cNvSpPr txBox="1"/>
            <p:nvPr/>
          </p:nvSpPr>
          <p:spPr>
            <a:xfrm>
              <a:off x="779997" y="1421823"/>
              <a:ext cx="7645277" cy="2740618"/>
            </a:xfrm>
            <a:prstGeom prst="rect">
              <a:avLst/>
            </a:prstGeom>
            <a:noFill/>
          </p:spPr>
          <p:txBody>
            <a:bodyPr wrap="square" rtlCol="0">
              <a:spAutoFit/>
            </a:bodyPr>
            <a:lstStyle>
              <a:defPPr>
                <a:defRPr lang="ja-JP"/>
              </a:defPPr>
              <a:lvl1pPr algn="ctr">
                <a:defRPr sz="3600" b="1">
                  <a:solidFill>
                    <a:schemeClr val="tx1">
                      <a:lumMod val="75000"/>
                      <a:lumOff val="25000"/>
                    </a:schemeClr>
                  </a:solidFill>
                </a:defRPr>
              </a:lvl1pPr>
            </a:lstStyle>
            <a:p>
              <a:pPr algn="l">
                <a:lnSpc>
                  <a:spcPts val="5400"/>
                </a:lnSpc>
              </a:pPr>
              <a:r>
                <a:rPr lang="ja-JP" altLang="en-US" sz="3400" dirty="0" smtClean="0"/>
                <a:t>「がんになったのは、生活習慣が悪かった</a:t>
              </a:r>
              <a:endParaRPr lang="en-US" altLang="ja-JP" sz="3400" dirty="0" smtClean="0"/>
            </a:p>
            <a:p>
              <a:pPr algn="l">
                <a:lnSpc>
                  <a:spcPts val="5400"/>
                </a:lnSpc>
              </a:pPr>
              <a:r>
                <a:rPr lang="ja-JP" altLang="en-US" sz="3400" dirty="0" smtClean="0"/>
                <a:t>から」とは限りません。</a:t>
              </a:r>
              <a:endParaRPr lang="en-US" altLang="ja-JP" sz="3400" dirty="0" smtClean="0"/>
            </a:p>
            <a:p>
              <a:pPr algn="l">
                <a:lnSpc>
                  <a:spcPts val="5400"/>
                </a:lnSpc>
              </a:pPr>
              <a:r>
                <a:rPr lang="ja-JP" altLang="en-US" sz="3400" dirty="0" smtClean="0"/>
                <a:t>悪いのは患者さんではなく、がんという病気です。</a:t>
              </a:r>
              <a:endParaRPr lang="ja-JP" altLang="en-US" sz="3400" dirty="0"/>
            </a:p>
          </p:txBody>
        </p:sp>
      </p:grpSp>
      <p:pic>
        <p:nvPicPr>
          <p:cNvPr id="13" name="オブジェクト 0"/>
          <p:cNvPicPr/>
          <p:nvPr/>
        </p:nvPicPr>
        <p:blipFill>
          <a:blip r:embed="rId3"/>
          <a:stretch>
            <a:fillRect/>
          </a:stretch>
        </p:blipFill>
        <p:spPr bwMode="auto">
          <a:xfrm>
            <a:off x="2771800" y="3319576"/>
            <a:ext cx="3720130" cy="2715548"/>
          </a:xfrm>
          <a:prstGeom prst="rect">
            <a:avLst/>
          </a:prstGeom>
          <a:noFill/>
          <a:ln>
            <a:miter/>
          </a:ln>
        </p:spPr>
      </p:pic>
    </p:spTree>
    <p:extLst>
      <p:ext uri="{BB962C8B-B14F-4D97-AF65-F5344CB8AC3E}">
        <p14:creationId xmlns:p14="http://schemas.microsoft.com/office/powerpoint/2010/main" val="68800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95536" y="1916832"/>
            <a:ext cx="8424936" cy="3362459"/>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がんから</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あなたと大切な人の</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命を守るためには</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6119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92" y="883113"/>
            <a:ext cx="8317508" cy="477813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0" y="178480"/>
            <a:ext cx="9144000" cy="738664"/>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a:t>がんの進行と自覚症状が出るまで</a:t>
            </a:r>
          </a:p>
        </p:txBody>
      </p:sp>
      <p:sp>
        <p:nvSpPr>
          <p:cNvPr id="22" name="角丸四角形 21"/>
          <p:cNvSpPr/>
          <p:nvPr/>
        </p:nvSpPr>
        <p:spPr>
          <a:xfrm>
            <a:off x="8106859" y="1052736"/>
            <a:ext cx="656201" cy="381642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72000" rtlCol="0" anchor="ctr"/>
          <a:lstStyle/>
          <a:p>
            <a:pPr algn="ctr"/>
            <a:r>
              <a:rPr kumimoji="1" lang="ja-JP" altLang="en-US" sz="3200" b="1" dirty="0" smtClean="0"/>
              <a:t>自覚症状の出現</a:t>
            </a:r>
            <a:endParaRPr kumimoji="1" lang="ja-JP" altLang="en-US" sz="3200" b="1" dirty="0"/>
          </a:p>
        </p:txBody>
      </p:sp>
      <p:grpSp>
        <p:nvGrpSpPr>
          <p:cNvPr id="23" name="グループ化 22"/>
          <p:cNvGrpSpPr/>
          <p:nvPr/>
        </p:nvGrpSpPr>
        <p:grpSpPr>
          <a:xfrm>
            <a:off x="435051" y="1480811"/>
            <a:ext cx="4938502" cy="1091162"/>
            <a:chOff x="435051" y="1480811"/>
            <a:chExt cx="4938502" cy="1091162"/>
          </a:xfrm>
        </p:grpSpPr>
        <p:sp>
          <p:nvSpPr>
            <p:cNvPr id="24" name="テキスト ボックス 23"/>
            <p:cNvSpPr txBox="1"/>
            <p:nvPr/>
          </p:nvSpPr>
          <p:spPr>
            <a:xfrm>
              <a:off x="435051" y="1925642"/>
              <a:ext cx="4938502" cy="646331"/>
            </a:xfrm>
            <a:prstGeom prst="rect">
              <a:avLst/>
            </a:prstGeom>
            <a:noFill/>
          </p:spPr>
          <p:txBody>
            <a:bodyPr wrap="square" rtlCol="0">
              <a:spAutoFit/>
            </a:bodyPr>
            <a:lstStyle/>
            <a:p>
              <a:pPr algn="ctr">
                <a:lnSpc>
                  <a:spcPct val="120000"/>
                </a:lnSpc>
              </a:pPr>
              <a:r>
                <a:rPr lang="ja-JP" altLang="en-US" sz="2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がん細胞</a:t>
              </a:r>
              <a:r>
                <a:rPr lang="ja-JP" altLang="en-US" sz="20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30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3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の大きさになる</a:t>
              </a:r>
              <a:endParaRPr kumimoji="1"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1759678" y="1480811"/>
              <a:ext cx="2350737" cy="646331"/>
            </a:xfrm>
            <a:prstGeom prst="rect">
              <a:avLst/>
            </a:prstGeom>
            <a:noFill/>
          </p:spPr>
          <p:txBody>
            <a:bodyPr wrap="square" rtlCol="0">
              <a:spAutoFit/>
            </a:bodyPr>
            <a:lstStyle/>
            <a:p>
              <a:pPr algn="ctr">
                <a:lnSpc>
                  <a:spcPct val="120000"/>
                </a:lnSpc>
              </a:pPr>
              <a:r>
                <a:rPr kumimoji="1"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10~20</a:t>
              </a:r>
              <a:r>
                <a:rPr kumimoji="1"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6" name="グループ化 25"/>
          <p:cNvGrpSpPr/>
          <p:nvPr/>
        </p:nvGrpSpPr>
        <p:grpSpPr>
          <a:xfrm>
            <a:off x="957637" y="2425464"/>
            <a:ext cx="4420824" cy="1673001"/>
            <a:chOff x="916369" y="2664533"/>
            <a:chExt cx="4420824" cy="1673001"/>
          </a:xfrm>
        </p:grpSpPr>
        <p:sp>
          <p:nvSpPr>
            <p:cNvPr id="27" name="角丸四角形吹き出し 22"/>
            <p:cNvSpPr/>
            <p:nvPr/>
          </p:nvSpPr>
          <p:spPr>
            <a:xfrm flipV="1">
              <a:off x="977748" y="2780928"/>
              <a:ext cx="4242323" cy="1556606"/>
            </a:xfrm>
            <a:custGeom>
              <a:avLst/>
              <a:gdLst>
                <a:gd name="connsiteX0" fmla="*/ 0 w 3891040"/>
                <a:gd name="connsiteY0" fmla="*/ 199422 h 1196506"/>
                <a:gd name="connsiteX1" fmla="*/ 199422 w 3891040"/>
                <a:gd name="connsiteY1" fmla="*/ 0 h 1196506"/>
                <a:gd name="connsiteX2" fmla="*/ 2269773 w 3891040"/>
                <a:gd name="connsiteY2" fmla="*/ 0 h 1196506"/>
                <a:gd name="connsiteX3" fmla="*/ 3096334 w 3891040"/>
                <a:gd name="connsiteY3" fmla="*/ -360100 h 1196506"/>
                <a:gd name="connsiteX4" fmla="*/ 3242533 w 3891040"/>
                <a:gd name="connsiteY4" fmla="*/ 0 h 1196506"/>
                <a:gd name="connsiteX5" fmla="*/ 3691618 w 3891040"/>
                <a:gd name="connsiteY5" fmla="*/ 0 h 1196506"/>
                <a:gd name="connsiteX6" fmla="*/ 3891040 w 3891040"/>
                <a:gd name="connsiteY6" fmla="*/ 199422 h 1196506"/>
                <a:gd name="connsiteX7" fmla="*/ 3891040 w 3891040"/>
                <a:gd name="connsiteY7" fmla="*/ 199418 h 1196506"/>
                <a:gd name="connsiteX8" fmla="*/ 3891040 w 3891040"/>
                <a:gd name="connsiteY8" fmla="*/ 199418 h 1196506"/>
                <a:gd name="connsiteX9" fmla="*/ 3891040 w 3891040"/>
                <a:gd name="connsiteY9" fmla="*/ 498544 h 1196506"/>
                <a:gd name="connsiteX10" fmla="*/ 3891040 w 3891040"/>
                <a:gd name="connsiteY10" fmla="*/ 997084 h 1196506"/>
                <a:gd name="connsiteX11" fmla="*/ 3691618 w 3891040"/>
                <a:gd name="connsiteY11" fmla="*/ 1196506 h 1196506"/>
                <a:gd name="connsiteX12" fmla="*/ 3242533 w 3891040"/>
                <a:gd name="connsiteY12" fmla="*/ 1196506 h 1196506"/>
                <a:gd name="connsiteX13" fmla="*/ 2269773 w 3891040"/>
                <a:gd name="connsiteY13" fmla="*/ 1196506 h 1196506"/>
                <a:gd name="connsiteX14" fmla="*/ 2269773 w 3891040"/>
                <a:gd name="connsiteY14" fmla="*/ 1196506 h 1196506"/>
                <a:gd name="connsiteX15" fmla="*/ 199422 w 3891040"/>
                <a:gd name="connsiteY15" fmla="*/ 1196506 h 1196506"/>
                <a:gd name="connsiteX16" fmla="*/ 0 w 3891040"/>
                <a:gd name="connsiteY16" fmla="*/ 997084 h 1196506"/>
                <a:gd name="connsiteX17" fmla="*/ 0 w 3891040"/>
                <a:gd name="connsiteY17" fmla="*/ 498544 h 1196506"/>
                <a:gd name="connsiteX18" fmla="*/ 0 w 3891040"/>
                <a:gd name="connsiteY18" fmla="*/ 199418 h 1196506"/>
                <a:gd name="connsiteX19" fmla="*/ 0 w 3891040"/>
                <a:gd name="connsiteY19" fmla="*/ 199418 h 1196506"/>
                <a:gd name="connsiteX20" fmla="*/ 0 w 3891040"/>
                <a:gd name="connsiteY20" fmla="*/ 199422 h 1196506"/>
                <a:gd name="connsiteX0" fmla="*/ 0 w 3891040"/>
                <a:gd name="connsiteY0" fmla="*/ 559522 h 1556606"/>
                <a:gd name="connsiteX1" fmla="*/ 199422 w 3891040"/>
                <a:gd name="connsiteY1" fmla="*/ 360100 h 1556606"/>
                <a:gd name="connsiteX2" fmla="*/ 2784123 w 3891040"/>
                <a:gd name="connsiteY2" fmla="*/ 369625 h 1556606"/>
                <a:gd name="connsiteX3" fmla="*/ 3096334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 name="connsiteX0" fmla="*/ 0 w 3891040"/>
                <a:gd name="connsiteY0" fmla="*/ 559522 h 1556606"/>
                <a:gd name="connsiteX1" fmla="*/ 199422 w 3891040"/>
                <a:gd name="connsiteY1" fmla="*/ 360100 h 1556606"/>
                <a:gd name="connsiteX2" fmla="*/ 2784123 w 3891040"/>
                <a:gd name="connsiteY2" fmla="*/ 369625 h 1556606"/>
                <a:gd name="connsiteX3" fmla="*/ 3417008 w 3891040"/>
                <a:gd name="connsiteY3" fmla="*/ 0 h 1556606"/>
                <a:gd name="connsiteX4" fmla="*/ 3242533 w 3891040"/>
                <a:gd name="connsiteY4" fmla="*/ 360100 h 1556606"/>
                <a:gd name="connsiteX5" fmla="*/ 3691618 w 3891040"/>
                <a:gd name="connsiteY5" fmla="*/ 360100 h 1556606"/>
                <a:gd name="connsiteX6" fmla="*/ 3891040 w 3891040"/>
                <a:gd name="connsiteY6" fmla="*/ 559522 h 1556606"/>
                <a:gd name="connsiteX7" fmla="*/ 3891040 w 3891040"/>
                <a:gd name="connsiteY7" fmla="*/ 559518 h 1556606"/>
                <a:gd name="connsiteX8" fmla="*/ 3891040 w 3891040"/>
                <a:gd name="connsiteY8" fmla="*/ 559518 h 1556606"/>
                <a:gd name="connsiteX9" fmla="*/ 3891040 w 3891040"/>
                <a:gd name="connsiteY9" fmla="*/ 858644 h 1556606"/>
                <a:gd name="connsiteX10" fmla="*/ 3891040 w 3891040"/>
                <a:gd name="connsiteY10" fmla="*/ 1357184 h 1556606"/>
                <a:gd name="connsiteX11" fmla="*/ 3691618 w 3891040"/>
                <a:gd name="connsiteY11" fmla="*/ 1556606 h 1556606"/>
                <a:gd name="connsiteX12" fmla="*/ 3242533 w 3891040"/>
                <a:gd name="connsiteY12" fmla="*/ 1556606 h 1556606"/>
                <a:gd name="connsiteX13" fmla="*/ 2269773 w 3891040"/>
                <a:gd name="connsiteY13" fmla="*/ 1556606 h 1556606"/>
                <a:gd name="connsiteX14" fmla="*/ 2269773 w 3891040"/>
                <a:gd name="connsiteY14" fmla="*/ 1556606 h 1556606"/>
                <a:gd name="connsiteX15" fmla="*/ 199422 w 3891040"/>
                <a:gd name="connsiteY15" fmla="*/ 1556606 h 1556606"/>
                <a:gd name="connsiteX16" fmla="*/ 0 w 3891040"/>
                <a:gd name="connsiteY16" fmla="*/ 1357184 h 1556606"/>
                <a:gd name="connsiteX17" fmla="*/ 0 w 3891040"/>
                <a:gd name="connsiteY17" fmla="*/ 858644 h 1556606"/>
                <a:gd name="connsiteX18" fmla="*/ 0 w 3891040"/>
                <a:gd name="connsiteY18" fmla="*/ 559518 h 1556606"/>
                <a:gd name="connsiteX19" fmla="*/ 0 w 3891040"/>
                <a:gd name="connsiteY19" fmla="*/ 559518 h 1556606"/>
                <a:gd name="connsiteX20" fmla="*/ 0 w 3891040"/>
                <a:gd name="connsiteY20" fmla="*/ 559522 h 155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91040" h="1556606">
                  <a:moveTo>
                    <a:pt x="0" y="559522"/>
                  </a:moveTo>
                  <a:cubicBezTo>
                    <a:pt x="0" y="449384"/>
                    <a:pt x="89284" y="360100"/>
                    <a:pt x="199422" y="360100"/>
                  </a:cubicBezTo>
                  <a:lnTo>
                    <a:pt x="2784123" y="369625"/>
                  </a:lnTo>
                  <a:lnTo>
                    <a:pt x="3417008" y="0"/>
                  </a:lnTo>
                  <a:lnTo>
                    <a:pt x="3242533" y="360100"/>
                  </a:lnTo>
                  <a:lnTo>
                    <a:pt x="3691618" y="360100"/>
                  </a:lnTo>
                  <a:cubicBezTo>
                    <a:pt x="3801756" y="360100"/>
                    <a:pt x="3891040" y="449384"/>
                    <a:pt x="3891040" y="559522"/>
                  </a:cubicBezTo>
                  <a:lnTo>
                    <a:pt x="3891040" y="559518"/>
                  </a:lnTo>
                  <a:lnTo>
                    <a:pt x="3891040" y="559518"/>
                  </a:lnTo>
                  <a:lnTo>
                    <a:pt x="3891040" y="858644"/>
                  </a:lnTo>
                  <a:lnTo>
                    <a:pt x="3891040" y="1357184"/>
                  </a:lnTo>
                  <a:cubicBezTo>
                    <a:pt x="3891040" y="1467322"/>
                    <a:pt x="3801756" y="1556606"/>
                    <a:pt x="3691618" y="1556606"/>
                  </a:cubicBezTo>
                  <a:lnTo>
                    <a:pt x="3242533" y="1556606"/>
                  </a:lnTo>
                  <a:lnTo>
                    <a:pt x="2269773" y="1556606"/>
                  </a:lnTo>
                  <a:lnTo>
                    <a:pt x="2269773" y="1556606"/>
                  </a:lnTo>
                  <a:lnTo>
                    <a:pt x="199422" y="1556606"/>
                  </a:lnTo>
                  <a:cubicBezTo>
                    <a:pt x="89284" y="1556606"/>
                    <a:pt x="0" y="1467322"/>
                    <a:pt x="0" y="1357184"/>
                  </a:cubicBezTo>
                  <a:lnTo>
                    <a:pt x="0" y="858644"/>
                  </a:lnTo>
                  <a:lnTo>
                    <a:pt x="0" y="559518"/>
                  </a:lnTo>
                  <a:lnTo>
                    <a:pt x="0" y="559518"/>
                  </a:lnTo>
                  <a:lnTo>
                    <a:pt x="0" y="559522"/>
                  </a:lnTo>
                  <a:close/>
                </a:path>
              </a:pathLst>
            </a:cu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endParaRPr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916369" y="2664533"/>
              <a:ext cx="4420824" cy="1276855"/>
            </a:xfrm>
            <a:prstGeom prst="rect">
              <a:avLst/>
            </a:prstGeom>
            <a:noFill/>
            <a:ln w="57150">
              <a:noFill/>
            </a:ln>
          </p:spPr>
          <p:style>
            <a:lnRef idx="2">
              <a:schemeClr val="accent4"/>
            </a:lnRef>
            <a:fillRef idx="1">
              <a:schemeClr val="lt1"/>
            </a:fillRef>
            <a:effectRef idx="0">
              <a:schemeClr val="accent4"/>
            </a:effectRef>
            <a:fontRef idx="minor">
              <a:schemeClr val="dk1"/>
            </a:fontRef>
          </p:style>
          <p:txBody>
            <a:bodyPr tIns="144000" rtlCol="0" anchor="b" anchorCtr="0"/>
            <a:lstStyle/>
            <a:p>
              <a:pPr algn="ctr"/>
              <a:r>
                <a:rPr lang="ja-JP" altLang="en-US"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がんが検診で見つかる大きさになる</a:t>
              </a:r>
              <a:endParaRPr lang="en-US" altLang="ja-JP" sz="3200" b="1" spc="-15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29" name="グループ化 28"/>
          <p:cNvGrpSpPr/>
          <p:nvPr/>
        </p:nvGrpSpPr>
        <p:grpSpPr>
          <a:xfrm>
            <a:off x="5373553" y="1581953"/>
            <a:ext cx="2022159" cy="1090377"/>
            <a:chOff x="5304075" y="1767513"/>
            <a:chExt cx="2022159" cy="1090377"/>
          </a:xfrm>
        </p:grpSpPr>
        <p:sp>
          <p:nvSpPr>
            <p:cNvPr id="30" name="テキスト ボックス 29"/>
            <p:cNvSpPr txBox="1"/>
            <p:nvPr/>
          </p:nvSpPr>
          <p:spPr>
            <a:xfrm>
              <a:off x="5304075" y="2211559"/>
              <a:ext cx="2022159" cy="646331"/>
            </a:xfrm>
            <a:prstGeom prst="rect">
              <a:avLst/>
            </a:prstGeom>
            <a:noFill/>
          </p:spPr>
          <p:txBody>
            <a:bodyPr wrap="square" rtlCol="0">
              <a:spAutoFit/>
            </a:bodyPr>
            <a:lstStyle/>
            <a:p>
              <a:pPr algn="ctr">
                <a:lnSpc>
                  <a:spcPct val="120000"/>
                </a:lnSpc>
              </a:pPr>
              <a:r>
                <a:rPr lang="ja-JP" altLang="en-US" sz="3000" b="1" spc="-300"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２</a:t>
              </a:r>
              <a:r>
                <a:rPr lang="en-US" altLang="ja-JP" sz="3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cm</a:t>
              </a:r>
              <a:r>
                <a:rPr lang="ja-JP" altLang="en-US" sz="2000" b="1" dirty="0" smtClean="0">
                  <a:solidFill>
                    <a:srgbClr val="FF6600"/>
                  </a:solidFill>
                  <a:latin typeface="メイリオ" panose="020B0604030504040204" pitchFamily="50" charset="-128"/>
                  <a:ea typeface="メイリオ" panose="020B0604030504040204" pitchFamily="50" charset="-128"/>
                  <a:cs typeface="メイリオ" panose="020B0604030504040204" pitchFamily="50" charset="-128"/>
                </a:rPr>
                <a:t>になる</a:t>
              </a:r>
              <a:endParaRPr kumimoji="1" lang="ja-JP" altLang="en-US" sz="2000" b="1" dirty="0">
                <a:solidFill>
                  <a:srgbClr val="FF66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5443031" y="1767513"/>
              <a:ext cx="1847056" cy="646331"/>
            </a:xfrm>
            <a:prstGeom prst="rect">
              <a:avLst/>
            </a:prstGeom>
            <a:noFill/>
          </p:spPr>
          <p:txBody>
            <a:bodyPr wrap="square" rtlCol="0">
              <a:spAutoFit/>
            </a:bodyPr>
            <a:lstStyle/>
            <a:p>
              <a:pPr algn="ctr">
                <a:lnSpc>
                  <a:spcPct val="120000"/>
                </a:lnSpc>
              </a:pPr>
              <a:r>
                <a:rPr kumimoji="1" lang="en-US" altLang="ja-JP"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30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年</a:t>
              </a:r>
              <a:endParaRPr kumimoji="1" lang="ja-JP" altLang="en-US" sz="3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5" name="角丸四角形吹き出し 14"/>
          <p:cNvSpPr/>
          <p:nvPr/>
        </p:nvSpPr>
        <p:spPr>
          <a:xfrm>
            <a:off x="915060" y="3981009"/>
            <a:ext cx="1630657" cy="997784"/>
          </a:xfrm>
          <a:prstGeom prst="wedgeRoundRectCallout">
            <a:avLst>
              <a:gd name="adj1" fmla="val -69908"/>
              <a:gd name="adj2" fmla="val 42842"/>
              <a:gd name="adj3" fmla="val 16667"/>
            </a:avLst>
          </a:prstGeom>
          <a:solidFill>
            <a:srgbClr val="FFEDE1"/>
          </a:solidFill>
          <a:ln w="57150">
            <a:solidFill>
              <a:srgbClr val="FF9900"/>
            </a:solidFill>
          </a:ln>
        </p:spPr>
        <p:style>
          <a:lnRef idx="2">
            <a:schemeClr val="accent4"/>
          </a:lnRef>
          <a:fillRef idx="1">
            <a:schemeClr val="lt1"/>
          </a:fillRef>
          <a:effectRef idx="0">
            <a:schemeClr val="accent4"/>
          </a:effectRef>
          <a:fontRef idx="minor">
            <a:schemeClr val="dk1"/>
          </a:fontRef>
        </p:style>
        <p:txBody>
          <a:bodyPr tIns="144000" rtlCol="0" anchor="ctr" anchorCtr="0"/>
          <a:lstStyle/>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細胞が</a:t>
            </a:r>
            <a:endParaRPr lang="en-US" altLang="ja-JP" sz="2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smtClean="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変異する</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341330" y="6613218"/>
            <a:ext cx="4939274" cy="253916"/>
          </a:xfrm>
          <a:prstGeom prst="rect">
            <a:avLst/>
          </a:prstGeom>
          <a:noFill/>
        </p:spPr>
        <p:txBody>
          <a:bodyPr wrap="square" rtlCol="0">
            <a:spAutoFit/>
          </a:bodyPr>
          <a:lstStyle/>
          <a:p>
            <a:pPr algn="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全国</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がん</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成人病）センター協議会 </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2004</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2007</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診断例より作成</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23529" y="5276277"/>
            <a:ext cx="8493023" cy="1261850"/>
          </a:xfrm>
          <a:prstGeom prst="roundRect">
            <a:avLst>
              <a:gd name="adj" fmla="val 19624"/>
            </a:avLst>
          </a:prstGeom>
          <a:solidFill>
            <a:srgbClr val="FF9900"/>
          </a:solidFill>
          <a:ln w="76200">
            <a:noFill/>
          </a:ln>
        </p:spPr>
        <p:style>
          <a:lnRef idx="2">
            <a:schemeClr val="accent3"/>
          </a:lnRef>
          <a:fillRef idx="1">
            <a:schemeClr val="lt1"/>
          </a:fillRef>
          <a:effectRef idx="0">
            <a:schemeClr val="accent3"/>
          </a:effectRef>
          <a:fontRef idx="minor">
            <a:schemeClr val="dk1"/>
          </a:fontRef>
        </p:style>
        <p:txBody>
          <a:bodyPr tIns="108000" rtlCol="0" anchor="ctr"/>
          <a:lstStyle/>
          <a:p>
            <a:pPr algn="ctr"/>
            <a:r>
              <a:rPr lang="ja-JP" altLang="en-US"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rPr>
              <a:t>小さいうちに早く見つける</a:t>
            </a:r>
            <a:endParaRPr lang="en-US" altLang="ja-JP"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a:p>
            <a:pPr algn="ctr"/>
            <a:r>
              <a:rPr lang="ja-JP" altLang="en-US"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rPr>
              <a:t>定期的（</a:t>
            </a:r>
            <a:r>
              <a:rPr lang="en-US" altLang="ja-JP"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rPr>
              <a:t>1</a:t>
            </a:r>
            <a:r>
              <a:rPr lang="ja-JP" altLang="en-US"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rPr>
              <a:t>～２年に一度）に検診を受ける</a:t>
            </a:r>
            <a:endParaRPr lang="ja-JP" altLang="en-US" sz="3600" b="1" dirty="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p:txBody>
      </p:sp>
    </p:spTree>
    <p:extLst>
      <p:ext uri="{BB962C8B-B14F-4D97-AF65-F5344CB8AC3E}">
        <p14:creationId xmlns:p14="http://schemas.microsoft.com/office/powerpoint/2010/main" val="25806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500"/>
                            </p:stCondLst>
                            <p:childTnLst>
                              <p:par>
                                <p:cTn id="22" presetID="14" presetClass="entr" presetSubtype="10" fill="hold" grpId="0" nodeType="afterEffect">
                                  <p:stCondLst>
                                    <p:cond delay="25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horizontal)">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96601" y="188640"/>
            <a:ext cx="8179855" cy="769441"/>
          </a:xfrm>
          <a:prstGeom prst="rect">
            <a:avLst/>
          </a:prstGeom>
          <a:noFill/>
        </p:spPr>
        <p:txBody>
          <a:bodyPr wrap="square" rtlCol="0">
            <a:spAutoFit/>
          </a:bodyPr>
          <a:lstStyle/>
          <a:p>
            <a:pPr algn="ctr"/>
            <a:r>
              <a:rPr lang="ja-JP" altLang="en-US" sz="44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がん検診の受診率</a:t>
            </a:r>
            <a:endParaRPr kumimoji="1" lang="ja-JP" altLang="en-US" sz="4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正方形/長方形 1"/>
          <p:cNvSpPr/>
          <p:nvPr/>
        </p:nvSpPr>
        <p:spPr>
          <a:xfrm>
            <a:off x="4331702" y="6390068"/>
            <a:ext cx="4572000"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８年</a:t>
            </a: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　国民生活基礎</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調査より</a:t>
            </a:r>
            <a:endPar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7" name="グラフ 6"/>
          <p:cNvGraphicFramePr>
            <a:graphicFrameLocks/>
          </p:cNvGraphicFramePr>
          <p:nvPr>
            <p:extLst>
              <p:ext uri="{D42A27DB-BD31-4B8C-83A1-F6EECF244321}">
                <p14:modId xmlns:p14="http://schemas.microsoft.com/office/powerpoint/2010/main" val="3052146675"/>
              </p:ext>
            </p:extLst>
          </p:nvPr>
        </p:nvGraphicFramePr>
        <p:xfrm>
          <a:off x="201530" y="1088197"/>
          <a:ext cx="8736670" cy="5298713"/>
        </p:xfrm>
        <a:graphic>
          <a:graphicData uri="http://schemas.openxmlformats.org/drawingml/2006/chart">
            <c:chart xmlns:c="http://schemas.openxmlformats.org/drawingml/2006/chart" xmlns:r="http://schemas.openxmlformats.org/officeDocument/2006/relationships" r:id="rId3"/>
          </a:graphicData>
        </a:graphic>
      </p:graphicFrame>
      <p:sp>
        <p:nvSpPr>
          <p:cNvPr id="5" name="角丸四角形 4"/>
          <p:cNvSpPr/>
          <p:nvPr/>
        </p:nvSpPr>
        <p:spPr>
          <a:xfrm>
            <a:off x="2918673" y="1268760"/>
            <a:ext cx="3302383" cy="1800200"/>
          </a:xfrm>
          <a:prstGeom prst="roundRect">
            <a:avLst>
              <a:gd name="adj" fmla="val 19624"/>
            </a:avLst>
          </a:prstGeom>
          <a:solidFill>
            <a:srgbClr val="FF9900"/>
          </a:solidFill>
          <a:ln w="76200">
            <a:noFill/>
          </a:ln>
        </p:spPr>
        <p:style>
          <a:lnRef idx="2">
            <a:schemeClr val="accent3"/>
          </a:lnRef>
          <a:fillRef idx="1">
            <a:schemeClr val="lt1"/>
          </a:fillRef>
          <a:effectRef idx="0">
            <a:schemeClr val="accent3"/>
          </a:effectRef>
          <a:fontRef idx="minor">
            <a:schemeClr val="dk1"/>
          </a:fontRef>
        </p:style>
        <p:txBody>
          <a:bodyPr tIns="108000" rtlCol="0" anchor="ctr"/>
          <a:lstStyle/>
          <a:p>
            <a:pPr algn="ctr"/>
            <a:r>
              <a:rPr lang="ja-JP" altLang="en-US"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rPr>
              <a:t>ほとんど</a:t>
            </a:r>
            <a:endParaRPr lang="en-US" altLang="ja-JP"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a:p>
            <a:pPr algn="ctr"/>
            <a:r>
              <a:rPr lang="ja-JP" altLang="en-US"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rPr>
              <a:t>５０％に</a:t>
            </a:r>
            <a:endParaRPr lang="en-US" altLang="ja-JP"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a:p>
            <a:pPr algn="ctr"/>
            <a:r>
              <a:rPr lang="ja-JP" altLang="en-US"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rPr>
              <a:t>達していない</a:t>
            </a:r>
            <a:endParaRPr lang="en-US" altLang="ja-JP" sz="3600" b="1" dirty="0" smtClean="0">
              <a:solidFill>
                <a:schemeClr val="bg1"/>
              </a:solidFill>
              <a:effectLst>
                <a:outerShdw blurRad="38100" dist="38100" dir="2700000" algn="tl">
                  <a:srgbClr val="000000">
                    <a:alpha val="43137"/>
                  </a:srgbClr>
                </a:outerShdw>
              </a:effectLst>
              <a:latin typeface="+mn-ea"/>
              <a:cs typeface="メイリオ" panose="020B0604030504040204" pitchFamily="50" charset="-128"/>
            </a:endParaRPr>
          </a:p>
        </p:txBody>
      </p:sp>
    </p:spTree>
    <p:extLst>
      <p:ext uri="{BB962C8B-B14F-4D97-AF65-F5344CB8AC3E}">
        <p14:creationId xmlns:p14="http://schemas.microsoft.com/office/powerpoint/2010/main" val="266274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278954" y="186582"/>
            <a:ext cx="9279119" cy="1296176"/>
            <a:chOff x="278954" y="186582"/>
            <a:chExt cx="9279119" cy="1296176"/>
          </a:xfrm>
        </p:grpSpPr>
        <p:pic>
          <p:nvPicPr>
            <p:cNvPr id="17"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687" y="186582"/>
              <a:ext cx="7690939" cy="129617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2158501" y="375910"/>
              <a:ext cx="739957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algn="ctr">
                <a:defRPr sz="36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a:r>
                <a:rPr lang="ja-JP" altLang="en-US" dirty="0">
                  <a:solidFill>
                    <a:schemeClr val="tx1">
                      <a:lumMod val="75000"/>
                      <a:lumOff val="25000"/>
                    </a:schemeClr>
                  </a:solidFill>
                  <a:effectLst/>
                </a:rPr>
                <a:t>がん検診を受けない</a:t>
              </a:r>
              <a:r>
                <a:rPr lang="ja-JP" altLang="en-US" dirty="0" smtClean="0">
                  <a:solidFill>
                    <a:schemeClr val="tx1">
                      <a:lumMod val="75000"/>
                      <a:lumOff val="25000"/>
                    </a:schemeClr>
                  </a:solidFill>
                  <a:effectLst/>
                </a:rPr>
                <a:t>理由は？</a:t>
              </a:r>
              <a:endParaRPr lang="en-US" altLang="ja-JP" dirty="0">
                <a:solidFill>
                  <a:schemeClr val="tx1">
                    <a:lumMod val="75000"/>
                    <a:lumOff val="25000"/>
                  </a:schemeClr>
                </a:solidFill>
                <a:effectLst/>
              </a:endParaRPr>
            </a:p>
          </p:txBody>
        </p:sp>
        <p:grpSp>
          <p:nvGrpSpPr>
            <p:cNvPr id="20" name="グループ化 19"/>
            <p:cNvGrpSpPr/>
            <p:nvPr/>
          </p:nvGrpSpPr>
          <p:grpSpPr>
            <a:xfrm>
              <a:off x="278954" y="386897"/>
              <a:ext cx="1008112" cy="1067428"/>
              <a:chOff x="728192" y="921380"/>
              <a:chExt cx="1008112" cy="1067428"/>
            </a:xfrm>
          </p:grpSpPr>
          <p:sp>
            <p:nvSpPr>
              <p:cNvPr id="21" name="円/楕円 2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741793" y="921380"/>
                <a:ext cx="971567" cy="1050544"/>
              </a:xfrm>
              <a:prstGeom prst="rect">
                <a:avLst/>
              </a:prstGeom>
              <a:noFill/>
            </p:spPr>
            <p:txBody>
              <a:bodyPr wrap="square" rtlCol="0">
                <a:spAutoFit/>
              </a:bodyPr>
              <a:lstStyle/>
              <a:p>
                <a:pPr algn="ctr">
                  <a:lnSpc>
                    <a:spcPts val="8500"/>
                  </a:lnSpc>
                </a:pPr>
                <a:r>
                  <a:rPr kumimoji="1" lang="ja-JP" altLang="en-US" sz="6200" dirty="0" smtClean="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endParaRPr kumimoji="1" lang="ja-JP" altLang="en-US" sz="6200" dirty="0">
                  <a:solidFill>
                    <a:schemeClr val="bg1"/>
                  </a:solidFill>
                  <a:latin typeface="HGS創英角ｺﾞｼｯｸUB" panose="020B0900000000000000" pitchFamily="50" charset="-128"/>
                  <a:ea typeface="HGS創英角ｺﾞｼｯｸUB" panose="020B0900000000000000" pitchFamily="50" charset="-128"/>
                  <a:cs typeface="メイリオ" panose="020B0604030504040204" pitchFamily="50" charset="-128"/>
                </a:endParaRPr>
              </a:p>
            </p:txBody>
          </p:sp>
        </p:grpSp>
      </p:grpSp>
      <p:sp>
        <p:nvSpPr>
          <p:cNvPr id="13" name="テキスト ボックス 12"/>
          <p:cNvSpPr txBox="1"/>
          <p:nvPr/>
        </p:nvSpPr>
        <p:spPr>
          <a:xfrm>
            <a:off x="5724128" y="6441428"/>
            <a:ext cx="3221052" cy="253916"/>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：平成３０年度高知県牽引世論踏査より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5" name="グラフ 24"/>
          <p:cNvGraphicFramePr>
            <a:graphicFrameLocks/>
          </p:cNvGraphicFramePr>
          <p:nvPr>
            <p:extLst>
              <p:ext uri="{D42A27DB-BD31-4B8C-83A1-F6EECF244321}">
                <p14:modId xmlns:p14="http://schemas.microsoft.com/office/powerpoint/2010/main" val="3062762963"/>
              </p:ext>
            </p:extLst>
          </p:nvPr>
        </p:nvGraphicFramePr>
        <p:xfrm>
          <a:off x="395536" y="1352747"/>
          <a:ext cx="8206556" cy="5283281"/>
        </p:xfrm>
        <a:graphic>
          <a:graphicData uri="http://schemas.openxmlformats.org/drawingml/2006/chart">
            <c:chart xmlns:c="http://schemas.openxmlformats.org/drawingml/2006/chart" xmlns:r="http://schemas.openxmlformats.org/officeDocument/2006/relationships" r:id="rId4"/>
          </a:graphicData>
        </a:graphic>
      </p:graphicFrame>
      <p:sp>
        <p:nvSpPr>
          <p:cNvPr id="26" name="テキスト ボックス 25"/>
          <p:cNvSpPr txBox="1"/>
          <p:nvPr/>
        </p:nvSpPr>
        <p:spPr>
          <a:xfrm>
            <a:off x="5872743" y="1542074"/>
            <a:ext cx="2923822" cy="584775"/>
          </a:xfrm>
          <a:prstGeom prst="rect">
            <a:avLst/>
          </a:prstGeom>
          <a:noFill/>
        </p:spPr>
        <p:txBody>
          <a:bodyPr wrap="square" rtlCol="0">
            <a:spAutoFit/>
          </a:bodyPr>
          <a:lstStyle/>
          <a:p>
            <a:pPr algn="ctr"/>
            <a:r>
              <a:rPr kumimoji="1" lang="ja-JP" altLang="en-US" sz="16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高知県　県民世論調査</a:t>
            </a:r>
            <a:endParaRPr kumimoji="1" lang="en-US" altLang="ja-JP" sz="16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60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（４０～５９歳　複数回答）</a:t>
            </a:r>
            <a:endParaRPr kumimoji="1" lang="ja-JP" altLang="en-US" sz="160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35443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角丸四角形 5"/>
          <p:cNvSpPr/>
          <p:nvPr/>
        </p:nvSpPr>
        <p:spPr>
          <a:xfrm>
            <a:off x="539552" y="224939"/>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国が推奨しているがん</a:t>
            </a:r>
            <a:r>
              <a:rPr kumimoji="1" lang="ja-JP" altLang="en-US" sz="270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検診</a:t>
            </a:r>
            <a:endParaRPr kumimoji="1" lang="ja-JP" altLang="en-US" sz="27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C:\Users\nakamura\Desktop\健診-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868836"/>
            <a:ext cx="1426452" cy="2317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nakamura\Desktop\健診-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1659">
            <a:off x="-2289" y="801784"/>
            <a:ext cx="2314584" cy="237078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85002" y="3217432"/>
            <a:ext cx="2812574"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胃がん検診</a:t>
            </a:r>
            <a:endParaRPr kumimoji="1" lang="en-US" altLang="ja-JP" sz="26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歳以上の男女</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6470653" y="3244633"/>
            <a:ext cx="2570609" cy="646331"/>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6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rPr>
              <a:t>大腸がん</a:t>
            </a:r>
            <a:r>
              <a:rPr kumimoji="1" lang="ja-JP" altLang="en-US" sz="26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rPr>
              <a:t>検診</a:t>
            </a:r>
            <a:endParaRPr kumimoji="1" lang="en-US" altLang="ja-JP" sz="26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対象年齢</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歳</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以上の男女</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854655" y="1326293"/>
            <a:ext cx="1649851" cy="18212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Users\nakamura\Desktop\健診-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5573" y="868837"/>
            <a:ext cx="2000827" cy="237579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p:cNvSpPr txBox="1"/>
          <p:nvPr/>
        </p:nvSpPr>
        <p:spPr>
          <a:xfrm>
            <a:off x="3461906" y="3208131"/>
            <a:ext cx="2570609" cy="677108"/>
          </a:xfrm>
          <a:prstGeom prst="rect">
            <a:avLst/>
          </a:prstGeom>
          <a:noFill/>
        </p:spPr>
        <p:txBody>
          <a:bodyPr wrap="square" lIns="0" tIns="0" rIns="0" bIns="0" rtlCol="0">
            <a:spAutoFit/>
          </a:bodyPr>
          <a:lstStyle>
            <a:defPPr>
              <a:defRPr lang="ja-JP"/>
            </a:defPPr>
            <a:lvl1pPr algn="ctr">
              <a:defRPr sz="2600" b="1">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rPr>
              <a:t>肺がん</a:t>
            </a:r>
            <a:r>
              <a:rPr kumimoji="1" lang="ja-JP" altLang="en-US"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rPr>
              <a:t>検診</a:t>
            </a:r>
            <a:endParaRPr kumimoji="1" lang="en-US" altLang="ja-JP"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対象年齢：</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40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歳以上の男女</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19" name="Picture 4" descr="C:\Users\nakamura\Desktop\健診-1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8828" y="3870603"/>
            <a:ext cx="1814835" cy="2155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nakamura\Desktop\健診-0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59825" y="3788128"/>
            <a:ext cx="1756821" cy="226730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979712" y="6055429"/>
            <a:ext cx="2592287"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乳がん</a:t>
            </a:r>
            <a:r>
              <a:rPr kumimoji="1" lang="ja-JP" altLang="en-US"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検診</a:t>
            </a:r>
            <a:endParaRPr kumimoji="1" lang="en-US" altLang="ja-JP"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歳以上の女性</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4984410" y="6051706"/>
            <a:ext cx="2520280" cy="67710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子宮頸がん</a:t>
            </a:r>
            <a:r>
              <a:rPr kumimoji="1" lang="ja-JP" altLang="en-US" sz="2800" b="1" i="0" u="none" strike="noStrike" kern="1200" cap="none" spc="0" normalizeH="0" baseline="0" noProof="0" dirty="0" smtClean="0">
                <a:ln>
                  <a:noFill/>
                </a:ln>
                <a:solidFill>
                  <a:srgbClr val="00B05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検診</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6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歳以上の女性</a:t>
            </a:r>
            <a:endParaRPr kumimoji="1" lang="ja-JP" altLang="en-US" sz="1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26689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形吹き出し 17"/>
          <p:cNvSpPr/>
          <p:nvPr/>
        </p:nvSpPr>
        <p:spPr>
          <a:xfrm>
            <a:off x="179512" y="3743774"/>
            <a:ext cx="6047231" cy="2184015"/>
          </a:xfrm>
          <a:prstGeom prst="wedgeEllipseCallout">
            <a:avLst>
              <a:gd name="adj1" fmla="val 46808"/>
              <a:gd name="adj2" fmla="val 16161"/>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kumimoji="1" lang="ja-JP" altLang="en-US" sz="3000" b="1" dirty="0" smtClean="0">
                <a:solidFill>
                  <a:schemeClr val="tx1"/>
                </a:solidFill>
              </a:rPr>
              <a:t>大切な人にも、健康でいて</a:t>
            </a:r>
            <a:endParaRPr kumimoji="1" lang="en-US" altLang="ja-JP" sz="3000" b="1" dirty="0" smtClean="0">
              <a:solidFill>
                <a:schemeClr val="tx1"/>
              </a:solidFill>
            </a:endParaRPr>
          </a:p>
          <a:p>
            <a:r>
              <a:rPr kumimoji="1" lang="ja-JP" altLang="en-US" sz="3000" b="1" dirty="0" smtClean="0">
                <a:solidFill>
                  <a:schemeClr val="tx1"/>
                </a:solidFill>
              </a:rPr>
              <a:t>ほしいから･･･</a:t>
            </a:r>
            <a:endParaRPr kumimoji="1" lang="en-US" altLang="ja-JP" sz="3000" b="1" dirty="0" smtClean="0">
              <a:solidFill>
                <a:schemeClr val="tx1"/>
              </a:solidFill>
            </a:endParaRPr>
          </a:p>
          <a:p>
            <a:r>
              <a:rPr kumimoji="1" lang="ja-JP" altLang="en-US" sz="3000" b="1" dirty="0" smtClean="0">
                <a:solidFill>
                  <a:schemeClr val="tx1"/>
                </a:solidFill>
              </a:rPr>
              <a:t>検診の大切さを伝えよう！</a:t>
            </a:r>
            <a:endParaRPr kumimoji="1" lang="ja-JP" altLang="en-US" sz="3000" b="1" dirty="0">
              <a:solidFill>
                <a:schemeClr val="tx1"/>
              </a:solidFill>
            </a:endParaRPr>
          </a:p>
        </p:txBody>
      </p:sp>
      <p:grpSp>
        <p:nvGrpSpPr>
          <p:cNvPr id="25" name="グループ化 24"/>
          <p:cNvGrpSpPr/>
          <p:nvPr/>
        </p:nvGrpSpPr>
        <p:grpSpPr>
          <a:xfrm>
            <a:off x="5292080" y="3068960"/>
            <a:ext cx="3560113" cy="3417537"/>
            <a:chOff x="6749882" y="1804563"/>
            <a:chExt cx="2163966" cy="2118184"/>
          </a:xfrm>
        </p:grpSpPr>
        <p:sp>
          <p:nvSpPr>
            <p:cNvPr id="26" name="円/楕円 13"/>
            <p:cNvSpPr/>
            <p:nvPr/>
          </p:nvSpPr>
          <p:spPr>
            <a:xfrm>
              <a:off x="6749882" y="1804563"/>
              <a:ext cx="2163966" cy="209542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 name="グループ化 26"/>
            <p:cNvGrpSpPr/>
            <p:nvPr/>
          </p:nvGrpSpPr>
          <p:grpSpPr>
            <a:xfrm>
              <a:off x="6991697" y="2125401"/>
              <a:ext cx="1760250" cy="1797346"/>
              <a:chOff x="6991697" y="2125401"/>
              <a:chExt cx="1760250" cy="1797346"/>
            </a:xfrm>
          </p:grpSpPr>
          <p:sp>
            <p:nvSpPr>
              <p:cNvPr id="28" name="円/楕円 1"/>
              <p:cNvSpPr/>
              <p:nvPr/>
            </p:nvSpPr>
            <p:spPr>
              <a:xfrm>
                <a:off x="8074116" y="3494118"/>
                <a:ext cx="216024" cy="1646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Picture 2" descr="C:\Users\nakamura\Desktop\サタケさんイラストスライド化拡大-3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1697" y="2125401"/>
                <a:ext cx="1760250" cy="17973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0" name="角丸四角形吹き出し 29"/>
          <p:cNvSpPr/>
          <p:nvPr/>
        </p:nvSpPr>
        <p:spPr>
          <a:xfrm>
            <a:off x="607268" y="1508300"/>
            <a:ext cx="7857451" cy="1560659"/>
          </a:xfrm>
          <a:prstGeom prst="wedgeRoundRectCallout">
            <a:avLst>
              <a:gd name="adj1" fmla="val 39211"/>
              <a:gd name="adj2" fmla="val 87124"/>
              <a:gd name="adj3" fmla="val 16667"/>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b="1" dirty="0">
                <a:solidFill>
                  <a:schemeClr val="tx1"/>
                </a:solidFill>
              </a:rPr>
              <a:t>定期的に検診を受けて</a:t>
            </a:r>
            <a:r>
              <a:rPr lang="ja-JP" altLang="en-US" sz="3600" b="1" dirty="0" smtClean="0">
                <a:solidFill>
                  <a:schemeClr val="tx1"/>
                </a:solidFill>
              </a:rPr>
              <a:t>、自分</a:t>
            </a:r>
            <a:r>
              <a:rPr lang="ja-JP" altLang="en-US" sz="3600" b="1" dirty="0">
                <a:solidFill>
                  <a:schemeClr val="tx1"/>
                </a:solidFill>
              </a:rPr>
              <a:t>で</a:t>
            </a:r>
            <a:r>
              <a:rPr lang="ja-JP" altLang="en-US" sz="3600" b="1" dirty="0" smtClean="0">
                <a:solidFill>
                  <a:schemeClr val="tx1"/>
                </a:solidFill>
              </a:rPr>
              <a:t>は</a:t>
            </a:r>
            <a:endParaRPr lang="en-US" altLang="ja-JP" sz="3600" b="1" dirty="0" smtClean="0">
              <a:solidFill>
                <a:schemeClr val="tx1"/>
              </a:solidFill>
            </a:endParaRPr>
          </a:p>
          <a:p>
            <a:pPr algn="ctr">
              <a:lnSpc>
                <a:spcPts val="5000"/>
              </a:lnSpc>
            </a:pPr>
            <a:r>
              <a:rPr lang="ja-JP" altLang="en-US" sz="3600" b="1" dirty="0" smtClean="0">
                <a:solidFill>
                  <a:schemeClr val="tx1"/>
                </a:solidFill>
              </a:rPr>
              <a:t>気づかない小さな異常を見つけよう</a:t>
            </a:r>
            <a:endParaRPr lang="ja-JP" altLang="en-US" sz="3600" b="1" dirty="0">
              <a:solidFill>
                <a:schemeClr val="tx1"/>
              </a:solidFill>
            </a:endParaRPr>
          </a:p>
        </p:txBody>
      </p:sp>
      <p:sp>
        <p:nvSpPr>
          <p:cNvPr id="31" name="テキスト ボックス 30"/>
          <p:cNvSpPr txBox="1"/>
          <p:nvPr/>
        </p:nvSpPr>
        <p:spPr>
          <a:xfrm>
            <a:off x="1732335" y="221211"/>
            <a:ext cx="5607319" cy="769441"/>
          </a:xfrm>
          <a:prstGeom prst="rect">
            <a:avLst/>
          </a:prstGeom>
          <a:noFill/>
        </p:spPr>
        <p:txBody>
          <a:bodyPr wrap="square" rtlCol="0">
            <a:spAutoFit/>
          </a:bodyPr>
          <a:lstStyle>
            <a:defPPr>
              <a:defRPr lang="ja-JP"/>
            </a:defPPr>
            <a:lvl1pPr algn="ctr">
              <a:defRPr sz="4400" b="1"/>
            </a:lvl1p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がん検診で早期発見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485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54575" y="543908"/>
            <a:ext cx="8208913" cy="3935970"/>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schemeClr val="tx1"/>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schemeClr val="tx1"/>
              </a:solidFill>
              <a:latin typeface="HGS創英角ﾎﾟｯﾌﾟ体" panose="040B0A00000000000000" pitchFamily="50" charset="-128"/>
              <a:ea typeface="HGS創英角ﾎﾟｯﾌﾟ体" panose="040B0A00000000000000" pitchFamily="50" charset="-128"/>
            </a:endParaRPr>
          </a:p>
          <a:p>
            <a:endParaRPr lang="en-US" altLang="ja-JP" sz="3200" dirty="0" smtClean="0">
              <a:solidFill>
                <a:schemeClr val="tx1"/>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5" name="テキスト ボックス 4"/>
          <p:cNvSpPr txBox="1"/>
          <p:nvPr/>
        </p:nvSpPr>
        <p:spPr>
          <a:xfrm>
            <a:off x="879105" y="3622720"/>
            <a:ext cx="7716908" cy="584775"/>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②</a:t>
            </a:r>
            <a:r>
              <a:rPr lang="ja-JP" altLang="en-US" sz="3200" dirty="0">
                <a:latin typeface="HGPｺﾞｼｯｸE" panose="020B0900000000000000" pitchFamily="50" charset="-128"/>
                <a:ea typeface="HGPｺﾞｼｯｸE" panose="020B0900000000000000" pitchFamily="50" charset="-128"/>
              </a:rPr>
              <a:t>　</a:t>
            </a:r>
            <a:r>
              <a:rPr lang="ja-JP" altLang="en-US" sz="3200" dirty="0" smtClean="0">
                <a:latin typeface="HGPｺﾞｼｯｸE" panose="020B0900000000000000" pitchFamily="50" charset="-128"/>
                <a:ea typeface="HGPｺﾞｼｯｸE" panose="020B0900000000000000" pitchFamily="50" charset="-128"/>
              </a:rPr>
              <a:t>正しい知識を身に付けて、感染予防</a:t>
            </a:r>
            <a:endParaRPr lang="en-US" altLang="ja-JP" sz="3200" dirty="0">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879105" y="988779"/>
            <a:ext cx="8009622" cy="584775"/>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①　５つの生活習慣を身につけよう</a:t>
            </a:r>
            <a:endParaRPr lang="en-US" altLang="ja-JP" sz="3200" dirty="0">
              <a:latin typeface="HGPｺﾞｼｯｸE" panose="020B0900000000000000" pitchFamily="50" charset="-128"/>
              <a:ea typeface="HGPｺﾞｼｯｸE" panose="020B0900000000000000" pitchFamily="50" charset="-128"/>
            </a:endParaRPr>
          </a:p>
        </p:txBody>
      </p:sp>
      <p:sp>
        <p:nvSpPr>
          <p:cNvPr id="8" name="テキスト ボックス 7"/>
          <p:cNvSpPr txBox="1"/>
          <p:nvPr/>
        </p:nvSpPr>
        <p:spPr>
          <a:xfrm>
            <a:off x="976554" y="1554376"/>
            <a:ext cx="7842893" cy="1977464"/>
          </a:xfrm>
          <a:prstGeom prst="rect">
            <a:avLst/>
          </a:prstGeom>
          <a:noFill/>
        </p:spPr>
        <p:txBody>
          <a:bodyPr wrap="square" rtlCol="0">
            <a:spAutoFit/>
          </a:bodyPr>
          <a:lstStyle/>
          <a:p>
            <a:pPr>
              <a:lnSpc>
                <a:spcPts val="4900"/>
              </a:lnSpc>
            </a:pPr>
            <a:r>
              <a:rPr lang="ja-JP" altLang="en-US" sz="3200" b="1" dirty="0" smtClean="0">
                <a:solidFill>
                  <a:srgbClr val="0070C0"/>
                </a:solidFill>
                <a:latin typeface="BIZ UDPゴシック" panose="020B0400000000000000" pitchFamily="50" charset="-128"/>
                <a:ea typeface="BIZ UDPゴシック" panose="020B0400000000000000" pitchFamily="50" charset="-128"/>
              </a:rPr>
              <a:t>・ 禁煙　　 ・ 節酒　</a:t>
            </a:r>
            <a:endParaRPr lang="en-US" altLang="ja-JP" sz="3200" b="1" dirty="0" smtClean="0">
              <a:solidFill>
                <a:srgbClr val="0070C0"/>
              </a:solidFill>
              <a:latin typeface="BIZ UDPゴシック" panose="020B0400000000000000" pitchFamily="50" charset="-128"/>
              <a:ea typeface="BIZ UDPゴシック" panose="020B0400000000000000" pitchFamily="50" charset="-128"/>
            </a:endParaRPr>
          </a:p>
          <a:p>
            <a:pPr>
              <a:lnSpc>
                <a:spcPts val="4900"/>
              </a:lnSpc>
            </a:pPr>
            <a:r>
              <a:rPr lang="ja-JP" altLang="en-US" sz="3200" b="1" dirty="0" smtClean="0">
                <a:solidFill>
                  <a:srgbClr val="0070C0"/>
                </a:solidFill>
                <a:latin typeface="BIZ UDPゴシック" panose="020B0400000000000000" pitchFamily="50" charset="-128"/>
                <a:ea typeface="BIZ UDPゴシック" panose="020B0400000000000000" pitchFamily="50" charset="-128"/>
              </a:rPr>
              <a:t>・ 食生活を見直す</a:t>
            </a:r>
            <a:r>
              <a:rPr lang="ja-JP" altLang="en-US" sz="2800" b="1" dirty="0" smtClean="0">
                <a:solidFill>
                  <a:srgbClr val="0070C0"/>
                </a:solidFill>
                <a:latin typeface="BIZ UDPゴシック" panose="020B0400000000000000" pitchFamily="50" charset="-128"/>
                <a:ea typeface="BIZ UDPゴシック" panose="020B0400000000000000" pitchFamily="50" charset="-128"/>
              </a:rPr>
              <a:t>（野菜の摂取、塩分を控える）</a:t>
            </a:r>
            <a:endParaRPr lang="en-US" altLang="ja-JP" sz="3600" b="1" dirty="0">
              <a:solidFill>
                <a:srgbClr val="0070C0"/>
              </a:solidFill>
              <a:latin typeface="BIZ UDPゴシック" panose="020B0400000000000000" pitchFamily="50" charset="-128"/>
              <a:ea typeface="BIZ UDPゴシック" panose="020B0400000000000000" pitchFamily="50" charset="-128"/>
            </a:endParaRPr>
          </a:p>
          <a:p>
            <a:pPr>
              <a:lnSpc>
                <a:spcPts val="4900"/>
              </a:lnSpc>
            </a:pPr>
            <a:r>
              <a:rPr lang="ja-JP" altLang="en-US" sz="3200" b="1" dirty="0" smtClean="0">
                <a:solidFill>
                  <a:srgbClr val="0070C0"/>
                </a:solidFill>
                <a:latin typeface="BIZ UDPゴシック" panose="020B0400000000000000" pitchFamily="50" charset="-128"/>
                <a:ea typeface="BIZ UDPゴシック" panose="020B0400000000000000" pitchFamily="50" charset="-128"/>
              </a:rPr>
              <a:t>・ 身体を動かす　 　・ 肥満防止</a:t>
            </a:r>
            <a:endParaRPr lang="en-US" altLang="ja-JP" sz="3200" b="1" dirty="0">
              <a:solidFill>
                <a:srgbClr val="0070C0"/>
              </a:solidFill>
              <a:latin typeface="BIZ UDPゴシック" panose="020B0400000000000000" pitchFamily="50" charset="-128"/>
              <a:ea typeface="BIZ UDPゴシック" panose="020B0400000000000000" pitchFamily="50" charset="-128"/>
            </a:endParaRPr>
          </a:p>
        </p:txBody>
      </p:sp>
      <p:sp>
        <p:nvSpPr>
          <p:cNvPr id="10" name="角丸四角形 9"/>
          <p:cNvSpPr/>
          <p:nvPr/>
        </p:nvSpPr>
        <p:spPr>
          <a:xfrm>
            <a:off x="1947776" y="224773"/>
            <a:ext cx="5216779" cy="63827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rgbClr val="002060"/>
                </a:solidFill>
                <a:latin typeface="+mn-ea"/>
              </a:rPr>
              <a:t>がんを予防するために</a:t>
            </a:r>
            <a:endParaRPr lang="ja-JP" altLang="en-US" sz="3200" b="1" dirty="0">
              <a:solidFill>
                <a:srgbClr val="002060"/>
              </a:solidFill>
              <a:latin typeface="+mn-ea"/>
            </a:endParaRPr>
          </a:p>
        </p:txBody>
      </p:sp>
      <p:sp>
        <p:nvSpPr>
          <p:cNvPr id="11" name="角丸四角形 10"/>
          <p:cNvSpPr/>
          <p:nvPr/>
        </p:nvSpPr>
        <p:spPr>
          <a:xfrm>
            <a:off x="451710" y="5190389"/>
            <a:ext cx="8208913" cy="1445388"/>
          </a:xfrm>
          <a:prstGeom prst="round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10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smtClean="0">
              <a:solidFill>
                <a:prstClr val="white"/>
              </a:solidFill>
              <a:latin typeface="HGS創英角ﾎﾟｯﾌﾟ体" panose="040B0A00000000000000" pitchFamily="50" charset="-128"/>
              <a:ea typeface="HGS創英角ﾎﾟｯﾌﾟ体" panose="040B0A00000000000000" pitchFamily="50" charset="-128"/>
            </a:endParaRPr>
          </a:p>
          <a:p>
            <a:endParaRPr lang="en-US" altLang="ja-JP" sz="3200" dirty="0">
              <a:solidFill>
                <a:prstClr val="white"/>
              </a:solidFill>
              <a:latin typeface="HGS創英角ﾎﾟｯﾌﾟ体" panose="040B0A00000000000000" pitchFamily="50" charset="-128"/>
              <a:ea typeface="HGS創英角ﾎﾟｯﾌﾟ体" panose="040B0A00000000000000" pitchFamily="50" charset="-128"/>
            </a:endParaRPr>
          </a:p>
        </p:txBody>
      </p:sp>
      <p:sp>
        <p:nvSpPr>
          <p:cNvPr id="12" name="角丸四角形 11"/>
          <p:cNvSpPr/>
          <p:nvPr/>
        </p:nvSpPr>
        <p:spPr>
          <a:xfrm>
            <a:off x="1947776" y="4738843"/>
            <a:ext cx="5216779" cy="709903"/>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rgbClr val="002060"/>
                </a:solidFill>
                <a:latin typeface="+mn-ea"/>
              </a:rPr>
              <a:t>がんを早く見つけるために</a:t>
            </a:r>
            <a:endParaRPr lang="ja-JP" altLang="en-US" sz="3200" b="1" dirty="0">
              <a:solidFill>
                <a:srgbClr val="002060"/>
              </a:solidFill>
              <a:latin typeface="+mn-ea"/>
            </a:endParaRPr>
          </a:p>
        </p:txBody>
      </p:sp>
      <p:sp>
        <p:nvSpPr>
          <p:cNvPr id="13" name="テキスト ボックス 12"/>
          <p:cNvSpPr txBox="1"/>
          <p:nvPr/>
        </p:nvSpPr>
        <p:spPr>
          <a:xfrm>
            <a:off x="879105" y="5473600"/>
            <a:ext cx="7457061" cy="1077218"/>
          </a:xfrm>
          <a:prstGeom prst="rect">
            <a:avLst/>
          </a:prstGeom>
          <a:noFill/>
        </p:spPr>
        <p:txBody>
          <a:bodyPr wrap="square" rtlCol="0">
            <a:spAutoFit/>
          </a:bodyPr>
          <a:lstStyle/>
          <a:p>
            <a:r>
              <a:rPr lang="ja-JP" altLang="en-US" sz="3200" dirty="0" smtClean="0">
                <a:latin typeface="HGPｺﾞｼｯｸE" panose="020B0900000000000000" pitchFamily="50" charset="-128"/>
                <a:ea typeface="HGPｺﾞｼｯｸE" panose="020B0900000000000000" pitchFamily="50" charset="-128"/>
              </a:rPr>
              <a:t>症状はなくても</a:t>
            </a:r>
            <a:r>
              <a:rPr lang="en-US" altLang="ja-JP" sz="3200" dirty="0" smtClean="0">
                <a:latin typeface="HGPｺﾞｼｯｸE" panose="020B0900000000000000" pitchFamily="50" charset="-128"/>
                <a:ea typeface="HGPｺﾞｼｯｸE" panose="020B0900000000000000" pitchFamily="50" charset="-128"/>
              </a:rPr>
              <a:t>1</a:t>
            </a:r>
            <a:r>
              <a:rPr lang="ja-JP" altLang="en-US" sz="3200" dirty="0" smtClean="0">
                <a:latin typeface="HGPｺﾞｼｯｸE" panose="020B0900000000000000" pitchFamily="50" charset="-128"/>
                <a:ea typeface="HGPｺﾞｼｯｸE" panose="020B0900000000000000" pitchFamily="50" charset="-128"/>
              </a:rPr>
              <a:t>～２年に一度、定期的にがん検診を受ける</a:t>
            </a:r>
            <a:endParaRPr lang="en-US" altLang="ja-JP" sz="3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422297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95536" y="1844824"/>
            <a:ext cx="8424936" cy="3362459"/>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がんを予防するために</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自分にできることを</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考えよう</a:t>
            </a:r>
            <a:endParaRPr kumimoji="1"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63915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0181" y="1772816"/>
            <a:ext cx="8424936" cy="3362459"/>
          </a:xfrm>
          <a:prstGeom prst="rect">
            <a:avLst/>
          </a:prstGeom>
          <a:noFill/>
        </p:spPr>
        <p:txBody>
          <a:bodyPr wrap="square" rtlCol="0">
            <a:spAutoFit/>
          </a:bodyPr>
          <a:lstStyle/>
          <a:p>
            <a:pPr algn="ctr">
              <a:lnSpc>
                <a:spcPts val="8500"/>
              </a:lnSpc>
            </a:pPr>
            <a:r>
              <a:rPr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○○市がん検診受診率</a:t>
            </a:r>
            <a:r>
              <a:rPr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100</a:t>
            </a:r>
            <a:r>
              <a:rPr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％プロジェクト</a:t>
            </a:r>
            <a:endParaRPr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を考えよう</a:t>
            </a:r>
            <a:endParaRPr kumimoji="1" lang="ja-JP" altLang="en-US" sz="65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0989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06284" y="1268760"/>
            <a:ext cx="7125995" cy="4452501"/>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日本・高知県では</a:t>
            </a:r>
            <a:r>
              <a:rPr lang="en-US" altLang="ja-JP" dirty="0" smtClean="0"/>
              <a:t/>
            </a:r>
            <a:br>
              <a:rPr lang="en-US" altLang="ja-JP" dirty="0" smtClean="0"/>
            </a:br>
            <a:r>
              <a:rPr lang="ja-JP" altLang="en-US" dirty="0" smtClean="0"/>
              <a:t>どれくらい</a:t>
            </a:r>
            <a:r>
              <a:rPr lang="ja-JP" altLang="en-US" dirty="0"/>
              <a:t>の人が</a:t>
            </a:r>
            <a:endParaRPr lang="en-US" altLang="ja-JP" dirty="0"/>
          </a:p>
          <a:p>
            <a:r>
              <a:rPr lang="ja-JP" altLang="en-US" dirty="0"/>
              <a:t>がんになっている</a:t>
            </a:r>
            <a:endParaRPr lang="en-US" altLang="ja-JP" dirty="0"/>
          </a:p>
          <a:p>
            <a:r>
              <a:rPr lang="ja-JP" altLang="en-US" dirty="0"/>
              <a:t>のだろう</a:t>
            </a:r>
          </a:p>
        </p:txBody>
      </p:sp>
    </p:spTree>
    <p:extLst>
      <p:ext uri="{BB962C8B-B14F-4D97-AF65-F5344CB8AC3E}">
        <p14:creationId xmlns:p14="http://schemas.microsoft.com/office/powerpoint/2010/main" val="29847645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178480"/>
            <a:ext cx="9144000" cy="830997"/>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200" spc="-100" dirty="0" smtClean="0"/>
              <a:t>もしも身近な人が</a:t>
            </a:r>
            <a:r>
              <a:rPr lang="ja-JP" altLang="en-US" spc="-100" dirty="0" smtClean="0">
                <a:solidFill>
                  <a:srgbClr val="F4B6D2"/>
                </a:solidFill>
              </a:rPr>
              <a:t>がん</a:t>
            </a:r>
            <a:r>
              <a:rPr lang="ja-JP" altLang="en-US" sz="4200" spc="-100" dirty="0" smtClean="0"/>
              <a:t>になったら</a:t>
            </a:r>
            <a:endParaRPr lang="ja-JP" altLang="en-US" sz="4200" spc="-100" dirty="0"/>
          </a:p>
        </p:txBody>
      </p:sp>
      <p:sp>
        <p:nvSpPr>
          <p:cNvPr id="5" name="正方形/長方形 4"/>
          <p:cNvSpPr/>
          <p:nvPr/>
        </p:nvSpPr>
        <p:spPr>
          <a:xfrm>
            <a:off x="349134" y="1286787"/>
            <a:ext cx="6408712" cy="1560293"/>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solidFill>
                  <a:schemeClr val="tx1"/>
                </a:solidFill>
              </a:rPr>
              <a:t>想像</a:t>
            </a:r>
            <a:r>
              <a:rPr lang="ja-JP" altLang="en-US" sz="2800" b="1" dirty="0">
                <a:solidFill>
                  <a:schemeClr val="tx1"/>
                </a:solidFill>
              </a:rPr>
              <a:t>して</a:t>
            </a:r>
            <a:r>
              <a:rPr lang="ja-JP" altLang="en-US" sz="2800" b="1" dirty="0" smtClean="0">
                <a:solidFill>
                  <a:schemeClr val="tx1"/>
                </a:solidFill>
              </a:rPr>
              <a:t>みて・・・</a:t>
            </a:r>
            <a:endParaRPr lang="en-US" altLang="ja-JP" sz="2800" b="1" dirty="0">
              <a:solidFill>
                <a:schemeClr val="tx1"/>
              </a:solidFill>
            </a:endParaRPr>
          </a:p>
          <a:p>
            <a:pPr>
              <a:lnSpc>
                <a:spcPts val="2000"/>
              </a:lnSpc>
            </a:pPr>
            <a:endParaRPr lang="en-US" altLang="ja-JP" sz="2800" b="1" dirty="0" smtClean="0">
              <a:solidFill>
                <a:schemeClr val="tx1"/>
              </a:solidFill>
            </a:endParaRPr>
          </a:p>
          <a:p>
            <a:r>
              <a:rPr kumimoji="1" lang="ja-JP" altLang="en-US" sz="2800" b="1" dirty="0">
                <a:solidFill>
                  <a:schemeClr val="tx1"/>
                </a:solidFill>
              </a:rPr>
              <a:t>自分</a:t>
            </a:r>
            <a:r>
              <a:rPr kumimoji="1" lang="ja-JP" altLang="en-US" sz="2800" b="1" dirty="0" smtClean="0">
                <a:solidFill>
                  <a:schemeClr val="tx1"/>
                </a:solidFill>
              </a:rPr>
              <a:t>の周りの人が急に病気になったら</a:t>
            </a:r>
            <a:endParaRPr kumimoji="1" lang="ja-JP" altLang="en-US" sz="2800" b="1" dirty="0">
              <a:solidFill>
                <a:schemeClr val="tx1"/>
              </a:solidFill>
            </a:endParaRPr>
          </a:p>
        </p:txBody>
      </p:sp>
      <p:sp>
        <p:nvSpPr>
          <p:cNvPr id="6" name="正方形/長方形 5"/>
          <p:cNvSpPr/>
          <p:nvPr/>
        </p:nvSpPr>
        <p:spPr>
          <a:xfrm>
            <a:off x="337774" y="3124390"/>
            <a:ext cx="7776864" cy="1656184"/>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今はいろいろな治療法があるとはいうものの・・・</a:t>
            </a:r>
            <a:endParaRPr kumimoji="1" lang="en-US" altLang="ja-JP" sz="2800" b="1" dirty="0" smtClean="0">
              <a:solidFill>
                <a:schemeClr val="tx1"/>
              </a:solidFill>
            </a:endParaRPr>
          </a:p>
          <a:p>
            <a:r>
              <a:rPr kumimoji="1" lang="ja-JP" altLang="en-US" sz="2800" b="1" dirty="0" smtClean="0">
                <a:solidFill>
                  <a:schemeClr val="tx1"/>
                </a:solidFill>
              </a:rPr>
              <a:t>今までの生活が変わってしまうってこと・・</a:t>
            </a:r>
            <a:endParaRPr kumimoji="1" lang="en-US" altLang="ja-JP" sz="2800" b="1" dirty="0" smtClean="0">
              <a:solidFill>
                <a:schemeClr val="tx1"/>
              </a:solidFill>
            </a:endParaRPr>
          </a:p>
        </p:txBody>
      </p:sp>
      <p:sp>
        <p:nvSpPr>
          <p:cNvPr id="7" name="正方形/長方形 6"/>
          <p:cNvSpPr/>
          <p:nvPr/>
        </p:nvSpPr>
        <p:spPr>
          <a:xfrm>
            <a:off x="323528" y="5121187"/>
            <a:ext cx="6624736" cy="1326268"/>
          </a:xfrm>
          <a:prstGeom prst="rect">
            <a:avLst/>
          </a:prstGeom>
          <a:gradFill>
            <a:gsLst>
              <a:gs pos="49000">
                <a:srgbClr val="FFFF99"/>
              </a:gs>
              <a:gs pos="100000">
                <a:srgbClr val="FFEBFA"/>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おとなに近づいている君たちには</a:t>
            </a:r>
            <a:endParaRPr kumimoji="1" lang="en-US" altLang="ja-JP" sz="2800" b="1" dirty="0" smtClean="0">
              <a:solidFill>
                <a:schemeClr val="tx1"/>
              </a:solidFill>
            </a:endParaRPr>
          </a:p>
          <a:p>
            <a:r>
              <a:rPr kumimoji="1" lang="ja-JP" altLang="en-US" sz="2800" b="1" dirty="0" smtClean="0">
                <a:solidFill>
                  <a:schemeClr val="tx1"/>
                </a:solidFill>
              </a:rPr>
              <a:t>何ができるのだろう？</a:t>
            </a:r>
            <a:endParaRPr kumimoji="1" lang="ja-JP" altLang="en-US" sz="2800" b="1" dirty="0">
              <a:solidFill>
                <a:schemeClr val="tx1"/>
              </a:solidFill>
            </a:endParaRPr>
          </a:p>
        </p:txBody>
      </p:sp>
      <p:pic>
        <p:nvPicPr>
          <p:cNvPr id="9" name="オブジェクト 0" descr="3"/>
          <p:cNvPicPr/>
          <p:nvPr/>
        </p:nvPicPr>
        <p:blipFill>
          <a:blip r:embed="rId3"/>
          <a:stretch>
            <a:fillRect/>
          </a:stretch>
        </p:blipFill>
        <p:spPr bwMode="auto">
          <a:xfrm>
            <a:off x="6372200" y="4293096"/>
            <a:ext cx="2333625" cy="2305050"/>
          </a:xfrm>
          <a:prstGeom prst="rect">
            <a:avLst/>
          </a:prstGeom>
          <a:noFill/>
          <a:ln>
            <a:miter/>
          </a:ln>
        </p:spPr>
      </p:pic>
    </p:spTree>
    <p:extLst>
      <p:ext uri="{BB962C8B-B14F-4D97-AF65-F5344CB8AC3E}">
        <p14:creationId xmlns:p14="http://schemas.microsoft.com/office/powerpoint/2010/main" val="37782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3528" y="2420888"/>
            <a:ext cx="8424936" cy="2272417"/>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がん経験者の方の</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お話を聞こう</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81724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23528" y="1196752"/>
            <a:ext cx="8424936" cy="4452501"/>
          </a:xfrm>
          <a:prstGeom prst="rect">
            <a:avLst/>
          </a:prstGeom>
          <a:noFill/>
        </p:spPr>
        <p:txBody>
          <a:bodyPr wrap="square" rtlCol="0">
            <a:spAutoFit/>
          </a:bodyPr>
          <a:lstStyle/>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もし大切な人が</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がんになったら</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あなたは</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gn="ctr">
              <a:lnSpc>
                <a:spcPts val="8500"/>
              </a:lnSpc>
            </a:pPr>
            <a:r>
              <a:rPr kumimoji="1" lang="ja-JP" altLang="en-US" sz="6500" b="1" spc="-150" dirty="0" smtClean="0">
                <a:solidFill>
                  <a:schemeClr val="tx1">
                    <a:lumMod val="75000"/>
                    <a:lumOff val="25000"/>
                  </a:schemeClr>
                </a:solidFill>
                <a:latin typeface="メイリオ" panose="020B0604030504040204" pitchFamily="50" charset="-128"/>
                <a:ea typeface="メイリオ" panose="020B0604030504040204" pitchFamily="50" charset="-128"/>
              </a:rPr>
              <a:t>どんなことをしますか</a:t>
            </a:r>
            <a:endParaRPr kumimoji="1" lang="en-US" altLang="ja-JP" sz="6500" b="1" spc="-150"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1014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241740"/>
            <a:ext cx="8774978" cy="3844706"/>
          </a:xfrm>
          <a:prstGeom prst="rect">
            <a:avLst/>
          </a:prstGeom>
        </p:spPr>
      </p:pic>
      <p:sp>
        <p:nvSpPr>
          <p:cNvPr id="17" name="テキスト ボックス 16"/>
          <p:cNvSpPr txBox="1"/>
          <p:nvPr/>
        </p:nvSpPr>
        <p:spPr>
          <a:xfrm>
            <a:off x="507716" y="5922634"/>
            <a:ext cx="8128568" cy="792109"/>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algn="ctr">
              <a:defRPr sz="5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ja-JP" altLang="en-US" sz="3600" dirty="0"/>
              <a:t>がんによる</a:t>
            </a:r>
            <a:r>
              <a:rPr lang="ja-JP" altLang="en-US" sz="3600" dirty="0" smtClean="0"/>
              <a:t>死亡数は</a:t>
            </a:r>
            <a:r>
              <a:rPr lang="ja-JP" altLang="en-US" sz="3600" dirty="0"/>
              <a:t>増え続けている</a:t>
            </a:r>
          </a:p>
        </p:txBody>
      </p:sp>
      <p:sp>
        <p:nvSpPr>
          <p:cNvPr id="10" name="テキスト ボックス 9"/>
          <p:cNvSpPr txBox="1"/>
          <p:nvPr/>
        </p:nvSpPr>
        <p:spPr>
          <a:xfrm>
            <a:off x="179512" y="209059"/>
            <a:ext cx="8640960" cy="769441"/>
          </a:xfrm>
          <a:prstGeom prst="rect">
            <a:avLst/>
          </a:prstGeom>
          <a:noFill/>
          <a:effectLst/>
        </p:spPr>
        <p:txBody>
          <a:bodyPr wrap="square" rtlCol="0">
            <a:spAutoFit/>
          </a:bodyPr>
          <a:lstStyle>
            <a:defPPr>
              <a:defRPr lang="ja-JP"/>
            </a:defPPr>
            <a:lvl1pPr algn="ctr">
              <a:defRPr sz="4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defRPr>
            </a:lvl1pPr>
          </a:lstStyle>
          <a:p>
            <a:r>
              <a:rPr lang="ja-JP" altLang="en-US" sz="4400" dirty="0" smtClean="0"/>
              <a:t>がんによる死亡数</a:t>
            </a:r>
            <a:endParaRPr lang="ja-JP" altLang="en-US" sz="4400" dirty="0"/>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716" y="980728"/>
            <a:ext cx="8312756" cy="2915444"/>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1664920"/>
            <a:ext cx="1112062" cy="514424"/>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304637" y="980728"/>
            <a:ext cx="1799787" cy="128369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842395" y="5069224"/>
            <a:ext cx="5079209" cy="253916"/>
          </a:xfrm>
          <a:prstGeom prst="rect">
            <a:avLst/>
          </a:prstGeom>
          <a:noFill/>
        </p:spPr>
        <p:txBody>
          <a:bodyPr wrap="square" rtlCol="0">
            <a:spAutoFit/>
          </a:bodyPr>
          <a:lstStyle/>
          <a:p>
            <a:pPr algn="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出典：厚生労働省　平成</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年度人口動態統計</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301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par>
                                <p:cTn id="8" presetID="22" presetClass="entr" presetSubtype="4" fill="hold" nodeType="withEffect">
                                  <p:stCondLst>
                                    <p:cond delay="15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2000"/>
                            </p:stCondLst>
                            <p:childTnLst>
                              <p:par>
                                <p:cTn id="12" presetID="22" presetClass="entr" presetSubtype="4" fill="hold" nodeType="afterEffect">
                                  <p:stCondLst>
                                    <p:cond delay="250"/>
                                  </p:stCondLst>
                                  <p:childTnLst>
                                    <p:set>
                                      <p:cBhvr>
                                        <p:cTn id="13" dur="1" fill="hold">
                                          <p:stCondLst>
                                            <p:cond delay="0"/>
                                          </p:stCondLst>
                                        </p:cTn>
                                        <p:tgtEl>
                                          <p:spTgt spid="1026"/>
                                        </p:tgtEl>
                                        <p:attrNameLst>
                                          <p:attrName>style.visibility</p:attrName>
                                        </p:attrNameLst>
                                      </p:cBhvr>
                                      <p:to>
                                        <p:strVal val="visible"/>
                                      </p:to>
                                    </p:set>
                                    <p:animEffect transition="in" filter="wipe(down)">
                                      <p:cBhvr>
                                        <p:cTn id="14" dur="500"/>
                                        <p:tgtEl>
                                          <p:spTgt spid="1026"/>
                                        </p:tgtEl>
                                      </p:cBhvr>
                                    </p:animEffect>
                                  </p:childTnLst>
                                </p:cTn>
                              </p:par>
                            </p:childTnLst>
                          </p:cTn>
                        </p:par>
                        <p:par>
                          <p:cTn id="15" fill="hold">
                            <p:stCondLst>
                              <p:cond delay="2750"/>
                            </p:stCondLst>
                            <p:childTnLst>
                              <p:par>
                                <p:cTn id="16" presetID="14" presetClass="entr" presetSubtype="1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323527" y="0"/>
            <a:ext cx="8532329"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863" y="1086032"/>
            <a:ext cx="2670191" cy="1537532"/>
          </a:xfrm>
          <a:prstGeom prst="rect">
            <a:avLst/>
          </a:prstGeom>
        </p:spPr>
      </p:pic>
      <p:sp>
        <p:nvSpPr>
          <p:cNvPr id="18" name="角丸四角形吹き出し 17"/>
          <p:cNvSpPr/>
          <p:nvPr/>
        </p:nvSpPr>
        <p:spPr>
          <a:xfrm>
            <a:off x="2638955" y="270066"/>
            <a:ext cx="2437101" cy="740601"/>
          </a:xfrm>
          <a:prstGeom prst="wedgeRoundRectCallout">
            <a:avLst>
              <a:gd name="adj1" fmla="val 5339"/>
              <a:gd name="adj2" fmla="val -44558"/>
              <a:gd name="adj3" fmla="val 16667"/>
            </a:avLst>
          </a:prstGeom>
          <a:solidFill>
            <a:srgbClr val="FF9900"/>
          </a:solidFill>
          <a:ln w="41275">
            <a:solidFill>
              <a:srgbClr val="FF9933"/>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人に</a:t>
            </a:r>
            <a:r>
              <a:rPr lang="en-US" altLang="ja-JP"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6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36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323526" y="487447"/>
            <a:ext cx="2132472"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日本では、</a:t>
            </a:r>
            <a:endParaRPr lang="en-US" altLang="ja-JP" sz="2800"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2136775" y="454981"/>
            <a:ext cx="6719082" cy="523220"/>
          </a:xfrm>
          <a:prstGeom prst="rect">
            <a:avLst/>
          </a:prstGeom>
          <a:noFill/>
        </p:spPr>
        <p:txBody>
          <a:bodyPr wrap="square" rtlCol="0">
            <a:spAutoFit/>
          </a:bodyPr>
          <a:lstStyle>
            <a:defPPr>
              <a:defRPr lang="ja-JP"/>
            </a:defPPr>
            <a:lvl1pPr algn="ctr">
              <a:defRPr sz="4400" b="1"/>
            </a:lvl1pPr>
          </a:lstStyle>
          <a:p>
            <a:pPr algn="l"/>
            <a:r>
              <a:rPr lang="ja-JP" altLang="en-US" sz="2800" dirty="0" smtClean="0">
                <a:latin typeface="メイリオ" panose="020B0604030504040204" pitchFamily="50" charset="-128"/>
                <a:ea typeface="メイリオ" panose="020B0604030504040204" pitchFamily="50" charset="-128"/>
              </a:rPr>
              <a:t>約　　　　　　　 が、がんになっている</a:t>
            </a:r>
            <a:endParaRPr lang="en-US" altLang="ja-JP" sz="28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577" y="2702861"/>
            <a:ext cx="4536504"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日本人は、一生のうち</a:t>
            </a:r>
            <a:endParaRPr lang="en-US" altLang="ja-JP" sz="2800" dirty="0">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6164913" y="4958445"/>
            <a:ext cx="2808311" cy="523220"/>
          </a:xfrm>
          <a:prstGeom prst="rect">
            <a:avLst/>
          </a:prstGeom>
          <a:noFill/>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が、がんになる</a:t>
            </a:r>
            <a:endParaRPr lang="en-US" altLang="ja-JP" sz="2800" dirty="0">
              <a:latin typeface="メイリオ" panose="020B0604030504040204" pitchFamily="50" charset="-128"/>
              <a:ea typeface="メイリオ" panose="020B0604030504040204" pitchFamily="50" charset="-128"/>
            </a:endParaRPr>
          </a:p>
        </p:txBody>
      </p:sp>
      <p:sp>
        <p:nvSpPr>
          <p:cNvPr id="33" name="円/楕円 5"/>
          <p:cNvSpPr/>
          <p:nvPr/>
        </p:nvSpPr>
        <p:spPr>
          <a:xfrm>
            <a:off x="538573" y="3270423"/>
            <a:ext cx="2381309" cy="1978972"/>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男性の</a:t>
            </a:r>
            <a:endParaRPr lang="en-US" altLang="ja-JP" sz="2800" dirty="0" smtClean="0">
              <a:solidFill>
                <a:srgbClr val="0066CC"/>
              </a:solidFill>
              <a:latin typeface="HGP創英角ﾎﾟｯﾌﾟ体" panose="040B0A00000000000000" pitchFamily="50" charset="-128"/>
              <a:ea typeface="HGP創英角ﾎﾟｯﾌﾟ体" panose="040B0A00000000000000" pitchFamily="50" charset="-128"/>
            </a:endParaRPr>
          </a:p>
          <a:p>
            <a:pPr algn="ctr"/>
            <a:r>
              <a:rPr kumimoji="1" lang="ja-JP" altLang="en-US" sz="3600" dirty="0" smtClean="0">
                <a:solidFill>
                  <a:srgbClr val="0066CC"/>
                </a:solidFill>
                <a:latin typeface="HGP創英角ﾎﾟｯﾌﾟ体" panose="040B0A00000000000000" pitchFamily="50" charset="-128"/>
                <a:ea typeface="HGP創英角ﾎﾟｯﾌﾟ体" panose="040B0A00000000000000" pitchFamily="50" charset="-128"/>
              </a:rPr>
              <a:t>６２％</a:t>
            </a:r>
            <a:endParaRPr kumimoji="1" lang="en-US" altLang="ja-JP" sz="3600" dirty="0" smtClean="0">
              <a:solidFill>
                <a:srgbClr val="0066CC"/>
              </a:solidFill>
              <a:latin typeface="HGP創英角ﾎﾟｯﾌﾟ体" panose="040B0A00000000000000" pitchFamily="50" charset="-128"/>
              <a:ea typeface="HGP創英角ﾎﾟｯﾌﾟ体" panose="040B0A00000000000000" pitchFamily="50" charset="-128"/>
            </a:endParaRPr>
          </a:p>
          <a:p>
            <a:pPr algn="ctr"/>
            <a:r>
              <a:rPr kumimoji="1" lang="en-US" altLang="ja-JP" sz="2800" dirty="0" smtClean="0">
                <a:solidFill>
                  <a:srgbClr val="0066CC"/>
                </a:solidFill>
                <a:latin typeface="HGP創英角ﾎﾟｯﾌﾟ体" panose="040B0A00000000000000" pitchFamily="50" charset="-128"/>
                <a:ea typeface="HGP創英角ﾎﾟｯﾌﾟ体" panose="040B0A00000000000000" pitchFamily="50" charset="-128"/>
              </a:rPr>
              <a:t>3</a:t>
            </a:r>
            <a:r>
              <a:rPr kumimoji="1"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人に</a:t>
            </a:r>
            <a:r>
              <a:rPr kumimoji="1" lang="en-US" altLang="ja-JP" sz="2800" dirty="0" smtClean="0">
                <a:solidFill>
                  <a:srgbClr val="0066CC"/>
                </a:solidFill>
                <a:latin typeface="HGP創英角ﾎﾟｯﾌﾟ体" panose="040B0A00000000000000" pitchFamily="50" charset="-128"/>
                <a:ea typeface="HGP創英角ﾎﾟｯﾌﾟ体" panose="040B0A00000000000000" pitchFamily="50" charset="-128"/>
              </a:rPr>
              <a:t>2</a:t>
            </a:r>
            <a:r>
              <a:rPr kumimoji="1" lang="ja-JP" altLang="en-US" sz="2800" dirty="0" smtClean="0">
                <a:solidFill>
                  <a:srgbClr val="0066CC"/>
                </a:solidFill>
                <a:latin typeface="HGP創英角ﾎﾟｯﾌﾟ体" panose="040B0A00000000000000" pitchFamily="50" charset="-128"/>
                <a:ea typeface="HGP創英角ﾎﾟｯﾌﾟ体" panose="040B0A00000000000000" pitchFamily="50" charset="-128"/>
              </a:rPr>
              <a:t>人</a:t>
            </a:r>
            <a:endParaRPr kumimoji="1" lang="ja-JP" altLang="en-US" sz="2800" dirty="0">
              <a:solidFill>
                <a:srgbClr val="0066CC"/>
              </a:solidFill>
              <a:latin typeface="HGP創英角ﾎﾟｯﾌﾟ体" panose="040B0A00000000000000" pitchFamily="50" charset="-128"/>
              <a:ea typeface="HGP創英角ﾎﾟｯﾌﾟ体" panose="040B0A00000000000000" pitchFamily="50" charset="-128"/>
            </a:endParaRPr>
          </a:p>
        </p:txBody>
      </p:sp>
      <p:sp>
        <p:nvSpPr>
          <p:cNvPr id="34" name="円/楕円 5"/>
          <p:cNvSpPr/>
          <p:nvPr/>
        </p:nvSpPr>
        <p:spPr>
          <a:xfrm>
            <a:off x="4447305" y="3228080"/>
            <a:ext cx="2536250" cy="1861348"/>
          </a:xfrm>
          <a:prstGeom prst="ellipse">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女性の</a:t>
            </a:r>
            <a:endParaRPr lang="en-US" altLang="ja-JP" sz="2800" dirty="0" smtClean="0">
              <a:solidFill>
                <a:srgbClr val="FF5050"/>
              </a:solidFill>
              <a:latin typeface="HGP創英角ﾎﾟｯﾌﾟ体" panose="040B0A00000000000000" pitchFamily="50" charset="-128"/>
              <a:ea typeface="HGP創英角ﾎﾟｯﾌﾟ体" panose="040B0A00000000000000" pitchFamily="50" charset="-128"/>
            </a:endParaRPr>
          </a:p>
          <a:p>
            <a:pPr algn="ctr"/>
            <a:r>
              <a:rPr kumimoji="1" lang="ja-JP" altLang="en-US" sz="3600" dirty="0" smtClean="0">
                <a:solidFill>
                  <a:srgbClr val="FF5050"/>
                </a:solidFill>
                <a:latin typeface="HGP創英角ﾎﾟｯﾌﾟ体" panose="040B0A00000000000000" pitchFamily="50" charset="-128"/>
                <a:ea typeface="HGP創英角ﾎﾟｯﾌﾟ体" panose="040B0A00000000000000" pitchFamily="50" charset="-128"/>
              </a:rPr>
              <a:t>４７％</a:t>
            </a:r>
            <a:endParaRPr kumimoji="1" lang="en-US" altLang="ja-JP" sz="3600" dirty="0" smtClean="0">
              <a:solidFill>
                <a:srgbClr val="FF5050"/>
              </a:solidFill>
              <a:latin typeface="HGP創英角ﾎﾟｯﾌﾟ体" panose="040B0A00000000000000" pitchFamily="50" charset="-128"/>
              <a:ea typeface="HGP創英角ﾎﾟｯﾌﾟ体" panose="040B0A00000000000000" pitchFamily="50" charset="-128"/>
            </a:endParaRPr>
          </a:p>
          <a:p>
            <a:pPr algn="ctr"/>
            <a:r>
              <a:rPr kumimoji="1" lang="en-US" altLang="ja-JP" sz="2800" dirty="0" smtClean="0">
                <a:solidFill>
                  <a:srgbClr val="FF5050"/>
                </a:solidFill>
                <a:latin typeface="HGP創英角ﾎﾟｯﾌﾟ体" panose="040B0A00000000000000" pitchFamily="50" charset="-128"/>
                <a:ea typeface="HGP創英角ﾎﾟｯﾌﾟ体" panose="040B0A00000000000000" pitchFamily="50" charset="-128"/>
              </a:rPr>
              <a:t>2</a:t>
            </a:r>
            <a:r>
              <a:rPr kumimoji="1"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人に</a:t>
            </a:r>
            <a:r>
              <a:rPr kumimoji="1" lang="en-US" altLang="ja-JP" sz="2800" dirty="0" smtClean="0">
                <a:solidFill>
                  <a:srgbClr val="FF5050"/>
                </a:solidFill>
                <a:latin typeface="HGP創英角ﾎﾟｯﾌﾟ体" panose="040B0A00000000000000" pitchFamily="50" charset="-128"/>
                <a:ea typeface="HGP創英角ﾎﾟｯﾌﾟ体" panose="040B0A00000000000000" pitchFamily="50" charset="-128"/>
              </a:rPr>
              <a:t>1</a:t>
            </a:r>
            <a:r>
              <a:rPr kumimoji="1" lang="ja-JP" altLang="en-US" sz="2800" dirty="0" smtClean="0">
                <a:solidFill>
                  <a:srgbClr val="FF5050"/>
                </a:solidFill>
                <a:latin typeface="HGP創英角ﾎﾟｯﾌﾟ体" panose="040B0A00000000000000" pitchFamily="50" charset="-128"/>
                <a:ea typeface="HGP創英角ﾎﾟｯﾌﾟ体" panose="040B0A00000000000000" pitchFamily="50" charset="-128"/>
              </a:rPr>
              <a:t>人</a:t>
            </a:r>
            <a:endParaRPr kumimoji="1" lang="ja-JP" altLang="en-US" sz="2800" dirty="0">
              <a:solidFill>
                <a:srgbClr val="FF5050"/>
              </a:solidFill>
              <a:latin typeface="HGP創英角ﾎﾟｯﾌﾟ体" panose="040B0A00000000000000" pitchFamily="50" charset="-128"/>
              <a:ea typeface="HGP創英角ﾎﾟｯﾌﾟ体" panose="040B0A00000000000000" pitchFamily="50" charset="-128"/>
            </a:endParaRPr>
          </a:p>
        </p:txBody>
      </p:sp>
      <p:sp>
        <p:nvSpPr>
          <p:cNvPr id="35" name="角丸四角形吹き出し 34"/>
          <p:cNvSpPr/>
          <p:nvPr/>
        </p:nvSpPr>
        <p:spPr>
          <a:xfrm>
            <a:off x="1418197" y="5526007"/>
            <a:ext cx="6342988" cy="740601"/>
          </a:xfrm>
          <a:prstGeom prst="wedgeRoundRectCallout">
            <a:avLst>
              <a:gd name="adj1" fmla="val 5339"/>
              <a:gd name="adj2" fmla="val -44558"/>
              <a:gd name="adj3" fmla="val 16667"/>
            </a:avLst>
          </a:prstGeom>
          <a:solidFill>
            <a:srgbClr val="FF9900"/>
          </a:solidFill>
          <a:ln w="41275">
            <a:solidFill>
              <a:srgbClr val="FF9933"/>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誰もががんになる可能性がある</a:t>
            </a:r>
            <a:endPar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6" name="オブジェクト 0"/>
          <p:cNvPicPr/>
          <p:nvPr/>
        </p:nvPicPr>
        <p:blipFill rotWithShape="1">
          <a:blip r:embed="rId5"/>
          <a:srcRect l="-1" r="48723" b="12820"/>
          <a:stretch/>
        </p:blipFill>
        <p:spPr bwMode="auto">
          <a:xfrm>
            <a:off x="2575004" y="3060143"/>
            <a:ext cx="1845421" cy="2114183"/>
          </a:xfrm>
          <a:prstGeom prst="rect">
            <a:avLst/>
          </a:prstGeom>
          <a:noFill/>
          <a:ln>
            <a:miter/>
          </a:ln>
        </p:spPr>
      </p:pic>
      <p:pic>
        <p:nvPicPr>
          <p:cNvPr id="37" name="オブジェクト 0"/>
          <p:cNvPicPr/>
          <p:nvPr/>
        </p:nvPicPr>
        <p:blipFill rotWithShape="1">
          <a:blip r:embed="rId5"/>
          <a:srcRect l="51495" t="12230" b="11796"/>
          <a:stretch/>
        </p:blipFill>
        <p:spPr bwMode="auto">
          <a:xfrm>
            <a:off x="6703401" y="2939719"/>
            <a:ext cx="1955550" cy="1944216"/>
          </a:xfrm>
          <a:prstGeom prst="rect">
            <a:avLst/>
          </a:prstGeom>
          <a:noFill/>
          <a:ln>
            <a:miter/>
          </a:ln>
        </p:spPr>
      </p:pic>
      <p:sp>
        <p:nvSpPr>
          <p:cNvPr id="16" name="テキスト ボックス 15"/>
          <p:cNvSpPr txBox="1"/>
          <p:nvPr/>
        </p:nvSpPr>
        <p:spPr>
          <a:xfrm>
            <a:off x="4229765" y="6399893"/>
            <a:ext cx="4721031" cy="415498"/>
          </a:xfrm>
          <a:prstGeom prst="rect">
            <a:avLst/>
          </a:prstGeom>
          <a:noFill/>
        </p:spPr>
        <p:txBody>
          <a:bodyPr wrap="square" rtlCol="0">
            <a:spAutoFit/>
          </a:bodyPr>
          <a:lstStyle/>
          <a:p>
            <a:pPr algn="r"/>
            <a:r>
              <a:rPr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出典</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：国立がん研究センターがん情報サービス「がん登録・</a:t>
            </a:r>
            <a:r>
              <a:rPr lang="ja-JP" altLang="en-US" sz="105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集計」</a:t>
            </a:r>
            <a:endParaRPr lang="en-US" altLang="ja-JP" sz="105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r"/>
            <a:r>
              <a:rPr lang="ja-JP" altLang="en-US" sz="105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「よくわかるがんの話①　がんってどんな病気？」林和彦著　保育社より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8882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down)">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4" grpId="0"/>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05649" y="-206375"/>
            <a:ext cx="8496944"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4139952" y="6459247"/>
            <a:ext cx="4680520" cy="415498"/>
          </a:xfrm>
          <a:prstGeom prst="rect">
            <a:avLst/>
          </a:prstGeom>
          <a:noFill/>
        </p:spPr>
        <p:txBody>
          <a:bodyPr wrap="square" rtlCol="0">
            <a:spAutoFit/>
          </a:bodyPr>
          <a:lstStyle/>
          <a:p>
            <a:r>
              <a:rPr lang="ja-JP" altLang="en-US" sz="1050" dirty="0" smtClean="0">
                <a:latin typeface="メイリオ" pitchFamily="50" charset="-128"/>
                <a:ea typeface="メイリオ" pitchFamily="50" charset="-128"/>
                <a:cs typeface="メイリオ" pitchFamily="50" charset="-128"/>
              </a:rPr>
              <a:t>厚生</a:t>
            </a:r>
            <a:r>
              <a:rPr lang="ja-JP" altLang="en-US" sz="1050" dirty="0">
                <a:latin typeface="メイリオ" pitchFamily="50" charset="-128"/>
                <a:ea typeface="メイリオ" pitchFamily="50" charset="-128"/>
                <a:cs typeface="メイリオ" pitchFamily="50" charset="-128"/>
              </a:rPr>
              <a:t>労働省　平成</a:t>
            </a:r>
            <a:r>
              <a:rPr lang="en-US" altLang="ja-JP" sz="1050" dirty="0">
                <a:latin typeface="メイリオ" pitchFamily="50" charset="-128"/>
                <a:ea typeface="メイリオ" pitchFamily="50" charset="-128"/>
                <a:cs typeface="メイリオ" pitchFamily="50" charset="-128"/>
              </a:rPr>
              <a:t>27</a:t>
            </a:r>
            <a:r>
              <a:rPr lang="ja-JP" altLang="en-US" sz="1050" dirty="0">
                <a:latin typeface="メイリオ" pitchFamily="50" charset="-128"/>
                <a:ea typeface="メイリオ" pitchFamily="50" charset="-128"/>
                <a:cs typeface="メイリオ" pitchFamily="50" charset="-128"/>
              </a:rPr>
              <a:t>年都道府県別生命表</a:t>
            </a:r>
          </a:p>
          <a:p>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厚生労働省　人口動態統計　「高知県民の主な死因」</a:t>
            </a:r>
            <a:r>
              <a:rPr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【H29</a:t>
            </a:r>
            <a:r>
              <a:rPr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年）より</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406126" y="5059102"/>
            <a:ext cx="8458121" cy="720710"/>
          </a:xfrm>
          <a:prstGeom prst="rect">
            <a:avLst/>
          </a:prstGeom>
          <a:solidFill>
            <a:schemeClr val="accent6">
              <a:lumMod val="60000"/>
              <a:lumOff val="40000"/>
            </a:schemeClr>
          </a:solidFill>
        </p:spPr>
        <p:txBody>
          <a:bodyPr wrap="square" rtlCol="0">
            <a:spAutoFit/>
          </a:bodyPr>
          <a:lstStyle>
            <a:defPPr>
              <a:defRPr lang="ja-JP"/>
            </a:defPPr>
            <a:lvl1pPr algn="ctr">
              <a:defRPr sz="4400" b="1"/>
            </a:lvl1pPr>
          </a:lstStyle>
          <a:p>
            <a:pPr algn="l">
              <a:lnSpc>
                <a:spcPts val="4900"/>
              </a:lnSpc>
            </a:pPr>
            <a:r>
              <a:rPr lang="ja-JP" altLang="en-US" sz="3200" dirty="0" smtClean="0">
                <a:latin typeface="メイリオ" panose="020B0604030504040204" pitchFamily="50" charset="-128"/>
                <a:ea typeface="メイリオ" panose="020B0604030504040204" pitchFamily="50" charset="-128"/>
              </a:rPr>
              <a:t>高知県では、約　　　　　　が</a:t>
            </a:r>
            <a:r>
              <a:rPr lang="ja-JP" altLang="en-US" sz="3200" dirty="0" smtClean="0">
                <a:solidFill>
                  <a:srgbClr val="FF0000"/>
                </a:solidFill>
                <a:latin typeface="メイリオ" panose="020B0604030504040204" pitchFamily="50" charset="-128"/>
                <a:ea typeface="メイリオ" panose="020B0604030504040204" pitchFamily="50" charset="-128"/>
              </a:rPr>
              <a:t>生活習慣病</a:t>
            </a:r>
            <a:r>
              <a:rPr lang="ja-JP" altLang="en-US" sz="3200" dirty="0" smtClean="0">
                <a:latin typeface="メイリオ" panose="020B0604030504040204" pitchFamily="50" charset="-128"/>
                <a:ea typeface="メイリオ" panose="020B0604030504040204" pitchFamily="50" charset="-128"/>
              </a:rPr>
              <a:t>で</a:t>
            </a:r>
            <a:endParaRPr lang="en-US" altLang="ja-JP" sz="32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27880" y="5734657"/>
            <a:ext cx="8446200" cy="584775"/>
          </a:xfrm>
          <a:prstGeom prst="rect">
            <a:avLst/>
          </a:prstGeom>
          <a:solidFill>
            <a:schemeClr val="accent6">
              <a:lumMod val="60000"/>
              <a:lumOff val="40000"/>
            </a:schemeClr>
          </a:solidFill>
        </p:spPr>
        <p:txBody>
          <a:bodyPr wrap="square" rtlCol="0">
            <a:spAutoFit/>
          </a:bodyPr>
          <a:lstStyle>
            <a:defPPr>
              <a:defRPr lang="ja-JP"/>
            </a:defPPr>
            <a:lvl1pPr algn="ctr">
              <a:defRPr sz="4400" b="1"/>
            </a:lvl1pPr>
          </a:lstStyle>
          <a:p>
            <a:pPr algn="l"/>
            <a:r>
              <a:rPr lang="ja-JP" altLang="en-US" sz="3200" dirty="0" smtClean="0">
                <a:latin typeface="メイリオ" panose="020B0604030504040204" pitchFamily="50" charset="-128"/>
                <a:ea typeface="メイリオ" panose="020B0604030504040204" pitchFamily="50" charset="-128"/>
              </a:rPr>
              <a:t>約　　　　　　が、</a:t>
            </a:r>
            <a:r>
              <a:rPr lang="ja-JP" altLang="en-US" sz="3200" dirty="0" smtClean="0">
                <a:solidFill>
                  <a:srgbClr val="FF0000"/>
                </a:solidFill>
                <a:latin typeface="メイリオ" panose="020B0604030504040204" pitchFamily="50" charset="-128"/>
                <a:ea typeface="メイリオ" panose="020B0604030504040204" pitchFamily="50" charset="-128"/>
              </a:rPr>
              <a:t>がん</a:t>
            </a:r>
            <a:r>
              <a:rPr lang="ja-JP" altLang="en-US" sz="3200" dirty="0" smtClean="0">
                <a:latin typeface="メイリオ" panose="020B0604030504040204" pitchFamily="50" charset="-128"/>
                <a:ea typeface="メイリオ" panose="020B0604030504040204" pitchFamily="50" charset="-128"/>
              </a:rPr>
              <a:t>で亡くなっています</a:t>
            </a:r>
            <a:endParaRPr lang="en-US" altLang="ja-JP" sz="3200" dirty="0">
              <a:latin typeface="メイリオ" panose="020B0604030504040204" pitchFamily="50" charset="-128"/>
              <a:ea typeface="メイリオ" panose="020B0604030504040204"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356906307"/>
              </p:ext>
            </p:extLst>
          </p:nvPr>
        </p:nvGraphicFramePr>
        <p:xfrm>
          <a:off x="683404" y="-24538"/>
          <a:ext cx="7903391" cy="5253024"/>
        </p:xfrm>
        <a:graphic>
          <a:graphicData uri="http://schemas.openxmlformats.org/drawingml/2006/chart">
            <c:chart xmlns:c="http://schemas.openxmlformats.org/drawingml/2006/chart" xmlns:r="http://schemas.openxmlformats.org/officeDocument/2006/relationships" r:id="rId4"/>
          </a:graphicData>
        </a:graphic>
      </p:graphicFrame>
      <p:sp>
        <p:nvSpPr>
          <p:cNvPr id="16" name="正方形/長方形 15"/>
          <p:cNvSpPr/>
          <p:nvPr/>
        </p:nvSpPr>
        <p:spPr>
          <a:xfrm>
            <a:off x="6324217" y="1353776"/>
            <a:ext cx="2411766" cy="7553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800" dirty="0" smtClean="0">
                <a:solidFill>
                  <a:srgbClr val="FF0000"/>
                </a:solidFill>
                <a:latin typeface="HGSｺﾞｼｯｸE" panose="020B0900000000000000" pitchFamily="50" charset="-128"/>
                <a:ea typeface="HGSｺﾞｼｯｸE" panose="020B0900000000000000" pitchFamily="50" charset="-128"/>
              </a:rPr>
              <a:t>生活習慣病</a:t>
            </a:r>
            <a:endParaRPr kumimoji="1" lang="en-US" altLang="ja-JP" sz="2800" dirty="0" smtClean="0">
              <a:solidFill>
                <a:srgbClr val="FF0000"/>
              </a:solidFill>
              <a:latin typeface="HGSｺﾞｼｯｸE" panose="020B0900000000000000" pitchFamily="50" charset="-128"/>
              <a:ea typeface="HGSｺﾞｼｯｸE" panose="020B0900000000000000" pitchFamily="50" charset="-128"/>
            </a:endParaRPr>
          </a:p>
          <a:p>
            <a:pPr algn="ctr"/>
            <a:r>
              <a:rPr lang="en-US" altLang="ja-JP" sz="2800" dirty="0" smtClean="0">
                <a:solidFill>
                  <a:srgbClr val="FF0000"/>
                </a:solidFill>
                <a:latin typeface="HGSｺﾞｼｯｸE" panose="020B0900000000000000" pitchFamily="50" charset="-128"/>
                <a:ea typeface="HGSｺﾞｼｯｸE" panose="020B0900000000000000" pitchFamily="50" charset="-128"/>
              </a:rPr>
              <a:t>49.72</a:t>
            </a:r>
            <a:r>
              <a:rPr lang="ja-JP" altLang="en-US" sz="2800" dirty="0" smtClean="0">
                <a:solidFill>
                  <a:srgbClr val="FF0000"/>
                </a:solidFill>
                <a:latin typeface="HGSｺﾞｼｯｸE" panose="020B0900000000000000" pitchFamily="50" charset="-128"/>
                <a:ea typeface="HGSｺﾞｼｯｸE" panose="020B0900000000000000" pitchFamily="50" charset="-128"/>
              </a:rPr>
              <a:t>％</a:t>
            </a:r>
            <a:endParaRPr lang="en-US" altLang="ja-JP" sz="2800" dirty="0">
              <a:solidFill>
                <a:srgbClr val="FF0000"/>
              </a:solidFill>
              <a:latin typeface="HGSｺﾞｼｯｸE" panose="020B0900000000000000" pitchFamily="50" charset="-128"/>
              <a:ea typeface="HGSｺﾞｼｯｸE" panose="020B0900000000000000" pitchFamily="50" charset="-128"/>
            </a:endParaRPr>
          </a:p>
        </p:txBody>
      </p:sp>
      <p:sp>
        <p:nvSpPr>
          <p:cNvPr id="12" name="角丸四角形吹き出し 11"/>
          <p:cNvSpPr/>
          <p:nvPr/>
        </p:nvSpPr>
        <p:spPr>
          <a:xfrm>
            <a:off x="3491880" y="5076335"/>
            <a:ext cx="2135159" cy="518507"/>
          </a:xfrm>
          <a:prstGeom prst="wedgeRoundRectCallout">
            <a:avLst>
              <a:gd name="adj1" fmla="val 5339"/>
              <a:gd name="adj2" fmla="val -44558"/>
              <a:gd name="adj3" fmla="val 16667"/>
            </a:avLst>
          </a:prstGeom>
          <a:solidFill>
            <a:srgbClr val="FF9900"/>
          </a:solidFill>
          <a:ln w="41275">
            <a:solidFill>
              <a:srgbClr val="FF9933"/>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２人に</a:t>
            </a:r>
            <a:r>
              <a:rPr lang="en-US" altLang="ja-JP"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吹き出し 13"/>
          <p:cNvSpPr/>
          <p:nvPr/>
        </p:nvSpPr>
        <p:spPr>
          <a:xfrm>
            <a:off x="989735" y="5734657"/>
            <a:ext cx="2294080" cy="519300"/>
          </a:xfrm>
          <a:prstGeom prst="wedgeRoundRectCallout">
            <a:avLst>
              <a:gd name="adj1" fmla="val 5339"/>
              <a:gd name="adj2" fmla="val -44558"/>
              <a:gd name="adj3" fmla="val 16667"/>
            </a:avLst>
          </a:prstGeom>
          <a:solidFill>
            <a:srgbClr val="FF9900"/>
          </a:solidFill>
          <a:ln w="41275">
            <a:solidFill>
              <a:srgbClr val="FF9933"/>
            </a:solidFill>
          </a:ln>
        </p:spPr>
        <p:style>
          <a:lnRef idx="2">
            <a:schemeClr val="accent3"/>
          </a:lnRef>
          <a:fillRef idx="1">
            <a:schemeClr val="lt1"/>
          </a:fillRef>
          <a:effectRef idx="0">
            <a:schemeClr val="accent3"/>
          </a:effectRef>
          <a:fontRef idx="minor">
            <a:schemeClr val="dk1"/>
          </a:fontRef>
        </p:style>
        <p:txBody>
          <a:bodyPr lIns="36000" tIns="180000" rIns="36000" rtlCol="0" anchor="ctr"/>
          <a:lstStyle/>
          <a:p>
            <a:pPr algn="ctr"/>
            <a:r>
              <a:rPr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４人に</a:t>
            </a:r>
            <a:r>
              <a:rPr lang="en-US" altLang="ja-JP"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200" b="1"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a:t>
            </a:r>
            <a:endParaRPr lang="ja-JP" altLang="en-US" sz="3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0714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med.or.jp/people/nonsmoking/canser/images/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3222625"/>
            <a:ext cx="22860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8147" y="-211860"/>
            <a:ext cx="9162147"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3041467" y="6437240"/>
            <a:ext cx="6120680" cy="253916"/>
          </a:xfrm>
          <a:prstGeom prst="rect">
            <a:avLst/>
          </a:prstGeom>
          <a:noFill/>
        </p:spPr>
        <p:txBody>
          <a:bodyPr wrap="square" rtlCol="0">
            <a:spAutoFit/>
          </a:bodyPr>
          <a:lstStyle/>
          <a:p>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国立がん研究センターがん対策情報センター「がん登録・統計」（</a:t>
            </a:r>
            <a:r>
              <a:rPr kumimoji="1"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2006</a:t>
            </a:r>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2008</a:t>
            </a:r>
            <a:r>
              <a:rPr kumimoji="1" lang="ja-JP" altLang="en-US" sz="1050" dirty="0" smtClean="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rPr>
              <a:t>年診断例）</a:t>
            </a:r>
            <a:endParaRPr kumimoji="1" lang="ja-JP" altLang="en-US" sz="1050" dirty="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324417" y="5370249"/>
            <a:ext cx="8496053" cy="1015663"/>
          </a:xfrm>
          <a:prstGeom prst="rect">
            <a:avLst/>
          </a:prstGeom>
          <a:solidFill>
            <a:schemeClr val="accent6">
              <a:lumMod val="40000"/>
              <a:lumOff val="60000"/>
            </a:schemeClr>
          </a:solidFill>
          <a:effectLst>
            <a:outerShdw blurRad="50800" dist="38100" dir="2700000" algn="tl" rotWithShape="0">
              <a:prstClr val="black">
                <a:alpha val="40000"/>
              </a:prstClr>
            </a:outerShdw>
            <a:softEdge rad="25400"/>
          </a:effectLst>
        </p:spPr>
        <p:txBody>
          <a:bodyPr wrap="square" rtlCol="0">
            <a:spAutoFit/>
          </a:bodyPr>
          <a:lstStyle>
            <a:defPPr>
              <a:defRPr lang="ja-JP"/>
            </a:defPPr>
            <a:lvl1pPr algn="ctr">
              <a:defRPr sz="4400" b="1"/>
            </a:lvl1pPr>
          </a:lstStyle>
          <a:p>
            <a:r>
              <a:rPr lang="ja-JP" altLang="en-US" sz="2800" dirty="0" smtClean="0">
                <a:latin typeface="メイリオ" panose="020B0604030504040204" pitchFamily="50" charset="-128"/>
                <a:ea typeface="メイリオ" panose="020B0604030504040204" pitchFamily="50" charset="-128"/>
              </a:rPr>
              <a:t>がんの種類によって、治療で</a:t>
            </a:r>
            <a:endParaRPr lang="en-US" altLang="ja-JP" sz="2800"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命を救いやすいものとそうでないものがある</a:t>
            </a:r>
            <a:endParaRPr lang="en-US" altLang="ja-JP" sz="32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39551" y="226675"/>
            <a:ext cx="8280919" cy="1015663"/>
          </a:xfrm>
          <a:prstGeom prst="rect">
            <a:avLst/>
          </a:prstGeom>
          <a:noFill/>
          <a:effectLst/>
        </p:spPr>
        <p:txBody>
          <a:bodyPr wrap="square" rtlCol="0">
            <a:spAutoFit/>
          </a:bodyPr>
          <a:lstStyle>
            <a:defPPr>
              <a:defRPr lang="ja-JP"/>
            </a:defPPr>
            <a:lvl1pPr algn="ctr">
              <a:defRPr sz="4400" b="1"/>
            </a:lvl1pPr>
          </a:lstStyle>
          <a:p>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がんと診断されてからの生存率</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28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（部位別</a:t>
            </a:r>
            <a:r>
              <a:rPr lang="en-US" altLang="ja-JP" sz="28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a:t>
            </a:r>
            <a:r>
              <a:rPr lang="ja-JP" altLang="en-US" sz="28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年相対生存率）</a:t>
            </a:r>
            <a:endParaRPr lang="ja-JP" altLang="en-US" sz="2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2" name="正方形/長方形 1"/>
          <p:cNvSpPr/>
          <p:nvPr/>
        </p:nvSpPr>
        <p:spPr>
          <a:xfrm>
            <a:off x="120524" y="894818"/>
            <a:ext cx="432049" cy="477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a:t>
            </a:r>
            <a:endParaRPr kumimoji="1" lang="ja-JP" altLang="en-US" sz="1600" dirty="0">
              <a:solidFill>
                <a:schemeClr val="tx1"/>
              </a:solidFill>
            </a:endParaRPr>
          </a:p>
        </p:txBody>
      </p:sp>
      <p:graphicFrame>
        <p:nvGraphicFramePr>
          <p:cNvPr id="9" name="グラフ 8"/>
          <p:cNvGraphicFramePr>
            <a:graphicFrameLocks/>
          </p:cNvGraphicFramePr>
          <p:nvPr>
            <p:extLst>
              <p:ext uri="{D42A27DB-BD31-4B8C-83A1-F6EECF244321}">
                <p14:modId xmlns:p14="http://schemas.microsoft.com/office/powerpoint/2010/main" val="754082943"/>
              </p:ext>
            </p:extLst>
          </p:nvPr>
        </p:nvGraphicFramePr>
        <p:xfrm>
          <a:off x="-18147" y="489283"/>
          <a:ext cx="9162147" cy="51349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7455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971600" y="1772816"/>
            <a:ext cx="7125995" cy="3362459"/>
          </a:xfrm>
          <a:prstGeom prst="rect">
            <a:avLst/>
          </a:prstGeom>
          <a:noFill/>
        </p:spPr>
        <p:txBody>
          <a:bodyPr wrap="square" rtlCol="0">
            <a:spAutoFit/>
          </a:bodyPr>
          <a:lstStyle>
            <a:defPPr>
              <a:defRPr lang="ja-JP"/>
            </a:defPPr>
            <a:lvl1pPr algn="ctr">
              <a:lnSpc>
                <a:spcPts val="8500"/>
              </a:lnSpc>
              <a:defRPr sz="65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lang="ja-JP" altLang="en-US" dirty="0" smtClean="0"/>
              <a:t>がんとは</a:t>
            </a:r>
            <a:endParaRPr lang="en-US" altLang="ja-JP" dirty="0" smtClean="0"/>
          </a:p>
          <a:p>
            <a:r>
              <a:rPr lang="ja-JP" altLang="en-US" dirty="0" smtClean="0"/>
              <a:t>どんな病気</a:t>
            </a:r>
            <a:endParaRPr lang="en-US" altLang="ja-JP" dirty="0" smtClean="0"/>
          </a:p>
          <a:p>
            <a:r>
              <a:rPr lang="ja-JP" altLang="en-US" dirty="0" smtClean="0"/>
              <a:t>だろうか</a:t>
            </a:r>
            <a:endParaRPr lang="ja-JP" altLang="en-US" dirty="0"/>
          </a:p>
        </p:txBody>
      </p:sp>
    </p:spTree>
    <p:extLst>
      <p:ext uri="{BB962C8B-B14F-4D97-AF65-F5344CB8AC3E}">
        <p14:creationId xmlns:p14="http://schemas.microsoft.com/office/powerpoint/2010/main" val="435641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792760" y="1266494"/>
            <a:ext cx="5170722" cy="2431435"/>
          </a:xfrm>
          <a:prstGeom prst="rect">
            <a:avLst/>
          </a:prstGeom>
          <a:noFill/>
        </p:spPr>
        <p:txBody>
          <a:bodyPr wrap="square" rtlCol="0">
            <a:spAutoFit/>
          </a:bodyPr>
          <a:lstStyle/>
          <a:p>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わたしたちの体は</a:t>
            </a:r>
            <a:endParaRPr lang="en-US" altLang="ja-JP" sz="3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細胞からできていて、</a:t>
            </a:r>
            <a:endParaRPr lang="en-US" altLang="ja-JP" sz="3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細胞は毎日分裂し、</a:t>
            </a:r>
            <a:endParaRPr lang="en-US" altLang="ja-JP" sz="3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新しく</a:t>
            </a:r>
            <a:r>
              <a:rPr lang="ja-JP" altLang="en-US" sz="3800" b="1" dirty="0">
                <a:solidFill>
                  <a:schemeClr val="tx1">
                    <a:lumMod val="75000"/>
                    <a:lumOff val="25000"/>
                  </a:schemeClr>
                </a:solidFill>
                <a:latin typeface="メイリオ" panose="020B0604030504040204" pitchFamily="50" charset="-128"/>
                <a:ea typeface="メイリオ" panose="020B0604030504040204" pitchFamily="50" charset="-128"/>
              </a:rPr>
              <a:t>なって</a:t>
            </a:r>
            <a:r>
              <a:rPr lang="ja-JP" altLang="en-US" sz="3800" b="1" dirty="0" smtClean="0">
                <a:solidFill>
                  <a:schemeClr val="tx1">
                    <a:lumMod val="75000"/>
                    <a:lumOff val="25000"/>
                  </a:schemeClr>
                </a:solidFill>
                <a:latin typeface="メイリオ" panose="020B0604030504040204" pitchFamily="50" charset="-128"/>
                <a:ea typeface="メイリオ" panose="020B0604030504040204" pitchFamily="50" charset="-128"/>
              </a:rPr>
              <a:t>いる</a:t>
            </a:r>
            <a:endParaRPr lang="en-US" altLang="ja-JP" sz="3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algn="ctr">
              <a:defRPr sz="4400" b="1"/>
            </a:lvl1pPr>
          </a:lstStyle>
          <a:p>
            <a:r>
              <a:rPr lang="ja-JP" altLang="en-US" sz="39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がんのしくみ</a:t>
            </a:r>
            <a:endParaRPr lang="ja-JP" altLang="en-US" sz="39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5" name="正方形/長方形 14"/>
          <p:cNvSpPr/>
          <p:nvPr/>
        </p:nvSpPr>
        <p:spPr>
          <a:xfrm>
            <a:off x="5793651" y="3196778"/>
            <a:ext cx="1749197" cy="523220"/>
          </a:xfrm>
          <a:prstGeom prst="rect">
            <a:avLst/>
          </a:prstGeom>
        </p:spPr>
        <p:txBody>
          <a:bodyPr wrap="none">
            <a:spAutoFit/>
          </a:bodyPr>
          <a:lstStyle/>
          <a:p>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約</a:t>
            </a:r>
            <a:r>
              <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rPr>
              <a:t>37</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兆個</a:t>
            </a:r>
            <a:endParaRPr lang="ja-JP" altLang="en-US" sz="2800" dirty="0"/>
          </a:p>
        </p:txBody>
      </p:sp>
      <p:pic>
        <p:nvPicPr>
          <p:cNvPr id="16" name="Picture 4" descr="C:\Users\nakamura\Desktop\サタケさんイラストスライド化拡大-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836"/>
          <a:stretch/>
        </p:blipFill>
        <p:spPr bwMode="auto">
          <a:xfrm>
            <a:off x="7395796" y="1136393"/>
            <a:ext cx="1568692" cy="21592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28594" y="1202999"/>
            <a:ext cx="2647088" cy="2019026"/>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1115616" y="6597352"/>
            <a:ext cx="7848872" cy="253916"/>
          </a:xfrm>
          <a:prstGeom prst="rect">
            <a:avLst/>
          </a:prstGeom>
          <a:noFill/>
        </p:spPr>
        <p:txBody>
          <a:bodyPr wrap="square" rtlCol="0">
            <a:spAutoFit/>
          </a:bodyPr>
          <a:lstStyle>
            <a:defPPr>
              <a:defRPr lang="ja-JP"/>
            </a:defPPr>
            <a:lvl1pPr algn="r">
              <a:defRPr sz="1050">
                <a:solidFill>
                  <a:schemeClr val="tx1">
                    <a:lumMod val="65000"/>
                    <a:lumOff val="35000"/>
                  </a:schemeClr>
                </a:solidFill>
              </a:defRPr>
            </a:lvl1pPr>
          </a:lstStyle>
          <a:p>
            <a:r>
              <a:rPr lang="ja-JP" altLang="en-US" dirty="0" smtClean="0">
                <a:solidFill>
                  <a:prstClr val="black">
                    <a:lumMod val="65000"/>
                    <a:lumOff val="35000"/>
                  </a:prstClr>
                </a:solidFill>
                <a:latin typeface="メイリオ" panose="020B0604030504040204" pitchFamily="50" charset="-128"/>
                <a:cs typeface="メイリオ" panose="020B0604030504040204" pitchFamily="50" charset="-128"/>
              </a:rPr>
              <a:t>出典</a:t>
            </a:r>
            <a:r>
              <a:rPr lang="ja-JP" altLang="en-US" dirty="0">
                <a:solidFill>
                  <a:prstClr val="black">
                    <a:lumMod val="65000"/>
                    <a:lumOff val="35000"/>
                  </a:prstClr>
                </a:solidFill>
                <a:latin typeface="メイリオ" panose="020B0604030504040204" pitchFamily="50" charset="-128"/>
                <a:cs typeface="メイリオ" panose="020B0604030504040204" pitchFamily="50" charset="-128"/>
              </a:rPr>
              <a:t>（細胞の数） </a:t>
            </a:r>
            <a:r>
              <a:rPr lang="ja-JP" altLang="en-US" dirty="0" smtClean="0">
                <a:solidFill>
                  <a:prstClr val="black">
                    <a:lumMod val="65000"/>
                    <a:lumOff val="35000"/>
                  </a:prstClr>
                </a:solidFill>
                <a:latin typeface="Calibri"/>
                <a:ea typeface="ＭＳ Ｐゴシック"/>
              </a:rPr>
              <a:t>：</a:t>
            </a:r>
            <a:r>
              <a:rPr lang="en-US" altLang="ja-JP" dirty="0">
                <a:solidFill>
                  <a:prstClr val="black">
                    <a:lumMod val="65000"/>
                    <a:lumOff val="35000"/>
                  </a:prstClr>
                </a:solidFill>
                <a:latin typeface="Calibri"/>
                <a:ea typeface="ＭＳ Ｐゴシック"/>
              </a:rPr>
              <a:t> Annals of Human Biology </a:t>
            </a:r>
            <a:r>
              <a:rPr lang="en-US" altLang="ja-JP" dirty="0" smtClean="0">
                <a:solidFill>
                  <a:prstClr val="black">
                    <a:lumMod val="65000"/>
                    <a:lumOff val="35000"/>
                  </a:prstClr>
                </a:solidFill>
                <a:latin typeface="Calibri"/>
                <a:ea typeface="ＭＳ Ｐゴシック"/>
              </a:rPr>
              <a:t>Volume </a:t>
            </a:r>
            <a:r>
              <a:rPr lang="en-US" altLang="ja-JP" dirty="0">
                <a:solidFill>
                  <a:prstClr val="black">
                    <a:lumMod val="65000"/>
                    <a:lumOff val="35000"/>
                  </a:prstClr>
                </a:solidFill>
                <a:latin typeface="Calibri"/>
                <a:ea typeface="ＭＳ Ｐゴシック"/>
              </a:rPr>
              <a:t>40, 2013 -  Issue </a:t>
            </a:r>
            <a:r>
              <a:rPr lang="en-US" altLang="ja-JP" dirty="0" smtClean="0">
                <a:solidFill>
                  <a:prstClr val="black">
                    <a:lumMod val="65000"/>
                    <a:lumOff val="35000"/>
                  </a:prstClr>
                </a:solidFill>
                <a:latin typeface="Calibri"/>
                <a:ea typeface="ＭＳ Ｐゴシック"/>
              </a:rPr>
              <a:t>6 ‘An </a:t>
            </a:r>
            <a:r>
              <a:rPr lang="en-US" altLang="ja-JP" dirty="0">
                <a:solidFill>
                  <a:prstClr val="black">
                    <a:lumMod val="65000"/>
                    <a:lumOff val="35000"/>
                  </a:prstClr>
                </a:solidFill>
                <a:latin typeface="Calibri"/>
                <a:ea typeface="ＭＳ Ｐゴシック"/>
              </a:rPr>
              <a:t>estimation of the number of cells in the human </a:t>
            </a:r>
            <a:r>
              <a:rPr lang="en-US" altLang="ja-JP" dirty="0" smtClean="0">
                <a:solidFill>
                  <a:prstClr val="black">
                    <a:lumMod val="65000"/>
                    <a:lumOff val="35000"/>
                  </a:prstClr>
                </a:solidFill>
                <a:latin typeface="Calibri"/>
                <a:ea typeface="ＭＳ Ｐゴシック"/>
              </a:rPr>
              <a:t>body’</a:t>
            </a:r>
            <a:endParaRPr lang="ja-JP" altLang="en-US" dirty="0">
              <a:solidFill>
                <a:prstClr val="black">
                  <a:lumMod val="65000"/>
                  <a:lumOff val="35000"/>
                </a:prstClr>
              </a:solidFill>
              <a:latin typeface="Calibri"/>
              <a:ea typeface="ＭＳ Ｐゴシック"/>
            </a:endParaRPr>
          </a:p>
        </p:txBody>
      </p:sp>
      <p:pic>
        <p:nvPicPr>
          <p:cNvPr id="20" name="図 19"/>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983515" y="5551849"/>
            <a:ext cx="1398199" cy="686251"/>
          </a:xfrm>
          <a:prstGeom prst="rect">
            <a:avLst/>
          </a:prstGeom>
        </p:spPr>
      </p:pic>
      <p:pic>
        <p:nvPicPr>
          <p:cNvPr id="57" name="図 56"/>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2405418" y="5554505"/>
            <a:ext cx="1398199" cy="686251"/>
          </a:xfrm>
          <a:prstGeom prst="rect">
            <a:avLst/>
          </a:prstGeom>
        </p:spPr>
      </p:pic>
      <p:pic>
        <p:nvPicPr>
          <p:cNvPr id="59" name="図 58"/>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3845768" y="5572857"/>
            <a:ext cx="1398199" cy="686251"/>
          </a:xfrm>
          <a:prstGeom prst="rect">
            <a:avLst/>
          </a:prstGeom>
        </p:spPr>
      </p:pic>
      <p:pic>
        <p:nvPicPr>
          <p:cNvPr id="60" name="図 59"/>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5291375" y="5572857"/>
            <a:ext cx="1398199" cy="686251"/>
          </a:xfrm>
          <a:prstGeom prst="rect">
            <a:avLst/>
          </a:prstGeom>
        </p:spPr>
      </p:pic>
      <p:pic>
        <p:nvPicPr>
          <p:cNvPr id="61" name="図 60"/>
          <p:cNvPicPr>
            <a:picLocks noChangeAspect="1"/>
          </p:cNvPicPr>
          <p:nvPr/>
        </p:nvPicPr>
        <p:blipFill rotWithShape="1">
          <a:blip r:embed="rId5" cstate="print">
            <a:extLst>
              <a:ext uri="{28A0092B-C50C-407E-A947-70E740481C1C}">
                <a14:useLocalDpi xmlns:a14="http://schemas.microsoft.com/office/drawing/2010/main" val="0"/>
              </a:ext>
            </a:extLst>
          </a:blip>
          <a:srcRect r="33725"/>
          <a:stretch/>
        </p:blipFill>
        <p:spPr>
          <a:xfrm>
            <a:off x="6733802" y="5572857"/>
            <a:ext cx="1398199" cy="686251"/>
          </a:xfrm>
          <a:prstGeom prst="rect">
            <a:avLst/>
          </a:prstGeom>
        </p:spPr>
      </p:pic>
      <p:grpSp>
        <p:nvGrpSpPr>
          <p:cNvPr id="74" name="グループ化 73"/>
          <p:cNvGrpSpPr/>
          <p:nvPr/>
        </p:nvGrpSpPr>
        <p:grpSpPr>
          <a:xfrm>
            <a:off x="4191639" y="4933577"/>
            <a:ext cx="749450" cy="639280"/>
            <a:chOff x="1763801" y="4647535"/>
            <a:chExt cx="536655" cy="480459"/>
          </a:xfrm>
        </p:grpSpPr>
        <p:sp>
          <p:nvSpPr>
            <p:cNvPr id="76" name="下矢印 7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77" name="下矢印 76"/>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
        <p:nvSpPr>
          <p:cNvPr id="78" name="テキスト ボックス 77"/>
          <p:cNvSpPr txBox="1"/>
          <p:nvPr/>
        </p:nvSpPr>
        <p:spPr>
          <a:xfrm>
            <a:off x="7756032" y="4235367"/>
            <a:ext cx="848220" cy="461665"/>
          </a:xfrm>
          <a:prstGeom prst="rect">
            <a:avLst/>
          </a:prstGeom>
          <a:noFill/>
        </p:spPr>
        <p:txBody>
          <a:bodyPr wrap="square" rtlCol="0">
            <a:spAutoFit/>
          </a:bodyPr>
          <a:lstStyle>
            <a:defPPr>
              <a:defRPr lang="ja-JP"/>
            </a:defPPr>
            <a:lvl1pPr algn="ctr">
              <a:defRPr sz="4400" b="1"/>
            </a:lvl1pPr>
          </a:lstStyle>
          <a:p>
            <a:r>
              <a:rPr lang="ja-JP" altLang="en-US" sz="2400" dirty="0" smtClean="0">
                <a:solidFill>
                  <a:schemeClr val="tx1">
                    <a:lumMod val="75000"/>
                    <a:lumOff val="25000"/>
                  </a:schemeClr>
                </a:solidFill>
              </a:rPr>
              <a:t>細胞</a:t>
            </a:r>
            <a:endParaRPr lang="en-US" altLang="ja-JP" sz="2400" dirty="0" smtClean="0">
              <a:solidFill>
                <a:schemeClr val="tx1">
                  <a:lumMod val="75000"/>
                  <a:lumOff val="25000"/>
                </a:schemeClr>
              </a:solidFill>
            </a:endParaRPr>
          </a:p>
        </p:txBody>
      </p:sp>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5404" y="4056730"/>
            <a:ext cx="836205" cy="836204"/>
          </a:xfrm>
          <a:prstGeom prst="rect">
            <a:avLst/>
          </a:prstGeom>
        </p:spPr>
      </p:pic>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2585" y="4045252"/>
            <a:ext cx="836205" cy="836204"/>
          </a:xfrm>
          <a:prstGeom prst="rect">
            <a:avLst/>
          </a:prstGeom>
        </p:spPr>
      </p:pic>
      <p:pic>
        <p:nvPicPr>
          <p:cNvPr id="39" name="図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3897" y="4051265"/>
            <a:ext cx="836205" cy="836204"/>
          </a:xfrm>
          <a:prstGeom prst="rect">
            <a:avLst/>
          </a:prstGeom>
        </p:spPr>
      </p:pic>
      <p:pic>
        <p:nvPicPr>
          <p:cNvPr id="40" name="図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5209" y="4026900"/>
            <a:ext cx="836205" cy="836204"/>
          </a:xfrm>
          <a:prstGeom prst="rect">
            <a:avLst/>
          </a:prstGeom>
        </p:spPr>
      </p:pic>
      <p:pic>
        <p:nvPicPr>
          <p:cNvPr id="41" name="図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96521" y="4016150"/>
            <a:ext cx="836205" cy="836204"/>
          </a:xfrm>
          <a:prstGeom prst="rect">
            <a:avLst/>
          </a:prstGeom>
        </p:spPr>
      </p:pic>
      <p:grpSp>
        <p:nvGrpSpPr>
          <p:cNvPr id="42" name="グループ化 41"/>
          <p:cNvGrpSpPr/>
          <p:nvPr/>
        </p:nvGrpSpPr>
        <p:grpSpPr>
          <a:xfrm>
            <a:off x="2775962" y="4909374"/>
            <a:ext cx="749450" cy="639280"/>
            <a:chOff x="1763801" y="4647535"/>
            <a:chExt cx="536655" cy="480459"/>
          </a:xfrm>
        </p:grpSpPr>
        <p:sp>
          <p:nvSpPr>
            <p:cNvPr id="43" name="下矢印 42"/>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44" name="下矢印 4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45" name="グループ化 44"/>
          <p:cNvGrpSpPr/>
          <p:nvPr/>
        </p:nvGrpSpPr>
        <p:grpSpPr>
          <a:xfrm>
            <a:off x="7058176" y="4912569"/>
            <a:ext cx="749450" cy="639280"/>
            <a:chOff x="1763801" y="4647535"/>
            <a:chExt cx="536655" cy="480459"/>
          </a:xfrm>
        </p:grpSpPr>
        <p:sp>
          <p:nvSpPr>
            <p:cNvPr id="46" name="下矢印 4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51" name="下矢印 50"/>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52" name="グループ化 51"/>
          <p:cNvGrpSpPr/>
          <p:nvPr/>
        </p:nvGrpSpPr>
        <p:grpSpPr>
          <a:xfrm>
            <a:off x="5589817" y="4933577"/>
            <a:ext cx="749450" cy="639280"/>
            <a:chOff x="1763801" y="4647535"/>
            <a:chExt cx="536655" cy="480459"/>
          </a:xfrm>
        </p:grpSpPr>
        <p:sp>
          <p:nvSpPr>
            <p:cNvPr id="53" name="下矢印 52"/>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54" name="下矢印 53"/>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55" name="グループ化 54"/>
          <p:cNvGrpSpPr/>
          <p:nvPr/>
        </p:nvGrpSpPr>
        <p:grpSpPr>
          <a:xfrm>
            <a:off x="1323557" y="4933581"/>
            <a:ext cx="749450" cy="639280"/>
            <a:chOff x="1763801" y="4647535"/>
            <a:chExt cx="536655" cy="480459"/>
          </a:xfrm>
        </p:grpSpPr>
        <p:sp>
          <p:nvSpPr>
            <p:cNvPr id="56" name="下矢印 55"/>
            <p:cNvSpPr/>
            <p:nvPr/>
          </p:nvSpPr>
          <p:spPr>
            <a:xfrm rot="1519670">
              <a:off x="1763801" y="4647535"/>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sp>
          <p:nvSpPr>
            <p:cNvPr id="58" name="下矢印 57"/>
            <p:cNvSpPr/>
            <p:nvPr/>
          </p:nvSpPr>
          <p:spPr>
            <a:xfrm rot="20080330" flipH="1">
              <a:off x="2089516" y="4651908"/>
              <a:ext cx="210940" cy="476086"/>
            </a:xfrm>
            <a:prstGeom prst="downArrow">
              <a:avLst/>
            </a:prstGeom>
            <a:solidFill>
              <a:srgbClr val="FF9900"/>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bIns="0" anchor="ctr"/>
            <a:lstStyle/>
            <a:p>
              <a:pPr algn="ctr" fontAlgn="base">
                <a:lnSpc>
                  <a:spcPts val="3600"/>
                </a:lnSpc>
                <a:spcBef>
                  <a:spcPct val="0"/>
                </a:spcBef>
                <a:spcAft>
                  <a:spcPct val="0"/>
                </a:spcAft>
              </a:pPr>
              <a:endParaRPr lang="ja-JP" altLang="en-US" sz="4000">
                <a:solidFill>
                  <a:prstClr val="white"/>
                </a:solidFill>
                <a:latin typeface="HGP創英角ｺﾞｼｯｸUB" pitchFamily="50" charset="-128"/>
                <a:ea typeface="HGP創英角ｺﾞｼｯｸUB" pitchFamily="50" charset="-128"/>
              </a:endParaRPr>
            </a:p>
          </p:txBody>
        </p:sp>
      </p:grpSp>
    </p:spTree>
    <p:extLst>
      <p:ext uri="{BB962C8B-B14F-4D97-AF65-F5344CB8AC3E}">
        <p14:creationId xmlns:p14="http://schemas.microsoft.com/office/powerpoint/2010/main" val="339035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22" presetClass="entr" presetSubtype="1"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up)">
                                      <p:cBhvr>
                                        <p:cTn id="14" dur="500"/>
                                        <p:tgtEl>
                                          <p:spTgt spid="4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22" presetClass="entr" presetSubtype="1" fill="hold"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up)">
                                      <p:cBhvr>
                                        <p:cTn id="21" dur="500"/>
                                        <p:tgtEl>
                                          <p:spTgt spid="7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500"/>
                                        <p:tgtEl>
                                          <p:spTgt spid="59"/>
                                        </p:tgtEl>
                                      </p:cBhvr>
                                    </p:animEffect>
                                  </p:childTnLst>
                                </p:cTn>
                              </p:par>
                              <p:par>
                                <p:cTn id="26" presetID="22" presetClass="entr" presetSubtype="1" fill="hold"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up)">
                                      <p:cBhvr>
                                        <p:cTn id="28" dur="500"/>
                                        <p:tgtEl>
                                          <p:spTgt spid="52"/>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par>
                                <p:cTn id="33" presetID="22" presetClass="entr" presetSubtype="1" fill="hold"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2500"/>
                            </p:stCondLst>
                            <p:childTnLst>
                              <p:par>
                                <p:cTn id="37" presetID="10" presetClass="entr" presetSubtype="0"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fade">
                                      <p:cBhvr>
                                        <p:cTn id="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10670</TotalTime>
  <Words>2947</Words>
  <Application>Microsoft Office PowerPoint</Application>
  <PresentationFormat>画面に合わせる (4:3)</PresentationFormat>
  <Paragraphs>345</Paragraphs>
  <Slides>32</Slides>
  <Notes>30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32</vt:i4>
      </vt:variant>
    </vt:vector>
  </HeadingPairs>
  <TitlesOfParts>
    <vt:vector size="46" baseType="lpstr">
      <vt:lpstr>AR丸ゴシック体E</vt:lpstr>
      <vt:lpstr>BIZ UDPゴシック</vt:lpstr>
      <vt:lpstr>ＤＦ平成ゴシック体W5</vt:lpstr>
      <vt:lpstr>HGPｺﾞｼｯｸE</vt:lpstr>
      <vt:lpstr>HGP創英角ｺﾞｼｯｸUB</vt:lpstr>
      <vt:lpstr>HGP創英角ﾎﾟｯﾌﾟ体</vt:lpstr>
      <vt:lpstr>HGSｺﾞｼｯｸE</vt:lpstr>
      <vt:lpstr>HGS創英角ｺﾞｼｯｸUB</vt:lpstr>
      <vt:lpstr>HGS創英角ﾎﾟｯﾌﾟ体</vt:lpstr>
      <vt:lpstr>ＭＳ Ｐゴシック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メンタルパートナーのフォローアップについて</dc:title>
  <dc:creator>mieken</dc:creator>
  <cp:lastModifiedBy>高知県教育委員会</cp:lastModifiedBy>
  <cp:revision>521</cp:revision>
  <cp:lastPrinted>2014-08-13T09:02:37Z</cp:lastPrinted>
  <dcterms:created xsi:type="dcterms:W3CDTF">2013-02-25T07:52:04Z</dcterms:created>
  <dcterms:modified xsi:type="dcterms:W3CDTF">2020-05-08T01:02:48Z</dcterms:modified>
</cp:coreProperties>
</file>