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6"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FF"/>
    <a:srgbClr val="FFCCFF"/>
    <a:srgbClr val="FF99FF"/>
    <a:srgbClr val="FFCCCC"/>
    <a:srgbClr val="FF9FFF"/>
    <a:srgbClr val="663300"/>
    <a:srgbClr val="CC0000"/>
    <a:srgbClr val="990033"/>
    <a:srgbClr val="FFD5AB"/>
    <a:srgbClr val="00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068" autoAdjust="0"/>
    <p:restoredTop sz="96995" autoAdjust="0"/>
  </p:normalViewPr>
  <p:slideViewPr>
    <p:cSldViewPr>
      <p:cViewPr>
        <p:scale>
          <a:sx n="100" d="100"/>
          <a:sy n="100" d="100"/>
        </p:scale>
        <p:origin x="-228" y="-78"/>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1" d="100"/>
          <a:sy n="51" d="100"/>
        </p:scale>
        <p:origin x="-3006" y="-96"/>
      </p:cViewPr>
      <p:guideLst>
        <p:guide orient="horz" pos="3130"/>
        <p:guide pos="2144"/>
      </p:guideLst>
    </p:cSldViewPr>
  </p:notes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68015134-3FE1-4CFD-9583-87B61DC62203}" type="datetimeFigureOut">
              <a:rPr kumimoji="1" lang="ja-JP" altLang="en-US" smtClean="0"/>
              <a:pPr/>
              <a:t>2014/2/6</a:t>
            </a:fld>
            <a:endParaRPr kumimoji="1" lang="ja-JP" altLang="en-US"/>
          </a:p>
        </p:txBody>
      </p:sp>
      <p:sp>
        <p:nvSpPr>
          <p:cNvPr id="4" name="スライド イメージ プレースホルダ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1038" y="4721225"/>
            <a:ext cx="5445125" cy="447198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B738F5A5-CE95-428B-9ABB-4C4467F176B8}"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B738F5A5-CE95-428B-9ABB-4C4467F176B8}" type="slidenum">
              <a:rPr kumimoji="1" lang="ja-JP" altLang="en-US" smtClean="0"/>
              <a:pPr/>
              <a:t>1</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192287A-C85F-43B4-B157-D67D1406032B}" type="datetimeFigureOut">
              <a:rPr kumimoji="1" lang="ja-JP" altLang="en-US" smtClean="0"/>
              <a:pPr/>
              <a:t>2014/2/6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EC8C896-85CB-4E96-8BA5-9D6D7B7D7E34}"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192287A-C85F-43B4-B157-D67D1406032B}" type="datetimeFigureOut">
              <a:rPr kumimoji="1" lang="ja-JP" altLang="en-US" smtClean="0"/>
              <a:pPr/>
              <a:t>2014/2/6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EC8C896-85CB-4E96-8BA5-9D6D7B7D7E34}"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41"/>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192287A-C85F-43B4-B157-D67D1406032B}" type="datetimeFigureOut">
              <a:rPr kumimoji="1" lang="ja-JP" altLang="en-US" smtClean="0"/>
              <a:pPr/>
              <a:t>2014/2/6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EC8C896-85CB-4E96-8BA5-9D6D7B7D7E34}"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192287A-C85F-43B4-B157-D67D1406032B}" type="datetimeFigureOut">
              <a:rPr kumimoji="1" lang="ja-JP" altLang="en-US" smtClean="0"/>
              <a:pPr/>
              <a:t>2014/2/6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EC8C896-85CB-4E96-8BA5-9D6D7B7D7E34}"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192287A-C85F-43B4-B157-D67D1406032B}" type="datetimeFigureOut">
              <a:rPr kumimoji="1" lang="ja-JP" altLang="en-US" smtClean="0"/>
              <a:pPr/>
              <a:t>2014/2/6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EC8C896-85CB-4E96-8BA5-9D6D7B7D7E34}"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192287A-C85F-43B4-B157-D67D1406032B}" type="datetimeFigureOut">
              <a:rPr kumimoji="1" lang="ja-JP" altLang="en-US" smtClean="0"/>
              <a:pPr/>
              <a:t>2014/2/6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EC8C896-85CB-4E96-8BA5-9D6D7B7D7E34}"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192287A-C85F-43B4-B157-D67D1406032B}" type="datetimeFigureOut">
              <a:rPr kumimoji="1" lang="ja-JP" altLang="en-US" smtClean="0"/>
              <a:pPr/>
              <a:t>2014/2/6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7EC8C896-85CB-4E96-8BA5-9D6D7B7D7E34}"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192287A-C85F-43B4-B157-D67D1406032B}" type="datetimeFigureOut">
              <a:rPr kumimoji="1" lang="ja-JP" altLang="en-US" smtClean="0"/>
              <a:pPr/>
              <a:t>2014/2/6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7EC8C896-85CB-4E96-8BA5-9D6D7B7D7E34}"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192287A-C85F-43B4-B157-D67D1406032B}" type="datetimeFigureOut">
              <a:rPr kumimoji="1" lang="ja-JP" altLang="en-US" smtClean="0"/>
              <a:pPr/>
              <a:t>2014/2/6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7EC8C896-85CB-4E96-8BA5-9D6D7B7D7E34}"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192287A-C85F-43B4-B157-D67D1406032B}" type="datetimeFigureOut">
              <a:rPr kumimoji="1" lang="ja-JP" altLang="en-US" smtClean="0"/>
              <a:pPr/>
              <a:t>2014/2/6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EC8C896-85CB-4E96-8BA5-9D6D7B7D7E34}"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192287A-C85F-43B4-B157-D67D1406032B}" type="datetimeFigureOut">
              <a:rPr kumimoji="1" lang="ja-JP" altLang="en-US" smtClean="0"/>
              <a:pPr/>
              <a:t>2014/2/6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EC8C896-85CB-4E96-8BA5-9D6D7B7D7E34}"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3"/>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3"/>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92287A-C85F-43B4-B157-D67D1406032B}" type="datetimeFigureOut">
              <a:rPr kumimoji="1" lang="ja-JP" altLang="en-US" smtClean="0"/>
              <a:pPr/>
              <a:t>2014/2/6</a:t>
            </a:fld>
            <a:endParaRPr kumimoji="1" lang="ja-JP" altLang="en-US"/>
          </a:p>
        </p:txBody>
      </p:sp>
      <p:sp>
        <p:nvSpPr>
          <p:cNvPr id="5" name="フッター プレースホルダ 4"/>
          <p:cNvSpPr>
            <a:spLocks noGrp="1"/>
          </p:cNvSpPr>
          <p:nvPr>
            <p:ph type="ftr" sz="quarter" idx="3"/>
          </p:nvPr>
        </p:nvSpPr>
        <p:spPr>
          <a:xfrm>
            <a:off x="3384550" y="6356353"/>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3"/>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C8C896-85CB-4E96-8BA5-9D6D7B7D7E34}"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角丸四角形 74"/>
          <p:cNvSpPr/>
          <p:nvPr/>
        </p:nvSpPr>
        <p:spPr>
          <a:xfrm>
            <a:off x="56456" y="4797152"/>
            <a:ext cx="9721080" cy="2016000"/>
          </a:xfrm>
          <a:prstGeom prst="roundRect">
            <a:avLst>
              <a:gd name="adj" fmla="val 7494"/>
            </a:avLst>
          </a:prstGeom>
          <a:solidFill>
            <a:schemeClr val="accent2">
              <a:lumMod val="20000"/>
              <a:lumOff val="80000"/>
            </a:schemeClr>
          </a:solidFill>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56" name="正方形/長方形 155"/>
          <p:cNvSpPr/>
          <p:nvPr/>
        </p:nvSpPr>
        <p:spPr>
          <a:xfrm>
            <a:off x="128464" y="5157192"/>
            <a:ext cx="3024336" cy="1584176"/>
          </a:xfrm>
          <a:prstGeom prst="rect">
            <a:avLst/>
          </a:prstGeom>
          <a:solidFill>
            <a:schemeClr val="accent5">
              <a:lumMod val="40000"/>
              <a:lumOff val="6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5" name="正方形/長方形 154"/>
          <p:cNvSpPr/>
          <p:nvPr/>
        </p:nvSpPr>
        <p:spPr>
          <a:xfrm>
            <a:off x="3296816" y="5085184"/>
            <a:ext cx="2088232" cy="1656184"/>
          </a:xfrm>
          <a:prstGeom prst="rect">
            <a:avLst/>
          </a:prstGeom>
          <a:solidFill>
            <a:schemeClr val="accent5">
              <a:lumMod val="40000"/>
              <a:lumOff val="6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1" name="正方形/長方形 150"/>
          <p:cNvSpPr/>
          <p:nvPr/>
        </p:nvSpPr>
        <p:spPr>
          <a:xfrm>
            <a:off x="7715250" y="5157192"/>
            <a:ext cx="1989814" cy="1584176"/>
          </a:xfrm>
          <a:prstGeom prst="rect">
            <a:avLst/>
          </a:prstGeom>
          <a:solidFill>
            <a:schemeClr val="accent5">
              <a:lumMod val="40000"/>
              <a:lumOff val="6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2" name="正方形/長方形 151"/>
          <p:cNvSpPr/>
          <p:nvPr/>
        </p:nvSpPr>
        <p:spPr>
          <a:xfrm>
            <a:off x="5495925" y="5085184"/>
            <a:ext cx="2181225" cy="1656184"/>
          </a:xfrm>
          <a:prstGeom prst="rect">
            <a:avLst/>
          </a:prstGeom>
          <a:solidFill>
            <a:schemeClr val="accent5">
              <a:lumMod val="40000"/>
              <a:lumOff val="6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2" y="44624"/>
            <a:ext cx="7200000" cy="380532"/>
          </a:xfrm>
          <a:prstGeom prst="rect">
            <a:avLst/>
          </a:prstGeom>
          <a:gradFill flip="none" rotWithShape="1">
            <a:gsLst>
              <a:gs pos="49000">
                <a:srgbClr val="FCCFAA"/>
              </a:gs>
              <a:gs pos="100000">
                <a:srgbClr val="FFEBFA"/>
              </a:gs>
            </a:gsLst>
            <a:lin ang="5400000" scaled="1"/>
            <a:tileRect/>
          </a:gradFill>
          <a:ln w="12700">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b="1" dirty="0" smtClean="0">
                <a:solidFill>
                  <a:schemeClr val="tx1"/>
                </a:solidFill>
                <a:latin typeface="メイリオ" pitchFamily="50" charset="-128"/>
                <a:ea typeface="メイリオ" pitchFamily="50" charset="-128"/>
              </a:rPr>
              <a:t>子ども・子育て支援新制度</a:t>
            </a:r>
            <a:r>
              <a:rPr lang="ja-JP" altLang="en-US" sz="1200" b="1" dirty="0" smtClean="0">
                <a:solidFill>
                  <a:schemeClr val="tx1"/>
                </a:solidFill>
                <a:latin typeface="メイリオ" pitchFamily="50" charset="-128"/>
                <a:ea typeface="メイリオ" pitchFamily="50" charset="-128"/>
              </a:rPr>
              <a:t>（平成</a:t>
            </a:r>
            <a:r>
              <a:rPr lang="en-US" altLang="ja-JP" sz="1200" b="1" dirty="0" smtClean="0">
                <a:solidFill>
                  <a:schemeClr val="tx1"/>
                </a:solidFill>
                <a:latin typeface="メイリオ" pitchFamily="50" charset="-128"/>
                <a:ea typeface="メイリオ" pitchFamily="50" charset="-128"/>
              </a:rPr>
              <a:t>27</a:t>
            </a:r>
            <a:r>
              <a:rPr lang="ja-JP" altLang="en-US" sz="1200" b="1" dirty="0" smtClean="0">
                <a:solidFill>
                  <a:schemeClr val="tx1"/>
                </a:solidFill>
                <a:latin typeface="メイリオ" pitchFamily="50" charset="-128"/>
                <a:ea typeface="メイリオ" pitchFamily="50" charset="-128"/>
              </a:rPr>
              <a:t>年度スタート予定</a:t>
            </a:r>
            <a:r>
              <a:rPr lang="ja-JP" altLang="en-US" sz="1200" b="1" smtClean="0">
                <a:solidFill>
                  <a:schemeClr val="tx1"/>
                </a:solidFill>
                <a:latin typeface="メイリオ" pitchFamily="50" charset="-128"/>
                <a:ea typeface="メイリオ" pitchFamily="50" charset="-128"/>
              </a:rPr>
              <a:t>）</a:t>
            </a:r>
            <a:r>
              <a:rPr lang="ja-JP" altLang="en-US" b="1" smtClean="0">
                <a:solidFill>
                  <a:schemeClr val="tx1"/>
                </a:solidFill>
                <a:latin typeface="メイリオ" pitchFamily="50" charset="-128"/>
                <a:ea typeface="メイリオ" pitchFamily="50" charset="-128"/>
              </a:rPr>
              <a:t>について</a:t>
            </a:r>
            <a:endParaRPr lang="ja-JP" altLang="en-US" b="1" dirty="0" smtClean="0">
              <a:solidFill>
                <a:schemeClr val="tx1"/>
              </a:solidFill>
              <a:latin typeface="メイリオ" pitchFamily="50" charset="-128"/>
              <a:ea typeface="メイリオ" pitchFamily="50" charset="-128"/>
            </a:endParaRPr>
          </a:p>
        </p:txBody>
      </p:sp>
      <p:grpSp>
        <p:nvGrpSpPr>
          <p:cNvPr id="157" name="グループ化 156"/>
          <p:cNvGrpSpPr/>
          <p:nvPr/>
        </p:nvGrpSpPr>
        <p:grpSpPr>
          <a:xfrm>
            <a:off x="56456" y="7128792"/>
            <a:ext cx="9721081" cy="2492896"/>
            <a:chOff x="56456" y="4149081"/>
            <a:chExt cx="9721081" cy="2492896"/>
          </a:xfrm>
        </p:grpSpPr>
        <p:sp>
          <p:nvSpPr>
            <p:cNvPr id="79" name="AutoShape 2"/>
            <p:cNvSpPr>
              <a:spLocks noChangeArrowheads="1"/>
            </p:cNvSpPr>
            <p:nvPr/>
          </p:nvSpPr>
          <p:spPr bwMode="auto">
            <a:xfrm>
              <a:off x="56456" y="4149081"/>
              <a:ext cx="3240360" cy="293116"/>
            </a:xfrm>
            <a:prstGeom prst="roundRect">
              <a:avLst>
                <a:gd name="adj" fmla="val 36924"/>
              </a:avLst>
            </a:prstGeom>
            <a:solidFill>
              <a:srgbClr val="FFFF00"/>
            </a:solidFill>
            <a:ln w="63500" cmpd="thickThin">
              <a:solidFill>
                <a:srgbClr val="F79646"/>
              </a:solidFill>
              <a:round/>
              <a:headEnd/>
              <a:tailEnd/>
            </a:ln>
            <a:effectLst/>
          </p:spPr>
          <p:txBody>
            <a:bodyPr wrap="square" lIns="74295" tIns="8890" rIns="74295" bIns="8890" anchor="ctr" upright="1"/>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l" rtl="0">
                <a:defRPr sz="1000"/>
              </a:pPr>
              <a:r>
                <a:rPr lang="ja-JP" altLang="en-US" sz="1200" b="0" i="0" u="none" strike="noStrike" baseline="0" dirty="0">
                  <a:solidFill>
                    <a:srgbClr val="000000"/>
                  </a:solidFill>
                  <a:latin typeface="HG丸ｺﾞｼｯｸM-PRO"/>
                  <a:ea typeface="HG丸ｺﾞｼｯｸM-PRO"/>
                </a:rPr>
                <a:t>　</a:t>
              </a:r>
              <a:r>
                <a:rPr lang="ja-JP" altLang="en-US" sz="1400" b="0" i="0" u="none" strike="noStrike" baseline="0" dirty="0" smtClean="0">
                  <a:solidFill>
                    <a:srgbClr val="000000"/>
                  </a:solidFill>
                  <a:latin typeface="HGPｺﾞｼｯｸE" pitchFamily="50" charset="-128"/>
                  <a:ea typeface="HGPｺﾞｼｯｸE" pitchFamily="50" charset="-128"/>
                </a:rPr>
                <a:t>事業計画策定スケジュール</a:t>
              </a:r>
              <a:endParaRPr lang="ja-JP" altLang="en-US" sz="1400" b="0" i="0" u="none" strike="noStrike" baseline="0" dirty="0">
                <a:solidFill>
                  <a:srgbClr val="000000"/>
                </a:solidFill>
                <a:latin typeface="HGPｺﾞｼｯｸE" pitchFamily="50" charset="-128"/>
                <a:ea typeface="HGPｺﾞｼｯｸE" pitchFamily="50" charset="-128"/>
                <a:cs typeface="Times New Roman"/>
              </a:endParaRPr>
            </a:p>
          </p:txBody>
        </p:sp>
        <p:grpSp>
          <p:nvGrpSpPr>
            <p:cNvPr id="120" name="グループ化 119"/>
            <p:cNvGrpSpPr/>
            <p:nvPr/>
          </p:nvGrpSpPr>
          <p:grpSpPr>
            <a:xfrm>
              <a:off x="56456" y="4437112"/>
              <a:ext cx="9721081" cy="2204865"/>
              <a:chOff x="56456" y="2132855"/>
              <a:chExt cx="9721081" cy="2204865"/>
            </a:xfrm>
          </p:grpSpPr>
          <p:grpSp>
            <p:nvGrpSpPr>
              <p:cNvPr id="119" name="グループ化 118"/>
              <p:cNvGrpSpPr/>
              <p:nvPr/>
            </p:nvGrpSpPr>
            <p:grpSpPr>
              <a:xfrm>
                <a:off x="56456" y="2132855"/>
                <a:ext cx="9721081" cy="2204865"/>
                <a:chOff x="56456" y="2132855"/>
                <a:chExt cx="9721081" cy="2204865"/>
              </a:xfrm>
            </p:grpSpPr>
            <p:sp>
              <p:nvSpPr>
                <p:cNvPr id="80" name="AutoShape 1"/>
                <p:cNvSpPr>
                  <a:spLocks noChangeArrowheads="1"/>
                </p:cNvSpPr>
                <p:nvPr/>
              </p:nvSpPr>
              <p:spPr bwMode="auto">
                <a:xfrm>
                  <a:off x="488504" y="3140968"/>
                  <a:ext cx="9289032" cy="1196752"/>
                </a:xfrm>
                <a:prstGeom prst="roundRect">
                  <a:avLst>
                    <a:gd name="adj" fmla="val 12880"/>
                  </a:avLst>
                </a:prstGeom>
                <a:solidFill>
                  <a:srgbClr val="DAEEF3"/>
                </a:solidFill>
                <a:ln w="9525">
                  <a:solidFill>
                    <a:srgbClr val="000000"/>
                  </a:solidFill>
                  <a:round/>
                  <a:headEnd/>
                  <a:tailEnd/>
                </a:ln>
              </p:spPr>
            </p:sp>
            <p:grpSp>
              <p:nvGrpSpPr>
                <p:cNvPr id="118" name="グループ化 117"/>
                <p:cNvGrpSpPr/>
                <p:nvPr/>
              </p:nvGrpSpPr>
              <p:grpSpPr>
                <a:xfrm>
                  <a:off x="56456" y="2132855"/>
                  <a:ext cx="9721081" cy="2160242"/>
                  <a:chOff x="56456" y="2132855"/>
                  <a:chExt cx="9721081" cy="2160242"/>
                </a:xfrm>
              </p:grpSpPr>
              <p:sp>
                <p:nvSpPr>
                  <p:cNvPr id="81" name="正方形/長方形 80"/>
                  <p:cNvSpPr/>
                  <p:nvPr/>
                </p:nvSpPr>
                <p:spPr>
                  <a:xfrm>
                    <a:off x="56456" y="3356992"/>
                    <a:ext cx="488504" cy="64807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県</a:t>
                    </a:r>
                    <a:endParaRPr kumimoji="1" lang="ja-JP" altLang="en-US" sz="1200" dirty="0">
                      <a:solidFill>
                        <a:schemeClr val="tx1"/>
                      </a:solidFill>
                    </a:endParaRPr>
                  </a:p>
                </p:txBody>
              </p:sp>
              <p:sp>
                <p:nvSpPr>
                  <p:cNvPr id="83" name="正方形/長方形 82"/>
                  <p:cNvSpPr/>
                  <p:nvPr/>
                </p:nvSpPr>
                <p:spPr>
                  <a:xfrm>
                    <a:off x="56456" y="2420888"/>
                    <a:ext cx="488504" cy="72008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rPr>
                      <a:t>市</a:t>
                    </a:r>
                    <a:endParaRPr lang="en-US" altLang="ja-JP" sz="1200" dirty="0" smtClean="0">
                      <a:solidFill>
                        <a:schemeClr val="tx1"/>
                      </a:solidFill>
                    </a:endParaRPr>
                  </a:p>
                  <a:p>
                    <a:pPr algn="ctr"/>
                    <a:r>
                      <a:rPr lang="ja-JP" altLang="en-US" sz="1200" dirty="0" smtClean="0">
                        <a:solidFill>
                          <a:schemeClr val="tx1"/>
                        </a:solidFill>
                      </a:rPr>
                      <a:t>町</a:t>
                    </a:r>
                    <a:endParaRPr lang="en-US" altLang="ja-JP" sz="1200" dirty="0" smtClean="0">
                      <a:solidFill>
                        <a:schemeClr val="tx1"/>
                      </a:solidFill>
                    </a:endParaRPr>
                  </a:p>
                  <a:p>
                    <a:pPr algn="ctr"/>
                    <a:r>
                      <a:rPr lang="ja-JP" altLang="en-US" sz="1200" dirty="0" smtClean="0">
                        <a:solidFill>
                          <a:schemeClr val="tx1"/>
                        </a:solidFill>
                      </a:rPr>
                      <a:t>村</a:t>
                    </a:r>
                    <a:endParaRPr kumimoji="1" lang="ja-JP" altLang="en-US" sz="1200" dirty="0">
                      <a:solidFill>
                        <a:schemeClr val="tx1"/>
                      </a:solidFill>
                    </a:endParaRPr>
                  </a:p>
                </p:txBody>
              </p:sp>
              <p:grpSp>
                <p:nvGrpSpPr>
                  <p:cNvPr id="84" name="グループ化 83"/>
                  <p:cNvGrpSpPr/>
                  <p:nvPr/>
                </p:nvGrpSpPr>
                <p:grpSpPr>
                  <a:xfrm>
                    <a:off x="488504" y="2132855"/>
                    <a:ext cx="9289033" cy="2160242"/>
                    <a:chOff x="-348468" y="0"/>
                    <a:chExt cx="22476399" cy="2270423"/>
                  </a:xfrm>
                </p:grpSpPr>
                <p:sp>
                  <p:nvSpPr>
                    <p:cNvPr id="85" name="AutoShape 1"/>
                    <p:cNvSpPr>
                      <a:spLocks noChangeArrowheads="1"/>
                    </p:cNvSpPr>
                    <p:nvPr/>
                  </p:nvSpPr>
                  <p:spPr bwMode="auto">
                    <a:xfrm>
                      <a:off x="-348468" y="75682"/>
                      <a:ext cx="22476399" cy="1135210"/>
                    </a:xfrm>
                    <a:prstGeom prst="roundRect">
                      <a:avLst>
                        <a:gd name="adj" fmla="val 12880"/>
                      </a:avLst>
                    </a:prstGeom>
                    <a:solidFill>
                      <a:srgbClr val="DAEEF3"/>
                    </a:solidFill>
                    <a:ln w="9525">
                      <a:solidFill>
                        <a:srgbClr val="000000"/>
                      </a:solidFill>
                      <a:round/>
                      <a:headEnd/>
                      <a:tailEnd/>
                    </a:ln>
                  </p:spPr>
                </p:sp>
                <p:sp>
                  <p:nvSpPr>
                    <p:cNvPr id="86" name="AutoShape 4"/>
                    <p:cNvSpPr>
                      <a:spLocks noChangeArrowheads="1"/>
                    </p:cNvSpPr>
                    <p:nvPr/>
                  </p:nvSpPr>
                  <p:spPr bwMode="auto">
                    <a:xfrm>
                      <a:off x="180977" y="0"/>
                      <a:ext cx="1774442" cy="344647"/>
                    </a:xfrm>
                    <a:prstGeom prst="homePlate">
                      <a:avLst>
                        <a:gd name="adj" fmla="val 97870"/>
                      </a:avLst>
                    </a:prstGeom>
                    <a:gradFill rotWithShape="0">
                      <a:gsLst>
                        <a:gs pos="0">
                          <a:srgbClr val="FFFFFF"/>
                        </a:gs>
                        <a:gs pos="100000">
                          <a:srgbClr val="E5B8B7"/>
                        </a:gs>
                      </a:gsLst>
                      <a:lin ang="5400000" scaled="1"/>
                    </a:gradFill>
                    <a:ln w="12700">
                      <a:solidFill>
                        <a:srgbClr val="D99594"/>
                      </a:solidFill>
                      <a:miter lim="800000"/>
                      <a:headEnd/>
                      <a:tailEnd/>
                    </a:ln>
                    <a:effectLst>
                      <a:outerShdw dist="28398" dir="3806097" algn="ctr" rotWithShape="0">
                        <a:srgbClr val="622423">
                          <a:alpha val="50000"/>
                        </a:srgbClr>
                      </a:outerShdw>
                    </a:effectLst>
                  </p:spPr>
                  <p:txBody>
                    <a:bodyPr wrap="square" lIns="74295" tIns="8890" rIns="74295" bIns="8890" anchor="ctr" upright="1"/>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l" rtl="0">
                        <a:lnSpc>
                          <a:spcPts val="900"/>
                        </a:lnSpc>
                        <a:defRPr sz="1000"/>
                      </a:pPr>
                      <a:r>
                        <a:rPr lang="ja-JP" altLang="en-US" sz="800" b="0" i="0" u="none" strike="noStrike" baseline="0" dirty="0">
                          <a:solidFill>
                            <a:srgbClr val="000000"/>
                          </a:solidFill>
                          <a:latin typeface="HG丸ｺﾞｼｯｸM-PRO"/>
                          <a:ea typeface="HG丸ｺﾞｼｯｸM-PRO"/>
                        </a:rPr>
                        <a:t>Ｈ２５年</a:t>
                      </a:r>
                      <a:r>
                        <a:rPr lang="ja-JP" altLang="en-US" sz="800" b="0" i="0" u="none" strike="noStrike" baseline="0" dirty="0" smtClean="0">
                          <a:solidFill>
                            <a:srgbClr val="000000"/>
                          </a:solidFill>
                          <a:latin typeface="HG丸ｺﾞｼｯｸM-PRO"/>
                          <a:ea typeface="HG丸ｺﾞｼｯｸM-PRO"/>
                        </a:rPr>
                        <a:t>１１月</a:t>
                      </a:r>
                      <a:endParaRPr lang="ja-JP" altLang="en-US" sz="800" b="0" i="0" u="none" strike="noStrike" baseline="0" dirty="0">
                        <a:solidFill>
                          <a:srgbClr val="000000"/>
                        </a:solidFill>
                        <a:latin typeface="Times New Roman"/>
                        <a:cs typeface="Times New Roman"/>
                      </a:endParaRPr>
                    </a:p>
                  </p:txBody>
                </p:sp>
                <p:sp>
                  <p:nvSpPr>
                    <p:cNvPr id="87" name="AutoShape 5"/>
                    <p:cNvSpPr>
                      <a:spLocks noChangeArrowheads="1"/>
                    </p:cNvSpPr>
                    <p:nvPr/>
                  </p:nvSpPr>
                  <p:spPr bwMode="auto">
                    <a:xfrm>
                      <a:off x="2123350" y="12954"/>
                      <a:ext cx="1555598" cy="331693"/>
                    </a:xfrm>
                    <a:prstGeom prst="homePlate">
                      <a:avLst>
                        <a:gd name="adj" fmla="val 97870"/>
                      </a:avLst>
                    </a:prstGeom>
                    <a:gradFill rotWithShape="0">
                      <a:gsLst>
                        <a:gs pos="0">
                          <a:srgbClr val="FFFFFF"/>
                        </a:gs>
                        <a:gs pos="100000">
                          <a:srgbClr val="E5B8B7"/>
                        </a:gs>
                      </a:gsLst>
                      <a:lin ang="5400000" scaled="1"/>
                    </a:gradFill>
                    <a:ln w="12700">
                      <a:solidFill>
                        <a:srgbClr val="D99594"/>
                      </a:solidFill>
                      <a:miter lim="800000"/>
                      <a:headEnd/>
                      <a:tailEnd/>
                    </a:ln>
                    <a:effectLst>
                      <a:outerShdw dist="28398" dir="3806097" algn="ctr" rotWithShape="0">
                        <a:srgbClr val="622423">
                          <a:alpha val="50000"/>
                        </a:srgbClr>
                      </a:outerShdw>
                    </a:effectLst>
                  </p:spPr>
                  <p:txBody>
                    <a:bodyPr wrap="square" lIns="74295" tIns="8890" rIns="74295" bIns="8890" anchor="ctr" upright="1"/>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l" rtl="0">
                        <a:defRPr sz="1000"/>
                      </a:pPr>
                      <a:r>
                        <a:rPr lang="en-US" altLang="ja-JP" sz="800" b="0" i="0" u="none" strike="noStrike" baseline="0" dirty="0">
                          <a:solidFill>
                            <a:srgbClr val="000000"/>
                          </a:solidFill>
                          <a:latin typeface="HG丸ｺﾞｼｯｸM-PRO"/>
                          <a:ea typeface="HG丸ｺﾞｼｯｸM-PRO"/>
                        </a:rPr>
                        <a:t>H26</a:t>
                      </a:r>
                      <a:r>
                        <a:rPr lang="ja-JP" altLang="en-US" sz="800" b="0" i="0" u="none" strike="noStrike" baseline="0" dirty="0">
                          <a:solidFill>
                            <a:srgbClr val="000000"/>
                          </a:solidFill>
                          <a:latin typeface="HG丸ｺﾞｼｯｸM-PRO"/>
                          <a:ea typeface="HG丸ｺﾞｼｯｸM-PRO"/>
                        </a:rPr>
                        <a:t>年１月</a:t>
                      </a:r>
                      <a:endParaRPr lang="ja-JP" altLang="en-US" sz="800" b="0" i="0" u="none" strike="noStrike" baseline="0" dirty="0">
                        <a:solidFill>
                          <a:srgbClr val="000000"/>
                        </a:solidFill>
                        <a:latin typeface="Times New Roman"/>
                        <a:cs typeface="Times New Roman"/>
                      </a:endParaRPr>
                    </a:p>
                  </p:txBody>
                </p:sp>
                <p:sp>
                  <p:nvSpPr>
                    <p:cNvPr id="88" name="AutoShape 6"/>
                    <p:cNvSpPr>
                      <a:spLocks noChangeArrowheads="1"/>
                    </p:cNvSpPr>
                    <p:nvPr/>
                  </p:nvSpPr>
                  <p:spPr bwMode="auto">
                    <a:xfrm>
                      <a:off x="3841401" y="34791"/>
                      <a:ext cx="1562100" cy="275998"/>
                    </a:xfrm>
                    <a:prstGeom prst="homePlate">
                      <a:avLst>
                        <a:gd name="adj" fmla="val 97870"/>
                      </a:avLst>
                    </a:prstGeom>
                    <a:gradFill rotWithShape="0">
                      <a:gsLst>
                        <a:gs pos="0">
                          <a:srgbClr val="FFFFFF"/>
                        </a:gs>
                        <a:gs pos="100000">
                          <a:srgbClr val="E5B8B7"/>
                        </a:gs>
                      </a:gsLst>
                      <a:lin ang="5400000" scaled="1"/>
                    </a:gradFill>
                    <a:ln w="12700">
                      <a:solidFill>
                        <a:srgbClr val="D99594"/>
                      </a:solidFill>
                      <a:miter lim="800000"/>
                      <a:headEnd/>
                      <a:tailEnd/>
                    </a:ln>
                    <a:effectLst>
                      <a:outerShdw dist="28398" dir="3806097" algn="ctr" rotWithShape="0">
                        <a:srgbClr val="622423">
                          <a:alpha val="50000"/>
                        </a:srgbClr>
                      </a:outerShdw>
                    </a:effectLst>
                  </p:spPr>
                  <p:txBody>
                    <a:bodyPr wrap="square" lIns="74295" tIns="8890" rIns="74295" bIns="8890" anchor="ctr" upright="1"/>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rtl="0">
                        <a:defRPr sz="1000"/>
                      </a:pPr>
                      <a:r>
                        <a:rPr lang="en-US" altLang="ja-JP" sz="800" b="0" i="0" u="none" strike="noStrike" baseline="0" dirty="0" smtClean="0">
                          <a:solidFill>
                            <a:srgbClr val="000000"/>
                          </a:solidFill>
                          <a:latin typeface="HG丸ｺﾞｼｯｸM-PRO"/>
                          <a:ea typeface="HG丸ｺﾞｼｯｸM-PRO"/>
                        </a:rPr>
                        <a:t>3</a:t>
                      </a:r>
                      <a:r>
                        <a:rPr lang="ja-JP" altLang="en-US" sz="800" b="0" i="0" u="none" strike="noStrike" baseline="0" dirty="0" smtClean="0">
                          <a:solidFill>
                            <a:srgbClr val="000000"/>
                          </a:solidFill>
                          <a:latin typeface="HG丸ｺﾞｼｯｸM-PRO"/>
                          <a:ea typeface="HG丸ｺﾞｼｯｸM-PRO"/>
                        </a:rPr>
                        <a:t>月末</a:t>
                      </a:r>
                      <a:endParaRPr lang="ja-JP" altLang="en-US" sz="1200" b="0" i="0" u="none" strike="noStrike" baseline="0" dirty="0">
                        <a:solidFill>
                          <a:srgbClr val="000000"/>
                        </a:solidFill>
                        <a:latin typeface="Times New Roman"/>
                        <a:cs typeface="Times New Roman"/>
                      </a:endParaRPr>
                    </a:p>
                  </p:txBody>
                </p:sp>
                <p:sp>
                  <p:nvSpPr>
                    <p:cNvPr id="89" name="AutoShape 7"/>
                    <p:cNvSpPr>
                      <a:spLocks noChangeArrowheads="1"/>
                    </p:cNvSpPr>
                    <p:nvPr/>
                  </p:nvSpPr>
                  <p:spPr bwMode="auto">
                    <a:xfrm>
                      <a:off x="8036034" y="28347"/>
                      <a:ext cx="1225442" cy="257982"/>
                    </a:xfrm>
                    <a:prstGeom prst="homePlate">
                      <a:avLst>
                        <a:gd name="adj" fmla="val 97870"/>
                      </a:avLst>
                    </a:prstGeom>
                    <a:gradFill rotWithShape="0">
                      <a:gsLst>
                        <a:gs pos="0">
                          <a:srgbClr val="FFFFFF"/>
                        </a:gs>
                        <a:gs pos="100000">
                          <a:srgbClr val="E5B8B7"/>
                        </a:gs>
                      </a:gsLst>
                      <a:lin ang="5400000" scaled="1"/>
                    </a:gradFill>
                    <a:ln w="12700">
                      <a:solidFill>
                        <a:srgbClr val="D99594"/>
                      </a:solidFill>
                      <a:miter lim="800000"/>
                      <a:headEnd/>
                      <a:tailEnd/>
                    </a:ln>
                    <a:effectLst>
                      <a:outerShdw dist="28398" dir="3806097" algn="ctr" rotWithShape="0">
                        <a:srgbClr val="622423">
                          <a:alpha val="50000"/>
                        </a:srgbClr>
                      </a:outerShdw>
                    </a:effectLst>
                  </p:spPr>
                  <p:txBody>
                    <a:bodyPr wrap="square" lIns="74295" tIns="8890" rIns="74295" bIns="8890" anchor="ctr" upright="1"/>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l" rtl="0">
                        <a:defRPr sz="1000"/>
                      </a:pPr>
                      <a:r>
                        <a:rPr lang="ja-JP" altLang="en-US" sz="800" b="0" i="0" u="none" strike="noStrike" baseline="0" dirty="0" smtClean="0">
                          <a:solidFill>
                            <a:srgbClr val="000000"/>
                          </a:solidFill>
                          <a:latin typeface="HG丸ｺﾞｼｯｸM-PRO"/>
                          <a:ea typeface="HG丸ｺﾞｼｯｸM-PRO"/>
                        </a:rPr>
                        <a:t>６月</a:t>
                      </a:r>
                      <a:endParaRPr lang="ja-JP" altLang="en-US" sz="1200" b="0" i="0" u="none" strike="noStrike" baseline="0" dirty="0">
                        <a:solidFill>
                          <a:srgbClr val="000000"/>
                        </a:solidFill>
                        <a:latin typeface="Times New Roman"/>
                        <a:cs typeface="Times New Roman"/>
                      </a:endParaRPr>
                    </a:p>
                  </p:txBody>
                </p:sp>
                <p:sp>
                  <p:nvSpPr>
                    <p:cNvPr id="90" name="AutoShape 8"/>
                    <p:cNvSpPr>
                      <a:spLocks noChangeArrowheads="1"/>
                    </p:cNvSpPr>
                    <p:nvPr/>
                  </p:nvSpPr>
                  <p:spPr bwMode="auto">
                    <a:xfrm>
                      <a:off x="14113089" y="0"/>
                      <a:ext cx="1700939" cy="302723"/>
                    </a:xfrm>
                    <a:prstGeom prst="homePlate">
                      <a:avLst>
                        <a:gd name="adj" fmla="val 97870"/>
                      </a:avLst>
                    </a:prstGeom>
                    <a:gradFill rotWithShape="0">
                      <a:gsLst>
                        <a:gs pos="0">
                          <a:srgbClr val="FFFFFF"/>
                        </a:gs>
                        <a:gs pos="100000">
                          <a:srgbClr val="E5B8B7"/>
                        </a:gs>
                      </a:gsLst>
                      <a:lin ang="5400000" scaled="1"/>
                    </a:gradFill>
                    <a:ln w="12700">
                      <a:solidFill>
                        <a:srgbClr val="D99594"/>
                      </a:solidFill>
                      <a:miter lim="800000"/>
                      <a:headEnd/>
                      <a:tailEnd/>
                    </a:ln>
                    <a:effectLst>
                      <a:outerShdw dist="28398" dir="3806097" algn="ctr" rotWithShape="0">
                        <a:srgbClr val="622423">
                          <a:alpha val="50000"/>
                        </a:srgbClr>
                      </a:outerShdw>
                    </a:effectLst>
                  </p:spPr>
                  <p:txBody>
                    <a:bodyPr wrap="square" lIns="74295" tIns="8890" rIns="74295" bIns="8890" anchor="ctr" upright="1"/>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rtl="0">
                        <a:defRPr sz="1000"/>
                      </a:pPr>
                      <a:r>
                        <a:rPr lang="ja-JP" altLang="en-US" sz="800" b="0" i="0" u="none" strike="noStrike" baseline="0" dirty="0" smtClean="0">
                          <a:solidFill>
                            <a:srgbClr val="000000"/>
                          </a:solidFill>
                          <a:latin typeface="HG丸ｺﾞｼｯｸM-PRO"/>
                          <a:ea typeface="HG丸ｺﾞｼｯｸM-PRO"/>
                        </a:rPr>
                        <a:t>１０月</a:t>
                      </a:r>
                      <a:endParaRPr lang="ja-JP" altLang="en-US" sz="800" b="0" i="0" u="none" strike="noStrike" baseline="0" dirty="0">
                        <a:solidFill>
                          <a:srgbClr val="000000"/>
                        </a:solidFill>
                        <a:latin typeface="Times New Roman"/>
                        <a:cs typeface="Times New Roman"/>
                      </a:endParaRPr>
                    </a:p>
                  </p:txBody>
                </p:sp>
                <p:sp>
                  <p:nvSpPr>
                    <p:cNvPr id="91" name="AutoShape 9"/>
                    <p:cNvSpPr>
                      <a:spLocks noChangeArrowheads="1"/>
                    </p:cNvSpPr>
                    <p:nvPr/>
                  </p:nvSpPr>
                  <p:spPr bwMode="auto">
                    <a:xfrm>
                      <a:off x="20704176" y="2948"/>
                      <a:ext cx="1143000" cy="304800"/>
                    </a:xfrm>
                    <a:prstGeom prst="homePlate">
                      <a:avLst>
                        <a:gd name="adj" fmla="val 97870"/>
                      </a:avLst>
                    </a:prstGeom>
                    <a:gradFill rotWithShape="0">
                      <a:gsLst>
                        <a:gs pos="0">
                          <a:srgbClr val="FFFFFF"/>
                        </a:gs>
                        <a:gs pos="100000">
                          <a:srgbClr val="E5B8B7"/>
                        </a:gs>
                      </a:gsLst>
                      <a:lin ang="5400000" scaled="1"/>
                    </a:gradFill>
                    <a:ln w="12700">
                      <a:solidFill>
                        <a:srgbClr val="D99594"/>
                      </a:solidFill>
                      <a:miter lim="800000"/>
                      <a:headEnd/>
                      <a:tailEnd/>
                    </a:ln>
                    <a:effectLst>
                      <a:outerShdw dist="28398" dir="3806097" algn="ctr" rotWithShape="0">
                        <a:srgbClr val="622423">
                          <a:alpha val="50000"/>
                        </a:srgbClr>
                      </a:outerShdw>
                    </a:effectLst>
                  </p:spPr>
                  <p:txBody>
                    <a:bodyPr wrap="square" lIns="74295" tIns="8890" rIns="74295" bIns="8890" anchor="ctr" upright="1"/>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rtl="0">
                        <a:defRPr sz="1000"/>
                      </a:pPr>
                      <a:r>
                        <a:rPr lang="ja-JP" altLang="en-US" sz="800" b="0" i="0" u="none" strike="noStrike" baseline="0" dirty="0">
                          <a:solidFill>
                            <a:srgbClr val="000000"/>
                          </a:solidFill>
                          <a:latin typeface="HG丸ｺﾞｼｯｸM-PRO"/>
                          <a:ea typeface="HG丸ｺﾞｼｯｸM-PRO"/>
                        </a:rPr>
                        <a:t>４月</a:t>
                      </a:r>
                      <a:endParaRPr lang="ja-JP" altLang="en-US" sz="800" b="0" i="0" u="none" strike="noStrike" baseline="0" dirty="0">
                        <a:solidFill>
                          <a:srgbClr val="000000"/>
                        </a:solidFill>
                        <a:latin typeface="Times New Roman"/>
                        <a:cs typeface="Times New Roman"/>
                      </a:endParaRPr>
                    </a:p>
                  </p:txBody>
                </p:sp>
                <p:sp>
                  <p:nvSpPr>
                    <p:cNvPr id="92" name="Text Box 10"/>
                    <p:cNvSpPr txBox="1">
                      <a:spLocks noChangeArrowheads="1"/>
                    </p:cNvSpPr>
                    <p:nvPr/>
                  </p:nvSpPr>
                  <p:spPr bwMode="auto">
                    <a:xfrm flipH="1">
                      <a:off x="-174237" y="454085"/>
                      <a:ext cx="1742359" cy="378404"/>
                    </a:xfrm>
                    <a:prstGeom prst="rect">
                      <a:avLst/>
                    </a:prstGeom>
                    <a:solidFill>
                      <a:srgbClr val="FFFFFF"/>
                    </a:solidFill>
                    <a:ln w="9525">
                      <a:solidFill>
                        <a:srgbClr val="000000"/>
                      </a:solidFill>
                      <a:miter lim="800000"/>
                      <a:headEnd/>
                      <a:tailEnd/>
                    </a:ln>
                  </p:spPr>
                  <p:txBody>
                    <a:bodyPr vert="horz" wrap="square" lIns="74295" tIns="8890" rIns="74295" bIns="8890" anchor="ctr" upright="1"/>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rtl="0">
                        <a:lnSpc>
                          <a:spcPts val="1200"/>
                        </a:lnSpc>
                        <a:defRPr sz="1000"/>
                      </a:pPr>
                      <a:r>
                        <a:rPr lang="ja-JP" altLang="en-US" sz="800" b="0" i="0" u="none" strike="noStrike" baseline="0" dirty="0" smtClean="0">
                          <a:solidFill>
                            <a:srgbClr val="000000"/>
                          </a:solidFill>
                          <a:latin typeface="Times New Roman"/>
                          <a:cs typeface="Times New Roman"/>
                        </a:rPr>
                        <a:t>ニーズ</a:t>
                      </a:r>
                      <a:endParaRPr lang="en-US" altLang="ja-JP" sz="800" b="0" i="0" u="none" strike="noStrike" baseline="0" dirty="0">
                        <a:solidFill>
                          <a:srgbClr val="000000"/>
                        </a:solidFill>
                        <a:latin typeface="Times New Roman"/>
                        <a:cs typeface="Times New Roman"/>
                      </a:endParaRPr>
                    </a:p>
                    <a:p>
                      <a:pPr algn="ctr" rtl="0">
                        <a:lnSpc>
                          <a:spcPts val="1200"/>
                        </a:lnSpc>
                        <a:defRPr sz="1000"/>
                      </a:pPr>
                      <a:r>
                        <a:rPr lang="ja-JP" altLang="en-US" sz="800" b="0" i="0" u="none" strike="noStrike" baseline="0" dirty="0">
                          <a:solidFill>
                            <a:srgbClr val="000000"/>
                          </a:solidFill>
                          <a:latin typeface="Times New Roman"/>
                          <a:cs typeface="Times New Roman"/>
                        </a:rPr>
                        <a:t>調査開始</a:t>
                      </a:r>
                    </a:p>
                  </p:txBody>
                </p:sp>
                <p:sp>
                  <p:nvSpPr>
                    <p:cNvPr id="93" name="Text Box 10"/>
                    <p:cNvSpPr txBox="1">
                      <a:spLocks noChangeArrowheads="1"/>
                    </p:cNvSpPr>
                    <p:nvPr/>
                  </p:nvSpPr>
                  <p:spPr bwMode="auto">
                    <a:xfrm>
                      <a:off x="1219653" y="1239674"/>
                      <a:ext cx="1380923" cy="1030748"/>
                    </a:xfrm>
                    <a:prstGeom prst="rect">
                      <a:avLst/>
                    </a:prstGeom>
                    <a:solidFill>
                      <a:srgbClr val="FFFFFF"/>
                    </a:solidFill>
                    <a:ln w="9525">
                      <a:solidFill>
                        <a:srgbClr val="000000"/>
                      </a:solidFill>
                      <a:miter lim="800000"/>
                      <a:headEnd/>
                      <a:tailEnd/>
                    </a:ln>
                  </p:spPr>
                  <p:txBody>
                    <a:bodyPr vert="eaVert" wrap="square" lIns="74295" tIns="8890" rIns="74295" bIns="8890" anchor="ctr" upright="1"/>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rtl="0">
                        <a:lnSpc>
                          <a:spcPts val="1100"/>
                        </a:lnSpc>
                        <a:defRPr sz="1000"/>
                      </a:pPr>
                      <a:r>
                        <a:rPr lang="ja-JP" altLang="en-US" sz="800" b="0" i="0" u="none" strike="noStrike" baseline="0" dirty="0">
                          <a:solidFill>
                            <a:srgbClr val="000000"/>
                          </a:solidFill>
                          <a:latin typeface="Times New Roman"/>
                          <a:cs typeface="Times New Roman"/>
                        </a:rPr>
                        <a:t>市町村の状況確認</a:t>
                      </a:r>
                      <a:endParaRPr lang="en-US" altLang="ja-JP" sz="800" b="0" i="0" u="none" strike="noStrike" baseline="0" dirty="0">
                        <a:solidFill>
                          <a:srgbClr val="000000"/>
                        </a:solidFill>
                        <a:latin typeface="Times New Roman"/>
                        <a:cs typeface="Times New Roman"/>
                      </a:endParaRPr>
                    </a:p>
                    <a:p>
                      <a:pPr algn="ctr" rtl="0">
                        <a:lnSpc>
                          <a:spcPts val="1100"/>
                        </a:lnSpc>
                        <a:defRPr sz="1000"/>
                      </a:pPr>
                      <a:r>
                        <a:rPr lang="ja-JP" altLang="en-US" sz="800" b="0" i="0" u="none" strike="noStrike" baseline="0" dirty="0">
                          <a:solidFill>
                            <a:srgbClr val="000000"/>
                          </a:solidFill>
                          <a:latin typeface="Times New Roman"/>
                          <a:cs typeface="Times New Roman"/>
                        </a:rPr>
                        <a:t>ヒアリング</a:t>
                      </a:r>
                      <a:endParaRPr lang="en-US" altLang="ja-JP" sz="800" b="0" i="0" u="none" strike="noStrike" baseline="0" dirty="0">
                        <a:solidFill>
                          <a:srgbClr val="000000"/>
                        </a:solidFill>
                        <a:latin typeface="Times New Roman"/>
                        <a:cs typeface="Times New Roman"/>
                      </a:endParaRPr>
                    </a:p>
                  </p:txBody>
                </p:sp>
                <p:sp>
                  <p:nvSpPr>
                    <p:cNvPr id="97" name="Text Box 10"/>
                    <p:cNvSpPr txBox="1">
                      <a:spLocks noChangeArrowheads="1"/>
                    </p:cNvSpPr>
                    <p:nvPr/>
                  </p:nvSpPr>
                  <p:spPr bwMode="auto">
                    <a:xfrm>
                      <a:off x="14287325" y="1286574"/>
                      <a:ext cx="3601815" cy="547138"/>
                    </a:xfrm>
                    <a:prstGeom prst="rect">
                      <a:avLst/>
                    </a:prstGeom>
                    <a:solidFill>
                      <a:schemeClr val="accent1">
                        <a:lumMod val="60000"/>
                        <a:lumOff val="40000"/>
                      </a:schemeClr>
                    </a:solidFill>
                    <a:ln w="9525">
                      <a:solidFill>
                        <a:srgbClr val="000000"/>
                      </a:solidFill>
                      <a:miter lim="800000"/>
                      <a:headEnd/>
                      <a:tailEnd/>
                    </a:ln>
                  </p:spPr>
                  <p:txBody>
                    <a:bodyPr wrap="square" lIns="74295" tIns="8890" rIns="74295" bIns="8890" anchor="ctr" upright="1"/>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rtl="0">
                        <a:defRPr sz="1000"/>
                      </a:pPr>
                      <a:r>
                        <a:rPr lang="ja-JP" altLang="en-US" sz="800" b="0" i="0" u="none" strike="noStrike" baseline="0" dirty="0">
                          <a:solidFill>
                            <a:sysClr val="windowText" lastClr="000000"/>
                          </a:solidFill>
                          <a:latin typeface="HGPｺﾞｼｯｸE" pitchFamily="50" charset="-128"/>
                          <a:ea typeface="HGPｺﾞｼｯｸE" pitchFamily="50" charset="-128"/>
                          <a:cs typeface="Times New Roman"/>
                        </a:rPr>
                        <a:t>県計画について</a:t>
                      </a:r>
                      <a:endParaRPr lang="en-US" altLang="ja-JP" sz="800" b="0" i="0" u="none" strike="noStrike" baseline="0" dirty="0">
                        <a:solidFill>
                          <a:sysClr val="windowText" lastClr="000000"/>
                        </a:solidFill>
                        <a:latin typeface="HGPｺﾞｼｯｸE" pitchFamily="50" charset="-128"/>
                        <a:ea typeface="HGPｺﾞｼｯｸE" pitchFamily="50" charset="-128"/>
                        <a:cs typeface="Times New Roman"/>
                      </a:endParaRPr>
                    </a:p>
                    <a:p>
                      <a:pPr algn="ctr" rtl="0">
                        <a:defRPr sz="1000"/>
                      </a:pPr>
                      <a:r>
                        <a:rPr lang="ja-JP" altLang="en-US" sz="800" b="0" i="0" u="none" strike="noStrike" baseline="0" dirty="0">
                          <a:solidFill>
                            <a:sysClr val="windowText" lastClr="000000"/>
                          </a:solidFill>
                          <a:latin typeface="HGPｺﾞｼｯｸE" pitchFamily="50" charset="-128"/>
                          <a:ea typeface="HGPｺﾞｼｯｸE" pitchFamily="50" charset="-128"/>
                          <a:cs typeface="Times New Roman"/>
                        </a:rPr>
                        <a:t>９月末：概ねの案の取りまとめ</a:t>
                      </a:r>
                      <a:endParaRPr lang="en-US" altLang="ja-JP" sz="800" b="0" i="0" u="none" strike="noStrike" baseline="0" dirty="0">
                        <a:solidFill>
                          <a:sysClr val="windowText" lastClr="000000"/>
                        </a:solidFill>
                        <a:latin typeface="HGPｺﾞｼｯｸE" pitchFamily="50" charset="-128"/>
                        <a:ea typeface="HGPｺﾞｼｯｸE" pitchFamily="50" charset="-128"/>
                        <a:cs typeface="Times New Roman"/>
                      </a:endParaRPr>
                    </a:p>
                    <a:p>
                      <a:pPr algn="ctr" rtl="0">
                        <a:defRPr sz="1000"/>
                      </a:pPr>
                      <a:r>
                        <a:rPr lang="ja-JP" altLang="en-US" sz="800" b="0" i="0" u="none" strike="noStrike" baseline="0" dirty="0">
                          <a:solidFill>
                            <a:sysClr val="windowText" lastClr="000000"/>
                          </a:solidFill>
                          <a:latin typeface="HGPｺﾞｼｯｸE" pitchFamily="50" charset="-128"/>
                          <a:ea typeface="HGPｺﾞｼｯｸE" pitchFamily="50" charset="-128"/>
                          <a:cs typeface="Times New Roman"/>
                        </a:rPr>
                        <a:t>１０月～：パブコメ等の手続き</a:t>
                      </a:r>
                      <a:endParaRPr lang="en-US" altLang="ja-JP" sz="800" b="0" i="0" u="none" strike="noStrike" baseline="0" dirty="0">
                        <a:solidFill>
                          <a:sysClr val="windowText" lastClr="000000"/>
                        </a:solidFill>
                        <a:latin typeface="HGPｺﾞｼｯｸE" pitchFamily="50" charset="-128"/>
                        <a:ea typeface="HGPｺﾞｼｯｸE" pitchFamily="50" charset="-128"/>
                        <a:cs typeface="Times New Roman"/>
                      </a:endParaRPr>
                    </a:p>
                  </p:txBody>
                </p:sp>
                <p:sp>
                  <p:nvSpPr>
                    <p:cNvPr id="98" name="Text Box 10"/>
                    <p:cNvSpPr txBox="1">
                      <a:spLocks noChangeArrowheads="1"/>
                    </p:cNvSpPr>
                    <p:nvPr/>
                  </p:nvSpPr>
                  <p:spPr bwMode="auto">
                    <a:xfrm>
                      <a:off x="12022262" y="1892020"/>
                      <a:ext cx="3484713" cy="368036"/>
                    </a:xfrm>
                    <a:prstGeom prst="rect">
                      <a:avLst/>
                    </a:prstGeom>
                    <a:solidFill>
                      <a:schemeClr val="accent6">
                        <a:lumMod val="60000"/>
                        <a:lumOff val="40000"/>
                      </a:schemeClr>
                    </a:solidFill>
                    <a:ln w="9525">
                      <a:solidFill>
                        <a:srgbClr val="000000"/>
                      </a:solidFill>
                      <a:miter lim="800000"/>
                      <a:headEnd/>
                      <a:tailEnd/>
                    </a:ln>
                  </p:spPr>
                  <p:txBody>
                    <a:bodyPr vert="horz" wrap="square" lIns="74295" tIns="8890" rIns="74295" bIns="8890" anchor="ctr" upright="1"/>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rtl="0">
                        <a:defRPr sz="1000"/>
                      </a:pPr>
                      <a:r>
                        <a:rPr lang="ja-JP" altLang="en-US" sz="800" b="0" i="0" u="none" strike="noStrike" baseline="0" dirty="0" smtClean="0">
                          <a:solidFill>
                            <a:srgbClr val="000000"/>
                          </a:solidFill>
                          <a:latin typeface="Times New Roman"/>
                          <a:cs typeface="Times New Roman"/>
                        </a:rPr>
                        <a:t>認定こども園　</a:t>
                      </a:r>
                      <a:r>
                        <a:rPr lang="ja-JP" altLang="en-US" sz="800" dirty="0" smtClean="0">
                          <a:solidFill>
                            <a:srgbClr val="000000"/>
                          </a:solidFill>
                          <a:latin typeface="Times New Roman"/>
                          <a:cs typeface="Times New Roman"/>
                        </a:rPr>
                        <a:t>認可・認定等</a:t>
                      </a:r>
                      <a:endParaRPr lang="en-US" altLang="ja-JP" sz="800" dirty="0" smtClean="0">
                        <a:solidFill>
                          <a:srgbClr val="000000"/>
                        </a:solidFill>
                        <a:latin typeface="Times New Roman"/>
                        <a:cs typeface="Times New Roman"/>
                      </a:endParaRPr>
                    </a:p>
                    <a:p>
                      <a:pPr algn="ctr" rtl="0">
                        <a:defRPr sz="1000"/>
                      </a:pPr>
                      <a:r>
                        <a:rPr lang="ja-JP" altLang="en-US" sz="800" b="0" i="0" u="none" strike="noStrike" baseline="0" dirty="0" smtClean="0">
                          <a:solidFill>
                            <a:srgbClr val="000000"/>
                          </a:solidFill>
                          <a:latin typeface="Times New Roman"/>
                          <a:cs typeface="Times New Roman"/>
                        </a:rPr>
                        <a:t>申請受付開始</a:t>
                      </a:r>
                      <a:endParaRPr lang="en-US" altLang="ja-JP" sz="800" b="0" i="0" u="none" strike="noStrike" baseline="0" dirty="0">
                        <a:solidFill>
                          <a:srgbClr val="000000"/>
                        </a:solidFill>
                        <a:latin typeface="Times New Roman"/>
                        <a:cs typeface="Times New Roman"/>
                      </a:endParaRPr>
                    </a:p>
                  </p:txBody>
                </p:sp>
                <p:sp>
                  <p:nvSpPr>
                    <p:cNvPr id="99" name="Text Box 10"/>
                    <p:cNvSpPr txBox="1">
                      <a:spLocks noChangeArrowheads="1"/>
                    </p:cNvSpPr>
                    <p:nvPr/>
                  </p:nvSpPr>
                  <p:spPr bwMode="auto">
                    <a:xfrm>
                      <a:off x="19688630" y="1286572"/>
                      <a:ext cx="1393885" cy="756808"/>
                    </a:xfrm>
                    <a:prstGeom prst="rect">
                      <a:avLst/>
                    </a:prstGeom>
                    <a:solidFill>
                      <a:srgbClr val="FFFFFF"/>
                    </a:solidFill>
                    <a:ln w="9525">
                      <a:solidFill>
                        <a:srgbClr val="000000"/>
                      </a:solidFill>
                      <a:miter lim="800000"/>
                      <a:headEnd/>
                      <a:tailEnd/>
                    </a:ln>
                  </p:spPr>
                  <p:txBody>
                    <a:bodyPr vert="eaVert" wrap="square" lIns="74295" tIns="8890" rIns="74295" bIns="8890" anchor="ctr" upright="1"/>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rtl="0">
                        <a:defRPr sz="1000"/>
                      </a:pPr>
                      <a:r>
                        <a:rPr lang="ja-JP" altLang="en-US" sz="1050" b="1" i="0" u="none" strike="noStrike" baseline="0" dirty="0">
                          <a:solidFill>
                            <a:srgbClr val="000000"/>
                          </a:solidFill>
                          <a:latin typeface="Times New Roman"/>
                          <a:cs typeface="Times New Roman"/>
                        </a:rPr>
                        <a:t>県計画確定</a:t>
                      </a:r>
                      <a:endParaRPr lang="en-US" altLang="ja-JP" sz="1050" b="1" i="0" u="none" strike="noStrike" baseline="0" dirty="0">
                        <a:solidFill>
                          <a:srgbClr val="000000"/>
                        </a:solidFill>
                        <a:latin typeface="Times New Roman"/>
                        <a:cs typeface="Times New Roman"/>
                      </a:endParaRPr>
                    </a:p>
                    <a:p>
                      <a:pPr algn="ctr" rtl="0">
                        <a:defRPr sz="1000"/>
                      </a:pPr>
                      <a:r>
                        <a:rPr lang="ja-JP" altLang="en-US" sz="1050" b="1" i="0" u="none" strike="noStrike" baseline="0" dirty="0">
                          <a:solidFill>
                            <a:srgbClr val="000000"/>
                          </a:solidFill>
                          <a:latin typeface="Times New Roman"/>
                          <a:cs typeface="Times New Roman"/>
                        </a:rPr>
                        <a:t>（国に報告）</a:t>
                      </a:r>
                      <a:endParaRPr lang="en-US" altLang="ja-JP" sz="1050" b="1" i="0" u="none" strike="noStrike" baseline="0" dirty="0">
                        <a:solidFill>
                          <a:srgbClr val="000000"/>
                        </a:solidFill>
                        <a:latin typeface="Times New Roman"/>
                        <a:cs typeface="Times New Roman"/>
                      </a:endParaRPr>
                    </a:p>
                  </p:txBody>
                </p:sp>
                <p:sp>
                  <p:nvSpPr>
                    <p:cNvPr id="100" name="AutoShape 9"/>
                    <p:cNvSpPr>
                      <a:spLocks noChangeArrowheads="1"/>
                    </p:cNvSpPr>
                    <p:nvPr/>
                  </p:nvSpPr>
                  <p:spPr bwMode="auto">
                    <a:xfrm>
                      <a:off x="16560800" y="25173"/>
                      <a:ext cx="2364421" cy="261157"/>
                    </a:xfrm>
                    <a:prstGeom prst="homePlate">
                      <a:avLst>
                        <a:gd name="adj" fmla="val 97870"/>
                      </a:avLst>
                    </a:prstGeom>
                    <a:gradFill rotWithShape="0">
                      <a:gsLst>
                        <a:gs pos="0">
                          <a:srgbClr val="FFFFFF"/>
                        </a:gs>
                        <a:gs pos="100000">
                          <a:srgbClr val="E5B8B7"/>
                        </a:gs>
                      </a:gsLst>
                      <a:lin ang="5400000" scaled="1"/>
                    </a:gradFill>
                    <a:ln w="12700">
                      <a:solidFill>
                        <a:srgbClr val="D99594"/>
                      </a:solidFill>
                      <a:miter lim="800000"/>
                      <a:headEnd/>
                      <a:tailEnd/>
                    </a:ln>
                    <a:effectLst>
                      <a:outerShdw dist="28398" dir="3806097" algn="ctr" rotWithShape="0">
                        <a:srgbClr val="622423">
                          <a:alpha val="50000"/>
                        </a:srgbClr>
                      </a:outerShdw>
                    </a:effectLst>
                  </p:spPr>
                  <p:txBody>
                    <a:bodyPr wrap="square" lIns="74295" tIns="8890" rIns="74295" bIns="8890" anchor="ctr" upright="1"/>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rtl="0">
                        <a:defRPr sz="1000"/>
                      </a:pPr>
                      <a:r>
                        <a:rPr lang="en-US" altLang="ja-JP" sz="800" b="0" i="0" u="none" strike="noStrike" baseline="0" dirty="0">
                          <a:solidFill>
                            <a:srgbClr val="000000"/>
                          </a:solidFill>
                          <a:latin typeface="HG丸ｺﾞｼｯｸM-PRO"/>
                          <a:ea typeface="HG丸ｺﾞｼｯｸM-PRO"/>
                        </a:rPr>
                        <a:t>H</a:t>
                      </a:r>
                      <a:r>
                        <a:rPr lang="ja-JP" altLang="en-US" sz="800" b="0" i="0" u="none" strike="noStrike" baseline="0" dirty="0" smtClean="0">
                          <a:solidFill>
                            <a:srgbClr val="000000"/>
                          </a:solidFill>
                          <a:latin typeface="HG丸ｺﾞｼｯｸM-PRO"/>
                          <a:ea typeface="HG丸ｺﾞｼｯｸM-PRO"/>
                        </a:rPr>
                        <a:t>２７年１月</a:t>
                      </a:r>
                      <a:endParaRPr lang="ja-JP" altLang="en-US" sz="800" b="0" i="0" u="none" strike="noStrike" baseline="0" dirty="0">
                        <a:solidFill>
                          <a:srgbClr val="000000"/>
                        </a:solidFill>
                        <a:latin typeface="Times New Roman"/>
                        <a:cs typeface="Times New Roman"/>
                      </a:endParaRPr>
                    </a:p>
                  </p:txBody>
                </p:sp>
                <p:sp>
                  <p:nvSpPr>
                    <p:cNvPr id="101" name="Text Box 10"/>
                    <p:cNvSpPr txBox="1">
                      <a:spLocks noChangeArrowheads="1"/>
                    </p:cNvSpPr>
                    <p:nvPr/>
                  </p:nvSpPr>
                  <p:spPr bwMode="auto">
                    <a:xfrm>
                      <a:off x="21082515" y="378406"/>
                      <a:ext cx="696943" cy="1892017"/>
                    </a:xfrm>
                    <a:prstGeom prst="rect">
                      <a:avLst/>
                    </a:prstGeom>
                    <a:solidFill>
                      <a:srgbClr val="FFFFFF"/>
                    </a:solidFill>
                    <a:ln w="9525">
                      <a:solidFill>
                        <a:srgbClr val="000000"/>
                      </a:solidFill>
                      <a:miter lim="800000"/>
                      <a:headEnd/>
                      <a:tailEnd/>
                    </a:ln>
                  </p:spPr>
                  <p:txBody>
                    <a:bodyPr vert="eaVert" wrap="square" lIns="74295" tIns="8890" rIns="74295" bIns="8890" anchor="ctr" upright="1"/>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rtl="0">
                        <a:defRPr sz="1000"/>
                      </a:pPr>
                      <a:r>
                        <a:rPr lang="ja-JP" altLang="en-US" sz="800" b="1" i="0" u="none" strike="noStrike" baseline="0" dirty="0">
                          <a:solidFill>
                            <a:srgbClr val="000000"/>
                          </a:solidFill>
                          <a:latin typeface="Times New Roman"/>
                          <a:cs typeface="Times New Roman"/>
                        </a:rPr>
                        <a:t>子ども・</a:t>
                      </a:r>
                      <a:r>
                        <a:rPr lang="ja-JP" altLang="en-US" sz="800" b="1" i="0" u="none" strike="noStrike" baseline="0" dirty="0" smtClean="0">
                          <a:solidFill>
                            <a:srgbClr val="000000"/>
                          </a:solidFill>
                          <a:latin typeface="Times New Roman"/>
                          <a:cs typeface="Times New Roman"/>
                        </a:rPr>
                        <a:t>子育て支援新制度</a:t>
                      </a:r>
                      <a:r>
                        <a:rPr lang="ja-JP" altLang="en-US" sz="800" b="1" dirty="0">
                          <a:solidFill>
                            <a:srgbClr val="000000"/>
                          </a:solidFill>
                          <a:latin typeface="Times New Roman"/>
                          <a:cs typeface="Times New Roman"/>
                        </a:rPr>
                        <a:t>スタート</a:t>
                      </a:r>
                      <a:endParaRPr lang="en-US" altLang="ja-JP" sz="800" b="1" i="0" u="none" strike="noStrike" baseline="0" dirty="0">
                        <a:solidFill>
                          <a:srgbClr val="000000"/>
                        </a:solidFill>
                        <a:latin typeface="Times New Roman"/>
                        <a:cs typeface="Times New Roman"/>
                      </a:endParaRPr>
                    </a:p>
                  </p:txBody>
                </p:sp>
                <p:sp>
                  <p:nvSpPr>
                    <p:cNvPr id="102" name="AutoShape 7"/>
                    <p:cNvSpPr>
                      <a:spLocks noChangeArrowheads="1"/>
                    </p:cNvSpPr>
                    <p:nvPr/>
                  </p:nvSpPr>
                  <p:spPr bwMode="auto">
                    <a:xfrm>
                      <a:off x="6683377" y="15648"/>
                      <a:ext cx="1092199" cy="292100"/>
                    </a:xfrm>
                    <a:prstGeom prst="homePlate">
                      <a:avLst>
                        <a:gd name="adj" fmla="val 97870"/>
                      </a:avLst>
                    </a:prstGeom>
                    <a:gradFill rotWithShape="0">
                      <a:gsLst>
                        <a:gs pos="0">
                          <a:srgbClr val="FFFFFF"/>
                        </a:gs>
                        <a:gs pos="100000">
                          <a:srgbClr val="E5B8B7"/>
                        </a:gs>
                      </a:gsLst>
                      <a:lin ang="5400000" scaled="1"/>
                    </a:gradFill>
                    <a:ln w="12700">
                      <a:solidFill>
                        <a:srgbClr val="D99594"/>
                      </a:solidFill>
                      <a:miter lim="800000"/>
                      <a:headEnd/>
                      <a:tailEnd/>
                    </a:ln>
                    <a:effectLst>
                      <a:outerShdw dist="28398" dir="3806097" algn="ctr" rotWithShape="0">
                        <a:srgbClr val="622423">
                          <a:alpha val="50000"/>
                        </a:srgbClr>
                      </a:outerShdw>
                    </a:effectLst>
                  </p:spPr>
                  <p:txBody>
                    <a:bodyPr wrap="square" lIns="74295" tIns="8890" rIns="74295" bIns="8890" anchor="ctr" upright="1"/>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rtl="0">
                        <a:defRPr sz="1000"/>
                      </a:pPr>
                      <a:r>
                        <a:rPr lang="en-US" altLang="ja-JP" sz="800" b="0" i="0" u="none" strike="noStrike" baseline="0" dirty="0" smtClean="0">
                          <a:solidFill>
                            <a:srgbClr val="000000"/>
                          </a:solidFill>
                          <a:latin typeface="HG丸ｺﾞｼｯｸM-PRO"/>
                          <a:ea typeface="HG丸ｺﾞｼｯｸM-PRO"/>
                        </a:rPr>
                        <a:t>5</a:t>
                      </a:r>
                      <a:r>
                        <a:rPr lang="ja-JP" altLang="en-US" sz="800" b="0" i="0" u="none" strike="noStrike" baseline="0" dirty="0" smtClean="0">
                          <a:solidFill>
                            <a:srgbClr val="000000"/>
                          </a:solidFill>
                          <a:latin typeface="HG丸ｺﾞｼｯｸM-PRO"/>
                          <a:ea typeface="HG丸ｺﾞｼｯｸM-PRO"/>
                        </a:rPr>
                        <a:t>月</a:t>
                      </a:r>
                      <a:endParaRPr lang="ja-JP" altLang="en-US" sz="800" b="0" i="0" u="none" strike="noStrike" baseline="0" dirty="0">
                        <a:solidFill>
                          <a:srgbClr val="000000"/>
                        </a:solidFill>
                        <a:latin typeface="Times New Roman"/>
                        <a:cs typeface="Times New Roman"/>
                      </a:endParaRPr>
                    </a:p>
                  </p:txBody>
                </p:sp>
                <p:sp>
                  <p:nvSpPr>
                    <p:cNvPr id="103" name="AutoShape 7"/>
                    <p:cNvSpPr>
                      <a:spLocks noChangeArrowheads="1"/>
                    </p:cNvSpPr>
                    <p:nvPr/>
                  </p:nvSpPr>
                  <p:spPr bwMode="auto">
                    <a:xfrm>
                      <a:off x="5486400" y="25173"/>
                      <a:ext cx="1092199" cy="269875"/>
                    </a:xfrm>
                    <a:prstGeom prst="homePlate">
                      <a:avLst>
                        <a:gd name="adj" fmla="val 97870"/>
                      </a:avLst>
                    </a:prstGeom>
                    <a:gradFill rotWithShape="0">
                      <a:gsLst>
                        <a:gs pos="0">
                          <a:srgbClr val="FFFFFF"/>
                        </a:gs>
                        <a:gs pos="100000">
                          <a:srgbClr val="E5B8B7"/>
                        </a:gs>
                      </a:gsLst>
                      <a:lin ang="5400000" scaled="1"/>
                    </a:gradFill>
                    <a:ln w="12700">
                      <a:solidFill>
                        <a:srgbClr val="D99594"/>
                      </a:solidFill>
                      <a:miter lim="800000"/>
                      <a:headEnd/>
                      <a:tailEnd/>
                    </a:ln>
                    <a:effectLst>
                      <a:outerShdw dist="28398" dir="3806097" algn="ctr" rotWithShape="0">
                        <a:srgbClr val="622423">
                          <a:alpha val="50000"/>
                        </a:srgbClr>
                      </a:outerShdw>
                    </a:effectLst>
                  </p:spPr>
                  <p:txBody>
                    <a:bodyPr wrap="square" lIns="74295" tIns="8890" rIns="74295" bIns="8890" anchor="ctr" upright="1"/>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l" rtl="0">
                        <a:defRPr sz="1000"/>
                      </a:pPr>
                      <a:r>
                        <a:rPr lang="ja-JP" altLang="en-US" sz="800" dirty="0" smtClean="0">
                          <a:solidFill>
                            <a:srgbClr val="000000"/>
                          </a:solidFill>
                          <a:latin typeface="HG丸ｺﾞｼｯｸM-PRO"/>
                          <a:ea typeface="HG丸ｺﾞｼｯｸM-PRO"/>
                        </a:rPr>
                        <a:t>４</a:t>
                      </a:r>
                      <a:r>
                        <a:rPr lang="ja-JP" altLang="en-US" sz="800" b="0" i="0" u="none" strike="noStrike" baseline="0" dirty="0" smtClean="0">
                          <a:solidFill>
                            <a:srgbClr val="000000"/>
                          </a:solidFill>
                          <a:latin typeface="HG丸ｺﾞｼｯｸM-PRO"/>
                          <a:ea typeface="HG丸ｺﾞｼｯｸM-PRO"/>
                        </a:rPr>
                        <a:t>月</a:t>
                      </a:r>
                      <a:endParaRPr lang="ja-JP" altLang="en-US" sz="1200" b="0" i="0" u="none" strike="noStrike" baseline="0" dirty="0">
                        <a:solidFill>
                          <a:srgbClr val="000000"/>
                        </a:solidFill>
                        <a:latin typeface="Times New Roman"/>
                        <a:cs typeface="Times New Roman"/>
                      </a:endParaRPr>
                    </a:p>
                  </p:txBody>
                </p:sp>
                <p:sp>
                  <p:nvSpPr>
                    <p:cNvPr id="104" name="正方形/長方形 103"/>
                    <p:cNvSpPr/>
                    <p:nvPr/>
                  </p:nvSpPr>
                  <p:spPr>
                    <a:xfrm>
                      <a:off x="5227070" y="1286574"/>
                      <a:ext cx="957718" cy="236448"/>
                    </a:xfrm>
                    <a:prstGeom prst="rect">
                      <a:avLst/>
                    </a:prstGeom>
                    <a:ln w="19050">
                      <a:solidFill>
                        <a:sysClr val="windowText" lastClr="000000"/>
                      </a:solidFill>
                    </a:ln>
                  </p:spPr>
                  <p:style>
                    <a:lnRef idx="2">
                      <a:schemeClr val="accent6"/>
                    </a:lnRef>
                    <a:fillRef idx="1">
                      <a:schemeClr val="lt1"/>
                    </a:fillRef>
                    <a:effectRef idx="0">
                      <a:schemeClr val="accent6"/>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kumimoji="1" lang="ja-JP" altLang="en-US" sz="800" dirty="0" smtClean="0">
                          <a:solidFill>
                            <a:sysClr val="windowText" lastClr="000000"/>
                          </a:solidFill>
                        </a:rPr>
                        <a:t>集計</a:t>
                      </a:r>
                      <a:endParaRPr kumimoji="1" lang="ja-JP" altLang="en-US" sz="800" dirty="0">
                        <a:solidFill>
                          <a:sysClr val="windowText" lastClr="000000"/>
                        </a:solidFill>
                      </a:endParaRPr>
                    </a:p>
                  </p:txBody>
                </p:sp>
                <p:sp>
                  <p:nvSpPr>
                    <p:cNvPr id="105" name="右矢印 104"/>
                    <p:cNvSpPr/>
                    <p:nvPr/>
                  </p:nvSpPr>
                  <p:spPr>
                    <a:xfrm>
                      <a:off x="6272484" y="1286574"/>
                      <a:ext cx="1302881" cy="172947"/>
                    </a:xfrm>
                    <a:prstGeom prst="rightArrow">
                      <a:avLst/>
                    </a:prstGeom>
                    <a:solidFill>
                      <a:schemeClr val="accent1">
                        <a:lumMod val="60000"/>
                        <a:lumOff val="4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sz="1100"/>
                    </a:p>
                  </p:txBody>
                </p:sp>
                <p:sp>
                  <p:nvSpPr>
                    <p:cNvPr id="106" name="右矢印 105"/>
                    <p:cNvSpPr/>
                    <p:nvPr/>
                  </p:nvSpPr>
                  <p:spPr>
                    <a:xfrm>
                      <a:off x="15506975" y="2043380"/>
                      <a:ext cx="5227069" cy="227042"/>
                    </a:xfrm>
                    <a:prstGeom prst="rightArrow">
                      <a:avLst>
                        <a:gd name="adj1" fmla="val 50000"/>
                        <a:gd name="adj2" fmla="val 227778"/>
                      </a:avLst>
                    </a:prstGeom>
                    <a:solidFill>
                      <a:schemeClr val="accent6">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sz="1100"/>
                    </a:p>
                  </p:txBody>
                </p:sp>
                <p:sp>
                  <p:nvSpPr>
                    <p:cNvPr id="107" name="Text Box 10"/>
                    <p:cNvSpPr txBox="1">
                      <a:spLocks noChangeArrowheads="1"/>
                    </p:cNvSpPr>
                    <p:nvPr/>
                  </p:nvSpPr>
                  <p:spPr bwMode="auto">
                    <a:xfrm>
                      <a:off x="4007423" y="681127"/>
                      <a:ext cx="1219649" cy="908170"/>
                    </a:xfrm>
                    <a:prstGeom prst="rect">
                      <a:avLst/>
                    </a:prstGeom>
                    <a:solidFill>
                      <a:srgbClr val="FFFFFF"/>
                    </a:solidFill>
                    <a:ln w="9525">
                      <a:solidFill>
                        <a:srgbClr val="000000"/>
                      </a:solidFill>
                      <a:miter lim="800000"/>
                      <a:headEnd/>
                      <a:tailEnd/>
                    </a:ln>
                  </p:spPr>
                  <p:txBody>
                    <a:bodyPr vert="eaVert" wrap="square" lIns="74295" tIns="8890" rIns="74295" bIns="8890" anchor="ctr" upright="1"/>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rtl="0">
                        <a:lnSpc>
                          <a:spcPts val="1100"/>
                        </a:lnSpc>
                        <a:defRPr sz="1000"/>
                      </a:pPr>
                      <a:r>
                        <a:rPr lang="ja-JP" altLang="en-US" sz="800" b="0" i="0" u="none" strike="noStrike" baseline="0" dirty="0">
                          <a:solidFill>
                            <a:srgbClr val="000000"/>
                          </a:solidFill>
                          <a:latin typeface="Times New Roman"/>
                          <a:cs typeface="Times New Roman"/>
                        </a:rPr>
                        <a:t>市町村・量の見込み</a:t>
                      </a:r>
                      <a:endParaRPr lang="en-US" altLang="ja-JP" sz="800" b="0" i="0" u="none" strike="noStrike" baseline="0" dirty="0">
                        <a:solidFill>
                          <a:srgbClr val="000000"/>
                        </a:solidFill>
                        <a:latin typeface="Times New Roman"/>
                        <a:cs typeface="Times New Roman"/>
                      </a:endParaRPr>
                    </a:p>
                    <a:p>
                      <a:pPr algn="ctr" rtl="0">
                        <a:lnSpc>
                          <a:spcPts val="1100"/>
                        </a:lnSpc>
                        <a:defRPr sz="1000"/>
                      </a:pPr>
                      <a:r>
                        <a:rPr lang="ja-JP" altLang="en-US" sz="800" b="0" i="0" u="none" strike="noStrike" baseline="0" dirty="0">
                          <a:solidFill>
                            <a:srgbClr val="000000"/>
                          </a:solidFill>
                          <a:latin typeface="Times New Roman"/>
                          <a:cs typeface="Times New Roman"/>
                        </a:rPr>
                        <a:t>県に報告</a:t>
                      </a:r>
                      <a:endParaRPr lang="en-US" altLang="ja-JP" sz="800" b="0" i="0" u="none" strike="noStrike" baseline="0" dirty="0">
                        <a:solidFill>
                          <a:srgbClr val="000000"/>
                        </a:solidFill>
                        <a:latin typeface="Times New Roman"/>
                        <a:cs typeface="Times New Roman"/>
                      </a:endParaRPr>
                    </a:p>
                  </p:txBody>
                </p:sp>
                <p:sp>
                  <p:nvSpPr>
                    <p:cNvPr id="108" name="Text Box 10"/>
                    <p:cNvSpPr txBox="1">
                      <a:spLocks noChangeArrowheads="1"/>
                    </p:cNvSpPr>
                    <p:nvPr/>
                  </p:nvSpPr>
                  <p:spPr bwMode="auto">
                    <a:xfrm>
                      <a:off x="5401306" y="1664977"/>
                      <a:ext cx="3310477" cy="454085"/>
                    </a:xfrm>
                    <a:prstGeom prst="rect">
                      <a:avLst/>
                    </a:prstGeom>
                    <a:solidFill>
                      <a:srgbClr val="FFFFFF"/>
                    </a:solidFill>
                    <a:ln w="9525">
                      <a:solidFill>
                        <a:srgbClr val="000000"/>
                      </a:solidFill>
                      <a:miter lim="800000"/>
                      <a:headEnd/>
                      <a:tailEnd/>
                    </a:ln>
                  </p:spPr>
                  <p:txBody>
                    <a:bodyPr wrap="square" lIns="74295" tIns="8890" rIns="74295" bIns="8890" anchor="ctr" upright="1"/>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rtl="0">
                        <a:lnSpc>
                          <a:spcPts val="1100"/>
                        </a:lnSpc>
                        <a:defRPr sz="1000"/>
                      </a:pPr>
                      <a:r>
                        <a:rPr lang="ja-JP" altLang="en-US" sz="800" b="0" i="0" u="none" strike="noStrike" baseline="0" dirty="0">
                          <a:solidFill>
                            <a:srgbClr val="000000"/>
                          </a:solidFill>
                          <a:latin typeface="Times New Roman"/>
                          <a:cs typeface="Times New Roman"/>
                        </a:rPr>
                        <a:t>県計画　「確保方策」検討</a:t>
                      </a:r>
                      <a:endParaRPr lang="en-US" altLang="ja-JP" sz="800" b="0" i="0" u="none" strike="noStrike" baseline="0" dirty="0">
                        <a:solidFill>
                          <a:srgbClr val="000000"/>
                        </a:solidFill>
                        <a:latin typeface="Times New Roman"/>
                        <a:cs typeface="Times New Roman"/>
                      </a:endParaRPr>
                    </a:p>
                    <a:p>
                      <a:pPr algn="l" rtl="0">
                        <a:lnSpc>
                          <a:spcPts val="1100"/>
                        </a:lnSpc>
                        <a:defRPr sz="1000"/>
                      </a:pPr>
                      <a:r>
                        <a:rPr lang="ja-JP" altLang="en-US" sz="800" b="0" i="0" u="none" strike="noStrike" baseline="0" dirty="0">
                          <a:solidFill>
                            <a:srgbClr val="000000"/>
                          </a:solidFill>
                          <a:latin typeface="Times New Roman"/>
                          <a:cs typeface="Times New Roman"/>
                        </a:rPr>
                        <a:t>（</a:t>
                      </a:r>
                      <a:r>
                        <a:rPr lang="ja-JP" altLang="en-US" sz="800" b="0" i="0" u="none" strike="noStrike" baseline="0" dirty="0" smtClean="0">
                          <a:solidFill>
                            <a:srgbClr val="000000"/>
                          </a:solidFill>
                          <a:latin typeface="Times New Roman"/>
                          <a:cs typeface="Times New Roman"/>
                        </a:rPr>
                        <a:t>４月～６月末目途</a:t>
                      </a:r>
                      <a:r>
                        <a:rPr lang="ja-JP" altLang="en-US" sz="1050" b="0" i="0" u="none" strike="noStrike" baseline="0" dirty="0">
                          <a:solidFill>
                            <a:srgbClr val="000000"/>
                          </a:solidFill>
                          <a:latin typeface="Times New Roman"/>
                          <a:cs typeface="Times New Roman"/>
                        </a:rPr>
                        <a:t>）</a:t>
                      </a:r>
                      <a:endParaRPr lang="en-US" altLang="ja-JP" sz="1050" b="0" i="0" u="none" strike="noStrike" baseline="0" dirty="0">
                        <a:solidFill>
                          <a:srgbClr val="000000"/>
                        </a:solidFill>
                        <a:latin typeface="Times New Roman"/>
                        <a:cs typeface="Times New Roman"/>
                      </a:endParaRPr>
                    </a:p>
                  </p:txBody>
                </p:sp>
                <p:sp>
                  <p:nvSpPr>
                    <p:cNvPr id="109" name="AutoShape 9"/>
                    <p:cNvSpPr>
                      <a:spLocks noChangeArrowheads="1"/>
                    </p:cNvSpPr>
                    <p:nvPr/>
                  </p:nvSpPr>
                  <p:spPr bwMode="auto">
                    <a:xfrm>
                      <a:off x="19519900" y="12473"/>
                      <a:ext cx="1143000" cy="304800"/>
                    </a:xfrm>
                    <a:prstGeom prst="homePlate">
                      <a:avLst>
                        <a:gd name="adj" fmla="val 97870"/>
                      </a:avLst>
                    </a:prstGeom>
                    <a:gradFill rotWithShape="0">
                      <a:gsLst>
                        <a:gs pos="0">
                          <a:srgbClr val="FFFFFF"/>
                        </a:gs>
                        <a:gs pos="100000">
                          <a:srgbClr val="E5B8B7"/>
                        </a:gs>
                      </a:gsLst>
                      <a:lin ang="5400000" scaled="1"/>
                    </a:gradFill>
                    <a:ln w="12700">
                      <a:solidFill>
                        <a:srgbClr val="D99594"/>
                      </a:solidFill>
                      <a:miter lim="800000"/>
                      <a:headEnd/>
                      <a:tailEnd/>
                    </a:ln>
                    <a:effectLst>
                      <a:outerShdw dist="28398" dir="3806097" algn="ctr" rotWithShape="0">
                        <a:srgbClr val="622423">
                          <a:alpha val="50000"/>
                        </a:srgbClr>
                      </a:outerShdw>
                    </a:effectLst>
                  </p:spPr>
                  <p:txBody>
                    <a:bodyPr wrap="square" lIns="74295" tIns="8890" rIns="74295" bIns="8890" anchor="ctr" upright="1"/>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rtl="0">
                        <a:defRPr sz="1000"/>
                      </a:pPr>
                      <a:r>
                        <a:rPr lang="ja-JP" altLang="en-US" sz="800" b="0" i="0" u="none" strike="noStrike" baseline="0" dirty="0">
                          <a:solidFill>
                            <a:srgbClr val="000000"/>
                          </a:solidFill>
                          <a:latin typeface="HG丸ｺﾞｼｯｸM-PRO"/>
                          <a:ea typeface="HG丸ｺﾞｼｯｸM-PRO"/>
                        </a:rPr>
                        <a:t>３月</a:t>
                      </a:r>
                      <a:endParaRPr lang="ja-JP" altLang="en-US" sz="800" b="0" i="0" u="none" strike="noStrike" baseline="0" dirty="0">
                        <a:solidFill>
                          <a:srgbClr val="000000"/>
                        </a:solidFill>
                        <a:latin typeface="Times New Roman"/>
                        <a:cs typeface="Times New Roman"/>
                      </a:endParaRPr>
                    </a:p>
                  </p:txBody>
                </p:sp>
                <p:sp>
                  <p:nvSpPr>
                    <p:cNvPr id="111" name="Text Box 10"/>
                    <p:cNvSpPr txBox="1">
                      <a:spLocks noChangeArrowheads="1"/>
                    </p:cNvSpPr>
                    <p:nvPr/>
                  </p:nvSpPr>
                  <p:spPr bwMode="auto">
                    <a:xfrm>
                      <a:off x="2090828" y="378404"/>
                      <a:ext cx="3136242" cy="302723"/>
                    </a:xfrm>
                    <a:prstGeom prst="rect">
                      <a:avLst/>
                    </a:prstGeom>
                    <a:solidFill>
                      <a:srgbClr val="FFFFFF"/>
                    </a:solidFill>
                    <a:ln w="9525">
                      <a:solidFill>
                        <a:srgbClr val="000000"/>
                      </a:solidFill>
                      <a:miter lim="800000"/>
                      <a:headEnd/>
                      <a:tailEnd/>
                    </a:ln>
                  </p:spPr>
                  <p:txBody>
                    <a:bodyPr wrap="square" lIns="74295" tIns="8890" rIns="74295" bIns="8890" anchor="ctr" upright="1"/>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rtl="0">
                        <a:lnSpc>
                          <a:spcPts val="900"/>
                        </a:lnSpc>
                        <a:defRPr sz="1000"/>
                      </a:pPr>
                      <a:r>
                        <a:rPr lang="ja-JP" altLang="en-US" sz="800" b="0" i="0" u="none" strike="noStrike" baseline="0" dirty="0" smtClean="0">
                          <a:solidFill>
                            <a:srgbClr val="000000"/>
                          </a:solidFill>
                          <a:latin typeface="Times New Roman"/>
                          <a:cs typeface="Times New Roman"/>
                        </a:rPr>
                        <a:t>「量</a:t>
                      </a:r>
                      <a:r>
                        <a:rPr lang="ja-JP" altLang="en-US" sz="800" b="0" i="0" u="none" strike="noStrike" baseline="0" dirty="0">
                          <a:solidFill>
                            <a:srgbClr val="000000"/>
                          </a:solidFill>
                          <a:latin typeface="Times New Roman"/>
                          <a:cs typeface="Times New Roman"/>
                        </a:rPr>
                        <a:t>の見込み」　</a:t>
                      </a:r>
                      <a:r>
                        <a:rPr lang="ja-JP" altLang="en-US" sz="800" b="0" i="0" u="none" strike="noStrike" baseline="0" dirty="0" smtClean="0">
                          <a:solidFill>
                            <a:srgbClr val="000000"/>
                          </a:solidFill>
                          <a:latin typeface="Times New Roman"/>
                          <a:cs typeface="Times New Roman"/>
                        </a:rPr>
                        <a:t>検討</a:t>
                      </a:r>
                      <a:endParaRPr lang="en-US" altLang="ja-JP" sz="800" b="0" i="0" u="none" strike="noStrike" baseline="0" dirty="0" smtClean="0">
                        <a:solidFill>
                          <a:srgbClr val="000000"/>
                        </a:solidFill>
                        <a:latin typeface="Times New Roman"/>
                        <a:cs typeface="Times New Roman"/>
                      </a:endParaRPr>
                    </a:p>
                  </p:txBody>
                </p:sp>
                <p:sp>
                  <p:nvSpPr>
                    <p:cNvPr id="112" name="Text Box 10"/>
                    <p:cNvSpPr txBox="1">
                      <a:spLocks noChangeArrowheads="1"/>
                    </p:cNvSpPr>
                    <p:nvPr/>
                  </p:nvSpPr>
                  <p:spPr bwMode="auto">
                    <a:xfrm>
                      <a:off x="5401305" y="605447"/>
                      <a:ext cx="2962006" cy="378403"/>
                    </a:xfrm>
                    <a:prstGeom prst="rect">
                      <a:avLst/>
                    </a:prstGeom>
                    <a:solidFill>
                      <a:srgbClr val="FFFFFF"/>
                    </a:solidFill>
                    <a:ln w="9525">
                      <a:solidFill>
                        <a:srgbClr val="000000"/>
                      </a:solidFill>
                      <a:miter lim="800000"/>
                      <a:headEnd/>
                      <a:tailEnd/>
                    </a:ln>
                  </p:spPr>
                  <p:txBody>
                    <a:bodyPr wrap="square" lIns="74295" tIns="8890" rIns="74295" bIns="8890" anchor="ctr" upright="1"/>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rtl="0">
                        <a:lnSpc>
                          <a:spcPts val="900"/>
                        </a:lnSpc>
                        <a:defRPr sz="1000"/>
                      </a:pPr>
                      <a:r>
                        <a:rPr lang="ja-JP" altLang="en-US" sz="800" b="0" i="0" u="none" strike="noStrike" baseline="0" dirty="0" smtClean="0">
                          <a:solidFill>
                            <a:srgbClr val="000000"/>
                          </a:solidFill>
                          <a:latin typeface="Times New Roman"/>
                          <a:cs typeface="Times New Roman"/>
                        </a:rPr>
                        <a:t>「確保方策等」</a:t>
                      </a:r>
                      <a:r>
                        <a:rPr lang="ja-JP" altLang="en-US" sz="800" b="0" i="0" u="none" strike="noStrike" baseline="0" dirty="0">
                          <a:solidFill>
                            <a:srgbClr val="000000"/>
                          </a:solidFill>
                          <a:latin typeface="Times New Roman"/>
                          <a:cs typeface="Times New Roman"/>
                        </a:rPr>
                        <a:t>　</a:t>
                      </a:r>
                      <a:r>
                        <a:rPr lang="ja-JP" altLang="en-US" sz="800" b="0" i="0" u="none" strike="noStrike" baseline="0" dirty="0" smtClean="0">
                          <a:solidFill>
                            <a:srgbClr val="000000"/>
                          </a:solidFill>
                          <a:latin typeface="Times New Roman"/>
                          <a:cs typeface="Times New Roman"/>
                        </a:rPr>
                        <a:t>検討</a:t>
                      </a:r>
                      <a:endParaRPr lang="en-US" altLang="ja-JP" sz="800" b="0" i="0" u="none" strike="noStrike" baseline="0" dirty="0" smtClean="0">
                        <a:solidFill>
                          <a:srgbClr val="000000"/>
                        </a:solidFill>
                        <a:latin typeface="Times New Roman"/>
                        <a:cs typeface="Times New Roman"/>
                      </a:endParaRPr>
                    </a:p>
                    <a:p>
                      <a:pPr algn="ctr" rtl="0">
                        <a:lnSpc>
                          <a:spcPts val="900"/>
                        </a:lnSpc>
                        <a:defRPr sz="1000"/>
                      </a:pPr>
                      <a:r>
                        <a:rPr lang="ja-JP" altLang="en-US" sz="800" dirty="0" smtClean="0">
                          <a:solidFill>
                            <a:srgbClr val="000000"/>
                          </a:solidFill>
                          <a:latin typeface="Times New Roman"/>
                          <a:cs typeface="Times New Roman"/>
                        </a:rPr>
                        <a:t>→県へ報告</a:t>
                      </a:r>
                      <a:endParaRPr lang="en-US" altLang="ja-JP" sz="800" b="0" i="0" u="none" strike="noStrike" baseline="0" dirty="0">
                        <a:solidFill>
                          <a:srgbClr val="000000"/>
                        </a:solidFill>
                        <a:latin typeface="Times New Roman"/>
                        <a:cs typeface="Times New Roman"/>
                      </a:endParaRPr>
                    </a:p>
                    <a:p>
                      <a:pPr algn="ctr" rtl="0">
                        <a:lnSpc>
                          <a:spcPts val="900"/>
                        </a:lnSpc>
                        <a:defRPr sz="1000"/>
                      </a:pPr>
                      <a:endParaRPr lang="en-US" altLang="ja-JP" sz="800" b="0" i="0" u="none" strike="noStrike" baseline="0" dirty="0">
                        <a:solidFill>
                          <a:srgbClr val="000000"/>
                        </a:solidFill>
                        <a:latin typeface="Times New Roman"/>
                        <a:cs typeface="Times New Roman"/>
                      </a:endParaRPr>
                    </a:p>
                  </p:txBody>
                </p:sp>
                <p:sp>
                  <p:nvSpPr>
                    <p:cNvPr id="114" name="Text Box 10"/>
                    <p:cNvSpPr txBox="1">
                      <a:spLocks noChangeArrowheads="1"/>
                    </p:cNvSpPr>
                    <p:nvPr/>
                  </p:nvSpPr>
                  <p:spPr bwMode="auto">
                    <a:xfrm>
                      <a:off x="10454138" y="529766"/>
                      <a:ext cx="3310477" cy="378405"/>
                    </a:xfrm>
                    <a:prstGeom prst="rect">
                      <a:avLst/>
                    </a:prstGeom>
                    <a:solidFill>
                      <a:srgbClr val="FFFFFF"/>
                    </a:solidFill>
                    <a:ln w="9525">
                      <a:solidFill>
                        <a:srgbClr val="000000"/>
                      </a:solidFill>
                      <a:miter lim="800000"/>
                      <a:headEnd/>
                      <a:tailEnd/>
                    </a:ln>
                  </p:spPr>
                  <p:txBody>
                    <a:bodyPr wrap="square" lIns="74295" tIns="8890" rIns="74295" bIns="8890" anchor="ctr" upright="1"/>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rtl="0">
                        <a:lnSpc>
                          <a:spcPts val="1100"/>
                        </a:lnSpc>
                        <a:defRPr sz="1000"/>
                      </a:pPr>
                      <a:r>
                        <a:rPr lang="ja-JP" altLang="en-US" sz="800" b="0" i="0" u="none" strike="noStrike" baseline="0" dirty="0" smtClean="0">
                          <a:solidFill>
                            <a:srgbClr val="000000"/>
                          </a:solidFill>
                          <a:latin typeface="Times New Roman"/>
                          <a:cs typeface="Times New Roman"/>
                        </a:rPr>
                        <a:t>事業計画案のとりまとめ</a:t>
                      </a:r>
                      <a:endParaRPr lang="en-US" altLang="ja-JP" sz="800" b="0" i="0" u="none" strike="noStrike" baseline="0" dirty="0" smtClean="0">
                        <a:solidFill>
                          <a:srgbClr val="000000"/>
                        </a:solidFill>
                        <a:latin typeface="Times New Roman"/>
                        <a:cs typeface="Times New Roman"/>
                      </a:endParaRPr>
                    </a:p>
                    <a:p>
                      <a:pPr rtl="0">
                        <a:lnSpc>
                          <a:spcPts val="1100"/>
                        </a:lnSpc>
                        <a:defRPr sz="1000"/>
                      </a:pPr>
                      <a:r>
                        <a:rPr lang="ja-JP" altLang="en-US" sz="800" dirty="0" smtClean="0">
                          <a:solidFill>
                            <a:srgbClr val="000000"/>
                          </a:solidFill>
                          <a:latin typeface="Times New Roman"/>
                          <a:cs typeface="Times New Roman"/>
                        </a:rPr>
                        <a:t>→県へ報告</a:t>
                      </a:r>
                      <a:endParaRPr lang="en-US" altLang="ja-JP" sz="1050" b="0" i="0" u="none" strike="noStrike" baseline="0" dirty="0">
                        <a:solidFill>
                          <a:srgbClr val="000000"/>
                        </a:solidFill>
                        <a:latin typeface="Times New Roman"/>
                        <a:cs typeface="Times New Roman"/>
                      </a:endParaRPr>
                    </a:p>
                  </p:txBody>
                </p:sp>
                <p:sp>
                  <p:nvSpPr>
                    <p:cNvPr id="115" name="Text Box 10"/>
                    <p:cNvSpPr txBox="1">
                      <a:spLocks noChangeArrowheads="1"/>
                    </p:cNvSpPr>
                    <p:nvPr/>
                  </p:nvSpPr>
                  <p:spPr bwMode="auto">
                    <a:xfrm>
                      <a:off x="14984266" y="454084"/>
                      <a:ext cx="2613535" cy="378403"/>
                    </a:xfrm>
                    <a:prstGeom prst="rect">
                      <a:avLst/>
                    </a:prstGeom>
                    <a:solidFill>
                      <a:srgbClr val="FFFFFF"/>
                    </a:solidFill>
                    <a:ln w="9525">
                      <a:solidFill>
                        <a:srgbClr val="000000"/>
                      </a:solidFill>
                      <a:miter lim="800000"/>
                      <a:headEnd/>
                      <a:tailEnd/>
                    </a:ln>
                  </p:spPr>
                  <p:txBody>
                    <a:bodyPr wrap="square" lIns="74295" tIns="8890" rIns="74295" bIns="8890" anchor="ctr" upright="1"/>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rtl="0">
                        <a:lnSpc>
                          <a:spcPts val="1100"/>
                        </a:lnSpc>
                        <a:defRPr sz="1000"/>
                      </a:pPr>
                      <a:r>
                        <a:rPr lang="ja-JP" altLang="en-US" sz="800" b="0" i="0" u="none" strike="noStrike" baseline="0" dirty="0" smtClean="0">
                          <a:solidFill>
                            <a:srgbClr val="000000"/>
                          </a:solidFill>
                          <a:latin typeface="Times New Roman"/>
                          <a:cs typeface="Times New Roman"/>
                        </a:rPr>
                        <a:t>パブ</a:t>
                      </a:r>
                      <a:r>
                        <a:rPr lang="ja-JP" altLang="en-US" sz="800" dirty="0" smtClean="0">
                          <a:solidFill>
                            <a:srgbClr val="000000"/>
                          </a:solidFill>
                          <a:latin typeface="Times New Roman"/>
                          <a:cs typeface="Times New Roman"/>
                        </a:rPr>
                        <a:t>コメ、最終調整</a:t>
                      </a:r>
                      <a:endParaRPr lang="en-US" altLang="ja-JP" sz="800" b="0" i="0" u="none" strike="noStrike" baseline="0" dirty="0">
                        <a:solidFill>
                          <a:srgbClr val="000000"/>
                        </a:solidFill>
                        <a:latin typeface="Times New Roman"/>
                        <a:cs typeface="Times New Roman"/>
                      </a:endParaRPr>
                    </a:p>
                  </p:txBody>
                </p:sp>
                <p:sp>
                  <p:nvSpPr>
                    <p:cNvPr id="116" name="Text Box 10"/>
                    <p:cNvSpPr txBox="1">
                      <a:spLocks noChangeArrowheads="1"/>
                    </p:cNvSpPr>
                    <p:nvPr/>
                  </p:nvSpPr>
                  <p:spPr bwMode="auto">
                    <a:xfrm>
                      <a:off x="19688629" y="378404"/>
                      <a:ext cx="1219650" cy="756807"/>
                    </a:xfrm>
                    <a:prstGeom prst="rect">
                      <a:avLst/>
                    </a:prstGeom>
                    <a:solidFill>
                      <a:srgbClr val="FFFFFF"/>
                    </a:solidFill>
                    <a:ln w="9525">
                      <a:solidFill>
                        <a:srgbClr val="000000"/>
                      </a:solidFill>
                      <a:miter lim="800000"/>
                      <a:headEnd/>
                      <a:tailEnd/>
                    </a:ln>
                  </p:spPr>
                  <p:txBody>
                    <a:bodyPr vert="eaVert" wrap="square" lIns="74295" tIns="8890" rIns="74295" bIns="8890" anchor="ctr" upright="1"/>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rtl="0">
                        <a:defRPr sz="1000"/>
                      </a:pPr>
                      <a:r>
                        <a:rPr lang="ja-JP" altLang="en-US" sz="800" b="1" i="0" u="none" strike="noStrike" baseline="0" dirty="0" smtClean="0">
                          <a:solidFill>
                            <a:srgbClr val="000000"/>
                          </a:solidFill>
                          <a:latin typeface="Times New Roman"/>
                          <a:cs typeface="Times New Roman"/>
                        </a:rPr>
                        <a:t>市町村計画</a:t>
                      </a:r>
                      <a:r>
                        <a:rPr lang="ja-JP" altLang="en-US" sz="800" b="1" i="0" u="none" strike="noStrike" baseline="0" dirty="0">
                          <a:solidFill>
                            <a:srgbClr val="000000"/>
                          </a:solidFill>
                          <a:latin typeface="Times New Roman"/>
                          <a:cs typeface="Times New Roman"/>
                        </a:rPr>
                        <a:t>確定</a:t>
                      </a:r>
                      <a:endParaRPr lang="en-US" altLang="ja-JP" sz="800" b="1" i="0" u="none" strike="noStrike" baseline="0" dirty="0">
                        <a:solidFill>
                          <a:srgbClr val="000000"/>
                        </a:solidFill>
                        <a:latin typeface="Times New Roman"/>
                        <a:cs typeface="Times New Roman"/>
                      </a:endParaRPr>
                    </a:p>
                    <a:p>
                      <a:pPr algn="ctr" rtl="0">
                        <a:defRPr sz="1000"/>
                      </a:pPr>
                      <a:r>
                        <a:rPr lang="ja-JP" altLang="en-US" sz="800" b="1" i="0" u="none" strike="noStrike" baseline="0" dirty="0" smtClean="0">
                          <a:solidFill>
                            <a:srgbClr val="000000"/>
                          </a:solidFill>
                          <a:latin typeface="Times New Roman"/>
                          <a:cs typeface="Times New Roman"/>
                        </a:rPr>
                        <a:t>（県へ提出）</a:t>
                      </a:r>
                      <a:endParaRPr lang="en-US" altLang="ja-JP" sz="800" b="1" i="0" u="none" strike="noStrike" baseline="0" dirty="0">
                        <a:solidFill>
                          <a:srgbClr val="000000"/>
                        </a:solidFill>
                        <a:latin typeface="Times New Roman"/>
                        <a:cs typeface="Times New Roman"/>
                      </a:endParaRPr>
                    </a:p>
                  </p:txBody>
                </p:sp>
              </p:grpSp>
            </p:grpSp>
          </p:grpSp>
          <p:sp>
            <p:nvSpPr>
              <p:cNvPr id="110" name="Text Box 10"/>
              <p:cNvSpPr txBox="1">
                <a:spLocks noChangeArrowheads="1"/>
              </p:cNvSpPr>
              <p:nvPr/>
            </p:nvSpPr>
            <p:spPr bwMode="auto">
              <a:xfrm>
                <a:off x="1712640" y="3645024"/>
                <a:ext cx="1080120" cy="576064"/>
              </a:xfrm>
              <a:prstGeom prst="rect">
                <a:avLst/>
              </a:prstGeom>
              <a:solidFill>
                <a:srgbClr val="FFFFFF"/>
              </a:solidFill>
              <a:ln w="9525">
                <a:solidFill>
                  <a:srgbClr val="000000"/>
                </a:solidFill>
                <a:miter lim="800000"/>
                <a:headEnd/>
                <a:tailEnd/>
              </a:ln>
            </p:spPr>
            <p:txBody>
              <a:bodyPr wrap="square" lIns="74295" tIns="8890" rIns="74295" bIns="8890" anchor="ctr" upright="1"/>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rtl="0">
                  <a:lnSpc>
                    <a:spcPts val="900"/>
                  </a:lnSpc>
                  <a:defRPr sz="1000"/>
                </a:pPr>
                <a:r>
                  <a:rPr lang="ja-JP" altLang="en-US" sz="800" b="0" i="0" u="none" strike="noStrike" baseline="0" dirty="0" smtClean="0">
                    <a:solidFill>
                      <a:srgbClr val="000000"/>
                    </a:solidFill>
                    <a:latin typeface="Times New Roman"/>
                    <a:cs typeface="Times New Roman"/>
                  </a:rPr>
                  <a:t>市町村</a:t>
                </a:r>
                <a:r>
                  <a:rPr lang="ja-JP" altLang="en-US" sz="800" b="0" i="0" u="none" strike="noStrike" baseline="0" dirty="0">
                    <a:solidFill>
                      <a:srgbClr val="000000"/>
                    </a:solidFill>
                    <a:latin typeface="Times New Roman"/>
                    <a:cs typeface="Times New Roman"/>
                  </a:rPr>
                  <a:t>への助言・広域調整</a:t>
                </a:r>
                <a:endParaRPr lang="en-US" altLang="ja-JP" sz="800" b="0" i="0" u="none" strike="noStrike" baseline="0" dirty="0">
                  <a:solidFill>
                    <a:srgbClr val="000000"/>
                  </a:solidFill>
                  <a:latin typeface="Times New Roman"/>
                  <a:cs typeface="Times New Roman"/>
                </a:endParaRPr>
              </a:p>
              <a:p>
                <a:pPr algn="ctr" rtl="0">
                  <a:lnSpc>
                    <a:spcPts val="900"/>
                  </a:lnSpc>
                  <a:defRPr sz="1000"/>
                </a:pPr>
                <a:r>
                  <a:rPr lang="ja-JP" altLang="en-US" sz="800" b="0" i="0" u="none" strike="noStrike" baseline="0" dirty="0">
                    <a:solidFill>
                      <a:srgbClr val="000000"/>
                    </a:solidFill>
                    <a:latin typeface="Times New Roman"/>
                    <a:cs typeface="Times New Roman"/>
                  </a:rPr>
                  <a:t>（１月～３月末目途）</a:t>
                </a:r>
                <a:endParaRPr lang="en-US" altLang="ja-JP" sz="800" b="0" i="0" u="none" strike="noStrike" baseline="0" dirty="0">
                  <a:solidFill>
                    <a:srgbClr val="000000"/>
                  </a:solidFill>
                  <a:latin typeface="Times New Roman"/>
                  <a:cs typeface="Times New Roman"/>
                </a:endParaRPr>
              </a:p>
            </p:txBody>
          </p:sp>
        </p:grpSp>
      </p:grpSp>
      <p:sp>
        <p:nvSpPr>
          <p:cNvPr id="122" name="角丸四角形 121"/>
          <p:cNvSpPr/>
          <p:nvPr/>
        </p:nvSpPr>
        <p:spPr>
          <a:xfrm>
            <a:off x="57544" y="2097144"/>
            <a:ext cx="9792000" cy="2483984"/>
          </a:xfrm>
          <a:prstGeom prst="roundRect">
            <a:avLst>
              <a:gd name="adj" fmla="val 652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1" name="AutoShape 2"/>
          <p:cNvSpPr>
            <a:spLocks noChangeArrowheads="1"/>
          </p:cNvSpPr>
          <p:nvPr/>
        </p:nvSpPr>
        <p:spPr bwMode="auto">
          <a:xfrm>
            <a:off x="92720" y="2013223"/>
            <a:ext cx="3312000" cy="288032"/>
          </a:xfrm>
          <a:prstGeom prst="roundRect">
            <a:avLst>
              <a:gd name="adj" fmla="val 36924"/>
            </a:avLst>
          </a:prstGeom>
          <a:solidFill>
            <a:srgbClr val="FFFF00"/>
          </a:solidFill>
          <a:ln w="63500" cmpd="thickThin">
            <a:solidFill>
              <a:srgbClr val="F79646"/>
            </a:solidFill>
            <a:round/>
            <a:headEnd/>
            <a:tailEnd/>
          </a:ln>
          <a:effectLst/>
        </p:spPr>
        <p:txBody>
          <a:bodyPr wrap="square" lIns="74295" tIns="8890" rIns="74295" bIns="8890" anchor="ctr" upright="1"/>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rtl="0">
              <a:defRPr sz="1000"/>
            </a:pPr>
            <a:r>
              <a:rPr lang="ja-JP" altLang="en-US" sz="1400" b="0" i="0" u="none" strike="noStrike" baseline="0" dirty="0" smtClean="0">
                <a:solidFill>
                  <a:srgbClr val="000000"/>
                </a:solidFill>
                <a:latin typeface="HGPｺﾞｼｯｸE" pitchFamily="50" charset="-128"/>
                <a:ea typeface="HGPｺﾞｼｯｸE" pitchFamily="50" charset="-128"/>
              </a:rPr>
              <a:t>新制度の枠組み</a:t>
            </a:r>
            <a:r>
              <a:rPr lang="ja-JP" altLang="en-US" sz="900" b="0" i="0" u="none" strike="noStrike" baseline="0" dirty="0" smtClean="0">
                <a:solidFill>
                  <a:srgbClr val="000000"/>
                </a:solidFill>
                <a:latin typeface="HGPｺﾞｼｯｸE" pitchFamily="50" charset="-128"/>
                <a:ea typeface="HGPｺﾞｼｯｸE" pitchFamily="50" charset="-128"/>
              </a:rPr>
              <a:t>（根拠法：子ども・子育て支援法等）</a:t>
            </a:r>
            <a:endParaRPr lang="ja-JP" altLang="en-US" sz="900" b="0" i="0" u="none" strike="noStrike" baseline="0" dirty="0">
              <a:solidFill>
                <a:srgbClr val="000000"/>
              </a:solidFill>
              <a:latin typeface="HGPｺﾞｼｯｸE" pitchFamily="50" charset="-128"/>
              <a:ea typeface="HGPｺﾞｼｯｸE" pitchFamily="50" charset="-128"/>
              <a:cs typeface="Times New Roman"/>
            </a:endParaRPr>
          </a:p>
        </p:txBody>
      </p:sp>
      <p:sp>
        <p:nvSpPr>
          <p:cNvPr id="72" name="角丸四角形 71"/>
          <p:cNvSpPr/>
          <p:nvPr/>
        </p:nvSpPr>
        <p:spPr>
          <a:xfrm>
            <a:off x="56456" y="586780"/>
            <a:ext cx="9792000" cy="1332000"/>
          </a:xfrm>
          <a:prstGeom prst="roundRect">
            <a:avLst>
              <a:gd name="adj" fmla="val 14075"/>
            </a:avLst>
          </a:prstGeom>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9" name="正方形/長方形 38"/>
          <p:cNvSpPr/>
          <p:nvPr/>
        </p:nvSpPr>
        <p:spPr>
          <a:xfrm>
            <a:off x="5241032" y="872824"/>
            <a:ext cx="4248472" cy="936000"/>
          </a:xfrm>
          <a:prstGeom prst="rect">
            <a:avLst/>
          </a:prstGeom>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anchor="ctr"/>
          <a:lstStyle/>
          <a:p>
            <a:pPr fontAlgn="auto">
              <a:lnSpc>
                <a:spcPct val="150000"/>
              </a:lnSpc>
              <a:spcBef>
                <a:spcPts val="0"/>
              </a:spcBef>
              <a:spcAft>
                <a:spcPts val="0"/>
              </a:spcAft>
              <a:defRPr/>
            </a:pPr>
            <a:r>
              <a:rPr lang="ja-JP" altLang="en-US" sz="900" dirty="0" smtClean="0">
                <a:solidFill>
                  <a:schemeClr val="tx1"/>
                </a:solidFill>
                <a:latin typeface="メイリオ" pitchFamily="50" charset="-128"/>
                <a:ea typeface="メイリオ" pitchFamily="50" charset="-128"/>
              </a:rPr>
              <a:t>　　◆幼稚園と保育所の良さをあわせ持つ「認定こども園」の普及を進める。</a:t>
            </a:r>
            <a:endParaRPr lang="en-US" altLang="ja-JP" sz="900" dirty="0" smtClean="0">
              <a:solidFill>
                <a:schemeClr val="tx1"/>
              </a:solidFill>
              <a:latin typeface="メイリオ" pitchFamily="50" charset="-128"/>
              <a:ea typeface="メイリオ" pitchFamily="50" charset="-128"/>
            </a:endParaRPr>
          </a:p>
          <a:p>
            <a:pPr fontAlgn="auto">
              <a:lnSpc>
                <a:spcPct val="150000"/>
              </a:lnSpc>
              <a:spcBef>
                <a:spcPts val="0"/>
              </a:spcBef>
              <a:spcAft>
                <a:spcPts val="0"/>
              </a:spcAft>
              <a:defRPr/>
            </a:pPr>
            <a:r>
              <a:rPr lang="ja-JP" altLang="en-US" sz="900" dirty="0" smtClean="0">
                <a:solidFill>
                  <a:schemeClr val="tx1"/>
                </a:solidFill>
                <a:latin typeface="メイリオ" pitchFamily="50" charset="-128"/>
                <a:ea typeface="メイリオ" pitchFamily="50" charset="-128"/>
              </a:rPr>
              <a:t>　　◆地域のニーズに応じた多様な子育て支援を充実させる。</a:t>
            </a:r>
            <a:endParaRPr lang="en-US" altLang="ja-JP" sz="900" dirty="0" smtClean="0">
              <a:solidFill>
                <a:schemeClr val="tx1"/>
              </a:solidFill>
              <a:latin typeface="メイリオ" pitchFamily="50" charset="-128"/>
              <a:ea typeface="メイリオ" pitchFamily="50" charset="-128"/>
            </a:endParaRPr>
          </a:p>
          <a:p>
            <a:pPr fontAlgn="auto">
              <a:lnSpc>
                <a:spcPct val="150000"/>
              </a:lnSpc>
              <a:spcBef>
                <a:spcPts val="0"/>
              </a:spcBef>
              <a:spcAft>
                <a:spcPts val="0"/>
              </a:spcAft>
              <a:defRPr/>
            </a:pPr>
            <a:r>
              <a:rPr lang="ja-JP" altLang="en-US" sz="900" dirty="0" smtClean="0">
                <a:solidFill>
                  <a:schemeClr val="tx1"/>
                </a:solidFill>
                <a:latin typeface="メイリオ" pitchFamily="50" charset="-128"/>
                <a:ea typeface="メイリオ" pitchFamily="50" charset="-128"/>
              </a:rPr>
              <a:t>　　◆待機児童解消のため、保育の受入人数を増やす。</a:t>
            </a:r>
            <a:endParaRPr lang="en-US" altLang="ja-JP" sz="900" dirty="0" smtClean="0">
              <a:solidFill>
                <a:schemeClr val="tx1"/>
              </a:solidFill>
              <a:latin typeface="メイリオ" pitchFamily="50" charset="-128"/>
              <a:ea typeface="メイリオ" pitchFamily="50" charset="-128"/>
            </a:endParaRPr>
          </a:p>
          <a:p>
            <a:pPr fontAlgn="auto">
              <a:lnSpc>
                <a:spcPct val="150000"/>
              </a:lnSpc>
              <a:spcBef>
                <a:spcPts val="0"/>
              </a:spcBef>
              <a:spcAft>
                <a:spcPts val="0"/>
              </a:spcAft>
              <a:defRPr/>
            </a:pPr>
            <a:r>
              <a:rPr lang="ja-JP" altLang="en-US" sz="900" dirty="0" smtClean="0">
                <a:solidFill>
                  <a:schemeClr val="tx1"/>
                </a:solidFill>
                <a:latin typeface="メイリオ" pitchFamily="50" charset="-128"/>
                <a:ea typeface="メイリオ" pitchFamily="50" charset="-128"/>
              </a:rPr>
              <a:t>　　　身近な地域での保育機能を確保する。</a:t>
            </a:r>
          </a:p>
        </p:txBody>
      </p:sp>
      <p:sp>
        <p:nvSpPr>
          <p:cNvPr id="65" name="角丸四角形 64"/>
          <p:cNvSpPr/>
          <p:nvPr/>
        </p:nvSpPr>
        <p:spPr>
          <a:xfrm>
            <a:off x="5097016" y="944816"/>
            <a:ext cx="288000" cy="828000"/>
          </a:xfrm>
          <a:prstGeom prst="roundRect">
            <a:avLst>
              <a:gd name="adj" fmla="val 49755"/>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dirty="0" smtClean="0"/>
              <a:t>対　応</a:t>
            </a:r>
            <a:endParaRPr kumimoji="1" lang="ja-JP" altLang="en-US" sz="1200" dirty="0"/>
          </a:p>
        </p:txBody>
      </p:sp>
      <p:sp>
        <p:nvSpPr>
          <p:cNvPr id="7" name="正方形/長方形 6"/>
          <p:cNvSpPr/>
          <p:nvPr/>
        </p:nvSpPr>
        <p:spPr>
          <a:xfrm>
            <a:off x="416496" y="865287"/>
            <a:ext cx="4464496" cy="936000"/>
          </a:xfrm>
          <a:prstGeom prst="rect">
            <a:avLst/>
          </a:prstGeom>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anchor="ctr"/>
          <a:lstStyle/>
          <a:p>
            <a:pPr fontAlgn="auto">
              <a:lnSpc>
                <a:spcPct val="150000"/>
              </a:lnSpc>
              <a:spcBef>
                <a:spcPts val="0"/>
              </a:spcBef>
              <a:spcAft>
                <a:spcPts val="0"/>
              </a:spcAft>
              <a:defRPr/>
            </a:pPr>
            <a:r>
              <a:rPr lang="ja-JP" altLang="en-US" sz="900" dirty="0" smtClean="0">
                <a:solidFill>
                  <a:schemeClr val="tx1"/>
                </a:solidFill>
                <a:latin typeface="メイリオ" pitchFamily="50" charset="-128"/>
                <a:ea typeface="メイリオ" pitchFamily="50" charset="-128"/>
              </a:rPr>
              <a:t>　　◆就労の有無にかかわらず、質の高い教育・保育を子どもに受けさせたい。</a:t>
            </a:r>
            <a:endParaRPr lang="en-US" altLang="ja-JP" sz="900" dirty="0" smtClean="0">
              <a:solidFill>
                <a:schemeClr val="tx1"/>
              </a:solidFill>
              <a:latin typeface="メイリオ" pitchFamily="50" charset="-128"/>
              <a:ea typeface="メイリオ" pitchFamily="50" charset="-128"/>
            </a:endParaRPr>
          </a:p>
          <a:p>
            <a:pPr fontAlgn="auto">
              <a:lnSpc>
                <a:spcPct val="150000"/>
              </a:lnSpc>
              <a:spcBef>
                <a:spcPts val="0"/>
              </a:spcBef>
              <a:spcAft>
                <a:spcPts val="0"/>
              </a:spcAft>
              <a:defRPr/>
            </a:pPr>
            <a:r>
              <a:rPr lang="ja-JP" altLang="en-US" sz="900" dirty="0" smtClean="0">
                <a:solidFill>
                  <a:schemeClr val="tx1"/>
                </a:solidFill>
                <a:latin typeface="メイリオ" pitchFamily="50" charset="-128"/>
                <a:ea typeface="メイリオ" pitchFamily="50" charset="-128"/>
              </a:rPr>
              <a:t>　　◆核家族化などにより、家庭や地域での子育て力の低下が言われている。</a:t>
            </a:r>
            <a:endParaRPr lang="en-US" altLang="ja-JP" sz="900" dirty="0" smtClean="0">
              <a:solidFill>
                <a:schemeClr val="tx1"/>
              </a:solidFill>
              <a:latin typeface="メイリオ" pitchFamily="50" charset="-128"/>
              <a:ea typeface="メイリオ" pitchFamily="50" charset="-128"/>
            </a:endParaRPr>
          </a:p>
          <a:p>
            <a:pPr fontAlgn="auto">
              <a:lnSpc>
                <a:spcPct val="150000"/>
              </a:lnSpc>
              <a:spcBef>
                <a:spcPts val="0"/>
              </a:spcBef>
              <a:spcAft>
                <a:spcPts val="0"/>
              </a:spcAft>
              <a:defRPr/>
            </a:pPr>
            <a:r>
              <a:rPr lang="ja-JP" altLang="en-US" sz="900" dirty="0" smtClean="0">
                <a:solidFill>
                  <a:schemeClr val="tx1"/>
                </a:solidFill>
                <a:latin typeface="メイリオ" pitchFamily="50" charset="-128"/>
                <a:ea typeface="メイリオ" pitchFamily="50" charset="-128"/>
              </a:rPr>
              <a:t>　　◆都市部を中心に保育所に入れない待機児童が存在。</a:t>
            </a:r>
          </a:p>
          <a:p>
            <a:pPr fontAlgn="auto">
              <a:lnSpc>
                <a:spcPct val="150000"/>
              </a:lnSpc>
              <a:spcBef>
                <a:spcPts val="0"/>
              </a:spcBef>
              <a:spcAft>
                <a:spcPts val="0"/>
              </a:spcAft>
              <a:defRPr/>
            </a:pPr>
            <a:r>
              <a:rPr lang="ja-JP" altLang="en-US" sz="900" dirty="0" smtClean="0">
                <a:solidFill>
                  <a:schemeClr val="tx1"/>
                </a:solidFill>
                <a:latin typeface="メイリオ" pitchFamily="50" charset="-128"/>
                <a:ea typeface="メイリオ" pitchFamily="50" charset="-128"/>
              </a:rPr>
              <a:t>　　　一方、子どもの減少により、近くに保育の場がなくなる地域も存在。</a:t>
            </a:r>
          </a:p>
        </p:txBody>
      </p:sp>
      <p:sp>
        <p:nvSpPr>
          <p:cNvPr id="40" name="角丸四角形 39"/>
          <p:cNvSpPr/>
          <p:nvPr/>
        </p:nvSpPr>
        <p:spPr>
          <a:xfrm>
            <a:off x="272480" y="944816"/>
            <a:ext cx="288000" cy="828000"/>
          </a:xfrm>
          <a:prstGeom prst="roundRect">
            <a:avLst>
              <a:gd name="adj" fmla="val 49755"/>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dirty="0" smtClean="0"/>
              <a:t>背　景</a:t>
            </a:r>
            <a:endParaRPr kumimoji="1" lang="ja-JP" altLang="en-US" sz="1200" dirty="0"/>
          </a:p>
        </p:txBody>
      </p:sp>
      <p:sp>
        <p:nvSpPr>
          <p:cNvPr id="71" name="AutoShape 2"/>
          <p:cNvSpPr>
            <a:spLocks noChangeArrowheads="1"/>
          </p:cNvSpPr>
          <p:nvPr/>
        </p:nvSpPr>
        <p:spPr bwMode="auto">
          <a:xfrm>
            <a:off x="92720" y="495722"/>
            <a:ext cx="2340000" cy="288032"/>
          </a:xfrm>
          <a:prstGeom prst="roundRect">
            <a:avLst>
              <a:gd name="adj" fmla="val 36924"/>
            </a:avLst>
          </a:prstGeom>
          <a:solidFill>
            <a:srgbClr val="FFFF00"/>
          </a:solidFill>
          <a:ln w="63500" cmpd="thickThin">
            <a:solidFill>
              <a:srgbClr val="F79646"/>
            </a:solidFill>
            <a:round/>
            <a:headEnd/>
            <a:tailEnd/>
          </a:ln>
          <a:effectLst/>
        </p:spPr>
        <p:txBody>
          <a:bodyPr wrap="square" lIns="74295" tIns="8890" rIns="74295" bIns="8890" anchor="ctr" upright="1"/>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rtl="0">
              <a:defRPr sz="1000"/>
            </a:pPr>
            <a:r>
              <a:rPr lang="ja-JP" altLang="en-US" sz="1400" b="0" i="0" u="none" strike="noStrike" baseline="0" dirty="0" smtClean="0">
                <a:solidFill>
                  <a:srgbClr val="000000"/>
                </a:solidFill>
                <a:latin typeface="HGPｺﾞｼｯｸE" pitchFamily="50" charset="-128"/>
                <a:ea typeface="HGPｺﾞｼｯｸE" pitchFamily="50" charset="-128"/>
              </a:rPr>
              <a:t>新制度創設の背景と対応</a:t>
            </a:r>
            <a:endParaRPr lang="ja-JP" altLang="en-US" sz="1400" b="0" i="0" u="none" strike="noStrike" baseline="0" dirty="0">
              <a:solidFill>
                <a:srgbClr val="000000"/>
              </a:solidFill>
              <a:latin typeface="HGPｺﾞｼｯｸE" pitchFamily="50" charset="-128"/>
              <a:ea typeface="HGPｺﾞｼｯｸE" pitchFamily="50" charset="-128"/>
              <a:cs typeface="Times New Roman"/>
            </a:endParaRPr>
          </a:p>
        </p:txBody>
      </p:sp>
      <p:sp>
        <p:nvSpPr>
          <p:cNvPr id="70" name="AutoShape 2"/>
          <p:cNvSpPr>
            <a:spLocks noChangeArrowheads="1"/>
          </p:cNvSpPr>
          <p:nvPr/>
        </p:nvSpPr>
        <p:spPr bwMode="auto">
          <a:xfrm>
            <a:off x="92720" y="4725144"/>
            <a:ext cx="2340000" cy="288032"/>
          </a:xfrm>
          <a:prstGeom prst="roundRect">
            <a:avLst>
              <a:gd name="adj" fmla="val 36924"/>
            </a:avLst>
          </a:prstGeom>
          <a:solidFill>
            <a:srgbClr val="FFFF00"/>
          </a:solidFill>
          <a:ln w="63500" cmpd="thickThin">
            <a:solidFill>
              <a:srgbClr val="F79646"/>
            </a:solidFill>
            <a:round/>
            <a:headEnd/>
            <a:tailEnd/>
          </a:ln>
          <a:effectLst/>
        </p:spPr>
        <p:txBody>
          <a:bodyPr wrap="square" lIns="74295" tIns="8890" rIns="74295" bIns="8890" anchor="ctr" upright="1"/>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rtl="0">
              <a:defRPr sz="1000"/>
            </a:pPr>
            <a:r>
              <a:rPr lang="ja-JP" altLang="en-US" sz="1400" b="0" i="0" u="none" strike="noStrike" baseline="0" dirty="0" smtClean="0">
                <a:solidFill>
                  <a:srgbClr val="000000"/>
                </a:solidFill>
                <a:latin typeface="HGPｺﾞｼｯｸE" pitchFamily="50" charset="-128"/>
                <a:ea typeface="HGPｺﾞｼｯｸE" pitchFamily="50" charset="-128"/>
              </a:rPr>
              <a:t>子ども・子育て基本指針</a:t>
            </a:r>
            <a:endParaRPr lang="ja-JP" altLang="en-US" sz="1400" b="0" i="0" u="none" strike="noStrike" baseline="0" dirty="0">
              <a:solidFill>
                <a:srgbClr val="000000"/>
              </a:solidFill>
              <a:latin typeface="HGPｺﾞｼｯｸE" pitchFamily="50" charset="-128"/>
              <a:ea typeface="HGPｺﾞｼｯｸE" pitchFamily="50" charset="-128"/>
              <a:cs typeface="Times New Roman"/>
            </a:endParaRPr>
          </a:p>
        </p:txBody>
      </p:sp>
      <p:sp>
        <p:nvSpPr>
          <p:cNvPr id="76" name="正方形/長方形 75"/>
          <p:cNvSpPr/>
          <p:nvPr/>
        </p:nvSpPr>
        <p:spPr>
          <a:xfrm>
            <a:off x="3368824" y="8325544"/>
            <a:ext cx="3132000" cy="6480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lvl="0" defTabSz="755650">
              <a:lnSpc>
                <a:spcPct val="90000"/>
              </a:lnSpc>
              <a:spcBef>
                <a:spcPct val="0"/>
              </a:spcBef>
              <a:spcAft>
                <a:spcPct val="35000"/>
              </a:spcAft>
            </a:pPr>
            <a:r>
              <a:rPr lang="ja-JP" altLang="en-US" sz="1000" dirty="0" smtClean="0"/>
              <a:t>■良質かつ適切な内容・水準の子ども・子育て支援</a:t>
            </a:r>
            <a:endParaRPr lang="en-US" altLang="ja-JP" sz="1000" dirty="0" smtClean="0"/>
          </a:p>
          <a:p>
            <a:pPr lvl="0" defTabSz="755650">
              <a:lnSpc>
                <a:spcPct val="90000"/>
              </a:lnSpc>
              <a:spcBef>
                <a:spcPct val="0"/>
              </a:spcBef>
              <a:spcAft>
                <a:spcPct val="35000"/>
              </a:spcAft>
            </a:pPr>
            <a:r>
              <a:rPr lang="ja-JP" altLang="en-US" sz="1000" dirty="0" smtClean="0"/>
              <a:t>■一人ひとりの健やかな育ちを等しく保障</a:t>
            </a:r>
          </a:p>
          <a:p>
            <a:pPr lvl="0" defTabSz="755650">
              <a:lnSpc>
                <a:spcPct val="90000"/>
              </a:lnSpc>
              <a:spcBef>
                <a:spcPct val="0"/>
              </a:spcBef>
              <a:spcAft>
                <a:spcPct val="35000"/>
              </a:spcAft>
            </a:pPr>
            <a:r>
              <a:rPr lang="ja-JP" altLang="en-US" sz="1000" dirty="0" smtClean="0"/>
              <a:t>■「親育ち」の過程を支援</a:t>
            </a:r>
            <a:endParaRPr lang="en-US" altLang="ja-JP" sz="1000" dirty="0" smtClean="0"/>
          </a:p>
        </p:txBody>
      </p:sp>
      <p:grpSp>
        <p:nvGrpSpPr>
          <p:cNvPr id="134" name="グループ化 133"/>
          <p:cNvGrpSpPr/>
          <p:nvPr/>
        </p:nvGrpSpPr>
        <p:grpSpPr>
          <a:xfrm>
            <a:off x="165256" y="2392449"/>
            <a:ext cx="7092000" cy="1127609"/>
            <a:chOff x="165256" y="2589311"/>
            <a:chExt cx="7092000" cy="1127609"/>
          </a:xfrm>
        </p:grpSpPr>
        <p:sp>
          <p:nvSpPr>
            <p:cNvPr id="138" name="正方形/長方形 137"/>
            <p:cNvSpPr/>
            <p:nvPr/>
          </p:nvSpPr>
          <p:spPr>
            <a:xfrm>
              <a:off x="165256" y="2708920"/>
              <a:ext cx="7092000" cy="1008000"/>
            </a:xfrm>
            <a:prstGeom prst="rect">
              <a:avLst/>
            </a:prstGeom>
            <a:solidFill>
              <a:schemeClr val="accent5">
                <a:lumMod val="40000"/>
                <a:lumOff val="6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9" name="正方形/長方形 138"/>
            <p:cNvSpPr/>
            <p:nvPr/>
          </p:nvSpPr>
          <p:spPr>
            <a:xfrm>
              <a:off x="2901560" y="2589311"/>
              <a:ext cx="1656184" cy="21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t>子ども・子育て支援給付</a:t>
              </a:r>
              <a:endParaRPr kumimoji="1" lang="ja-JP" altLang="en-US" sz="1000" dirty="0"/>
            </a:p>
          </p:txBody>
        </p:sp>
        <p:sp>
          <p:nvSpPr>
            <p:cNvPr id="150" name="正方形/長方形 149"/>
            <p:cNvSpPr/>
            <p:nvPr/>
          </p:nvSpPr>
          <p:spPr>
            <a:xfrm>
              <a:off x="272480" y="2996952"/>
              <a:ext cx="2196000" cy="612000"/>
            </a:xfrm>
            <a:prstGeom prst="rect">
              <a:avLst/>
            </a:prstGeom>
            <a:solidFill>
              <a:srgbClr val="FFCCFF"/>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000" dirty="0" smtClean="0">
                <a:solidFill>
                  <a:schemeClr val="tx1"/>
                </a:solidFill>
              </a:endParaRPr>
            </a:p>
          </p:txBody>
        </p:sp>
        <p:grpSp>
          <p:nvGrpSpPr>
            <p:cNvPr id="154" name="グループ化 153"/>
            <p:cNvGrpSpPr/>
            <p:nvPr/>
          </p:nvGrpSpPr>
          <p:grpSpPr>
            <a:xfrm>
              <a:off x="344560" y="3140968"/>
              <a:ext cx="2044655" cy="360000"/>
              <a:chOff x="272552" y="3140968"/>
              <a:chExt cx="2044655" cy="360000"/>
            </a:xfrm>
          </p:grpSpPr>
          <p:sp>
            <p:nvSpPr>
              <p:cNvPr id="142" name="正方形/長方形 141"/>
              <p:cNvSpPr/>
              <p:nvPr/>
            </p:nvSpPr>
            <p:spPr>
              <a:xfrm>
                <a:off x="973582" y="3140968"/>
                <a:ext cx="648000" cy="360000"/>
              </a:xfrm>
              <a:prstGeom prst="rect">
                <a:avLst/>
              </a:prstGeom>
              <a:ln w="9525"/>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00" dirty="0" smtClean="0"/>
                  <a:t>保育所</a:t>
                </a:r>
                <a:endParaRPr kumimoji="1" lang="en-US" altLang="ja-JP" sz="1000" dirty="0" smtClean="0"/>
              </a:p>
            </p:txBody>
          </p:sp>
          <p:sp>
            <p:nvSpPr>
              <p:cNvPr id="129" name="正方形/長方形 128"/>
              <p:cNvSpPr/>
              <p:nvPr/>
            </p:nvSpPr>
            <p:spPr>
              <a:xfrm>
                <a:off x="1669207" y="3140968"/>
                <a:ext cx="648000" cy="360000"/>
              </a:xfrm>
              <a:prstGeom prst="rect">
                <a:avLst/>
              </a:prstGeom>
              <a:ln w="9525"/>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dirty="0" smtClean="0"/>
                  <a:t>幼稚園</a:t>
                </a:r>
                <a:endParaRPr lang="en-US" altLang="ja-JP" sz="1000" dirty="0" smtClean="0"/>
              </a:p>
            </p:txBody>
          </p:sp>
          <p:sp>
            <p:nvSpPr>
              <p:cNvPr id="130" name="正方形/長方形 129"/>
              <p:cNvSpPr/>
              <p:nvPr/>
            </p:nvSpPr>
            <p:spPr>
              <a:xfrm>
                <a:off x="272552" y="3140968"/>
                <a:ext cx="648000" cy="360000"/>
              </a:xfrm>
              <a:prstGeom prst="rect">
                <a:avLst/>
              </a:prstGeom>
              <a:ln w="9525"/>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00" dirty="0" smtClean="0"/>
                  <a:t>認定</a:t>
                </a:r>
              </a:p>
              <a:p>
                <a:pPr algn="ctr"/>
                <a:r>
                  <a:rPr kumimoji="1" lang="ja-JP" altLang="en-US" sz="1000" dirty="0" smtClean="0"/>
                  <a:t>こども園</a:t>
                </a:r>
                <a:endParaRPr kumimoji="1" lang="ja-JP" altLang="en-US" sz="1000" dirty="0"/>
              </a:p>
            </p:txBody>
          </p:sp>
        </p:grpSp>
        <p:sp>
          <p:nvSpPr>
            <p:cNvPr id="143" name="正方形/長方形 142"/>
            <p:cNvSpPr/>
            <p:nvPr/>
          </p:nvSpPr>
          <p:spPr>
            <a:xfrm>
              <a:off x="776536" y="2877343"/>
              <a:ext cx="1260000" cy="2160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t>施設型給付</a:t>
              </a:r>
              <a:endParaRPr kumimoji="1" lang="ja-JP" altLang="en-US" sz="1000" dirty="0"/>
            </a:p>
          </p:txBody>
        </p:sp>
        <p:sp>
          <p:nvSpPr>
            <p:cNvPr id="153" name="正方形/長方形 152"/>
            <p:cNvSpPr/>
            <p:nvPr/>
          </p:nvSpPr>
          <p:spPr>
            <a:xfrm>
              <a:off x="2577248" y="2996952"/>
              <a:ext cx="4608000" cy="612000"/>
            </a:xfrm>
            <a:prstGeom prst="rect">
              <a:avLst/>
            </a:prstGeom>
            <a:solidFill>
              <a:srgbClr val="FFCCFF"/>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000" dirty="0" smtClean="0">
                <a:solidFill>
                  <a:schemeClr val="tx1"/>
                </a:solidFill>
              </a:endParaRPr>
            </a:p>
          </p:txBody>
        </p:sp>
        <p:grpSp>
          <p:nvGrpSpPr>
            <p:cNvPr id="113" name="グループ化 112"/>
            <p:cNvGrpSpPr/>
            <p:nvPr/>
          </p:nvGrpSpPr>
          <p:grpSpPr>
            <a:xfrm>
              <a:off x="2649256" y="3140968"/>
              <a:ext cx="4464496" cy="360040"/>
              <a:chOff x="2649256" y="3212976"/>
              <a:chExt cx="4464496" cy="360040"/>
            </a:xfrm>
          </p:grpSpPr>
          <p:sp>
            <p:nvSpPr>
              <p:cNvPr id="140" name="正方形/長方形 139"/>
              <p:cNvSpPr/>
              <p:nvPr/>
            </p:nvSpPr>
            <p:spPr>
              <a:xfrm>
                <a:off x="2649256" y="3212976"/>
                <a:ext cx="1080000" cy="360000"/>
              </a:xfrm>
              <a:prstGeom prst="rect">
                <a:avLst/>
              </a:prstGeom>
              <a:ln w="9525"/>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dirty="0" smtClean="0"/>
                  <a:t>小規模保育</a:t>
                </a:r>
              </a:p>
              <a:p>
                <a:pPr algn="ctr"/>
                <a:r>
                  <a:rPr lang="ja-JP" altLang="en-US" sz="1000" dirty="0" smtClean="0"/>
                  <a:t>（定員</a:t>
                </a:r>
                <a:r>
                  <a:rPr lang="en-US" altLang="ja-JP" sz="1000" dirty="0" smtClean="0"/>
                  <a:t>6</a:t>
                </a:r>
                <a:r>
                  <a:rPr lang="ja-JP" altLang="en-US" sz="1000" dirty="0" smtClean="0"/>
                  <a:t>～</a:t>
                </a:r>
                <a:r>
                  <a:rPr lang="en-US" altLang="ja-JP" sz="1000" dirty="0" smtClean="0"/>
                  <a:t>19</a:t>
                </a:r>
                <a:r>
                  <a:rPr lang="ja-JP" altLang="en-US" sz="1000" dirty="0" smtClean="0"/>
                  <a:t>人）</a:t>
                </a:r>
                <a:endParaRPr kumimoji="1" lang="en-US" altLang="ja-JP" sz="1000" dirty="0" smtClean="0"/>
              </a:p>
            </p:txBody>
          </p:sp>
          <p:sp>
            <p:nvSpPr>
              <p:cNvPr id="131" name="正方形/長方形 130"/>
              <p:cNvSpPr/>
              <p:nvPr/>
            </p:nvSpPr>
            <p:spPr>
              <a:xfrm>
                <a:off x="3772929" y="3213016"/>
                <a:ext cx="1080000" cy="360000"/>
              </a:xfrm>
              <a:prstGeom prst="rect">
                <a:avLst/>
              </a:prstGeom>
              <a:ln w="9525"/>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dirty="0" smtClean="0"/>
                  <a:t>家庭的保育</a:t>
                </a:r>
              </a:p>
              <a:p>
                <a:pPr algn="ctr"/>
                <a:r>
                  <a:rPr lang="ja-JP" altLang="en-US" sz="1000" dirty="0" smtClean="0"/>
                  <a:t>（定員</a:t>
                </a:r>
                <a:r>
                  <a:rPr lang="en-US" altLang="ja-JP" sz="1000" dirty="0" smtClean="0"/>
                  <a:t>1</a:t>
                </a:r>
                <a:r>
                  <a:rPr lang="ja-JP" altLang="en-US" sz="1000" dirty="0" smtClean="0"/>
                  <a:t>～</a:t>
                </a:r>
                <a:r>
                  <a:rPr lang="en-US" altLang="ja-JP" sz="1000" dirty="0" smtClean="0"/>
                  <a:t>5</a:t>
                </a:r>
                <a:r>
                  <a:rPr lang="ja-JP" altLang="en-US" sz="1000" dirty="0" smtClean="0"/>
                  <a:t>人）</a:t>
                </a:r>
                <a:endParaRPr kumimoji="1" lang="ja-JP" altLang="en-US" sz="1000" dirty="0"/>
              </a:p>
            </p:txBody>
          </p:sp>
          <p:sp>
            <p:nvSpPr>
              <p:cNvPr id="132" name="正方形/長方形 131"/>
              <p:cNvSpPr/>
              <p:nvPr/>
            </p:nvSpPr>
            <p:spPr>
              <a:xfrm>
                <a:off x="4900554" y="3212976"/>
                <a:ext cx="1080000" cy="360000"/>
              </a:xfrm>
              <a:prstGeom prst="rect">
                <a:avLst/>
              </a:prstGeom>
              <a:ln w="9525"/>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dirty="0" smtClean="0"/>
                  <a:t>居宅内型保育</a:t>
                </a:r>
              </a:p>
              <a:p>
                <a:pPr algn="ctr"/>
                <a:endParaRPr kumimoji="1" lang="ja-JP" altLang="en-US" sz="1000" dirty="0"/>
              </a:p>
            </p:txBody>
          </p:sp>
          <p:sp>
            <p:nvSpPr>
              <p:cNvPr id="147" name="正方形/長方形 146"/>
              <p:cNvSpPr/>
              <p:nvPr/>
            </p:nvSpPr>
            <p:spPr>
              <a:xfrm>
                <a:off x="6033752" y="3212976"/>
                <a:ext cx="1080000" cy="360000"/>
              </a:xfrm>
              <a:prstGeom prst="rect">
                <a:avLst/>
              </a:prstGeom>
              <a:ln w="9525"/>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00" dirty="0" smtClean="0"/>
                  <a:t>事業所内保育</a:t>
                </a:r>
              </a:p>
              <a:p>
                <a:pPr algn="ctr"/>
                <a:endParaRPr kumimoji="1" lang="ja-JP" altLang="en-US" sz="1000" dirty="0"/>
              </a:p>
            </p:txBody>
          </p:sp>
        </p:grpSp>
        <p:sp>
          <p:nvSpPr>
            <p:cNvPr id="141" name="正方形/長方形 140"/>
            <p:cNvSpPr/>
            <p:nvPr/>
          </p:nvSpPr>
          <p:spPr>
            <a:xfrm>
              <a:off x="4233432" y="2871986"/>
              <a:ext cx="1260000" cy="2160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t>地域型保育給付</a:t>
              </a:r>
              <a:endParaRPr kumimoji="1" lang="ja-JP" altLang="en-US" sz="1000" dirty="0"/>
            </a:p>
          </p:txBody>
        </p:sp>
      </p:grpSp>
      <p:grpSp>
        <p:nvGrpSpPr>
          <p:cNvPr id="133" name="グループ化 132"/>
          <p:cNvGrpSpPr/>
          <p:nvPr/>
        </p:nvGrpSpPr>
        <p:grpSpPr>
          <a:xfrm>
            <a:off x="7401272" y="2394533"/>
            <a:ext cx="2232000" cy="1231441"/>
            <a:chOff x="7401520" y="2593479"/>
            <a:chExt cx="2232000" cy="1231441"/>
          </a:xfrm>
        </p:grpSpPr>
        <p:sp>
          <p:nvSpPr>
            <p:cNvPr id="164" name="正方形/長方形 163"/>
            <p:cNvSpPr/>
            <p:nvPr/>
          </p:nvSpPr>
          <p:spPr>
            <a:xfrm>
              <a:off x="7401520" y="2708920"/>
              <a:ext cx="2232000" cy="1116000"/>
            </a:xfrm>
            <a:prstGeom prst="rect">
              <a:avLst/>
            </a:prstGeom>
            <a:solidFill>
              <a:schemeClr val="accent5">
                <a:lumMod val="40000"/>
                <a:lumOff val="6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3" name="正方形/長方形 122"/>
            <p:cNvSpPr/>
            <p:nvPr/>
          </p:nvSpPr>
          <p:spPr>
            <a:xfrm>
              <a:off x="7601744" y="2593479"/>
              <a:ext cx="1887760" cy="21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t>地域子ども・子育て支援事業</a:t>
              </a:r>
              <a:endParaRPr kumimoji="1" lang="ja-JP" altLang="en-US" sz="1000" dirty="0"/>
            </a:p>
          </p:txBody>
        </p:sp>
        <p:grpSp>
          <p:nvGrpSpPr>
            <p:cNvPr id="169" name="グループ化 168"/>
            <p:cNvGrpSpPr/>
            <p:nvPr/>
          </p:nvGrpSpPr>
          <p:grpSpPr>
            <a:xfrm>
              <a:off x="7905328" y="2898485"/>
              <a:ext cx="1404000" cy="828072"/>
              <a:chOff x="7833320" y="2636912"/>
              <a:chExt cx="1404000" cy="828072"/>
            </a:xfrm>
          </p:grpSpPr>
          <p:sp>
            <p:nvSpPr>
              <p:cNvPr id="165" name="正方形/長方形 164"/>
              <p:cNvSpPr/>
              <p:nvPr/>
            </p:nvSpPr>
            <p:spPr>
              <a:xfrm>
                <a:off x="7833320" y="3068960"/>
                <a:ext cx="1404000" cy="180000"/>
              </a:xfrm>
              <a:prstGeom prst="rect">
                <a:avLst/>
              </a:prstGeom>
              <a:ln w="9525"/>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00" dirty="0" smtClean="0"/>
                  <a:t>病児・病後児保育</a:t>
                </a:r>
                <a:endParaRPr kumimoji="1" lang="ja-JP" altLang="en-US" sz="1000" dirty="0"/>
              </a:p>
            </p:txBody>
          </p:sp>
          <p:sp>
            <p:nvSpPr>
              <p:cNvPr id="166" name="正方形/長方形 165"/>
              <p:cNvSpPr/>
              <p:nvPr/>
            </p:nvSpPr>
            <p:spPr>
              <a:xfrm>
                <a:off x="7833320" y="3284984"/>
                <a:ext cx="1404000" cy="180000"/>
              </a:xfrm>
              <a:prstGeom prst="rect">
                <a:avLst/>
              </a:prstGeom>
              <a:ln w="9525"/>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00" dirty="0" smtClean="0"/>
                  <a:t>一時預かり保育 など</a:t>
                </a:r>
                <a:endParaRPr kumimoji="1" lang="ja-JP" altLang="en-US" sz="1000" dirty="0"/>
              </a:p>
            </p:txBody>
          </p:sp>
          <p:sp>
            <p:nvSpPr>
              <p:cNvPr id="168" name="正方形/長方形 167"/>
              <p:cNvSpPr/>
              <p:nvPr/>
            </p:nvSpPr>
            <p:spPr>
              <a:xfrm>
                <a:off x="7833320" y="2852936"/>
                <a:ext cx="1404000" cy="180000"/>
              </a:xfrm>
              <a:prstGeom prst="rect">
                <a:avLst/>
              </a:prstGeom>
              <a:ln w="9525"/>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dirty="0" smtClean="0"/>
                  <a:t>延長</a:t>
                </a:r>
                <a:r>
                  <a:rPr kumimoji="1" lang="ja-JP" altLang="en-US" sz="1000" dirty="0" smtClean="0"/>
                  <a:t>保育</a:t>
                </a:r>
                <a:endParaRPr kumimoji="1" lang="ja-JP" altLang="en-US" sz="1000" dirty="0"/>
              </a:p>
            </p:txBody>
          </p:sp>
          <p:sp>
            <p:nvSpPr>
              <p:cNvPr id="167" name="正方形/長方形 166"/>
              <p:cNvSpPr/>
              <p:nvPr/>
            </p:nvSpPr>
            <p:spPr>
              <a:xfrm>
                <a:off x="7833320" y="2636912"/>
                <a:ext cx="1404000" cy="180000"/>
              </a:xfrm>
              <a:prstGeom prst="rect">
                <a:avLst/>
              </a:prstGeom>
              <a:ln w="9525"/>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dirty="0" smtClean="0"/>
                  <a:t>地域子育て支援拠点</a:t>
                </a:r>
                <a:endParaRPr kumimoji="1" lang="ja-JP" altLang="en-US" sz="1000" dirty="0"/>
              </a:p>
            </p:txBody>
          </p:sp>
        </p:grpSp>
      </p:grpSp>
      <p:grpSp>
        <p:nvGrpSpPr>
          <p:cNvPr id="124" name="グループ化 123"/>
          <p:cNvGrpSpPr/>
          <p:nvPr/>
        </p:nvGrpSpPr>
        <p:grpSpPr>
          <a:xfrm>
            <a:off x="4413144" y="3897056"/>
            <a:ext cx="5292264" cy="540056"/>
            <a:chOff x="4413144" y="4257096"/>
            <a:chExt cx="5292264" cy="540056"/>
          </a:xfrm>
        </p:grpSpPr>
        <p:grpSp>
          <p:nvGrpSpPr>
            <p:cNvPr id="222" name="グループ化 221"/>
            <p:cNvGrpSpPr/>
            <p:nvPr/>
          </p:nvGrpSpPr>
          <p:grpSpPr>
            <a:xfrm>
              <a:off x="4413144" y="4257096"/>
              <a:ext cx="1836000" cy="540056"/>
              <a:chOff x="5025008" y="4221088"/>
              <a:chExt cx="1836000" cy="540056"/>
            </a:xfrm>
          </p:grpSpPr>
          <p:sp>
            <p:nvSpPr>
              <p:cNvPr id="219" name="正方形/長方形 218"/>
              <p:cNvSpPr/>
              <p:nvPr/>
            </p:nvSpPr>
            <p:spPr>
              <a:xfrm>
                <a:off x="5025008" y="4329144"/>
                <a:ext cx="1836000" cy="432000"/>
              </a:xfrm>
              <a:prstGeom prst="rect">
                <a:avLst/>
              </a:prstGeom>
              <a:solidFill>
                <a:srgbClr val="FFCCFF"/>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000" dirty="0" smtClean="0">
                  <a:solidFill>
                    <a:schemeClr val="tx1"/>
                  </a:solidFill>
                </a:endParaRPr>
              </a:p>
            </p:txBody>
          </p:sp>
          <p:sp>
            <p:nvSpPr>
              <p:cNvPr id="220" name="正方形/長方形 219"/>
              <p:cNvSpPr/>
              <p:nvPr/>
            </p:nvSpPr>
            <p:spPr>
              <a:xfrm>
                <a:off x="5601072" y="4221088"/>
                <a:ext cx="684000" cy="2160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t>保護者</a:t>
                </a:r>
                <a:endParaRPr kumimoji="1" lang="ja-JP" altLang="en-US" sz="1000" dirty="0"/>
              </a:p>
            </p:txBody>
          </p:sp>
          <p:sp>
            <p:nvSpPr>
              <p:cNvPr id="221" name="正方形/長方形 220"/>
              <p:cNvSpPr/>
              <p:nvPr/>
            </p:nvSpPr>
            <p:spPr>
              <a:xfrm>
                <a:off x="5097016" y="4509120"/>
                <a:ext cx="1656000" cy="180000"/>
              </a:xfrm>
              <a:prstGeom prst="rect">
                <a:avLst/>
              </a:prstGeom>
              <a:ln w="9525"/>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00" dirty="0" smtClean="0"/>
                  <a:t>子育ての第一義的責任者</a:t>
                </a:r>
                <a:endParaRPr kumimoji="1" lang="ja-JP" altLang="en-US" sz="1000" dirty="0"/>
              </a:p>
            </p:txBody>
          </p:sp>
        </p:grpSp>
        <p:grpSp>
          <p:nvGrpSpPr>
            <p:cNvPr id="232" name="グループ化 231"/>
            <p:cNvGrpSpPr/>
            <p:nvPr/>
          </p:nvGrpSpPr>
          <p:grpSpPr>
            <a:xfrm>
              <a:off x="6321152" y="4257096"/>
              <a:ext cx="2232000" cy="540056"/>
              <a:chOff x="7041232" y="4221088"/>
              <a:chExt cx="2232000" cy="540056"/>
            </a:xfrm>
          </p:grpSpPr>
          <p:sp>
            <p:nvSpPr>
              <p:cNvPr id="224" name="正方形/長方形 223"/>
              <p:cNvSpPr/>
              <p:nvPr/>
            </p:nvSpPr>
            <p:spPr>
              <a:xfrm>
                <a:off x="7041232" y="4329144"/>
                <a:ext cx="2232000" cy="432000"/>
              </a:xfrm>
              <a:prstGeom prst="rect">
                <a:avLst/>
              </a:prstGeom>
              <a:solidFill>
                <a:srgbClr val="FFCCFF"/>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000" dirty="0" smtClean="0">
                  <a:solidFill>
                    <a:schemeClr val="tx1"/>
                  </a:solidFill>
                </a:endParaRPr>
              </a:p>
            </p:txBody>
          </p:sp>
          <p:sp>
            <p:nvSpPr>
              <p:cNvPr id="225" name="正方形/長方形 224"/>
              <p:cNvSpPr/>
              <p:nvPr/>
            </p:nvSpPr>
            <p:spPr>
              <a:xfrm>
                <a:off x="7833320" y="4221088"/>
                <a:ext cx="684000" cy="2160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t>事業主</a:t>
                </a:r>
                <a:endParaRPr kumimoji="1" lang="ja-JP" altLang="en-US" sz="1000" dirty="0"/>
              </a:p>
            </p:txBody>
          </p:sp>
          <p:sp>
            <p:nvSpPr>
              <p:cNvPr id="226" name="正方形/長方形 225"/>
              <p:cNvSpPr/>
              <p:nvPr/>
            </p:nvSpPr>
            <p:spPr>
              <a:xfrm>
                <a:off x="7113239" y="4509120"/>
                <a:ext cx="2078349" cy="180000"/>
              </a:xfrm>
              <a:prstGeom prst="rect">
                <a:avLst/>
              </a:prstGeom>
              <a:ln w="9525"/>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00" dirty="0" smtClean="0"/>
                  <a:t>雇用環境整備による子育て支援</a:t>
                </a:r>
                <a:endParaRPr kumimoji="1" lang="ja-JP" altLang="en-US" sz="1000" dirty="0"/>
              </a:p>
            </p:txBody>
          </p:sp>
        </p:grpSp>
        <p:grpSp>
          <p:nvGrpSpPr>
            <p:cNvPr id="231" name="グループ化 230"/>
            <p:cNvGrpSpPr/>
            <p:nvPr/>
          </p:nvGrpSpPr>
          <p:grpSpPr>
            <a:xfrm>
              <a:off x="8625408" y="4257096"/>
              <a:ext cx="1080000" cy="540056"/>
              <a:chOff x="7401272" y="5229200"/>
              <a:chExt cx="1080000" cy="540056"/>
            </a:xfrm>
          </p:grpSpPr>
          <p:sp>
            <p:nvSpPr>
              <p:cNvPr id="228" name="正方形/長方形 227"/>
              <p:cNvSpPr/>
              <p:nvPr/>
            </p:nvSpPr>
            <p:spPr>
              <a:xfrm>
                <a:off x="7401272" y="5337256"/>
                <a:ext cx="1080000" cy="432000"/>
              </a:xfrm>
              <a:prstGeom prst="rect">
                <a:avLst/>
              </a:prstGeom>
              <a:solidFill>
                <a:srgbClr val="FFCCFF"/>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000" dirty="0" smtClean="0">
                  <a:solidFill>
                    <a:schemeClr val="tx1"/>
                  </a:solidFill>
                </a:endParaRPr>
              </a:p>
            </p:txBody>
          </p:sp>
          <p:sp>
            <p:nvSpPr>
              <p:cNvPr id="229" name="正方形/長方形 228"/>
              <p:cNvSpPr/>
              <p:nvPr/>
            </p:nvSpPr>
            <p:spPr>
              <a:xfrm>
                <a:off x="7617296" y="5229200"/>
                <a:ext cx="684000" cy="2160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t>国民</a:t>
                </a:r>
                <a:endParaRPr kumimoji="1" lang="ja-JP" altLang="en-US" sz="1000" dirty="0"/>
              </a:p>
            </p:txBody>
          </p:sp>
          <p:sp>
            <p:nvSpPr>
              <p:cNvPr id="230" name="正方形/長方形 229"/>
              <p:cNvSpPr/>
              <p:nvPr/>
            </p:nvSpPr>
            <p:spPr>
              <a:xfrm>
                <a:off x="7509376" y="5517232"/>
                <a:ext cx="828000" cy="180000"/>
              </a:xfrm>
              <a:prstGeom prst="rect">
                <a:avLst/>
              </a:prstGeom>
              <a:ln w="9525"/>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00" dirty="0" smtClean="0"/>
                  <a:t>理解・協力</a:t>
                </a:r>
                <a:endParaRPr kumimoji="1" lang="ja-JP" altLang="en-US" sz="1000" dirty="0"/>
              </a:p>
            </p:txBody>
          </p:sp>
        </p:grpSp>
      </p:grpSp>
      <p:sp>
        <p:nvSpPr>
          <p:cNvPr id="178" name="正方形/長方形 177"/>
          <p:cNvSpPr/>
          <p:nvPr/>
        </p:nvSpPr>
        <p:spPr>
          <a:xfrm>
            <a:off x="166564" y="3700170"/>
            <a:ext cx="4176000" cy="828000"/>
          </a:xfrm>
          <a:prstGeom prst="rect">
            <a:avLst/>
          </a:prstGeom>
          <a:solidFill>
            <a:schemeClr val="accent5">
              <a:lumMod val="40000"/>
              <a:lumOff val="6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6" name="正方形/長方形 145"/>
          <p:cNvSpPr/>
          <p:nvPr/>
        </p:nvSpPr>
        <p:spPr>
          <a:xfrm>
            <a:off x="1424608" y="3573016"/>
            <a:ext cx="1944216" cy="21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t>子ども・子育て支援事業計画</a:t>
            </a:r>
            <a:endParaRPr kumimoji="1" lang="ja-JP" altLang="en-US" sz="1000" dirty="0"/>
          </a:p>
        </p:txBody>
      </p:sp>
      <p:sp>
        <p:nvSpPr>
          <p:cNvPr id="195" name="正方形/長方形 194"/>
          <p:cNvSpPr/>
          <p:nvPr/>
        </p:nvSpPr>
        <p:spPr>
          <a:xfrm>
            <a:off x="236600" y="3995587"/>
            <a:ext cx="1116000" cy="396000"/>
          </a:xfrm>
          <a:prstGeom prst="rect">
            <a:avLst/>
          </a:prstGeom>
          <a:solidFill>
            <a:srgbClr val="FFCCFF"/>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000" dirty="0" smtClean="0">
              <a:solidFill>
                <a:schemeClr val="tx1"/>
              </a:solidFill>
            </a:endParaRPr>
          </a:p>
        </p:txBody>
      </p:sp>
      <p:sp>
        <p:nvSpPr>
          <p:cNvPr id="188" name="正方形/長方形 187"/>
          <p:cNvSpPr/>
          <p:nvPr/>
        </p:nvSpPr>
        <p:spPr>
          <a:xfrm>
            <a:off x="488704" y="3870549"/>
            <a:ext cx="684000" cy="2160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t>国</a:t>
            </a:r>
            <a:endParaRPr kumimoji="1" lang="ja-JP" altLang="en-US" sz="1000" dirty="0"/>
          </a:p>
        </p:txBody>
      </p:sp>
      <p:sp>
        <p:nvSpPr>
          <p:cNvPr id="205" name="正方形/長方形 204"/>
          <p:cNvSpPr/>
          <p:nvPr/>
        </p:nvSpPr>
        <p:spPr>
          <a:xfrm>
            <a:off x="2605495" y="3995563"/>
            <a:ext cx="1656000" cy="396000"/>
          </a:xfrm>
          <a:prstGeom prst="rect">
            <a:avLst/>
          </a:prstGeom>
          <a:solidFill>
            <a:srgbClr val="FFCCFF"/>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000" dirty="0" smtClean="0">
              <a:solidFill>
                <a:schemeClr val="tx1"/>
              </a:solidFill>
            </a:endParaRPr>
          </a:p>
        </p:txBody>
      </p:sp>
      <p:sp>
        <p:nvSpPr>
          <p:cNvPr id="206" name="正方形/長方形 205"/>
          <p:cNvSpPr/>
          <p:nvPr/>
        </p:nvSpPr>
        <p:spPr>
          <a:xfrm>
            <a:off x="2749511" y="3880074"/>
            <a:ext cx="1368000" cy="2160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t>市町村（実施主体）</a:t>
            </a:r>
            <a:endParaRPr kumimoji="1" lang="ja-JP" altLang="en-US" sz="1000" dirty="0"/>
          </a:p>
        </p:txBody>
      </p:sp>
      <p:sp>
        <p:nvSpPr>
          <p:cNvPr id="207" name="正方形/長方形 206"/>
          <p:cNvSpPr/>
          <p:nvPr/>
        </p:nvSpPr>
        <p:spPr>
          <a:xfrm>
            <a:off x="3037543" y="4149080"/>
            <a:ext cx="828000" cy="180000"/>
          </a:xfrm>
          <a:prstGeom prst="rect">
            <a:avLst/>
          </a:prstGeom>
          <a:ln w="9525"/>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00" dirty="0" smtClean="0"/>
              <a:t>事業計画</a:t>
            </a:r>
            <a:endParaRPr kumimoji="1" lang="ja-JP" altLang="en-US" sz="1000" dirty="0"/>
          </a:p>
        </p:txBody>
      </p:sp>
      <p:sp>
        <p:nvSpPr>
          <p:cNvPr id="191" name="正方形/長方形 190"/>
          <p:cNvSpPr/>
          <p:nvPr/>
        </p:nvSpPr>
        <p:spPr>
          <a:xfrm>
            <a:off x="380616" y="4139555"/>
            <a:ext cx="828000" cy="180000"/>
          </a:xfrm>
          <a:prstGeom prst="rect">
            <a:avLst/>
          </a:prstGeom>
          <a:ln w="9525"/>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00" dirty="0" smtClean="0"/>
              <a:t>基本指針</a:t>
            </a:r>
            <a:endParaRPr kumimoji="1" lang="ja-JP" altLang="en-US" sz="1000" dirty="0"/>
          </a:p>
        </p:txBody>
      </p:sp>
      <p:sp>
        <p:nvSpPr>
          <p:cNvPr id="201" name="正方形/長方形 200"/>
          <p:cNvSpPr/>
          <p:nvPr/>
        </p:nvSpPr>
        <p:spPr>
          <a:xfrm>
            <a:off x="1424608" y="4005064"/>
            <a:ext cx="1116000" cy="396000"/>
          </a:xfrm>
          <a:prstGeom prst="rect">
            <a:avLst/>
          </a:prstGeom>
          <a:solidFill>
            <a:srgbClr val="FFCCFF"/>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000" dirty="0" smtClean="0">
              <a:solidFill>
                <a:schemeClr val="tx1"/>
              </a:solidFill>
            </a:endParaRPr>
          </a:p>
        </p:txBody>
      </p:sp>
      <p:sp>
        <p:nvSpPr>
          <p:cNvPr id="203" name="正方形/長方形 202"/>
          <p:cNvSpPr/>
          <p:nvPr/>
        </p:nvSpPr>
        <p:spPr>
          <a:xfrm>
            <a:off x="1568624" y="4149080"/>
            <a:ext cx="828000" cy="180000"/>
          </a:xfrm>
          <a:prstGeom prst="rect">
            <a:avLst/>
          </a:prstGeom>
          <a:ln w="9525"/>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00" dirty="0" smtClean="0"/>
              <a:t>支援計画</a:t>
            </a:r>
            <a:endParaRPr kumimoji="1" lang="ja-JP" altLang="en-US" sz="1000" dirty="0"/>
          </a:p>
        </p:txBody>
      </p:sp>
      <p:sp>
        <p:nvSpPr>
          <p:cNvPr id="202" name="正方形/長方形 201"/>
          <p:cNvSpPr/>
          <p:nvPr/>
        </p:nvSpPr>
        <p:spPr>
          <a:xfrm>
            <a:off x="1604704" y="3870573"/>
            <a:ext cx="684000" cy="2160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t>県</a:t>
            </a:r>
            <a:endParaRPr kumimoji="1" lang="ja-JP" altLang="en-US" sz="1000" dirty="0"/>
          </a:p>
        </p:txBody>
      </p:sp>
      <p:sp>
        <p:nvSpPr>
          <p:cNvPr id="136" name="正方形/長方形 135"/>
          <p:cNvSpPr/>
          <p:nvPr/>
        </p:nvSpPr>
        <p:spPr>
          <a:xfrm>
            <a:off x="560512" y="5085184"/>
            <a:ext cx="1944216" cy="216024"/>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t>第１　子ども・子育て支援</a:t>
            </a:r>
            <a:r>
              <a:rPr lang="ja-JP" altLang="en-US" sz="1000" dirty="0" smtClean="0"/>
              <a:t>の意義</a:t>
            </a:r>
            <a:endParaRPr kumimoji="1" lang="ja-JP" altLang="en-US" sz="1000" dirty="0"/>
          </a:p>
        </p:txBody>
      </p:sp>
      <p:sp>
        <p:nvSpPr>
          <p:cNvPr id="145" name="正方形/長方形 144"/>
          <p:cNvSpPr/>
          <p:nvPr/>
        </p:nvSpPr>
        <p:spPr>
          <a:xfrm>
            <a:off x="3285009" y="4903093"/>
            <a:ext cx="2016224" cy="36004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smtClean="0"/>
              <a:t>第２　制度の実施に関する</a:t>
            </a:r>
            <a:endParaRPr lang="en-US" altLang="ja-JP" sz="1000" dirty="0" smtClean="0"/>
          </a:p>
          <a:p>
            <a:pPr algn="ctr"/>
            <a:r>
              <a:rPr lang="ja-JP" altLang="en-US" sz="1000" dirty="0" smtClean="0"/>
              <a:t>基本的事項</a:t>
            </a:r>
            <a:endParaRPr kumimoji="1" lang="ja-JP" altLang="en-US" sz="1000" dirty="0"/>
          </a:p>
        </p:txBody>
      </p:sp>
      <p:sp>
        <p:nvSpPr>
          <p:cNvPr id="148" name="正方形/長方形 147"/>
          <p:cNvSpPr/>
          <p:nvPr/>
        </p:nvSpPr>
        <p:spPr>
          <a:xfrm>
            <a:off x="5593904" y="4907310"/>
            <a:ext cx="2016224" cy="35051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t>第３　子ども・子育て支援事業</a:t>
            </a:r>
            <a:endParaRPr kumimoji="1" lang="en-US" altLang="ja-JP" sz="1000" dirty="0" smtClean="0"/>
          </a:p>
          <a:p>
            <a:pPr algn="ctr"/>
            <a:r>
              <a:rPr kumimoji="1" lang="ja-JP" altLang="en-US" sz="1000" dirty="0" smtClean="0"/>
              <a:t>計画の作成に関すること</a:t>
            </a:r>
            <a:endParaRPr kumimoji="1" lang="ja-JP" altLang="en-US" sz="1000" dirty="0"/>
          </a:p>
        </p:txBody>
      </p:sp>
      <p:sp>
        <p:nvSpPr>
          <p:cNvPr id="149" name="正方形/長方形 148"/>
          <p:cNvSpPr/>
          <p:nvPr/>
        </p:nvSpPr>
        <p:spPr>
          <a:xfrm>
            <a:off x="8042598" y="4950743"/>
            <a:ext cx="1296144" cy="27434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t>関連施策との連携</a:t>
            </a:r>
            <a:endParaRPr kumimoji="1" lang="ja-JP" altLang="en-US" sz="1000" dirty="0"/>
          </a:p>
        </p:txBody>
      </p:sp>
      <p:sp>
        <p:nvSpPr>
          <p:cNvPr id="159" name="正方形/長方形 158"/>
          <p:cNvSpPr/>
          <p:nvPr/>
        </p:nvSpPr>
        <p:spPr>
          <a:xfrm>
            <a:off x="200472" y="5373216"/>
            <a:ext cx="2880320" cy="360040"/>
          </a:xfrm>
          <a:prstGeom prst="rect">
            <a:avLst/>
          </a:prstGeom>
          <a:ln w="9525"/>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900" dirty="0" smtClean="0"/>
              <a:t>・子どもの育ちや子育てをめぐる環境に鑑みれば、子どもの育ちと子育てを社会全体で支援していくことが必要。</a:t>
            </a:r>
            <a:endParaRPr kumimoji="1" lang="ja-JP" altLang="en-US" sz="900" dirty="0"/>
          </a:p>
        </p:txBody>
      </p:sp>
      <p:sp>
        <p:nvSpPr>
          <p:cNvPr id="160" name="正方形/長方形 159"/>
          <p:cNvSpPr/>
          <p:nvPr/>
        </p:nvSpPr>
        <p:spPr>
          <a:xfrm>
            <a:off x="200472" y="5772149"/>
            <a:ext cx="2880320" cy="428625"/>
          </a:xfrm>
          <a:prstGeom prst="rect">
            <a:avLst/>
          </a:prstGeom>
          <a:ln w="9525"/>
        </p:spPr>
        <p:style>
          <a:lnRef idx="2">
            <a:schemeClr val="accent6"/>
          </a:lnRef>
          <a:fillRef idx="1">
            <a:schemeClr val="lt1"/>
          </a:fillRef>
          <a:effectRef idx="0">
            <a:schemeClr val="accent6"/>
          </a:effectRef>
          <a:fontRef idx="minor">
            <a:schemeClr val="dk1"/>
          </a:fontRef>
        </p:style>
        <p:txBody>
          <a:bodyPr rtlCol="0" anchor="ctr"/>
          <a:lstStyle/>
          <a:p>
            <a:r>
              <a:rPr lang="ja-JP" altLang="en-US" sz="900" dirty="0" smtClean="0"/>
              <a:t>・乳児期・幼児期・学童期とそれぞれの発達・育ちを通じて、自己肯定感を持って育まれることが可能となる環境整備が社会全体の責任。</a:t>
            </a:r>
            <a:endParaRPr kumimoji="1" lang="ja-JP" altLang="en-US" sz="900" dirty="0"/>
          </a:p>
        </p:txBody>
      </p:sp>
      <p:sp>
        <p:nvSpPr>
          <p:cNvPr id="161" name="正方形/長方形 160"/>
          <p:cNvSpPr/>
          <p:nvPr/>
        </p:nvSpPr>
        <p:spPr>
          <a:xfrm>
            <a:off x="200472" y="6237312"/>
            <a:ext cx="2880320" cy="428625"/>
          </a:xfrm>
          <a:prstGeom prst="rect">
            <a:avLst/>
          </a:prstGeom>
          <a:ln w="9525"/>
        </p:spPr>
        <p:style>
          <a:lnRef idx="2">
            <a:schemeClr val="accent6"/>
          </a:lnRef>
          <a:fillRef idx="1">
            <a:schemeClr val="lt1"/>
          </a:fillRef>
          <a:effectRef idx="0">
            <a:schemeClr val="accent6"/>
          </a:effectRef>
          <a:fontRef idx="minor">
            <a:schemeClr val="dk1"/>
          </a:fontRef>
        </p:style>
        <p:txBody>
          <a:bodyPr rtlCol="0" anchor="ctr"/>
          <a:lstStyle/>
          <a:p>
            <a:r>
              <a:rPr lang="ja-JP" altLang="en-US" sz="900" dirty="0" smtClean="0"/>
              <a:t>・保護者には子育てについての第一義的責任があることを前提に、保護者が子育てについて責任を果たすこと、子育ての権利を享受することができる支援を実施。　</a:t>
            </a:r>
            <a:endParaRPr kumimoji="1" lang="ja-JP" altLang="en-US" sz="900" dirty="0"/>
          </a:p>
        </p:txBody>
      </p:sp>
      <p:sp>
        <p:nvSpPr>
          <p:cNvPr id="162" name="正方形/長方形 161"/>
          <p:cNvSpPr/>
          <p:nvPr/>
        </p:nvSpPr>
        <p:spPr>
          <a:xfrm>
            <a:off x="3366542" y="5349627"/>
            <a:ext cx="1944216" cy="648072"/>
          </a:xfrm>
          <a:prstGeom prst="rect">
            <a:avLst/>
          </a:prstGeom>
          <a:ln w="9525"/>
        </p:spPr>
        <p:style>
          <a:lnRef idx="2">
            <a:schemeClr val="accent6"/>
          </a:lnRef>
          <a:fillRef idx="1">
            <a:schemeClr val="lt1"/>
          </a:fillRef>
          <a:effectRef idx="0">
            <a:schemeClr val="accent6"/>
          </a:effectRef>
          <a:fontRef idx="minor">
            <a:schemeClr val="dk1"/>
          </a:fontRef>
        </p:style>
        <p:txBody>
          <a:bodyPr rtlCol="0" anchor="ctr"/>
          <a:lstStyle/>
          <a:p>
            <a:r>
              <a:rPr lang="ja-JP" altLang="en-US" sz="900" dirty="0" smtClean="0"/>
              <a:t>・第１の「子ども・子育て支援の意義」に関する事項を踏まえ、市町村が事業を実施し、国・都道府県は重層的に支える仕組み。</a:t>
            </a:r>
            <a:endParaRPr kumimoji="1" lang="ja-JP" altLang="en-US" sz="900" dirty="0"/>
          </a:p>
        </p:txBody>
      </p:sp>
      <p:sp>
        <p:nvSpPr>
          <p:cNvPr id="163" name="正方形/長方形 162"/>
          <p:cNvSpPr/>
          <p:nvPr/>
        </p:nvSpPr>
        <p:spPr>
          <a:xfrm>
            <a:off x="7730952" y="5302796"/>
            <a:ext cx="1919833" cy="432048"/>
          </a:xfrm>
          <a:prstGeom prst="rect">
            <a:avLst/>
          </a:prstGeom>
          <a:ln w="9525"/>
        </p:spPr>
        <p:style>
          <a:lnRef idx="2">
            <a:schemeClr val="accent6"/>
          </a:lnRef>
          <a:fillRef idx="1">
            <a:schemeClr val="lt1"/>
          </a:fillRef>
          <a:effectRef idx="0">
            <a:schemeClr val="accent6"/>
          </a:effectRef>
          <a:fontRef idx="minor">
            <a:schemeClr val="dk1"/>
          </a:fontRef>
        </p:style>
        <p:txBody>
          <a:bodyPr rtlCol="0" anchor="ctr"/>
          <a:lstStyle/>
          <a:p>
            <a:r>
              <a:rPr lang="ja-JP" altLang="en-US" sz="900" dirty="0" smtClean="0"/>
              <a:t>第４　児童福祉法その他関係法律による児童の福祉増進のための施策と連携</a:t>
            </a:r>
            <a:endParaRPr kumimoji="1" lang="ja-JP" altLang="en-US" sz="900" dirty="0"/>
          </a:p>
        </p:txBody>
      </p:sp>
      <p:sp>
        <p:nvSpPr>
          <p:cNvPr id="170" name="正方形/長方形 169"/>
          <p:cNvSpPr/>
          <p:nvPr/>
        </p:nvSpPr>
        <p:spPr>
          <a:xfrm>
            <a:off x="7751318" y="5815361"/>
            <a:ext cx="1906885" cy="388193"/>
          </a:xfrm>
          <a:prstGeom prst="rect">
            <a:avLst/>
          </a:prstGeom>
          <a:ln w="9525"/>
        </p:spPr>
        <p:style>
          <a:lnRef idx="2">
            <a:schemeClr val="accent6"/>
          </a:lnRef>
          <a:fillRef idx="1">
            <a:schemeClr val="lt1"/>
          </a:fillRef>
          <a:effectRef idx="0">
            <a:schemeClr val="accent6"/>
          </a:effectRef>
          <a:fontRef idx="minor">
            <a:schemeClr val="dk1"/>
          </a:fontRef>
        </p:style>
        <p:txBody>
          <a:bodyPr rtlCol="0" anchor="ctr"/>
          <a:lstStyle/>
          <a:p>
            <a:r>
              <a:rPr lang="ja-JP" altLang="en-US" sz="900" dirty="0" smtClean="0"/>
              <a:t>第５　職業と家庭生活との両立が図られるための施策と連携</a:t>
            </a:r>
            <a:endParaRPr kumimoji="1" lang="ja-JP" altLang="en-US" sz="900" dirty="0"/>
          </a:p>
        </p:txBody>
      </p:sp>
      <p:sp>
        <p:nvSpPr>
          <p:cNvPr id="171" name="正方形/長方形 170"/>
          <p:cNvSpPr/>
          <p:nvPr/>
        </p:nvSpPr>
        <p:spPr>
          <a:xfrm>
            <a:off x="7757939" y="6273552"/>
            <a:ext cx="1900411" cy="388193"/>
          </a:xfrm>
          <a:prstGeom prst="rect">
            <a:avLst/>
          </a:prstGeom>
          <a:ln w="9525"/>
        </p:spPr>
        <p:style>
          <a:lnRef idx="2">
            <a:schemeClr val="accent6"/>
          </a:lnRef>
          <a:fillRef idx="1">
            <a:schemeClr val="lt1"/>
          </a:fillRef>
          <a:effectRef idx="0">
            <a:schemeClr val="accent6"/>
          </a:effectRef>
          <a:fontRef idx="minor">
            <a:schemeClr val="dk1"/>
          </a:fontRef>
        </p:style>
        <p:txBody>
          <a:bodyPr rtlCol="0" anchor="ctr"/>
          <a:lstStyle/>
          <a:p>
            <a:r>
              <a:rPr lang="ja-JP" altLang="en-US" sz="900" dirty="0" smtClean="0"/>
              <a:t>第６　施策の総合的な推進のための点検・評価の実施</a:t>
            </a:r>
            <a:endParaRPr kumimoji="1" lang="ja-JP" altLang="en-US" sz="900" dirty="0"/>
          </a:p>
        </p:txBody>
      </p:sp>
      <p:sp>
        <p:nvSpPr>
          <p:cNvPr id="172" name="正方形/長方形 171"/>
          <p:cNvSpPr/>
          <p:nvPr/>
        </p:nvSpPr>
        <p:spPr>
          <a:xfrm>
            <a:off x="3368824" y="6093296"/>
            <a:ext cx="1944216" cy="576064"/>
          </a:xfrm>
          <a:prstGeom prst="rect">
            <a:avLst/>
          </a:prstGeom>
          <a:ln w="9525"/>
        </p:spPr>
        <p:style>
          <a:lnRef idx="2">
            <a:schemeClr val="accent6"/>
          </a:lnRef>
          <a:fillRef idx="1">
            <a:schemeClr val="lt1"/>
          </a:fillRef>
          <a:effectRef idx="0">
            <a:schemeClr val="accent6"/>
          </a:effectRef>
          <a:fontRef idx="minor">
            <a:schemeClr val="dk1"/>
          </a:fontRef>
        </p:style>
        <p:txBody>
          <a:bodyPr rtlCol="0" anchor="ctr"/>
          <a:lstStyle/>
          <a:p>
            <a:r>
              <a:rPr lang="ja-JP" altLang="en-US" sz="900" dirty="0" smtClean="0"/>
              <a:t>・子ども・子育て支援に当たっての関係者の連携及び協働</a:t>
            </a:r>
            <a:endParaRPr lang="en-US" altLang="ja-JP" sz="900" dirty="0" smtClean="0"/>
          </a:p>
          <a:p>
            <a:r>
              <a:rPr kumimoji="1" lang="ja-JP" altLang="en-US" sz="900" dirty="0" smtClean="0"/>
              <a:t>　（市町村・県の関係部局間等）</a:t>
            </a:r>
            <a:endParaRPr kumimoji="1" lang="ja-JP" altLang="en-US" sz="900" dirty="0"/>
          </a:p>
        </p:txBody>
      </p:sp>
      <p:sp>
        <p:nvSpPr>
          <p:cNvPr id="173" name="正方形/長方形 172"/>
          <p:cNvSpPr/>
          <p:nvPr/>
        </p:nvSpPr>
        <p:spPr>
          <a:xfrm>
            <a:off x="5529065" y="5313562"/>
            <a:ext cx="2088232" cy="440331"/>
          </a:xfrm>
          <a:prstGeom prst="rect">
            <a:avLst/>
          </a:prstGeom>
          <a:ln w="9525"/>
        </p:spPr>
        <p:style>
          <a:lnRef idx="2">
            <a:schemeClr val="accent6"/>
          </a:lnRef>
          <a:fillRef idx="1">
            <a:schemeClr val="lt1"/>
          </a:fillRef>
          <a:effectRef idx="0">
            <a:schemeClr val="accent6"/>
          </a:effectRef>
          <a:fontRef idx="minor">
            <a:schemeClr val="dk1"/>
          </a:fontRef>
        </p:style>
        <p:txBody>
          <a:bodyPr rtlCol="0" anchor="ctr"/>
          <a:lstStyle/>
          <a:p>
            <a:r>
              <a:rPr lang="ja-JP" altLang="en-US" sz="800" dirty="0" smtClean="0"/>
              <a:t>・市町村・都道府県に義務付けられている事業計画について、記載事項・作成手順・留意事項</a:t>
            </a:r>
            <a:endParaRPr kumimoji="1" lang="ja-JP" altLang="en-US" sz="800" dirty="0"/>
          </a:p>
        </p:txBody>
      </p:sp>
      <p:sp>
        <p:nvSpPr>
          <p:cNvPr id="174" name="正方形/長方形 173"/>
          <p:cNvSpPr/>
          <p:nvPr/>
        </p:nvSpPr>
        <p:spPr>
          <a:xfrm>
            <a:off x="5542433" y="5799212"/>
            <a:ext cx="2068041" cy="908720"/>
          </a:xfrm>
          <a:prstGeom prst="rect">
            <a:avLst/>
          </a:prstGeom>
          <a:ln w="9525"/>
        </p:spPr>
        <p:style>
          <a:lnRef idx="2">
            <a:schemeClr val="accent6"/>
          </a:lnRef>
          <a:fillRef idx="1">
            <a:schemeClr val="lt1"/>
          </a:fillRef>
          <a:effectRef idx="0">
            <a:schemeClr val="accent6"/>
          </a:effectRef>
          <a:fontRef idx="minor">
            <a:schemeClr val="dk1"/>
          </a:fontRef>
        </p:style>
        <p:txBody>
          <a:bodyPr rtlCol="0" anchor="ctr"/>
          <a:lstStyle/>
          <a:p>
            <a:r>
              <a:rPr lang="ja-JP" altLang="en-US" sz="800" dirty="0" smtClean="0"/>
              <a:t>＜必須記載項目＞</a:t>
            </a:r>
            <a:endParaRPr lang="en-US" altLang="ja-JP" sz="800" dirty="0" smtClean="0"/>
          </a:p>
          <a:p>
            <a:r>
              <a:rPr lang="en-US" altLang="ja-JP" sz="800" dirty="0" smtClean="0"/>
              <a:t>【</a:t>
            </a:r>
            <a:r>
              <a:rPr lang="ja-JP" altLang="en-US" sz="800" dirty="0" smtClean="0"/>
              <a:t>県及び市町村</a:t>
            </a:r>
            <a:r>
              <a:rPr lang="en-US" altLang="ja-JP" sz="800" dirty="0" smtClean="0"/>
              <a:t>】</a:t>
            </a:r>
          </a:p>
          <a:p>
            <a:r>
              <a:rPr lang="ja-JP" altLang="en-US" sz="800" dirty="0" smtClean="0"/>
              <a:t>　区域の設定、</a:t>
            </a:r>
            <a:r>
              <a:rPr kumimoji="1" lang="ja-JP" altLang="en-US" sz="800" dirty="0" smtClean="0"/>
              <a:t>ニーズ調査による「量の見込</a:t>
            </a:r>
            <a:endParaRPr kumimoji="1" lang="en-US" altLang="ja-JP" sz="800" dirty="0" smtClean="0"/>
          </a:p>
          <a:p>
            <a:r>
              <a:rPr lang="ja-JP" altLang="en-US" sz="800" dirty="0" smtClean="0"/>
              <a:t>　</a:t>
            </a:r>
            <a:r>
              <a:rPr kumimoji="1" lang="ja-JP" altLang="en-US" sz="800" dirty="0" smtClean="0"/>
              <a:t>み」「提供体制の確保及び時期」等</a:t>
            </a:r>
            <a:endParaRPr kumimoji="1" lang="en-US" altLang="ja-JP" sz="800" dirty="0" smtClean="0"/>
          </a:p>
          <a:p>
            <a:r>
              <a:rPr lang="en-US" altLang="ja-JP" sz="800" dirty="0" smtClean="0"/>
              <a:t>【</a:t>
            </a:r>
            <a:r>
              <a:rPr lang="ja-JP" altLang="en-US" sz="800" dirty="0" smtClean="0"/>
              <a:t>県</a:t>
            </a:r>
            <a:r>
              <a:rPr lang="en-US" altLang="ja-JP" sz="800" dirty="0" smtClean="0"/>
              <a:t>】</a:t>
            </a:r>
          </a:p>
          <a:p>
            <a:r>
              <a:rPr lang="ja-JP" altLang="en-US" sz="800" dirty="0" smtClean="0"/>
              <a:t>　認定こども園の普及、</a:t>
            </a:r>
            <a:r>
              <a:rPr kumimoji="1" lang="ja-JP" altLang="en-US" sz="800" dirty="0" smtClean="0"/>
              <a:t>職員の研修支援、保</a:t>
            </a:r>
            <a:endParaRPr kumimoji="1" lang="en-US" altLang="ja-JP" sz="800" dirty="0" smtClean="0"/>
          </a:p>
          <a:p>
            <a:r>
              <a:rPr lang="ja-JP" altLang="en-US" sz="800" dirty="0" smtClean="0"/>
              <a:t>　</a:t>
            </a:r>
            <a:r>
              <a:rPr kumimoji="1" lang="ja-JP" altLang="en-US" sz="800" dirty="0" smtClean="0"/>
              <a:t>幼小連携の推進方策</a:t>
            </a:r>
            <a:endParaRPr kumimoji="1" lang="ja-JP" altLang="en-US" sz="800" dirty="0"/>
          </a:p>
        </p:txBody>
      </p:sp>
      <p:sp>
        <p:nvSpPr>
          <p:cNvPr id="117" name="正方形/長方形 116"/>
          <p:cNvSpPr/>
          <p:nvPr/>
        </p:nvSpPr>
        <p:spPr>
          <a:xfrm rot="5400000">
            <a:off x="-331812" y="3328764"/>
            <a:ext cx="1064568" cy="57606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125" name="正方形/長方形 124"/>
          <p:cNvSpPr/>
          <p:nvPr/>
        </p:nvSpPr>
        <p:spPr>
          <a:xfrm>
            <a:off x="9201472" y="0"/>
            <a:ext cx="704528" cy="260648"/>
          </a:xfrm>
          <a:prstGeom prst="rect">
            <a:avLst/>
          </a:prstGeom>
          <a:ln w="12700">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100" smtClean="0">
                <a:latin typeface="HG丸ｺﾞｼｯｸM-PRO" pitchFamily="50" charset="-128"/>
                <a:ea typeface="HG丸ｺﾞｼｯｸM-PRO" pitchFamily="50" charset="-128"/>
              </a:rPr>
              <a:t>資料２</a:t>
            </a:r>
            <a:endParaRPr kumimoji="1" lang="ja-JP" altLang="en-US" sz="1100" dirty="0">
              <a:latin typeface="HG丸ｺﾞｼｯｸM-PRO" pitchFamily="50" charset="-128"/>
              <a:ea typeface="HG丸ｺﾞｼｯｸM-PRO" pitchFamily="50"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rgbClr val="0070C0"/>
          </a:solidFill>
        </a:ln>
      </a:spPr>
      <a:bodyPr rtlCol="0" anchor="ctr"/>
      <a:lstStyle>
        <a:defPPr algn="ctr">
          <a:defRPr kumimoji="1"/>
        </a:defPPr>
      </a:lstStyle>
      <a:style>
        <a:lnRef idx="2">
          <a:schemeClr val="accent6"/>
        </a:lnRef>
        <a:fillRef idx="1">
          <a:schemeClr val="lt1"/>
        </a:fillRef>
        <a:effectRef idx="0">
          <a:schemeClr val="accent6"/>
        </a:effectRef>
        <a:fontRef idx="minor">
          <a:schemeClr val="dk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4717</TotalTime>
  <Words>487</Words>
  <Application>Microsoft Office PowerPoint</Application>
  <PresentationFormat>A4 210 x 297 mm</PresentationFormat>
  <Paragraphs>115</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スライド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ioas_user</dc:creator>
  <cp:lastModifiedBy>ioas_user</cp:lastModifiedBy>
  <cp:revision>349</cp:revision>
  <dcterms:created xsi:type="dcterms:W3CDTF">2012-10-22T11:06:58Z</dcterms:created>
  <dcterms:modified xsi:type="dcterms:W3CDTF">2014-02-06T06:33:38Z</dcterms:modified>
</cp:coreProperties>
</file>