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9"/>
  </p:notesMasterIdLst>
  <p:sldIdLst>
    <p:sldId id="272" r:id="rId2"/>
    <p:sldId id="266" r:id="rId3"/>
    <p:sldId id="270" r:id="rId4"/>
    <p:sldId id="271" r:id="rId5"/>
    <p:sldId id="267" r:id="rId6"/>
    <p:sldId id="268" r:id="rId7"/>
    <p:sldId id="273"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672" y="186"/>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98CF658-90D2-41A2-976A-D2D5299766E0}" type="datetimeFigureOut">
              <a:rPr kumimoji="1" lang="ja-JP" altLang="en-US" smtClean="0"/>
              <a:pPr/>
              <a:t>2014/2/6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3932CCA-44D8-4202-9A01-21E8622951F7}" type="slidenum">
              <a:rPr kumimoji="1" lang="ja-JP" altLang="en-US" smtClean="0"/>
              <a:pPr/>
              <a:t>&lt;#&gt;</a:t>
            </a:fld>
            <a:endParaRPr kumimoji="1" lang="ja-JP" altLang="en-US"/>
          </a:p>
        </p:txBody>
      </p:sp>
    </p:spTree>
    <p:extLst>
      <p:ext uri="{BB962C8B-B14F-4D97-AF65-F5344CB8AC3E}">
        <p14:creationId xmlns:p14="http://schemas.microsoft.com/office/powerpoint/2010/main" xmlns="" val="28016558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7E85738-80F9-4131-82E2-F07F80CC012F}" type="slidenum">
              <a:rPr kumimoji="1" lang="ja-JP" altLang="en-US" smtClean="0"/>
              <a:pPr/>
              <a:t>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2A5F385-1899-45EE-9516-DB9D13D2C8C2}" type="slidenum">
              <a:rPr kumimoji="1" lang="ja-JP" altLang="en-US" smtClean="0"/>
              <a:pPr/>
              <a:t>4</a:t>
            </a:fld>
            <a:endParaRPr kumimoji="1" lang="ja-JP" altLang="en-US"/>
          </a:p>
        </p:txBody>
      </p:sp>
    </p:spTree>
    <p:extLst>
      <p:ext uri="{BB962C8B-B14F-4D97-AF65-F5344CB8AC3E}">
        <p14:creationId xmlns:p14="http://schemas.microsoft.com/office/powerpoint/2010/main" xmlns="" val="208154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C54A66A-679F-4AD3-A1BC-144253CA4382}" type="slidenum">
              <a:rPr kumimoji="1" lang="ja-JP" altLang="en-US" smtClean="0"/>
              <a:pPr/>
              <a:t>5</a:t>
            </a:fld>
            <a:endParaRPr kumimoji="1" lang="ja-JP" altLang="en-US"/>
          </a:p>
        </p:txBody>
      </p:sp>
    </p:spTree>
    <p:extLst>
      <p:ext uri="{BB962C8B-B14F-4D97-AF65-F5344CB8AC3E}">
        <p14:creationId xmlns:p14="http://schemas.microsoft.com/office/powerpoint/2010/main" xmlns="" val="2808382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8E661C-4B8D-4DE2-91E7-693F077E9260}"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362027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670BDB-C7CC-41C2-A910-6A26B832D634}"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254048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49EF24-C98C-481A-8753-E6CBA6EE0B57}"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181653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A6B324-15C5-4EF8-B794-E9DB16B44C7E}"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121693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4C00B52-A194-4668-92E8-3E98596A2F09}" type="datetime1">
              <a:rPr kumimoji="1" lang="ja-JP" altLang="en-US" smtClean="0"/>
              <a:pPr/>
              <a:t>2014/2/6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421931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6B03E37-6418-40F8-AB06-BA1D8B271873}" type="datetime1">
              <a:rPr kumimoji="1" lang="ja-JP" altLang="en-US" smtClean="0"/>
              <a:pPr/>
              <a:t>2014/2/6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401322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82B3D5-82F1-4B22-A6C9-9AB05E524513}" type="datetime1">
              <a:rPr kumimoji="1" lang="ja-JP" altLang="en-US" smtClean="0"/>
              <a:pPr/>
              <a:t>2014/2/6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2285217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E2C5940-EAD1-4D03-9A6C-040567745500}" type="datetime1">
              <a:rPr kumimoji="1" lang="ja-JP" altLang="en-US" smtClean="0"/>
              <a:pPr/>
              <a:t>2014/2/6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79083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A91467-4CC7-4DB7-89F1-79B28BDFAB5C}" type="datetime1">
              <a:rPr kumimoji="1" lang="ja-JP" altLang="en-US" smtClean="0"/>
              <a:pPr/>
              <a:t>2014/2/6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56287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998FB2-D6DD-4516-80A9-E498C83CA082}" type="datetime1">
              <a:rPr kumimoji="1" lang="ja-JP" altLang="en-US" smtClean="0"/>
              <a:pPr/>
              <a:t>2014/2/6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125887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B8D8586-DE3A-4DF7-A7D1-0BFBB6BC18EC}" type="datetime1">
              <a:rPr kumimoji="1" lang="ja-JP" altLang="en-US" smtClean="0"/>
              <a:pPr/>
              <a:t>2014/2/6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3189584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2F36EB-9340-4966-A703-6BEFEF0B1A6F}" type="datetime1">
              <a:rPr kumimoji="1" lang="ja-JP" altLang="en-US" smtClean="0"/>
              <a:pPr/>
              <a:t>2014/2/6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6E395B-D6EB-4E64-992C-0650EBC0D768}" type="slidenum">
              <a:rPr kumimoji="1" lang="ja-JP" altLang="en-US" smtClean="0"/>
              <a:pPr/>
              <a:t>&lt;#&gt;</a:t>
            </a:fld>
            <a:endParaRPr kumimoji="1" lang="ja-JP" altLang="en-US"/>
          </a:p>
        </p:txBody>
      </p:sp>
    </p:spTree>
    <p:extLst>
      <p:ext uri="{BB962C8B-B14F-4D97-AF65-F5344CB8AC3E}">
        <p14:creationId xmlns:p14="http://schemas.microsoft.com/office/powerpoint/2010/main" xmlns="" val="377357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906000" cy="1368152"/>
          </a:xfrm>
        </p:spPr>
        <p:txBody>
          <a:bodyPr>
            <a:noAutofit/>
          </a:bodyPr>
          <a:lstStyle/>
          <a:p>
            <a:r>
              <a:rPr lang="ja-JP" altLang="ja-JP" sz="4000" dirty="0" smtClean="0"/>
              <a:t>地域子ども・子育て支援事業</a:t>
            </a:r>
            <a:r>
              <a:rPr lang="ja-JP" altLang="en-US" sz="4000" dirty="0" smtClean="0"/>
              <a:t>について</a:t>
            </a:r>
            <a:endParaRPr kumimoji="1" lang="ja-JP" altLang="en-US" sz="4000" dirty="0">
              <a:solidFill>
                <a:srgbClr val="FF0000"/>
              </a:solidFill>
            </a:endParaRPr>
          </a:p>
        </p:txBody>
      </p:sp>
      <p:sp>
        <p:nvSpPr>
          <p:cNvPr id="12" name="サブタイトル 2"/>
          <p:cNvSpPr txBox="1">
            <a:spLocks/>
          </p:cNvSpPr>
          <p:nvPr/>
        </p:nvSpPr>
        <p:spPr bwMode="auto">
          <a:xfrm>
            <a:off x="1352600" y="5589240"/>
            <a:ext cx="6934200" cy="792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kumimoji="1" sz="3200">
                <a:solidFill>
                  <a:schemeClr val="tx1"/>
                </a:solidFill>
                <a:latin typeface="+mn-lt"/>
                <a:ea typeface="+mn-ea"/>
                <a:cs typeface="+mn-cs"/>
              </a:defRPr>
            </a:lvl1pPr>
            <a:lvl2pPr marL="457200" indent="0" algn="ctr" rtl="0" fontAlgn="base">
              <a:spcBef>
                <a:spcPct val="20000"/>
              </a:spcBef>
              <a:spcAft>
                <a:spcPct val="0"/>
              </a:spcAft>
              <a:buNone/>
              <a:defRPr kumimoji="1" sz="2800">
                <a:solidFill>
                  <a:schemeClr val="tx1"/>
                </a:solidFill>
                <a:latin typeface="+mn-lt"/>
                <a:ea typeface="+mn-ea"/>
              </a:defRPr>
            </a:lvl2pPr>
            <a:lvl3pPr marL="914400" indent="0" algn="ctr" rtl="0" fontAlgn="base">
              <a:spcBef>
                <a:spcPct val="20000"/>
              </a:spcBef>
              <a:spcAft>
                <a:spcPct val="0"/>
              </a:spcAft>
              <a:buNone/>
              <a:defRPr kumimoji="1" sz="2400">
                <a:solidFill>
                  <a:schemeClr val="tx1"/>
                </a:solidFill>
                <a:latin typeface="+mn-lt"/>
                <a:ea typeface="+mn-ea"/>
              </a:defRPr>
            </a:lvl3pPr>
            <a:lvl4pPr marL="1371600" indent="0" algn="ctr" rtl="0" fontAlgn="base">
              <a:spcBef>
                <a:spcPct val="20000"/>
              </a:spcBef>
              <a:spcAft>
                <a:spcPct val="0"/>
              </a:spcAft>
              <a:buNone/>
              <a:defRPr kumimoji="1" sz="2000">
                <a:solidFill>
                  <a:schemeClr val="tx1"/>
                </a:solidFill>
                <a:latin typeface="+mn-lt"/>
                <a:ea typeface="+mn-ea"/>
              </a:defRPr>
            </a:lvl4pPr>
            <a:lvl5pPr marL="1828800" indent="0" algn="ctr" rtl="0" fontAlgn="base">
              <a:spcBef>
                <a:spcPct val="20000"/>
              </a:spcBef>
              <a:spcAft>
                <a:spcPct val="0"/>
              </a:spcAft>
              <a:buNone/>
              <a:defRPr kumimoji="1" sz="2000">
                <a:solidFill>
                  <a:schemeClr val="tx1"/>
                </a:solidFill>
                <a:latin typeface="+mn-lt"/>
                <a:ea typeface="+mn-ea"/>
              </a:defRPr>
            </a:lvl5pPr>
            <a:lvl6pPr marL="2286000" indent="0" algn="ctr" rtl="0" fontAlgn="base">
              <a:spcBef>
                <a:spcPct val="20000"/>
              </a:spcBef>
              <a:spcAft>
                <a:spcPct val="0"/>
              </a:spcAft>
              <a:buNone/>
              <a:defRPr kumimoji="1" sz="2000">
                <a:solidFill>
                  <a:schemeClr val="tx1"/>
                </a:solidFill>
                <a:latin typeface="+mn-lt"/>
                <a:ea typeface="+mn-ea"/>
              </a:defRPr>
            </a:lvl6pPr>
            <a:lvl7pPr marL="2743200" indent="0" algn="ctr" rtl="0" fontAlgn="base">
              <a:spcBef>
                <a:spcPct val="20000"/>
              </a:spcBef>
              <a:spcAft>
                <a:spcPct val="0"/>
              </a:spcAft>
              <a:buNone/>
              <a:defRPr kumimoji="1" sz="2000">
                <a:solidFill>
                  <a:schemeClr val="tx1"/>
                </a:solidFill>
                <a:latin typeface="+mn-lt"/>
                <a:ea typeface="+mn-ea"/>
              </a:defRPr>
            </a:lvl7pPr>
            <a:lvl8pPr marL="3200400" indent="0" algn="ctr" rtl="0" fontAlgn="base">
              <a:spcBef>
                <a:spcPct val="20000"/>
              </a:spcBef>
              <a:spcAft>
                <a:spcPct val="0"/>
              </a:spcAft>
              <a:buNone/>
              <a:defRPr kumimoji="1" sz="2000">
                <a:solidFill>
                  <a:schemeClr val="tx1"/>
                </a:solidFill>
                <a:latin typeface="+mn-lt"/>
                <a:ea typeface="+mn-ea"/>
              </a:defRPr>
            </a:lvl8pPr>
            <a:lvl9pPr marL="3657600" indent="0" algn="ctr" rtl="0" fontAlgn="base">
              <a:spcBef>
                <a:spcPct val="20000"/>
              </a:spcBef>
              <a:spcAft>
                <a:spcPct val="0"/>
              </a:spcAft>
              <a:buNone/>
              <a:defRPr kumimoji="1" sz="2000">
                <a:solidFill>
                  <a:schemeClr val="tx1"/>
                </a:solidFill>
                <a:latin typeface="+mn-lt"/>
                <a:ea typeface="+mn-ea"/>
              </a:defRPr>
            </a:lvl9pPr>
          </a:lstStyle>
          <a:p>
            <a:r>
              <a:rPr lang="ja-JP" altLang="en-US" dirty="0" smtClean="0">
                <a:solidFill>
                  <a:srgbClr val="000000"/>
                </a:solidFill>
              </a:rPr>
              <a:t>平成２６年１月２４日　</a:t>
            </a:r>
            <a:endParaRPr lang="en-US" altLang="ja-JP" dirty="0" smtClean="0">
              <a:solidFill>
                <a:srgbClr val="000000"/>
              </a:solidFill>
            </a:endParaRPr>
          </a:p>
          <a:p>
            <a:endParaRPr lang="ja-JP" altLang="en-US" dirty="0">
              <a:solidFill>
                <a:srgbClr val="000000"/>
              </a:solidFill>
            </a:endParaRPr>
          </a:p>
        </p:txBody>
      </p:sp>
      <p:sp>
        <p:nvSpPr>
          <p:cNvPr id="5" name="角丸四角形 4"/>
          <p:cNvSpPr/>
          <p:nvPr/>
        </p:nvSpPr>
        <p:spPr>
          <a:xfrm>
            <a:off x="8121352" y="260648"/>
            <a:ext cx="1368152" cy="432048"/>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itchFamily="50" charset="-128"/>
                <a:ea typeface="HG丸ｺﾞｼｯｸM-PRO" pitchFamily="50" charset="-128"/>
              </a:rPr>
              <a:t>資料</a:t>
            </a:r>
            <a:r>
              <a:rPr lang="ja-JP" altLang="en-US" sz="1400" dirty="0" smtClean="0">
                <a:solidFill>
                  <a:schemeClr val="tx1"/>
                </a:solidFill>
                <a:latin typeface="HG丸ｺﾞｼｯｸM-PRO" pitchFamily="50" charset="-128"/>
                <a:ea typeface="HG丸ｺﾞｼｯｸM-PRO" pitchFamily="50" charset="-128"/>
              </a:rPr>
              <a:t>３</a:t>
            </a:r>
            <a:r>
              <a:rPr lang="ja-JP" altLang="en-US" sz="1400" dirty="0" smtClean="0">
                <a:solidFill>
                  <a:schemeClr val="tx1"/>
                </a:solidFill>
                <a:latin typeface="HG丸ｺﾞｼｯｸM-PRO" pitchFamily="50" charset="-128"/>
                <a:ea typeface="HG丸ｺﾞｼｯｸM-PRO" pitchFamily="50" charset="-128"/>
              </a:rPr>
              <a:t>－２</a:t>
            </a:r>
            <a:endParaRPr kumimoji="1" lang="ja-JP" altLang="en-US" sz="1400"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xmlns="" val="142626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8454" y="116632"/>
            <a:ext cx="9828000" cy="6732736"/>
          </a:xfrm>
          <a:prstGeom prst="rect">
            <a:avLst/>
          </a:prstGeom>
          <a:noFill/>
          <a:ln w="6350">
            <a:solidFill>
              <a:schemeClr val="tx1"/>
            </a:solidFill>
            <a:miter lim="800000"/>
            <a:headEnd/>
            <a:tailEnd/>
          </a:ln>
          <a:effectLst/>
        </p:spPr>
        <p:txBody>
          <a:bodyPr vert="horz" wrap="square" lIns="91440" tIns="45720" rIns="91440" bIns="45720" numCol="1" anchor="ctr" anchorCtr="0" compatLnSpc="1">
            <a:prstTxWarp prst="textNoShape">
              <a:avLst/>
            </a:prstTxWarp>
            <a:noAutofit/>
          </a:bodyPr>
          <a:lstStyle/>
          <a:p>
            <a:pPr marL="0" marR="0" lvl="0" algn="ctr" defTabSz="914400" rtl="0" eaLnBrk="1" fontAlgn="base" latinLnBrk="0" hangingPunct="1">
              <a:lnSpc>
                <a:spcPts val="1800"/>
              </a:lnSpc>
              <a:spcBef>
                <a:spcPct val="0"/>
              </a:spcBef>
              <a:spcAft>
                <a:spcPct val="0"/>
              </a:spcAft>
              <a:buClrTx/>
              <a:buSzTx/>
              <a:buFontTx/>
              <a:buNone/>
              <a:tabLst/>
            </a:pPr>
            <a:endParaRPr lang="en-US" altLang="ja-JP" sz="1600" b="1" dirty="0" smtClean="0">
              <a:latin typeface="+mj-ea"/>
              <a:ea typeface="+mj-ea"/>
              <a:cs typeface="ＭＳ 明朝" pitchFamily="17" charset="-128"/>
            </a:endParaRPr>
          </a:p>
          <a:p>
            <a:pPr marL="0" marR="0" lvl="0" algn="ctr" defTabSz="914400" rtl="0" eaLnBrk="1" fontAlgn="base" latinLnBrk="0" hangingPunct="1">
              <a:lnSpc>
                <a:spcPts val="1800"/>
              </a:lnSpc>
              <a:spcBef>
                <a:spcPct val="0"/>
              </a:spcBef>
              <a:spcAft>
                <a:spcPct val="0"/>
              </a:spcAft>
              <a:buClrTx/>
              <a:buSzTx/>
              <a:buFontTx/>
              <a:buNone/>
              <a:tabLst/>
            </a:pPr>
            <a:endParaRPr lang="en-US" altLang="ja-JP" sz="1600" b="1" dirty="0">
              <a:latin typeface="+mj-ea"/>
              <a:ea typeface="+mj-ea"/>
              <a:cs typeface="ＭＳ 明朝" pitchFamily="17" charset="-128"/>
            </a:endParaRPr>
          </a:p>
          <a:p>
            <a:pPr marL="0" marR="0" lvl="0" algn="ctr" defTabSz="914400" rtl="0" eaLnBrk="1" fontAlgn="base" latinLnBrk="0" hangingPunct="1">
              <a:lnSpc>
                <a:spcPts val="1800"/>
              </a:lnSpc>
              <a:spcBef>
                <a:spcPct val="0"/>
              </a:spcBef>
              <a:spcAft>
                <a:spcPct val="0"/>
              </a:spcAft>
              <a:buClrTx/>
              <a:buSzTx/>
              <a:buFontTx/>
              <a:buNone/>
              <a:tabLst/>
            </a:pPr>
            <a:endParaRPr lang="en-US" altLang="ja-JP" sz="1600" b="1" dirty="0" smtClean="0">
              <a:latin typeface="+mj-ea"/>
              <a:ea typeface="+mj-ea"/>
              <a:cs typeface="ＭＳ 明朝" pitchFamily="17" charset="-128"/>
            </a:endParaRPr>
          </a:p>
          <a:p>
            <a:pPr marL="360363" lvl="0" indent="-360363" eaLnBrk="0" fontAlgn="base" hangingPunct="0">
              <a:spcBef>
                <a:spcPct val="0"/>
              </a:spcBef>
              <a:spcAft>
                <a:spcPct val="0"/>
              </a:spcAft>
            </a:pPr>
            <a:endParaRPr lang="en-US" altLang="ja-JP" sz="1400" dirty="0" smtClean="0">
              <a:latin typeface="+mj-ea"/>
              <a:ea typeface="+mj-ea"/>
              <a:cs typeface="ＭＳ 明朝" pitchFamily="17" charset="-128"/>
            </a:endParaRPr>
          </a:p>
        </p:txBody>
      </p:sp>
      <p:sp>
        <p:nvSpPr>
          <p:cNvPr id="3" name="正方形/長方形 2"/>
          <p:cNvSpPr/>
          <p:nvPr/>
        </p:nvSpPr>
        <p:spPr>
          <a:xfrm>
            <a:off x="116463" y="332744"/>
            <a:ext cx="9672000" cy="936016"/>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0" indent="-177800"/>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・市町村は、子ども</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・子育て家庭等を対象とする事業として</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、市町村子ども・子育て支援事業計画に従って、以下の事業を実施</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する。</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（子ども・子育て支援法第５９条）</a:t>
            </a:r>
            <a:endParaRPr lang="en-US" altLang="ja-JP"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endParaRPr>
          </a:p>
          <a:p>
            <a:pPr marL="177800" lvl="0" indent="-177800"/>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・国又都道府県は同法に基づき、事業を実施するために必要な費用に充てるため、交付金を交付することができる。</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39555" y="1412776"/>
            <a:ext cx="10023000" cy="30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altLang="ja-JP"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対象事業</a:t>
            </a:r>
            <a:r>
              <a:rPr lang="en-US" altLang="ja-JP"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a:t>
            </a:r>
            <a:endParaRPr lang="en-US"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endParaRPr>
          </a:p>
          <a:p>
            <a:pPr marL="177800" lvl="0" fontAlgn="base">
              <a:spcBef>
                <a:spcPct val="0"/>
              </a:spcBef>
              <a:spcAft>
                <a:spcPct val="0"/>
              </a:spcAft>
            </a:pP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①</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利用者支援</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事業</a:t>
            </a:r>
            <a:endParaRPr lang="en-US" altLang="ja-JP"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endParaRPr>
          </a:p>
          <a:p>
            <a:pPr marL="177800" lvl="0" fontAlgn="base">
              <a:spcBef>
                <a:spcPct val="0"/>
              </a:spcBef>
              <a:spcAft>
                <a:spcPct val="0"/>
              </a:spcAft>
            </a:pP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②</a:t>
            </a:r>
            <a:r>
              <a:rPr lang="ja-JP"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地域子育て支援拠点事業</a:t>
            </a:r>
            <a:endParaRPr lang="ja-JP" altLang="ja-JP"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pP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③</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妊婦健康診査</a:t>
            </a:r>
          </a:p>
          <a:p>
            <a:pPr marL="177800" lvl="0" eaLnBrk="0" fontAlgn="base" hangingPunct="0">
              <a:spcBef>
                <a:spcPct val="0"/>
              </a:spcBef>
              <a:spcAft>
                <a:spcPct val="0"/>
              </a:spcAft>
            </a:pP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④</a:t>
            </a:r>
            <a:r>
              <a:rPr lang="ja-JP"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乳児家庭全戸訪問事業</a:t>
            </a:r>
            <a:endParaRPr lang="ja-JP" altLang="ja-JP"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pP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⑤</a:t>
            </a:r>
            <a:r>
              <a:rPr lang="ja-JP" altLang="ja-JP"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養育</a:t>
            </a:r>
            <a:r>
              <a:rPr lang="ja-JP"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支援訪問</a:t>
            </a:r>
            <a:r>
              <a:rPr lang="ja-JP" altLang="ja-JP"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事業</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明朝" pitchFamily="17" charset="-128"/>
              </a:rPr>
              <a:t>、子ども</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を守る地域ネットワーク機能強化事業（その他要保護児童等の支援に資する事業）</a:t>
            </a:r>
            <a:endParaRPr lang="en-US"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endParaRP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⑥子育て短期支援事業</a:t>
            </a: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⑦</a:t>
            </a:r>
            <a:r>
              <a:rPr lang="ja-JP"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ファミリー・サポート・センター事業</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（子育て援助活動支援事業）</a:t>
            </a:r>
            <a:endParaRPr lang="ja-JP" altLang="ja-JP"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⑧一時預かり事業</a:t>
            </a: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⑨</a:t>
            </a:r>
            <a:r>
              <a:rPr lang="ja-JP" altLang="ja-JP"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延長</a:t>
            </a: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保育事業</a:t>
            </a:r>
            <a:endParaRPr lang="ja-JP" altLang="ja-JP"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⑩病児保育事業</a:t>
            </a:r>
            <a:endParaRPr lang="ja-JP" altLang="en-US"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tabLst>
                <a:tab pos="179388" algn="l"/>
              </a:tabLs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明朝" pitchFamily="17" charset="-128"/>
              </a:rPr>
              <a:t>⑪放課後児童クラブ（放課後児童健全育成事業）</a:t>
            </a:r>
            <a:endParaRPr lang="ja-JP" altLang="en-US"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rPr>
              <a:t>⑫実費徴収に係る補足給付を行う</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Ｐゴシック" pitchFamily="50" charset="-128"/>
              </a:rPr>
              <a:t>事業</a:t>
            </a:r>
            <a:endParaRPr lang="en-US" altLang="ja-JP"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a:p>
            <a:pPr marL="177800" lvl="0" eaLnBrk="0" fontAlgn="base" hangingPunct="0">
              <a:spcBef>
                <a:spcPct val="0"/>
              </a:spcBef>
              <a:spcAft>
                <a:spcPct val="0"/>
              </a:spcAft>
            </a:pPr>
            <a:r>
              <a:rPr lang="ja-JP" altLang="en-US"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rPr>
              <a:t>⑬多様な主体が本制度に参入することを促進するための</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ＭＳ Ｐゴシック" pitchFamily="50" charset="-128"/>
              </a:rPr>
              <a:t>事業</a:t>
            </a:r>
            <a:endParaRPr lang="en-US" altLang="ja-JP" sz="1400" dirty="0">
              <a:solidFill>
                <a:schemeClr val="tx1"/>
              </a:solidFill>
              <a:latin typeface="ＭＳ ゴシック" panose="020B0609070205080204" pitchFamily="49" charset="-128"/>
              <a:ea typeface="ＭＳ ゴシック" panose="020B0609070205080204" pitchFamily="49" charset="-128"/>
              <a:cs typeface="ＭＳ Ｐゴシック"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xmlns="" val="3661382035"/>
              </p:ext>
            </p:extLst>
          </p:nvPr>
        </p:nvGraphicFramePr>
        <p:xfrm>
          <a:off x="151719" y="4896885"/>
          <a:ext cx="9559810" cy="1889368"/>
        </p:xfrm>
        <a:graphic>
          <a:graphicData uri="http://schemas.openxmlformats.org/drawingml/2006/table">
            <a:tbl>
              <a:tblPr firstRow="1" bandRow="1">
                <a:tableStyleId>{5C22544A-7EE6-4342-B048-85BDC9FD1C3A}</a:tableStyleId>
              </a:tblPr>
              <a:tblGrid>
                <a:gridCol w="1524917"/>
                <a:gridCol w="8034893"/>
              </a:tblGrid>
              <a:tr h="362011">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事業名</a:t>
                      </a:r>
                      <a:endParaRPr kumimoji="1" lang="ja-JP" altLang="en-US" sz="1200" dirty="0">
                        <a:latin typeface="ＭＳ ゴシック" panose="020B0609070205080204" pitchFamily="49" charset="-128"/>
                        <a:ea typeface="ＭＳ ゴシック" panose="020B0609070205080204" pitchFamily="49" charset="-128"/>
                      </a:endParaRPr>
                    </a:p>
                  </a:txBody>
                  <a:tcPr marL="99060" marR="99060"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主な取りまとめ事項（詳細は別紙参照）</a:t>
                      </a:r>
                      <a:endParaRPr kumimoji="1" lang="ja-JP" altLang="en-US" sz="1200" dirty="0">
                        <a:latin typeface="ＭＳ ゴシック" panose="020B0609070205080204" pitchFamily="49" charset="-128"/>
                        <a:ea typeface="ＭＳ ゴシック" panose="020B0609070205080204" pitchFamily="49" charset="-128"/>
                      </a:endParaRPr>
                    </a:p>
                  </a:txBody>
                  <a:tcPr marL="99060" marR="99060" anchor="ctr"/>
                </a:tc>
              </a:tr>
              <a:tr h="430077">
                <a:tc>
                  <a:txBody>
                    <a:bodyPr/>
                    <a:lstStyle/>
                    <a:p>
                      <a:r>
                        <a:rPr kumimoji="1" lang="ja-JP" altLang="en-US" sz="1200" dirty="0" smtClean="0">
                          <a:latin typeface="ＭＳ ゴシック" panose="020B0609070205080204" pitchFamily="49" charset="-128"/>
                          <a:ea typeface="ＭＳ ゴシック" panose="020B0609070205080204" pitchFamily="49" charset="-128"/>
                        </a:rPr>
                        <a:t>利用者支援事業</a:t>
                      </a:r>
                      <a:endParaRPr kumimoji="1" lang="ja-JP" altLang="en-US" sz="1200" dirty="0">
                        <a:latin typeface="ＭＳ ゴシック" panose="020B0609070205080204" pitchFamily="49" charset="-128"/>
                        <a:ea typeface="ＭＳ ゴシック" panose="020B0609070205080204" pitchFamily="49" charset="-128"/>
                      </a:endParaRPr>
                    </a:p>
                  </a:txBody>
                  <a:tcPr marL="99060" marR="99060"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新規事業となるため、事業内容を検討。①基本型、②特定型を創設。</a:t>
                      </a:r>
                      <a:endParaRPr kumimoji="1" lang="ja-JP" altLang="en-US" sz="1200" dirty="0">
                        <a:solidFill>
                          <a:srgbClr val="FF0000"/>
                        </a:solidFill>
                        <a:latin typeface="ＭＳ ゴシック" panose="020B0609070205080204" pitchFamily="49" charset="-128"/>
                        <a:ea typeface="ＭＳ ゴシック" panose="020B0609070205080204" pitchFamily="49" charset="-128"/>
                      </a:endParaRPr>
                    </a:p>
                  </a:txBody>
                  <a:tcPr marL="99060" marR="99060" anchor="ctr"/>
                </a:tc>
              </a:tr>
              <a:tr h="430077">
                <a:tc>
                  <a:txBody>
                    <a:bodyPr/>
                    <a:lstStyle/>
                    <a:p>
                      <a:r>
                        <a:rPr kumimoji="1" lang="ja-JP" altLang="en-US" sz="1200" dirty="0" smtClean="0">
                          <a:latin typeface="ＭＳ ゴシック" panose="020B0609070205080204" pitchFamily="49" charset="-128"/>
                          <a:ea typeface="ＭＳ ゴシック" panose="020B0609070205080204" pitchFamily="49" charset="-128"/>
                        </a:rPr>
                        <a:t>一時預かり事業</a:t>
                      </a:r>
                      <a:endParaRPr kumimoji="1" lang="ja-JP" altLang="en-US" sz="1200" dirty="0">
                        <a:latin typeface="ＭＳ ゴシック" panose="020B0609070205080204" pitchFamily="49" charset="-128"/>
                        <a:ea typeface="ＭＳ ゴシック" panose="020B0609070205080204" pitchFamily="49" charset="-128"/>
                      </a:endParaRPr>
                    </a:p>
                  </a:txBody>
                  <a:tcPr marL="99060" marR="990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事業の普及を図るため、事業類型等を見直し、①一般型（基幹型加算）、②余裕活用型、③幼稚園型、　④訪問型に再編。</a:t>
                      </a:r>
                      <a:endParaRPr kumimoji="1" lang="ja-JP" altLang="en-US" sz="1200" dirty="0" smtClean="0">
                        <a:solidFill>
                          <a:srgbClr val="FF0000"/>
                        </a:solidFill>
                        <a:latin typeface="ＭＳ ゴシック" panose="020B0609070205080204" pitchFamily="49" charset="-128"/>
                        <a:ea typeface="ＭＳ ゴシック" panose="020B0609070205080204" pitchFamily="49" charset="-128"/>
                      </a:endParaRPr>
                    </a:p>
                  </a:txBody>
                  <a:tcPr marL="99060" marR="99060" anchor="ctr"/>
                </a:tc>
              </a:tr>
              <a:tr h="362011">
                <a:tc>
                  <a:txBody>
                    <a:bodyPr/>
                    <a:lstStyle/>
                    <a:p>
                      <a:r>
                        <a:rPr kumimoji="1" lang="ja-JP" altLang="en-US" sz="1200" dirty="0" smtClean="0">
                          <a:latin typeface="ＭＳ ゴシック" panose="020B0609070205080204" pitchFamily="49" charset="-128"/>
                          <a:ea typeface="ＭＳ ゴシック" panose="020B0609070205080204" pitchFamily="49" charset="-128"/>
                        </a:rPr>
                        <a:t>放課後児童クラブ</a:t>
                      </a:r>
                      <a:endParaRPr kumimoji="1" lang="ja-JP" altLang="en-US" sz="1200" dirty="0">
                        <a:latin typeface="ＭＳ ゴシック" panose="020B0609070205080204" pitchFamily="49" charset="-128"/>
                        <a:ea typeface="ＭＳ ゴシック" panose="020B0609070205080204" pitchFamily="49" charset="-128"/>
                      </a:endParaRPr>
                    </a:p>
                  </a:txBody>
                  <a:tcPr marL="99060" marR="99060"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事業の実施にあたっての設備運営に関する基準の方向性を了承。</a:t>
                      </a:r>
                      <a:endParaRPr kumimoji="1" lang="en-US" altLang="ja-JP" sz="1200" dirty="0" smtClean="0">
                        <a:latin typeface="ＭＳ ゴシック" panose="020B0609070205080204" pitchFamily="49" charset="-128"/>
                        <a:ea typeface="ＭＳ ゴシック" panose="020B0609070205080204" pitchFamily="49" charset="-128"/>
                      </a:endParaRPr>
                    </a:p>
                    <a:p>
                      <a:pPr marL="177800" indent="-177800"/>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社会保障審議会児童部会「放課後児童クラブの基準に関する専門委員会」にて検討し、子ども・子育て会議に報告された。</a:t>
                      </a:r>
                      <a:endParaRPr kumimoji="1" lang="en-US" altLang="ja-JP" sz="1200" dirty="0" smtClean="0">
                        <a:latin typeface="ＭＳ ゴシック" panose="020B0609070205080204" pitchFamily="49" charset="-128"/>
                        <a:ea typeface="ＭＳ ゴシック" panose="020B0609070205080204" pitchFamily="49" charset="-128"/>
                      </a:endParaRPr>
                    </a:p>
                  </a:txBody>
                  <a:tcPr marL="99060" marR="99060" anchor="ctr"/>
                </a:tc>
              </a:tr>
            </a:tbl>
          </a:graphicData>
        </a:graphic>
      </p:graphicFrame>
      <p:sp>
        <p:nvSpPr>
          <p:cNvPr id="7" name="正方形/長方形 6"/>
          <p:cNvSpPr/>
          <p:nvPr/>
        </p:nvSpPr>
        <p:spPr>
          <a:xfrm>
            <a:off x="-39555" y="4653136"/>
            <a:ext cx="468000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子ども・子育て会議等での主な取りまとめ事項</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7610152" y="6484243"/>
            <a:ext cx="2311400" cy="365125"/>
          </a:xfrm>
        </p:spPr>
        <p:txBody>
          <a:bodyPr/>
          <a:lstStyle/>
          <a:p>
            <a:fld id="{DA6E395B-D6EB-4E64-992C-0650EBC0D768}" type="slidenum">
              <a:rPr kumimoji="1" lang="ja-JP" altLang="en-US" smtClean="0">
                <a:solidFill>
                  <a:schemeClr val="tx1"/>
                </a:solidFill>
              </a:rPr>
              <a:pPr/>
              <a:t>1</a:t>
            </a:fld>
            <a:endParaRPr kumimoji="1" lang="ja-JP" altLang="en-US" dirty="0">
              <a:solidFill>
                <a:schemeClr val="tx1"/>
              </a:solidFill>
            </a:endParaRPr>
          </a:p>
        </p:txBody>
      </p:sp>
    </p:spTree>
    <p:extLst>
      <p:ext uri="{BB962C8B-B14F-4D97-AF65-F5344CB8AC3E}">
        <p14:creationId xmlns:p14="http://schemas.microsoft.com/office/powerpoint/2010/main" xmlns="" val="3126048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8454" y="477360"/>
            <a:ext cx="9828000" cy="6372000"/>
          </a:xfrm>
          <a:prstGeom prst="rect">
            <a:avLst/>
          </a:prstGeom>
          <a:noFill/>
          <a:ln w="28575">
            <a:solidFill>
              <a:schemeClr val="tx1"/>
            </a:solidFill>
            <a:miter lim="800000"/>
            <a:headEnd/>
            <a:tailEnd/>
          </a:ln>
          <a:effectLst/>
        </p:spPr>
        <p:txBody>
          <a:bodyPr vert="horz" wrap="square" lIns="91440" tIns="45720" rIns="91440" bIns="45720" numCol="1" anchor="ctr" anchorCtr="0" compatLnSpc="1">
            <a:prstTxWarp prst="textNoShape">
              <a:avLst/>
            </a:prstTxWarp>
            <a:noAutofit/>
          </a:bodyPr>
          <a:lstStyle/>
          <a:p>
            <a:pPr marL="0" marR="0" lvl="0" algn="ctr" defTabSz="914400" rtl="0" eaLnBrk="1" fontAlgn="base" latinLnBrk="0" hangingPunct="1">
              <a:lnSpc>
                <a:spcPts val="1800"/>
              </a:lnSpc>
              <a:spcBef>
                <a:spcPct val="0"/>
              </a:spcBef>
              <a:spcAft>
                <a:spcPct val="0"/>
              </a:spcAft>
              <a:buClrTx/>
              <a:buSzTx/>
              <a:buFontTx/>
              <a:buNone/>
              <a:tabLst/>
            </a:pPr>
            <a:endParaRPr lang="en-US" altLang="ja-JP" sz="1600" b="1" dirty="0" smtClean="0">
              <a:latin typeface="+mj-ea"/>
              <a:ea typeface="+mj-ea"/>
              <a:cs typeface="ＭＳ 明朝" pitchFamily="17" charset="-128"/>
            </a:endParaRPr>
          </a:p>
          <a:p>
            <a:pPr marL="0" marR="0" lvl="0" algn="ctr" defTabSz="914400" rtl="0" eaLnBrk="1" fontAlgn="base" latinLnBrk="0" hangingPunct="1">
              <a:lnSpc>
                <a:spcPts val="1800"/>
              </a:lnSpc>
              <a:spcBef>
                <a:spcPct val="0"/>
              </a:spcBef>
              <a:spcAft>
                <a:spcPct val="0"/>
              </a:spcAft>
              <a:buClrTx/>
              <a:buSzTx/>
              <a:buFontTx/>
              <a:buNone/>
              <a:tabLst/>
            </a:pPr>
            <a:endParaRPr lang="en-US" altLang="ja-JP" sz="1600" b="1" dirty="0">
              <a:latin typeface="+mj-ea"/>
              <a:ea typeface="+mj-ea"/>
              <a:cs typeface="ＭＳ 明朝" pitchFamily="17" charset="-128"/>
            </a:endParaRPr>
          </a:p>
          <a:p>
            <a:pPr marL="0" marR="0" lvl="0" algn="ctr" defTabSz="914400" rtl="0" eaLnBrk="1" fontAlgn="base" latinLnBrk="0" hangingPunct="1">
              <a:lnSpc>
                <a:spcPts val="1800"/>
              </a:lnSpc>
              <a:spcBef>
                <a:spcPct val="0"/>
              </a:spcBef>
              <a:spcAft>
                <a:spcPct val="0"/>
              </a:spcAft>
              <a:buClrTx/>
              <a:buSzTx/>
              <a:buFontTx/>
              <a:buNone/>
              <a:tabLst/>
            </a:pPr>
            <a:endParaRPr lang="en-US" altLang="ja-JP" sz="1600" b="1" dirty="0" smtClean="0">
              <a:latin typeface="+mj-ea"/>
              <a:ea typeface="+mj-ea"/>
              <a:cs typeface="ＭＳ 明朝" pitchFamily="17" charset="-128"/>
            </a:endParaRPr>
          </a:p>
          <a:p>
            <a:pPr marL="0" marR="0" lvl="0" algn="ctr" defTabSz="914400" rtl="0" eaLnBrk="1" fontAlgn="base" latinLnBrk="0" hangingPunct="1">
              <a:lnSpc>
                <a:spcPts val="1800"/>
              </a:lnSpc>
              <a:spcBef>
                <a:spcPct val="0"/>
              </a:spcBef>
              <a:spcAft>
                <a:spcPct val="0"/>
              </a:spcAft>
              <a:buClrTx/>
              <a:buSzTx/>
              <a:buFontTx/>
              <a:buNone/>
              <a:tabLst/>
            </a:pPr>
            <a:endParaRPr lang="en-US" altLang="ja-JP" sz="2400" dirty="0" smtClean="0">
              <a:latin typeface="+mj-ea"/>
              <a:ea typeface="+mj-ea"/>
              <a:cs typeface="ＭＳ 明朝" pitchFamily="17" charset="-128"/>
            </a:endParaRPr>
          </a:p>
          <a:p>
            <a:pPr marL="0" marR="0" lvl="0" defTabSz="914400" rtl="0" eaLnBrk="1" fontAlgn="base" latinLnBrk="0" hangingPunct="1">
              <a:spcBef>
                <a:spcPct val="0"/>
              </a:spcBef>
              <a:spcAft>
                <a:spcPct val="0"/>
              </a:spcAft>
              <a:buClrTx/>
              <a:buSzTx/>
              <a:buFontTx/>
              <a:buNone/>
              <a:tabLst/>
            </a:pPr>
            <a:endParaRPr lang="en-US" altLang="ja-JP" sz="1400" dirty="0" smtClean="0">
              <a:latin typeface="+mj-ea"/>
              <a:ea typeface="+mj-ea"/>
              <a:cs typeface="ＭＳ 明朝" pitchFamily="17" charset="-128"/>
            </a:endParaRPr>
          </a:p>
          <a:p>
            <a:pPr marL="0" marR="0" lvl="0" defTabSz="914400" rtl="0" eaLnBrk="1" fontAlgn="base" latinLnBrk="0" hangingPunct="1">
              <a:spcBef>
                <a:spcPct val="0"/>
              </a:spcBef>
              <a:spcAft>
                <a:spcPct val="0"/>
              </a:spcAft>
              <a:buClrTx/>
              <a:buSzTx/>
              <a:buFontTx/>
              <a:buNone/>
              <a:tabLst/>
            </a:pPr>
            <a:r>
              <a:rPr lang="ja-JP" altLang="en-US" sz="1400" dirty="0" smtClean="0">
                <a:latin typeface="+mj-ea"/>
                <a:ea typeface="+mj-ea"/>
                <a:cs typeface="ＭＳ 明朝" pitchFamily="17" charset="-128"/>
              </a:rPr>
              <a:t>①利用者支援事業</a:t>
            </a:r>
            <a:r>
              <a:rPr lang="en-US" altLang="ja-JP" sz="1400" dirty="0" smtClean="0">
                <a:latin typeface="+mj-ea"/>
                <a:ea typeface="+mj-ea"/>
                <a:cs typeface="ＭＳ 明朝" pitchFamily="17" charset="-128"/>
              </a:rPr>
              <a:t>【</a:t>
            </a:r>
            <a:r>
              <a:rPr lang="ja-JP" altLang="en-US" sz="1400" dirty="0" smtClean="0">
                <a:latin typeface="+mj-ea"/>
                <a:ea typeface="+mj-ea"/>
                <a:cs typeface="ＭＳ 明朝" pitchFamily="17" charset="-128"/>
              </a:rPr>
              <a:t>新規</a:t>
            </a:r>
            <a:r>
              <a:rPr lang="en-US" altLang="ja-JP" sz="1400" dirty="0">
                <a:latin typeface="+mj-ea"/>
                <a:ea typeface="+mj-ea"/>
                <a:cs typeface="ＭＳ 明朝" pitchFamily="17" charset="-128"/>
              </a:rPr>
              <a:t>】</a:t>
            </a:r>
            <a:endParaRPr lang="en-US" altLang="ja-JP" sz="1400" dirty="0" smtClean="0">
              <a:latin typeface="+mj-ea"/>
              <a:ea typeface="+mj-ea"/>
              <a:cs typeface="ＭＳ 明朝" pitchFamily="17" charset="-128"/>
            </a:endParaRPr>
          </a:p>
          <a:p>
            <a:pPr marL="179388" indent="1588" fontAlgn="base">
              <a:spcBef>
                <a:spcPct val="0"/>
              </a:spcBef>
              <a:spcAft>
                <a:spcPct val="0"/>
              </a:spcAft>
            </a:pPr>
            <a:r>
              <a:rPr lang="ja-JP" altLang="en-US" sz="1400" dirty="0" smtClean="0">
                <a:latin typeface="+mj-ea"/>
                <a:ea typeface="+mj-ea"/>
                <a:cs typeface="ＭＳ 明朝" pitchFamily="17" charset="-128"/>
              </a:rPr>
              <a:t>　</a:t>
            </a:r>
            <a:r>
              <a:rPr lang="ja-JP" altLang="en-US" sz="1400" dirty="0">
                <a:latin typeface="+mj-ea"/>
                <a:ea typeface="+mj-ea"/>
                <a:cs typeface="ＭＳ 明朝" pitchFamily="17" charset="-128"/>
              </a:rPr>
              <a:t>子ども又はその保護者の身近な場所で、教育・保育施設や地域の子育て支援事業等の情報提供及び必要に応じ相談・助言等を行うとともに、関係機関との連絡調整等を実施する</a:t>
            </a:r>
            <a:r>
              <a:rPr lang="ja-JP" altLang="en-US" sz="1400" dirty="0" smtClean="0">
                <a:latin typeface="+mj-ea"/>
                <a:ea typeface="+mj-ea"/>
                <a:cs typeface="ＭＳ 明朝" pitchFamily="17" charset="-128"/>
              </a:rPr>
              <a:t>事業</a:t>
            </a:r>
            <a:r>
              <a:rPr lang="ja-JP" altLang="en-US" sz="1400" dirty="0" smtClean="0">
                <a:latin typeface="ＭＳ ゴシック" panose="020B0609070205080204" pitchFamily="49" charset="-128"/>
                <a:ea typeface="ＭＳ ゴシック" panose="020B0609070205080204" pitchFamily="49" charset="-128"/>
              </a:rPr>
              <a:t>（参考：資料５－２）</a:t>
            </a:r>
            <a:endParaRPr lang="en-US" altLang="ja-JP" sz="1400" dirty="0" smtClean="0">
              <a:latin typeface="+mj-ea"/>
              <a:ea typeface="+mj-ea"/>
              <a:cs typeface="ＭＳ 明朝" pitchFamily="17" charset="-128"/>
            </a:endParaRPr>
          </a:p>
          <a:p>
            <a:pPr marL="179388" lvl="0" indent="1588" fontAlgn="base">
              <a:spcBef>
                <a:spcPct val="0"/>
              </a:spcBef>
              <a:spcAft>
                <a:spcPct val="0"/>
              </a:spcAft>
            </a:pPr>
            <a:endParaRPr lang="en-US" altLang="ja-JP" sz="1400" dirty="0">
              <a:latin typeface="+mj-ea"/>
              <a:ea typeface="+mj-ea"/>
              <a:cs typeface="ＭＳ 明朝" pitchFamily="17" charset="-128"/>
            </a:endParaRPr>
          </a:p>
          <a:p>
            <a:pPr lvl="0" indent="1588" fontAlgn="base">
              <a:spcBef>
                <a:spcPct val="0"/>
              </a:spcBef>
              <a:spcAft>
                <a:spcPct val="0"/>
              </a:spcAft>
            </a:pPr>
            <a:r>
              <a:rPr lang="ja-JP" altLang="en-US" sz="1400" dirty="0">
                <a:latin typeface="+mj-ea"/>
                <a:cs typeface="ＭＳ 明朝" pitchFamily="17" charset="-128"/>
              </a:rPr>
              <a:t>②</a:t>
            </a:r>
            <a:r>
              <a:rPr kumimoji="1" lang="ja-JP" sz="1400" b="0" i="0" u="none" strike="noStrike" cap="none" normalizeH="0" baseline="0" dirty="0" smtClean="0">
                <a:ln>
                  <a:noFill/>
                </a:ln>
                <a:effectLst/>
                <a:latin typeface="+mj-ea"/>
                <a:ea typeface="+mj-ea"/>
                <a:cs typeface="ＭＳ 明朝" pitchFamily="17" charset="-128"/>
              </a:rPr>
              <a:t>地域子育て支援拠点事業</a:t>
            </a:r>
            <a:endParaRPr kumimoji="1" lang="ja-JP" sz="1400" b="0" i="0" u="none" strike="noStrike" cap="none" normalizeH="0" baseline="0" dirty="0" smtClean="0">
              <a:ln>
                <a:noFill/>
              </a:ln>
              <a:effectLst/>
              <a:latin typeface="+mj-ea"/>
              <a:ea typeface="+mj-ea"/>
              <a:cs typeface="ＭＳ Ｐゴシック" pitchFamily="50" charset="-128"/>
            </a:endParaRPr>
          </a:p>
          <a:p>
            <a:pPr marL="179388" marR="0" lvl="0" indent="1588" algn="l" defTabSz="914400" rtl="0" eaLnBrk="0" fontAlgn="base" latinLnBrk="0" hangingPunct="0">
              <a:spcBef>
                <a:spcPct val="0"/>
              </a:spcBef>
              <a:spcAft>
                <a:spcPct val="0"/>
              </a:spcAft>
              <a:buClrTx/>
              <a:buSzTx/>
              <a:buFontTx/>
              <a:buNone/>
              <a:tabLst/>
            </a:pPr>
            <a:r>
              <a:rPr lang="ja-JP" altLang="en-US" sz="1400" dirty="0" smtClean="0">
                <a:latin typeface="+mj-ea"/>
                <a:ea typeface="+mj-ea"/>
                <a:cs typeface="ＭＳ 明朝" pitchFamily="17" charset="-128"/>
              </a:rPr>
              <a:t>　 </a:t>
            </a:r>
            <a:r>
              <a:rPr kumimoji="1" lang="ja-JP" sz="1400" b="0" i="0" u="none" strike="noStrike" cap="none" normalizeH="0" baseline="0" dirty="0" smtClean="0">
                <a:ln>
                  <a:noFill/>
                </a:ln>
                <a:effectLst/>
                <a:latin typeface="+mj-ea"/>
                <a:ea typeface="+mj-ea"/>
                <a:cs typeface="ＭＳ 明朝" pitchFamily="17" charset="-128"/>
              </a:rPr>
              <a:t>乳幼児及びその保護者が相互の交流を行う場所を開設し、子育てについ</a:t>
            </a:r>
            <a:r>
              <a:rPr kumimoji="1" lang="ja-JP" altLang="en-US" sz="1400" b="0" i="0" u="none" strike="noStrike" cap="none" normalizeH="0" baseline="0" dirty="0" smtClean="0">
                <a:ln>
                  <a:noFill/>
                </a:ln>
                <a:effectLst/>
                <a:latin typeface="+mj-ea"/>
                <a:ea typeface="+mj-ea"/>
                <a:cs typeface="ＭＳ 明朝" pitchFamily="17" charset="-128"/>
              </a:rPr>
              <a:t>て</a:t>
            </a:r>
            <a:r>
              <a:rPr kumimoji="1" lang="ja-JP" sz="1400" b="0" i="0" u="none" strike="noStrike" cap="none" normalizeH="0" baseline="0" dirty="0" smtClean="0">
                <a:ln>
                  <a:noFill/>
                </a:ln>
                <a:effectLst/>
                <a:latin typeface="+mj-ea"/>
                <a:ea typeface="+mj-ea"/>
                <a:cs typeface="ＭＳ 明朝" pitchFamily="17" charset="-128"/>
              </a:rPr>
              <a:t>の相談、情報の</a:t>
            </a:r>
            <a:r>
              <a:rPr kumimoji="1" lang="ja-JP" altLang="en-US" sz="1400" b="0" i="0" u="none" strike="noStrike" cap="none" normalizeH="0" baseline="0" dirty="0" smtClean="0">
                <a:ln>
                  <a:noFill/>
                </a:ln>
                <a:effectLst/>
                <a:latin typeface="+mj-ea"/>
                <a:ea typeface="+mj-ea"/>
                <a:cs typeface="ＭＳ 明朝" pitchFamily="17" charset="-128"/>
              </a:rPr>
              <a:t>提</a:t>
            </a:r>
            <a:r>
              <a:rPr kumimoji="1" lang="ja-JP" sz="1400" b="0" i="0" u="none" strike="noStrike" cap="none" normalizeH="0" baseline="0" dirty="0" smtClean="0">
                <a:ln>
                  <a:noFill/>
                </a:ln>
                <a:effectLst/>
                <a:latin typeface="+mj-ea"/>
                <a:ea typeface="+mj-ea"/>
                <a:cs typeface="ＭＳ 明朝" pitchFamily="17" charset="-128"/>
              </a:rPr>
              <a:t>供、助言その他の援助を行う事業</a:t>
            </a:r>
            <a:endParaRPr lang="en-US" altLang="ja-JP" sz="1400" dirty="0">
              <a:latin typeface="+mj-ea"/>
              <a:ea typeface="+mj-ea"/>
              <a:cs typeface="ＭＳ 明朝" pitchFamily="17" charset="-128"/>
            </a:endParaRPr>
          </a:p>
          <a:p>
            <a:pPr marR="0" lvl="0" indent="1588" algn="l" defTabSz="914400" rtl="0" eaLnBrk="0" fontAlgn="base" latinLnBrk="0" hangingPunct="0">
              <a:spcBef>
                <a:spcPct val="0"/>
              </a:spcBef>
              <a:spcAft>
                <a:spcPct val="0"/>
              </a:spcAft>
              <a:buClrTx/>
              <a:buSzTx/>
              <a:buFontTx/>
              <a:buNone/>
              <a:tabLst/>
            </a:pPr>
            <a:endParaRPr lang="en-US" altLang="ja-JP" sz="1400" dirty="0" smtClean="0">
              <a:latin typeface="+mj-ea"/>
              <a:ea typeface="+mj-ea"/>
              <a:cs typeface="ＭＳ 明朝" pitchFamily="17" charset="-128"/>
            </a:endParaRPr>
          </a:p>
          <a:p>
            <a:pPr lvl="0" indent="1588" eaLnBrk="0" fontAlgn="base" hangingPunct="0">
              <a:spcBef>
                <a:spcPct val="0"/>
              </a:spcBef>
              <a:spcAft>
                <a:spcPct val="0"/>
              </a:spcAft>
            </a:pPr>
            <a:r>
              <a:rPr lang="ja-JP" altLang="en-US" sz="1400" dirty="0">
                <a:latin typeface="+mj-ea"/>
                <a:cs typeface="ＭＳ 明朝" pitchFamily="17" charset="-128"/>
              </a:rPr>
              <a:t>③</a:t>
            </a:r>
            <a:r>
              <a:rPr lang="ja-JP" altLang="en-US" sz="1400" dirty="0" smtClean="0">
                <a:latin typeface="+mj-ea"/>
                <a:ea typeface="+mj-ea"/>
                <a:cs typeface="ＭＳ 明朝" pitchFamily="17" charset="-128"/>
              </a:rPr>
              <a:t>妊婦健康診査</a:t>
            </a:r>
            <a:endParaRPr lang="ja-JP" altLang="en-US" sz="1400" dirty="0">
              <a:latin typeface="+mj-ea"/>
              <a:ea typeface="+mj-ea"/>
              <a:cs typeface="ＭＳ 明朝" pitchFamily="17" charset="-128"/>
            </a:endParaRPr>
          </a:p>
          <a:p>
            <a:pPr marL="179388" indent="1588" eaLnBrk="0" fontAlgn="base" hangingPunct="0">
              <a:spcBef>
                <a:spcPct val="0"/>
              </a:spcBef>
              <a:spcAft>
                <a:spcPct val="0"/>
              </a:spcAft>
            </a:pPr>
            <a:r>
              <a:rPr lang="ja-JP" altLang="en-US" sz="1400" dirty="0">
                <a:latin typeface="+mj-ea"/>
                <a:ea typeface="+mj-ea"/>
                <a:cs typeface="ＭＳ 明朝" pitchFamily="17" charset="-128"/>
              </a:rPr>
              <a:t>　 </a:t>
            </a:r>
            <a:r>
              <a:rPr lang="ja-JP" altLang="en-US" sz="1400" dirty="0" smtClean="0">
                <a:latin typeface="+mj-ea"/>
                <a:ea typeface="+mj-ea"/>
                <a:cs typeface="ＭＳ 明朝" pitchFamily="17" charset="-128"/>
              </a:rPr>
              <a:t>妊婦</a:t>
            </a:r>
            <a:r>
              <a:rPr lang="ja-JP" altLang="en-US" sz="1400" dirty="0">
                <a:latin typeface="+mj-ea"/>
                <a:ea typeface="+mj-ea"/>
                <a:cs typeface="ＭＳ 明朝" pitchFamily="17" charset="-128"/>
              </a:rPr>
              <a:t>の健康の保持及び増進を図るため、妊婦に対する健康診査として、①健康状態の把握</a:t>
            </a:r>
            <a:r>
              <a:rPr lang="ja-JP" altLang="en-US" sz="1400" dirty="0" smtClean="0">
                <a:latin typeface="+mj-ea"/>
                <a:ea typeface="+mj-ea"/>
                <a:cs typeface="ＭＳ 明朝" pitchFamily="17" charset="-128"/>
              </a:rPr>
              <a:t>、②検査</a:t>
            </a:r>
            <a:r>
              <a:rPr lang="ja-JP" altLang="en-US" sz="1400" dirty="0">
                <a:latin typeface="+mj-ea"/>
                <a:ea typeface="+mj-ea"/>
                <a:cs typeface="ＭＳ 明朝" pitchFamily="17" charset="-128"/>
              </a:rPr>
              <a:t>計測、③保健指導を実施するとともに、妊娠期間中の適時に必要に応じた医学的検査を</a:t>
            </a:r>
            <a:r>
              <a:rPr lang="ja-JP" altLang="en-US" sz="1400" dirty="0" smtClean="0">
                <a:latin typeface="+mj-ea"/>
                <a:ea typeface="+mj-ea"/>
                <a:cs typeface="ＭＳ 明朝" pitchFamily="17" charset="-128"/>
              </a:rPr>
              <a:t>実施する事業</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参考：資料５－３）</a:t>
            </a:r>
            <a:endParaRPr lang="en-US" altLang="ja-JP" sz="1400" dirty="0">
              <a:latin typeface="+mj-ea"/>
              <a:ea typeface="+mj-ea"/>
              <a:cs typeface="ＭＳ 明朝" pitchFamily="17" charset="-128"/>
            </a:endParaRPr>
          </a:p>
          <a:p>
            <a:pPr lvl="0" indent="1588" eaLnBrk="0" fontAlgn="base" hangingPunct="0">
              <a:spcBef>
                <a:spcPct val="0"/>
              </a:spcBef>
              <a:spcAft>
                <a:spcPct val="0"/>
              </a:spcAft>
            </a:pPr>
            <a:endParaRPr lang="en-US" altLang="ja-JP" sz="1400" dirty="0" smtClean="0">
              <a:latin typeface="+mj-ea"/>
              <a:cs typeface="ＭＳ 明朝" pitchFamily="17" charset="-128"/>
            </a:endParaRPr>
          </a:p>
          <a:p>
            <a:pPr lvl="0" indent="1588" eaLnBrk="0" fontAlgn="base" hangingPunct="0">
              <a:spcBef>
                <a:spcPct val="0"/>
              </a:spcBef>
              <a:spcAft>
                <a:spcPct val="0"/>
              </a:spcAft>
            </a:pPr>
            <a:r>
              <a:rPr lang="ja-JP" altLang="en-US" sz="1400" dirty="0" smtClean="0">
                <a:latin typeface="+mj-ea"/>
                <a:cs typeface="ＭＳ 明朝" pitchFamily="17" charset="-128"/>
              </a:rPr>
              <a:t>④</a:t>
            </a:r>
            <a:r>
              <a:rPr lang="ja-JP" altLang="ja-JP" sz="1400" dirty="0" smtClean="0">
                <a:latin typeface="+mj-ea"/>
                <a:cs typeface="ＭＳ 明朝" pitchFamily="17" charset="-128"/>
              </a:rPr>
              <a:t>乳児</a:t>
            </a:r>
            <a:r>
              <a:rPr lang="ja-JP" altLang="ja-JP" sz="1400" dirty="0">
                <a:latin typeface="+mj-ea"/>
                <a:cs typeface="ＭＳ 明朝" pitchFamily="17" charset="-128"/>
              </a:rPr>
              <a:t>家庭全戸訪問事業</a:t>
            </a:r>
            <a:endParaRPr lang="ja-JP" altLang="ja-JP" sz="1400" dirty="0">
              <a:latin typeface="+mj-ea"/>
              <a:cs typeface="ＭＳ Ｐゴシック" pitchFamily="50" charset="-128"/>
            </a:endParaRPr>
          </a:p>
          <a:p>
            <a:pPr marL="179388" lvl="0" indent="1588" eaLnBrk="0" fontAlgn="base" hangingPunct="0">
              <a:spcBef>
                <a:spcPct val="0"/>
              </a:spcBef>
              <a:spcAft>
                <a:spcPct val="0"/>
              </a:spcAft>
            </a:pPr>
            <a:r>
              <a:rPr lang="ja-JP" altLang="en-US" sz="1400" dirty="0">
                <a:latin typeface="+mj-ea"/>
                <a:cs typeface="ＭＳ 明朝" pitchFamily="17" charset="-128"/>
              </a:rPr>
              <a:t>    </a:t>
            </a:r>
            <a:r>
              <a:rPr lang="ja-JP" altLang="ja-JP" sz="1400" dirty="0" smtClean="0">
                <a:latin typeface="+mj-ea"/>
                <a:cs typeface="ＭＳ 明朝" pitchFamily="17" charset="-128"/>
              </a:rPr>
              <a:t>生</a:t>
            </a:r>
            <a:r>
              <a:rPr lang="ja-JP" altLang="ja-JP" sz="1400" dirty="0">
                <a:latin typeface="+mj-ea"/>
                <a:cs typeface="ＭＳ 明朝" pitchFamily="17" charset="-128"/>
              </a:rPr>
              <a:t>後４か月までの乳児のいる全ての家庭を訪問し、子育て支援に関する</a:t>
            </a:r>
            <a:r>
              <a:rPr lang="ja-JP" altLang="en-US" sz="1400" dirty="0">
                <a:latin typeface="+mj-ea"/>
                <a:cs typeface="ＭＳ 明朝" pitchFamily="17" charset="-128"/>
              </a:rPr>
              <a:t>情</a:t>
            </a:r>
            <a:r>
              <a:rPr lang="ja-JP" altLang="ja-JP" sz="1400" dirty="0">
                <a:latin typeface="+mj-ea"/>
                <a:cs typeface="ＭＳ 明朝" pitchFamily="17" charset="-128"/>
              </a:rPr>
              <a:t>報提供や養育</a:t>
            </a:r>
            <a:r>
              <a:rPr lang="ja-JP" altLang="ja-JP" sz="1400" dirty="0" smtClean="0">
                <a:latin typeface="+mj-ea"/>
                <a:cs typeface="ＭＳ 明朝" pitchFamily="17" charset="-128"/>
              </a:rPr>
              <a:t>環境等</a:t>
            </a:r>
            <a:r>
              <a:rPr lang="ja-JP" altLang="ja-JP" sz="1400" dirty="0">
                <a:latin typeface="+mj-ea"/>
                <a:cs typeface="ＭＳ 明朝" pitchFamily="17" charset="-128"/>
              </a:rPr>
              <a:t>の把握を行う</a:t>
            </a:r>
            <a:r>
              <a:rPr lang="ja-JP" altLang="en-US" sz="1400" dirty="0">
                <a:latin typeface="+mj-ea"/>
                <a:cs typeface="ＭＳ 明朝" pitchFamily="17" charset="-128"/>
              </a:rPr>
              <a:t>事業</a:t>
            </a:r>
            <a:endParaRPr lang="ja-JP" altLang="ja-JP" sz="1400" dirty="0">
              <a:latin typeface="+mj-ea"/>
              <a:cs typeface="ＭＳ Ｐゴシック" pitchFamily="50" charset="-128"/>
            </a:endParaRPr>
          </a:p>
          <a:p>
            <a:pPr lvl="0" eaLnBrk="0" fontAlgn="base" hangingPunct="0">
              <a:spcBef>
                <a:spcPct val="0"/>
              </a:spcBef>
              <a:spcAft>
                <a:spcPct val="0"/>
              </a:spcAft>
            </a:pPr>
            <a:endParaRPr lang="en-US" altLang="ja-JP" sz="1400" dirty="0" smtClean="0">
              <a:latin typeface="+mj-ea"/>
              <a:ea typeface="+mj-ea"/>
              <a:cs typeface="ＭＳ 明朝" pitchFamily="17" charset="-128"/>
            </a:endParaRPr>
          </a:p>
          <a:p>
            <a:pPr lvl="0" eaLnBrk="0" fontAlgn="base" hangingPunct="0">
              <a:spcBef>
                <a:spcPct val="0"/>
              </a:spcBef>
              <a:spcAft>
                <a:spcPct val="0"/>
              </a:spcAft>
            </a:pPr>
            <a:r>
              <a:rPr lang="ja-JP" altLang="en-US" sz="1400" dirty="0" smtClean="0">
                <a:latin typeface="+mj-ea"/>
                <a:cs typeface="ＭＳ 明朝" pitchFamily="17" charset="-128"/>
              </a:rPr>
              <a:t>⑤・</a:t>
            </a:r>
            <a:r>
              <a:rPr lang="ja-JP" altLang="ja-JP" sz="1400" dirty="0" smtClean="0">
                <a:latin typeface="+mj-ea"/>
                <a:ea typeface="+mj-ea"/>
                <a:cs typeface="ＭＳ 明朝" pitchFamily="17" charset="-128"/>
              </a:rPr>
              <a:t>養育</a:t>
            </a:r>
            <a:r>
              <a:rPr lang="ja-JP" altLang="ja-JP" sz="1400" dirty="0">
                <a:latin typeface="+mj-ea"/>
                <a:ea typeface="+mj-ea"/>
                <a:cs typeface="ＭＳ 明朝" pitchFamily="17" charset="-128"/>
              </a:rPr>
              <a:t>支援訪問事業</a:t>
            </a:r>
            <a:endParaRPr lang="ja-JP" altLang="ja-JP" sz="1400" dirty="0">
              <a:latin typeface="+mj-ea"/>
              <a:ea typeface="+mj-ea"/>
              <a:cs typeface="ＭＳ Ｐゴシック" pitchFamily="50" charset="-128"/>
            </a:endParaRPr>
          </a:p>
          <a:p>
            <a:pPr marL="179388" lvl="0" indent="1588" eaLnBrk="0" fontAlgn="base" hangingPunct="0">
              <a:spcBef>
                <a:spcPct val="0"/>
              </a:spcBef>
              <a:spcAft>
                <a:spcPct val="0"/>
              </a:spcAft>
            </a:pPr>
            <a:r>
              <a:rPr lang="ja-JP" altLang="en-US" sz="1400" dirty="0">
                <a:latin typeface="+mj-ea"/>
                <a:ea typeface="+mj-ea"/>
                <a:cs typeface="ＭＳ 明朝" pitchFamily="17" charset="-128"/>
              </a:rPr>
              <a:t>    </a:t>
            </a:r>
            <a:r>
              <a:rPr lang="ja-JP" altLang="ja-JP" sz="1400" dirty="0" smtClean="0">
                <a:latin typeface="+mj-ea"/>
                <a:ea typeface="+mj-ea"/>
                <a:cs typeface="ＭＳ 明朝" pitchFamily="17" charset="-128"/>
              </a:rPr>
              <a:t>養育</a:t>
            </a:r>
            <a:r>
              <a:rPr lang="ja-JP" altLang="ja-JP" sz="1400" dirty="0">
                <a:latin typeface="+mj-ea"/>
                <a:ea typeface="+mj-ea"/>
                <a:cs typeface="ＭＳ 明朝" pitchFamily="17" charset="-128"/>
              </a:rPr>
              <a:t>支援が特に必要な家庭に対して、その居宅を訪問し、養育に関す</a:t>
            </a:r>
            <a:r>
              <a:rPr lang="ja-JP" altLang="en-US" sz="1400" dirty="0">
                <a:latin typeface="+mj-ea"/>
                <a:ea typeface="+mj-ea"/>
                <a:cs typeface="ＭＳ 明朝" pitchFamily="17" charset="-128"/>
              </a:rPr>
              <a:t>る指</a:t>
            </a:r>
            <a:r>
              <a:rPr lang="ja-JP" altLang="ja-JP" sz="1400" dirty="0">
                <a:latin typeface="+mj-ea"/>
                <a:ea typeface="+mj-ea"/>
                <a:cs typeface="ＭＳ 明朝" pitchFamily="17" charset="-128"/>
              </a:rPr>
              <a:t>導・助言等を行う</a:t>
            </a:r>
            <a:r>
              <a:rPr lang="ja-JP" altLang="ja-JP" sz="1400" dirty="0" smtClean="0">
                <a:latin typeface="+mj-ea"/>
                <a:ea typeface="+mj-ea"/>
                <a:cs typeface="ＭＳ 明朝" pitchFamily="17" charset="-128"/>
              </a:rPr>
              <a:t>こ</a:t>
            </a:r>
            <a:r>
              <a:rPr lang="ja-JP" altLang="en-US" sz="1400" dirty="0">
                <a:latin typeface="+mj-ea"/>
                <a:ea typeface="+mj-ea"/>
                <a:cs typeface="ＭＳ 明朝" pitchFamily="17" charset="-128"/>
              </a:rPr>
              <a:t>と</a:t>
            </a:r>
            <a:r>
              <a:rPr lang="ja-JP" altLang="ja-JP" sz="1400" dirty="0" smtClean="0">
                <a:latin typeface="+mj-ea"/>
                <a:ea typeface="+mj-ea"/>
                <a:cs typeface="ＭＳ 明朝" pitchFamily="17" charset="-128"/>
              </a:rPr>
              <a:t>に</a:t>
            </a:r>
            <a:r>
              <a:rPr lang="ja-JP" altLang="ja-JP" sz="1400" dirty="0">
                <a:latin typeface="+mj-ea"/>
                <a:ea typeface="+mj-ea"/>
                <a:cs typeface="ＭＳ 明朝" pitchFamily="17" charset="-128"/>
              </a:rPr>
              <a:t>より、当該家庭の適切な養育の実施を確保する</a:t>
            </a:r>
            <a:r>
              <a:rPr lang="ja-JP" altLang="ja-JP" sz="1400" dirty="0" smtClean="0">
                <a:latin typeface="+mj-ea"/>
                <a:ea typeface="+mj-ea"/>
                <a:cs typeface="ＭＳ 明朝" pitchFamily="17" charset="-128"/>
              </a:rPr>
              <a:t>事業</a:t>
            </a:r>
            <a:endParaRPr lang="en-US" altLang="ja-JP" sz="1400" dirty="0">
              <a:latin typeface="+mj-ea"/>
              <a:ea typeface="+mj-ea"/>
              <a:cs typeface="ＭＳ 明朝" pitchFamily="17" charset="-128"/>
            </a:endParaRPr>
          </a:p>
          <a:p>
            <a:pPr marL="360363" lvl="0" indent="-360363" eaLnBrk="0" fontAlgn="base" hangingPunct="0">
              <a:spcBef>
                <a:spcPct val="0"/>
              </a:spcBef>
              <a:spcAft>
                <a:spcPct val="0"/>
              </a:spcAft>
            </a:pPr>
            <a:endParaRPr lang="en-US" altLang="ja-JP" sz="1400" dirty="0" smtClean="0">
              <a:latin typeface="+mj-ea"/>
              <a:ea typeface="+mj-ea"/>
              <a:cs typeface="ＭＳ 明朝" pitchFamily="17" charset="-128"/>
            </a:endParaRPr>
          </a:p>
          <a:p>
            <a:pPr marL="360363" lvl="0" indent="-360363" eaLnBrk="0" fontAlgn="base" hangingPunct="0">
              <a:spcBef>
                <a:spcPct val="0"/>
              </a:spcBef>
              <a:spcAft>
                <a:spcPct val="0"/>
              </a:spcAft>
            </a:pPr>
            <a:r>
              <a:rPr lang="ja-JP" altLang="en-US" sz="1400" dirty="0">
                <a:latin typeface="+mj-ea"/>
                <a:cs typeface="ＭＳ 明朝" pitchFamily="17" charset="-128"/>
              </a:rPr>
              <a:t>　 </a:t>
            </a:r>
            <a:r>
              <a:rPr lang="ja-JP" altLang="en-US" sz="1400" dirty="0" smtClean="0">
                <a:latin typeface="+mj-ea"/>
                <a:cs typeface="ＭＳ 明朝" pitchFamily="17" charset="-128"/>
              </a:rPr>
              <a:t>・子どもを守る地域ネットワーク機能強化事業（その他</a:t>
            </a:r>
            <a:r>
              <a:rPr lang="ja-JP" altLang="en-US" sz="1400" dirty="0" smtClean="0">
                <a:latin typeface="+mj-ea"/>
                <a:ea typeface="+mj-ea"/>
                <a:cs typeface="ＭＳ 明朝" pitchFamily="17" charset="-128"/>
              </a:rPr>
              <a:t>要保護児童等の支援に資する事業）</a:t>
            </a:r>
            <a:endParaRPr lang="en-US" altLang="ja-JP" sz="1400" dirty="0" smtClean="0">
              <a:latin typeface="+mj-ea"/>
              <a:ea typeface="+mj-ea"/>
              <a:cs typeface="ＭＳ 明朝" pitchFamily="17" charset="-128"/>
            </a:endParaRPr>
          </a:p>
          <a:p>
            <a:pPr marL="179388" marR="0" lvl="0" indent="1588" algn="l" defTabSz="914400" rtl="0" eaLnBrk="0" fontAlgn="base" latinLnBrk="0" hangingPunct="0">
              <a:spcBef>
                <a:spcPct val="0"/>
              </a:spcBef>
              <a:spcAft>
                <a:spcPct val="0"/>
              </a:spcAft>
              <a:buClrTx/>
              <a:buSzTx/>
              <a:buFontTx/>
              <a:buNone/>
              <a:tabLst/>
            </a:pPr>
            <a:r>
              <a:rPr lang="ja-JP" altLang="en-US" sz="1400" dirty="0" smtClean="0">
                <a:latin typeface="+mj-ea"/>
                <a:ea typeface="+mj-ea"/>
                <a:cs typeface="ＭＳ 明朝" pitchFamily="17" charset="-128"/>
              </a:rPr>
              <a:t>　 要保護児童対策協議会（子どもを守る地域ネットワーク）の機能強化を図るため、調整機関</a:t>
            </a:r>
            <a:r>
              <a:rPr lang="ja-JP" altLang="en-US" sz="1400" dirty="0">
                <a:latin typeface="+mj-ea"/>
                <a:ea typeface="+mj-ea"/>
                <a:cs typeface="ＭＳ 明朝" pitchFamily="17" charset="-128"/>
              </a:rPr>
              <a:t>職員</a:t>
            </a:r>
            <a:r>
              <a:rPr lang="ja-JP" altLang="en-US" sz="1400" dirty="0" smtClean="0">
                <a:latin typeface="+mj-ea"/>
                <a:ea typeface="+mj-ea"/>
                <a:cs typeface="ＭＳ 明朝" pitchFamily="17" charset="-128"/>
              </a:rPr>
              <a:t>やネットワーク構成員（関係機関）の専門性強化と、ネットワーク機関間の連携強化を図る</a:t>
            </a:r>
            <a:r>
              <a:rPr lang="ja-JP" altLang="en-US" sz="1400" dirty="0">
                <a:latin typeface="+mj-ea"/>
                <a:ea typeface="+mj-ea"/>
                <a:cs typeface="ＭＳ 明朝" pitchFamily="17" charset="-128"/>
              </a:rPr>
              <a:t>取組</a:t>
            </a:r>
            <a:r>
              <a:rPr lang="ja-JP" altLang="en-US" sz="1400" dirty="0" smtClean="0">
                <a:latin typeface="+mj-ea"/>
                <a:ea typeface="+mj-ea"/>
                <a:cs typeface="ＭＳ 明朝" pitchFamily="17" charset="-128"/>
              </a:rPr>
              <a:t>を実施する事業</a:t>
            </a:r>
            <a:endParaRPr lang="en-US" altLang="ja-JP" sz="1400" dirty="0">
              <a:latin typeface="+mj-ea"/>
              <a:ea typeface="+mj-ea"/>
              <a:cs typeface="ＭＳ 明朝" pitchFamily="17" charset="-128"/>
            </a:endParaRPr>
          </a:p>
          <a:p>
            <a:pPr marL="179388" marR="0" lvl="0" indent="1588" algn="l" defTabSz="914400" rtl="0" eaLnBrk="0" fontAlgn="base" latinLnBrk="0" hangingPunct="0">
              <a:spcBef>
                <a:spcPct val="0"/>
              </a:spcBef>
              <a:spcAft>
                <a:spcPct val="0"/>
              </a:spcAft>
              <a:buClrTx/>
              <a:buSzTx/>
              <a:buFontTx/>
              <a:buNone/>
              <a:tabLst/>
            </a:pPr>
            <a:endParaRPr lang="en-US" altLang="ja-JP" sz="1400" dirty="0" smtClean="0">
              <a:latin typeface="+mj-ea"/>
              <a:ea typeface="+mj-ea"/>
              <a:cs typeface="ＭＳ 明朝" pitchFamily="17" charset="-128"/>
            </a:endParaRPr>
          </a:p>
          <a:p>
            <a:pPr marL="1588" marR="0" lvl="0" indent="1588" algn="l" defTabSz="914400" rtl="0" eaLnBrk="0" fontAlgn="base" latinLnBrk="0" hangingPunct="0">
              <a:spcBef>
                <a:spcPct val="0"/>
              </a:spcBef>
              <a:spcAft>
                <a:spcPct val="0"/>
              </a:spcAft>
              <a:buClrTx/>
              <a:buSzTx/>
              <a:buFontTx/>
              <a:buNone/>
              <a:tabLst/>
            </a:pPr>
            <a:endParaRPr lang="en-US" altLang="ja-JP" sz="1300" dirty="0" smtClean="0">
              <a:latin typeface="+mj-ea"/>
              <a:ea typeface="+mj-ea"/>
              <a:cs typeface="ＭＳ 明朝" pitchFamily="17" charset="-128"/>
            </a:endParaRPr>
          </a:p>
        </p:txBody>
      </p:sp>
      <p:sp>
        <p:nvSpPr>
          <p:cNvPr id="3" name="正方形/長方形 2"/>
          <p:cNvSpPr/>
          <p:nvPr/>
        </p:nvSpPr>
        <p:spPr>
          <a:xfrm>
            <a:off x="116463" y="548768"/>
            <a:ext cx="9672000" cy="864008"/>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0488" lvl="0" indent="-90488"/>
            <a:r>
              <a:rPr lang="ja-JP" altLang="en-US" sz="1400" dirty="0" smtClean="0">
                <a:solidFill>
                  <a:schemeClr val="tx1"/>
                </a:solidFill>
                <a:latin typeface="+mj-ea"/>
                <a:cs typeface="ＭＳ 明朝" pitchFamily="17" charset="-128"/>
              </a:rPr>
              <a:t>・市町村は、子ども</a:t>
            </a:r>
            <a:r>
              <a:rPr lang="ja-JP" altLang="en-US" sz="1400" dirty="0">
                <a:solidFill>
                  <a:schemeClr val="tx1"/>
                </a:solidFill>
                <a:latin typeface="+mj-ea"/>
                <a:cs typeface="ＭＳ 明朝" pitchFamily="17" charset="-128"/>
              </a:rPr>
              <a:t>・子育て家庭等を対象とする事業として</a:t>
            </a:r>
            <a:r>
              <a:rPr lang="ja-JP" altLang="en-US" sz="1400" dirty="0" smtClean="0">
                <a:solidFill>
                  <a:schemeClr val="tx1"/>
                </a:solidFill>
                <a:latin typeface="+mj-ea"/>
                <a:cs typeface="ＭＳ 明朝" pitchFamily="17" charset="-128"/>
              </a:rPr>
              <a:t>、市町村子ども・子育て支援事業計画に従って、以下の事業を実施</a:t>
            </a:r>
            <a:r>
              <a:rPr lang="ja-JP" altLang="en-US" sz="1400" dirty="0">
                <a:solidFill>
                  <a:schemeClr val="tx1"/>
                </a:solidFill>
                <a:latin typeface="+mj-ea"/>
                <a:cs typeface="ＭＳ 明朝" pitchFamily="17" charset="-128"/>
              </a:rPr>
              <a:t>する。</a:t>
            </a:r>
            <a:r>
              <a:rPr lang="ja-JP" altLang="en-US" sz="1400" dirty="0" smtClean="0">
                <a:solidFill>
                  <a:schemeClr val="tx1"/>
                </a:solidFill>
                <a:latin typeface="+mj-ea"/>
                <a:cs typeface="ＭＳ 明朝" pitchFamily="17" charset="-128"/>
              </a:rPr>
              <a:t>（子ども・子育て支援法第５９条）</a:t>
            </a:r>
            <a:endParaRPr lang="en-US" altLang="ja-JP" sz="1400" dirty="0" smtClean="0">
              <a:solidFill>
                <a:schemeClr val="tx1"/>
              </a:solidFill>
              <a:latin typeface="+mj-ea"/>
              <a:cs typeface="ＭＳ 明朝" pitchFamily="17" charset="-128"/>
            </a:endParaRPr>
          </a:p>
          <a:p>
            <a:pPr marL="90488" lvl="0" indent="-90488"/>
            <a:r>
              <a:rPr kumimoji="1" lang="ja-JP" altLang="en-US" sz="1400" dirty="0" smtClean="0">
                <a:solidFill>
                  <a:schemeClr val="tx1"/>
                </a:solidFill>
                <a:latin typeface="+mj-ea"/>
              </a:rPr>
              <a:t>・国又都道府県は同法に基づき、事業を実施するために必要な費用に充てるため、交付金を交付することができる。</a:t>
            </a:r>
            <a:endParaRPr kumimoji="1" lang="ja-JP" altLang="en-US" sz="1400" dirty="0">
              <a:solidFill>
                <a:schemeClr val="tx1"/>
              </a:solidFill>
            </a:endParaRPr>
          </a:p>
        </p:txBody>
      </p:sp>
      <p:sp>
        <p:nvSpPr>
          <p:cNvPr id="5" name="タイトル 8"/>
          <p:cNvSpPr txBox="1">
            <a:spLocks/>
          </p:cNvSpPr>
          <p:nvPr/>
        </p:nvSpPr>
        <p:spPr bwMode="auto">
          <a:xfrm>
            <a:off x="17199" y="43854"/>
            <a:ext cx="9849256" cy="360810"/>
          </a:xfrm>
          <a:prstGeom prst="rect">
            <a:avLst/>
          </a:prstGeom>
          <a:ln w="9525" cap="flat" cmpd="sng" algn="ctr">
            <a:solidFill>
              <a:schemeClr val="accent5">
                <a:shade val="95000"/>
                <a:satMod val="105000"/>
              </a:schemeClr>
            </a:solidFill>
            <a:prstDash val="solid"/>
            <a:miter lim="800000"/>
            <a:headEnd/>
            <a:tailEnd/>
          </a:ln>
        </p:spPr>
        <p:style>
          <a:lnRef idx="1">
            <a:schemeClr val="accent5"/>
          </a:lnRef>
          <a:fillRef idx="2">
            <a:schemeClr val="accent5"/>
          </a:fillRef>
          <a:effectRef idx="1">
            <a:schemeClr val="accent5"/>
          </a:effectRef>
          <a:fontRef idx="minor">
            <a:schemeClr val="dk1"/>
          </a:fontRef>
        </p:style>
        <p:txBody>
          <a:bodyPr anchor="ct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a:solidFill>
                  <a:schemeClr val="tx1"/>
                </a:solidFill>
                <a:latin typeface="Arial" pitchFamily="34" charset="0"/>
                <a:ea typeface="ＭＳ Ｐゴシック" pitchFamily="50" charset="-128"/>
              </a:defRPr>
            </a:lvl9pPr>
          </a:lstStyle>
          <a:p>
            <a:pPr algn="ctr" defTabSz="914400">
              <a:spcBef>
                <a:spcPct val="50000"/>
              </a:spcBef>
              <a:defRPr/>
            </a:pPr>
            <a:r>
              <a:rPr lang="ja-JP" altLang="en-US" sz="2000" b="1" dirty="0" smtClean="0">
                <a:solidFill>
                  <a:srgbClr val="000000"/>
                </a:solidFill>
              </a:rPr>
              <a:t>地域子ども</a:t>
            </a:r>
            <a:r>
              <a:rPr lang="ja-JP" altLang="en-US" sz="2000" b="1" dirty="0">
                <a:solidFill>
                  <a:srgbClr val="000000"/>
                </a:solidFill>
              </a:rPr>
              <a:t>・子育て支援</a:t>
            </a:r>
            <a:r>
              <a:rPr lang="ja-JP" altLang="en-US" sz="2000" b="1" dirty="0" smtClean="0">
                <a:solidFill>
                  <a:srgbClr val="000000"/>
                </a:solidFill>
              </a:rPr>
              <a:t>事業の</a:t>
            </a:r>
            <a:r>
              <a:rPr lang="ja-JP" altLang="en-US" sz="2000" b="1" dirty="0">
                <a:solidFill>
                  <a:srgbClr val="000000"/>
                </a:solidFill>
              </a:rPr>
              <a:t>概要</a:t>
            </a:r>
            <a:r>
              <a:rPr lang="ja-JP" altLang="en-US" sz="2000" b="1" dirty="0" smtClean="0">
                <a:solidFill>
                  <a:srgbClr val="000000"/>
                </a:solidFill>
              </a:rPr>
              <a:t>について</a:t>
            </a:r>
            <a:endParaRPr lang="ja-JP" altLang="en-US" sz="2000" b="1" dirty="0">
              <a:solidFill>
                <a:srgbClr val="000000"/>
              </a:solidFill>
            </a:endParaRPr>
          </a:p>
        </p:txBody>
      </p:sp>
      <p:sp>
        <p:nvSpPr>
          <p:cNvPr id="2" name="スライド番号プレースホルダー 1"/>
          <p:cNvSpPr>
            <a:spLocks noGrp="1"/>
          </p:cNvSpPr>
          <p:nvPr>
            <p:ph type="sldNum" sz="quarter" idx="12"/>
          </p:nvPr>
        </p:nvSpPr>
        <p:spPr>
          <a:xfrm>
            <a:off x="7610152" y="6520259"/>
            <a:ext cx="2311400" cy="365125"/>
          </a:xfrm>
        </p:spPr>
        <p:txBody>
          <a:bodyPr/>
          <a:lstStyle/>
          <a:p>
            <a:fld id="{DA6E395B-D6EB-4E64-992C-0650EBC0D768}" type="slidenum">
              <a:rPr kumimoji="1" lang="ja-JP" altLang="en-US" sz="1400" smtClean="0">
                <a:solidFill>
                  <a:schemeClr val="tx1"/>
                </a:solidFill>
              </a:rPr>
              <a:pPr/>
              <a:t>2</a:t>
            </a:fld>
            <a:endParaRPr kumimoji="1" lang="ja-JP" altLang="en-US" sz="1400" dirty="0">
              <a:solidFill>
                <a:schemeClr val="tx1"/>
              </a:solidFill>
            </a:endParaRPr>
          </a:p>
        </p:txBody>
      </p:sp>
    </p:spTree>
    <p:extLst>
      <p:ext uri="{BB962C8B-B14F-4D97-AF65-F5344CB8AC3E}">
        <p14:creationId xmlns:p14="http://schemas.microsoft.com/office/powerpoint/2010/main" xmlns="" val="1280114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8454" y="44624"/>
            <a:ext cx="9828000" cy="6804000"/>
          </a:xfrm>
          <a:prstGeom prst="rect">
            <a:avLst/>
          </a:prstGeom>
          <a:ln w="28575">
            <a:solidFill>
              <a:schemeClr val="tx1"/>
            </a:solidFill>
          </a:ln>
        </p:spPr>
        <p:txBody>
          <a:bodyPr wrap="square">
            <a:noAutofit/>
          </a:bodyPr>
          <a:lstStyle/>
          <a:p>
            <a:pPr lvl="0" eaLnBrk="0" fontAlgn="base" hangingPunct="0">
              <a:spcBef>
                <a:spcPct val="0"/>
              </a:spcBef>
              <a:spcAft>
                <a:spcPct val="0"/>
              </a:spcAft>
            </a:pPr>
            <a:r>
              <a:rPr lang="ja-JP" altLang="en-US" sz="1400" dirty="0">
                <a:latin typeface="+mj-ea"/>
                <a:cs typeface="ＭＳ 明朝" pitchFamily="17" charset="-128"/>
              </a:rPr>
              <a:t>⑥子育て短期支援事業</a:t>
            </a:r>
          </a:p>
          <a:p>
            <a:pPr marL="179388" lvl="0" indent="-179388" eaLnBrk="0" fontAlgn="base" hangingPunct="0">
              <a:spcBef>
                <a:spcPct val="0"/>
              </a:spcBef>
              <a:spcAft>
                <a:spcPct val="0"/>
              </a:spcAft>
            </a:pPr>
            <a:r>
              <a:rPr lang="ja-JP" altLang="en-US" sz="1400" dirty="0">
                <a:latin typeface="+mj-ea"/>
                <a:cs typeface="ＭＳ 明朝" pitchFamily="17" charset="-128"/>
              </a:rPr>
              <a:t>　　　保護者の疾病等の理由により家庭において養育を受けることが一時的に困難となった児童について、児童養護施設等に入所させ、必要な保護を行う事業（短期入所生活援助事業（ショートステイ事業）及び夜間養護等事業（トワイライトステイ事業））</a:t>
            </a:r>
            <a:endParaRPr lang="en-US" altLang="ja-JP" sz="1400" dirty="0">
              <a:latin typeface="+mj-ea"/>
              <a:cs typeface="ＭＳ 明朝" pitchFamily="17" charset="-128"/>
            </a:endParaRPr>
          </a:p>
          <a:p>
            <a:pPr lvl="0" eaLnBrk="0" fontAlgn="base" hangingPunct="0">
              <a:spcBef>
                <a:spcPct val="0"/>
              </a:spcBef>
              <a:spcAft>
                <a:spcPct val="0"/>
              </a:spcAft>
            </a:pPr>
            <a:endParaRPr lang="en-US" altLang="ja-JP" sz="1400" dirty="0" smtClean="0">
              <a:latin typeface="+mj-ea"/>
              <a:cs typeface="ＭＳ 明朝" pitchFamily="17" charset="-128"/>
            </a:endParaRPr>
          </a:p>
          <a:p>
            <a:pPr lvl="0" eaLnBrk="0" fontAlgn="base" hangingPunct="0">
              <a:spcBef>
                <a:spcPct val="0"/>
              </a:spcBef>
              <a:spcAft>
                <a:spcPct val="0"/>
              </a:spcAft>
            </a:pPr>
            <a:r>
              <a:rPr lang="ja-JP" altLang="en-US" sz="1400" dirty="0" smtClean="0">
                <a:latin typeface="+mj-ea"/>
                <a:cs typeface="ＭＳ 明朝" pitchFamily="17" charset="-128"/>
              </a:rPr>
              <a:t>⑦</a:t>
            </a:r>
            <a:r>
              <a:rPr lang="ja-JP" altLang="ja-JP" sz="1400" dirty="0" smtClean="0">
                <a:latin typeface="ＭＳ Ｐゴシック"/>
                <a:cs typeface="ＭＳ 明朝" pitchFamily="17" charset="-128"/>
              </a:rPr>
              <a:t>ファミリー</a:t>
            </a:r>
            <a:r>
              <a:rPr lang="ja-JP" altLang="ja-JP" sz="1400" dirty="0">
                <a:latin typeface="ＭＳ Ｐゴシック"/>
                <a:cs typeface="ＭＳ 明朝" pitchFamily="17" charset="-128"/>
              </a:rPr>
              <a:t>・サポート・センター</a:t>
            </a:r>
            <a:r>
              <a:rPr lang="ja-JP" altLang="ja-JP" sz="1400" dirty="0" smtClean="0">
                <a:latin typeface="ＭＳ Ｐゴシック"/>
                <a:cs typeface="ＭＳ 明朝" pitchFamily="17" charset="-128"/>
              </a:rPr>
              <a:t>事業</a:t>
            </a:r>
            <a:r>
              <a:rPr lang="ja-JP" altLang="en-US" sz="1400" dirty="0" smtClean="0">
                <a:latin typeface="ＭＳ Ｐゴシック"/>
                <a:cs typeface="ＭＳ 明朝" pitchFamily="17" charset="-128"/>
              </a:rPr>
              <a:t>（子育て援助活動支援事業）</a:t>
            </a:r>
            <a:endParaRPr lang="ja-JP" altLang="ja-JP" sz="1400" dirty="0">
              <a:latin typeface="ＭＳ Ｐゴシック"/>
              <a:cs typeface="ＭＳ Ｐゴシック" pitchFamily="50" charset="-128"/>
            </a:endParaRPr>
          </a:p>
          <a:p>
            <a:pPr marL="179388" lvl="0" indent="-179388" eaLnBrk="0" fontAlgn="base" hangingPunct="0">
              <a:spcBef>
                <a:spcPct val="0"/>
              </a:spcBef>
              <a:spcAft>
                <a:spcPct val="0"/>
              </a:spcAft>
            </a:pPr>
            <a:r>
              <a:rPr lang="ja-JP" altLang="en-US" sz="1400" dirty="0">
                <a:latin typeface="ＭＳ Ｐゴシック"/>
                <a:cs typeface="ＭＳ 明朝" pitchFamily="17" charset="-128"/>
              </a:rPr>
              <a:t>      </a:t>
            </a:r>
            <a:r>
              <a:rPr lang="ja-JP" altLang="en-US" sz="1400" dirty="0" smtClean="0">
                <a:latin typeface="ＭＳ Ｐゴシック"/>
                <a:cs typeface="ＭＳ 明朝" pitchFamily="17" charset="-128"/>
              </a:rPr>
              <a:t> </a:t>
            </a:r>
            <a:r>
              <a:rPr lang="ja-JP" altLang="ja-JP" sz="1400" dirty="0">
                <a:latin typeface="ＭＳ Ｐゴシック"/>
                <a:cs typeface="ＭＳ 明朝" pitchFamily="17" charset="-128"/>
              </a:rPr>
              <a:t>乳幼児や小学生等の児童を有する子育て中の保護者を会員として、児童の預かり等の援助</a:t>
            </a:r>
            <a:r>
              <a:rPr lang="ja-JP" altLang="ja-JP" sz="1400" dirty="0" smtClean="0">
                <a:latin typeface="ＭＳ Ｐゴシック"/>
                <a:cs typeface="ＭＳ 明朝" pitchFamily="17" charset="-128"/>
              </a:rPr>
              <a:t>を受ける</a:t>
            </a:r>
            <a:r>
              <a:rPr lang="ja-JP" altLang="ja-JP" sz="1400" dirty="0">
                <a:latin typeface="ＭＳ Ｐゴシック"/>
                <a:cs typeface="ＭＳ 明朝" pitchFamily="17" charset="-128"/>
              </a:rPr>
              <a:t>ことを希望する者と当該援助を行うことを希望する者との</a:t>
            </a:r>
            <a:r>
              <a:rPr lang="ja-JP" altLang="en-US" sz="1400" dirty="0">
                <a:latin typeface="ＭＳ Ｐゴシック"/>
                <a:cs typeface="ＭＳ 明朝" pitchFamily="17" charset="-128"/>
              </a:rPr>
              <a:t>相</a:t>
            </a:r>
            <a:r>
              <a:rPr lang="ja-JP" altLang="ja-JP" sz="1400" dirty="0">
                <a:latin typeface="ＭＳ Ｐゴシック"/>
                <a:cs typeface="ＭＳ 明朝" pitchFamily="17" charset="-128"/>
              </a:rPr>
              <a:t>互援助活動に関する連絡</a:t>
            </a:r>
            <a:r>
              <a:rPr lang="ja-JP" altLang="ja-JP" sz="1400" dirty="0" smtClean="0">
                <a:latin typeface="ＭＳ Ｐゴシック"/>
                <a:cs typeface="ＭＳ 明朝" pitchFamily="17" charset="-128"/>
              </a:rPr>
              <a:t>、</a:t>
            </a:r>
            <a:r>
              <a:rPr lang="ja-JP" altLang="en-US" sz="1400" dirty="0" smtClean="0">
                <a:latin typeface="ＭＳ Ｐゴシック"/>
                <a:cs typeface="ＭＳ 明朝" pitchFamily="17" charset="-128"/>
              </a:rPr>
              <a:t>調</a:t>
            </a:r>
            <a:r>
              <a:rPr lang="ja-JP" altLang="ja-JP" sz="1400" dirty="0" smtClean="0">
                <a:latin typeface="ＭＳ Ｐゴシック"/>
                <a:cs typeface="ＭＳ 明朝" pitchFamily="17" charset="-128"/>
              </a:rPr>
              <a:t>整を行う事業</a:t>
            </a:r>
            <a:endParaRPr lang="en-US" altLang="ja-JP" sz="1400" dirty="0" smtClean="0">
              <a:latin typeface="ＭＳ Ｐゴシック"/>
              <a:cs typeface="ＭＳ 明朝" pitchFamily="17" charset="-128"/>
            </a:endParaRPr>
          </a:p>
          <a:p>
            <a:pPr marL="269875" lvl="0" indent="-269875" eaLnBrk="0" fontAlgn="base" hangingPunct="0">
              <a:spcBef>
                <a:spcPct val="0"/>
              </a:spcBef>
              <a:spcAft>
                <a:spcPct val="0"/>
              </a:spcAft>
            </a:pPr>
            <a:endParaRPr lang="en-US" altLang="ja-JP" sz="1400" dirty="0">
              <a:latin typeface="ＭＳ Ｐゴシック"/>
              <a:cs typeface="ＭＳ 明朝" pitchFamily="17" charset="-128"/>
            </a:endParaRPr>
          </a:p>
          <a:p>
            <a:pPr marL="269875" lvl="0" indent="-269875" eaLnBrk="0" fontAlgn="base" hangingPunct="0">
              <a:spcBef>
                <a:spcPct val="0"/>
              </a:spcBef>
              <a:spcAft>
                <a:spcPct val="0"/>
              </a:spcAft>
            </a:pPr>
            <a:r>
              <a:rPr lang="ja-JP" altLang="en-US" sz="1400" dirty="0">
                <a:latin typeface="+mj-ea"/>
                <a:cs typeface="ＭＳ 明朝" pitchFamily="17" charset="-128"/>
              </a:rPr>
              <a:t>⑧</a:t>
            </a:r>
            <a:r>
              <a:rPr lang="ja-JP" altLang="en-US" sz="1400" dirty="0" smtClean="0">
                <a:latin typeface="+mj-ea"/>
                <a:ea typeface="+mj-ea"/>
                <a:cs typeface="ＭＳ 明朝" pitchFamily="17" charset="-128"/>
              </a:rPr>
              <a:t>一時預かり</a:t>
            </a:r>
            <a:r>
              <a:rPr lang="ja-JP" altLang="en-US" sz="1400" dirty="0">
                <a:latin typeface="+mj-ea"/>
                <a:ea typeface="+mj-ea"/>
                <a:cs typeface="ＭＳ 明朝" pitchFamily="17" charset="-128"/>
              </a:rPr>
              <a:t>事業</a:t>
            </a:r>
          </a:p>
          <a:p>
            <a:pPr marL="179388" indent="-179388" eaLnBrk="0" fontAlgn="base" hangingPunct="0">
              <a:spcBef>
                <a:spcPct val="0"/>
              </a:spcBef>
              <a:spcAft>
                <a:spcPct val="0"/>
              </a:spcAft>
            </a:pPr>
            <a:r>
              <a:rPr lang="ja-JP" altLang="en-US" sz="1400" dirty="0">
                <a:latin typeface="+mj-ea"/>
                <a:ea typeface="+mj-ea"/>
                <a:cs typeface="ＭＳ 明朝" pitchFamily="17" charset="-128"/>
              </a:rPr>
              <a:t>       家庭において保育を受けることが一時的に困難となった乳幼児について、主として昼間に</a:t>
            </a:r>
            <a:r>
              <a:rPr lang="ja-JP" altLang="en-US" sz="1400" dirty="0" smtClean="0">
                <a:latin typeface="+mj-ea"/>
                <a:ea typeface="+mj-ea"/>
                <a:cs typeface="ＭＳ 明朝" pitchFamily="17" charset="-128"/>
              </a:rPr>
              <a:t>おいて、認定こども園、幼稚園、</a:t>
            </a:r>
            <a:r>
              <a:rPr lang="ja-JP" altLang="en-US" sz="1400" dirty="0" smtClean="0">
                <a:latin typeface="+mj-ea"/>
                <a:cs typeface="ＭＳ 明朝" pitchFamily="17" charset="-128"/>
              </a:rPr>
              <a:t>保育所、地域子育て支援拠点</a:t>
            </a:r>
            <a:r>
              <a:rPr lang="ja-JP" altLang="en-US" sz="1400" dirty="0" smtClean="0">
                <a:latin typeface="+mj-ea"/>
                <a:ea typeface="+mj-ea"/>
                <a:cs typeface="ＭＳ 明朝" pitchFamily="17" charset="-128"/>
              </a:rPr>
              <a:t>その他</a:t>
            </a:r>
            <a:r>
              <a:rPr lang="ja-JP" altLang="en-US" sz="1400" dirty="0">
                <a:latin typeface="+mj-ea"/>
                <a:ea typeface="+mj-ea"/>
                <a:cs typeface="ＭＳ 明朝" pitchFamily="17" charset="-128"/>
              </a:rPr>
              <a:t>の場所において、一時的に預かり、必要な保護を行う</a:t>
            </a:r>
            <a:r>
              <a:rPr lang="ja-JP" altLang="en-US" sz="1400" dirty="0" smtClean="0">
                <a:latin typeface="+mj-ea"/>
                <a:ea typeface="+mj-ea"/>
                <a:cs typeface="ＭＳ 明朝" pitchFamily="17" charset="-128"/>
              </a:rPr>
              <a:t>事業</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参考：資料５－４）</a:t>
            </a:r>
            <a:endParaRPr lang="en-US" altLang="ja-JP" sz="1400" dirty="0" smtClean="0">
              <a:latin typeface="+mj-ea"/>
              <a:ea typeface="+mj-ea"/>
              <a:cs typeface="ＭＳ 明朝" pitchFamily="17" charset="-128"/>
            </a:endParaRPr>
          </a:p>
          <a:p>
            <a:pPr marL="269875" lvl="0" indent="-269875" eaLnBrk="0" fontAlgn="base" hangingPunct="0">
              <a:spcBef>
                <a:spcPct val="0"/>
              </a:spcBef>
              <a:spcAft>
                <a:spcPct val="0"/>
              </a:spcAft>
            </a:pPr>
            <a:endParaRPr lang="en-US" altLang="ja-JP" sz="1400" dirty="0" smtClean="0">
              <a:latin typeface="+mj-ea"/>
              <a:ea typeface="+mj-ea"/>
              <a:cs typeface="ＭＳ 明朝" pitchFamily="17" charset="-128"/>
            </a:endParaRPr>
          </a:p>
          <a:p>
            <a:pPr marL="269875" lvl="0" indent="-269875" eaLnBrk="0" fontAlgn="base" hangingPunct="0">
              <a:spcBef>
                <a:spcPct val="0"/>
              </a:spcBef>
              <a:spcAft>
                <a:spcPct val="0"/>
              </a:spcAft>
            </a:pPr>
            <a:r>
              <a:rPr lang="ja-JP" altLang="en-US" sz="1400" dirty="0">
                <a:latin typeface="+mj-ea"/>
                <a:cs typeface="ＭＳ 明朝" pitchFamily="17" charset="-128"/>
              </a:rPr>
              <a:t>⑨</a:t>
            </a:r>
            <a:r>
              <a:rPr lang="ja-JP" altLang="ja-JP" sz="1400" dirty="0" smtClean="0">
                <a:latin typeface="+mj-ea"/>
                <a:ea typeface="+mj-ea"/>
                <a:cs typeface="ＭＳ 明朝" pitchFamily="17" charset="-128"/>
              </a:rPr>
              <a:t>延長</a:t>
            </a:r>
            <a:r>
              <a:rPr lang="ja-JP" altLang="en-US" sz="1400" dirty="0" smtClean="0">
                <a:latin typeface="+mj-ea"/>
                <a:ea typeface="+mj-ea"/>
                <a:cs typeface="ＭＳ 明朝" pitchFamily="17" charset="-128"/>
              </a:rPr>
              <a:t>保育事業</a:t>
            </a:r>
            <a:endParaRPr lang="ja-JP" altLang="ja-JP" sz="1400" dirty="0" smtClean="0">
              <a:latin typeface="+mj-ea"/>
              <a:ea typeface="+mj-ea"/>
              <a:cs typeface="ＭＳ Ｐゴシック" pitchFamily="50" charset="-128"/>
            </a:endParaRPr>
          </a:p>
          <a:p>
            <a:pPr marL="179388" indent="-179388" eaLnBrk="0" fontAlgn="base" hangingPunct="0">
              <a:spcBef>
                <a:spcPct val="0"/>
              </a:spcBef>
              <a:spcAft>
                <a:spcPct val="0"/>
              </a:spcAft>
            </a:pPr>
            <a:r>
              <a:rPr lang="ja-JP" altLang="en-US" sz="1400" dirty="0">
                <a:latin typeface="+mj-ea"/>
                <a:ea typeface="+mj-ea"/>
                <a:cs typeface="ＭＳ 明朝" pitchFamily="17" charset="-128"/>
              </a:rPr>
              <a:t>　　　</a:t>
            </a:r>
            <a:r>
              <a:rPr lang="ja-JP" altLang="en-US" sz="1400" dirty="0" smtClean="0">
                <a:latin typeface="+mj-ea"/>
                <a:ea typeface="+mj-ea"/>
                <a:cs typeface="ＭＳ 明朝" pitchFamily="17" charset="-128"/>
              </a:rPr>
              <a:t>保育認定</a:t>
            </a:r>
            <a:r>
              <a:rPr lang="ja-JP" altLang="en-US" sz="1400" dirty="0">
                <a:latin typeface="+mj-ea"/>
                <a:ea typeface="+mj-ea"/>
                <a:cs typeface="ＭＳ 明朝" pitchFamily="17" charset="-128"/>
              </a:rPr>
              <a:t>を受けた</a:t>
            </a:r>
            <a:r>
              <a:rPr lang="ja-JP" altLang="en-US" sz="1400" dirty="0" smtClean="0">
                <a:latin typeface="+mj-ea"/>
                <a:ea typeface="+mj-ea"/>
                <a:cs typeface="ＭＳ 明朝" pitchFamily="17" charset="-128"/>
              </a:rPr>
              <a:t>子どもについて、通常の利用</a:t>
            </a:r>
            <a:r>
              <a:rPr lang="ja-JP" altLang="en-US" sz="1400" dirty="0">
                <a:latin typeface="+mj-ea"/>
                <a:ea typeface="+mj-ea"/>
                <a:cs typeface="ＭＳ 明朝" pitchFamily="17" charset="-128"/>
              </a:rPr>
              <a:t>日及び利用時間以外の日及び時間</a:t>
            </a:r>
            <a:r>
              <a:rPr lang="ja-JP" altLang="en-US" sz="1400" dirty="0" smtClean="0">
                <a:latin typeface="+mj-ea"/>
                <a:ea typeface="+mj-ea"/>
                <a:cs typeface="ＭＳ 明朝" pitchFamily="17" charset="-128"/>
              </a:rPr>
              <a:t>において、認定こども園、保育所等において保育</a:t>
            </a:r>
            <a:r>
              <a:rPr lang="ja-JP" altLang="en-US" sz="1400" dirty="0">
                <a:latin typeface="+mj-ea"/>
                <a:ea typeface="+mj-ea"/>
                <a:cs typeface="ＭＳ 明朝" pitchFamily="17" charset="-128"/>
              </a:rPr>
              <a:t>を実施する</a:t>
            </a:r>
            <a:r>
              <a:rPr lang="ja-JP" altLang="en-US" sz="1400" dirty="0" smtClean="0">
                <a:latin typeface="+mj-ea"/>
                <a:ea typeface="+mj-ea"/>
                <a:cs typeface="ＭＳ 明朝" pitchFamily="17" charset="-128"/>
              </a:rPr>
              <a:t>事業</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参考：資料５－５）</a:t>
            </a:r>
            <a:endParaRPr lang="en-US" altLang="ja-JP" sz="1400" dirty="0" smtClean="0">
              <a:latin typeface="+mj-ea"/>
              <a:ea typeface="+mj-ea"/>
              <a:cs typeface="ＭＳ 明朝" pitchFamily="17" charset="-128"/>
            </a:endParaRPr>
          </a:p>
          <a:p>
            <a:pPr marL="179388" indent="-179388" eaLnBrk="0" fontAlgn="base" hangingPunct="0">
              <a:spcBef>
                <a:spcPct val="0"/>
              </a:spcBef>
              <a:spcAft>
                <a:spcPct val="0"/>
              </a:spcAft>
            </a:pPr>
            <a:endParaRPr lang="en-US" altLang="ja-JP" sz="1400" dirty="0" smtClean="0">
              <a:latin typeface="+mj-ea"/>
              <a:ea typeface="+mj-ea"/>
              <a:cs typeface="ＭＳ 明朝" pitchFamily="17" charset="-128"/>
            </a:endParaRPr>
          </a:p>
          <a:p>
            <a:pPr lvl="0" eaLnBrk="0" fontAlgn="base" hangingPunct="0">
              <a:spcBef>
                <a:spcPct val="0"/>
              </a:spcBef>
              <a:spcAft>
                <a:spcPct val="0"/>
              </a:spcAft>
            </a:pPr>
            <a:r>
              <a:rPr lang="ja-JP" altLang="en-US" sz="1400" dirty="0">
                <a:latin typeface="+mj-ea"/>
                <a:cs typeface="ＭＳ 明朝" pitchFamily="17" charset="-128"/>
              </a:rPr>
              <a:t>⑩</a:t>
            </a:r>
            <a:r>
              <a:rPr lang="ja-JP" altLang="en-US" sz="1400" dirty="0" smtClean="0">
                <a:latin typeface="+mj-ea"/>
                <a:ea typeface="+mj-ea"/>
                <a:cs typeface="ＭＳ 明朝" pitchFamily="17" charset="-128"/>
              </a:rPr>
              <a:t>病児保育事業</a:t>
            </a:r>
            <a:endParaRPr lang="ja-JP" altLang="en-US" sz="1400" dirty="0" smtClean="0">
              <a:latin typeface="+mj-ea"/>
              <a:ea typeface="+mj-ea"/>
              <a:cs typeface="ＭＳ Ｐゴシック" pitchFamily="50" charset="-128"/>
            </a:endParaRPr>
          </a:p>
          <a:p>
            <a:pPr marL="179388" indent="-179388" eaLnBrk="0" fontAlgn="base" hangingPunct="0">
              <a:spcBef>
                <a:spcPct val="0"/>
              </a:spcBef>
              <a:spcAft>
                <a:spcPct val="0"/>
              </a:spcAft>
              <a:tabLst>
                <a:tab pos="179388" algn="l"/>
              </a:tabLst>
            </a:pPr>
            <a:r>
              <a:rPr lang="ja-JP" altLang="en-US" sz="1400" dirty="0" smtClean="0">
                <a:latin typeface="+mj-ea"/>
                <a:ea typeface="+mj-ea"/>
                <a:cs typeface="ＭＳ 明朝" pitchFamily="17" charset="-128"/>
              </a:rPr>
              <a:t> 　　  病児について、病院・保育所等に付設された専用スペース等において、看護師等が一時的に保育等する事業</a:t>
            </a:r>
            <a:endParaRPr lang="en-US" altLang="ja-JP" sz="1400" dirty="0" smtClean="0">
              <a:latin typeface="+mj-ea"/>
              <a:ea typeface="+mj-ea"/>
              <a:cs typeface="ＭＳ 明朝" pitchFamily="17" charset="-128"/>
            </a:endParaRPr>
          </a:p>
          <a:p>
            <a:pPr marL="179388" indent="-179388" eaLnBrk="0" fontAlgn="base" hangingPunct="0">
              <a:spcBef>
                <a:spcPct val="0"/>
              </a:spcBef>
              <a:spcAft>
                <a:spcPct val="0"/>
              </a:spcAft>
              <a:tabLst>
                <a:tab pos="179388" algn="l"/>
              </a:tabLst>
            </a:pPr>
            <a:r>
              <a:rPr lang="ja-JP" altLang="en-US" sz="1400" dirty="0">
                <a:solidFill>
                  <a:srgbClr val="FF0000"/>
                </a:solidFill>
                <a:latin typeface="+mj-ea"/>
                <a:ea typeface="+mj-ea"/>
              </a:rPr>
              <a:t>　</a:t>
            </a:r>
            <a:r>
              <a:rPr lang="ja-JP" altLang="en-US" sz="1400" dirty="0" smtClean="0">
                <a:solidFill>
                  <a:srgbClr val="FF0000"/>
                </a:solidFill>
                <a:latin typeface="+mj-ea"/>
                <a:ea typeface="+mj-ea"/>
              </a:rPr>
              <a:t>　　　　　　　　　　　　　　　　　　　　　　　　　　　　　　　　　　　　　　　　　　　　　　　　　　　　　　　　　</a:t>
            </a:r>
            <a:r>
              <a:rPr lang="ja-JP" altLang="en-US" sz="1400" dirty="0" smtClean="0">
                <a:latin typeface="+mj-ea"/>
                <a:ea typeface="+mj-ea"/>
              </a:rPr>
              <a:t>　　　</a:t>
            </a:r>
            <a:r>
              <a:rPr lang="ja-JP" altLang="en-US" sz="1400" dirty="0" smtClean="0">
                <a:latin typeface="ＭＳ ゴシック" panose="020B0609070205080204" pitchFamily="49" charset="-128"/>
                <a:ea typeface="ＭＳ ゴシック" panose="020B0609070205080204" pitchFamily="49" charset="-128"/>
              </a:rPr>
              <a:t>（参考：資料５－６）</a:t>
            </a:r>
            <a:endParaRPr lang="en-US" altLang="ja-JP" sz="1400" dirty="0" smtClean="0">
              <a:latin typeface="+mj-ea"/>
              <a:ea typeface="+mj-ea"/>
              <a:cs typeface="ＭＳ 明朝" pitchFamily="17" charset="-128"/>
            </a:endParaRPr>
          </a:p>
          <a:p>
            <a:pPr marL="179388" lvl="0" indent="-179388" eaLnBrk="0" fontAlgn="base" hangingPunct="0">
              <a:spcBef>
                <a:spcPct val="0"/>
              </a:spcBef>
              <a:spcAft>
                <a:spcPct val="0"/>
              </a:spcAft>
              <a:tabLst>
                <a:tab pos="179388" algn="l"/>
              </a:tabLst>
            </a:pPr>
            <a:endParaRPr lang="en-US" altLang="ja-JP" sz="1400" dirty="0" smtClean="0">
              <a:latin typeface="+mj-ea"/>
              <a:ea typeface="+mj-ea"/>
              <a:cs typeface="ＭＳ 明朝" pitchFamily="17" charset="-128"/>
            </a:endParaRPr>
          </a:p>
          <a:p>
            <a:pPr lvl="0" eaLnBrk="0" fontAlgn="base" hangingPunct="0">
              <a:spcBef>
                <a:spcPct val="0"/>
              </a:spcBef>
              <a:spcAft>
                <a:spcPct val="0"/>
              </a:spcAft>
            </a:pPr>
            <a:r>
              <a:rPr lang="ja-JP" altLang="en-US" sz="1400" dirty="0">
                <a:latin typeface="+mj-ea"/>
                <a:cs typeface="ＭＳ 明朝" pitchFamily="17" charset="-128"/>
              </a:rPr>
              <a:t>⑪</a:t>
            </a:r>
            <a:r>
              <a:rPr lang="ja-JP" altLang="en-US" sz="1400" dirty="0" smtClean="0">
                <a:latin typeface="+mj-ea"/>
                <a:ea typeface="+mj-ea"/>
                <a:cs typeface="ＭＳ 明朝" pitchFamily="17" charset="-128"/>
              </a:rPr>
              <a:t>放課後児童クラブ（放課後児童健全育成事業）</a:t>
            </a:r>
            <a:endParaRPr lang="ja-JP" altLang="en-US" sz="1400" dirty="0" smtClean="0">
              <a:latin typeface="+mj-ea"/>
              <a:ea typeface="+mj-ea"/>
              <a:cs typeface="ＭＳ Ｐゴシック" pitchFamily="50" charset="-128"/>
            </a:endParaRPr>
          </a:p>
          <a:p>
            <a:pPr marL="179388" lvl="0" indent="-179388" eaLnBrk="0" fontAlgn="base" hangingPunct="0">
              <a:spcBef>
                <a:spcPct val="0"/>
              </a:spcBef>
              <a:spcAft>
                <a:spcPct val="0"/>
              </a:spcAft>
            </a:pPr>
            <a:r>
              <a:rPr lang="ja-JP" altLang="en-US" sz="1400" dirty="0" smtClean="0">
                <a:latin typeface="+mj-ea"/>
                <a:ea typeface="+mj-ea"/>
                <a:cs typeface="ＭＳ 明朝" pitchFamily="17" charset="-128"/>
              </a:rPr>
              <a:t> 　　  保護者が労働等により昼間家庭にいない小学校に就学している児童に対し、授業の終了後に小学校の余裕教室、児童館等を利用して適切な遊び及び生活の場を与えて、その健全な育成を図る事業</a:t>
            </a:r>
            <a:endParaRPr lang="en-US" altLang="ja-JP" sz="1400" dirty="0" smtClean="0">
              <a:latin typeface="+mj-ea"/>
              <a:ea typeface="+mj-ea"/>
              <a:cs typeface="ＭＳ 明朝" pitchFamily="17" charset="-128"/>
            </a:endParaRPr>
          </a:p>
          <a:p>
            <a:pPr marL="179388" lvl="0" indent="-179388" eaLnBrk="0" fontAlgn="base" hangingPunct="0">
              <a:spcBef>
                <a:spcPct val="0"/>
              </a:spcBef>
              <a:spcAft>
                <a:spcPct val="0"/>
              </a:spcAft>
            </a:pPr>
            <a:endParaRPr lang="en-US" altLang="ja-JP" sz="1400" dirty="0">
              <a:latin typeface="+mj-ea"/>
              <a:ea typeface="+mj-ea"/>
              <a:cs typeface="ＭＳ 明朝" pitchFamily="17" charset="-128"/>
            </a:endParaRPr>
          </a:p>
          <a:p>
            <a:pPr lvl="0" eaLnBrk="0" fontAlgn="base" hangingPunct="0">
              <a:spcBef>
                <a:spcPct val="0"/>
              </a:spcBef>
              <a:spcAft>
                <a:spcPct val="0"/>
              </a:spcAft>
            </a:pPr>
            <a:r>
              <a:rPr lang="ja-JP" altLang="en-US" sz="1400" dirty="0">
                <a:latin typeface="+mj-ea"/>
                <a:cs typeface="ＭＳ Ｐゴシック" pitchFamily="50" charset="-128"/>
              </a:rPr>
              <a:t>⑫実費徴収に係る補足給付を行う</a:t>
            </a:r>
            <a:r>
              <a:rPr lang="ja-JP" altLang="en-US" sz="1400" dirty="0" smtClean="0">
                <a:latin typeface="+mj-ea"/>
                <a:cs typeface="ＭＳ Ｐゴシック" pitchFamily="50" charset="-128"/>
              </a:rPr>
              <a:t>事業</a:t>
            </a:r>
            <a:r>
              <a:rPr lang="en-US" altLang="ja-JP" sz="1400" dirty="0" smtClean="0">
                <a:latin typeface="+mj-ea"/>
                <a:cs typeface="ＭＳ Ｐゴシック" pitchFamily="50" charset="-128"/>
              </a:rPr>
              <a:t>【</a:t>
            </a:r>
            <a:r>
              <a:rPr lang="ja-JP" altLang="en-US" sz="1400" dirty="0" smtClean="0">
                <a:latin typeface="+mj-ea"/>
                <a:cs typeface="ＭＳ Ｐゴシック" pitchFamily="50" charset="-128"/>
              </a:rPr>
              <a:t>新規</a:t>
            </a:r>
            <a:r>
              <a:rPr lang="en-US" altLang="ja-JP" sz="1400" dirty="0">
                <a:latin typeface="+mj-ea"/>
                <a:cs typeface="ＭＳ Ｐゴシック" pitchFamily="50" charset="-128"/>
              </a:rPr>
              <a:t>】</a:t>
            </a:r>
          </a:p>
          <a:p>
            <a:pPr marL="269875" lvl="0" indent="-269875" eaLnBrk="0" fontAlgn="base" hangingPunct="0">
              <a:spcBef>
                <a:spcPct val="0"/>
              </a:spcBef>
              <a:spcAft>
                <a:spcPct val="0"/>
              </a:spcAft>
            </a:pPr>
            <a:r>
              <a:rPr lang="ja-JP" altLang="en-US" sz="1400" dirty="0">
                <a:latin typeface="+mj-ea"/>
                <a:cs typeface="ＭＳ Ｐゴシック" pitchFamily="50" charset="-128"/>
              </a:rPr>
              <a:t>　　　</a:t>
            </a:r>
            <a:r>
              <a:rPr lang="ja-JP" altLang="ja-JP" sz="1400" dirty="0"/>
              <a:t>保護者の</a:t>
            </a:r>
            <a:r>
              <a:rPr lang="ja-JP" altLang="en-US" sz="1400" dirty="0"/>
              <a:t>世帯</a:t>
            </a:r>
            <a:r>
              <a:rPr lang="ja-JP" altLang="ja-JP" sz="1400" dirty="0"/>
              <a:t>所得の状況等を勘案して、特定教育・保育施設等に対して保護者が支払うべき日用品、文房具その他の教育・保育に必要な物品の購入に要する費用又は行事への参加に要する費用等を助成する</a:t>
            </a:r>
            <a:r>
              <a:rPr lang="ja-JP" altLang="en-US" sz="1400" dirty="0">
                <a:latin typeface="+mj-ea"/>
                <a:cs typeface="ＭＳ Ｐゴシック" pitchFamily="50" charset="-128"/>
              </a:rPr>
              <a:t>事業</a:t>
            </a:r>
            <a:endParaRPr lang="en-US" altLang="ja-JP" sz="1400" dirty="0">
              <a:latin typeface="+mj-ea"/>
              <a:cs typeface="ＭＳ Ｐゴシック" pitchFamily="50" charset="-128"/>
            </a:endParaRPr>
          </a:p>
          <a:p>
            <a:pPr marL="269875" lvl="0" indent="-269875" eaLnBrk="0" fontAlgn="base" hangingPunct="0">
              <a:spcBef>
                <a:spcPct val="0"/>
              </a:spcBef>
              <a:spcAft>
                <a:spcPct val="0"/>
              </a:spcAft>
            </a:pPr>
            <a:r>
              <a:rPr lang="ja-JP" altLang="en-US" sz="1400" dirty="0">
                <a:latin typeface="+mj-ea"/>
                <a:cs typeface="ＭＳ Ｐゴシック" pitchFamily="50" charset="-128"/>
              </a:rPr>
              <a:t>　　　 </a:t>
            </a:r>
            <a:endParaRPr lang="en-US" altLang="ja-JP" sz="1400" dirty="0">
              <a:latin typeface="+mj-ea"/>
              <a:cs typeface="ＭＳ Ｐゴシック" pitchFamily="50" charset="-128"/>
            </a:endParaRPr>
          </a:p>
          <a:p>
            <a:pPr lvl="0" eaLnBrk="0" fontAlgn="base" hangingPunct="0">
              <a:spcBef>
                <a:spcPct val="0"/>
              </a:spcBef>
              <a:spcAft>
                <a:spcPct val="0"/>
              </a:spcAft>
            </a:pPr>
            <a:r>
              <a:rPr lang="ja-JP" altLang="en-US" sz="1400" dirty="0">
                <a:latin typeface="+mj-ea"/>
                <a:cs typeface="ＭＳ Ｐゴシック" pitchFamily="50" charset="-128"/>
              </a:rPr>
              <a:t>⑬多様な主体が本制度に参入することを促進するための</a:t>
            </a:r>
            <a:r>
              <a:rPr lang="ja-JP" altLang="en-US" sz="1400" dirty="0" smtClean="0">
                <a:latin typeface="+mj-ea"/>
                <a:cs typeface="ＭＳ Ｐゴシック" pitchFamily="50" charset="-128"/>
              </a:rPr>
              <a:t>事業</a:t>
            </a:r>
            <a:r>
              <a:rPr lang="en-US" altLang="ja-JP" sz="1400" dirty="0" smtClean="0">
                <a:latin typeface="+mj-ea"/>
                <a:cs typeface="ＭＳ Ｐゴシック" pitchFamily="50" charset="-128"/>
              </a:rPr>
              <a:t>【</a:t>
            </a:r>
            <a:r>
              <a:rPr lang="ja-JP" altLang="en-US" sz="1400" dirty="0" smtClean="0">
                <a:latin typeface="+mj-ea"/>
                <a:cs typeface="ＭＳ Ｐゴシック" pitchFamily="50" charset="-128"/>
              </a:rPr>
              <a:t>新規</a:t>
            </a:r>
            <a:r>
              <a:rPr lang="en-US" altLang="ja-JP" sz="1400" dirty="0">
                <a:latin typeface="+mj-ea"/>
                <a:cs typeface="ＭＳ Ｐゴシック" pitchFamily="50" charset="-128"/>
              </a:rPr>
              <a:t>】</a:t>
            </a:r>
          </a:p>
          <a:p>
            <a:pPr marL="179388" indent="-179388" eaLnBrk="0" fontAlgn="base" hangingPunct="0">
              <a:spcBef>
                <a:spcPct val="0"/>
              </a:spcBef>
              <a:spcAft>
                <a:spcPct val="0"/>
              </a:spcAft>
            </a:pPr>
            <a:r>
              <a:rPr lang="ja-JP" altLang="en-US" sz="1400" dirty="0">
                <a:latin typeface="+mj-ea"/>
                <a:cs typeface="ＭＳ Ｐゴシック" pitchFamily="50" charset="-128"/>
              </a:rPr>
              <a:t>　　　特定教育・保育施設等への民間事業者の参入の促進に関する調査研究その他多様な事業者の能力を活用した特定教育・保育施設等の設置又は運営を促進するための</a:t>
            </a:r>
            <a:r>
              <a:rPr lang="ja-JP" altLang="en-US" sz="1400" dirty="0" smtClean="0">
                <a:latin typeface="+mj-ea"/>
                <a:cs typeface="ＭＳ Ｐゴシック" pitchFamily="50" charset="-128"/>
              </a:rPr>
              <a:t>事業</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参考：資料５－７）</a:t>
            </a:r>
            <a:endParaRPr lang="en-US" altLang="ja-JP" sz="1400" dirty="0">
              <a:latin typeface="+mj-ea"/>
              <a:cs typeface="ＭＳ Ｐゴシック" pitchFamily="50" charset="-128"/>
            </a:endParaRPr>
          </a:p>
          <a:p>
            <a:pPr marL="179388" lvl="0" indent="-179388" eaLnBrk="0" fontAlgn="base" hangingPunct="0">
              <a:lnSpc>
                <a:spcPts val="1800"/>
              </a:lnSpc>
              <a:spcBef>
                <a:spcPct val="0"/>
              </a:spcBef>
              <a:spcAft>
                <a:spcPct val="0"/>
              </a:spcAft>
            </a:pPr>
            <a:endParaRPr lang="en-US" altLang="ja-JP" sz="1400" dirty="0">
              <a:latin typeface="+mj-ea"/>
              <a:cs typeface="ＭＳ Ｐゴシック" pitchFamily="50" charset="-128"/>
            </a:endParaRPr>
          </a:p>
          <a:p>
            <a:pPr marL="179388" lvl="0" indent="-179388" eaLnBrk="0" fontAlgn="base" hangingPunct="0">
              <a:lnSpc>
                <a:spcPts val="1800"/>
              </a:lnSpc>
              <a:spcBef>
                <a:spcPct val="0"/>
              </a:spcBef>
              <a:spcAft>
                <a:spcPct val="0"/>
              </a:spcAft>
            </a:pPr>
            <a:endParaRPr lang="en-US" altLang="ja-JP" sz="1400" dirty="0" smtClean="0">
              <a:latin typeface="+mj-ea"/>
              <a:ea typeface="+mj-ea"/>
              <a:cs typeface="ＭＳ 明朝" pitchFamily="17" charset="-128"/>
            </a:endParaRPr>
          </a:p>
          <a:p>
            <a:pPr lvl="0" eaLnBrk="0" fontAlgn="base" hangingPunct="0">
              <a:lnSpc>
                <a:spcPts val="1800"/>
              </a:lnSpc>
              <a:spcBef>
                <a:spcPct val="0"/>
              </a:spcBef>
              <a:spcAft>
                <a:spcPct val="0"/>
              </a:spcAft>
            </a:pPr>
            <a:endParaRPr lang="en-US" altLang="ja-JP" sz="1400" dirty="0" smtClean="0">
              <a:latin typeface="+mj-ea"/>
              <a:ea typeface="+mj-ea"/>
              <a:cs typeface="ＭＳ Ｐゴシック" pitchFamily="50" charset="-128"/>
            </a:endParaRPr>
          </a:p>
        </p:txBody>
      </p:sp>
      <p:sp>
        <p:nvSpPr>
          <p:cNvPr id="2" name="スライド番号プレースホルダー 1"/>
          <p:cNvSpPr>
            <a:spLocks noGrp="1"/>
          </p:cNvSpPr>
          <p:nvPr>
            <p:ph type="sldNum" sz="quarter" idx="12"/>
          </p:nvPr>
        </p:nvSpPr>
        <p:spPr>
          <a:xfrm>
            <a:off x="7538144" y="6520259"/>
            <a:ext cx="2311400" cy="365125"/>
          </a:xfrm>
        </p:spPr>
        <p:txBody>
          <a:bodyPr/>
          <a:lstStyle/>
          <a:p>
            <a:fld id="{DA6E395B-D6EB-4E64-992C-0650EBC0D768}" type="slidenum">
              <a:rPr kumimoji="1" lang="ja-JP" altLang="en-US" sz="1400" smtClean="0">
                <a:solidFill>
                  <a:schemeClr val="tx1"/>
                </a:solidFill>
              </a:rPr>
              <a:pPr/>
              <a:t>3</a:t>
            </a:fld>
            <a:endParaRPr kumimoji="1" lang="ja-JP" altLang="en-US" sz="1400" dirty="0">
              <a:solidFill>
                <a:schemeClr val="tx1"/>
              </a:solidFill>
            </a:endParaRPr>
          </a:p>
        </p:txBody>
      </p:sp>
    </p:spTree>
    <p:extLst>
      <p:ext uri="{BB962C8B-B14F-4D97-AF65-F5344CB8AC3E}">
        <p14:creationId xmlns:p14="http://schemas.microsoft.com/office/powerpoint/2010/main" xmlns="" val="346435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47658" y="332656"/>
            <a:ext cx="9801886" cy="6480359"/>
          </a:xfrm>
          <a:prstGeom prst="rect">
            <a:avLst/>
          </a:prstGeom>
          <a:solidFill>
            <a:srgbClr val="CCFFCC"/>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5" name="テキスト ボックス 14"/>
          <p:cNvSpPr txBox="1"/>
          <p:nvPr/>
        </p:nvSpPr>
        <p:spPr>
          <a:xfrm>
            <a:off x="128464" y="536382"/>
            <a:ext cx="9632220" cy="718339"/>
          </a:xfrm>
          <a:prstGeom prst="roundRect">
            <a:avLst>
              <a:gd name="adj" fmla="val 5160"/>
            </a:avLst>
          </a:prstGeom>
          <a:solidFill>
            <a:sysClr val="window" lastClr="FFFFFF"/>
          </a:solidFill>
          <a:ln w="19050">
            <a:solidFill>
              <a:prstClr val="black"/>
            </a:solidFill>
          </a:ln>
          <a:effectLst/>
        </p:spPr>
        <p:txBody>
          <a:bodyPr rot="0" spcFirstLastPara="0" vert="horz" wrap="square" lIns="72000" tIns="45720" rIns="72000" bIns="45720" numCol="1" spcCol="0" rtlCol="0" fromWordArt="0" anchor="t" anchorCtr="0" forceAA="0" compatLnSpc="1">
            <a:prstTxWarp prst="textNoShape">
              <a:avLst/>
            </a:prstTxWarp>
            <a:noAutofit/>
          </a:bodyPr>
          <a:lstStyle/>
          <a:p>
            <a:pPr lvl="0" algn="just">
              <a:lnSpc>
                <a:spcPts val="1800"/>
              </a:lnSpc>
              <a:defRPr/>
            </a:pPr>
            <a:endParaRPr kumimoji="0" lang="ja-JP" altLang="en-US" sz="1000" b="0" i="0" u="none" strike="noStrike" kern="100" cap="none" spc="0" normalizeH="0" baseline="0" noProof="0" dirty="0">
              <a:ln>
                <a:noFill/>
              </a:ln>
              <a:solidFill>
                <a:sysClr val="windowText" lastClr="000000"/>
              </a:solidFill>
              <a:effectLst/>
              <a:uLnTx/>
              <a:uFillTx/>
              <a:latin typeface="Century"/>
              <a:ea typeface="ＭＳ 明朝"/>
              <a:cs typeface="Times New Roman"/>
            </a:endParaRPr>
          </a:p>
        </p:txBody>
      </p:sp>
      <p:sp>
        <p:nvSpPr>
          <p:cNvPr id="16" name="テキスト ボックス 15"/>
          <p:cNvSpPr txBox="1"/>
          <p:nvPr/>
        </p:nvSpPr>
        <p:spPr>
          <a:xfrm>
            <a:off x="162066" y="548680"/>
            <a:ext cx="9598618" cy="692497"/>
          </a:xfrm>
          <a:prstGeom prst="rect">
            <a:avLst/>
          </a:prstGeom>
          <a:noFill/>
        </p:spPr>
        <p:txBody>
          <a:bodyPr wrap="square" rtlCol="0">
            <a:spAutoFit/>
          </a:bodyPr>
          <a:lstStyle/>
          <a:p>
            <a:pPr indent="177800">
              <a:tabLst>
                <a:tab pos="82550" algn="l"/>
              </a:tabLst>
            </a:pPr>
            <a:r>
              <a:rPr lang="ja-JP" altLang="en-US" sz="1300" b="1" dirty="0" smtClean="0">
                <a:latin typeface="ＭＳ ゴシック" panose="020B0609070205080204" pitchFamily="49" charset="-128"/>
                <a:ea typeface="ＭＳ ゴシック" panose="020B0609070205080204" pitchFamily="49" charset="-128"/>
              </a:rPr>
              <a:t>子ども</a:t>
            </a:r>
            <a:r>
              <a:rPr lang="ja-JP" altLang="en-US" sz="1300" b="1" dirty="0">
                <a:latin typeface="ＭＳ ゴシック" panose="020B0609070205080204" pitchFamily="49" charset="-128"/>
                <a:ea typeface="ＭＳ ゴシック" panose="020B0609070205080204" pitchFamily="49" charset="-128"/>
              </a:rPr>
              <a:t>・子育て支援の推進にあたって、子ども及びその保護者等、または妊娠している方が教育・保育施設や地域の子育て支援事業等を円滑に利用できるよう、身近な実施</a:t>
            </a:r>
            <a:r>
              <a:rPr lang="ja-JP" altLang="en-US" sz="1300" b="1" dirty="0" smtClean="0">
                <a:latin typeface="ＭＳ ゴシック" panose="020B0609070205080204" pitchFamily="49" charset="-128"/>
                <a:ea typeface="ＭＳ ゴシック" panose="020B0609070205080204" pitchFamily="49" charset="-128"/>
              </a:rPr>
              <a:t>場所で情報</a:t>
            </a:r>
            <a:r>
              <a:rPr lang="ja-JP" altLang="en-US" sz="1300" b="1" dirty="0">
                <a:latin typeface="ＭＳ ゴシック" panose="020B0609070205080204" pitchFamily="49" charset="-128"/>
                <a:ea typeface="ＭＳ ゴシック" panose="020B0609070205080204" pitchFamily="49" charset="-128"/>
              </a:rPr>
              <a:t>収集と提供を行い、必要に応じ相談・助言等を行うとともに、関係機関との連絡調整等を</a:t>
            </a:r>
            <a:r>
              <a:rPr lang="ja-JP" altLang="en-US" sz="1300" b="1" dirty="0" smtClean="0">
                <a:latin typeface="ＭＳ ゴシック" panose="020B0609070205080204" pitchFamily="49" charset="-128"/>
                <a:ea typeface="ＭＳ ゴシック" panose="020B0609070205080204" pitchFamily="49" charset="-128"/>
              </a:rPr>
              <a:t>実施し、支援。</a:t>
            </a:r>
            <a:endParaRPr lang="en-US" altLang="ja-JP" sz="1300" b="1" dirty="0" smtClean="0">
              <a:latin typeface="ＭＳ ゴシック" panose="020B0609070205080204" pitchFamily="49" charset="-128"/>
              <a:ea typeface="ＭＳ ゴシック" panose="020B0609070205080204" pitchFamily="49" charset="-128"/>
            </a:endParaRPr>
          </a:p>
        </p:txBody>
      </p:sp>
      <p:sp>
        <p:nvSpPr>
          <p:cNvPr id="18" name="横巻き 17"/>
          <p:cNvSpPr/>
          <p:nvPr/>
        </p:nvSpPr>
        <p:spPr>
          <a:xfrm>
            <a:off x="107504" y="332656"/>
            <a:ext cx="1245096" cy="288031"/>
          </a:xfrm>
          <a:prstGeom prst="horizontalScroll">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smtClean="0">
                <a:solidFill>
                  <a:schemeClr val="tx1"/>
                </a:solidFill>
              </a:rPr>
              <a:t>事業の</a:t>
            </a:r>
            <a:r>
              <a:rPr lang="ja-JP" altLang="en-US" sz="1300" b="1" dirty="0">
                <a:solidFill>
                  <a:schemeClr val="tx1"/>
                </a:solidFill>
              </a:rPr>
              <a:t>目的</a:t>
            </a:r>
            <a:endParaRPr kumimoji="1" lang="ja-JP" altLang="en-US" sz="1300" b="1" dirty="0">
              <a:solidFill>
                <a:schemeClr val="tx1"/>
              </a:solidFill>
            </a:endParaRPr>
          </a:p>
        </p:txBody>
      </p:sp>
      <p:sp>
        <p:nvSpPr>
          <p:cNvPr id="30" name="角丸四角形 29"/>
          <p:cNvSpPr/>
          <p:nvPr/>
        </p:nvSpPr>
        <p:spPr>
          <a:xfrm>
            <a:off x="2666847" y="4365104"/>
            <a:ext cx="7093836" cy="2349438"/>
          </a:xfrm>
          <a:prstGeom prst="roundRect">
            <a:avLst/>
          </a:prstGeom>
          <a:pattFill prst="pct5">
            <a:fgClr>
              <a:schemeClr val="tx1"/>
            </a:fgClr>
            <a:bgClr>
              <a:schemeClr val="bg1"/>
            </a:bgClr>
          </a:pattFill>
          <a:ln w="38100">
            <a:solidFill>
              <a:srgbClr val="00B05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000" dirty="0" smtClean="0"/>
          </a:p>
        </p:txBody>
      </p:sp>
      <p:sp>
        <p:nvSpPr>
          <p:cNvPr id="31" name="円/楕円 30"/>
          <p:cNvSpPr/>
          <p:nvPr/>
        </p:nvSpPr>
        <p:spPr>
          <a:xfrm>
            <a:off x="5241032" y="5573234"/>
            <a:ext cx="4447643" cy="992842"/>
          </a:xfrm>
          <a:prstGeom prst="ellipse">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b="1"/>
          </a:p>
        </p:txBody>
      </p:sp>
      <p:sp>
        <p:nvSpPr>
          <p:cNvPr id="32" name="フローチャート: 処理 31"/>
          <p:cNvSpPr/>
          <p:nvPr/>
        </p:nvSpPr>
        <p:spPr>
          <a:xfrm>
            <a:off x="5313040" y="5573234"/>
            <a:ext cx="673840" cy="304038"/>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b="1" dirty="0" smtClean="0"/>
              <a:t>保育所</a:t>
            </a:r>
            <a:endParaRPr kumimoji="1" lang="ja-JP" altLang="en-US" sz="1000" b="1" dirty="0"/>
          </a:p>
        </p:txBody>
      </p:sp>
      <p:sp>
        <p:nvSpPr>
          <p:cNvPr id="33" name="台形 32"/>
          <p:cNvSpPr/>
          <p:nvPr/>
        </p:nvSpPr>
        <p:spPr>
          <a:xfrm>
            <a:off x="6105128" y="5517231"/>
            <a:ext cx="903856" cy="288033"/>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b="1" dirty="0" smtClean="0"/>
              <a:t>幼稚園</a:t>
            </a:r>
            <a:endParaRPr kumimoji="1" lang="ja-JP" altLang="en-US" sz="1000" b="1" dirty="0"/>
          </a:p>
        </p:txBody>
      </p:sp>
      <p:sp>
        <p:nvSpPr>
          <p:cNvPr id="34" name="フローチャート : 代替処理 33"/>
          <p:cNvSpPr/>
          <p:nvPr/>
        </p:nvSpPr>
        <p:spPr>
          <a:xfrm>
            <a:off x="5123634" y="6248300"/>
            <a:ext cx="1197518" cy="390291"/>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900" b="1" dirty="0" smtClean="0"/>
              <a:t>ファミリー・サポート・センター</a:t>
            </a:r>
            <a:endParaRPr kumimoji="1" lang="ja-JP" altLang="en-US" sz="900" b="1" dirty="0"/>
          </a:p>
        </p:txBody>
      </p:sp>
      <p:sp>
        <p:nvSpPr>
          <p:cNvPr id="35" name="角丸四角形 34"/>
          <p:cNvSpPr/>
          <p:nvPr/>
        </p:nvSpPr>
        <p:spPr>
          <a:xfrm>
            <a:off x="8769424" y="6275040"/>
            <a:ext cx="844034" cy="32231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b="1" dirty="0" smtClean="0"/>
              <a:t>こども発達センター</a:t>
            </a:r>
            <a:endParaRPr kumimoji="1" lang="ja-JP" altLang="en-US" sz="1000" b="1" dirty="0"/>
          </a:p>
        </p:txBody>
      </p:sp>
      <p:sp>
        <p:nvSpPr>
          <p:cNvPr id="36" name="片側の 2 つの角を切り取った四角形 35"/>
          <p:cNvSpPr/>
          <p:nvPr/>
        </p:nvSpPr>
        <p:spPr>
          <a:xfrm>
            <a:off x="7689304" y="6309320"/>
            <a:ext cx="1028492" cy="349531"/>
          </a:xfrm>
          <a:prstGeom prst="snip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b="1" dirty="0" smtClean="0"/>
              <a:t>地域の保健師</a:t>
            </a:r>
            <a:endParaRPr kumimoji="1" lang="en-US" altLang="ja-JP" sz="1000" b="1" dirty="0" smtClean="0"/>
          </a:p>
          <a:p>
            <a:pPr algn="ctr"/>
            <a:r>
              <a:rPr kumimoji="1" lang="ja-JP" altLang="en-US" sz="1000" b="1" dirty="0" smtClean="0"/>
              <a:t>（保健所）</a:t>
            </a:r>
            <a:endParaRPr kumimoji="1" lang="ja-JP" altLang="en-US" sz="1000" b="1" dirty="0"/>
          </a:p>
        </p:txBody>
      </p:sp>
      <p:sp>
        <p:nvSpPr>
          <p:cNvPr id="37" name="片側の 2 つの角を切り取った四角形 36"/>
          <p:cNvSpPr/>
          <p:nvPr/>
        </p:nvSpPr>
        <p:spPr>
          <a:xfrm>
            <a:off x="6393160" y="6342504"/>
            <a:ext cx="1205818" cy="296088"/>
          </a:xfrm>
          <a:prstGeom prst="snip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000" b="1" dirty="0" smtClean="0"/>
              <a:t>家庭児童相談</a:t>
            </a:r>
            <a:endParaRPr kumimoji="1" lang="en-US" altLang="ja-JP" sz="1000" b="1" dirty="0" smtClean="0"/>
          </a:p>
          <a:p>
            <a:pPr algn="ctr"/>
            <a:r>
              <a:rPr kumimoji="1" lang="ja-JP" altLang="en-US" sz="1000" b="1" dirty="0" smtClean="0"/>
              <a:t>（児相）</a:t>
            </a:r>
            <a:endParaRPr kumimoji="1" lang="ja-JP" altLang="en-US" sz="1000" b="1" dirty="0"/>
          </a:p>
        </p:txBody>
      </p:sp>
      <p:sp>
        <p:nvSpPr>
          <p:cNvPr id="38" name="正方形/長方形 37"/>
          <p:cNvSpPr/>
          <p:nvPr/>
        </p:nvSpPr>
        <p:spPr>
          <a:xfrm>
            <a:off x="5025008" y="5161712"/>
            <a:ext cx="4540055" cy="28351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b="1" dirty="0" smtClean="0">
                <a:solidFill>
                  <a:schemeClr val="tx1"/>
                </a:solidFill>
              </a:rPr>
              <a:t>保健・医療・福祉</a:t>
            </a:r>
            <a:r>
              <a:rPr lang="ja-JP" altLang="en-US" sz="1200" b="1" dirty="0">
                <a:solidFill>
                  <a:schemeClr val="tx1"/>
                </a:solidFill>
              </a:rPr>
              <a:t>などの</a:t>
            </a:r>
            <a:r>
              <a:rPr lang="ja-JP" altLang="en-US" sz="1200" b="1" dirty="0" smtClean="0">
                <a:solidFill>
                  <a:schemeClr val="tx1"/>
                </a:solidFill>
              </a:rPr>
              <a:t>関係</a:t>
            </a:r>
            <a:r>
              <a:rPr lang="ja-JP" altLang="en-US" sz="1200" b="1" dirty="0">
                <a:solidFill>
                  <a:schemeClr val="tx1"/>
                </a:solidFill>
              </a:rPr>
              <a:t>機関</a:t>
            </a:r>
            <a:r>
              <a:rPr lang="ja-JP" altLang="en-US" sz="1200" b="1" dirty="0" smtClean="0">
                <a:solidFill>
                  <a:schemeClr val="tx1"/>
                </a:solidFill>
              </a:rPr>
              <a:t>（役所、保健所、児童相談所</a:t>
            </a:r>
            <a:r>
              <a:rPr kumimoji="1" lang="ja-JP" altLang="en-US" sz="1200" b="1" dirty="0" smtClean="0">
                <a:solidFill>
                  <a:schemeClr val="tx1"/>
                </a:solidFill>
              </a:rPr>
              <a:t>　等）</a:t>
            </a:r>
            <a:endParaRPr kumimoji="1" lang="ja-JP" altLang="en-US" sz="1200" b="1" dirty="0">
              <a:solidFill>
                <a:schemeClr val="tx1"/>
              </a:solidFill>
            </a:endParaRPr>
          </a:p>
        </p:txBody>
      </p:sp>
      <p:sp>
        <p:nvSpPr>
          <p:cNvPr id="39" name="上矢印 38"/>
          <p:cNvSpPr/>
          <p:nvPr/>
        </p:nvSpPr>
        <p:spPr>
          <a:xfrm>
            <a:off x="1909450" y="5058562"/>
            <a:ext cx="2899534" cy="1584153"/>
          </a:xfrm>
          <a:prstGeom prst="upArrow">
            <a:avLst>
              <a:gd name="adj1" fmla="val 90528"/>
              <a:gd name="adj2" fmla="val 41861"/>
            </a:avLst>
          </a:prstGeom>
          <a:ln w="28575"/>
        </p:spPr>
        <p:style>
          <a:lnRef idx="1">
            <a:schemeClr val="accent2"/>
          </a:lnRef>
          <a:fillRef idx="2">
            <a:schemeClr val="accent2"/>
          </a:fillRef>
          <a:effectRef idx="1">
            <a:schemeClr val="accent2"/>
          </a:effectRef>
          <a:fontRef idx="minor">
            <a:schemeClr val="dk1"/>
          </a:fontRef>
        </p:style>
        <p:txBody>
          <a:bodyPr rtlCol="0" anchor="t" anchorCtr="0"/>
          <a:lstStyle/>
          <a:p>
            <a:pPr algn="ctr"/>
            <a:endParaRPr lang="ja-JP" altLang="en-US" sz="1100" b="1" u="sng" dirty="0">
              <a:latin typeface="HG丸ｺﾞｼｯｸM-PRO" panose="020F0600000000000000" pitchFamily="50" charset="-128"/>
              <a:ea typeface="HG丸ｺﾞｼｯｸM-PRO" panose="020F0600000000000000" pitchFamily="50" charset="-128"/>
            </a:endParaRPr>
          </a:p>
        </p:txBody>
      </p:sp>
      <p:sp>
        <p:nvSpPr>
          <p:cNvPr id="40" name="正方形/長方形 39"/>
          <p:cNvSpPr/>
          <p:nvPr/>
        </p:nvSpPr>
        <p:spPr>
          <a:xfrm>
            <a:off x="5313040" y="5888569"/>
            <a:ext cx="4200076" cy="708783"/>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rtlCol="0" anchor="t" anchorCtr="0"/>
          <a:lstStyle/>
          <a:p>
            <a:pPr algn="ctr"/>
            <a:r>
              <a:rPr lang="ja-JP" altLang="en-US" sz="1100" b="1" dirty="0">
                <a:solidFill>
                  <a:srgbClr val="FF0000"/>
                </a:solidFill>
                <a:latin typeface="HG丸ｺﾞｼｯｸM-PRO" panose="020F0600000000000000" pitchFamily="50" charset="-128"/>
                <a:ea typeface="HG丸ｺﾞｼｯｸM-PRO" panose="020F0600000000000000" pitchFamily="50" charset="-128"/>
              </a:rPr>
              <a:t>教育・保育施設及び地域子育て</a:t>
            </a:r>
            <a:r>
              <a:rPr lang="ja-JP" altLang="en-US" sz="1100" b="1" dirty="0" smtClean="0">
                <a:solidFill>
                  <a:srgbClr val="FF0000"/>
                </a:solidFill>
                <a:latin typeface="HG丸ｺﾞｼｯｸM-PRO" panose="020F0600000000000000" pitchFamily="50" charset="-128"/>
                <a:ea typeface="HG丸ｺﾞｼｯｸM-PRO" panose="020F0600000000000000" pitchFamily="50" charset="-128"/>
              </a:rPr>
              <a:t>支援事業等の利用</a:t>
            </a:r>
            <a:r>
              <a:rPr lang="ja-JP" altLang="en-US" sz="1100" b="1" dirty="0">
                <a:solidFill>
                  <a:srgbClr val="FF0000"/>
                </a:solidFill>
                <a:latin typeface="HG丸ｺﾞｼｯｸM-PRO" panose="020F0600000000000000" pitchFamily="50" charset="-128"/>
                <a:ea typeface="HG丸ｺﾞｼｯｸM-PRO" panose="020F0600000000000000" pitchFamily="50" charset="-128"/>
              </a:rPr>
              <a:t>支援・</a:t>
            </a:r>
            <a:r>
              <a:rPr lang="ja-JP" altLang="en-US" sz="1100" b="1" dirty="0" smtClean="0">
                <a:solidFill>
                  <a:srgbClr val="FF0000"/>
                </a:solidFill>
                <a:latin typeface="HG丸ｺﾞｼｯｸM-PRO" panose="020F0600000000000000" pitchFamily="50" charset="-128"/>
                <a:ea typeface="HG丸ｺﾞｼｯｸM-PRO" panose="020F0600000000000000" pitchFamily="50" charset="-128"/>
              </a:rPr>
              <a:t>援助（案内・アフターフォローなど）</a:t>
            </a:r>
            <a:endParaRPr kumimoji="1" lang="ja-JP" altLang="en-US" sz="1100"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41" name="Picture 2" descr="http://t.pimg.jp/004/283/306/1/4283306.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4" r="66406" b="52487"/>
          <a:stretch/>
        </p:blipFill>
        <p:spPr bwMode="auto">
          <a:xfrm>
            <a:off x="2216696" y="5619792"/>
            <a:ext cx="780323" cy="905552"/>
          </a:xfrm>
          <a:prstGeom prst="rect">
            <a:avLst/>
          </a:prstGeom>
          <a:noFill/>
          <a:extLst>
            <a:ext uri="{909E8E84-426E-40DD-AFC4-6F175D3DCCD1}">
              <a14:hiddenFill xmlns:a14="http://schemas.microsoft.com/office/drawing/2010/main" xmlns="">
                <a:solidFill>
                  <a:srgbClr val="FFFFFF"/>
                </a:solidFill>
              </a14:hiddenFill>
            </a:ext>
          </a:extLst>
        </p:spPr>
      </p:pic>
      <p:sp>
        <p:nvSpPr>
          <p:cNvPr id="42" name="角丸四角形吹き出し 41"/>
          <p:cNvSpPr/>
          <p:nvPr/>
        </p:nvSpPr>
        <p:spPr>
          <a:xfrm>
            <a:off x="3201195" y="5713360"/>
            <a:ext cx="1391765" cy="692087"/>
          </a:xfrm>
          <a:prstGeom prst="wedgeRoundRectCallout">
            <a:avLst>
              <a:gd name="adj1" fmla="val -62802"/>
              <a:gd name="adj2" fmla="val -2222"/>
              <a:gd name="adj3" fmla="val 16667"/>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100" b="1" dirty="0" smtClean="0">
                <a:solidFill>
                  <a:srgbClr val="FF0000"/>
                </a:solidFill>
                <a:latin typeface="HG丸ｺﾞｼｯｸM-PRO" panose="020F0600000000000000" pitchFamily="50" charset="-128"/>
                <a:ea typeface="HG丸ｺﾞｼｯｸM-PRO" panose="020F0600000000000000" pitchFamily="50" charset="-128"/>
              </a:rPr>
              <a:t>個別ニーズの把握、情報</a:t>
            </a:r>
            <a:r>
              <a:rPr lang="ja-JP" altLang="en-US" sz="1100" b="1" dirty="0">
                <a:solidFill>
                  <a:srgbClr val="FF0000"/>
                </a:solidFill>
                <a:latin typeface="HG丸ｺﾞｼｯｸM-PRO" panose="020F0600000000000000" pitchFamily="50" charset="-128"/>
                <a:ea typeface="HG丸ｺﾞｼｯｸM-PRO" panose="020F0600000000000000" pitchFamily="50" charset="-128"/>
              </a:rPr>
              <a:t>集約・</a:t>
            </a:r>
            <a:r>
              <a:rPr lang="ja-JP" altLang="en-US" sz="1100" b="1" dirty="0" smtClean="0">
                <a:solidFill>
                  <a:srgbClr val="FF0000"/>
                </a:solidFill>
                <a:latin typeface="HG丸ｺﾞｼｯｸM-PRO" panose="020F0600000000000000" pitchFamily="50" charset="-128"/>
                <a:ea typeface="HG丸ｺﾞｼｯｸM-PRO" panose="020F0600000000000000" pitchFamily="50" charset="-128"/>
              </a:rPr>
              <a:t>提供</a:t>
            </a:r>
            <a:endParaRPr lang="en-US" altLang="ja-JP" sz="1100" b="1" dirty="0" smtClean="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sz="1100" b="1" dirty="0" smtClean="0">
                <a:solidFill>
                  <a:srgbClr val="FF0000"/>
                </a:solidFill>
                <a:latin typeface="HG丸ｺﾞｼｯｸM-PRO" panose="020F0600000000000000" pitchFamily="50" charset="-128"/>
                <a:ea typeface="HG丸ｺﾞｼｯｸM-PRO" panose="020F0600000000000000" pitchFamily="50" charset="-128"/>
              </a:rPr>
              <a:t>相談</a:t>
            </a:r>
            <a:endParaRPr lang="en-US" altLang="ja-JP" sz="1100" b="1" dirty="0" smtClean="0">
              <a:solidFill>
                <a:srgbClr val="FF0000"/>
              </a:solidFill>
              <a:latin typeface="HG丸ｺﾞｼｯｸM-PRO" panose="020F0600000000000000" pitchFamily="50" charset="-128"/>
              <a:ea typeface="HG丸ｺﾞｼｯｸM-PRO" panose="020F0600000000000000" pitchFamily="50" charset="-128"/>
            </a:endParaRPr>
          </a:p>
        </p:txBody>
      </p:sp>
      <p:sp>
        <p:nvSpPr>
          <p:cNvPr id="43" name="正方形/長方形 42"/>
          <p:cNvSpPr/>
          <p:nvPr/>
        </p:nvSpPr>
        <p:spPr>
          <a:xfrm>
            <a:off x="1640632" y="5413213"/>
            <a:ext cx="3483002" cy="320043"/>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ja-JP" altLang="en-US" sz="1100" b="1" u="sng" dirty="0" smtClean="0">
                <a:latin typeface="HG丸ｺﾞｼｯｸM-PRO" panose="020F0600000000000000" pitchFamily="50" charset="-128"/>
                <a:ea typeface="HG丸ｺﾞｼｯｸM-PRO" panose="020F0600000000000000" pitchFamily="50" charset="-128"/>
              </a:rPr>
              <a:t>（子育て</a:t>
            </a:r>
            <a:r>
              <a:rPr lang="ja-JP" altLang="en-US" sz="1100" b="1" u="sng" dirty="0">
                <a:latin typeface="HG丸ｺﾞｼｯｸM-PRO" panose="020F0600000000000000" pitchFamily="50" charset="-128"/>
                <a:ea typeface="HG丸ｺﾞｼｯｸM-PRO" panose="020F0600000000000000" pitchFamily="50" charset="-128"/>
              </a:rPr>
              <a:t>親子が集まりやすい</a:t>
            </a:r>
            <a:r>
              <a:rPr lang="ja-JP" altLang="en-US" sz="1100" b="1" u="sng" dirty="0" smtClean="0">
                <a:latin typeface="HG丸ｺﾞｼｯｸM-PRO" panose="020F0600000000000000" pitchFamily="50" charset="-128"/>
                <a:ea typeface="HG丸ｺﾞｼｯｸM-PRO" panose="020F0600000000000000" pitchFamily="50" charset="-128"/>
              </a:rPr>
              <a:t>場所）</a:t>
            </a:r>
            <a:endParaRPr lang="ja-JP" altLang="en-US" sz="1100" b="1" u="sng" dirty="0">
              <a:latin typeface="HG丸ｺﾞｼｯｸM-PRO" panose="020F0600000000000000" pitchFamily="50" charset="-128"/>
              <a:ea typeface="HG丸ｺﾞｼｯｸM-PRO" panose="020F0600000000000000" pitchFamily="50" charset="-128"/>
            </a:endParaRPr>
          </a:p>
        </p:txBody>
      </p:sp>
      <p:sp>
        <p:nvSpPr>
          <p:cNvPr id="44" name="正方形/長方形 43"/>
          <p:cNvSpPr/>
          <p:nvPr/>
        </p:nvSpPr>
        <p:spPr>
          <a:xfrm>
            <a:off x="1689027" y="6465747"/>
            <a:ext cx="2239583" cy="172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利用者支援専門職員（仮称）</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45" name="Picture 4" descr="家族 親子 散歩"/>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8657" t="60410" r="29123" b="3471"/>
          <a:stretch/>
        </p:blipFill>
        <p:spPr bwMode="auto">
          <a:xfrm>
            <a:off x="300047" y="5673768"/>
            <a:ext cx="1226472" cy="830421"/>
          </a:xfrm>
          <a:prstGeom prst="rect">
            <a:avLst/>
          </a:prstGeom>
          <a:noFill/>
          <a:extLst>
            <a:ext uri="{909E8E84-426E-40DD-AFC4-6F175D3DCCD1}">
              <a14:hiddenFill xmlns:a14="http://schemas.microsoft.com/office/drawing/2010/main" xmlns="">
                <a:solidFill>
                  <a:srgbClr val="FFFFFF"/>
                </a:solidFill>
              </a14:hiddenFill>
            </a:ext>
          </a:extLst>
        </p:spPr>
      </p:pic>
      <p:sp>
        <p:nvSpPr>
          <p:cNvPr id="46" name="正方形/長方形 45"/>
          <p:cNvSpPr/>
          <p:nvPr/>
        </p:nvSpPr>
        <p:spPr>
          <a:xfrm>
            <a:off x="120403" y="6542109"/>
            <a:ext cx="1545323" cy="233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子育て中の親子など</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7" name="雲形吹き出し 46"/>
          <p:cNvSpPr/>
          <p:nvPr/>
        </p:nvSpPr>
        <p:spPr>
          <a:xfrm>
            <a:off x="128465" y="4599892"/>
            <a:ext cx="2088232" cy="917340"/>
          </a:xfrm>
          <a:prstGeom prst="cloudCallout">
            <a:avLst>
              <a:gd name="adj1" fmla="val -19233"/>
              <a:gd name="adj2" fmla="val 82650"/>
            </a:avLst>
          </a:prstGeom>
          <a:solidFill>
            <a:schemeClr val="bg1"/>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t"/>
          <a:lstStyle/>
          <a:p>
            <a:pPr algn="ctr"/>
            <a:r>
              <a:rPr lang="ja-JP" altLang="en-US" sz="1000" b="1" dirty="0" smtClean="0"/>
              <a:t>子どもを預けたい</a:t>
            </a:r>
            <a:endParaRPr lang="en-US" altLang="ja-JP" sz="1000" b="1" dirty="0" smtClean="0"/>
          </a:p>
          <a:p>
            <a:pPr algn="ctr"/>
            <a:r>
              <a:rPr lang="ja-JP" altLang="en-US" sz="1000" b="1" dirty="0" smtClean="0"/>
              <a:t>子どものことで</a:t>
            </a:r>
            <a:r>
              <a:rPr lang="ja-JP" altLang="en-US" sz="1000" b="1" dirty="0"/>
              <a:t>気に</a:t>
            </a:r>
            <a:r>
              <a:rPr lang="ja-JP" altLang="en-US" sz="1000" b="1" dirty="0" smtClean="0"/>
              <a:t>かかることがある</a:t>
            </a:r>
            <a:endParaRPr lang="en-US" altLang="ja-JP" sz="1000" b="1" dirty="0"/>
          </a:p>
          <a:p>
            <a:pPr algn="ctr"/>
            <a:r>
              <a:rPr lang="ja-JP" altLang="en-US" sz="1000" b="1" dirty="0"/>
              <a:t>等々</a:t>
            </a:r>
            <a:endParaRPr lang="en-US" altLang="ja-JP" sz="1000" b="1" dirty="0" smtClean="0"/>
          </a:p>
          <a:p>
            <a:pPr algn="ctr"/>
            <a:endParaRPr kumimoji="1" lang="ja-JP" altLang="en-US" sz="1000" b="1" dirty="0" smtClean="0"/>
          </a:p>
        </p:txBody>
      </p:sp>
      <p:sp>
        <p:nvSpPr>
          <p:cNvPr id="48" name="右矢印 47"/>
          <p:cNvSpPr/>
          <p:nvPr/>
        </p:nvSpPr>
        <p:spPr>
          <a:xfrm>
            <a:off x="1689027" y="5743802"/>
            <a:ext cx="283753" cy="661645"/>
          </a:xfrm>
          <a:prstGeom prst="right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sz="1000" b="1" dirty="0" smtClean="0"/>
          </a:p>
        </p:txBody>
      </p:sp>
      <p:sp>
        <p:nvSpPr>
          <p:cNvPr id="49" name="角丸四角形 48"/>
          <p:cNvSpPr/>
          <p:nvPr/>
        </p:nvSpPr>
        <p:spPr>
          <a:xfrm>
            <a:off x="7235799" y="5517232"/>
            <a:ext cx="957561" cy="23203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000" b="1" dirty="0"/>
              <a:t>認定こども園</a:t>
            </a:r>
            <a:endParaRPr kumimoji="1" lang="ja-JP" altLang="en-US" sz="1000" b="1" dirty="0"/>
          </a:p>
        </p:txBody>
      </p:sp>
      <p:sp>
        <p:nvSpPr>
          <p:cNvPr id="50" name="上矢印 49"/>
          <p:cNvSpPr/>
          <p:nvPr/>
        </p:nvSpPr>
        <p:spPr>
          <a:xfrm>
            <a:off x="8265368" y="5517230"/>
            <a:ext cx="1312253" cy="360041"/>
          </a:xfrm>
          <a:prstGeom prst="upArrow">
            <a:avLst>
              <a:gd name="adj1" fmla="val 69464"/>
              <a:gd name="adj2"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000" b="1" dirty="0" smtClean="0"/>
              <a:t>放課後児童</a:t>
            </a:r>
            <a:endParaRPr lang="en-US" altLang="ja-JP" sz="1000" b="1" dirty="0" smtClean="0"/>
          </a:p>
          <a:p>
            <a:pPr algn="ctr"/>
            <a:r>
              <a:rPr lang="ja-JP" altLang="en-US" sz="1000" b="1" dirty="0" smtClean="0"/>
              <a:t>クラブ</a:t>
            </a:r>
            <a:endParaRPr kumimoji="1" lang="ja-JP" altLang="en-US" sz="1000" b="1" dirty="0"/>
          </a:p>
        </p:txBody>
      </p:sp>
      <p:cxnSp>
        <p:nvCxnSpPr>
          <p:cNvPr id="51" name="直線矢印コネクタ 50"/>
          <p:cNvCxnSpPr/>
          <p:nvPr/>
        </p:nvCxnSpPr>
        <p:spPr>
          <a:xfrm flipH="1" flipV="1">
            <a:off x="1689027" y="5121232"/>
            <a:ext cx="720080" cy="1116080"/>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3033044" y="4471592"/>
            <a:ext cx="6384452" cy="46957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b="1" dirty="0">
                <a:solidFill>
                  <a:srgbClr val="FF0000"/>
                </a:solidFill>
                <a:latin typeface="HG丸ｺﾞｼｯｸM-PRO" panose="020F0600000000000000" pitchFamily="50" charset="-128"/>
                <a:ea typeface="HG丸ｺﾞｼｯｸM-PRO" panose="020F0600000000000000" pitchFamily="50" charset="-128"/>
              </a:rPr>
              <a:t>連絡調整、連携・協働の</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体制づくり、</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地域の子育て資源の育成、地域課題の発見・共有</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a:t>
            </a:r>
            <a:endParaRPr lang="en-US" altLang="ja-JP" sz="1200" b="1" dirty="0" smtClean="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地域</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で必要な社会資源の開発等</a:t>
            </a:r>
            <a:endPar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endParaRPr>
          </a:p>
        </p:txBody>
      </p:sp>
      <p:sp>
        <p:nvSpPr>
          <p:cNvPr id="53" name="右矢印 52"/>
          <p:cNvSpPr/>
          <p:nvPr/>
        </p:nvSpPr>
        <p:spPr>
          <a:xfrm>
            <a:off x="4880992" y="5671794"/>
            <a:ext cx="283753" cy="661645"/>
          </a:xfrm>
          <a:prstGeom prst="right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sz="1000" b="1" dirty="0" smtClean="0"/>
          </a:p>
        </p:txBody>
      </p:sp>
      <p:sp>
        <p:nvSpPr>
          <p:cNvPr id="6" name="額縁 5"/>
          <p:cNvSpPr/>
          <p:nvPr/>
        </p:nvSpPr>
        <p:spPr>
          <a:xfrm>
            <a:off x="2432720" y="5085004"/>
            <a:ext cx="1800200" cy="288212"/>
          </a:xfrm>
          <a:prstGeom prst="beve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100" b="1" dirty="0" smtClean="0"/>
              <a:t>利用者支援実施施設</a:t>
            </a:r>
          </a:p>
        </p:txBody>
      </p:sp>
      <p:sp>
        <p:nvSpPr>
          <p:cNvPr id="54" name="テキスト ボックス 53"/>
          <p:cNvSpPr txBox="1"/>
          <p:nvPr/>
        </p:nvSpPr>
        <p:spPr>
          <a:xfrm>
            <a:off x="128465" y="1400478"/>
            <a:ext cx="9632218" cy="2892618"/>
          </a:xfrm>
          <a:prstGeom prst="roundRect">
            <a:avLst>
              <a:gd name="adj" fmla="val 5160"/>
            </a:avLst>
          </a:prstGeom>
          <a:solidFill>
            <a:sysClr val="window" lastClr="FFFFFF"/>
          </a:solidFill>
          <a:ln w="19050">
            <a:solidFill>
              <a:prstClr val="black"/>
            </a:solidFill>
          </a:ln>
          <a:effectLst/>
        </p:spPr>
        <p:txBody>
          <a:bodyPr rot="0" spcFirstLastPara="0" vert="horz" wrap="square" lIns="72000" tIns="45720" rIns="72000" bIns="45720" numCol="1" spcCol="0" rtlCol="0" fromWordArt="0" anchor="t" anchorCtr="0" forceAA="0" compatLnSpc="1">
            <a:prstTxWarp prst="textNoShape">
              <a:avLst/>
            </a:prstTxWarp>
            <a:noAutofit/>
          </a:bodyPr>
          <a:lstStyle/>
          <a:p>
            <a:pPr lvl="0" algn="just">
              <a:lnSpc>
                <a:spcPts val="1800"/>
              </a:lnSpc>
              <a:defRPr/>
            </a:pPr>
            <a:endParaRPr kumimoji="0" lang="ja-JP" altLang="en-US" sz="1000" b="0" i="0" u="none" strike="noStrike" kern="100" cap="none" spc="0" normalizeH="0" baseline="0" noProof="0" dirty="0">
              <a:ln>
                <a:noFill/>
              </a:ln>
              <a:solidFill>
                <a:sysClr val="windowText" lastClr="000000"/>
              </a:solidFill>
              <a:effectLst/>
              <a:uLnTx/>
              <a:uFillTx/>
              <a:latin typeface="Century"/>
              <a:ea typeface="ＭＳ 明朝"/>
              <a:cs typeface="Times New Roman"/>
            </a:endParaRPr>
          </a:p>
        </p:txBody>
      </p:sp>
      <p:sp>
        <p:nvSpPr>
          <p:cNvPr id="55" name="横巻き 54"/>
          <p:cNvSpPr/>
          <p:nvPr/>
        </p:nvSpPr>
        <p:spPr>
          <a:xfrm>
            <a:off x="107505" y="1256462"/>
            <a:ext cx="1245096" cy="280641"/>
          </a:xfrm>
          <a:prstGeom prst="horizontalScroll">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rPr>
              <a:t>主</a:t>
            </a:r>
            <a:r>
              <a:rPr lang="ja-JP" altLang="en-US" sz="1300" b="1" dirty="0" smtClean="0">
                <a:solidFill>
                  <a:schemeClr val="tx1"/>
                </a:solidFill>
              </a:rPr>
              <a:t>な</a:t>
            </a:r>
            <a:r>
              <a:rPr lang="ja-JP" altLang="en-US" sz="1300" b="1" dirty="0">
                <a:solidFill>
                  <a:schemeClr val="tx1"/>
                </a:solidFill>
              </a:rPr>
              <a:t>事業内容</a:t>
            </a:r>
            <a:endParaRPr kumimoji="1" lang="ja-JP" altLang="en-US" sz="1300" b="1" dirty="0">
              <a:solidFill>
                <a:schemeClr val="tx1"/>
              </a:solidFill>
            </a:endParaRPr>
          </a:p>
        </p:txBody>
      </p:sp>
      <p:sp>
        <p:nvSpPr>
          <p:cNvPr id="57" name="テキスト ボックス 56"/>
          <p:cNvSpPr txBox="1"/>
          <p:nvPr/>
        </p:nvSpPr>
        <p:spPr>
          <a:xfrm>
            <a:off x="162065" y="1484784"/>
            <a:ext cx="9615471" cy="1292662"/>
          </a:xfrm>
          <a:prstGeom prst="rect">
            <a:avLst/>
          </a:prstGeom>
          <a:noFill/>
        </p:spPr>
        <p:txBody>
          <a:bodyPr wrap="square" rtlCol="0">
            <a:spAutoFit/>
          </a:bodyPr>
          <a:lstStyle/>
          <a:p>
            <a:pPr indent="76200"/>
            <a:r>
              <a:rPr lang="ja-JP" altLang="en-US" sz="1300" b="1" dirty="0">
                <a:latin typeface="ＭＳ ゴシック" panose="020B0609070205080204" pitchFamily="49" charset="-128"/>
                <a:ea typeface="ＭＳ ゴシック" panose="020B0609070205080204" pitchFamily="49" charset="-128"/>
              </a:rPr>
              <a:t>○総合的な利用者支援</a:t>
            </a:r>
            <a:endParaRPr lang="en-US" altLang="ja-JP" sz="1300" b="1" dirty="0">
              <a:latin typeface="ＭＳ ゴシック" panose="020B0609070205080204" pitchFamily="49" charset="-128"/>
              <a:ea typeface="ＭＳ ゴシック" panose="020B0609070205080204" pitchFamily="49" charset="-128"/>
            </a:endParaRPr>
          </a:p>
          <a:p>
            <a:pPr marL="268288" indent="-192088"/>
            <a:r>
              <a:rPr lang="ja-JP" altLang="en-US" sz="1300" b="1" dirty="0">
                <a:latin typeface="ＭＳ ゴシック" panose="020B0609070205080204" pitchFamily="49" charset="-128"/>
                <a:ea typeface="ＭＳ ゴシック" panose="020B0609070205080204" pitchFamily="49" charset="-128"/>
              </a:rPr>
              <a:t>　　子育て家庭の「個別ニーズ」を把握し</a:t>
            </a:r>
            <a:r>
              <a:rPr lang="ja-JP" altLang="en-US" sz="1300" b="1" dirty="0" smtClean="0">
                <a:latin typeface="ＭＳ ゴシック" panose="020B0609070205080204" pitchFamily="49" charset="-128"/>
                <a:ea typeface="ＭＳ ゴシック" panose="020B0609070205080204" pitchFamily="49" charset="-128"/>
              </a:rPr>
              <a:t>、教育</a:t>
            </a:r>
            <a:r>
              <a:rPr lang="ja-JP" altLang="en-US" sz="1300" b="1" dirty="0">
                <a:latin typeface="ＭＳ ゴシック" panose="020B0609070205080204" pitchFamily="49" charset="-128"/>
                <a:ea typeface="ＭＳ ゴシック" panose="020B0609070205080204" pitchFamily="49" charset="-128"/>
              </a:rPr>
              <a:t>・保育施設及び地域子育て支援事業等の利用に当たっての「情報集約・提供」「相談」「利用支援・援助」</a:t>
            </a:r>
            <a:endParaRPr lang="en-US" altLang="ja-JP" sz="1300" b="1" dirty="0">
              <a:latin typeface="ＭＳ ゴシック" panose="020B0609070205080204" pitchFamily="49" charset="-128"/>
              <a:ea typeface="ＭＳ ゴシック" panose="020B0609070205080204" pitchFamily="49" charset="-128"/>
            </a:endParaRPr>
          </a:p>
          <a:p>
            <a:pPr indent="76200"/>
            <a:r>
              <a:rPr lang="ja-JP" altLang="en-US" sz="1300" b="1" dirty="0" smtClean="0">
                <a:latin typeface="ＭＳ ゴシック" panose="020B0609070205080204" pitchFamily="49" charset="-128"/>
                <a:ea typeface="ＭＳ ゴシック" panose="020B0609070205080204" pitchFamily="49" charset="-128"/>
              </a:rPr>
              <a:t>○</a:t>
            </a:r>
            <a:r>
              <a:rPr lang="ja-JP" altLang="en-US" sz="1300" b="1" dirty="0">
                <a:latin typeface="ＭＳ ゴシック" panose="020B0609070205080204" pitchFamily="49" charset="-128"/>
                <a:ea typeface="ＭＳ ゴシック" panose="020B0609070205080204" pitchFamily="49" charset="-128"/>
              </a:rPr>
              <a:t>地域連携</a:t>
            </a:r>
            <a:endParaRPr lang="en-US" altLang="ja-JP" sz="1300" b="1" dirty="0">
              <a:latin typeface="ＭＳ ゴシック" panose="020B0609070205080204" pitchFamily="49" charset="-128"/>
              <a:ea typeface="ＭＳ ゴシック" panose="020B0609070205080204" pitchFamily="49" charset="-128"/>
            </a:endParaRPr>
          </a:p>
          <a:p>
            <a:pPr marL="268288"/>
            <a:r>
              <a:rPr lang="ja-JP" altLang="en-US" sz="1300" b="1" dirty="0">
                <a:latin typeface="ＭＳ ゴシック" panose="020B0609070205080204" pitchFamily="49" charset="-128"/>
                <a:ea typeface="ＭＳ ゴシック" panose="020B0609070205080204" pitchFamily="49" charset="-128"/>
              </a:rPr>
              <a:t>　子育て支援などの関係機関との連絡調整、連携・協働の体制づくりを行い、地域の子育て資源の育成、地域課題の発見・共有、地域で必要な社会資源の開発</a:t>
            </a:r>
            <a:r>
              <a:rPr lang="ja-JP" altLang="en-US" sz="1300" b="1" dirty="0" smtClean="0">
                <a:latin typeface="ＭＳ ゴシック" panose="020B0609070205080204" pitchFamily="49" charset="-128"/>
                <a:ea typeface="ＭＳ ゴシック" panose="020B0609070205080204" pitchFamily="49" charset="-128"/>
              </a:rPr>
              <a:t>等</a:t>
            </a:r>
            <a:endParaRPr lang="en-US" altLang="ja-JP" sz="1300" b="1"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8049" y="2912646"/>
            <a:ext cx="9615471" cy="292388"/>
          </a:xfrm>
          <a:prstGeom prst="rect">
            <a:avLst/>
          </a:prstGeom>
          <a:noFill/>
        </p:spPr>
        <p:txBody>
          <a:bodyPr wrap="square" rtlCol="0">
            <a:spAutoFit/>
          </a:bodyPr>
          <a:lstStyle/>
          <a:p>
            <a:pPr indent="177800"/>
            <a:r>
              <a:rPr lang="ja-JP" altLang="en-US" sz="1300" b="1" dirty="0" smtClean="0">
                <a:latin typeface="ＭＳ ゴシック" panose="020B0609070205080204" pitchFamily="49" charset="-128"/>
                <a:ea typeface="ＭＳ ゴシック" panose="020B0609070205080204" pitchFamily="49" charset="-128"/>
              </a:rPr>
              <a:t>いずれかの類型を選択して実施。</a:t>
            </a:r>
            <a:endParaRPr lang="en-US" altLang="ja-JP" sz="1300" b="1"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18049" y="3183939"/>
            <a:ext cx="9887951" cy="1092607"/>
          </a:xfrm>
          <a:prstGeom prst="rect">
            <a:avLst/>
          </a:prstGeom>
          <a:noFill/>
        </p:spPr>
        <p:txBody>
          <a:bodyPr wrap="square" rtlCol="0">
            <a:spAutoFit/>
          </a:bodyPr>
          <a:lstStyle/>
          <a:p>
            <a:pPr indent="177800"/>
            <a:r>
              <a:rPr lang="ja-JP" altLang="en-US" sz="1300" b="1" dirty="0" smtClean="0">
                <a:latin typeface="ＭＳ ゴシック" panose="020B0609070205080204" pitchFamily="49" charset="-128"/>
                <a:ea typeface="ＭＳ ゴシック" panose="020B0609070205080204" pitchFamily="49" charset="-128"/>
              </a:rPr>
              <a:t>①　「基本型」</a:t>
            </a:r>
            <a:r>
              <a:rPr lang="ja-JP" altLang="en-US" sz="1300" b="1" dirty="0">
                <a:latin typeface="ＭＳ ゴシック" panose="020B0609070205080204" pitchFamily="49" charset="-128"/>
                <a:ea typeface="ＭＳ ゴシック" panose="020B0609070205080204" pitchFamily="49" charset="-128"/>
              </a:rPr>
              <a:t>：</a:t>
            </a:r>
            <a:r>
              <a:rPr lang="ja-JP" altLang="en-US" sz="1300" b="1" dirty="0" smtClean="0">
                <a:latin typeface="ＭＳ ゴシック" panose="020B0609070205080204" pitchFamily="49" charset="-128"/>
                <a:ea typeface="ＭＳ ゴシック" panose="020B0609070205080204" pitchFamily="49" charset="-128"/>
              </a:rPr>
              <a:t>「利用者支援</a:t>
            </a:r>
            <a:r>
              <a:rPr lang="ja-JP" altLang="en-US" sz="1300" b="1" dirty="0">
                <a:latin typeface="ＭＳ ゴシック" panose="020B0609070205080204" pitchFamily="49" charset="-128"/>
                <a:ea typeface="ＭＳ ゴシック" panose="020B0609070205080204" pitchFamily="49" charset="-128"/>
              </a:rPr>
              <a:t>」と「地域連携」</a:t>
            </a:r>
            <a:r>
              <a:rPr lang="ja-JP" altLang="en-US" sz="1300" b="1" dirty="0" smtClean="0">
                <a:latin typeface="ＭＳ ゴシック" panose="020B0609070205080204" pitchFamily="49" charset="-128"/>
                <a:ea typeface="ＭＳ ゴシック" panose="020B0609070205080204" pitchFamily="49" charset="-128"/>
              </a:rPr>
              <a:t>を共に実施する形態</a:t>
            </a:r>
            <a:endParaRPr lang="en-US" altLang="ja-JP" sz="1300" b="1" dirty="0" smtClean="0">
              <a:latin typeface="ＭＳ ゴシック" panose="020B0609070205080204" pitchFamily="49" charset="-128"/>
              <a:ea typeface="ＭＳ ゴシック" panose="020B0609070205080204" pitchFamily="49" charset="-128"/>
            </a:endParaRPr>
          </a:p>
          <a:p>
            <a:pPr indent="177800"/>
            <a:r>
              <a:rPr lang="ja-JP" altLang="en-US" sz="1300" b="1" dirty="0">
                <a:latin typeface="ＭＳ ゴシック" panose="020B0609070205080204" pitchFamily="49" charset="-128"/>
                <a:ea typeface="ＭＳ ゴシック" panose="020B0609070205080204" pitchFamily="49" charset="-128"/>
              </a:rPr>
              <a:t>　（</a:t>
            </a:r>
            <a:r>
              <a:rPr lang="ja-JP" altLang="en-US" sz="1300" b="1" dirty="0" smtClean="0">
                <a:latin typeface="ＭＳ ゴシック" panose="020B0609070205080204" pitchFamily="49" charset="-128"/>
                <a:ea typeface="ＭＳ ゴシック" panose="020B0609070205080204" pitchFamily="49" charset="-128"/>
              </a:rPr>
              <a:t>主として、行政窓口以外で、親子が継続的に利用できる施設を活用。）</a:t>
            </a:r>
            <a:r>
              <a:rPr lang="ja-JP" altLang="en-US" sz="1100" b="1" dirty="0" smtClean="0">
                <a:latin typeface="ＭＳ ゴシック" panose="020B0609070205080204" pitchFamily="49" charset="-128"/>
                <a:ea typeface="ＭＳ ゴシック" panose="020B0609070205080204" pitchFamily="49" charset="-128"/>
              </a:rPr>
              <a:t>（例；</a:t>
            </a:r>
            <a:r>
              <a:rPr lang="ja-JP" altLang="en-US" sz="1100" b="1" dirty="0">
                <a:latin typeface="ＭＳ ゴシック" panose="020B0609070205080204" pitchFamily="49" charset="-128"/>
                <a:ea typeface="ＭＳ ゴシック" panose="020B0609070205080204" pitchFamily="49" charset="-128"/>
              </a:rPr>
              <a:t>地域子育て支援拠点</a:t>
            </a:r>
            <a:r>
              <a:rPr lang="ja-JP" altLang="en-US" sz="1100" b="1" dirty="0" smtClean="0">
                <a:latin typeface="ＭＳ ゴシック" panose="020B0609070205080204" pitchFamily="49" charset="-128"/>
                <a:ea typeface="ＭＳ ゴシック" panose="020B0609070205080204" pitchFamily="49" charset="-128"/>
              </a:rPr>
              <a:t>事業で実施の「地域機能強化型」）</a:t>
            </a:r>
            <a:endParaRPr lang="en-US" altLang="ja-JP" sz="1100" b="1" dirty="0" smtClean="0">
              <a:latin typeface="ＭＳ ゴシック" panose="020B0609070205080204" pitchFamily="49" charset="-128"/>
              <a:ea typeface="ＭＳ ゴシック" panose="020B0609070205080204" pitchFamily="49" charset="-128"/>
            </a:endParaRPr>
          </a:p>
          <a:p>
            <a:pPr indent="177800"/>
            <a:endParaRPr lang="en-US" altLang="ja-JP" sz="1300" b="1" dirty="0" smtClean="0">
              <a:latin typeface="ＭＳ ゴシック" panose="020B0609070205080204" pitchFamily="49" charset="-128"/>
              <a:ea typeface="ＭＳ ゴシック" panose="020B0609070205080204" pitchFamily="49" charset="-128"/>
            </a:endParaRPr>
          </a:p>
          <a:p>
            <a:pPr indent="177800"/>
            <a:r>
              <a:rPr lang="ja-JP" altLang="en-US" sz="1300" b="1" dirty="0" smtClean="0">
                <a:latin typeface="ＭＳ ゴシック" panose="020B0609070205080204" pitchFamily="49" charset="-128"/>
                <a:ea typeface="ＭＳ ゴシック" panose="020B0609070205080204" pitchFamily="49" charset="-128"/>
              </a:rPr>
              <a:t>②　「特定型」：主に</a:t>
            </a:r>
            <a:r>
              <a:rPr lang="ja-JP" altLang="en-US" sz="1300" b="1" dirty="0">
                <a:latin typeface="ＭＳ ゴシック" panose="020B0609070205080204" pitchFamily="49" charset="-128"/>
                <a:ea typeface="ＭＳ ゴシック" panose="020B0609070205080204" pitchFamily="49" charset="-128"/>
              </a:rPr>
              <a:t>「</a:t>
            </a:r>
            <a:r>
              <a:rPr lang="ja-JP" altLang="en-US" sz="1300" b="1" dirty="0" smtClean="0">
                <a:latin typeface="ＭＳ ゴシック" panose="020B0609070205080204" pitchFamily="49" charset="-128"/>
                <a:ea typeface="ＭＳ ゴシック" panose="020B0609070205080204" pitchFamily="49" charset="-128"/>
              </a:rPr>
              <a:t>利用者支援</a:t>
            </a:r>
            <a:r>
              <a:rPr lang="ja-JP" altLang="en-US" sz="1300" b="1" dirty="0">
                <a:latin typeface="ＭＳ ゴシック" panose="020B0609070205080204" pitchFamily="49" charset="-128"/>
                <a:ea typeface="ＭＳ ゴシック" panose="020B0609070205080204" pitchFamily="49" charset="-128"/>
              </a:rPr>
              <a:t>」</a:t>
            </a:r>
            <a:r>
              <a:rPr lang="ja-JP" altLang="en-US" sz="1300" b="1" dirty="0" smtClean="0">
                <a:latin typeface="ＭＳ ゴシック" panose="020B0609070205080204" pitchFamily="49" charset="-128"/>
                <a:ea typeface="ＭＳ ゴシック" panose="020B0609070205080204" pitchFamily="49" charset="-128"/>
              </a:rPr>
              <a:t>を実施する形態　</a:t>
            </a:r>
            <a:r>
              <a:rPr lang="en-US" altLang="ja-JP" sz="1300" b="1" dirty="0" smtClean="0">
                <a:latin typeface="ＭＳ ゴシック" panose="020B0609070205080204" pitchFamily="49" charset="-128"/>
                <a:ea typeface="ＭＳ ゴシック" panose="020B0609070205080204" pitchFamily="49" charset="-128"/>
              </a:rPr>
              <a:t>※</a:t>
            </a:r>
            <a:r>
              <a:rPr lang="ja-JP" altLang="en-US" sz="1300" b="1" dirty="0" smtClean="0">
                <a:latin typeface="ＭＳ ゴシック" panose="020B0609070205080204" pitchFamily="49" charset="-128"/>
                <a:ea typeface="ＭＳ ゴシック" panose="020B0609070205080204" pitchFamily="49" charset="-128"/>
              </a:rPr>
              <a:t>地域連携については、行政がその機能を果たす。</a:t>
            </a:r>
            <a:endParaRPr lang="en-US" altLang="ja-JP" sz="1300" b="1" dirty="0" smtClean="0">
              <a:latin typeface="ＭＳ ゴシック" panose="020B0609070205080204" pitchFamily="49" charset="-128"/>
              <a:ea typeface="ＭＳ ゴシック" panose="020B0609070205080204" pitchFamily="49" charset="-128"/>
            </a:endParaRPr>
          </a:p>
          <a:p>
            <a:pPr indent="177800"/>
            <a:r>
              <a:rPr lang="ja-JP" altLang="en-US" sz="1300" b="1" dirty="0">
                <a:latin typeface="ＭＳ ゴシック" panose="020B0609070205080204" pitchFamily="49" charset="-128"/>
                <a:ea typeface="ＭＳ ゴシック" panose="020B0609070205080204" pitchFamily="49" charset="-128"/>
              </a:rPr>
              <a:t>　（</a:t>
            </a:r>
            <a:r>
              <a:rPr lang="ja-JP" altLang="en-US" sz="1300" b="1" dirty="0" smtClean="0">
                <a:latin typeface="ＭＳ ゴシック" panose="020B0609070205080204" pitchFamily="49" charset="-128"/>
                <a:ea typeface="ＭＳ ゴシック" panose="020B0609070205080204" pitchFamily="49" charset="-128"/>
              </a:rPr>
              <a:t>主として、行政機関の窓口等を活用。）　　　　　　　　　　　　　　</a:t>
            </a:r>
            <a:r>
              <a:rPr lang="ja-JP" altLang="en-US" sz="1100" b="1" dirty="0" smtClean="0">
                <a:latin typeface="ＭＳ ゴシック" panose="020B0609070205080204" pitchFamily="49" charset="-128"/>
                <a:ea typeface="ＭＳ ゴシック" panose="020B0609070205080204" pitchFamily="49" charset="-128"/>
              </a:rPr>
              <a:t>（例；横浜市「保育コンシェルジュ事業」）　</a:t>
            </a:r>
            <a:endParaRPr lang="en-US" altLang="ja-JP" sz="1100" b="1" dirty="0">
              <a:latin typeface="ＭＳ ゴシック" panose="020B0609070205080204" pitchFamily="49" charset="-128"/>
              <a:ea typeface="ＭＳ ゴシック" panose="020B0609070205080204" pitchFamily="49" charset="-128"/>
            </a:endParaRPr>
          </a:p>
        </p:txBody>
      </p:sp>
      <p:sp>
        <p:nvSpPr>
          <p:cNvPr id="7" name="下矢印 6"/>
          <p:cNvSpPr/>
          <p:nvPr/>
        </p:nvSpPr>
        <p:spPr>
          <a:xfrm>
            <a:off x="3897077" y="2718930"/>
            <a:ext cx="1920019" cy="265724"/>
          </a:xfrm>
          <a:prstGeom prst="downArrow">
            <a:avLst/>
          </a:prstGeom>
          <a:gradFill flip="none" rotWithShape="1">
            <a:gsLst>
              <a:gs pos="61500">
                <a:srgbClr val="1199D0"/>
              </a:gs>
              <a:gs pos="79000">
                <a:srgbClr val="21D6E0"/>
              </a:gs>
              <a:gs pos="6000">
                <a:srgbClr val="0087E6"/>
              </a:gs>
              <a:gs pos="44000">
                <a:srgbClr val="005CBF"/>
              </a:gs>
            </a:gsLst>
            <a:lin ang="5400000" scaled="1"/>
            <a:tileRect/>
          </a:gradFill>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000" dirty="0" smtClean="0"/>
          </a:p>
        </p:txBody>
      </p:sp>
      <p:sp>
        <p:nvSpPr>
          <p:cNvPr id="56" name="タイトル 8"/>
          <p:cNvSpPr txBox="1">
            <a:spLocks/>
          </p:cNvSpPr>
          <p:nvPr/>
        </p:nvSpPr>
        <p:spPr>
          <a:xfrm>
            <a:off x="-15552" y="-27384"/>
            <a:ext cx="9864000" cy="360040"/>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algn="ctr">
              <a:spcBef>
                <a:spcPct val="0"/>
              </a:spcBef>
              <a:defRPr/>
            </a:pPr>
            <a:r>
              <a:rPr lang="ja-JP" altLang="en-US" sz="2000" b="1" kern="100" dirty="0">
                <a:latin typeface="ＤＦ特太ゴシック体" panose="020B0509000000000000" pitchFamily="49" charset="-128"/>
                <a:ea typeface="ＤＦ特太ゴシック体" panose="020B0509000000000000" pitchFamily="49" charset="-128"/>
                <a:cs typeface="Times New Roman"/>
              </a:rPr>
              <a:t>「利 用 者 支 援 事 業 」 に つ い </a:t>
            </a:r>
            <a:r>
              <a:rPr lang="ja-JP" altLang="en-US" sz="2000" b="1" kern="100" dirty="0" err="1" smtClean="0">
                <a:latin typeface="ＤＦ特太ゴシック体" panose="020B0509000000000000" pitchFamily="49" charset="-128"/>
                <a:ea typeface="ＤＦ特太ゴシック体" panose="020B0509000000000000" pitchFamily="49" charset="-128"/>
                <a:cs typeface="Times New Roman"/>
              </a:rPr>
              <a:t>て</a:t>
            </a:r>
            <a:endParaRPr lang="en-US" altLang="ja-JP" sz="2000" b="1" kern="100" dirty="0">
              <a:latin typeface="ＤＦ特太ゴシック体" panose="020B0509000000000000" pitchFamily="49" charset="-128"/>
              <a:ea typeface="ＤＦ特太ゴシック体" panose="020B0509000000000000" pitchFamily="49" charset="-128"/>
              <a:cs typeface="Times New Roman"/>
            </a:endParaRPr>
          </a:p>
        </p:txBody>
      </p:sp>
      <p:sp>
        <p:nvSpPr>
          <p:cNvPr id="2" name="スライド番号プレースホルダー 1"/>
          <p:cNvSpPr>
            <a:spLocks noGrp="1"/>
          </p:cNvSpPr>
          <p:nvPr>
            <p:ph type="sldNum" sz="quarter" idx="12"/>
          </p:nvPr>
        </p:nvSpPr>
        <p:spPr>
          <a:xfrm>
            <a:off x="7464853" y="6525344"/>
            <a:ext cx="2311400" cy="365125"/>
          </a:xfrm>
        </p:spPr>
        <p:txBody>
          <a:bodyPr/>
          <a:lstStyle/>
          <a:p>
            <a:fld id="{DA6E395B-D6EB-4E64-992C-0650EBC0D768}" type="slidenum">
              <a:rPr kumimoji="1" lang="ja-JP" altLang="en-US" smtClean="0">
                <a:solidFill>
                  <a:schemeClr val="tx1"/>
                </a:solidFill>
              </a:rPr>
              <a:pPr/>
              <a:t>4</a:t>
            </a:fld>
            <a:endParaRPr kumimoji="1" lang="ja-JP" altLang="en-US" dirty="0">
              <a:solidFill>
                <a:schemeClr val="tx1"/>
              </a:solidFill>
            </a:endParaRPr>
          </a:p>
        </p:txBody>
      </p:sp>
    </p:spTree>
    <p:extLst>
      <p:ext uri="{BB962C8B-B14F-4D97-AF65-F5344CB8AC3E}">
        <p14:creationId xmlns:p14="http://schemas.microsoft.com/office/powerpoint/2010/main" xmlns="" val="316905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線矢印コネクタ 36"/>
          <p:cNvCxnSpPr/>
          <p:nvPr/>
        </p:nvCxnSpPr>
        <p:spPr>
          <a:xfrm flipV="1">
            <a:off x="6669893" y="6237312"/>
            <a:ext cx="3107643" cy="1"/>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673080" y="1484784"/>
            <a:ext cx="0" cy="5154915"/>
          </a:xfrm>
          <a:prstGeom prst="line">
            <a:avLst/>
          </a:prstGeom>
          <a:ln w="381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656856" y="1844824"/>
            <a:ext cx="5652628" cy="938719"/>
          </a:xfrm>
          <a:prstGeom prst="rect">
            <a:avLst/>
          </a:prstGeom>
          <a:solidFill>
            <a:schemeClr val="bg1"/>
          </a:solidFill>
          <a:ln>
            <a:solidFill>
              <a:schemeClr val="tx2"/>
            </a:solidFill>
          </a:ln>
        </p:spPr>
        <p:txBody>
          <a:bodyPr wrap="square" rtlCol="0">
            <a:spAutoFit/>
          </a:bodyPr>
          <a:lstStyle/>
          <a:p>
            <a:pPr indent="82550"/>
            <a:r>
              <a:rPr lang="ja-JP" altLang="en-US" sz="1100" dirty="0" smtClean="0"/>
              <a:t>小規模な施設が多いことを踏まえ、保育所等の職員の支援を受けられる場合には、</a:t>
            </a:r>
            <a:r>
              <a:rPr lang="ja-JP" altLang="en-US" sz="1100" dirty="0"/>
              <a:t>担当保育士</a:t>
            </a:r>
            <a:r>
              <a:rPr lang="ja-JP" altLang="en-US" sz="900" dirty="0"/>
              <a:t>（</a:t>
            </a:r>
            <a:r>
              <a:rPr lang="en-US" altLang="ja-JP" sz="900" dirty="0" smtClean="0"/>
              <a:t>※</a:t>
            </a:r>
            <a:r>
              <a:rPr lang="ja-JP" altLang="en-US" sz="900" dirty="0" smtClean="0"/>
              <a:t>１）</a:t>
            </a:r>
            <a:r>
              <a:rPr lang="ja-JP" altLang="en-US" sz="1100" dirty="0"/>
              <a:t>を</a:t>
            </a:r>
            <a:r>
              <a:rPr lang="ja-JP" altLang="en-US" sz="1100" dirty="0" smtClean="0"/>
              <a:t>１人以上。</a:t>
            </a:r>
            <a:endParaRPr lang="en-US" altLang="ja-JP" sz="1100" dirty="0" smtClean="0"/>
          </a:p>
          <a:p>
            <a:pPr marL="179388" indent="-96838"/>
            <a:r>
              <a:rPr lang="en-US" altLang="ja-JP" sz="1100" dirty="0" smtClean="0"/>
              <a:t>※</a:t>
            </a:r>
            <a:r>
              <a:rPr lang="ja-JP" altLang="en-US" sz="1100" dirty="0" smtClean="0"/>
              <a:t>１　平均</a:t>
            </a:r>
            <a:r>
              <a:rPr lang="ja-JP" altLang="en-US" sz="1100" dirty="0"/>
              <a:t>利用児童数が少ない場合、家庭的保育者で可</a:t>
            </a:r>
            <a:r>
              <a:rPr lang="ja-JP" altLang="en-US" sz="1100" dirty="0" smtClean="0"/>
              <a:t>。</a:t>
            </a:r>
            <a:endParaRPr lang="en-US" altLang="ja-JP" sz="1100" dirty="0" smtClean="0"/>
          </a:p>
          <a:p>
            <a:pPr marL="179388" indent="-96838"/>
            <a:r>
              <a:rPr lang="en-US" altLang="ja-JP" sz="1100" dirty="0" smtClean="0"/>
              <a:t>※</a:t>
            </a:r>
            <a:r>
              <a:rPr lang="ja-JP" altLang="en-US" sz="1100" dirty="0" smtClean="0"/>
              <a:t>２　保育従事者は２分の１以上を保育士とし、保育士以外は一定の研修を受けた者。</a:t>
            </a:r>
            <a:endParaRPr lang="en-US" altLang="ja-JP" sz="1100" dirty="0" smtClean="0"/>
          </a:p>
          <a:p>
            <a:pPr marL="179388" indent="-96838"/>
            <a:r>
              <a:rPr lang="en-US" altLang="ja-JP" sz="1100" dirty="0" smtClean="0">
                <a:latin typeface="+mn-ea"/>
              </a:rPr>
              <a:t>※</a:t>
            </a:r>
            <a:r>
              <a:rPr lang="ja-JP" altLang="en-US" sz="1100" dirty="0" smtClean="0">
                <a:latin typeface="+mn-ea"/>
              </a:rPr>
              <a:t>３　現行</a:t>
            </a:r>
            <a:r>
              <a:rPr lang="ja-JP" altLang="en-US" sz="1100" dirty="0">
                <a:latin typeface="+mn-ea"/>
              </a:rPr>
              <a:t>の地域密着</a:t>
            </a:r>
            <a:r>
              <a:rPr lang="en-US" altLang="ja-JP" sz="1100" dirty="0">
                <a:latin typeface="+mn-ea"/>
              </a:rPr>
              <a:t>Ⅱ</a:t>
            </a:r>
            <a:r>
              <a:rPr lang="ja-JP" altLang="en-US" sz="1100" dirty="0">
                <a:latin typeface="+mn-ea"/>
              </a:rPr>
              <a:t>型は</a:t>
            </a:r>
            <a:r>
              <a:rPr lang="ja-JP" altLang="en-US" sz="1100" dirty="0" smtClean="0">
                <a:latin typeface="+mn-ea"/>
              </a:rPr>
              <a:t>、当分の間、事業継続可。（経過措置）</a:t>
            </a:r>
            <a:endParaRPr lang="en-US" altLang="ja-JP" sz="1100" dirty="0"/>
          </a:p>
        </p:txBody>
      </p:sp>
      <p:sp>
        <p:nvSpPr>
          <p:cNvPr id="20" name="テキスト ボックス 19"/>
          <p:cNvSpPr txBox="1"/>
          <p:nvPr/>
        </p:nvSpPr>
        <p:spPr>
          <a:xfrm>
            <a:off x="901581" y="1052736"/>
            <a:ext cx="595035" cy="338554"/>
          </a:xfrm>
          <a:prstGeom prst="rect">
            <a:avLst/>
          </a:prstGeom>
          <a:noFill/>
        </p:spPr>
        <p:txBody>
          <a:bodyPr wrap="none" rtlCol="0">
            <a:spAutoFit/>
          </a:bodyPr>
          <a:lstStyle/>
          <a:p>
            <a:pPr algn="ctr"/>
            <a:r>
              <a:rPr kumimoji="1" lang="ja-JP" altLang="en-US" sz="1600" dirty="0" smtClean="0">
                <a:latin typeface="HGP創英角ﾎﾟｯﾌﾟ体" pitchFamily="50" charset="-128"/>
                <a:ea typeface="HGP創英角ﾎﾟｯﾌﾟ体" pitchFamily="50" charset="-128"/>
              </a:rPr>
              <a:t>現状</a:t>
            </a:r>
            <a:endParaRPr kumimoji="1" lang="ja-JP" altLang="en-US" sz="1600" dirty="0">
              <a:latin typeface="HGP創英角ﾎﾟｯﾌﾟ体" pitchFamily="50" charset="-128"/>
              <a:ea typeface="HGP創英角ﾎﾟｯﾌﾟ体" pitchFamily="50" charset="-128"/>
            </a:endParaRPr>
          </a:p>
        </p:txBody>
      </p:sp>
      <p:sp>
        <p:nvSpPr>
          <p:cNvPr id="22" name="テキスト ボックス 21"/>
          <p:cNvSpPr txBox="1"/>
          <p:nvPr/>
        </p:nvSpPr>
        <p:spPr>
          <a:xfrm>
            <a:off x="6802219" y="1052736"/>
            <a:ext cx="1967205" cy="338554"/>
          </a:xfrm>
          <a:prstGeom prst="rect">
            <a:avLst/>
          </a:prstGeom>
          <a:noFill/>
        </p:spPr>
        <p:txBody>
          <a:bodyPr wrap="none" rtlCol="0">
            <a:spAutoFit/>
          </a:bodyPr>
          <a:lstStyle/>
          <a:p>
            <a:pPr algn="ctr"/>
            <a:r>
              <a:rPr kumimoji="1" lang="ja-JP" altLang="en-US" sz="1600" dirty="0" smtClean="0">
                <a:latin typeface="HGP創英角ﾎﾟｯﾌﾟ体" pitchFamily="50" charset="-128"/>
                <a:ea typeface="HGP創英角ﾎﾟｯﾌﾟ体" pitchFamily="50" charset="-128"/>
              </a:rPr>
              <a:t>Ｈ２７ </a:t>
            </a:r>
            <a:r>
              <a:rPr lang="en-US" altLang="ja-JP" sz="1600" dirty="0" smtClean="0">
                <a:latin typeface="HGP創英角ﾎﾟｯﾌﾟ体" pitchFamily="50" charset="-128"/>
                <a:ea typeface="HGP創英角ﾎﾟｯﾌﾟ体" pitchFamily="50" charset="-128"/>
              </a:rPr>
              <a:t>【</a:t>
            </a:r>
            <a:r>
              <a:rPr lang="ja-JP" altLang="en-US" sz="1600" dirty="0" smtClean="0">
                <a:latin typeface="HGP創英角ﾎﾟｯﾌﾟ体" pitchFamily="50" charset="-128"/>
                <a:ea typeface="HGP創英角ﾎﾟｯﾌﾟ体" pitchFamily="50" charset="-128"/>
              </a:rPr>
              <a:t>新制度施行</a:t>
            </a:r>
            <a:r>
              <a:rPr lang="en-US" altLang="ja-JP" sz="1600" dirty="0" smtClean="0">
                <a:latin typeface="HGP創英角ﾎﾟｯﾌﾟ体" pitchFamily="50" charset="-128"/>
                <a:ea typeface="HGP創英角ﾎﾟｯﾌﾟ体" pitchFamily="50" charset="-128"/>
              </a:rPr>
              <a:t>】</a:t>
            </a:r>
            <a:endParaRPr kumimoji="1" lang="ja-JP" altLang="en-US" sz="1600" dirty="0">
              <a:latin typeface="HGP創英角ﾎﾟｯﾌﾟ体" pitchFamily="50" charset="-128"/>
              <a:ea typeface="HGP創英角ﾎﾟｯﾌﾟ体" pitchFamily="50" charset="-128"/>
            </a:endParaRPr>
          </a:p>
        </p:txBody>
      </p:sp>
      <p:cxnSp>
        <p:nvCxnSpPr>
          <p:cNvPr id="33" name="直線コネクタ 32"/>
          <p:cNvCxnSpPr/>
          <p:nvPr/>
        </p:nvCxnSpPr>
        <p:spPr>
          <a:xfrm>
            <a:off x="3296816" y="1484784"/>
            <a:ext cx="0" cy="4968552"/>
          </a:xfrm>
          <a:prstGeom prst="line">
            <a:avLst/>
          </a:prstGeom>
          <a:ln w="3810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3027130" y="1686871"/>
            <a:ext cx="341694" cy="13937"/>
          </a:xfrm>
          <a:prstGeom prst="straightConnector1">
            <a:avLst/>
          </a:prstGeom>
          <a:ln w="76200">
            <a:solidFill>
              <a:schemeClr val="tx1"/>
            </a:solidFill>
            <a:headEnd w="med" len="sm"/>
            <a:tailEnd type="arrow" w="med" len="sm"/>
          </a:ln>
        </p:spPr>
        <p:style>
          <a:lnRef idx="1">
            <a:schemeClr val="accent1"/>
          </a:lnRef>
          <a:fillRef idx="0">
            <a:schemeClr val="accent1"/>
          </a:fillRef>
          <a:effectRef idx="0">
            <a:schemeClr val="accent1"/>
          </a:effectRef>
          <a:fontRef idx="minor">
            <a:schemeClr val="tx1"/>
          </a:fontRef>
        </p:style>
      </p:cxnSp>
      <p:sp>
        <p:nvSpPr>
          <p:cNvPr id="50" name="右大かっこ 49"/>
          <p:cNvSpPr/>
          <p:nvPr/>
        </p:nvSpPr>
        <p:spPr>
          <a:xfrm>
            <a:off x="2850852" y="1412776"/>
            <a:ext cx="157932" cy="2397749"/>
          </a:xfrm>
          <a:prstGeom prst="righ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p>
        </p:txBody>
      </p:sp>
      <p:sp>
        <p:nvSpPr>
          <p:cNvPr id="63" name="テキスト ボックス 62"/>
          <p:cNvSpPr txBox="1"/>
          <p:nvPr/>
        </p:nvSpPr>
        <p:spPr>
          <a:xfrm>
            <a:off x="6033120" y="6381328"/>
            <a:ext cx="3221002" cy="261610"/>
          </a:xfrm>
          <a:prstGeom prst="rect">
            <a:avLst/>
          </a:prstGeom>
          <a:noFill/>
          <a:ln>
            <a:solidFill>
              <a:srgbClr val="0000CC"/>
            </a:solidFill>
          </a:ln>
        </p:spPr>
        <p:txBody>
          <a:bodyPr wrap="square" rtlCol="0">
            <a:spAutoFit/>
          </a:bodyPr>
          <a:lstStyle/>
          <a:p>
            <a:r>
              <a:rPr lang="ja-JP" altLang="en-US" sz="1100" dirty="0" smtClean="0"/>
              <a:t>　児童の居宅において一時預かりを実施。</a:t>
            </a:r>
            <a:endParaRPr kumimoji="1" lang="ja-JP" altLang="en-US" sz="1100" dirty="0"/>
          </a:p>
        </p:txBody>
      </p:sp>
      <p:sp>
        <p:nvSpPr>
          <p:cNvPr id="38" name="タイトル 8"/>
          <p:cNvSpPr txBox="1">
            <a:spLocks/>
          </p:cNvSpPr>
          <p:nvPr/>
        </p:nvSpPr>
        <p:spPr>
          <a:xfrm>
            <a:off x="5478" y="25336"/>
            <a:ext cx="9864000" cy="379328"/>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ja-JP" altLang="en-US" sz="2000" b="1" kern="0" dirty="0" smtClean="0">
                <a:solidFill>
                  <a:sysClr val="windowText" lastClr="000000"/>
                </a:solidFill>
                <a:latin typeface="Calibri"/>
                <a:ea typeface="ＤＦ特太ゴシック体" pitchFamily="1" charset="-128"/>
              </a:rPr>
              <a:t>一時預かり事業について</a:t>
            </a:r>
            <a:endParaRPr kumimoji="1" lang="ja-JP" altLang="en-US" sz="2000" b="0" i="0" u="none" strike="noStrike" kern="1200" cap="none" spc="0" normalizeH="0" baseline="0" noProof="0" dirty="0">
              <a:ln>
                <a:noFill/>
              </a:ln>
              <a:solidFill>
                <a:sysClr val="windowText" lastClr="000000"/>
              </a:solidFill>
              <a:effectLst/>
              <a:uLnTx/>
              <a:uFillTx/>
              <a:latin typeface="Calibri"/>
              <a:ea typeface="ＤＦ特太ゴシック体" pitchFamily="1" charset="-128"/>
            </a:endParaRPr>
          </a:p>
        </p:txBody>
      </p:sp>
      <p:sp>
        <p:nvSpPr>
          <p:cNvPr id="39" name="正方形/長方形 38"/>
          <p:cNvSpPr/>
          <p:nvPr/>
        </p:nvSpPr>
        <p:spPr>
          <a:xfrm>
            <a:off x="-15552" y="467380"/>
            <a:ext cx="9793087" cy="65736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marL="360363" indent="-182563" algn="just">
              <a:spcAft>
                <a:spcPts val="0"/>
              </a:spcAft>
            </a:pPr>
            <a:r>
              <a:rPr lang="ja-JP" altLang="en-US" sz="1400" kern="100" dirty="0" smtClean="0">
                <a:solidFill>
                  <a:schemeClr val="tx1"/>
                </a:solidFill>
                <a:latin typeface="ＭＳ ゴシック"/>
                <a:cs typeface="Times New Roman"/>
              </a:rPr>
              <a:t>○　家庭において保育を受けることが一時的に困難となった乳幼児を保育所等で一時的に預かる事業について、事業の普及を図るため下記のとおり事業類型等を見直し、①一般型（基幹型加算）、②余裕活用型、③幼稚園型、④訪問型に再編する。</a:t>
            </a:r>
            <a:endParaRPr lang="en-US" altLang="ja-JP" sz="1400" kern="100" dirty="0" smtClean="0">
              <a:solidFill>
                <a:schemeClr val="tx1"/>
              </a:solidFill>
              <a:latin typeface="ＭＳ ゴシック"/>
              <a:cs typeface="Times New Roman"/>
            </a:endParaRPr>
          </a:p>
        </p:txBody>
      </p:sp>
      <p:cxnSp>
        <p:nvCxnSpPr>
          <p:cNvPr id="43" name="直線矢印コネクタ 42"/>
          <p:cNvCxnSpPr/>
          <p:nvPr/>
        </p:nvCxnSpPr>
        <p:spPr>
          <a:xfrm>
            <a:off x="5097016" y="4509120"/>
            <a:ext cx="4696042" cy="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56456" y="476672"/>
            <a:ext cx="9793087" cy="6336704"/>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endParaRPr lang="en-US" altLang="ja-JP" sz="1500" dirty="0">
              <a:solidFill>
                <a:schemeClr val="tx1"/>
              </a:solidFill>
              <a:latin typeface="+mn-ea"/>
            </a:endParaRPr>
          </a:p>
        </p:txBody>
      </p:sp>
      <p:sp>
        <p:nvSpPr>
          <p:cNvPr id="34" name="テキスト ボックス 33"/>
          <p:cNvSpPr txBox="1"/>
          <p:nvPr/>
        </p:nvSpPr>
        <p:spPr>
          <a:xfrm>
            <a:off x="301615" y="4150241"/>
            <a:ext cx="2567581" cy="430887"/>
          </a:xfrm>
          <a:prstGeom prst="rect">
            <a:avLst/>
          </a:prstGeom>
          <a:noFill/>
          <a:ln>
            <a:solidFill>
              <a:schemeClr val="tx2"/>
            </a:solidFill>
          </a:ln>
        </p:spPr>
        <p:txBody>
          <a:bodyPr wrap="square" rtlCol="0">
            <a:spAutoFit/>
          </a:bodyPr>
          <a:lstStyle/>
          <a:p>
            <a:pPr indent="82550"/>
            <a:r>
              <a:rPr lang="ja-JP" altLang="en-US" sz="1100" dirty="0" smtClean="0"/>
              <a:t>休日等の開所、及び１日９時間以上の開所を行う施設に加算。</a:t>
            </a:r>
            <a:endParaRPr lang="en-US" altLang="ja-JP" sz="1100" dirty="0"/>
          </a:p>
        </p:txBody>
      </p:sp>
      <p:sp>
        <p:nvSpPr>
          <p:cNvPr id="40" name="テキスト ボックス 39"/>
          <p:cNvSpPr txBox="1"/>
          <p:nvPr/>
        </p:nvSpPr>
        <p:spPr>
          <a:xfrm>
            <a:off x="3231259" y="1052736"/>
            <a:ext cx="2513829" cy="338554"/>
          </a:xfrm>
          <a:prstGeom prst="rect">
            <a:avLst/>
          </a:prstGeom>
          <a:noFill/>
        </p:spPr>
        <p:txBody>
          <a:bodyPr wrap="none" rtlCol="0">
            <a:spAutoFit/>
          </a:bodyPr>
          <a:lstStyle/>
          <a:p>
            <a:pPr algn="ctr"/>
            <a:r>
              <a:rPr lang="ja-JP" altLang="en-US" sz="1600" dirty="0" smtClean="0">
                <a:latin typeface="HGP創英角ﾎﾟｯﾌﾟ体" pitchFamily="50" charset="-128"/>
                <a:ea typeface="HGP創英角ﾎﾟｯﾌﾟ体" pitchFamily="50" charset="-128"/>
              </a:rPr>
              <a:t>Ｈ２６</a:t>
            </a:r>
            <a:r>
              <a:rPr lang="en-US" altLang="ja-JP" sz="1600" dirty="0" smtClean="0">
                <a:latin typeface="HGP創英角ﾎﾟｯﾌﾟ体" pitchFamily="50" charset="-128"/>
                <a:ea typeface="HGP創英角ﾎﾟｯﾌﾟ体" pitchFamily="50" charset="-128"/>
              </a:rPr>
              <a:t>【</a:t>
            </a:r>
            <a:r>
              <a:rPr lang="ja-JP" altLang="en-US" sz="1600" dirty="0" smtClean="0">
                <a:latin typeface="HGP創英角ﾎﾟｯﾌﾟ体" pitchFamily="50" charset="-128"/>
                <a:ea typeface="HGP創英角ﾎﾟｯﾌﾟ体" pitchFamily="50" charset="-128"/>
              </a:rPr>
              <a:t>保育緊急確保事業</a:t>
            </a:r>
            <a:r>
              <a:rPr lang="en-US" altLang="ja-JP" sz="1600" dirty="0" smtClean="0">
                <a:latin typeface="HGP創英角ﾎﾟｯﾌﾟ体" pitchFamily="50" charset="-128"/>
                <a:ea typeface="HGP創英角ﾎﾟｯﾌﾟ体" pitchFamily="50" charset="-128"/>
              </a:rPr>
              <a:t>】</a:t>
            </a:r>
            <a:endParaRPr kumimoji="1" lang="ja-JP" altLang="en-US" sz="1600" dirty="0">
              <a:latin typeface="HGP創英角ﾎﾟｯﾌﾟ体" pitchFamily="50" charset="-128"/>
              <a:ea typeface="HGP創英角ﾎﾟｯﾌﾟ体" pitchFamily="50" charset="-128"/>
            </a:endParaRPr>
          </a:p>
        </p:txBody>
      </p:sp>
      <p:cxnSp>
        <p:nvCxnSpPr>
          <p:cNvPr id="46" name="直線矢印コネクタ 45"/>
          <p:cNvCxnSpPr/>
          <p:nvPr/>
        </p:nvCxnSpPr>
        <p:spPr>
          <a:xfrm>
            <a:off x="8841432" y="5373216"/>
            <a:ext cx="936104" cy="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3656856" y="4654297"/>
            <a:ext cx="5652628" cy="430887"/>
          </a:xfrm>
          <a:prstGeom prst="rect">
            <a:avLst/>
          </a:prstGeom>
          <a:solidFill>
            <a:schemeClr val="bg1"/>
          </a:solidFill>
          <a:ln>
            <a:solidFill>
              <a:schemeClr val="tx2"/>
            </a:solidFill>
          </a:ln>
        </p:spPr>
        <p:txBody>
          <a:bodyPr wrap="square" rtlCol="0">
            <a:spAutoFit/>
          </a:bodyPr>
          <a:lstStyle/>
          <a:p>
            <a:r>
              <a:rPr kumimoji="1" lang="ja-JP" altLang="en-US" sz="1100" dirty="0" smtClean="0"/>
              <a:t>　</a:t>
            </a:r>
            <a:r>
              <a:rPr lang="ja-JP" altLang="en-US" sz="1100" dirty="0"/>
              <a:t>保育所</a:t>
            </a:r>
            <a:r>
              <a:rPr kumimoji="1" lang="ja-JP" altLang="en-US" sz="1100" dirty="0" smtClean="0"/>
              <a:t>等において、利用児童数が定員に達していない場合</a:t>
            </a:r>
            <a:r>
              <a:rPr lang="ja-JP" altLang="en-US" sz="1100" dirty="0" smtClean="0"/>
              <a:t>に、</a:t>
            </a:r>
            <a:r>
              <a:rPr kumimoji="1" lang="ja-JP" altLang="en-US" sz="1100" dirty="0" smtClean="0"/>
              <a:t>定員</a:t>
            </a:r>
            <a:r>
              <a:rPr lang="ja-JP" altLang="en-US" sz="1100" dirty="0" smtClean="0"/>
              <a:t>の範囲内で</a:t>
            </a:r>
            <a:r>
              <a:rPr kumimoji="1" lang="ja-JP" altLang="en-US" sz="1100" dirty="0" smtClean="0"/>
              <a:t>一時預かり事業</a:t>
            </a:r>
            <a:r>
              <a:rPr lang="ja-JP" altLang="en-US" sz="1100" dirty="0"/>
              <a:t>を</a:t>
            </a:r>
            <a:r>
              <a:rPr lang="ja-JP" altLang="en-US" sz="1100" dirty="0" smtClean="0"/>
              <a:t>実施</a:t>
            </a:r>
            <a:r>
              <a:rPr kumimoji="1" lang="ja-JP" altLang="en-US" sz="1100" dirty="0" smtClean="0"/>
              <a:t>。</a:t>
            </a:r>
            <a:endParaRPr kumimoji="1" lang="ja-JP" altLang="en-US" sz="1100" dirty="0"/>
          </a:p>
        </p:txBody>
      </p:sp>
      <p:cxnSp>
        <p:nvCxnSpPr>
          <p:cNvPr id="57" name="直線矢印コネクタ 56"/>
          <p:cNvCxnSpPr/>
          <p:nvPr/>
        </p:nvCxnSpPr>
        <p:spPr>
          <a:xfrm>
            <a:off x="1928664" y="4014356"/>
            <a:ext cx="7848872" cy="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6033120" y="5517232"/>
            <a:ext cx="3221003" cy="430887"/>
          </a:xfrm>
          <a:prstGeom prst="rect">
            <a:avLst/>
          </a:prstGeom>
          <a:solidFill>
            <a:schemeClr val="bg1"/>
          </a:solidFill>
          <a:ln>
            <a:solidFill>
              <a:schemeClr val="tx2"/>
            </a:solidFill>
          </a:ln>
        </p:spPr>
        <p:txBody>
          <a:bodyPr wrap="square" rtlCol="0">
            <a:spAutoFit/>
          </a:bodyPr>
          <a:lstStyle/>
          <a:p>
            <a:r>
              <a:rPr kumimoji="1" lang="ja-JP" altLang="en-US" sz="1100" dirty="0" smtClean="0"/>
              <a:t>　現行の幼稚園における預かり保育と同様、園児を主な対象として実施。</a:t>
            </a:r>
            <a:endParaRPr kumimoji="1" lang="ja-JP" altLang="en-US" sz="1100" dirty="0"/>
          </a:p>
        </p:txBody>
      </p:sp>
      <p:sp>
        <p:nvSpPr>
          <p:cNvPr id="47" name="正方形/長方形 46"/>
          <p:cNvSpPr/>
          <p:nvPr/>
        </p:nvSpPr>
        <p:spPr>
          <a:xfrm>
            <a:off x="-15552" y="6466022"/>
            <a:ext cx="4982288" cy="34735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marL="179388" indent="-1588" algn="just">
              <a:spcAft>
                <a:spcPts val="0"/>
              </a:spcAft>
            </a:pPr>
            <a:r>
              <a:rPr lang="en-US" altLang="ja-JP" sz="1200" kern="100" dirty="0" smtClean="0">
                <a:solidFill>
                  <a:schemeClr val="tx1"/>
                </a:solidFill>
                <a:latin typeface="ＭＳ ゴシック"/>
                <a:cs typeface="Times New Roman"/>
              </a:rPr>
              <a:t>※</a:t>
            </a:r>
            <a:r>
              <a:rPr lang="ja-JP" altLang="en-US" sz="1200" kern="100" dirty="0" smtClean="0">
                <a:solidFill>
                  <a:schemeClr val="tx1"/>
                </a:solidFill>
                <a:latin typeface="ＭＳ ゴシック"/>
                <a:cs typeface="Times New Roman"/>
              </a:rPr>
              <a:t>　平成２６年度以降の各類型の名称については仮称。</a:t>
            </a:r>
            <a:endParaRPr lang="en-US" altLang="ja-JP" sz="1200" kern="100" dirty="0" smtClean="0">
              <a:solidFill>
                <a:schemeClr val="tx1"/>
              </a:solidFill>
              <a:latin typeface="ＭＳ ゴシック"/>
              <a:cs typeface="Times New Roman"/>
            </a:endParaRPr>
          </a:p>
        </p:txBody>
      </p:sp>
      <p:cxnSp>
        <p:nvCxnSpPr>
          <p:cNvPr id="51" name="直線矢印コネクタ 50"/>
          <p:cNvCxnSpPr/>
          <p:nvPr/>
        </p:nvCxnSpPr>
        <p:spPr>
          <a:xfrm>
            <a:off x="5043009" y="1686871"/>
            <a:ext cx="4734527" cy="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2432720" y="5373216"/>
            <a:ext cx="3107643" cy="1"/>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272480" y="1795463"/>
            <a:ext cx="2596718" cy="769441"/>
          </a:xfrm>
          <a:prstGeom prst="rect">
            <a:avLst/>
          </a:prstGeom>
          <a:solidFill>
            <a:schemeClr val="bg1"/>
          </a:solidFill>
          <a:ln>
            <a:solidFill>
              <a:schemeClr val="tx2"/>
            </a:solidFill>
          </a:ln>
        </p:spPr>
        <p:txBody>
          <a:bodyPr wrap="square" rtlCol="0">
            <a:spAutoFit/>
          </a:bodyPr>
          <a:lstStyle/>
          <a:p>
            <a:pPr indent="82550"/>
            <a:r>
              <a:rPr lang="ja-JP" altLang="en-US" sz="1100" dirty="0" smtClean="0"/>
              <a:t>保育所や地域子育て支援拠点などにおいて、乳幼児を一時的に預かる事業。</a:t>
            </a:r>
            <a:endParaRPr lang="en-US" altLang="ja-JP" sz="1100" dirty="0" smtClean="0"/>
          </a:p>
          <a:p>
            <a:pPr indent="82550"/>
            <a:r>
              <a:rPr lang="ja-JP" altLang="en-US" sz="1100" dirty="0"/>
              <a:t>省令</a:t>
            </a:r>
            <a:r>
              <a:rPr lang="ja-JP" altLang="en-US" sz="1100" dirty="0" smtClean="0"/>
              <a:t>の基準に</a:t>
            </a:r>
            <a:r>
              <a:rPr lang="ja-JP" altLang="en-US" sz="1100" dirty="0"/>
              <a:t>従って</a:t>
            </a:r>
            <a:r>
              <a:rPr lang="ja-JP" altLang="en-US" sz="1100" dirty="0" smtClean="0"/>
              <a:t>実施し、保育士の数は２名</a:t>
            </a:r>
            <a:r>
              <a:rPr lang="ja-JP" altLang="en-US" sz="1100" dirty="0"/>
              <a:t>以上</a:t>
            </a:r>
            <a:r>
              <a:rPr lang="ja-JP" altLang="en-US" sz="1100" dirty="0" smtClean="0"/>
              <a:t>。</a:t>
            </a:r>
            <a:endParaRPr lang="en-US" altLang="ja-JP" sz="1100" dirty="0"/>
          </a:p>
        </p:txBody>
      </p:sp>
      <p:sp>
        <p:nvSpPr>
          <p:cNvPr id="59" name="テキスト ボックス 58"/>
          <p:cNvSpPr txBox="1"/>
          <p:nvPr/>
        </p:nvSpPr>
        <p:spPr>
          <a:xfrm>
            <a:off x="272481" y="2947591"/>
            <a:ext cx="2596716" cy="769441"/>
          </a:xfrm>
          <a:prstGeom prst="rect">
            <a:avLst/>
          </a:prstGeom>
          <a:solidFill>
            <a:schemeClr val="bg1"/>
          </a:solidFill>
          <a:ln>
            <a:solidFill>
              <a:schemeClr val="tx2"/>
            </a:solidFill>
          </a:ln>
        </p:spPr>
        <p:txBody>
          <a:bodyPr wrap="square" rtlCol="0">
            <a:spAutoFit/>
          </a:bodyPr>
          <a:lstStyle/>
          <a:p>
            <a:pPr indent="82550"/>
            <a:r>
              <a:rPr lang="ja-JP" altLang="en-US" sz="1100" dirty="0" smtClean="0"/>
              <a:t>地域子育て支援拠点などにおいて、乳幼児を一時的に預かる事業。</a:t>
            </a:r>
            <a:endParaRPr lang="en-US" altLang="ja-JP" sz="1100" dirty="0" smtClean="0"/>
          </a:p>
          <a:p>
            <a:pPr indent="82550"/>
            <a:r>
              <a:rPr lang="ja-JP" altLang="en-US" sz="1100" dirty="0"/>
              <a:t>省令</a:t>
            </a:r>
            <a:r>
              <a:rPr lang="ja-JP" altLang="en-US" sz="1100" dirty="0" smtClean="0"/>
              <a:t>の</a:t>
            </a:r>
            <a:r>
              <a:rPr lang="ja-JP" altLang="en-US" sz="1100" dirty="0"/>
              <a:t>基準に</a:t>
            </a:r>
            <a:r>
              <a:rPr lang="ja-JP" altLang="en-US" sz="1100" dirty="0" smtClean="0"/>
              <a:t>準じて実施</a:t>
            </a:r>
            <a:r>
              <a:rPr lang="ja-JP" altLang="en-US" sz="1100" dirty="0"/>
              <a:t>し</a:t>
            </a:r>
            <a:r>
              <a:rPr lang="ja-JP" altLang="en-US" sz="1100" dirty="0" smtClean="0"/>
              <a:t>、担当者の数は２名</a:t>
            </a:r>
            <a:r>
              <a:rPr lang="ja-JP" altLang="en-US" sz="1100" dirty="0"/>
              <a:t>以上</a:t>
            </a:r>
            <a:r>
              <a:rPr lang="ja-JP" altLang="en-US" sz="1100" dirty="0" smtClean="0"/>
              <a:t>。（保育士１名以上）</a:t>
            </a:r>
            <a:endParaRPr lang="en-US" altLang="ja-JP" sz="1100" dirty="0" smtClean="0"/>
          </a:p>
        </p:txBody>
      </p:sp>
      <p:sp>
        <p:nvSpPr>
          <p:cNvPr id="2" name="角丸四角形 1"/>
          <p:cNvSpPr/>
          <p:nvPr/>
        </p:nvSpPr>
        <p:spPr>
          <a:xfrm>
            <a:off x="3368824" y="1556792"/>
            <a:ext cx="2232249" cy="2880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①一般型</a:t>
            </a:r>
            <a:r>
              <a:rPr kumimoji="1" lang="ja-JP" altLang="en-US" sz="1200" b="1" u="sng" dirty="0" smtClean="0">
                <a:solidFill>
                  <a:schemeClr val="tx1"/>
                </a:solidFill>
              </a:rPr>
              <a:t>（現行事業の後継）</a:t>
            </a:r>
            <a:endParaRPr kumimoji="1" lang="ja-JP" altLang="en-US" sz="1200" b="1" u="sng" dirty="0">
              <a:solidFill>
                <a:schemeClr val="tx1"/>
              </a:solidFill>
            </a:endParaRPr>
          </a:p>
        </p:txBody>
      </p:sp>
      <p:sp>
        <p:nvSpPr>
          <p:cNvPr id="45" name="角丸四角形 44"/>
          <p:cNvSpPr/>
          <p:nvPr/>
        </p:nvSpPr>
        <p:spPr>
          <a:xfrm>
            <a:off x="128464" y="3861048"/>
            <a:ext cx="1944216" cy="2880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①基幹型加算</a:t>
            </a:r>
            <a:r>
              <a:rPr kumimoji="1" lang="ja-JP" altLang="en-US" sz="1200" b="1" u="sng" dirty="0" smtClean="0">
                <a:solidFill>
                  <a:schemeClr val="tx1"/>
                </a:solidFill>
              </a:rPr>
              <a:t>（継続）</a:t>
            </a:r>
            <a:endParaRPr kumimoji="1" lang="ja-JP" altLang="en-US" sz="1200" b="1" u="sng" dirty="0">
              <a:solidFill>
                <a:schemeClr val="tx1"/>
              </a:solidFill>
            </a:endParaRPr>
          </a:p>
        </p:txBody>
      </p:sp>
      <p:sp>
        <p:nvSpPr>
          <p:cNvPr id="49" name="角丸四角形 48"/>
          <p:cNvSpPr/>
          <p:nvPr/>
        </p:nvSpPr>
        <p:spPr>
          <a:xfrm>
            <a:off x="3368824" y="4365104"/>
            <a:ext cx="1794551" cy="2880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②余裕活用型</a:t>
            </a:r>
            <a:r>
              <a:rPr lang="ja-JP" altLang="en-US" sz="1200" b="1" u="sng" dirty="0" smtClean="0">
                <a:solidFill>
                  <a:schemeClr val="tx1"/>
                </a:solidFill>
              </a:rPr>
              <a:t>（新規）</a:t>
            </a:r>
            <a:endParaRPr kumimoji="1" lang="ja-JP" altLang="en-US" sz="1200" b="1" u="sng" dirty="0">
              <a:solidFill>
                <a:schemeClr val="tx1"/>
              </a:solidFill>
            </a:endParaRPr>
          </a:p>
        </p:txBody>
      </p:sp>
      <p:sp>
        <p:nvSpPr>
          <p:cNvPr id="56" name="角丸四角形 55"/>
          <p:cNvSpPr/>
          <p:nvPr/>
        </p:nvSpPr>
        <p:spPr>
          <a:xfrm>
            <a:off x="5745088" y="5229200"/>
            <a:ext cx="3501797" cy="29808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③幼稚園型</a:t>
            </a:r>
            <a:r>
              <a:rPr lang="ja-JP" altLang="en-US" sz="1200" b="1" u="sng" dirty="0" smtClean="0">
                <a:solidFill>
                  <a:schemeClr val="tx1"/>
                </a:solidFill>
              </a:rPr>
              <a:t>（幼稚園における預かり保育の後継）</a:t>
            </a:r>
            <a:endParaRPr kumimoji="1" lang="ja-JP" altLang="en-US" sz="1200" b="1" u="sng" dirty="0">
              <a:solidFill>
                <a:schemeClr val="tx1"/>
              </a:solidFill>
            </a:endParaRPr>
          </a:p>
        </p:txBody>
      </p:sp>
      <p:sp>
        <p:nvSpPr>
          <p:cNvPr id="62" name="角丸四角形 61"/>
          <p:cNvSpPr/>
          <p:nvPr/>
        </p:nvSpPr>
        <p:spPr>
          <a:xfrm>
            <a:off x="5745088" y="6093296"/>
            <a:ext cx="1440160" cy="2880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④訪問型</a:t>
            </a:r>
            <a:r>
              <a:rPr kumimoji="1" lang="ja-JP" altLang="en-US" sz="1200" b="1" u="sng" dirty="0" smtClean="0">
                <a:solidFill>
                  <a:schemeClr val="tx1"/>
                </a:solidFill>
              </a:rPr>
              <a:t>（新規）</a:t>
            </a:r>
            <a:endParaRPr kumimoji="1" lang="ja-JP" altLang="en-US" sz="1200" b="1" u="sng" dirty="0">
              <a:solidFill>
                <a:schemeClr val="tx1"/>
              </a:solidFill>
            </a:endParaRPr>
          </a:p>
        </p:txBody>
      </p:sp>
      <p:sp>
        <p:nvSpPr>
          <p:cNvPr id="64" name="角丸四角形 63"/>
          <p:cNvSpPr/>
          <p:nvPr/>
        </p:nvSpPr>
        <p:spPr>
          <a:xfrm>
            <a:off x="128464" y="1507431"/>
            <a:ext cx="2740733" cy="2857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保育所型・地域密着型</a:t>
            </a:r>
            <a:r>
              <a:rPr lang="ja-JP" altLang="en-US" sz="1200" b="1" u="sng" dirty="0" smtClean="0">
                <a:solidFill>
                  <a:schemeClr val="tx1"/>
                </a:solidFill>
              </a:rPr>
              <a:t>（法定事業）</a:t>
            </a:r>
            <a:endParaRPr kumimoji="1" lang="ja-JP" altLang="en-US" sz="1200" b="1" u="sng" dirty="0">
              <a:solidFill>
                <a:schemeClr val="tx1"/>
              </a:solidFill>
            </a:endParaRPr>
          </a:p>
        </p:txBody>
      </p:sp>
      <p:sp>
        <p:nvSpPr>
          <p:cNvPr id="65" name="角丸四角形 64"/>
          <p:cNvSpPr/>
          <p:nvPr/>
        </p:nvSpPr>
        <p:spPr>
          <a:xfrm>
            <a:off x="128464" y="2631793"/>
            <a:ext cx="2092768" cy="31579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地域密着</a:t>
            </a:r>
            <a:r>
              <a:rPr kumimoji="1" lang="en-US" altLang="ja-JP" sz="1400" b="1" u="sng" dirty="0" smtClean="0">
                <a:solidFill>
                  <a:schemeClr val="tx1"/>
                </a:solidFill>
              </a:rPr>
              <a:t>Ⅱ</a:t>
            </a:r>
            <a:r>
              <a:rPr kumimoji="1" lang="ja-JP" altLang="en-US" sz="1400" b="1" u="sng" dirty="0" smtClean="0">
                <a:solidFill>
                  <a:schemeClr val="tx1"/>
                </a:solidFill>
              </a:rPr>
              <a:t>型</a:t>
            </a:r>
            <a:r>
              <a:rPr lang="ja-JP" altLang="en-US" sz="1200" b="1" u="sng" dirty="0" smtClean="0">
                <a:solidFill>
                  <a:schemeClr val="tx1"/>
                </a:solidFill>
              </a:rPr>
              <a:t>（予算事業）</a:t>
            </a:r>
            <a:endParaRPr kumimoji="1" lang="ja-JP" altLang="en-US" sz="1200" b="1" u="sng" dirty="0">
              <a:solidFill>
                <a:schemeClr val="tx1"/>
              </a:solidFill>
            </a:endParaRPr>
          </a:p>
        </p:txBody>
      </p:sp>
      <p:sp>
        <p:nvSpPr>
          <p:cNvPr id="66" name="角丸四角形 65"/>
          <p:cNvSpPr/>
          <p:nvPr/>
        </p:nvSpPr>
        <p:spPr>
          <a:xfrm>
            <a:off x="128464" y="5157191"/>
            <a:ext cx="2740732" cy="57548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tx1"/>
                </a:solidFill>
              </a:rPr>
              <a:t>幼稚園における預かり保育</a:t>
            </a:r>
            <a:endParaRPr kumimoji="1" lang="en-US" altLang="ja-JP" sz="1400" b="1" u="sng" dirty="0" smtClean="0">
              <a:solidFill>
                <a:schemeClr val="tx1"/>
              </a:solidFill>
            </a:endParaRPr>
          </a:p>
          <a:p>
            <a:r>
              <a:rPr lang="ja-JP" altLang="en-US" sz="1200" b="1" u="sng" dirty="0" smtClean="0">
                <a:solidFill>
                  <a:schemeClr val="tx1"/>
                </a:solidFill>
              </a:rPr>
              <a:t>（私立は私学助成、公立は一般財源）</a:t>
            </a:r>
            <a:endParaRPr kumimoji="1" lang="ja-JP" altLang="en-US" sz="1200" b="1" u="sng" dirty="0">
              <a:solidFill>
                <a:schemeClr val="tx1"/>
              </a:solidFill>
            </a:endParaRPr>
          </a:p>
        </p:txBody>
      </p:sp>
      <p:sp>
        <p:nvSpPr>
          <p:cNvPr id="3" name="スライド番号プレースホルダー 2"/>
          <p:cNvSpPr>
            <a:spLocks noGrp="1"/>
          </p:cNvSpPr>
          <p:nvPr>
            <p:ph type="sldNum" sz="quarter" idx="12"/>
          </p:nvPr>
        </p:nvSpPr>
        <p:spPr>
          <a:xfrm>
            <a:off x="7538144" y="6520259"/>
            <a:ext cx="2311400" cy="365125"/>
          </a:xfrm>
        </p:spPr>
        <p:txBody>
          <a:bodyPr/>
          <a:lstStyle/>
          <a:p>
            <a:fld id="{DA6E395B-D6EB-4E64-992C-0650EBC0D768}" type="slidenum">
              <a:rPr kumimoji="1" lang="ja-JP" altLang="en-US" smtClean="0">
                <a:solidFill>
                  <a:schemeClr val="tx1"/>
                </a:solidFill>
              </a:rPr>
              <a:pPr/>
              <a:t>5</a:t>
            </a:fld>
            <a:endParaRPr kumimoji="1" lang="ja-JP" altLang="en-US" dirty="0">
              <a:solidFill>
                <a:schemeClr val="tx1"/>
              </a:solidFill>
            </a:endParaRPr>
          </a:p>
        </p:txBody>
      </p:sp>
    </p:spTree>
    <p:extLst>
      <p:ext uri="{BB962C8B-B14F-4D97-AF65-F5344CB8AC3E}">
        <p14:creationId xmlns:p14="http://schemas.microsoft.com/office/powerpoint/2010/main" xmlns="" val="4096279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7658" y="540000"/>
            <a:ext cx="9801886" cy="6273015"/>
          </a:xfrm>
          <a:prstGeom prst="rect">
            <a:avLst/>
          </a:prstGeom>
          <a:solidFill>
            <a:srgbClr val="CCFFCC"/>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6" name="角丸四角形 5"/>
          <p:cNvSpPr/>
          <p:nvPr/>
        </p:nvSpPr>
        <p:spPr>
          <a:xfrm>
            <a:off x="116463" y="2204864"/>
            <a:ext cx="9673075" cy="4464496"/>
          </a:xfrm>
          <a:prstGeom prst="roundRect">
            <a:avLst>
              <a:gd name="adj" fmla="val 327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500" b="1" u="sng" dirty="0" smtClean="0">
              <a:solidFill>
                <a:schemeClr val="tx1"/>
              </a:solidFill>
            </a:endParaRPr>
          </a:p>
          <a:p>
            <a:r>
              <a:rPr lang="ja-JP" altLang="en-US" sz="1200" b="1" u="sng" dirty="0" smtClean="0">
                <a:solidFill>
                  <a:schemeClr val="tx1"/>
                </a:solidFill>
              </a:rPr>
              <a:t>１．従事する者</a:t>
            </a:r>
            <a:r>
              <a:rPr lang="en-US" altLang="ja-JP" sz="1200" b="1" u="sng" dirty="0" smtClean="0">
                <a:solidFill>
                  <a:schemeClr val="tx1"/>
                </a:solidFill>
              </a:rPr>
              <a:t>【</a:t>
            </a:r>
            <a:r>
              <a:rPr lang="ja-JP" altLang="en-US" sz="1200" b="1" u="sng" dirty="0" smtClean="0">
                <a:solidFill>
                  <a:schemeClr val="tx1"/>
                </a:solidFill>
              </a:rPr>
              <a:t>従うべき基準</a:t>
            </a:r>
            <a:r>
              <a:rPr lang="en-US" altLang="ja-JP" sz="1200" b="1" u="sng" dirty="0" smtClean="0">
                <a:solidFill>
                  <a:schemeClr val="tx1"/>
                </a:solidFill>
              </a:rPr>
              <a:t>】</a:t>
            </a:r>
          </a:p>
          <a:p>
            <a:r>
              <a:rPr lang="ja-JP" altLang="en-US" sz="1200" dirty="0" smtClean="0">
                <a:solidFill>
                  <a:schemeClr val="tx1"/>
                </a:solidFill>
              </a:rPr>
              <a:t>　○　資格の水準は、児童福祉施設の設備及び運営に関する基準第</a:t>
            </a:r>
            <a:r>
              <a:rPr lang="ja-JP" altLang="en-US" sz="1200" dirty="0">
                <a:solidFill>
                  <a:schemeClr val="tx1"/>
                </a:solidFill>
              </a:rPr>
              <a:t>３８</a:t>
            </a:r>
            <a:r>
              <a:rPr lang="ja-JP" altLang="en-US" sz="1200" dirty="0" smtClean="0">
                <a:solidFill>
                  <a:schemeClr val="tx1"/>
                </a:solidFill>
              </a:rPr>
              <a:t>条第２項に該当する「児童の遊びを指導する者」であって、研修を受講した</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者とすることが適当。（一定の経過措置等についても検討）</a:t>
            </a:r>
            <a:endParaRPr lang="en-US" altLang="ja-JP" sz="500" dirty="0" smtClean="0">
              <a:solidFill>
                <a:schemeClr val="tx1"/>
              </a:solidFill>
            </a:endParaRPr>
          </a:p>
          <a:p>
            <a:endParaRPr lang="en-US" altLang="ja-JP" sz="500" b="1" u="sng" dirty="0" smtClean="0">
              <a:solidFill>
                <a:schemeClr val="tx1"/>
              </a:solidFill>
            </a:endParaRPr>
          </a:p>
          <a:p>
            <a:r>
              <a:rPr lang="ja-JP" altLang="en-US" sz="1200" b="1" u="sng" dirty="0" smtClean="0">
                <a:solidFill>
                  <a:schemeClr val="tx1"/>
                </a:solidFill>
              </a:rPr>
              <a:t>２．員数</a:t>
            </a:r>
            <a:r>
              <a:rPr lang="en-US" altLang="ja-JP" sz="1200" b="1" u="sng" dirty="0" smtClean="0">
                <a:solidFill>
                  <a:schemeClr val="tx1"/>
                </a:solidFill>
              </a:rPr>
              <a:t>【</a:t>
            </a:r>
            <a:r>
              <a:rPr lang="ja-JP" altLang="en-US" sz="1200" b="1" u="sng" dirty="0" smtClean="0">
                <a:solidFill>
                  <a:schemeClr val="tx1"/>
                </a:solidFill>
              </a:rPr>
              <a:t>従うべき基準</a:t>
            </a:r>
            <a:r>
              <a:rPr lang="en-US" altLang="ja-JP" sz="1200" b="1" u="sng" dirty="0" smtClean="0">
                <a:solidFill>
                  <a:schemeClr val="tx1"/>
                </a:solidFill>
              </a:rPr>
              <a:t>】</a:t>
            </a: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職員は２人以上配置すること</a:t>
            </a:r>
            <a:r>
              <a:rPr lang="ja-JP" altLang="en-US" sz="1200" dirty="0">
                <a:solidFill>
                  <a:schemeClr val="tx1"/>
                </a:solidFill>
              </a:rPr>
              <a:t>とし、</a:t>
            </a:r>
            <a:r>
              <a:rPr lang="ja-JP" altLang="en-US" sz="1200" dirty="0" smtClean="0">
                <a:solidFill>
                  <a:schemeClr val="tx1"/>
                </a:solidFill>
              </a:rPr>
              <a:t>うち１人</a:t>
            </a:r>
            <a:r>
              <a:rPr lang="ja-JP" altLang="en-US" sz="1200" dirty="0">
                <a:solidFill>
                  <a:schemeClr val="tx1"/>
                </a:solidFill>
              </a:rPr>
              <a:t>以上</a:t>
            </a:r>
            <a:r>
              <a:rPr lang="ja-JP" altLang="en-US" sz="1200" dirty="0" smtClean="0">
                <a:solidFill>
                  <a:schemeClr val="tx1"/>
                </a:solidFill>
              </a:rPr>
              <a:t>は有</a:t>
            </a:r>
            <a:r>
              <a:rPr lang="ja-JP" altLang="en-US" sz="1200" dirty="0">
                <a:solidFill>
                  <a:schemeClr val="tx1"/>
                </a:solidFill>
              </a:rPr>
              <a:t>資格者</a:t>
            </a:r>
            <a:r>
              <a:rPr lang="ja-JP" altLang="en-US" sz="1200" dirty="0" smtClean="0">
                <a:solidFill>
                  <a:schemeClr val="tx1"/>
                </a:solidFill>
              </a:rPr>
              <a:t>とする</a:t>
            </a:r>
            <a:r>
              <a:rPr lang="ja-JP" altLang="en-US" sz="1200" dirty="0">
                <a:solidFill>
                  <a:schemeClr val="tx1"/>
                </a:solidFill>
              </a:rPr>
              <a:t>ことが</a:t>
            </a:r>
            <a:r>
              <a:rPr lang="ja-JP" altLang="en-US" sz="1200" dirty="0" smtClean="0">
                <a:solidFill>
                  <a:schemeClr val="tx1"/>
                </a:solidFill>
              </a:rPr>
              <a:t>適当。</a:t>
            </a:r>
            <a:endParaRPr lang="en-US" altLang="ja-JP" sz="500" dirty="0" smtClean="0">
              <a:solidFill>
                <a:schemeClr val="tx1"/>
              </a:solidFill>
            </a:endParaRPr>
          </a:p>
          <a:p>
            <a:endParaRPr lang="en-US" altLang="ja-JP" sz="500" b="1" u="sng" dirty="0" smtClean="0">
              <a:solidFill>
                <a:schemeClr val="tx1"/>
              </a:solidFill>
            </a:endParaRPr>
          </a:p>
          <a:p>
            <a:r>
              <a:rPr lang="ja-JP" altLang="en-US" sz="1200" b="1" u="sng" dirty="0" smtClean="0">
                <a:solidFill>
                  <a:schemeClr val="tx1"/>
                </a:solidFill>
              </a:rPr>
              <a:t>３．児童の集団の規模</a:t>
            </a:r>
            <a:r>
              <a:rPr lang="en-US" altLang="ja-JP" sz="1200" b="1" u="sng" dirty="0" smtClean="0">
                <a:solidFill>
                  <a:schemeClr val="tx1"/>
                </a:solidFill>
              </a:rPr>
              <a:t>【</a:t>
            </a:r>
            <a:r>
              <a:rPr lang="ja-JP" altLang="en-US" sz="1200" b="1" u="sng" dirty="0" smtClean="0">
                <a:solidFill>
                  <a:schemeClr val="tx1"/>
                </a:solidFill>
              </a:rPr>
              <a:t>参酌すべき基準</a:t>
            </a:r>
            <a:r>
              <a:rPr lang="en-US" altLang="ja-JP" sz="1200" b="1" u="sng" dirty="0" smtClean="0">
                <a:solidFill>
                  <a:schemeClr val="tx1"/>
                </a:solidFill>
              </a:rPr>
              <a:t>】</a:t>
            </a:r>
            <a:endParaRPr lang="en-US" altLang="ja-JP" sz="1200" b="1" u="sng" dirty="0">
              <a:solidFill>
                <a:schemeClr val="tx1"/>
              </a:solidFill>
            </a:endParaRP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児童</a:t>
            </a:r>
            <a:r>
              <a:rPr lang="ja-JP" altLang="en-US" sz="1200" dirty="0">
                <a:solidFill>
                  <a:schemeClr val="tx1"/>
                </a:solidFill>
              </a:rPr>
              <a:t>の集団の規模はおおむね４０人</a:t>
            </a:r>
            <a:r>
              <a:rPr lang="ja-JP" altLang="en-US" sz="1200" dirty="0" smtClean="0">
                <a:solidFill>
                  <a:schemeClr val="tx1"/>
                </a:solidFill>
              </a:rPr>
              <a:t>までと</a:t>
            </a:r>
            <a:r>
              <a:rPr lang="ja-JP" altLang="en-US" sz="1200" dirty="0">
                <a:solidFill>
                  <a:schemeClr val="tx1"/>
                </a:solidFill>
              </a:rPr>
              <a:t>すること</a:t>
            </a:r>
            <a:r>
              <a:rPr lang="ja-JP" altLang="en-US" sz="1200" dirty="0" smtClean="0">
                <a:solidFill>
                  <a:schemeClr val="tx1"/>
                </a:solidFill>
              </a:rPr>
              <a:t>が適当。　　</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lang="en-US" altLang="ja-JP" sz="1050" dirty="0" smtClean="0">
                <a:solidFill>
                  <a:schemeClr val="tx1"/>
                </a:solidFill>
              </a:rPr>
              <a:t>※</a:t>
            </a:r>
            <a:r>
              <a:rPr lang="ja-JP" altLang="en-US" sz="1050" dirty="0" smtClean="0">
                <a:solidFill>
                  <a:schemeClr val="tx1"/>
                </a:solidFill>
              </a:rPr>
              <a:t>児童数</a:t>
            </a:r>
            <a:r>
              <a:rPr lang="ja-JP" altLang="en-US" sz="1050" dirty="0">
                <a:solidFill>
                  <a:schemeClr val="tx1"/>
                </a:solidFill>
              </a:rPr>
              <a:t>がおおむね４０人を超えるクラブについては</a:t>
            </a:r>
            <a:r>
              <a:rPr lang="ja-JP" altLang="en-US" sz="1050" dirty="0" smtClean="0">
                <a:solidFill>
                  <a:schemeClr val="tx1"/>
                </a:solidFill>
              </a:rPr>
              <a:t>、複数</a:t>
            </a:r>
            <a:r>
              <a:rPr lang="ja-JP" altLang="en-US" sz="1050" dirty="0">
                <a:solidFill>
                  <a:schemeClr val="tx1"/>
                </a:solidFill>
              </a:rPr>
              <a:t>の</a:t>
            </a:r>
            <a:r>
              <a:rPr lang="ja-JP" altLang="en-US" sz="1050" dirty="0" smtClean="0">
                <a:solidFill>
                  <a:schemeClr val="tx1"/>
                </a:solidFill>
              </a:rPr>
              <a:t>クラブに</a:t>
            </a:r>
            <a:r>
              <a:rPr lang="ja-JP" altLang="en-US" sz="1050" dirty="0">
                <a:solidFill>
                  <a:schemeClr val="tx1"/>
                </a:solidFill>
              </a:rPr>
              <a:t>分割して運営</a:t>
            </a:r>
            <a:r>
              <a:rPr lang="ja-JP" altLang="en-US" sz="1050" dirty="0" smtClean="0">
                <a:solidFill>
                  <a:schemeClr val="tx1"/>
                </a:solidFill>
              </a:rPr>
              <a:t>すること</a:t>
            </a:r>
            <a:r>
              <a:rPr lang="ja-JP" altLang="en-US" sz="1050" dirty="0">
                <a:solidFill>
                  <a:schemeClr val="tx1"/>
                </a:solidFill>
              </a:rPr>
              <a:t>や</a:t>
            </a:r>
            <a:r>
              <a:rPr lang="ja-JP" altLang="en-US" sz="1050" dirty="0" smtClean="0">
                <a:solidFill>
                  <a:schemeClr val="tx1"/>
                </a:solidFill>
              </a:rPr>
              <a:t>、１つ</a:t>
            </a:r>
            <a:r>
              <a:rPr lang="ja-JP" altLang="en-US" sz="1050" dirty="0">
                <a:solidFill>
                  <a:schemeClr val="tx1"/>
                </a:solidFill>
              </a:rPr>
              <a:t>の</a:t>
            </a:r>
            <a:r>
              <a:rPr lang="ja-JP" altLang="en-US" sz="1050" dirty="0" smtClean="0">
                <a:solidFill>
                  <a:schemeClr val="tx1"/>
                </a:solidFill>
              </a:rPr>
              <a:t>クラブの</a:t>
            </a:r>
            <a:r>
              <a:rPr lang="ja-JP" altLang="en-US" sz="1050" dirty="0">
                <a:solidFill>
                  <a:schemeClr val="tx1"/>
                </a:solidFill>
              </a:rPr>
              <a:t>中</a:t>
            </a:r>
            <a:r>
              <a:rPr lang="ja-JP" altLang="en-US" sz="1050" dirty="0" smtClean="0">
                <a:solidFill>
                  <a:schemeClr val="tx1"/>
                </a:solidFill>
              </a:rPr>
              <a:t>で複数</a:t>
            </a:r>
            <a:r>
              <a:rPr lang="ja-JP" altLang="en-US" sz="1050" dirty="0">
                <a:solidFill>
                  <a:schemeClr val="tx1"/>
                </a:solidFill>
              </a:rPr>
              <a:t>の集団</a:t>
            </a:r>
            <a:r>
              <a:rPr lang="ja-JP" altLang="en-US" sz="1050" dirty="0" smtClean="0">
                <a:solidFill>
                  <a:schemeClr val="tx1"/>
                </a:solidFill>
              </a:rPr>
              <a:t>に分けて対応</a:t>
            </a:r>
            <a:r>
              <a:rPr lang="ja-JP" altLang="en-US" sz="1050" dirty="0">
                <a:solidFill>
                  <a:schemeClr val="tx1"/>
                </a:solidFill>
              </a:rPr>
              <a:t>するよう努める</a:t>
            </a:r>
            <a:r>
              <a:rPr lang="ja-JP" altLang="en-US" sz="1050" dirty="0" smtClean="0">
                <a:solidFill>
                  <a:schemeClr val="tx1"/>
                </a:solidFill>
              </a:rPr>
              <a:t>こととし、</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　　　　国としてもおおむね４０人規模のクラブへの移行を支援していくことが</a:t>
            </a:r>
            <a:r>
              <a:rPr lang="ja-JP" altLang="en-US" sz="1050" dirty="0">
                <a:solidFill>
                  <a:schemeClr val="tx1"/>
                </a:solidFill>
              </a:rPr>
              <a:t>必要</a:t>
            </a:r>
            <a:r>
              <a:rPr lang="ja-JP" altLang="en-US" sz="1050" dirty="0" smtClean="0">
                <a:solidFill>
                  <a:schemeClr val="tx1"/>
                </a:solidFill>
              </a:rPr>
              <a:t>。</a:t>
            </a:r>
            <a:endParaRPr lang="en-US" altLang="ja-JP" sz="1050" dirty="0" smtClean="0">
              <a:solidFill>
                <a:schemeClr val="tx1"/>
              </a:solidFill>
            </a:endParaRPr>
          </a:p>
          <a:p>
            <a:endParaRPr lang="en-US" altLang="ja-JP" sz="500" b="1" u="sng" dirty="0" smtClean="0">
              <a:solidFill>
                <a:schemeClr val="tx1"/>
              </a:solidFill>
            </a:endParaRPr>
          </a:p>
          <a:p>
            <a:r>
              <a:rPr lang="ja-JP" altLang="en-US" sz="1200" b="1" u="sng" dirty="0" smtClean="0">
                <a:solidFill>
                  <a:schemeClr val="tx1"/>
                </a:solidFill>
              </a:rPr>
              <a:t>４．施設・設備</a:t>
            </a:r>
            <a:r>
              <a:rPr lang="en-US" altLang="ja-JP" sz="1200" b="1" u="sng" dirty="0" smtClean="0">
                <a:solidFill>
                  <a:schemeClr val="tx1"/>
                </a:solidFill>
              </a:rPr>
              <a:t>【</a:t>
            </a:r>
            <a:r>
              <a:rPr lang="ja-JP" altLang="en-US" sz="1200" b="1" u="sng" dirty="0" smtClean="0">
                <a:solidFill>
                  <a:schemeClr val="tx1"/>
                </a:solidFill>
              </a:rPr>
              <a:t>参酌すべき基準</a:t>
            </a:r>
            <a:r>
              <a:rPr lang="en-US" altLang="ja-JP" sz="1200" b="1" u="sng" dirty="0" smtClean="0">
                <a:solidFill>
                  <a:schemeClr val="tx1"/>
                </a:solidFill>
              </a:rPr>
              <a:t>】</a:t>
            </a: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専用室は</a:t>
            </a:r>
            <a:r>
              <a:rPr lang="ja-JP" altLang="en-US" sz="1200" dirty="0">
                <a:solidFill>
                  <a:schemeClr val="tx1"/>
                </a:solidFill>
              </a:rPr>
              <a:t>児童の生活の場としての機能が十分に確保</a:t>
            </a:r>
            <a:r>
              <a:rPr lang="ja-JP" altLang="en-US" sz="1200" dirty="0" smtClean="0">
                <a:solidFill>
                  <a:schemeClr val="tx1"/>
                </a:solidFill>
              </a:rPr>
              <a:t>され、</a:t>
            </a:r>
            <a:r>
              <a:rPr lang="ja-JP" altLang="en-US" sz="1200" dirty="0">
                <a:solidFill>
                  <a:schemeClr val="tx1"/>
                </a:solidFill>
              </a:rPr>
              <a:t>事業</a:t>
            </a:r>
            <a:r>
              <a:rPr lang="ja-JP" altLang="en-US" sz="1200" dirty="0" smtClean="0">
                <a:solidFill>
                  <a:schemeClr val="tx1"/>
                </a:solidFill>
              </a:rPr>
              <a:t>の実施</a:t>
            </a:r>
            <a:r>
              <a:rPr lang="ja-JP" altLang="en-US" sz="1200" dirty="0">
                <a:solidFill>
                  <a:schemeClr val="tx1"/>
                </a:solidFill>
              </a:rPr>
              <a:t>時間帯</a:t>
            </a:r>
            <a:r>
              <a:rPr lang="ja-JP" altLang="en-US" sz="1200" dirty="0" smtClean="0">
                <a:solidFill>
                  <a:schemeClr val="tx1"/>
                </a:solidFill>
              </a:rPr>
              <a:t>を通じて専用で利用できる部屋と捉え、面積は「</a:t>
            </a:r>
            <a:r>
              <a:rPr lang="ja-JP" altLang="en-US" sz="1200" dirty="0">
                <a:solidFill>
                  <a:schemeClr val="tx1"/>
                </a:solidFill>
              </a:rPr>
              <a:t>児童１人</a:t>
            </a:r>
            <a:r>
              <a:rPr lang="ja-JP" altLang="en-US" sz="1200" dirty="0" smtClean="0">
                <a:solidFill>
                  <a:schemeClr val="tx1"/>
                </a:solidFill>
              </a:rPr>
              <a:t>当たり</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おおむね１．６５㎡</a:t>
            </a:r>
            <a:r>
              <a:rPr lang="ja-JP" altLang="en-US" sz="1200" dirty="0">
                <a:solidFill>
                  <a:schemeClr val="tx1"/>
                </a:solidFill>
              </a:rPr>
              <a:t>以上」とすること</a:t>
            </a:r>
            <a:r>
              <a:rPr lang="ja-JP" altLang="en-US" sz="1200" dirty="0" smtClean="0">
                <a:solidFill>
                  <a:schemeClr val="tx1"/>
                </a:solidFill>
              </a:rPr>
              <a:t>が適当。</a:t>
            </a:r>
            <a:endParaRPr lang="en-US" altLang="ja-JP" sz="1200" dirty="0" smtClean="0">
              <a:solidFill>
                <a:schemeClr val="tx1"/>
              </a:solidFill>
            </a:endParaRPr>
          </a:p>
          <a:p>
            <a:endParaRPr lang="en-US" altLang="ja-JP" sz="500" b="1" u="sng" dirty="0" smtClean="0">
              <a:solidFill>
                <a:schemeClr val="tx1"/>
              </a:solidFill>
            </a:endParaRPr>
          </a:p>
          <a:p>
            <a:r>
              <a:rPr lang="ja-JP" altLang="en-US" sz="1200" b="1" u="sng" dirty="0" smtClean="0">
                <a:solidFill>
                  <a:schemeClr val="tx1"/>
                </a:solidFill>
              </a:rPr>
              <a:t>５．開所日数・開所時間</a:t>
            </a:r>
            <a:r>
              <a:rPr lang="en-US" altLang="ja-JP" sz="1200" b="1" u="sng" dirty="0" smtClean="0">
                <a:solidFill>
                  <a:schemeClr val="tx1"/>
                </a:solidFill>
              </a:rPr>
              <a:t>【</a:t>
            </a:r>
            <a:r>
              <a:rPr lang="ja-JP" altLang="en-US" sz="1200" b="1" u="sng" dirty="0" smtClean="0">
                <a:solidFill>
                  <a:schemeClr val="tx1"/>
                </a:solidFill>
              </a:rPr>
              <a:t>参酌すべき基準</a:t>
            </a:r>
            <a:r>
              <a:rPr lang="en-US" altLang="ja-JP" sz="1200" b="1" u="sng" dirty="0" smtClean="0">
                <a:solidFill>
                  <a:schemeClr val="tx1"/>
                </a:solidFill>
              </a:rPr>
              <a:t>】</a:t>
            </a:r>
            <a:endParaRPr lang="en-US" altLang="ja-JP" sz="1200" b="1" u="sng" dirty="0">
              <a:solidFill>
                <a:schemeClr val="tx1"/>
              </a:solidFill>
            </a:endParaRP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開所日数については、年間</a:t>
            </a:r>
            <a:r>
              <a:rPr lang="ja-JP" altLang="en-US" sz="1200" dirty="0">
                <a:solidFill>
                  <a:schemeClr val="tx1"/>
                </a:solidFill>
              </a:rPr>
              <a:t>２５０日以上を原則とし</a:t>
            </a:r>
            <a:r>
              <a:rPr lang="ja-JP" altLang="en-US" sz="1200" dirty="0" smtClean="0">
                <a:solidFill>
                  <a:schemeClr val="tx1"/>
                </a:solidFill>
              </a:rPr>
              <a:t>、開所時間については、平日</a:t>
            </a:r>
            <a:r>
              <a:rPr lang="ja-JP" altLang="en-US" sz="1200" dirty="0">
                <a:solidFill>
                  <a:schemeClr val="tx1"/>
                </a:solidFill>
              </a:rPr>
              <a:t>につき１日３時間以上</a:t>
            </a:r>
            <a:r>
              <a:rPr lang="ja-JP" altLang="en-US" sz="1200" dirty="0" smtClean="0">
                <a:solidFill>
                  <a:schemeClr val="tx1"/>
                </a:solidFill>
              </a:rPr>
              <a:t>、休日</a:t>
            </a:r>
            <a:r>
              <a:rPr lang="ja-JP" altLang="en-US" sz="1200" dirty="0">
                <a:solidFill>
                  <a:schemeClr val="tx1"/>
                </a:solidFill>
              </a:rPr>
              <a:t>につき１日８時間以上を原則とし</a:t>
            </a:r>
            <a:r>
              <a:rPr lang="ja-JP" altLang="en-US" sz="1200" dirty="0" smtClean="0">
                <a:solidFill>
                  <a:schemeClr val="tx1"/>
                </a:solidFill>
              </a:rPr>
              <a:t>、</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それぞれ地域の実情</a:t>
            </a:r>
            <a:r>
              <a:rPr lang="ja-JP" altLang="en-US" sz="1200" dirty="0">
                <a:solidFill>
                  <a:schemeClr val="tx1"/>
                </a:solidFill>
              </a:rPr>
              <a:t>や</a:t>
            </a:r>
            <a:r>
              <a:rPr lang="ja-JP" altLang="en-US" sz="1200" dirty="0" smtClean="0">
                <a:solidFill>
                  <a:schemeClr val="tx1"/>
                </a:solidFill>
              </a:rPr>
              <a:t>保護者</a:t>
            </a:r>
            <a:r>
              <a:rPr lang="ja-JP" altLang="en-US" sz="1200" dirty="0">
                <a:solidFill>
                  <a:schemeClr val="tx1"/>
                </a:solidFill>
              </a:rPr>
              <a:t>の</a:t>
            </a:r>
            <a:r>
              <a:rPr lang="ja-JP" altLang="en-US" sz="1200" dirty="0" smtClean="0">
                <a:solidFill>
                  <a:schemeClr val="tx1"/>
                </a:solidFill>
              </a:rPr>
              <a:t>就労状況</a:t>
            </a:r>
            <a:r>
              <a:rPr lang="ja-JP" altLang="en-US" sz="1200" dirty="0">
                <a:solidFill>
                  <a:schemeClr val="tx1"/>
                </a:solidFill>
              </a:rPr>
              <a:t>等を考慮</a:t>
            </a:r>
            <a:r>
              <a:rPr lang="ja-JP" altLang="en-US" sz="1200" dirty="0" smtClean="0">
                <a:solidFill>
                  <a:schemeClr val="tx1"/>
                </a:solidFill>
              </a:rPr>
              <a:t>して事業を</a:t>
            </a:r>
            <a:r>
              <a:rPr lang="ja-JP" altLang="en-US" sz="1200" dirty="0">
                <a:solidFill>
                  <a:schemeClr val="tx1"/>
                </a:solidFill>
              </a:rPr>
              <a:t>行う者が定める</a:t>
            </a:r>
            <a:r>
              <a:rPr lang="ja-JP" altLang="en-US" sz="1200" dirty="0" smtClean="0">
                <a:solidFill>
                  <a:schemeClr val="tx1"/>
                </a:solidFill>
              </a:rPr>
              <a:t>ものとする</a:t>
            </a:r>
            <a:r>
              <a:rPr lang="ja-JP" altLang="en-US" sz="1200" dirty="0">
                <a:solidFill>
                  <a:schemeClr val="tx1"/>
                </a:solidFill>
              </a:rPr>
              <a:t>ことが適当</a:t>
            </a:r>
            <a:r>
              <a:rPr lang="ja-JP" altLang="en-US" sz="1200" dirty="0" smtClean="0">
                <a:solidFill>
                  <a:schemeClr val="tx1"/>
                </a:solidFill>
              </a:rPr>
              <a:t>。</a:t>
            </a:r>
            <a:endParaRPr lang="en-US" altLang="ja-JP" sz="1200" dirty="0" smtClean="0">
              <a:solidFill>
                <a:schemeClr val="tx1"/>
              </a:solidFill>
            </a:endParaRPr>
          </a:p>
          <a:p>
            <a:endParaRPr lang="en-US" altLang="ja-JP" sz="500" b="1" u="sng" dirty="0" smtClean="0">
              <a:solidFill>
                <a:schemeClr val="tx1"/>
              </a:solidFill>
            </a:endParaRPr>
          </a:p>
          <a:p>
            <a:r>
              <a:rPr lang="ja-JP" altLang="en-US" sz="1200" b="1" u="sng" dirty="0" smtClean="0">
                <a:solidFill>
                  <a:schemeClr val="tx1"/>
                </a:solidFill>
              </a:rPr>
              <a:t>６．その他の基準</a:t>
            </a:r>
            <a:r>
              <a:rPr lang="en-US" altLang="ja-JP" sz="1200" b="1" u="sng" dirty="0" smtClean="0">
                <a:solidFill>
                  <a:schemeClr val="tx1"/>
                </a:solidFill>
              </a:rPr>
              <a:t>【</a:t>
            </a:r>
            <a:r>
              <a:rPr lang="ja-JP" altLang="en-US" sz="1200" b="1" u="sng" dirty="0">
                <a:solidFill>
                  <a:schemeClr val="tx1"/>
                </a:solidFill>
              </a:rPr>
              <a:t>参酌すべき基準</a:t>
            </a:r>
            <a:r>
              <a:rPr lang="en-US" altLang="ja-JP" sz="1200" b="1" u="sng" dirty="0">
                <a:solidFill>
                  <a:schemeClr val="tx1"/>
                </a:solidFill>
              </a:rPr>
              <a:t>】</a:t>
            </a: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a:t>
            </a:r>
            <a:r>
              <a:rPr lang="ja-JP" altLang="en-US" sz="1200" dirty="0">
                <a:solidFill>
                  <a:schemeClr val="tx1"/>
                </a:solidFill>
              </a:rPr>
              <a:t>非常災害対策」、「虐待等の禁止」</a:t>
            </a:r>
            <a:r>
              <a:rPr lang="ja-JP" altLang="en-US" sz="1200" dirty="0" smtClean="0">
                <a:solidFill>
                  <a:schemeClr val="tx1"/>
                </a:solidFill>
              </a:rPr>
              <a:t>、「</a:t>
            </a:r>
            <a:r>
              <a:rPr lang="ja-JP" altLang="en-US" sz="1200" dirty="0">
                <a:solidFill>
                  <a:schemeClr val="tx1"/>
                </a:solidFill>
              </a:rPr>
              <a:t>保護者・小学校等との</a:t>
            </a:r>
            <a:r>
              <a:rPr lang="ja-JP" altLang="en-US" sz="1200" dirty="0" smtClean="0">
                <a:solidFill>
                  <a:schemeClr val="tx1"/>
                </a:solidFill>
              </a:rPr>
              <a:t>連携等</a:t>
            </a:r>
            <a:r>
              <a:rPr lang="ja-JP" altLang="en-US" sz="1200" dirty="0">
                <a:solidFill>
                  <a:schemeClr val="tx1"/>
                </a:solidFill>
              </a:rPr>
              <a:t>」、「事故発生</a:t>
            </a:r>
            <a:r>
              <a:rPr lang="ja-JP" altLang="en-US" sz="1200" dirty="0" smtClean="0">
                <a:solidFill>
                  <a:schemeClr val="tx1"/>
                </a:solidFill>
              </a:rPr>
              <a:t>時の</a:t>
            </a:r>
            <a:r>
              <a:rPr lang="ja-JP" altLang="en-US" sz="1200" dirty="0">
                <a:solidFill>
                  <a:schemeClr val="tx1"/>
                </a:solidFill>
              </a:rPr>
              <a:t>対応</a:t>
            </a:r>
            <a:r>
              <a:rPr lang="ja-JP" altLang="en-US" sz="1200" dirty="0" smtClean="0">
                <a:solidFill>
                  <a:schemeClr val="tx1"/>
                </a:solidFill>
              </a:rPr>
              <a:t>」等に</a:t>
            </a:r>
            <a:r>
              <a:rPr lang="ja-JP" altLang="en-US" sz="1200" dirty="0">
                <a:solidFill>
                  <a:schemeClr val="tx1"/>
                </a:solidFill>
              </a:rPr>
              <a:t>ついて省令上</a:t>
            </a:r>
            <a:r>
              <a:rPr lang="ja-JP" altLang="en-US" sz="1200" dirty="0" smtClean="0">
                <a:solidFill>
                  <a:schemeClr val="tx1"/>
                </a:solidFill>
              </a:rPr>
              <a:t>に定める</a:t>
            </a:r>
            <a:r>
              <a:rPr lang="ja-JP" altLang="en-US" sz="1200" dirty="0">
                <a:solidFill>
                  <a:schemeClr val="tx1"/>
                </a:solidFill>
              </a:rPr>
              <a:t>ことが</a:t>
            </a:r>
            <a:r>
              <a:rPr lang="ja-JP" altLang="en-US" sz="1200" dirty="0" smtClean="0">
                <a:solidFill>
                  <a:schemeClr val="tx1"/>
                </a:solidFill>
              </a:rPr>
              <a:t>適当。</a:t>
            </a:r>
            <a:endParaRPr lang="en-US" altLang="ja-JP" sz="1200" dirty="0" smtClean="0">
              <a:solidFill>
                <a:schemeClr val="tx1"/>
              </a:solidFill>
            </a:endParaRPr>
          </a:p>
          <a:p>
            <a:endParaRPr lang="en-US" altLang="ja-JP" sz="500" b="1" u="sng" dirty="0" smtClean="0">
              <a:solidFill>
                <a:schemeClr val="tx1"/>
              </a:solidFill>
            </a:endParaRPr>
          </a:p>
          <a:p>
            <a:r>
              <a:rPr lang="ja-JP" altLang="en-US" sz="1200" b="1" u="sng" dirty="0" smtClean="0">
                <a:solidFill>
                  <a:schemeClr val="tx1"/>
                </a:solidFill>
              </a:rPr>
              <a:t>７</a:t>
            </a:r>
            <a:r>
              <a:rPr lang="ja-JP" altLang="en-US" sz="1200" b="1" u="sng" dirty="0">
                <a:solidFill>
                  <a:schemeClr val="tx1"/>
                </a:solidFill>
              </a:rPr>
              <a:t>．その他（基準以外の事項</a:t>
            </a:r>
            <a:r>
              <a:rPr lang="ja-JP" altLang="en-US" sz="1200" b="1" u="sng" dirty="0" smtClean="0">
                <a:solidFill>
                  <a:schemeClr val="tx1"/>
                </a:solidFill>
              </a:rPr>
              <a:t>）</a:t>
            </a:r>
            <a:endParaRPr lang="en-US" altLang="ja-JP" sz="1200" b="1" u="sng" dirty="0" smtClean="0">
              <a:solidFill>
                <a:schemeClr val="tx1"/>
              </a:solidFill>
            </a:endParaRPr>
          </a:p>
          <a:p>
            <a:r>
              <a:rPr lang="ja-JP" altLang="en-US" sz="1200" dirty="0" smtClean="0">
                <a:solidFill>
                  <a:schemeClr val="tx1"/>
                </a:solidFill>
              </a:rPr>
              <a:t>　○</a:t>
            </a:r>
            <a:r>
              <a:rPr lang="ja-JP" altLang="en-US" sz="1200" dirty="0">
                <a:solidFill>
                  <a:schemeClr val="tx1"/>
                </a:solidFill>
              </a:rPr>
              <a:t>　市町村は</a:t>
            </a:r>
            <a:r>
              <a:rPr lang="ja-JP" altLang="en-US" sz="1200" dirty="0" smtClean="0">
                <a:solidFill>
                  <a:schemeClr val="tx1"/>
                </a:solidFill>
              </a:rPr>
              <a:t>、定員</a:t>
            </a:r>
            <a:r>
              <a:rPr lang="ja-JP" altLang="en-US" sz="1200" dirty="0">
                <a:solidFill>
                  <a:schemeClr val="tx1"/>
                </a:solidFill>
              </a:rPr>
              <a:t>や待機児童の状況等を一元的に把握し、必要に応じ、利用についてのあっせん・調整</a:t>
            </a:r>
            <a:r>
              <a:rPr lang="ja-JP" altLang="en-US" sz="1200" dirty="0" smtClean="0">
                <a:solidFill>
                  <a:schemeClr val="tx1"/>
                </a:solidFill>
              </a:rPr>
              <a:t>等を</a:t>
            </a:r>
            <a:r>
              <a:rPr lang="ja-JP" altLang="en-US" sz="1200" dirty="0">
                <a:solidFill>
                  <a:schemeClr val="tx1"/>
                </a:solidFill>
              </a:rPr>
              <a:t>行っていくことが必要。</a:t>
            </a:r>
            <a:endParaRPr lang="en-US" altLang="ja-JP" sz="1200" dirty="0">
              <a:solidFill>
                <a:schemeClr val="tx1"/>
              </a:solidFill>
            </a:endParaRPr>
          </a:p>
          <a:p>
            <a:r>
              <a:rPr lang="ja-JP" altLang="en-US" sz="1200" dirty="0" smtClean="0">
                <a:solidFill>
                  <a:schemeClr val="tx1"/>
                </a:solidFill>
              </a:rPr>
              <a:t>　○</a:t>
            </a:r>
            <a:r>
              <a:rPr lang="ja-JP" altLang="en-US" sz="1200" dirty="0">
                <a:solidFill>
                  <a:schemeClr val="tx1"/>
                </a:solidFill>
              </a:rPr>
              <a:t>　利用ニーズの増加に</a:t>
            </a:r>
            <a:r>
              <a:rPr lang="ja-JP" altLang="en-US" sz="1200" dirty="0" smtClean="0">
                <a:solidFill>
                  <a:schemeClr val="tx1"/>
                </a:solidFill>
              </a:rPr>
              <a:t>対して優先</a:t>
            </a:r>
            <a:r>
              <a:rPr lang="ja-JP" altLang="en-US" sz="1200" dirty="0">
                <a:solidFill>
                  <a:schemeClr val="tx1"/>
                </a:solidFill>
              </a:rPr>
              <a:t>順位を付けて対応する場合の考え方としては、「ひとり親家庭の児童」</a:t>
            </a:r>
            <a:r>
              <a:rPr lang="ja-JP" altLang="en-US" sz="1200" dirty="0" smtClean="0">
                <a:solidFill>
                  <a:schemeClr val="tx1"/>
                </a:solidFill>
              </a:rPr>
              <a:t>、「</a:t>
            </a:r>
            <a:r>
              <a:rPr lang="ja-JP" altLang="en-US" sz="1200" dirty="0">
                <a:solidFill>
                  <a:schemeClr val="tx1"/>
                </a:solidFill>
              </a:rPr>
              <a:t>障害のある児童」、「低学年の</a:t>
            </a:r>
            <a:r>
              <a:rPr lang="ja-JP" altLang="en-US" sz="1200" dirty="0" smtClean="0">
                <a:solidFill>
                  <a:schemeClr val="tx1"/>
                </a:solidFill>
              </a:rPr>
              <a:t>児童　　</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など</a:t>
            </a:r>
            <a:r>
              <a:rPr lang="ja-JP" altLang="en-US" sz="1200" dirty="0">
                <a:solidFill>
                  <a:schemeClr val="tx1"/>
                </a:solidFill>
              </a:rPr>
              <a:t>発達の</a:t>
            </a:r>
            <a:r>
              <a:rPr lang="ja-JP" altLang="en-US" sz="1200" dirty="0" smtClean="0">
                <a:solidFill>
                  <a:schemeClr val="tx1"/>
                </a:solidFill>
              </a:rPr>
              <a:t>観点から</a:t>
            </a:r>
            <a:r>
              <a:rPr lang="ja-JP" altLang="en-US" sz="1200" dirty="0">
                <a:solidFill>
                  <a:schemeClr val="tx1"/>
                </a:solidFill>
              </a:rPr>
              <a:t>配慮が必要と考えられる児童」などが考えられる</a:t>
            </a:r>
            <a:r>
              <a:rPr lang="ja-JP" altLang="en-US" sz="1200" dirty="0" smtClean="0">
                <a:solidFill>
                  <a:schemeClr val="tx1"/>
                </a:solidFill>
              </a:rPr>
              <a:t>。</a:t>
            </a:r>
            <a:endParaRPr lang="en-US" altLang="ja-JP" sz="1200" dirty="0">
              <a:solidFill>
                <a:schemeClr val="tx1"/>
              </a:solidFill>
            </a:endParaRPr>
          </a:p>
        </p:txBody>
      </p:sp>
      <p:sp>
        <p:nvSpPr>
          <p:cNvPr id="7" name="タイトル 8"/>
          <p:cNvSpPr txBox="1">
            <a:spLocks/>
          </p:cNvSpPr>
          <p:nvPr/>
        </p:nvSpPr>
        <p:spPr>
          <a:xfrm>
            <a:off x="5478" y="44624"/>
            <a:ext cx="9864000" cy="360040"/>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algn="ctr">
              <a:spcBef>
                <a:spcPct val="0"/>
              </a:spcBef>
              <a:defRPr/>
            </a:pPr>
            <a:r>
              <a:rPr lang="ja-JP" altLang="en-US" b="1" dirty="0" smtClean="0">
                <a:latin typeface="ＤＦ特太ゴシック体" panose="020B0509000000000000" pitchFamily="49" charset="-128"/>
                <a:ea typeface="ＤＦ特太ゴシック体" panose="020B0509000000000000" pitchFamily="49" charset="-128"/>
              </a:rPr>
              <a:t>放課後</a:t>
            </a:r>
            <a:r>
              <a:rPr lang="ja-JP" altLang="en-US" b="1" dirty="0">
                <a:latin typeface="ＤＦ特太ゴシック体" panose="020B0509000000000000" pitchFamily="49" charset="-128"/>
                <a:ea typeface="ＤＦ特太ゴシック体" panose="020B0509000000000000" pitchFamily="49" charset="-128"/>
              </a:rPr>
              <a:t>児童クラブの基準に関する専門委員会</a:t>
            </a:r>
            <a:r>
              <a:rPr lang="ja-JP" altLang="en-US" b="1" dirty="0" smtClean="0">
                <a:latin typeface="ＤＦ特太ゴシック体" panose="020B0509000000000000" pitchFamily="49" charset="-128"/>
                <a:ea typeface="ＤＦ特太ゴシック体" panose="020B0509000000000000" pitchFamily="49" charset="-128"/>
              </a:rPr>
              <a:t>報告書の概要について</a:t>
            </a:r>
            <a:r>
              <a:rPr lang="ja-JP" altLang="en-US" sz="1400" b="1" dirty="0" smtClean="0">
                <a:latin typeface="ＤＦ特太ゴシック体" panose="020B0509000000000000" pitchFamily="49" charset="-128"/>
                <a:ea typeface="ＤＦ特太ゴシック体" panose="020B0509000000000000" pitchFamily="49" charset="-128"/>
              </a:rPr>
              <a:t>（平成２５年１２月２５日）</a:t>
            </a:r>
            <a:endParaRPr kumimoji="1" lang="ja-JP" altLang="en-US" sz="1400" b="1" i="0" u="none" strike="noStrike" kern="1200" cap="none" spc="0" normalizeH="0" baseline="0" noProof="0" dirty="0">
              <a:ln>
                <a:noFill/>
              </a:ln>
              <a:solidFill>
                <a:sysClr val="windowText" lastClr="000000"/>
              </a:solidFill>
              <a:effectLst/>
              <a:uLnTx/>
              <a:uFillTx/>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116463" y="712441"/>
            <a:ext cx="9672000" cy="1276399"/>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0" indent="-177800"/>
            <a:endParaRPr lang="en-US" altLang="ja-JP" sz="500" dirty="0" smtClean="0">
              <a:solidFill>
                <a:schemeClr val="tx1"/>
              </a:solidFill>
              <a:latin typeface="HG丸ｺﾞｼｯｸM-PRO" panose="020F0600000000000000" pitchFamily="50" charset="-128"/>
              <a:ea typeface="HG丸ｺﾞｼｯｸM-PRO" panose="020F0600000000000000" pitchFamily="50" charset="-128"/>
              <a:cs typeface="ＭＳ 明朝" pitchFamily="17" charset="-128"/>
            </a:endParaRPr>
          </a:p>
          <a:p>
            <a:pPr marL="177800" lvl="0" indent="-177800"/>
            <a:r>
              <a:rPr lang="ja-JP" altLang="en-US" sz="1300" dirty="0" smtClean="0">
                <a:solidFill>
                  <a:schemeClr val="tx1"/>
                </a:solidFill>
                <a:latin typeface="HG丸ｺﾞｼｯｸM-PRO" panose="020F0600000000000000" pitchFamily="50" charset="-128"/>
                <a:ea typeface="HG丸ｺﾞｼｯｸM-PRO" panose="020F0600000000000000" pitchFamily="50" charset="-128"/>
                <a:cs typeface="ＭＳ 明朝" pitchFamily="17" charset="-128"/>
              </a:rPr>
              <a:t>・昨年８月の児童福祉法一部改正により、放課後児童クラブの設備及び運営に関する基準について、国が定める基準を踏まえ、市町村が条例で定めることとされた。（改正後の児童福祉法第３４条の８の２）</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cs typeface="ＭＳ 明朝" pitchFamily="17" charset="-128"/>
            </a:endParaRPr>
          </a:p>
          <a:p>
            <a:pPr marL="177800" lvl="0" indent="-177800"/>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・本年５月、社会保障審議会児童部会に「放課後児童クラブの基準に関する専門委員会」を設置し、省令で定める設備及び運営に関する基準について審議のうえ、１２月２５日に報告書が公表された。</a:t>
            </a:r>
            <a:endPar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marL="177800" lvl="0" indent="-177800"/>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・今後、同報告書を踏まえ、年度内を目途に省令基準を策定する。</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180000" y="612000"/>
            <a:ext cx="879649" cy="216000"/>
          </a:xfrm>
          <a:prstGeom prst="roundRect">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smtClean="0">
                <a:solidFill>
                  <a:schemeClr val="tx1"/>
                </a:solidFill>
                <a:latin typeface="ＤＨＰ特太ゴシック体" pitchFamily="50" charset="-128"/>
                <a:ea typeface="ＤＨＰ特太ゴシック体" pitchFamily="50" charset="-128"/>
                <a:cs typeface="Times New Roman" pitchFamily="18" charset="0"/>
              </a:rPr>
              <a:t>経　緯</a:t>
            </a:r>
            <a:endParaRPr kumimoji="1" lang="ja-JP" altLang="en-US" sz="1200" dirty="0">
              <a:solidFill>
                <a:schemeClr val="tx1"/>
              </a:solidFill>
            </a:endParaRPr>
          </a:p>
        </p:txBody>
      </p:sp>
      <p:sp>
        <p:nvSpPr>
          <p:cNvPr id="11" name="角丸四角形 10"/>
          <p:cNvSpPr/>
          <p:nvPr/>
        </p:nvSpPr>
        <p:spPr>
          <a:xfrm>
            <a:off x="200472" y="2060848"/>
            <a:ext cx="1260000" cy="216000"/>
          </a:xfrm>
          <a:prstGeom prst="roundRect">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smtClean="0">
                <a:solidFill>
                  <a:schemeClr val="tx1"/>
                </a:solidFill>
                <a:latin typeface="ＤＨＰ特太ゴシック体" pitchFamily="50" charset="-128"/>
                <a:ea typeface="ＤＨＰ特太ゴシック体" pitchFamily="50" charset="-128"/>
                <a:cs typeface="Times New Roman" pitchFamily="18" charset="0"/>
              </a:rPr>
              <a:t>報告書の概要</a:t>
            </a:r>
            <a:endParaRPr kumimoji="1" lang="ja-JP" altLang="en-US" sz="1200" dirty="0">
              <a:solidFill>
                <a:schemeClr val="tx1"/>
              </a:solidFill>
            </a:endParaRPr>
          </a:p>
        </p:txBody>
      </p:sp>
      <p:sp>
        <p:nvSpPr>
          <p:cNvPr id="3" name="スライド番号プレースホルダー 2"/>
          <p:cNvSpPr>
            <a:spLocks noGrp="1"/>
          </p:cNvSpPr>
          <p:nvPr>
            <p:ph type="sldNum" sz="quarter" idx="12"/>
          </p:nvPr>
        </p:nvSpPr>
        <p:spPr>
          <a:xfrm>
            <a:off x="7394128" y="6356351"/>
            <a:ext cx="2311400" cy="365125"/>
          </a:xfrm>
        </p:spPr>
        <p:txBody>
          <a:bodyPr/>
          <a:lstStyle/>
          <a:p>
            <a:fld id="{DA6E395B-D6EB-4E64-992C-0650EBC0D768}" type="slidenum">
              <a:rPr kumimoji="1" lang="ja-JP" altLang="en-US" sz="1400" smtClean="0">
                <a:solidFill>
                  <a:schemeClr val="tx1"/>
                </a:solidFill>
              </a:rPr>
              <a:pPr/>
              <a:t>6</a:t>
            </a:fld>
            <a:endParaRPr kumimoji="1" lang="ja-JP" altLang="en-US" sz="1400" dirty="0">
              <a:solidFill>
                <a:schemeClr val="tx1"/>
              </a:solidFill>
            </a:endParaRPr>
          </a:p>
        </p:txBody>
      </p:sp>
    </p:spTree>
    <p:extLst>
      <p:ext uri="{BB962C8B-B14F-4D97-AF65-F5344CB8AC3E}">
        <p14:creationId xmlns:p14="http://schemas.microsoft.com/office/powerpoint/2010/main" xmlns="" val="3647283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TotalTime>
  <Words>1040</Words>
  <Application>Microsoft Office PowerPoint</Application>
  <PresentationFormat>A4 210 x 297 mm</PresentationFormat>
  <Paragraphs>190</Paragraphs>
  <Slides>7</Slides>
  <Notes>3</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地域子ども・子育て支援事業について</vt:lpstr>
      <vt:lpstr>スライド 1</vt:lpstr>
      <vt:lpstr>スライド 2</vt:lpstr>
      <vt:lpstr>スライド 3</vt:lpstr>
      <vt:lpstr>スライド 4</vt:lpstr>
      <vt:lpstr>スライド 5</vt:lpstr>
      <vt:lpstr>スライド 6</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HOIKUKA</dc:creator>
  <cp:lastModifiedBy>ioas_user</cp:lastModifiedBy>
  <cp:revision>36</cp:revision>
  <cp:lastPrinted>2013-12-24T06:55:17Z</cp:lastPrinted>
  <dcterms:created xsi:type="dcterms:W3CDTF">2013-12-19T11:16:25Z</dcterms:created>
  <dcterms:modified xsi:type="dcterms:W3CDTF">2014-02-06T06:35:02Z</dcterms:modified>
</cp:coreProperties>
</file>