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9"/>
  </p:notesMasterIdLst>
  <p:sldIdLst>
    <p:sldId id="333" r:id="rId5"/>
    <p:sldId id="322" r:id="rId6"/>
    <p:sldId id="330" r:id="rId7"/>
    <p:sldId id="325"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763" autoAdjust="0"/>
  </p:normalViewPr>
  <p:slideViewPr>
    <p:cSldViewPr>
      <p:cViewPr varScale="1">
        <p:scale>
          <a:sx n="76" d="100"/>
          <a:sy n="76" d="100"/>
        </p:scale>
        <p:origin x="-804" y="-96"/>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1"/>
            <a:ext cx="2949787" cy="496967"/>
          </a:xfrm>
          <a:prstGeom prst="rect">
            <a:avLst/>
          </a:prstGeom>
        </p:spPr>
        <p:txBody>
          <a:bodyPr vert="horz" lIns="91440" tIns="45720" rIns="91440" bIns="45720" rtlCol="0"/>
          <a:lstStyle>
            <a:lvl1pPr algn="r">
              <a:defRPr sz="1200"/>
            </a:lvl1pPr>
          </a:lstStyle>
          <a:p>
            <a:fld id="{B61C036D-6A08-4EC1-B082-C1E438D14CB5}" type="datetimeFigureOut">
              <a:rPr kumimoji="1" lang="ja-JP" altLang="en-US" smtClean="0"/>
              <a:pPr/>
              <a:t>2014/2/1</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321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7"/>
            <a:ext cx="2949787" cy="496967"/>
          </a:xfrm>
          <a:prstGeom prst="rect">
            <a:avLst/>
          </a:prstGeom>
        </p:spPr>
        <p:txBody>
          <a:bodyPr vert="horz" lIns="91440" tIns="45720" rIns="91440" bIns="45720" rtlCol="0" anchor="b"/>
          <a:lstStyle>
            <a:lvl1pPr algn="r">
              <a:defRPr sz="1200"/>
            </a:lvl1pPr>
          </a:lstStyle>
          <a:p>
            <a:fld id="{DCB5D945-EE36-4C12-AFA9-8EFB250B610B}" type="slidenum">
              <a:rPr kumimoji="1" lang="ja-JP" altLang="en-US" smtClean="0"/>
              <a:pPr/>
              <a:t>&lt;#&gt;</a:t>
            </a:fld>
            <a:endParaRPr kumimoji="1" lang="ja-JP" altLang="en-US"/>
          </a:p>
        </p:txBody>
      </p:sp>
    </p:spTree>
    <p:extLst>
      <p:ext uri="{BB962C8B-B14F-4D97-AF65-F5344CB8AC3E}">
        <p14:creationId xmlns:p14="http://schemas.microsoft.com/office/powerpoint/2010/main" xmlns="" val="15072303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7E85738-80F9-4131-82E2-F07F80CC012F}" type="slidenum">
              <a:rPr kumimoji="1" lang="ja-JP" altLang="en-US" smtClean="0"/>
              <a:pPr/>
              <a:t>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132126-367B-49B8-81EA-7A6A27F04D57}" type="slidenum">
              <a:rPr lang="en-US" altLang="ja-JP" smtClean="0">
                <a:solidFill>
                  <a:prstClr val="black"/>
                </a:solidFill>
              </a:rPr>
              <a:pPr fontAlgn="base">
                <a:spcBef>
                  <a:spcPct val="0"/>
                </a:spcBef>
                <a:spcAft>
                  <a:spcPct val="0"/>
                </a:spcAft>
                <a:defRPr/>
              </a:pPr>
              <a:t>2</a:t>
            </a:fld>
            <a:endParaRPr lang="en-US" altLang="ja-JP" smtClean="0">
              <a:solidFill>
                <a:prstClr val="black"/>
              </a:solidFill>
            </a:endParaRPr>
          </a:p>
        </p:txBody>
      </p:sp>
      <p:sp>
        <p:nvSpPr>
          <p:cNvPr id="120835" name="Rectangle 2"/>
          <p:cNvSpPr>
            <a:spLocks noGrp="1" noRot="1" noChangeAspect="1" noChangeArrowheads="1" noTextEdit="1"/>
          </p:cNvSpPr>
          <p:nvPr>
            <p:ph type="sldImg"/>
          </p:nvPr>
        </p:nvSpPr>
        <p:spPr bwMode="auto">
          <a:xfrm>
            <a:off x="712788" y="746125"/>
            <a:ext cx="5383212" cy="3725863"/>
          </a:xfrm>
          <a:noFill/>
          <a:ln>
            <a:solidFill>
              <a:srgbClr val="000000"/>
            </a:solidFill>
            <a:miter lim="800000"/>
            <a:headEnd/>
            <a:tailEnd/>
          </a:ln>
        </p:spPr>
      </p:sp>
      <p:sp>
        <p:nvSpPr>
          <p:cNvPr id="120836" name="Rectangle 3"/>
          <p:cNvSpPr>
            <a:spLocks noGrp="1" noChangeArrowheads="1"/>
          </p:cNvSpPr>
          <p:nvPr>
            <p:ph type="body" idx="1"/>
          </p:nvPr>
        </p:nvSpPr>
        <p:spPr bwMode="auto">
          <a:xfrm>
            <a:off x="906677" y="4721225"/>
            <a:ext cx="4993851" cy="4471988"/>
          </a:xfrm>
          <a:noFill/>
        </p:spPr>
        <p:txBody>
          <a:bodyPr wrap="square" lIns="91358" tIns="45679" rIns="91358" bIns="45679" numCol="1" anchor="t" anchorCtr="0" compatLnSpc="1">
            <a:prstTxWarp prst="textNoShape">
              <a:avLst/>
            </a:prstTxWarp>
          </a:bodyPr>
          <a:lstStyle/>
          <a:p>
            <a:pPr eaLnBrk="1" hangingPunct="1">
              <a:spcBef>
                <a:spcPct val="0"/>
              </a:spcBef>
            </a:pPr>
            <a:r>
              <a:rPr lang="ja-JP" altLang="en-US" sz="1400" smtClean="0"/>
              <a:t>　</a:t>
            </a:r>
            <a:endParaRPr lang="ja-JP" altLang="en-US" sz="1400" smtClean="0">
              <a:latin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132126-367B-49B8-81EA-7A6A27F04D57}" type="slidenum">
              <a:rPr lang="en-US" altLang="ja-JP" smtClean="0">
                <a:solidFill>
                  <a:prstClr val="black"/>
                </a:solidFill>
              </a:rPr>
              <a:pPr fontAlgn="base">
                <a:spcBef>
                  <a:spcPct val="0"/>
                </a:spcBef>
                <a:spcAft>
                  <a:spcPct val="0"/>
                </a:spcAft>
                <a:defRPr/>
              </a:pPr>
              <a:t>3</a:t>
            </a:fld>
            <a:endParaRPr lang="en-US" altLang="ja-JP" smtClean="0">
              <a:solidFill>
                <a:prstClr val="black"/>
              </a:solidFill>
            </a:endParaRPr>
          </a:p>
        </p:txBody>
      </p:sp>
      <p:sp>
        <p:nvSpPr>
          <p:cNvPr id="120835" name="Rectangle 2"/>
          <p:cNvSpPr>
            <a:spLocks noGrp="1" noRot="1" noChangeAspect="1" noChangeArrowheads="1" noTextEdit="1"/>
          </p:cNvSpPr>
          <p:nvPr>
            <p:ph type="sldImg"/>
          </p:nvPr>
        </p:nvSpPr>
        <p:spPr bwMode="auto">
          <a:xfrm>
            <a:off x="712788" y="746125"/>
            <a:ext cx="5383212" cy="3725863"/>
          </a:xfrm>
          <a:noFill/>
          <a:ln>
            <a:solidFill>
              <a:srgbClr val="000000"/>
            </a:solidFill>
            <a:miter lim="800000"/>
            <a:headEnd/>
            <a:tailEnd/>
          </a:ln>
        </p:spPr>
      </p:sp>
      <p:sp>
        <p:nvSpPr>
          <p:cNvPr id="120836" name="Rectangle 3"/>
          <p:cNvSpPr>
            <a:spLocks noGrp="1" noChangeArrowheads="1"/>
          </p:cNvSpPr>
          <p:nvPr>
            <p:ph type="body" idx="1"/>
          </p:nvPr>
        </p:nvSpPr>
        <p:spPr bwMode="auto">
          <a:xfrm>
            <a:off x="906677" y="4721225"/>
            <a:ext cx="4993851" cy="4471988"/>
          </a:xfrm>
          <a:noFill/>
        </p:spPr>
        <p:txBody>
          <a:bodyPr wrap="square" lIns="91358" tIns="45679" rIns="91358" bIns="45679" numCol="1" anchor="t" anchorCtr="0" compatLnSpc="1">
            <a:prstTxWarp prst="textNoShape">
              <a:avLst/>
            </a:prstTxWarp>
          </a:bodyPr>
          <a:lstStyle/>
          <a:p>
            <a:pPr eaLnBrk="1" hangingPunct="1">
              <a:spcBef>
                <a:spcPct val="0"/>
              </a:spcBef>
            </a:pPr>
            <a:r>
              <a:rPr lang="ja-JP" altLang="en-US" sz="1400" smtClean="0"/>
              <a:t>　</a:t>
            </a:r>
            <a:endParaRPr lang="ja-JP" altLang="en-US" sz="1400" smtClean="0">
              <a:latin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A182655-F2FE-4896-8EC3-983D38D7D47E}" type="datetime1">
              <a:rPr kumimoji="1" lang="ja-JP" altLang="en-US" smtClean="0"/>
              <a:pPr/>
              <a:t>2014/2/1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F61B07-5BA0-48AB-AFD5-BF01DD85DC7E}" type="datetime1">
              <a:rPr kumimoji="1" lang="ja-JP" altLang="en-US" smtClean="0"/>
              <a:pPr/>
              <a:t>2014/2/1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91"/>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8" y="274691"/>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2933F80-3BCD-429D-807B-E78425E2E457}" type="datetime1">
              <a:rPr kumimoji="1" lang="ja-JP" altLang="en-US" smtClean="0"/>
              <a:pPr/>
              <a:t>2014/2/1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F2F98EE-054C-4156-AF82-FB6DFE7CDFBF}" type="datetime1">
              <a:rPr kumimoji="1" lang="ja-JP" altLang="en-US" smtClean="0"/>
              <a:pPr/>
              <a:t>2014/2/1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978BCC1-281B-4CD0-B52F-3D0607446FFB}" type="datetime1">
              <a:rPr kumimoji="1" lang="ja-JP" altLang="en-US" smtClean="0"/>
              <a:pPr/>
              <a:t>2014/2/1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710E0C2-BEE6-405B-A8CE-58CB9E3DC80B}" type="datetime1">
              <a:rPr kumimoji="1" lang="ja-JP" altLang="en-US" smtClean="0"/>
              <a:pPr/>
              <a:t>2014/2/1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560FF75-EA26-4377-B609-2AE0FBA62B91}" type="datetime1">
              <a:rPr kumimoji="1" lang="ja-JP" altLang="en-US" smtClean="0"/>
              <a:pPr/>
              <a:t>2014/2/1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3C6464C-3486-435B-96FE-BF5F887E6937}" type="datetime1">
              <a:rPr kumimoji="1" lang="ja-JP" altLang="en-US" smtClean="0"/>
              <a:pPr/>
              <a:t>2014/2/1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5590BB1-7EDA-41B0-92E0-6919669B9B61}" type="datetime1">
              <a:rPr kumimoji="1" lang="ja-JP" altLang="en-US" smtClean="0"/>
              <a:pPr/>
              <a:t>2014/2/1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10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5E33374-70C2-4F47-82E2-0780D6C2B675}" type="datetime1">
              <a:rPr kumimoji="1" lang="ja-JP" altLang="en-US" smtClean="0"/>
              <a:pPr/>
              <a:t>2014/2/1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6C06F57-4413-42A4-BB77-625987AB9ED1}" type="datetime1">
              <a:rPr kumimoji="1" lang="ja-JP" altLang="en-US" smtClean="0"/>
              <a:pPr/>
              <a:t>2014/2/1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B9F753-470E-4A73-8762-37A1D3617CB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40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360C7-DABC-45FA-8F61-A91065CBDC2C}" type="datetime1">
              <a:rPr kumimoji="1" lang="ja-JP" altLang="en-US" smtClean="0"/>
              <a:pPr/>
              <a:t>2014/2/1</a:t>
            </a:fld>
            <a:endParaRPr kumimoji="1" lang="ja-JP" altLang="en-US"/>
          </a:p>
        </p:txBody>
      </p:sp>
      <p:sp>
        <p:nvSpPr>
          <p:cNvPr id="5" name="フッター プレースホルダ 4"/>
          <p:cNvSpPr>
            <a:spLocks noGrp="1"/>
          </p:cNvSpPr>
          <p:nvPr>
            <p:ph type="ftr" sz="quarter" idx="3"/>
          </p:nvPr>
        </p:nvSpPr>
        <p:spPr>
          <a:xfrm>
            <a:off x="3384550" y="635640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40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9F753-470E-4A73-8762-37A1D3617CB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484784"/>
            <a:ext cx="9906000" cy="2376264"/>
          </a:xfrm>
        </p:spPr>
        <p:txBody>
          <a:bodyPr>
            <a:noAutofit/>
          </a:bodyPr>
          <a:lstStyle/>
          <a:p>
            <a:r>
              <a:rPr kumimoji="1" lang="ja-JP" altLang="en-US" sz="4000" dirty="0" smtClean="0">
                <a:latin typeface="ＭＳ ゴシック" panose="020B0609070205080204" pitchFamily="49" charset="-128"/>
                <a:ea typeface="ＭＳ ゴシック" panose="020B0609070205080204" pitchFamily="49" charset="-128"/>
              </a:rPr>
              <a:t>妊婦健康診査について</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12" name="サブタイトル 2"/>
          <p:cNvSpPr txBox="1">
            <a:spLocks/>
          </p:cNvSpPr>
          <p:nvPr/>
        </p:nvSpPr>
        <p:spPr bwMode="auto">
          <a:xfrm>
            <a:off x="1352600" y="5025727"/>
            <a:ext cx="6934200" cy="792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kumimoji="1" sz="3200">
                <a:solidFill>
                  <a:schemeClr val="tx1"/>
                </a:solidFill>
                <a:latin typeface="+mn-lt"/>
                <a:ea typeface="+mn-ea"/>
                <a:cs typeface="+mn-cs"/>
              </a:defRPr>
            </a:lvl1pPr>
            <a:lvl2pPr marL="457200" indent="0" algn="ctr" rtl="0" fontAlgn="base">
              <a:spcBef>
                <a:spcPct val="20000"/>
              </a:spcBef>
              <a:spcAft>
                <a:spcPct val="0"/>
              </a:spcAft>
              <a:buNone/>
              <a:defRPr kumimoji="1" sz="2800">
                <a:solidFill>
                  <a:schemeClr val="tx1"/>
                </a:solidFill>
                <a:latin typeface="+mn-lt"/>
                <a:ea typeface="+mn-ea"/>
              </a:defRPr>
            </a:lvl2pPr>
            <a:lvl3pPr marL="914400" indent="0" algn="ctr" rtl="0" fontAlgn="base">
              <a:spcBef>
                <a:spcPct val="20000"/>
              </a:spcBef>
              <a:spcAft>
                <a:spcPct val="0"/>
              </a:spcAft>
              <a:buNone/>
              <a:defRPr kumimoji="1" sz="2400">
                <a:solidFill>
                  <a:schemeClr val="tx1"/>
                </a:solidFill>
                <a:latin typeface="+mn-lt"/>
                <a:ea typeface="+mn-ea"/>
              </a:defRPr>
            </a:lvl3pPr>
            <a:lvl4pPr marL="1371600" indent="0" algn="ctr" rtl="0" fontAlgn="base">
              <a:spcBef>
                <a:spcPct val="20000"/>
              </a:spcBef>
              <a:spcAft>
                <a:spcPct val="0"/>
              </a:spcAft>
              <a:buNone/>
              <a:defRPr kumimoji="1" sz="2000">
                <a:solidFill>
                  <a:schemeClr val="tx1"/>
                </a:solidFill>
                <a:latin typeface="+mn-lt"/>
                <a:ea typeface="+mn-ea"/>
              </a:defRPr>
            </a:lvl4pPr>
            <a:lvl5pPr marL="1828800" indent="0" algn="ctr" rtl="0" fontAlgn="base">
              <a:spcBef>
                <a:spcPct val="20000"/>
              </a:spcBef>
              <a:spcAft>
                <a:spcPct val="0"/>
              </a:spcAft>
              <a:buNone/>
              <a:defRPr kumimoji="1" sz="2000">
                <a:solidFill>
                  <a:schemeClr val="tx1"/>
                </a:solidFill>
                <a:latin typeface="+mn-lt"/>
                <a:ea typeface="+mn-ea"/>
              </a:defRPr>
            </a:lvl5pPr>
            <a:lvl6pPr marL="2286000" indent="0" algn="ctr" rtl="0" fontAlgn="base">
              <a:spcBef>
                <a:spcPct val="20000"/>
              </a:spcBef>
              <a:spcAft>
                <a:spcPct val="0"/>
              </a:spcAft>
              <a:buNone/>
              <a:defRPr kumimoji="1" sz="2000">
                <a:solidFill>
                  <a:schemeClr val="tx1"/>
                </a:solidFill>
                <a:latin typeface="+mn-lt"/>
                <a:ea typeface="+mn-ea"/>
              </a:defRPr>
            </a:lvl6pPr>
            <a:lvl7pPr marL="2743200" indent="0" algn="ctr" rtl="0" fontAlgn="base">
              <a:spcBef>
                <a:spcPct val="20000"/>
              </a:spcBef>
              <a:spcAft>
                <a:spcPct val="0"/>
              </a:spcAft>
              <a:buNone/>
              <a:defRPr kumimoji="1" sz="2000">
                <a:solidFill>
                  <a:schemeClr val="tx1"/>
                </a:solidFill>
                <a:latin typeface="+mn-lt"/>
                <a:ea typeface="+mn-ea"/>
              </a:defRPr>
            </a:lvl7pPr>
            <a:lvl8pPr marL="3200400" indent="0" algn="ctr" rtl="0" fontAlgn="base">
              <a:spcBef>
                <a:spcPct val="20000"/>
              </a:spcBef>
              <a:spcAft>
                <a:spcPct val="0"/>
              </a:spcAft>
              <a:buNone/>
              <a:defRPr kumimoji="1" sz="2000">
                <a:solidFill>
                  <a:schemeClr val="tx1"/>
                </a:solidFill>
                <a:latin typeface="+mn-lt"/>
                <a:ea typeface="+mn-ea"/>
              </a:defRPr>
            </a:lvl8pPr>
            <a:lvl9pPr marL="3657600" indent="0" algn="ctr" rtl="0" fontAlgn="base">
              <a:spcBef>
                <a:spcPct val="20000"/>
              </a:spcBef>
              <a:spcAft>
                <a:spcPct val="0"/>
              </a:spcAft>
              <a:buNone/>
              <a:defRPr kumimoji="1" sz="2000">
                <a:solidFill>
                  <a:schemeClr val="tx1"/>
                </a:solidFill>
                <a:latin typeface="+mn-lt"/>
                <a:ea typeface="+mn-ea"/>
              </a:defRPr>
            </a:lvl9pPr>
          </a:lstStyle>
          <a:p>
            <a:r>
              <a:rPr lang="ja-JP" altLang="en-US" dirty="0" smtClean="0">
                <a:solidFill>
                  <a:srgbClr val="000000"/>
                </a:solidFill>
                <a:latin typeface="ＭＳ ゴシック" panose="020B0609070205080204" pitchFamily="49" charset="-128"/>
                <a:ea typeface="ＭＳ ゴシック" panose="020B0609070205080204" pitchFamily="49" charset="-128"/>
              </a:rPr>
              <a:t>平成２６年１月２４日　</a:t>
            </a:r>
            <a:endParaRPr lang="en-US" altLang="ja-JP" dirty="0" smtClean="0">
              <a:solidFill>
                <a:srgbClr val="000000"/>
              </a:solidFill>
              <a:latin typeface="ＭＳ ゴシック" panose="020B0609070205080204" pitchFamily="49" charset="-128"/>
              <a:ea typeface="ＭＳ ゴシック" panose="020B0609070205080204" pitchFamily="49" charset="-128"/>
            </a:endParaRPr>
          </a:p>
          <a:p>
            <a:endParaRPr lang="ja-JP" altLang="en-US" dirty="0">
              <a:solidFill>
                <a:srgbClr val="00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xmlns="" val="2176421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92796" y="2471688"/>
            <a:ext cx="9711529" cy="2397472"/>
          </a:xfrm>
          <a:prstGeom prst="roundRect">
            <a:avLst>
              <a:gd name="adj" fmla="val 334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fontAlgn="auto">
              <a:spcBef>
                <a:spcPts val="0"/>
              </a:spcBef>
              <a:spcAft>
                <a:spcPts val="0"/>
              </a:spcAft>
            </a:pPr>
            <a:endParaRPr lang="en-US" altLang="ja-JP" sz="1400" dirty="0" smtClean="0">
              <a:solidFill>
                <a:prstClr val="black"/>
              </a:solidFill>
            </a:endParaRPr>
          </a:p>
          <a:p>
            <a:pPr marL="177800" indent="-177800" fontAlgn="auto">
              <a:spcBef>
                <a:spcPts val="0"/>
              </a:spcBef>
              <a:spcAft>
                <a:spcPts val="0"/>
              </a:spcAft>
            </a:pPr>
            <a:r>
              <a:rPr lang="ja-JP" altLang="en-US" sz="1600" dirty="0" smtClean="0">
                <a:solidFill>
                  <a:prstClr val="black"/>
                </a:solidFill>
                <a:latin typeface="+mn-ea"/>
              </a:rPr>
              <a:t>①　市町村が実施する「地域子ども・子育て支援事業」として、母子保健法に基づく妊婦健診を位置付ける。</a:t>
            </a:r>
            <a:r>
              <a:rPr lang="en-US" altLang="ja-JP" sz="1600" dirty="0" smtClean="0">
                <a:solidFill>
                  <a:prstClr val="black"/>
                </a:solidFill>
                <a:latin typeface="+mn-ea"/>
              </a:rPr>
              <a:t>【</a:t>
            </a:r>
            <a:r>
              <a:rPr lang="ja-JP" altLang="en-US" sz="1600" dirty="0" smtClean="0">
                <a:solidFill>
                  <a:prstClr val="black"/>
                </a:solidFill>
                <a:latin typeface="+mn-ea"/>
              </a:rPr>
              <a:t>第</a:t>
            </a:r>
            <a:r>
              <a:rPr lang="en-US" altLang="ja-JP" sz="1600" dirty="0" smtClean="0">
                <a:solidFill>
                  <a:prstClr val="black"/>
                </a:solidFill>
                <a:latin typeface="+mn-ea"/>
              </a:rPr>
              <a:t>59</a:t>
            </a:r>
            <a:r>
              <a:rPr lang="ja-JP" altLang="en-US" sz="1600" dirty="0" smtClean="0">
                <a:solidFill>
                  <a:prstClr val="black"/>
                </a:solidFill>
                <a:latin typeface="+mn-ea"/>
              </a:rPr>
              <a:t>条第</a:t>
            </a:r>
            <a:r>
              <a:rPr lang="en-US" altLang="ja-JP" sz="1600" dirty="0" smtClean="0">
                <a:solidFill>
                  <a:prstClr val="black"/>
                </a:solidFill>
                <a:latin typeface="+mn-ea"/>
              </a:rPr>
              <a:t>13</a:t>
            </a:r>
            <a:r>
              <a:rPr lang="ja-JP" altLang="en-US" sz="1600" dirty="0" smtClean="0">
                <a:solidFill>
                  <a:prstClr val="black"/>
                </a:solidFill>
                <a:latin typeface="+mn-ea"/>
              </a:rPr>
              <a:t>号</a:t>
            </a:r>
            <a:r>
              <a:rPr lang="en-US" altLang="ja-JP" sz="1600" dirty="0" smtClean="0">
                <a:solidFill>
                  <a:prstClr val="black"/>
                </a:solidFill>
                <a:latin typeface="+mn-ea"/>
              </a:rPr>
              <a:t>】</a:t>
            </a:r>
          </a:p>
          <a:p>
            <a:pPr marL="177800" indent="-177800" fontAlgn="auto">
              <a:spcBef>
                <a:spcPts val="1200"/>
              </a:spcBef>
              <a:spcAft>
                <a:spcPts val="0"/>
              </a:spcAft>
            </a:pPr>
            <a:r>
              <a:rPr lang="ja-JP" altLang="en-US" sz="1600" dirty="0" smtClean="0">
                <a:solidFill>
                  <a:prstClr val="black"/>
                </a:solidFill>
                <a:latin typeface="+mn-ea"/>
              </a:rPr>
              <a:t>②</a:t>
            </a:r>
            <a:r>
              <a:rPr lang="ja-JP" altLang="en-US" sz="1600" dirty="0">
                <a:solidFill>
                  <a:prstClr val="black"/>
                </a:solidFill>
                <a:latin typeface="+mn-ea"/>
              </a:rPr>
              <a:t>　市町村が策定する「市町村子ども・子育て支援事業計画</a:t>
            </a:r>
            <a:r>
              <a:rPr lang="ja-JP" altLang="en-US" sz="1600" dirty="0" smtClean="0">
                <a:solidFill>
                  <a:prstClr val="black"/>
                </a:solidFill>
                <a:latin typeface="+mn-ea"/>
              </a:rPr>
              <a:t>」</a:t>
            </a:r>
            <a:r>
              <a:rPr lang="en-US" altLang="ja-JP" sz="1600" dirty="0" smtClean="0">
                <a:solidFill>
                  <a:prstClr val="black"/>
                </a:solidFill>
                <a:latin typeface="+mn-ea"/>
              </a:rPr>
              <a:t>(*)</a:t>
            </a:r>
            <a:r>
              <a:rPr lang="ja-JP" altLang="en-US" sz="1600" dirty="0" smtClean="0">
                <a:solidFill>
                  <a:prstClr val="black"/>
                </a:solidFill>
                <a:latin typeface="+mn-ea"/>
              </a:rPr>
              <a:t>に、地域子ども・子育て支援事業の見込み量、提供体制の確保の内容及びその実施時期の記載を義務付ける。</a:t>
            </a:r>
            <a:r>
              <a:rPr lang="en-US" altLang="ja-JP" sz="1600" dirty="0" smtClean="0">
                <a:solidFill>
                  <a:prstClr val="black"/>
                </a:solidFill>
                <a:latin typeface="+mn-ea"/>
              </a:rPr>
              <a:t>【</a:t>
            </a:r>
            <a:r>
              <a:rPr lang="ja-JP" altLang="en-US" sz="1600" dirty="0" smtClean="0">
                <a:solidFill>
                  <a:prstClr val="black"/>
                </a:solidFill>
                <a:latin typeface="+mn-ea"/>
              </a:rPr>
              <a:t>第</a:t>
            </a:r>
            <a:r>
              <a:rPr lang="en-US" altLang="ja-JP" sz="1600" dirty="0" smtClean="0">
                <a:solidFill>
                  <a:prstClr val="black"/>
                </a:solidFill>
                <a:latin typeface="+mn-ea"/>
              </a:rPr>
              <a:t>61</a:t>
            </a:r>
            <a:r>
              <a:rPr lang="ja-JP" altLang="en-US" sz="1600" dirty="0" smtClean="0">
                <a:solidFill>
                  <a:prstClr val="black"/>
                </a:solidFill>
                <a:latin typeface="+mn-ea"/>
              </a:rPr>
              <a:t>条第</a:t>
            </a:r>
            <a:r>
              <a:rPr lang="en-US" altLang="ja-JP" sz="1600" dirty="0" smtClean="0">
                <a:solidFill>
                  <a:prstClr val="black"/>
                </a:solidFill>
                <a:latin typeface="+mn-ea"/>
              </a:rPr>
              <a:t>2</a:t>
            </a:r>
            <a:r>
              <a:rPr lang="ja-JP" altLang="en-US" sz="1600" dirty="0" smtClean="0">
                <a:solidFill>
                  <a:prstClr val="black"/>
                </a:solidFill>
                <a:latin typeface="+mn-ea"/>
              </a:rPr>
              <a:t>項第</a:t>
            </a:r>
            <a:r>
              <a:rPr lang="en-US" altLang="ja-JP" sz="1600" dirty="0" smtClean="0">
                <a:solidFill>
                  <a:prstClr val="black"/>
                </a:solidFill>
                <a:latin typeface="+mn-ea"/>
              </a:rPr>
              <a:t>2</a:t>
            </a:r>
            <a:r>
              <a:rPr lang="ja-JP" altLang="en-US" sz="1600" dirty="0" smtClean="0">
                <a:solidFill>
                  <a:prstClr val="black"/>
                </a:solidFill>
                <a:latin typeface="+mn-ea"/>
              </a:rPr>
              <a:t>号</a:t>
            </a:r>
            <a:r>
              <a:rPr lang="en-US" altLang="ja-JP" sz="1600" dirty="0" smtClean="0">
                <a:solidFill>
                  <a:prstClr val="black"/>
                </a:solidFill>
                <a:latin typeface="+mn-ea"/>
              </a:rPr>
              <a:t>】</a:t>
            </a:r>
          </a:p>
          <a:p>
            <a:pPr marL="273050" indent="-273050" fontAlgn="auto">
              <a:spcBef>
                <a:spcPts val="0"/>
              </a:spcBef>
              <a:spcAft>
                <a:spcPts val="0"/>
              </a:spcAft>
            </a:pPr>
            <a:r>
              <a:rPr lang="ja-JP" altLang="en-US" dirty="0" smtClean="0">
                <a:solidFill>
                  <a:prstClr val="black"/>
                </a:solidFill>
                <a:latin typeface="+mn-ea"/>
              </a:rPr>
              <a:t>　</a:t>
            </a:r>
            <a:r>
              <a:rPr lang="en-US" altLang="ja-JP" sz="1400" dirty="0" smtClean="0">
                <a:solidFill>
                  <a:prstClr val="black"/>
                </a:solidFill>
                <a:latin typeface="+mn-ea"/>
              </a:rPr>
              <a:t>(*)</a:t>
            </a:r>
            <a:r>
              <a:rPr lang="ja-JP" altLang="en-US" sz="1400" dirty="0" smtClean="0">
                <a:solidFill>
                  <a:prstClr val="black"/>
                </a:solidFill>
                <a:latin typeface="+mn-ea"/>
              </a:rPr>
              <a:t>　「市町村は、基本指針に則して、５年を一期とする教育・保育及び地域子ども・子育て支援事業の提供体制の確保その他この法律に基づく業務の円滑な実施に関する計画（以下「市町村子ども・子育て支援事業計画」という。）を定めるものとする。」（第</a:t>
            </a:r>
            <a:r>
              <a:rPr lang="en-US" altLang="ja-JP" sz="1400" dirty="0" smtClean="0">
                <a:solidFill>
                  <a:prstClr val="black"/>
                </a:solidFill>
                <a:latin typeface="+mn-ea"/>
              </a:rPr>
              <a:t>61</a:t>
            </a:r>
            <a:r>
              <a:rPr lang="ja-JP" altLang="en-US" sz="1400" dirty="0" smtClean="0">
                <a:solidFill>
                  <a:prstClr val="black"/>
                </a:solidFill>
                <a:latin typeface="+mn-ea"/>
              </a:rPr>
              <a:t>条第１項）</a:t>
            </a:r>
            <a:endParaRPr lang="en-US" altLang="ja-JP" sz="1400" dirty="0" smtClean="0">
              <a:solidFill>
                <a:prstClr val="black"/>
              </a:solidFill>
              <a:latin typeface="+mn-ea"/>
            </a:endParaRPr>
          </a:p>
        </p:txBody>
      </p:sp>
      <p:sp>
        <p:nvSpPr>
          <p:cNvPr id="6" name="ホームベース 5"/>
          <p:cNvSpPr/>
          <p:nvPr/>
        </p:nvSpPr>
        <p:spPr>
          <a:xfrm>
            <a:off x="232983" y="2276872"/>
            <a:ext cx="3241757" cy="382396"/>
          </a:xfrm>
          <a:prstGeom prst="homePlat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b="1" dirty="0" smtClean="0">
                <a:solidFill>
                  <a:prstClr val="black"/>
                </a:solidFill>
              </a:rPr>
              <a:t>１．子ども・子育て支援法</a:t>
            </a:r>
            <a:endParaRPr lang="ja-JP" altLang="en-US" b="1" dirty="0">
              <a:solidFill>
                <a:prstClr val="black"/>
              </a:solidFill>
            </a:endParaRPr>
          </a:p>
        </p:txBody>
      </p:sp>
      <p:sp>
        <p:nvSpPr>
          <p:cNvPr id="9" name="角丸四角形 8"/>
          <p:cNvSpPr/>
          <p:nvPr/>
        </p:nvSpPr>
        <p:spPr>
          <a:xfrm>
            <a:off x="82812" y="5267300"/>
            <a:ext cx="9711529" cy="936104"/>
          </a:xfrm>
          <a:prstGeom prst="roundRect">
            <a:avLst>
              <a:gd name="adj" fmla="val 1374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fontAlgn="auto">
              <a:spcBef>
                <a:spcPts val="0"/>
              </a:spcBef>
              <a:spcAft>
                <a:spcPts val="0"/>
              </a:spcAft>
            </a:pPr>
            <a:endParaRPr lang="en-US" altLang="ja-JP" sz="1400" dirty="0" smtClean="0">
              <a:solidFill>
                <a:prstClr val="black"/>
              </a:solidFill>
              <a:latin typeface="+mn-ea"/>
            </a:endParaRPr>
          </a:p>
          <a:p>
            <a:pPr marL="177800" indent="-177800" fontAlgn="auto">
              <a:spcBef>
                <a:spcPts val="0"/>
              </a:spcBef>
              <a:spcAft>
                <a:spcPts val="0"/>
              </a:spcAft>
            </a:pPr>
            <a:r>
              <a:rPr lang="ja-JP" altLang="en-US" sz="1600" dirty="0" smtClean="0">
                <a:solidFill>
                  <a:prstClr val="black"/>
                </a:solidFill>
                <a:latin typeface="+mn-ea"/>
              </a:rPr>
              <a:t>○　</a:t>
            </a:r>
            <a:r>
              <a:rPr lang="ja-JP" altLang="en-US" sz="1600" b="1" u="sng" dirty="0" smtClean="0">
                <a:solidFill>
                  <a:srgbClr val="FF0000"/>
                </a:solidFill>
                <a:latin typeface="+mn-ea"/>
              </a:rPr>
              <a:t>厚生労働大臣が、妊婦健診の実施について「望ましい基準」を策定するものとする。</a:t>
            </a:r>
            <a:r>
              <a:rPr lang="en-US" altLang="ja-JP" sz="1600" dirty="0" smtClean="0">
                <a:solidFill>
                  <a:prstClr val="black"/>
                </a:solidFill>
                <a:latin typeface="+mn-ea"/>
              </a:rPr>
              <a:t>【</a:t>
            </a:r>
            <a:r>
              <a:rPr lang="ja-JP" altLang="en-US" sz="1600" dirty="0" smtClean="0">
                <a:solidFill>
                  <a:prstClr val="black"/>
                </a:solidFill>
                <a:latin typeface="+mn-ea"/>
              </a:rPr>
              <a:t>第</a:t>
            </a:r>
            <a:r>
              <a:rPr lang="en-US" altLang="ja-JP" sz="1600" dirty="0" smtClean="0">
                <a:solidFill>
                  <a:prstClr val="black"/>
                </a:solidFill>
                <a:latin typeface="+mn-ea"/>
              </a:rPr>
              <a:t>13</a:t>
            </a:r>
            <a:r>
              <a:rPr lang="ja-JP" altLang="en-US" sz="1600" dirty="0" smtClean="0">
                <a:solidFill>
                  <a:prstClr val="black"/>
                </a:solidFill>
                <a:latin typeface="+mn-ea"/>
              </a:rPr>
              <a:t>条第２項を新設</a:t>
            </a:r>
            <a:r>
              <a:rPr lang="en-US" altLang="ja-JP" sz="1600" dirty="0" smtClean="0">
                <a:solidFill>
                  <a:prstClr val="black"/>
                </a:solidFill>
                <a:latin typeface="+mn-ea"/>
              </a:rPr>
              <a:t>】</a:t>
            </a:r>
          </a:p>
          <a:p>
            <a:pPr marL="357188" indent="-357188" fontAlgn="auto">
              <a:spcBef>
                <a:spcPts val="0"/>
              </a:spcBef>
              <a:spcAft>
                <a:spcPts val="0"/>
              </a:spcAft>
            </a:pPr>
            <a:endParaRPr lang="en-US" altLang="ja-JP" sz="600" dirty="0" smtClean="0">
              <a:solidFill>
                <a:prstClr val="black"/>
              </a:solidFill>
              <a:latin typeface="ＭＳ Ｐゴシック"/>
            </a:endParaRPr>
          </a:p>
          <a:p>
            <a:pPr marL="357188" indent="-357188" fontAlgn="auto">
              <a:spcBef>
                <a:spcPts val="0"/>
              </a:spcBef>
              <a:spcAft>
                <a:spcPts val="0"/>
              </a:spcAft>
            </a:pP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a:t>
            </a:r>
            <a:r>
              <a:rPr lang="ja-JP" altLang="en-US" sz="1400" dirty="0" smtClean="0">
                <a:solidFill>
                  <a:prstClr val="black"/>
                </a:solidFill>
                <a:latin typeface="ＭＳ Ｐゴシック"/>
              </a:rPr>
              <a:t>　現在は、課長通知で、公費負担回数や実施時期の考え方、妊婦健診の内容等について示している。　</a:t>
            </a:r>
            <a:endParaRPr lang="en-US" altLang="ja-JP" sz="1600" dirty="0" smtClean="0">
              <a:solidFill>
                <a:prstClr val="black"/>
              </a:solidFill>
              <a:latin typeface="+mn-ea"/>
            </a:endParaRPr>
          </a:p>
        </p:txBody>
      </p:sp>
      <p:sp>
        <p:nvSpPr>
          <p:cNvPr id="8" name="ホームベース 7"/>
          <p:cNvSpPr/>
          <p:nvPr/>
        </p:nvSpPr>
        <p:spPr>
          <a:xfrm>
            <a:off x="238827" y="5085184"/>
            <a:ext cx="5074213" cy="360040"/>
          </a:xfrm>
          <a:prstGeom prst="homePlat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b="1" dirty="0" smtClean="0">
                <a:solidFill>
                  <a:prstClr val="black"/>
                </a:solidFill>
              </a:rPr>
              <a:t>２．母子保健法の改正（関係法律の整備法）</a:t>
            </a:r>
            <a:endParaRPr lang="ja-JP" altLang="en-US" b="1" dirty="0">
              <a:solidFill>
                <a:prstClr val="black"/>
              </a:solidFill>
            </a:endParaRPr>
          </a:p>
        </p:txBody>
      </p:sp>
      <p:sp>
        <p:nvSpPr>
          <p:cNvPr id="10" name="テキスト ボックス 9"/>
          <p:cNvSpPr txBox="1"/>
          <p:nvPr/>
        </p:nvSpPr>
        <p:spPr>
          <a:xfrm>
            <a:off x="3944888" y="6525344"/>
            <a:ext cx="5688633" cy="307777"/>
          </a:xfrm>
          <a:prstGeom prst="rect">
            <a:avLst/>
          </a:prstGeom>
          <a:noFill/>
        </p:spPr>
        <p:txBody>
          <a:bodyPr wrap="square" rtlCol="0">
            <a:spAutoFit/>
          </a:bodyPr>
          <a:lstStyle/>
          <a:p>
            <a:pPr fontAlgn="auto">
              <a:spcBef>
                <a:spcPts val="0"/>
              </a:spcBef>
              <a:spcAft>
                <a:spcPts val="0"/>
              </a:spcAft>
            </a:pPr>
            <a:r>
              <a:rPr lang="en-US" altLang="ja-JP" sz="1400" dirty="0" smtClean="0">
                <a:latin typeface="Calibri"/>
                <a:ea typeface="ＭＳ Ｐゴシック"/>
              </a:rPr>
              <a:t>※</a:t>
            </a:r>
            <a:r>
              <a:rPr lang="ja-JP" altLang="ja-JP" sz="1400" dirty="0" smtClean="0"/>
              <a:t>消費税引上げ（１０％）の時期を踏まえて</a:t>
            </a:r>
            <a:r>
              <a:rPr lang="ja-JP" altLang="en-US" sz="1400" dirty="0" smtClean="0"/>
              <a:t>政令で定める日から施行予定</a:t>
            </a:r>
            <a:endParaRPr lang="ja-JP" altLang="en-US" sz="1400" dirty="0">
              <a:latin typeface="Calibri"/>
              <a:ea typeface="ＭＳ Ｐゴシック"/>
            </a:endParaRPr>
          </a:p>
        </p:txBody>
      </p:sp>
      <p:sp>
        <p:nvSpPr>
          <p:cNvPr id="11" name="正方形/長方形 10"/>
          <p:cNvSpPr/>
          <p:nvPr/>
        </p:nvSpPr>
        <p:spPr>
          <a:xfrm>
            <a:off x="107579" y="946820"/>
            <a:ext cx="9711529" cy="10801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fontAlgn="auto">
              <a:spcBef>
                <a:spcPts val="0"/>
              </a:spcBef>
              <a:spcAft>
                <a:spcPts val="0"/>
              </a:spcAft>
            </a:pPr>
            <a:endParaRPr lang="en-US" altLang="ja-JP" sz="1600" dirty="0" smtClean="0">
              <a:solidFill>
                <a:prstClr val="black"/>
              </a:solidFill>
            </a:endParaRPr>
          </a:p>
          <a:p>
            <a:pPr marL="177800" indent="-177800" fontAlgn="auto">
              <a:spcBef>
                <a:spcPts val="0"/>
              </a:spcBef>
              <a:spcAft>
                <a:spcPts val="0"/>
              </a:spcAft>
            </a:pPr>
            <a:r>
              <a:rPr lang="ja-JP" altLang="en-US" sz="1600" dirty="0" smtClean="0">
                <a:solidFill>
                  <a:prstClr val="black"/>
                </a:solidFill>
              </a:rPr>
              <a:t>○　妊婦健診は、安全・安心な出産のために重要であることから、子ども・子育て関連法案では、「地域子ども・子育て支援事業」に位置付けるとともに、市町村計画に見込み量等の記載を義務付けることなどにより、</a:t>
            </a:r>
            <a:r>
              <a:rPr lang="ja-JP" altLang="en-US" sz="1600" u="sng" dirty="0" smtClean="0">
                <a:solidFill>
                  <a:prstClr val="black"/>
                </a:solidFill>
              </a:rPr>
              <a:t>妊婦健診の確実な実施を図る</a:t>
            </a:r>
            <a:r>
              <a:rPr lang="ja-JP" altLang="en-US" sz="1600" dirty="0" smtClean="0">
                <a:solidFill>
                  <a:prstClr val="black"/>
                </a:solidFill>
              </a:rPr>
              <a:t>ことにしている。</a:t>
            </a:r>
            <a:endParaRPr lang="ja-JP" altLang="en-US" sz="1600" dirty="0">
              <a:solidFill>
                <a:prstClr val="black"/>
              </a:solidFill>
            </a:endParaRPr>
          </a:p>
        </p:txBody>
      </p:sp>
      <p:sp>
        <p:nvSpPr>
          <p:cNvPr id="13" name="正方形/長方形 12"/>
          <p:cNvSpPr/>
          <p:nvPr/>
        </p:nvSpPr>
        <p:spPr>
          <a:xfrm>
            <a:off x="272480" y="764704"/>
            <a:ext cx="936104"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趣旨</a:t>
            </a:r>
            <a:endParaRPr kumimoji="1" lang="ja-JP" altLang="en-US" b="1" dirty="0">
              <a:solidFill>
                <a:schemeClr val="tx1"/>
              </a:solidFill>
            </a:endParaRPr>
          </a:p>
        </p:txBody>
      </p:sp>
      <p:sp>
        <p:nvSpPr>
          <p:cNvPr id="15" name="Rectangle 4"/>
          <p:cNvSpPr txBox="1">
            <a:spLocks noChangeArrowheads="1"/>
          </p:cNvSpPr>
          <p:nvPr/>
        </p:nvSpPr>
        <p:spPr bwMode="auto">
          <a:xfrm>
            <a:off x="0" y="10716"/>
            <a:ext cx="9906000" cy="548680"/>
          </a:xfrm>
          <a:prstGeom prst="rect">
            <a:avLst/>
          </a:prstGeom>
          <a:noFill/>
          <a:ln w="9525" cap="flat" cmpd="sng" algn="ctr">
            <a:noFill/>
            <a:prstDash val="solid"/>
            <a:miter lim="800000"/>
            <a:headEnd/>
            <a:tailEnd/>
          </a:ln>
          <a:effectLst>
            <a:outerShdw blurRad="40000" dist="20000" dir="5400000" rotWithShape="0">
              <a:srgbClr val="000000">
                <a:alpha val="38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rPr>
              <a:t>子ども・子育て関連法における妊婦健診の位置付け</a:t>
            </a:r>
          </a:p>
        </p:txBody>
      </p:sp>
      <p:sp>
        <p:nvSpPr>
          <p:cNvPr id="2" name="スライド番号プレースホルダー 1"/>
          <p:cNvSpPr>
            <a:spLocks noGrp="1"/>
          </p:cNvSpPr>
          <p:nvPr>
            <p:ph type="sldNum" sz="quarter" idx="12"/>
          </p:nvPr>
        </p:nvSpPr>
        <p:spPr>
          <a:xfrm>
            <a:off x="7545288" y="6520259"/>
            <a:ext cx="2311400" cy="365125"/>
          </a:xfrm>
        </p:spPr>
        <p:txBody>
          <a:bodyPr/>
          <a:lstStyle/>
          <a:p>
            <a:fld id="{1EB9F753-470E-4A73-8762-37A1D3617CB5}" type="slidenum">
              <a:rPr kumimoji="1" lang="ja-JP" altLang="en-US" sz="1600" smtClean="0">
                <a:solidFill>
                  <a:schemeClr val="tx1"/>
                </a:solidFill>
              </a:rPr>
              <a:pPr/>
              <a:t>1</a:t>
            </a:fld>
            <a:endParaRPr kumimoji="1" lang="ja-JP" altLang="en-US" sz="1600">
              <a:solidFill>
                <a:schemeClr val="tx1"/>
              </a:solidFill>
            </a:endParaRPr>
          </a:p>
        </p:txBody>
      </p:sp>
    </p:spTree>
    <p:extLst>
      <p:ext uri="{BB962C8B-B14F-4D97-AF65-F5344CB8AC3E}">
        <p14:creationId xmlns:p14="http://schemas.microsoft.com/office/powerpoint/2010/main" xmlns="" val="1704319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31968" y="3023990"/>
            <a:ext cx="9645568" cy="3672408"/>
          </a:xfrm>
          <a:prstGeom prst="roundRect">
            <a:avLst>
              <a:gd name="adj" fmla="val 2236"/>
            </a:avLst>
          </a:prstGeom>
          <a:solidFill>
            <a:srgbClr val="FFFFCC"/>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tabLst>
                <a:tab pos="8434388" algn="l"/>
              </a:tabLst>
              <a:defRPr/>
            </a:pPr>
            <a:r>
              <a:rPr lang="ja-JP" altLang="en-US" sz="1600" dirty="0" smtClean="0">
                <a:solidFill>
                  <a:prstClr val="black"/>
                </a:solidFill>
              </a:rPr>
              <a:t>●　各回実施する基本的な妊婦健康診査の項目</a:t>
            </a:r>
            <a:endParaRPr lang="en-US" altLang="ja-JP" sz="1600" dirty="0" smtClean="0">
              <a:solidFill>
                <a:prstClr val="black"/>
              </a:solidFill>
            </a:endParaRPr>
          </a:p>
          <a:p>
            <a:pPr marL="177800" indent="-177800">
              <a:tabLst>
                <a:tab pos="8434388" algn="l"/>
              </a:tabLst>
              <a:defRPr/>
            </a:pPr>
            <a:r>
              <a:rPr lang="ja-JP" altLang="en-US" sz="1400" dirty="0" smtClean="0">
                <a:solidFill>
                  <a:prstClr val="black"/>
                </a:solidFill>
              </a:rPr>
              <a:t>　　①健康状態の把握（妊娠月週数に応じた問診、診査等）</a:t>
            </a:r>
            <a:endParaRPr lang="en-US" altLang="ja-JP" sz="1400" dirty="0" smtClean="0">
              <a:solidFill>
                <a:prstClr val="black"/>
              </a:solidFill>
            </a:endParaRPr>
          </a:p>
          <a:p>
            <a:pPr marL="177800" indent="-177800">
              <a:tabLst>
                <a:tab pos="8434388" algn="l"/>
              </a:tabLst>
              <a:defRPr/>
            </a:pPr>
            <a:r>
              <a:rPr lang="ja-JP" altLang="en-US" sz="1400" dirty="0" smtClean="0">
                <a:solidFill>
                  <a:prstClr val="black"/>
                </a:solidFill>
              </a:rPr>
              <a:t>　　②検査計測</a:t>
            </a:r>
            <a:endParaRPr lang="en-US" altLang="ja-JP" sz="1400" dirty="0" smtClean="0">
              <a:solidFill>
                <a:prstClr val="black"/>
              </a:solidFill>
            </a:endParaRPr>
          </a:p>
          <a:p>
            <a:pPr marL="177800" indent="-177800">
              <a:tabLst>
                <a:tab pos="8434388" algn="l"/>
              </a:tabLst>
              <a:defRPr/>
            </a:pPr>
            <a:r>
              <a:rPr lang="ja-JP" altLang="en-US" sz="1400" dirty="0" smtClean="0">
                <a:solidFill>
                  <a:prstClr val="black"/>
                </a:solidFill>
              </a:rPr>
              <a:t>　　③保健指導を実施するとともに、妊娠期間中の適時に、必要に応じた医学的検査</a:t>
            </a:r>
            <a:endParaRPr lang="en-US" altLang="ja-JP" sz="1400" dirty="0" smtClean="0">
              <a:solidFill>
                <a:prstClr val="black"/>
              </a:solidFill>
            </a:endParaRPr>
          </a:p>
          <a:p>
            <a:pPr marL="174625" indent="-174625"/>
            <a:r>
              <a:rPr lang="ja-JP" altLang="en-US" sz="1600" dirty="0" smtClean="0">
                <a:solidFill>
                  <a:prstClr val="black"/>
                </a:solidFill>
              </a:rPr>
              <a:t>●　上記以外の各種医学的検査</a:t>
            </a:r>
            <a:r>
              <a:rPr lang="ja-JP" altLang="en-US" sz="1100" dirty="0" smtClean="0">
                <a:solidFill>
                  <a:prstClr val="black"/>
                </a:solidFill>
              </a:rPr>
              <a:t>　</a:t>
            </a:r>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p:txBody>
      </p:sp>
      <p:sp>
        <p:nvSpPr>
          <p:cNvPr id="7" name="角丸四角形 6"/>
          <p:cNvSpPr/>
          <p:nvPr/>
        </p:nvSpPr>
        <p:spPr>
          <a:xfrm>
            <a:off x="74951" y="432768"/>
            <a:ext cx="9777536" cy="1340048"/>
          </a:xfrm>
          <a:prstGeom prst="roundRect">
            <a:avLst>
              <a:gd name="adj" fmla="val 849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0" indent="-179388"/>
            <a:r>
              <a:rPr lang="ja-JP" altLang="en-US" sz="1600" dirty="0">
                <a:solidFill>
                  <a:prstClr val="black"/>
                </a:solidFill>
              </a:rPr>
              <a:t>○　「望ましい基準」は、妊婦の健康の保持増進を図り、安全・安心な妊娠・出産に資するよう、</a:t>
            </a:r>
            <a:r>
              <a:rPr lang="ja-JP" altLang="en-US" sz="1600" b="1" u="sng" dirty="0">
                <a:solidFill>
                  <a:prstClr val="black"/>
                </a:solidFill>
              </a:rPr>
              <a:t>各市町村が、その判断に基づいて妊婦健診を実施する場合の参考としていただくもの</a:t>
            </a:r>
            <a:r>
              <a:rPr lang="ja-JP" altLang="en-US" sz="1600" dirty="0">
                <a:solidFill>
                  <a:prstClr val="black"/>
                </a:solidFill>
              </a:rPr>
              <a:t>。</a:t>
            </a:r>
            <a:endParaRPr lang="en-US" altLang="ja-JP" sz="1600" dirty="0">
              <a:solidFill>
                <a:prstClr val="black"/>
              </a:solidFill>
            </a:endParaRPr>
          </a:p>
          <a:p>
            <a:pPr marL="179388" lvl="0" indent="-179388">
              <a:spcBef>
                <a:spcPts val="600"/>
              </a:spcBef>
            </a:pPr>
            <a:r>
              <a:rPr lang="ja-JP" altLang="en-US" sz="1600" dirty="0">
                <a:solidFill>
                  <a:prstClr val="black"/>
                </a:solidFill>
              </a:rPr>
              <a:t>○　引き続き、適切な妊婦健診及びその公費負担の実施を図る観点から、</a:t>
            </a:r>
            <a:r>
              <a:rPr lang="ja-JP" altLang="en-US" sz="1600" dirty="0">
                <a:solidFill>
                  <a:prstClr val="black"/>
                </a:solidFill>
                <a:latin typeface="Calibri" pitchFamily="34" charset="0"/>
              </a:rPr>
              <a:t>現在、母子保健課長通知（</a:t>
            </a:r>
            <a:r>
              <a:rPr lang="en-US" altLang="ja-JP" sz="1600" dirty="0">
                <a:solidFill>
                  <a:prstClr val="black"/>
                </a:solidFill>
                <a:latin typeface="Calibri" pitchFamily="34" charset="0"/>
              </a:rPr>
              <a:t>※</a:t>
            </a:r>
            <a:r>
              <a:rPr lang="ja-JP" altLang="en-US" sz="1600" dirty="0">
                <a:solidFill>
                  <a:prstClr val="black"/>
                </a:solidFill>
                <a:latin typeface="Calibri" pitchFamily="34" charset="0"/>
              </a:rPr>
              <a:t>）において示している健診回数・実施時期、検査項目と同程度の内容としてはどうか。</a:t>
            </a:r>
            <a:endParaRPr lang="en-US" altLang="ja-JP" sz="1600" dirty="0">
              <a:solidFill>
                <a:prstClr val="black"/>
              </a:solidFill>
              <a:latin typeface="Calibri" pitchFamily="34" charset="0"/>
            </a:endParaRPr>
          </a:p>
        </p:txBody>
      </p:sp>
      <p:sp>
        <p:nvSpPr>
          <p:cNvPr id="36866" name="Rectangle 2"/>
          <p:cNvSpPr>
            <a:spLocks noChangeArrowheads="1"/>
          </p:cNvSpPr>
          <p:nvPr/>
        </p:nvSpPr>
        <p:spPr bwMode="auto">
          <a:xfrm>
            <a:off x="508000" y="449356"/>
            <a:ext cx="8915400" cy="344488"/>
          </a:xfrm>
          <a:prstGeom prst="rect">
            <a:avLst/>
          </a:prstGeom>
          <a:noFill/>
          <a:ln w="9525">
            <a:noFill/>
            <a:miter lim="800000"/>
            <a:headEnd/>
            <a:tailEnd/>
          </a:ln>
        </p:spPr>
        <p:txBody>
          <a:bodyPr anchor="ctr"/>
          <a:lstStyle/>
          <a:p>
            <a:pPr algn="ctr"/>
            <a:endParaRPr lang="ja-JP" altLang="ja-JP" sz="3000">
              <a:solidFill>
                <a:srgbClr val="1F497D"/>
              </a:solidFill>
            </a:endParaRPr>
          </a:p>
        </p:txBody>
      </p:sp>
      <p:sp>
        <p:nvSpPr>
          <p:cNvPr id="36867" name="Rectangle 4"/>
          <p:cNvSpPr>
            <a:spLocks noGrp="1" noChangeArrowheads="1"/>
          </p:cNvSpPr>
          <p:nvPr>
            <p:ph type="title"/>
          </p:nvPr>
        </p:nvSpPr>
        <p:spPr>
          <a:xfrm>
            <a:off x="0" y="-27710"/>
            <a:ext cx="9906000" cy="432374"/>
          </a:xfrm>
        </p:spPr>
        <p:txBody>
          <a:bodyPr>
            <a:normAutofit fontScale="90000"/>
          </a:bodyPr>
          <a:lstStyle/>
          <a:p>
            <a:pPr eaLnBrk="1" hangingPunct="1"/>
            <a:r>
              <a:rPr lang="ja-JP" altLang="en-US" sz="2400" b="1" dirty="0" smtClean="0">
                <a:latin typeface="ＭＳ Ｐゴシック" charset="-128"/>
              </a:rPr>
              <a:t>妊婦健診の望ましい基準（案）について</a:t>
            </a:r>
          </a:p>
        </p:txBody>
      </p:sp>
      <p:sp>
        <p:nvSpPr>
          <p:cNvPr id="36871" name="AutoShape 7"/>
          <p:cNvSpPr>
            <a:spLocks noChangeArrowheads="1"/>
          </p:cNvSpPr>
          <p:nvPr/>
        </p:nvSpPr>
        <p:spPr bwMode="auto">
          <a:xfrm>
            <a:off x="131968" y="2181509"/>
            <a:ext cx="9645568" cy="443169"/>
          </a:xfrm>
          <a:prstGeom prst="roundRect">
            <a:avLst>
              <a:gd name="adj" fmla="val 7185"/>
            </a:avLst>
          </a:prstGeom>
          <a:solidFill>
            <a:srgbClr val="FFFFCC"/>
          </a:solidFill>
          <a:ln w="12700" algn="ctr">
            <a:solidFill>
              <a:schemeClr val="tx2"/>
            </a:solidFill>
            <a:round/>
            <a:headEnd/>
            <a:tailEnd/>
          </a:ln>
        </p:spPr>
        <p:txBody>
          <a:bodyPr wrap="none" anchor="ctr"/>
          <a:lstStyle/>
          <a:p>
            <a:pPr>
              <a:buClr>
                <a:srgbClr val="1F497D"/>
              </a:buClr>
            </a:pPr>
            <a:r>
              <a:rPr lang="ja-JP" altLang="en-US" sz="1600" dirty="0">
                <a:solidFill>
                  <a:srgbClr val="000000"/>
                </a:solidFill>
                <a:latin typeface="ＭＳ Ｐゴシック" charset="-128"/>
              </a:rPr>
              <a:t>　</a:t>
            </a:r>
            <a:r>
              <a:rPr lang="ja-JP" altLang="en-US" sz="1600" dirty="0" smtClean="0">
                <a:solidFill>
                  <a:srgbClr val="000000"/>
                </a:solidFill>
                <a:latin typeface="ＭＳ Ｐゴシック" charset="-128"/>
              </a:rPr>
              <a:t>①初期～妊娠</a:t>
            </a:r>
            <a:r>
              <a:rPr lang="en-US" altLang="ja-JP" sz="1600" dirty="0">
                <a:solidFill>
                  <a:srgbClr val="000000"/>
                </a:solidFill>
                <a:latin typeface="ＭＳ Ｐゴシック" charset="-128"/>
              </a:rPr>
              <a:t>23</a:t>
            </a:r>
            <a:r>
              <a:rPr lang="ja-JP" altLang="en-US" sz="1600" dirty="0" smtClean="0">
                <a:solidFill>
                  <a:srgbClr val="000000"/>
                </a:solidFill>
                <a:latin typeface="ＭＳ Ｐゴシック" charset="-128"/>
              </a:rPr>
              <a:t>週</a:t>
            </a:r>
            <a:r>
              <a:rPr lang="ja-JP" altLang="en-US" sz="1600" dirty="0">
                <a:solidFill>
                  <a:srgbClr val="000000"/>
                </a:solidFill>
                <a:latin typeface="ＭＳ Ｐゴシック" charset="-128"/>
              </a:rPr>
              <a:t>　</a:t>
            </a:r>
            <a:r>
              <a:rPr lang="ja-JP" altLang="en-US" sz="1600" dirty="0" smtClean="0">
                <a:solidFill>
                  <a:srgbClr val="000000"/>
                </a:solidFill>
                <a:latin typeface="ＭＳ Ｐゴシック" charset="-128"/>
              </a:rPr>
              <a:t>：</a:t>
            </a:r>
            <a:r>
              <a:rPr lang="ja-JP" altLang="en-US" sz="1600" dirty="0">
                <a:solidFill>
                  <a:srgbClr val="000000"/>
                </a:solidFill>
                <a:latin typeface="ＭＳ Ｐゴシック" charset="-128"/>
              </a:rPr>
              <a:t>４週間に</a:t>
            </a:r>
            <a:r>
              <a:rPr lang="ja-JP" altLang="en-US" sz="1600" dirty="0" smtClean="0">
                <a:solidFill>
                  <a:srgbClr val="000000"/>
                </a:solidFill>
                <a:latin typeface="ＭＳ Ｐゴシック" charset="-128"/>
              </a:rPr>
              <a:t>１回、②妊娠</a:t>
            </a:r>
            <a:r>
              <a:rPr lang="en-US" altLang="ja-JP" sz="1600" dirty="0" smtClean="0">
                <a:solidFill>
                  <a:srgbClr val="000000"/>
                </a:solidFill>
                <a:latin typeface="ＭＳ Ｐゴシック" charset="-128"/>
              </a:rPr>
              <a:t>24</a:t>
            </a:r>
            <a:r>
              <a:rPr lang="ja-JP" altLang="en-US" sz="1600" dirty="0" smtClean="0">
                <a:solidFill>
                  <a:srgbClr val="000000"/>
                </a:solidFill>
                <a:latin typeface="ＭＳ Ｐゴシック" charset="-128"/>
              </a:rPr>
              <a:t>～</a:t>
            </a:r>
            <a:r>
              <a:rPr lang="en-US" altLang="ja-JP" sz="1600" dirty="0">
                <a:solidFill>
                  <a:srgbClr val="000000"/>
                </a:solidFill>
                <a:latin typeface="ＭＳ Ｐゴシック" charset="-128"/>
              </a:rPr>
              <a:t>35</a:t>
            </a:r>
            <a:r>
              <a:rPr lang="ja-JP" altLang="en-US" sz="1600" dirty="0" smtClean="0">
                <a:solidFill>
                  <a:srgbClr val="000000"/>
                </a:solidFill>
                <a:latin typeface="ＭＳ Ｐゴシック" charset="-128"/>
              </a:rPr>
              <a:t>週</a:t>
            </a:r>
            <a:r>
              <a:rPr lang="ja-JP" altLang="en-US" sz="1600" dirty="0">
                <a:solidFill>
                  <a:srgbClr val="000000"/>
                </a:solidFill>
                <a:latin typeface="ＭＳ Ｐゴシック" charset="-128"/>
              </a:rPr>
              <a:t>　：２週間に</a:t>
            </a:r>
            <a:r>
              <a:rPr lang="ja-JP" altLang="en-US" sz="1600" dirty="0" smtClean="0">
                <a:solidFill>
                  <a:srgbClr val="000000"/>
                </a:solidFill>
                <a:latin typeface="ＭＳ Ｐゴシック" charset="-128"/>
              </a:rPr>
              <a:t>１回、③妊娠</a:t>
            </a:r>
            <a:r>
              <a:rPr lang="en-US" altLang="ja-JP" sz="1600" dirty="0" smtClean="0">
                <a:solidFill>
                  <a:srgbClr val="000000"/>
                </a:solidFill>
                <a:latin typeface="ＭＳ Ｐゴシック" charset="-128"/>
              </a:rPr>
              <a:t>36</a:t>
            </a:r>
            <a:r>
              <a:rPr lang="ja-JP" altLang="en-US" sz="1600" dirty="0" smtClean="0">
                <a:solidFill>
                  <a:srgbClr val="000000"/>
                </a:solidFill>
                <a:latin typeface="ＭＳ Ｐゴシック" charset="-128"/>
              </a:rPr>
              <a:t>週～分娩 </a:t>
            </a:r>
            <a:r>
              <a:rPr lang="ja-JP" altLang="en-US" sz="1600" dirty="0">
                <a:solidFill>
                  <a:srgbClr val="000000"/>
                </a:solidFill>
                <a:latin typeface="ＭＳ Ｐゴシック" charset="-128"/>
              </a:rPr>
              <a:t>：１週間に</a:t>
            </a:r>
            <a:r>
              <a:rPr lang="ja-JP" altLang="en-US" sz="1600" dirty="0" smtClean="0">
                <a:solidFill>
                  <a:srgbClr val="000000"/>
                </a:solidFill>
                <a:latin typeface="ＭＳ Ｐゴシック" charset="-128"/>
              </a:rPr>
              <a:t>１回</a:t>
            </a:r>
            <a:endParaRPr lang="ja-JP" altLang="en-US" sz="1600" dirty="0">
              <a:solidFill>
                <a:srgbClr val="000000"/>
              </a:solidFill>
              <a:latin typeface="ＭＳ Ｐゴシック" charset="-128"/>
            </a:endParaRPr>
          </a:p>
        </p:txBody>
      </p:sp>
      <p:sp>
        <p:nvSpPr>
          <p:cNvPr id="8" name="テキスト ボックス 7"/>
          <p:cNvSpPr txBox="1"/>
          <p:nvPr/>
        </p:nvSpPr>
        <p:spPr>
          <a:xfrm>
            <a:off x="139685" y="1849364"/>
            <a:ext cx="6192688" cy="369332"/>
          </a:xfrm>
          <a:prstGeom prst="rect">
            <a:avLst/>
          </a:prstGeom>
          <a:noFill/>
        </p:spPr>
        <p:txBody>
          <a:bodyPr wrap="square" rtlCol="0">
            <a:spAutoFit/>
          </a:bodyPr>
          <a:lstStyle/>
          <a:p>
            <a:r>
              <a:rPr lang="en-US" altLang="ja-JP" u="sng" dirty="0" smtClean="0">
                <a:latin typeface="HGPｺﾞｼｯｸE" pitchFamily="50" charset="-128"/>
                <a:ea typeface="HGPｺﾞｼｯｸE" pitchFamily="50" charset="-128"/>
              </a:rPr>
              <a:t>Ⅰ</a:t>
            </a:r>
            <a:r>
              <a:rPr lang="ja-JP" altLang="en-US" u="sng" dirty="0" err="1" smtClean="0">
                <a:latin typeface="HGPｺﾞｼｯｸE" pitchFamily="50" charset="-128"/>
                <a:ea typeface="HGPｺﾞｼｯｸE" pitchFamily="50" charset="-128"/>
              </a:rPr>
              <a:t>．</a:t>
            </a:r>
            <a:r>
              <a:rPr lang="ja-JP" altLang="en-US" u="sng" dirty="0" smtClean="0">
                <a:latin typeface="HGPｺﾞｼｯｸE" pitchFamily="50" charset="-128"/>
                <a:ea typeface="HGPｺﾞｼｯｸE" pitchFamily="50" charset="-128"/>
              </a:rPr>
              <a:t>健診回数・実施時期</a:t>
            </a:r>
            <a:endParaRPr kumimoji="1" lang="ja-JP" altLang="en-US" u="sng" dirty="0">
              <a:latin typeface="HGPｺﾞｼｯｸE" pitchFamily="50" charset="-128"/>
              <a:ea typeface="HGPｺﾞｼｯｸE" pitchFamily="50" charset="-128"/>
            </a:endParaRPr>
          </a:p>
        </p:txBody>
      </p:sp>
      <p:sp>
        <p:nvSpPr>
          <p:cNvPr id="9" name="テキスト ボックス 8"/>
          <p:cNvSpPr txBox="1"/>
          <p:nvPr/>
        </p:nvSpPr>
        <p:spPr>
          <a:xfrm>
            <a:off x="170128" y="2669648"/>
            <a:ext cx="1656184" cy="369332"/>
          </a:xfrm>
          <a:prstGeom prst="rect">
            <a:avLst/>
          </a:prstGeom>
          <a:noFill/>
        </p:spPr>
        <p:txBody>
          <a:bodyPr wrap="square" rtlCol="0">
            <a:spAutoFit/>
          </a:bodyPr>
          <a:lstStyle/>
          <a:p>
            <a:r>
              <a:rPr lang="en-US" altLang="ja-JP" u="sng" dirty="0" smtClean="0">
                <a:latin typeface="HGPｺﾞｼｯｸE" pitchFamily="50" charset="-128"/>
                <a:ea typeface="HGPｺﾞｼｯｸE" pitchFamily="50" charset="-128"/>
              </a:rPr>
              <a:t>Ⅱ</a:t>
            </a:r>
            <a:r>
              <a:rPr lang="ja-JP" altLang="en-US" u="sng" dirty="0" err="1" smtClean="0">
                <a:latin typeface="HGPｺﾞｼｯｸE" pitchFamily="50" charset="-128"/>
                <a:ea typeface="HGPｺﾞｼｯｸE" pitchFamily="50" charset="-128"/>
              </a:rPr>
              <a:t>．</a:t>
            </a:r>
            <a:r>
              <a:rPr lang="ja-JP" altLang="en-US" u="sng" dirty="0" smtClean="0">
                <a:latin typeface="HGPｺﾞｼｯｸE" pitchFamily="50" charset="-128"/>
                <a:ea typeface="HGPｺﾞｼｯｸE" pitchFamily="50" charset="-128"/>
              </a:rPr>
              <a:t>検査項目</a:t>
            </a:r>
            <a:endParaRPr kumimoji="1" lang="ja-JP" altLang="en-US" u="sng" dirty="0">
              <a:latin typeface="HGPｺﾞｼｯｸE" pitchFamily="50" charset="-128"/>
              <a:ea typeface="HGPｺﾞｼｯｸE"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xmlns="" val="3933800687"/>
              </p:ext>
            </p:extLst>
          </p:nvPr>
        </p:nvGraphicFramePr>
        <p:xfrm>
          <a:off x="355709" y="4273140"/>
          <a:ext cx="9277811" cy="2324212"/>
        </p:xfrm>
        <a:graphic>
          <a:graphicData uri="http://schemas.openxmlformats.org/drawingml/2006/table">
            <a:tbl>
              <a:tblPr firstRow="1" bandRow="1">
                <a:tableStyleId>{5C22544A-7EE6-4342-B048-85BDC9FD1C3A}</a:tableStyleId>
              </a:tblPr>
              <a:tblGrid>
                <a:gridCol w="2503536"/>
                <a:gridCol w="6774275"/>
              </a:tblGrid>
              <a:tr h="335605">
                <a:tc rowSpan="4">
                  <a:txBody>
                    <a:bodyPr/>
                    <a:lstStyle/>
                    <a:p>
                      <a:pPr algn="l"/>
                      <a:r>
                        <a:rPr kumimoji="1" lang="ja-JP" altLang="en-US" sz="1300" b="0" baseline="0" dirty="0" smtClean="0">
                          <a:solidFill>
                            <a:schemeClr val="tx1"/>
                          </a:solidFill>
                        </a:rPr>
                        <a:t>①　血液検査</a:t>
                      </a:r>
                      <a:endParaRPr kumimoji="1" lang="ja-JP" altLang="en-US" sz="1300" b="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0" baseline="0" dirty="0" smtClean="0">
                          <a:solidFill>
                            <a:schemeClr val="tx1"/>
                          </a:solidFill>
                        </a:rPr>
                        <a:t>妊娠初期に１回（血液型（</a:t>
                      </a:r>
                      <a:r>
                        <a:rPr kumimoji="1" lang="en-US" altLang="ja-JP" sz="1050" b="0" baseline="0" dirty="0" smtClean="0">
                          <a:solidFill>
                            <a:schemeClr val="tx1"/>
                          </a:solidFill>
                        </a:rPr>
                        <a:t>ABO</a:t>
                      </a:r>
                      <a:r>
                        <a:rPr kumimoji="1" lang="ja-JP" altLang="en-US" sz="1050" b="0" baseline="0" dirty="0" smtClean="0">
                          <a:solidFill>
                            <a:schemeClr val="tx1"/>
                          </a:solidFill>
                        </a:rPr>
                        <a:t>血液型・</a:t>
                      </a:r>
                      <a:r>
                        <a:rPr kumimoji="1" lang="en-US" altLang="ja-JP" sz="1050" b="0" baseline="0" dirty="0" err="1" smtClean="0">
                          <a:solidFill>
                            <a:schemeClr val="tx1"/>
                          </a:solidFill>
                        </a:rPr>
                        <a:t>Rh</a:t>
                      </a:r>
                      <a:r>
                        <a:rPr kumimoji="1" lang="ja-JP" altLang="en-US" sz="1050" b="0" baseline="0" dirty="0" smtClean="0">
                          <a:solidFill>
                            <a:schemeClr val="tx1"/>
                          </a:solidFill>
                        </a:rPr>
                        <a:t>血液型、不規則抗体）、血算、血糖、</a:t>
                      </a:r>
                      <a:r>
                        <a:rPr kumimoji="1" lang="en-US" altLang="ja-JP" sz="1050" b="0" baseline="0" dirty="0" smtClean="0">
                          <a:solidFill>
                            <a:schemeClr val="tx1"/>
                          </a:solidFill>
                        </a:rPr>
                        <a:t>B</a:t>
                      </a:r>
                      <a:r>
                        <a:rPr kumimoji="1" lang="ja-JP" altLang="en-US" sz="1050" b="0" baseline="0" dirty="0" smtClean="0">
                          <a:solidFill>
                            <a:schemeClr val="tx1"/>
                          </a:solidFill>
                        </a:rPr>
                        <a:t>型肝炎抗原、</a:t>
                      </a:r>
                      <a:r>
                        <a:rPr kumimoji="1" lang="en-US" altLang="ja-JP" sz="1050" b="0" baseline="0" dirty="0" smtClean="0">
                          <a:solidFill>
                            <a:schemeClr val="tx1"/>
                          </a:solidFill>
                        </a:rPr>
                        <a:t>C</a:t>
                      </a:r>
                      <a:r>
                        <a:rPr kumimoji="1" lang="ja-JP" altLang="en-US" sz="1050" b="0" baseline="0" dirty="0" smtClean="0">
                          <a:solidFill>
                            <a:schemeClr val="tx1"/>
                          </a:solidFill>
                        </a:rPr>
                        <a:t>型肝炎抗体、</a:t>
                      </a:r>
                      <a:r>
                        <a:rPr kumimoji="1" lang="en-US" altLang="ja-JP" sz="1050" b="0" baseline="0" dirty="0" smtClean="0">
                          <a:solidFill>
                            <a:schemeClr val="tx1"/>
                          </a:solidFill>
                        </a:rPr>
                        <a:t>HIV</a:t>
                      </a:r>
                      <a:r>
                        <a:rPr kumimoji="1" lang="ja-JP" altLang="en-US" sz="1050" b="0" baseline="0" dirty="0" smtClean="0">
                          <a:solidFill>
                            <a:schemeClr val="tx1"/>
                          </a:solidFill>
                        </a:rPr>
                        <a:t>抗体、梅毒血清反応、風疹ウイルス抗体）</a:t>
                      </a:r>
                      <a:endParaRPr kumimoji="1" lang="en-US" altLang="ja-JP" sz="1050" b="0" baseline="0" dirty="0" smtClean="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097">
                <a:tc vMerge="1">
                  <a:txBody>
                    <a:bodyPr/>
                    <a:lstStyle/>
                    <a:p>
                      <a:endParaRPr kumimoji="1" lang="ja-JP" altLang="en-US" sz="1400" baseline="0" dirty="0">
                        <a:solidFill>
                          <a:schemeClr val="tx1"/>
                        </a:solidFill>
                      </a:endParaRPr>
                    </a:p>
                  </a:txBody>
                  <a:tcPr/>
                </a:tc>
                <a:tc>
                  <a:txBody>
                    <a:bodyPr/>
                    <a:lstStyle/>
                    <a:p>
                      <a:r>
                        <a:rPr kumimoji="1" lang="ja-JP" altLang="en-US" sz="1050" baseline="0" dirty="0" smtClean="0"/>
                        <a:t>妊娠</a:t>
                      </a:r>
                      <a:r>
                        <a:rPr kumimoji="1" lang="en-US" altLang="ja-JP" sz="1050" baseline="0" dirty="0" smtClean="0"/>
                        <a:t>24</a:t>
                      </a:r>
                      <a:r>
                        <a:rPr kumimoji="1" lang="ja-JP" altLang="en-US" sz="1050" baseline="0" dirty="0" smtClean="0"/>
                        <a:t>週から</a:t>
                      </a:r>
                      <a:r>
                        <a:rPr kumimoji="1" lang="en-US" altLang="ja-JP" sz="1050" baseline="0" dirty="0" smtClean="0"/>
                        <a:t>35</a:t>
                      </a:r>
                      <a:r>
                        <a:rPr kumimoji="1" lang="ja-JP" altLang="en-US" sz="1050" baseline="0" dirty="0" smtClean="0"/>
                        <a:t>週までの間に１回（血算、血糖）</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097">
                <a:tc vMerge="1">
                  <a:txBody>
                    <a:bodyPr/>
                    <a:lstStyle/>
                    <a:p>
                      <a:endParaRPr kumimoji="1" lang="ja-JP" altLang="en-US" sz="1400" baseline="0" dirty="0">
                        <a:solidFill>
                          <a:schemeClr val="tx1"/>
                        </a:solidFill>
                      </a:endParaRPr>
                    </a:p>
                  </a:txBody>
                  <a:tcPr/>
                </a:tc>
                <a:tc>
                  <a:txBody>
                    <a:bodyPr/>
                    <a:lstStyle/>
                    <a:p>
                      <a:r>
                        <a:rPr kumimoji="1" lang="ja-JP" altLang="en-US" sz="1050" baseline="0" dirty="0" smtClean="0"/>
                        <a:t>妊娠</a:t>
                      </a:r>
                      <a:r>
                        <a:rPr kumimoji="1" lang="en-US" altLang="ja-JP" sz="1050" baseline="0" dirty="0" smtClean="0"/>
                        <a:t>36</a:t>
                      </a:r>
                      <a:r>
                        <a:rPr kumimoji="1" lang="ja-JP" altLang="en-US" sz="1050" baseline="0" dirty="0" smtClean="0"/>
                        <a:t>週以降に１回（血算）</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097">
                <a:tc vMerge="1">
                  <a:txBody>
                    <a:bodyPr/>
                    <a:lstStyle/>
                    <a:p>
                      <a:pPr algn="l"/>
                      <a:endParaRPr kumimoji="1" lang="ja-JP" altLang="en-US" sz="1400" baseline="0" dirty="0">
                        <a:solidFill>
                          <a:schemeClr val="tx1"/>
                        </a:solidFill>
                      </a:endParaRPr>
                    </a:p>
                  </a:txBody>
                  <a:tcPr anchor="ctr"/>
                </a:tc>
                <a:tc>
                  <a:txBody>
                    <a:bodyPr/>
                    <a:lstStyle/>
                    <a:p>
                      <a:r>
                        <a:rPr kumimoji="1" lang="ja-JP" altLang="en-US" sz="1050" baseline="0" dirty="0" smtClean="0">
                          <a:solidFill>
                            <a:schemeClr val="tx1"/>
                          </a:solidFill>
                        </a:rPr>
                        <a:t>妊娠</a:t>
                      </a:r>
                      <a:r>
                        <a:rPr kumimoji="1" lang="en-US" altLang="ja-JP" sz="1050" baseline="0" dirty="0" smtClean="0">
                          <a:solidFill>
                            <a:schemeClr val="tx1"/>
                          </a:solidFill>
                        </a:rPr>
                        <a:t>30</a:t>
                      </a:r>
                      <a:r>
                        <a:rPr kumimoji="1" lang="ja-JP" altLang="en-US" sz="1050" baseline="0" dirty="0" smtClean="0">
                          <a:solidFill>
                            <a:schemeClr val="tx1"/>
                          </a:solidFill>
                        </a:rPr>
                        <a:t>週頃までに（</a:t>
                      </a:r>
                      <a:r>
                        <a:rPr kumimoji="1" lang="en-US" altLang="ja-JP" sz="1050" baseline="0" dirty="0" smtClean="0">
                          <a:solidFill>
                            <a:schemeClr val="tx1"/>
                          </a:solidFill>
                        </a:rPr>
                        <a:t>HTLV-</a:t>
                      </a:r>
                      <a:r>
                        <a:rPr kumimoji="1" lang="ja-JP" altLang="en-US" sz="1050" baseline="0" dirty="0" smtClean="0">
                          <a:solidFill>
                            <a:schemeClr val="tx1"/>
                          </a:solidFill>
                        </a:rPr>
                        <a:t>１抗体検査）</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3741">
                <a:tc>
                  <a:txBody>
                    <a:bodyPr/>
                    <a:lstStyle/>
                    <a:p>
                      <a:r>
                        <a:rPr kumimoji="1" lang="ja-JP" altLang="en-US" sz="1300" baseline="0" dirty="0" smtClean="0"/>
                        <a:t>②　子宮頸がん検診（細胞診）</a:t>
                      </a:r>
                      <a:endParaRPr kumimoji="1" lang="ja-JP" altLang="en-US" sz="130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aseline="0" dirty="0" smtClean="0"/>
                        <a:t>妊娠初期に１回</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9255">
                <a:tc>
                  <a:txBody>
                    <a:bodyPr/>
                    <a:lstStyle/>
                    <a:p>
                      <a:r>
                        <a:rPr kumimoji="1" lang="ja-JP" altLang="en-US" sz="1300" baseline="0" dirty="0" smtClean="0"/>
                        <a:t>③　超音波検査</a:t>
                      </a:r>
                      <a:endParaRPr kumimoji="1" lang="ja-JP" altLang="en-US" sz="130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aseline="0" dirty="0" smtClean="0"/>
                        <a:t>妊娠</a:t>
                      </a:r>
                      <a:r>
                        <a:rPr kumimoji="1" lang="en-US" altLang="ja-JP" sz="1050" baseline="0" dirty="0" smtClean="0"/>
                        <a:t>23</a:t>
                      </a:r>
                      <a:r>
                        <a:rPr kumimoji="1" lang="ja-JP" altLang="en-US" sz="1050" baseline="0" dirty="0" smtClean="0"/>
                        <a:t>週までの間に２回、妊娠</a:t>
                      </a:r>
                      <a:r>
                        <a:rPr kumimoji="1" lang="en-US" altLang="ja-JP" sz="1050" baseline="0" dirty="0" smtClean="0"/>
                        <a:t>24</a:t>
                      </a:r>
                      <a:r>
                        <a:rPr kumimoji="1" lang="ja-JP" altLang="en-US" sz="1050" baseline="0" dirty="0" smtClean="0"/>
                        <a:t>週から</a:t>
                      </a:r>
                      <a:r>
                        <a:rPr kumimoji="1" lang="en-US" altLang="ja-JP" sz="1050" baseline="0" dirty="0" smtClean="0"/>
                        <a:t>35</a:t>
                      </a:r>
                      <a:r>
                        <a:rPr kumimoji="1" lang="ja-JP" altLang="en-US" sz="1050" baseline="0" dirty="0" smtClean="0"/>
                        <a:t>週までの間に１回、妊娠</a:t>
                      </a:r>
                      <a:r>
                        <a:rPr kumimoji="1" lang="en-US" altLang="ja-JP" sz="1050" baseline="0" dirty="0" smtClean="0"/>
                        <a:t>36</a:t>
                      </a:r>
                      <a:r>
                        <a:rPr kumimoji="1" lang="ja-JP" altLang="en-US" sz="1050" baseline="0" dirty="0" smtClean="0"/>
                        <a:t>週以降に１回実施</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3741">
                <a:tc>
                  <a:txBody>
                    <a:bodyPr/>
                    <a:lstStyle/>
                    <a:p>
                      <a:r>
                        <a:rPr kumimoji="1" lang="ja-JP" altLang="en-US" sz="1300" baseline="0" dirty="0" smtClean="0"/>
                        <a:t>④　</a:t>
                      </a:r>
                      <a:r>
                        <a:rPr kumimoji="1" lang="en-US" altLang="ja-JP" sz="1300" baseline="0" dirty="0" smtClean="0"/>
                        <a:t>B</a:t>
                      </a:r>
                      <a:r>
                        <a:rPr kumimoji="1" lang="ja-JP" altLang="en-US" sz="1300" baseline="0" dirty="0" smtClean="0"/>
                        <a:t>群溶血性レンサ球菌（</a:t>
                      </a:r>
                      <a:r>
                        <a:rPr kumimoji="1" lang="en-US" altLang="ja-JP" sz="1300" baseline="0" dirty="0" smtClean="0"/>
                        <a:t>GBS</a:t>
                      </a:r>
                      <a:r>
                        <a:rPr kumimoji="1" lang="ja-JP" altLang="en-US" sz="1300" baseline="0" dirty="0" smtClean="0"/>
                        <a:t>）</a:t>
                      </a:r>
                      <a:endParaRPr kumimoji="1" lang="ja-JP" altLang="en-US" sz="130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aseline="0" dirty="0" smtClean="0"/>
                        <a:t>妊娠</a:t>
                      </a:r>
                      <a:r>
                        <a:rPr kumimoji="1" lang="en-US" altLang="ja-JP" sz="1050" baseline="0" dirty="0" smtClean="0"/>
                        <a:t>24</a:t>
                      </a:r>
                      <a:r>
                        <a:rPr kumimoji="1" lang="ja-JP" altLang="en-US" sz="1050" baseline="0" dirty="0" smtClean="0"/>
                        <a:t>週から</a:t>
                      </a:r>
                      <a:r>
                        <a:rPr kumimoji="1" lang="en-US" altLang="ja-JP" sz="1050" baseline="0" dirty="0" smtClean="0"/>
                        <a:t>35</a:t>
                      </a:r>
                      <a:r>
                        <a:rPr kumimoji="1" lang="ja-JP" altLang="en-US" sz="1050" baseline="0" dirty="0" smtClean="0"/>
                        <a:t>週までの間に１回</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5558">
                <a:tc>
                  <a:txBody>
                    <a:bodyPr/>
                    <a:lstStyle/>
                    <a:p>
                      <a:r>
                        <a:rPr kumimoji="1" lang="ja-JP" altLang="en-US" sz="1300" baseline="0" dirty="0" smtClean="0">
                          <a:solidFill>
                            <a:schemeClr val="tx1"/>
                          </a:solidFill>
                        </a:rPr>
                        <a:t>⑤　性器クラミジア</a:t>
                      </a:r>
                      <a:endParaRPr kumimoji="1" lang="ja-JP" altLang="en-US" sz="130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aseline="0" dirty="0" smtClean="0">
                          <a:solidFill>
                            <a:schemeClr val="tx1"/>
                          </a:solidFill>
                        </a:rPr>
                        <a:t>妊娠</a:t>
                      </a:r>
                      <a:r>
                        <a:rPr kumimoji="1" lang="en-US" altLang="ja-JP" sz="1050" baseline="0" dirty="0" smtClean="0">
                          <a:solidFill>
                            <a:schemeClr val="tx1"/>
                          </a:solidFill>
                        </a:rPr>
                        <a:t>30</a:t>
                      </a:r>
                      <a:r>
                        <a:rPr kumimoji="1" lang="ja-JP" altLang="en-US" sz="1050" baseline="0" dirty="0" smtClean="0">
                          <a:solidFill>
                            <a:schemeClr val="tx1"/>
                          </a:solidFill>
                        </a:rPr>
                        <a:t>週頃までに１回</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2" name="テキスト ボックス 11"/>
          <p:cNvSpPr txBox="1"/>
          <p:nvPr/>
        </p:nvSpPr>
        <p:spPr>
          <a:xfrm>
            <a:off x="2375702" y="1772816"/>
            <a:ext cx="7920880" cy="246221"/>
          </a:xfrm>
          <a:prstGeom prst="rect">
            <a:avLst/>
          </a:prstGeom>
          <a:noFill/>
        </p:spPr>
        <p:txBody>
          <a:bodyPr wrap="square" rtlCol="0">
            <a:spAutoFit/>
          </a:bodyPr>
          <a:lstStyle/>
          <a:p>
            <a:r>
              <a:rPr lang="ja-JP" altLang="en-US" sz="1000" dirty="0" smtClean="0">
                <a:solidFill>
                  <a:prstClr val="black"/>
                </a:solidFill>
              </a:rPr>
              <a:t>　</a:t>
            </a:r>
            <a:r>
              <a:rPr lang="en-US" altLang="ja-JP" sz="1000" dirty="0" smtClean="0">
                <a:solidFill>
                  <a:prstClr val="black"/>
                </a:solidFill>
              </a:rPr>
              <a:t>※</a:t>
            </a:r>
            <a:r>
              <a:rPr lang="ja-JP" altLang="en-US" sz="1000" dirty="0" smtClean="0">
                <a:solidFill>
                  <a:prstClr val="black"/>
                </a:solidFill>
              </a:rPr>
              <a:t>「妊婦健康診査の実施について」（平成２１年２月２７日付け雇児母発第</a:t>
            </a:r>
            <a:r>
              <a:rPr lang="en-US" altLang="ja-JP" sz="1000" dirty="0" smtClean="0">
                <a:solidFill>
                  <a:prstClr val="black"/>
                </a:solidFill>
              </a:rPr>
              <a:t>0227001</a:t>
            </a:r>
            <a:r>
              <a:rPr lang="ja-JP" altLang="en-US" sz="1000" dirty="0" smtClean="0">
                <a:solidFill>
                  <a:prstClr val="black"/>
                </a:solidFill>
              </a:rPr>
              <a:t>号 厚生労働省雇用均等・児童家庭局母子保健課長通知）</a:t>
            </a:r>
            <a:endParaRPr lang="en-US" altLang="ja-JP" sz="1000" dirty="0">
              <a:solidFill>
                <a:prstClr val="black"/>
              </a:solidFill>
            </a:endParaRPr>
          </a:p>
        </p:txBody>
      </p:sp>
      <p:sp>
        <p:nvSpPr>
          <p:cNvPr id="16" name="テキスト ボックス 15"/>
          <p:cNvSpPr txBox="1"/>
          <p:nvPr/>
        </p:nvSpPr>
        <p:spPr>
          <a:xfrm>
            <a:off x="-562" y="6669143"/>
            <a:ext cx="9423962" cy="246221"/>
          </a:xfrm>
          <a:prstGeom prst="rect">
            <a:avLst/>
          </a:prstGeom>
          <a:noFill/>
        </p:spPr>
        <p:txBody>
          <a:bodyPr wrap="square" rtlCol="0">
            <a:spAutoFit/>
          </a:bodyPr>
          <a:lstStyle/>
          <a:p>
            <a:r>
              <a:rPr lang="ja-JP" altLang="en-US" sz="1000" dirty="0" smtClean="0">
                <a:solidFill>
                  <a:prstClr val="black"/>
                </a:solidFill>
              </a:rPr>
              <a:t>　</a:t>
            </a:r>
            <a:r>
              <a:rPr lang="en-US" altLang="ja-JP" sz="1000" dirty="0" smtClean="0">
                <a:solidFill>
                  <a:prstClr val="black"/>
                </a:solidFill>
              </a:rPr>
              <a:t>※</a:t>
            </a:r>
            <a:r>
              <a:rPr lang="ja-JP" altLang="en-US" sz="1000" dirty="0" smtClean="0">
                <a:solidFill>
                  <a:prstClr val="black"/>
                </a:solidFill>
              </a:rPr>
              <a:t>大臣告示における具体的な規定ぶり（検査の名称等）については、引き続き、厚生労働省において検討。</a:t>
            </a:r>
            <a:endParaRPr lang="en-US" altLang="ja-JP" sz="1000" dirty="0">
              <a:solidFill>
                <a:prstClr val="black"/>
              </a:solidFill>
            </a:endParaRPr>
          </a:p>
        </p:txBody>
      </p:sp>
      <p:sp>
        <p:nvSpPr>
          <p:cNvPr id="2" name="スライド番号プレースホルダー 1"/>
          <p:cNvSpPr>
            <a:spLocks noGrp="1"/>
          </p:cNvSpPr>
          <p:nvPr>
            <p:ph type="sldNum" sz="quarter" idx="12"/>
          </p:nvPr>
        </p:nvSpPr>
        <p:spPr>
          <a:xfrm>
            <a:off x="7473280" y="6592267"/>
            <a:ext cx="2311400" cy="365125"/>
          </a:xfrm>
        </p:spPr>
        <p:txBody>
          <a:bodyPr/>
          <a:lstStyle/>
          <a:p>
            <a:fld id="{1EB9F753-470E-4A73-8762-37A1D3617CB5}" type="slidenum">
              <a:rPr kumimoji="1" lang="ja-JP" altLang="en-US" sz="1600" smtClean="0">
                <a:solidFill>
                  <a:schemeClr val="tx1"/>
                </a:solidFill>
              </a:rPr>
              <a:pPr/>
              <a:t>2</a:t>
            </a:fld>
            <a:endParaRPr kumimoji="1" lang="ja-JP" altLang="en-US" sz="1600" dirty="0">
              <a:solidFill>
                <a:schemeClr val="tx1"/>
              </a:solidFill>
            </a:endParaRPr>
          </a:p>
        </p:txBody>
      </p:sp>
    </p:spTree>
    <p:extLst>
      <p:ext uri="{BB962C8B-B14F-4D97-AF65-F5344CB8AC3E}">
        <p14:creationId xmlns:p14="http://schemas.microsoft.com/office/powerpoint/2010/main" xmlns="" val="4093797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04241" y="2616725"/>
            <a:ext cx="9577064" cy="3897514"/>
          </a:xfrm>
          <a:prstGeom prst="roundRect">
            <a:avLst>
              <a:gd name="adj" fmla="val 2236"/>
            </a:avLst>
          </a:prstGeom>
          <a:solidFill>
            <a:srgbClr val="FFFFCC"/>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tabLst>
                <a:tab pos="8434388" algn="l"/>
              </a:tabLst>
              <a:defRPr/>
            </a:pPr>
            <a:r>
              <a:rPr lang="ja-JP" altLang="en-US" sz="1600" dirty="0" smtClean="0">
                <a:solidFill>
                  <a:prstClr val="black"/>
                </a:solidFill>
              </a:rPr>
              <a:t>●　各回実施する基本的な妊婦健康診査の項目</a:t>
            </a:r>
            <a:endParaRPr lang="en-US" altLang="ja-JP" sz="1600" dirty="0" smtClean="0">
              <a:solidFill>
                <a:prstClr val="black"/>
              </a:solidFill>
            </a:endParaRPr>
          </a:p>
          <a:p>
            <a:pPr marL="177800" indent="-177800">
              <a:tabLst>
                <a:tab pos="8434388" algn="l"/>
              </a:tabLst>
              <a:defRPr/>
            </a:pPr>
            <a:r>
              <a:rPr lang="ja-JP" altLang="en-US" sz="1400" dirty="0" smtClean="0">
                <a:solidFill>
                  <a:prstClr val="black"/>
                </a:solidFill>
              </a:rPr>
              <a:t>　　①健康状態の把握（妊娠月週数に応じた問診、診査等）</a:t>
            </a:r>
            <a:endParaRPr lang="en-US" altLang="ja-JP" sz="1400" dirty="0" smtClean="0">
              <a:solidFill>
                <a:prstClr val="black"/>
              </a:solidFill>
            </a:endParaRPr>
          </a:p>
          <a:p>
            <a:pPr marL="177800" indent="-177800">
              <a:tabLst>
                <a:tab pos="8434388" algn="l"/>
              </a:tabLst>
              <a:defRPr/>
            </a:pPr>
            <a:r>
              <a:rPr lang="ja-JP" altLang="en-US" sz="1400" dirty="0" smtClean="0">
                <a:solidFill>
                  <a:prstClr val="black"/>
                </a:solidFill>
              </a:rPr>
              <a:t>　　②検査計測</a:t>
            </a:r>
            <a:endParaRPr lang="en-US" altLang="ja-JP" sz="1400" dirty="0" smtClean="0">
              <a:solidFill>
                <a:prstClr val="black"/>
              </a:solidFill>
            </a:endParaRPr>
          </a:p>
          <a:p>
            <a:pPr marL="177800" indent="-177800">
              <a:tabLst>
                <a:tab pos="8434388" algn="l"/>
              </a:tabLst>
              <a:defRPr/>
            </a:pPr>
            <a:r>
              <a:rPr lang="ja-JP" altLang="en-US" sz="1400" dirty="0" smtClean="0">
                <a:solidFill>
                  <a:prstClr val="black"/>
                </a:solidFill>
              </a:rPr>
              <a:t>　　③保健指導を実施するとともに、妊娠期間中の適時に、必要に応じた医学的検査</a:t>
            </a:r>
            <a:endParaRPr lang="en-US" altLang="ja-JP" sz="1400" dirty="0" smtClean="0">
              <a:solidFill>
                <a:prstClr val="black"/>
              </a:solidFill>
            </a:endParaRPr>
          </a:p>
          <a:p>
            <a:pPr marL="174625" indent="-174625"/>
            <a:r>
              <a:rPr lang="ja-JP" altLang="en-US" sz="1600" dirty="0" smtClean="0">
                <a:solidFill>
                  <a:prstClr val="black"/>
                </a:solidFill>
              </a:rPr>
              <a:t>●　上記以外の各種医学的検査</a:t>
            </a:r>
            <a:r>
              <a:rPr lang="ja-JP" altLang="en-US" sz="1100" dirty="0" smtClean="0">
                <a:solidFill>
                  <a:prstClr val="black"/>
                </a:solidFill>
              </a:rPr>
              <a:t>　</a:t>
            </a:r>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a:p>
            <a:pPr marL="174625" indent="-174625"/>
            <a:endParaRPr lang="en-US" altLang="ja-JP" sz="1100" dirty="0" smtClean="0">
              <a:solidFill>
                <a:prstClr val="black"/>
              </a:solidFill>
            </a:endParaRPr>
          </a:p>
        </p:txBody>
      </p:sp>
      <p:sp>
        <p:nvSpPr>
          <p:cNvPr id="7" name="角丸四角形 6"/>
          <p:cNvSpPr/>
          <p:nvPr/>
        </p:nvSpPr>
        <p:spPr>
          <a:xfrm>
            <a:off x="152405" y="404663"/>
            <a:ext cx="9577064" cy="627869"/>
          </a:xfrm>
          <a:prstGeom prst="roundRect">
            <a:avLst>
              <a:gd name="adj" fmla="val 849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lang="ja-JP" altLang="en-US" sz="1600" dirty="0" smtClean="0">
                <a:solidFill>
                  <a:prstClr val="black"/>
                </a:solidFill>
              </a:rPr>
              <a:t>○　母子保健課長通知</a:t>
            </a:r>
            <a:r>
              <a:rPr lang="ja-JP" altLang="en-US" sz="900" dirty="0" smtClean="0">
                <a:solidFill>
                  <a:prstClr val="black"/>
                </a:solidFill>
              </a:rPr>
              <a:t>（</a:t>
            </a:r>
            <a:r>
              <a:rPr lang="en-US" altLang="ja-JP" sz="900" dirty="0" smtClean="0">
                <a:solidFill>
                  <a:prstClr val="black"/>
                </a:solidFill>
              </a:rPr>
              <a:t>※</a:t>
            </a:r>
            <a:r>
              <a:rPr lang="ja-JP" altLang="en-US" sz="900" dirty="0" smtClean="0">
                <a:solidFill>
                  <a:prstClr val="black"/>
                </a:solidFill>
              </a:rPr>
              <a:t>）</a:t>
            </a:r>
            <a:r>
              <a:rPr lang="ja-JP" altLang="en-US" sz="1600" dirty="0" smtClean="0">
                <a:solidFill>
                  <a:prstClr val="black"/>
                </a:solidFill>
              </a:rPr>
              <a:t>において、公費負担にあたって望ましい健診回数・実施時期、各回実施する基本的な妊婦健康診査の項目及びそれ以外の各種の医学的検査の標準的な検査項目を例示している。</a:t>
            </a:r>
            <a:endParaRPr lang="en-US" altLang="ja-JP" sz="1400" dirty="0" smtClean="0">
              <a:solidFill>
                <a:prstClr val="black"/>
              </a:solidFill>
            </a:endParaRPr>
          </a:p>
        </p:txBody>
      </p:sp>
      <p:sp>
        <p:nvSpPr>
          <p:cNvPr id="36866" name="Rectangle 2"/>
          <p:cNvSpPr>
            <a:spLocks noChangeArrowheads="1"/>
          </p:cNvSpPr>
          <p:nvPr/>
        </p:nvSpPr>
        <p:spPr bwMode="auto">
          <a:xfrm>
            <a:off x="508000" y="449356"/>
            <a:ext cx="8915400" cy="344488"/>
          </a:xfrm>
          <a:prstGeom prst="rect">
            <a:avLst/>
          </a:prstGeom>
          <a:noFill/>
          <a:ln w="9525">
            <a:noFill/>
            <a:miter lim="800000"/>
            <a:headEnd/>
            <a:tailEnd/>
          </a:ln>
        </p:spPr>
        <p:txBody>
          <a:bodyPr anchor="ctr"/>
          <a:lstStyle/>
          <a:p>
            <a:pPr algn="ctr"/>
            <a:endParaRPr lang="ja-JP" altLang="ja-JP" sz="3000">
              <a:solidFill>
                <a:srgbClr val="1F497D"/>
              </a:solidFill>
            </a:endParaRPr>
          </a:p>
        </p:txBody>
      </p:sp>
      <p:sp>
        <p:nvSpPr>
          <p:cNvPr id="36867" name="Rectangle 4"/>
          <p:cNvSpPr>
            <a:spLocks noGrp="1" noChangeArrowheads="1"/>
          </p:cNvSpPr>
          <p:nvPr>
            <p:ph type="title"/>
          </p:nvPr>
        </p:nvSpPr>
        <p:spPr>
          <a:xfrm>
            <a:off x="0" y="-27710"/>
            <a:ext cx="9906000" cy="432374"/>
          </a:xfrm>
        </p:spPr>
        <p:txBody>
          <a:bodyPr>
            <a:normAutofit fontScale="90000"/>
          </a:bodyPr>
          <a:lstStyle/>
          <a:p>
            <a:pPr eaLnBrk="1" hangingPunct="1"/>
            <a:r>
              <a:rPr lang="ja-JP" altLang="en-US" sz="2400" b="1" dirty="0" smtClean="0">
                <a:latin typeface="ＭＳ Ｐゴシック" charset="-128"/>
              </a:rPr>
              <a:t>（参考）　国が示している妊婦健診の実施基準</a:t>
            </a:r>
          </a:p>
        </p:txBody>
      </p:sp>
      <p:sp>
        <p:nvSpPr>
          <p:cNvPr id="36871" name="AutoShape 7"/>
          <p:cNvSpPr>
            <a:spLocks noChangeArrowheads="1"/>
          </p:cNvSpPr>
          <p:nvPr/>
        </p:nvSpPr>
        <p:spPr bwMode="auto">
          <a:xfrm>
            <a:off x="200472" y="1385067"/>
            <a:ext cx="6120680" cy="886339"/>
          </a:xfrm>
          <a:prstGeom prst="roundRect">
            <a:avLst>
              <a:gd name="adj" fmla="val 7185"/>
            </a:avLst>
          </a:prstGeom>
          <a:solidFill>
            <a:srgbClr val="FFFFCC"/>
          </a:solidFill>
          <a:ln w="12700" algn="ctr">
            <a:solidFill>
              <a:schemeClr val="tx2"/>
            </a:solidFill>
            <a:round/>
            <a:headEnd/>
            <a:tailEnd/>
          </a:ln>
        </p:spPr>
        <p:txBody>
          <a:bodyPr wrap="none" anchor="ctr"/>
          <a:lstStyle/>
          <a:p>
            <a:pPr marL="279400" indent="-279400">
              <a:buClr>
                <a:srgbClr val="1F497D"/>
              </a:buClr>
              <a:buFont typeface="Wingdings" pitchFamily="2" charset="2"/>
              <a:buChar char="u"/>
            </a:pPr>
            <a:r>
              <a:rPr lang="ja-JP" altLang="en-US" sz="1600" dirty="0" smtClean="0">
                <a:solidFill>
                  <a:srgbClr val="000000"/>
                </a:solidFill>
                <a:latin typeface="ＭＳ Ｐゴシック" charset="-128"/>
              </a:rPr>
              <a:t>妊娠</a:t>
            </a:r>
            <a:r>
              <a:rPr lang="ja-JP" altLang="en-US" sz="1600" dirty="0">
                <a:solidFill>
                  <a:srgbClr val="000000"/>
                </a:solidFill>
                <a:latin typeface="ＭＳ Ｐゴシック" charset="-128"/>
              </a:rPr>
              <a:t>初期より妊娠２３週（第６月末）まで　　　　　 　：４週間に１回</a:t>
            </a:r>
          </a:p>
          <a:p>
            <a:pPr marL="279400" indent="-279400">
              <a:buClr>
                <a:srgbClr val="1F497D"/>
              </a:buClr>
              <a:buFont typeface="Wingdings" pitchFamily="2" charset="2"/>
              <a:buChar char="u"/>
            </a:pPr>
            <a:r>
              <a:rPr lang="ja-JP" altLang="en-US" sz="1600" dirty="0">
                <a:solidFill>
                  <a:srgbClr val="000000"/>
                </a:solidFill>
                <a:latin typeface="ＭＳ Ｐゴシック" charset="-128"/>
              </a:rPr>
              <a:t>妊娠２４週</a:t>
            </a:r>
            <a:r>
              <a:rPr lang="en-US" altLang="ja-JP" sz="1600" dirty="0">
                <a:solidFill>
                  <a:srgbClr val="000000"/>
                </a:solidFill>
                <a:latin typeface="ＭＳ Ｐゴシック" charset="-128"/>
              </a:rPr>
              <a:t>(</a:t>
            </a:r>
            <a:r>
              <a:rPr lang="ja-JP" altLang="en-US" sz="1600" dirty="0">
                <a:solidFill>
                  <a:srgbClr val="000000"/>
                </a:solidFill>
                <a:latin typeface="ＭＳ Ｐゴシック" charset="-128"/>
              </a:rPr>
              <a:t>第７月</a:t>
            </a:r>
            <a:r>
              <a:rPr lang="en-US" altLang="ja-JP" sz="1600" dirty="0">
                <a:solidFill>
                  <a:srgbClr val="000000"/>
                </a:solidFill>
                <a:latin typeface="ＭＳ Ｐゴシック" charset="-128"/>
              </a:rPr>
              <a:t>)</a:t>
            </a:r>
            <a:r>
              <a:rPr lang="ja-JP" altLang="en-US" sz="1600" dirty="0">
                <a:solidFill>
                  <a:srgbClr val="000000"/>
                </a:solidFill>
                <a:latin typeface="ＭＳ Ｐゴシック" charset="-128"/>
              </a:rPr>
              <a:t>より妊娠３５週（第９月末）まで　：２週間に１回</a:t>
            </a:r>
          </a:p>
          <a:p>
            <a:pPr marL="279400" indent="-279400">
              <a:buClr>
                <a:srgbClr val="1F497D"/>
              </a:buClr>
              <a:buFont typeface="Wingdings" pitchFamily="2" charset="2"/>
              <a:buChar char="u"/>
            </a:pPr>
            <a:r>
              <a:rPr lang="ja-JP" altLang="en-US" sz="1600" dirty="0">
                <a:solidFill>
                  <a:srgbClr val="000000"/>
                </a:solidFill>
                <a:latin typeface="ＭＳ Ｐゴシック" charset="-128"/>
              </a:rPr>
              <a:t>妊娠３６週（第１０月）以降分娩まで　　　　　　　　　 ：１週間に</a:t>
            </a:r>
            <a:r>
              <a:rPr lang="ja-JP" altLang="en-US" sz="1600" dirty="0" smtClean="0">
                <a:solidFill>
                  <a:srgbClr val="000000"/>
                </a:solidFill>
                <a:latin typeface="ＭＳ Ｐゴシック" charset="-128"/>
              </a:rPr>
              <a:t>１回</a:t>
            </a:r>
            <a:endParaRPr lang="ja-JP" altLang="en-US" sz="1600" dirty="0">
              <a:solidFill>
                <a:srgbClr val="000000"/>
              </a:solidFill>
              <a:latin typeface="ＭＳ Ｐゴシック" charset="-128"/>
            </a:endParaRPr>
          </a:p>
        </p:txBody>
      </p:sp>
      <p:sp>
        <p:nvSpPr>
          <p:cNvPr id="8" name="テキスト ボックス 7"/>
          <p:cNvSpPr txBox="1"/>
          <p:nvPr/>
        </p:nvSpPr>
        <p:spPr>
          <a:xfrm>
            <a:off x="200472" y="1052736"/>
            <a:ext cx="6192688" cy="369332"/>
          </a:xfrm>
          <a:prstGeom prst="rect">
            <a:avLst/>
          </a:prstGeom>
          <a:noFill/>
        </p:spPr>
        <p:txBody>
          <a:bodyPr wrap="square" rtlCol="0">
            <a:spAutoFit/>
          </a:bodyPr>
          <a:lstStyle/>
          <a:p>
            <a:r>
              <a:rPr lang="en-US" altLang="ja-JP" u="sng" dirty="0" smtClean="0">
                <a:latin typeface="HGPｺﾞｼｯｸE" pitchFamily="50" charset="-128"/>
                <a:ea typeface="HGPｺﾞｼｯｸE" pitchFamily="50" charset="-128"/>
              </a:rPr>
              <a:t>Ⅰ</a:t>
            </a:r>
            <a:r>
              <a:rPr lang="ja-JP" altLang="en-US" u="sng" dirty="0" err="1" smtClean="0">
                <a:latin typeface="HGPｺﾞｼｯｸE" pitchFamily="50" charset="-128"/>
                <a:ea typeface="HGPｺﾞｼｯｸE" pitchFamily="50" charset="-128"/>
              </a:rPr>
              <a:t>．</a:t>
            </a:r>
            <a:r>
              <a:rPr lang="ja-JP" altLang="en-US" u="sng" dirty="0" smtClean="0">
                <a:latin typeface="HGPｺﾞｼｯｸE" pitchFamily="50" charset="-128"/>
                <a:ea typeface="HGPｺﾞｼｯｸE" pitchFamily="50" charset="-128"/>
              </a:rPr>
              <a:t>妊婦が受診することが望ましい健診回数</a:t>
            </a:r>
            <a:endParaRPr kumimoji="1" lang="ja-JP" altLang="en-US" u="sng" dirty="0">
              <a:latin typeface="HGPｺﾞｼｯｸE" pitchFamily="50" charset="-128"/>
              <a:ea typeface="HGPｺﾞｼｯｸE" pitchFamily="50" charset="-128"/>
            </a:endParaRPr>
          </a:p>
        </p:txBody>
      </p:sp>
      <p:sp>
        <p:nvSpPr>
          <p:cNvPr id="9" name="テキスト ボックス 8"/>
          <p:cNvSpPr txBox="1"/>
          <p:nvPr/>
        </p:nvSpPr>
        <p:spPr>
          <a:xfrm>
            <a:off x="230915" y="2284395"/>
            <a:ext cx="1656184" cy="369332"/>
          </a:xfrm>
          <a:prstGeom prst="rect">
            <a:avLst/>
          </a:prstGeom>
          <a:noFill/>
        </p:spPr>
        <p:txBody>
          <a:bodyPr wrap="square" rtlCol="0">
            <a:spAutoFit/>
          </a:bodyPr>
          <a:lstStyle/>
          <a:p>
            <a:r>
              <a:rPr lang="en-US" altLang="ja-JP" u="sng" dirty="0" smtClean="0">
                <a:latin typeface="HGPｺﾞｼｯｸE" pitchFamily="50" charset="-128"/>
                <a:ea typeface="HGPｺﾞｼｯｸE" pitchFamily="50" charset="-128"/>
              </a:rPr>
              <a:t>Ⅱ</a:t>
            </a:r>
            <a:r>
              <a:rPr lang="ja-JP" altLang="en-US" u="sng" dirty="0" err="1" smtClean="0">
                <a:latin typeface="HGPｺﾞｼｯｸE" pitchFamily="50" charset="-128"/>
                <a:ea typeface="HGPｺﾞｼｯｸE" pitchFamily="50" charset="-128"/>
              </a:rPr>
              <a:t>．</a:t>
            </a:r>
            <a:r>
              <a:rPr lang="ja-JP" altLang="en-US" u="sng" dirty="0" smtClean="0">
                <a:latin typeface="HGPｺﾞｼｯｸE" pitchFamily="50" charset="-128"/>
                <a:ea typeface="HGPｺﾞｼｯｸE" pitchFamily="50" charset="-128"/>
              </a:rPr>
              <a:t>検査項目</a:t>
            </a:r>
            <a:endParaRPr kumimoji="1" lang="ja-JP" altLang="en-US" u="sng" dirty="0">
              <a:latin typeface="HGPｺﾞｼｯｸE" pitchFamily="50" charset="-128"/>
              <a:ea typeface="HGPｺﾞｼｯｸE"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xmlns="" val="1071505225"/>
              </p:ext>
            </p:extLst>
          </p:nvPr>
        </p:nvGraphicFramePr>
        <p:xfrm>
          <a:off x="530532" y="3863390"/>
          <a:ext cx="9217024" cy="2606152"/>
        </p:xfrm>
        <a:graphic>
          <a:graphicData uri="http://schemas.openxmlformats.org/drawingml/2006/table">
            <a:tbl>
              <a:tblPr firstRow="1" bandRow="1">
                <a:tableStyleId>{5C22544A-7EE6-4342-B048-85BDC9FD1C3A}</a:tableStyleId>
              </a:tblPr>
              <a:tblGrid>
                <a:gridCol w="2448272"/>
                <a:gridCol w="6768752"/>
              </a:tblGrid>
              <a:tr h="335605">
                <a:tc rowSpan="4">
                  <a:txBody>
                    <a:bodyPr/>
                    <a:lstStyle/>
                    <a:p>
                      <a:pPr algn="l"/>
                      <a:r>
                        <a:rPr kumimoji="1" lang="ja-JP" altLang="en-US" sz="1300" b="0" baseline="0" dirty="0" smtClean="0">
                          <a:solidFill>
                            <a:schemeClr val="tx1"/>
                          </a:solidFill>
                        </a:rPr>
                        <a:t>①　血液検査</a:t>
                      </a:r>
                      <a:endParaRPr kumimoji="1" lang="ja-JP" altLang="en-US" sz="1300" b="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0" baseline="0" dirty="0" smtClean="0">
                          <a:solidFill>
                            <a:schemeClr val="tx1"/>
                          </a:solidFill>
                        </a:rPr>
                        <a:t>妊娠初期に１回（血液型（</a:t>
                      </a:r>
                      <a:r>
                        <a:rPr kumimoji="1" lang="en-US" altLang="ja-JP" sz="1050" b="0" baseline="0" dirty="0" smtClean="0">
                          <a:solidFill>
                            <a:schemeClr val="tx1"/>
                          </a:solidFill>
                        </a:rPr>
                        <a:t>ABO</a:t>
                      </a:r>
                      <a:r>
                        <a:rPr kumimoji="1" lang="ja-JP" altLang="en-US" sz="1050" b="0" baseline="0" dirty="0" smtClean="0">
                          <a:solidFill>
                            <a:schemeClr val="tx1"/>
                          </a:solidFill>
                        </a:rPr>
                        <a:t>血液型・</a:t>
                      </a:r>
                      <a:r>
                        <a:rPr kumimoji="1" lang="en-US" altLang="ja-JP" sz="1050" b="0" baseline="0" dirty="0" err="1" smtClean="0">
                          <a:solidFill>
                            <a:schemeClr val="tx1"/>
                          </a:solidFill>
                        </a:rPr>
                        <a:t>Rh</a:t>
                      </a:r>
                      <a:r>
                        <a:rPr kumimoji="1" lang="ja-JP" altLang="en-US" sz="1050" b="0" baseline="0" dirty="0" smtClean="0">
                          <a:solidFill>
                            <a:schemeClr val="tx1"/>
                          </a:solidFill>
                        </a:rPr>
                        <a:t>血液型、不規則抗体）、血算、血糖、</a:t>
                      </a:r>
                      <a:r>
                        <a:rPr kumimoji="1" lang="en-US" altLang="ja-JP" sz="1050" b="0" baseline="0" dirty="0" smtClean="0">
                          <a:solidFill>
                            <a:schemeClr val="tx1"/>
                          </a:solidFill>
                        </a:rPr>
                        <a:t>B</a:t>
                      </a:r>
                      <a:r>
                        <a:rPr kumimoji="1" lang="ja-JP" altLang="en-US" sz="1050" b="0" baseline="0" dirty="0" smtClean="0">
                          <a:solidFill>
                            <a:schemeClr val="tx1"/>
                          </a:solidFill>
                        </a:rPr>
                        <a:t>型肝炎抗原、</a:t>
                      </a:r>
                      <a:r>
                        <a:rPr kumimoji="1" lang="en-US" altLang="ja-JP" sz="1050" b="0" baseline="0" dirty="0" smtClean="0">
                          <a:solidFill>
                            <a:schemeClr val="tx1"/>
                          </a:solidFill>
                        </a:rPr>
                        <a:t>C</a:t>
                      </a:r>
                      <a:r>
                        <a:rPr kumimoji="1" lang="ja-JP" altLang="en-US" sz="1050" b="0" baseline="0" dirty="0" smtClean="0">
                          <a:solidFill>
                            <a:schemeClr val="tx1"/>
                          </a:solidFill>
                        </a:rPr>
                        <a:t>型肝炎抗体、</a:t>
                      </a:r>
                      <a:r>
                        <a:rPr kumimoji="1" lang="en-US" altLang="ja-JP" sz="1050" b="0" baseline="0" dirty="0" smtClean="0">
                          <a:solidFill>
                            <a:schemeClr val="tx1"/>
                          </a:solidFill>
                        </a:rPr>
                        <a:t>HIV</a:t>
                      </a:r>
                      <a:r>
                        <a:rPr kumimoji="1" lang="ja-JP" altLang="en-US" sz="1050" b="0" baseline="0" dirty="0" smtClean="0">
                          <a:solidFill>
                            <a:schemeClr val="tx1"/>
                          </a:solidFill>
                        </a:rPr>
                        <a:t>抗体、梅毒血清反応、風疹ウイルス抗体）</a:t>
                      </a:r>
                      <a:endParaRPr kumimoji="1" lang="en-US" altLang="ja-JP" sz="1050" b="0" baseline="0" dirty="0" smtClean="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097">
                <a:tc vMerge="1">
                  <a:txBody>
                    <a:bodyPr/>
                    <a:lstStyle/>
                    <a:p>
                      <a:endParaRPr kumimoji="1" lang="ja-JP" altLang="en-US" sz="1400" baseline="0" dirty="0">
                        <a:solidFill>
                          <a:schemeClr val="tx1"/>
                        </a:solidFill>
                      </a:endParaRPr>
                    </a:p>
                  </a:txBody>
                  <a:tcPr/>
                </a:tc>
                <a:tc>
                  <a:txBody>
                    <a:bodyPr/>
                    <a:lstStyle/>
                    <a:p>
                      <a:r>
                        <a:rPr kumimoji="1" lang="ja-JP" altLang="en-US" sz="1050" baseline="0" dirty="0" smtClean="0"/>
                        <a:t>妊娠</a:t>
                      </a:r>
                      <a:r>
                        <a:rPr kumimoji="1" lang="en-US" altLang="ja-JP" sz="1050" baseline="0" dirty="0" smtClean="0"/>
                        <a:t>24</a:t>
                      </a:r>
                      <a:r>
                        <a:rPr kumimoji="1" lang="ja-JP" altLang="en-US" sz="1050" baseline="0" dirty="0" smtClean="0"/>
                        <a:t>週から</a:t>
                      </a:r>
                      <a:r>
                        <a:rPr kumimoji="1" lang="en-US" altLang="ja-JP" sz="1050" baseline="0" dirty="0" smtClean="0"/>
                        <a:t>35</a:t>
                      </a:r>
                      <a:r>
                        <a:rPr kumimoji="1" lang="ja-JP" altLang="en-US" sz="1050" baseline="0" dirty="0" smtClean="0"/>
                        <a:t>週までの間に１回（血算、血糖）</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097">
                <a:tc vMerge="1">
                  <a:txBody>
                    <a:bodyPr/>
                    <a:lstStyle/>
                    <a:p>
                      <a:endParaRPr kumimoji="1" lang="ja-JP" altLang="en-US" sz="1400" baseline="0" dirty="0">
                        <a:solidFill>
                          <a:schemeClr val="tx1"/>
                        </a:solidFill>
                      </a:endParaRPr>
                    </a:p>
                  </a:txBody>
                  <a:tcPr/>
                </a:tc>
                <a:tc>
                  <a:txBody>
                    <a:bodyPr/>
                    <a:lstStyle/>
                    <a:p>
                      <a:r>
                        <a:rPr kumimoji="1" lang="ja-JP" altLang="en-US" sz="1050" baseline="0" dirty="0" smtClean="0"/>
                        <a:t>妊娠</a:t>
                      </a:r>
                      <a:r>
                        <a:rPr kumimoji="1" lang="en-US" altLang="ja-JP" sz="1050" baseline="0" dirty="0" smtClean="0"/>
                        <a:t>36</a:t>
                      </a:r>
                      <a:r>
                        <a:rPr kumimoji="1" lang="ja-JP" altLang="en-US" sz="1050" baseline="0" dirty="0" smtClean="0"/>
                        <a:t>週以降に１回（血算）</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097">
                <a:tc vMerge="1">
                  <a:txBody>
                    <a:bodyPr/>
                    <a:lstStyle/>
                    <a:p>
                      <a:pPr algn="l"/>
                      <a:endParaRPr kumimoji="1" lang="ja-JP" altLang="en-US" sz="1400" baseline="0" dirty="0">
                        <a:solidFill>
                          <a:schemeClr val="tx1"/>
                        </a:solidFill>
                      </a:endParaRPr>
                    </a:p>
                  </a:txBody>
                  <a:tcPr anchor="ctr"/>
                </a:tc>
                <a:tc>
                  <a:txBody>
                    <a:bodyPr/>
                    <a:lstStyle/>
                    <a:p>
                      <a:r>
                        <a:rPr kumimoji="1" lang="ja-JP" altLang="en-US" sz="1050" baseline="0" dirty="0" smtClean="0">
                          <a:solidFill>
                            <a:schemeClr val="tx1"/>
                          </a:solidFill>
                        </a:rPr>
                        <a:t>妊娠</a:t>
                      </a:r>
                      <a:r>
                        <a:rPr kumimoji="1" lang="en-US" altLang="ja-JP" sz="1050" baseline="0" dirty="0" smtClean="0">
                          <a:solidFill>
                            <a:schemeClr val="tx1"/>
                          </a:solidFill>
                        </a:rPr>
                        <a:t>30</a:t>
                      </a:r>
                      <a:r>
                        <a:rPr kumimoji="1" lang="ja-JP" altLang="en-US" sz="1050" baseline="0" dirty="0" smtClean="0">
                          <a:solidFill>
                            <a:schemeClr val="tx1"/>
                          </a:solidFill>
                        </a:rPr>
                        <a:t>週頃までに（</a:t>
                      </a:r>
                      <a:r>
                        <a:rPr kumimoji="1" lang="en-US" altLang="ja-JP" sz="1050" baseline="0" dirty="0" smtClean="0">
                          <a:solidFill>
                            <a:schemeClr val="tx1"/>
                          </a:solidFill>
                        </a:rPr>
                        <a:t>HTLV-</a:t>
                      </a:r>
                      <a:r>
                        <a:rPr kumimoji="1" lang="ja-JP" altLang="en-US" sz="1050" baseline="0" dirty="0" smtClean="0">
                          <a:solidFill>
                            <a:schemeClr val="tx1"/>
                          </a:solidFill>
                        </a:rPr>
                        <a:t>１抗体検査）</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3741">
                <a:tc>
                  <a:txBody>
                    <a:bodyPr/>
                    <a:lstStyle/>
                    <a:p>
                      <a:r>
                        <a:rPr kumimoji="1" lang="ja-JP" altLang="en-US" sz="1300" baseline="0" dirty="0" smtClean="0"/>
                        <a:t>②　子宮頸がん検診（細胞診）</a:t>
                      </a:r>
                      <a:endParaRPr kumimoji="1" lang="ja-JP" altLang="en-US" sz="130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aseline="0" dirty="0" smtClean="0"/>
                        <a:t>妊娠初期に１回</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6114">
                <a:tc>
                  <a:txBody>
                    <a:bodyPr/>
                    <a:lstStyle/>
                    <a:p>
                      <a:r>
                        <a:rPr kumimoji="1" lang="ja-JP" altLang="en-US" sz="1300" baseline="0" dirty="0" smtClean="0"/>
                        <a:t>③　超音波検査</a:t>
                      </a:r>
                      <a:endParaRPr kumimoji="1" lang="ja-JP" altLang="en-US" sz="130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aseline="0" dirty="0" smtClean="0"/>
                        <a:t>妊娠</a:t>
                      </a:r>
                      <a:r>
                        <a:rPr kumimoji="1" lang="en-US" altLang="ja-JP" sz="1050" baseline="0" dirty="0" smtClean="0"/>
                        <a:t>23</a:t>
                      </a:r>
                      <a:r>
                        <a:rPr kumimoji="1" lang="ja-JP" altLang="en-US" sz="1050" baseline="0" dirty="0" smtClean="0"/>
                        <a:t>週までの間に２回</a:t>
                      </a:r>
                      <a:endParaRPr kumimoji="1" lang="en-US" altLang="ja-JP" sz="1050" baseline="0" dirty="0" smtClean="0"/>
                    </a:p>
                    <a:p>
                      <a:r>
                        <a:rPr kumimoji="1" lang="ja-JP" altLang="en-US" sz="1050" baseline="0" dirty="0" smtClean="0"/>
                        <a:t>妊娠</a:t>
                      </a:r>
                      <a:r>
                        <a:rPr kumimoji="1" lang="en-US" altLang="ja-JP" sz="1050" baseline="0" dirty="0" smtClean="0"/>
                        <a:t>24</a:t>
                      </a:r>
                      <a:r>
                        <a:rPr kumimoji="1" lang="ja-JP" altLang="en-US" sz="1050" baseline="0" dirty="0" smtClean="0"/>
                        <a:t>週から</a:t>
                      </a:r>
                      <a:r>
                        <a:rPr kumimoji="1" lang="en-US" altLang="ja-JP" sz="1050" baseline="0" dirty="0" smtClean="0"/>
                        <a:t>35</a:t>
                      </a:r>
                      <a:r>
                        <a:rPr kumimoji="1" lang="ja-JP" altLang="en-US" sz="1050" baseline="0" dirty="0" smtClean="0"/>
                        <a:t>週までの間に１回</a:t>
                      </a:r>
                      <a:endParaRPr kumimoji="1" lang="en-US" altLang="ja-JP" sz="1050" baseline="0" dirty="0" smtClean="0"/>
                    </a:p>
                    <a:p>
                      <a:r>
                        <a:rPr kumimoji="1" lang="ja-JP" altLang="en-US" sz="1050" baseline="0" dirty="0" smtClean="0"/>
                        <a:t>妊娠</a:t>
                      </a:r>
                      <a:r>
                        <a:rPr kumimoji="1" lang="en-US" altLang="ja-JP" sz="1050" baseline="0" dirty="0" smtClean="0"/>
                        <a:t>36</a:t>
                      </a:r>
                      <a:r>
                        <a:rPr kumimoji="1" lang="ja-JP" altLang="en-US" sz="1050" baseline="0" dirty="0" smtClean="0"/>
                        <a:t>週以降に１回実施</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3741">
                <a:tc>
                  <a:txBody>
                    <a:bodyPr/>
                    <a:lstStyle/>
                    <a:p>
                      <a:r>
                        <a:rPr kumimoji="1" lang="ja-JP" altLang="en-US" sz="1300" baseline="0" dirty="0" smtClean="0"/>
                        <a:t>④　</a:t>
                      </a:r>
                      <a:r>
                        <a:rPr kumimoji="1" lang="en-US" altLang="ja-JP" sz="1300" baseline="0" dirty="0" smtClean="0"/>
                        <a:t>B</a:t>
                      </a:r>
                      <a:r>
                        <a:rPr kumimoji="1" lang="ja-JP" altLang="en-US" sz="1300" baseline="0" dirty="0" smtClean="0"/>
                        <a:t>群溶血性レンサ球菌（</a:t>
                      </a:r>
                      <a:r>
                        <a:rPr kumimoji="1" lang="en-US" altLang="ja-JP" sz="1300" baseline="0" dirty="0" smtClean="0"/>
                        <a:t>GBS</a:t>
                      </a:r>
                      <a:r>
                        <a:rPr kumimoji="1" lang="ja-JP" altLang="en-US" sz="1300" baseline="0" dirty="0" smtClean="0"/>
                        <a:t>）</a:t>
                      </a:r>
                      <a:endParaRPr kumimoji="1" lang="ja-JP" altLang="en-US" sz="130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aseline="0" dirty="0" smtClean="0"/>
                        <a:t>妊娠</a:t>
                      </a:r>
                      <a:r>
                        <a:rPr kumimoji="1" lang="en-US" altLang="ja-JP" sz="1050" baseline="0" dirty="0" smtClean="0"/>
                        <a:t>24</a:t>
                      </a:r>
                      <a:r>
                        <a:rPr kumimoji="1" lang="ja-JP" altLang="en-US" sz="1050" baseline="0" dirty="0" smtClean="0"/>
                        <a:t>週から</a:t>
                      </a:r>
                      <a:r>
                        <a:rPr kumimoji="1" lang="en-US" altLang="ja-JP" sz="1050" baseline="0" dirty="0" smtClean="0"/>
                        <a:t>35</a:t>
                      </a:r>
                      <a:r>
                        <a:rPr kumimoji="1" lang="ja-JP" altLang="en-US" sz="1050" baseline="0" dirty="0" smtClean="0"/>
                        <a:t>週までの間に１回</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3741">
                <a:tc>
                  <a:txBody>
                    <a:bodyPr/>
                    <a:lstStyle/>
                    <a:p>
                      <a:r>
                        <a:rPr kumimoji="1" lang="ja-JP" altLang="en-US" sz="1300" baseline="0" dirty="0" smtClean="0">
                          <a:solidFill>
                            <a:schemeClr val="tx1"/>
                          </a:solidFill>
                        </a:rPr>
                        <a:t>⑤　性器クラミジア</a:t>
                      </a:r>
                      <a:endParaRPr kumimoji="1" lang="ja-JP" altLang="en-US" sz="1300" baseline="0" dirty="0">
                        <a:solidFill>
                          <a:schemeClr val="tx1"/>
                        </a:solidFill>
                      </a:endParaRPr>
                    </a:p>
                  </a:txBody>
                  <a:tcPr marL="99061" marR="99061"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aseline="0" dirty="0" smtClean="0">
                          <a:solidFill>
                            <a:schemeClr val="tx1"/>
                          </a:solidFill>
                        </a:rPr>
                        <a:t>妊娠</a:t>
                      </a:r>
                      <a:r>
                        <a:rPr kumimoji="1" lang="en-US" altLang="ja-JP" sz="1050" baseline="0" dirty="0" smtClean="0">
                          <a:solidFill>
                            <a:schemeClr val="tx1"/>
                          </a:solidFill>
                        </a:rPr>
                        <a:t>30</a:t>
                      </a:r>
                      <a:r>
                        <a:rPr kumimoji="1" lang="ja-JP" altLang="en-US" sz="1050" baseline="0" dirty="0" smtClean="0">
                          <a:solidFill>
                            <a:schemeClr val="tx1"/>
                          </a:solidFill>
                        </a:rPr>
                        <a:t>週頃までに１回</a:t>
                      </a:r>
                      <a:endParaRPr kumimoji="1" lang="ja-JP" altLang="en-US" sz="1050" baseline="0" dirty="0">
                        <a:solidFill>
                          <a:schemeClr val="tx1"/>
                        </a:solidFill>
                      </a:endParaRPr>
                    </a:p>
                  </a:txBody>
                  <a:tcPr marL="99061" marR="99061"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2" name="テキスト ボックス 11"/>
          <p:cNvSpPr txBox="1"/>
          <p:nvPr/>
        </p:nvSpPr>
        <p:spPr>
          <a:xfrm>
            <a:off x="80682" y="6525344"/>
            <a:ext cx="7920880" cy="400110"/>
          </a:xfrm>
          <a:prstGeom prst="rect">
            <a:avLst/>
          </a:prstGeom>
          <a:noFill/>
        </p:spPr>
        <p:txBody>
          <a:bodyPr wrap="square" rtlCol="0">
            <a:spAutoFit/>
          </a:bodyPr>
          <a:lstStyle/>
          <a:p>
            <a:r>
              <a:rPr lang="ja-JP" altLang="en-US" sz="1000" dirty="0" smtClean="0">
                <a:solidFill>
                  <a:prstClr val="black"/>
                </a:solidFill>
              </a:rPr>
              <a:t>　</a:t>
            </a:r>
            <a:r>
              <a:rPr lang="en-US" altLang="ja-JP" sz="1000" dirty="0" smtClean="0">
                <a:solidFill>
                  <a:prstClr val="black"/>
                </a:solidFill>
              </a:rPr>
              <a:t>※</a:t>
            </a:r>
            <a:r>
              <a:rPr lang="ja-JP" altLang="en-US" sz="1000" dirty="0" smtClean="0">
                <a:solidFill>
                  <a:prstClr val="black"/>
                </a:solidFill>
              </a:rPr>
              <a:t>「妊婦健康診査の実施について」（平成２１年２月２７日付け雇児母発第</a:t>
            </a:r>
            <a:r>
              <a:rPr lang="en-US" altLang="ja-JP" sz="1000" dirty="0" smtClean="0">
                <a:solidFill>
                  <a:prstClr val="black"/>
                </a:solidFill>
              </a:rPr>
              <a:t>0227001</a:t>
            </a:r>
            <a:r>
              <a:rPr lang="ja-JP" altLang="en-US" sz="1000" dirty="0" smtClean="0">
                <a:solidFill>
                  <a:prstClr val="black"/>
                </a:solidFill>
              </a:rPr>
              <a:t>号　厚生労働省雇用均等・児童家庭局母子保健課長通知）。</a:t>
            </a:r>
            <a:endParaRPr lang="en-US" altLang="ja-JP" sz="1000" dirty="0" smtClean="0">
              <a:solidFill>
                <a:prstClr val="black"/>
              </a:solidFill>
            </a:endParaRPr>
          </a:p>
          <a:p>
            <a:r>
              <a:rPr lang="ja-JP" altLang="en-US" sz="1000" dirty="0">
                <a:solidFill>
                  <a:prstClr val="black"/>
                </a:solidFill>
              </a:rPr>
              <a:t>　　　本</a:t>
            </a:r>
            <a:r>
              <a:rPr lang="ja-JP" altLang="en-US" sz="1000" dirty="0" smtClean="0">
                <a:solidFill>
                  <a:prstClr val="black"/>
                </a:solidFill>
              </a:rPr>
              <a:t>通知</a:t>
            </a:r>
            <a:r>
              <a:rPr lang="ja-JP" altLang="en-US" sz="1000" dirty="0">
                <a:solidFill>
                  <a:prstClr val="black"/>
                </a:solidFill>
              </a:rPr>
              <a:t>で示している基準相当分は、地方交付税</a:t>
            </a:r>
            <a:r>
              <a:rPr lang="ja-JP" altLang="en-US" sz="1000" dirty="0" smtClean="0">
                <a:solidFill>
                  <a:prstClr val="black"/>
                </a:solidFill>
              </a:rPr>
              <a:t>措置</a:t>
            </a:r>
            <a:r>
              <a:rPr lang="ja-JP" altLang="en-US" sz="1000" dirty="0">
                <a:solidFill>
                  <a:prstClr val="black"/>
                </a:solidFill>
              </a:rPr>
              <a:t>が</a:t>
            </a:r>
            <a:r>
              <a:rPr lang="ja-JP" altLang="en-US" sz="1000" dirty="0" smtClean="0">
                <a:solidFill>
                  <a:prstClr val="black"/>
                </a:solidFill>
              </a:rPr>
              <a:t>講じられている。</a:t>
            </a:r>
            <a:endParaRPr lang="en-US" altLang="ja-JP" sz="1000" dirty="0">
              <a:solidFill>
                <a:prstClr val="black"/>
              </a:solidFill>
            </a:endParaRPr>
          </a:p>
        </p:txBody>
      </p:sp>
      <p:sp>
        <p:nvSpPr>
          <p:cNvPr id="13" name="左矢印 12"/>
          <p:cNvSpPr/>
          <p:nvPr/>
        </p:nvSpPr>
        <p:spPr>
          <a:xfrm rot="10800000">
            <a:off x="6321152" y="1551326"/>
            <a:ext cx="360040"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636894" y="1479318"/>
            <a:ext cx="3296816" cy="646331"/>
          </a:xfrm>
          <a:prstGeom prst="rect">
            <a:avLst/>
          </a:prstGeom>
          <a:noFill/>
        </p:spPr>
        <p:txBody>
          <a:bodyPr wrap="square" rtlCol="0">
            <a:spAutoFit/>
          </a:bodyPr>
          <a:lstStyle/>
          <a:p>
            <a:r>
              <a:rPr lang="ja-JP" altLang="en-US" b="1" u="sng" dirty="0" smtClean="0"/>
              <a:t>左記の</a:t>
            </a:r>
            <a:r>
              <a:rPr kumimoji="1" lang="ja-JP" altLang="en-US" b="1" u="sng" dirty="0" smtClean="0"/>
              <a:t>基準に沿って受診した</a:t>
            </a:r>
            <a:r>
              <a:rPr kumimoji="1" lang="en-US" altLang="ja-JP" b="1" u="sng" dirty="0" smtClean="0"/>
              <a:t/>
            </a:r>
            <a:br>
              <a:rPr kumimoji="1" lang="en-US" altLang="ja-JP" b="1" u="sng" dirty="0" smtClean="0"/>
            </a:br>
            <a:r>
              <a:rPr kumimoji="1" lang="ja-JP" altLang="en-US" b="1" u="sng" dirty="0" smtClean="0"/>
              <a:t>場合の受診回数は、１４回程度。</a:t>
            </a:r>
            <a:endParaRPr kumimoji="1" lang="ja-JP" altLang="en-US" b="1" u="sng" dirty="0"/>
          </a:p>
        </p:txBody>
      </p:sp>
      <p:sp>
        <p:nvSpPr>
          <p:cNvPr id="2" name="スライド番号プレースホルダー 1"/>
          <p:cNvSpPr>
            <a:spLocks noGrp="1"/>
          </p:cNvSpPr>
          <p:nvPr>
            <p:ph type="sldNum" sz="quarter" idx="12"/>
          </p:nvPr>
        </p:nvSpPr>
        <p:spPr>
          <a:xfrm>
            <a:off x="7466136" y="6520259"/>
            <a:ext cx="2311400" cy="365125"/>
          </a:xfrm>
        </p:spPr>
        <p:txBody>
          <a:bodyPr/>
          <a:lstStyle/>
          <a:p>
            <a:fld id="{1EB9F753-470E-4A73-8762-37A1D3617CB5}" type="slidenum">
              <a:rPr kumimoji="1" lang="ja-JP" altLang="en-US" sz="1600" smtClean="0">
                <a:solidFill>
                  <a:schemeClr val="tx1"/>
                </a:solidFill>
              </a:rPr>
              <a:pPr/>
              <a:t>3</a:t>
            </a:fld>
            <a:endParaRPr kumimoji="1" lang="ja-JP" altLang="en-US" sz="1600" dirty="0">
              <a:solidFill>
                <a:schemeClr val="tx1"/>
              </a:solidFill>
            </a:endParaRPr>
          </a:p>
        </p:txBody>
      </p:sp>
    </p:spTree>
    <p:extLst>
      <p:ext uri="{BB962C8B-B14F-4D97-AF65-F5344CB8AC3E}">
        <p14:creationId xmlns:p14="http://schemas.microsoft.com/office/powerpoint/2010/main" xmlns="" val="2685406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1C17982601317749A84CC0C8F9BA1E87" ma:contentTypeVersion="11" ma:contentTypeDescription="" ma:contentTypeScope="" ma:versionID="2c065c6148ecd6c8baebd88e550b6330">
  <xsd:schema xmlns:xsd="http://www.w3.org/2001/XMLSchema" xmlns:p="http://schemas.microsoft.com/office/2006/metadata/properties" xmlns:ns2="8B97BE19-CDDD-400E-817A-CFDD13F7EC12" xmlns:ns3="d208d3c5-e32e-4d5a-b82c-ded4182c9ede" targetNamespace="http://schemas.microsoft.com/office/2006/metadata/properties" ma:root="true" ma:fieldsID="0fef8f249f23531f839d6a75ee1b4f8e" ns2:_="" ns3:_="">
    <xsd:import namespace="8B97BE19-CDDD-400E-817A-CFDD13F7EC12"/>
    <xsd:import namespace="d208d3c5-e32e-4d5a-b82c-ded4182c9ede"/>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d208d3c5-e32e-4d5a-b82c-ded4182c9ede"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ABDEF3-EF72-4C6A-8EA3-05AF75032AE5}">
  <ds:schemaRefs>
    <ds:schemaRef ds:uri="http://purl.org/dc/terms/"/>
    <ds:schemaRef ds:uri="8B97BE19-CDDD-400E-817A-CFDD13F7EC12"/>
    <ds:schemaRef ds:uri="http://purl.org/dc/elements/1.1/"/>
    <ds:schemaRef ds:uri="http://www.w3.org/XML/1998/namespace"/>
    <ds:schemaRef ds:uri="http://schemas.microsoft.com/office/2006/documentManagement/types"/>
    <ds:schemaRef ds:uri="http://schemas.openxmlformats.org/package/2006/metadata/core-properties"/>
    <ds:schemaRef ds:uri="d208d3c5-e32e-4d5a-b82c-ded4182c9ed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B6F5911C-0457-4185-9FC6-A2B891DD51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d208d3c5-e32e-4d5a-b82c-ded4182c9ed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01247AB9-7A7C-41EC-AFA5-6AF371A531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960</TotalTime>
  <Words>392</Words>
  <Application>Microsoft Office PowerPoint</Application>
  <PresentationFormat>A4 210 x 297 mm</PresentationFormat>
  <Paragraphs>107</Paragraphs>
  <Slides>4</Slides>
  <Notes>3</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妊婦健康診査について</vt:lpstr>
      <vt:lpstr>スライド 1</vt:lpstr>
      <vt:lpstr>妊婦健診の望ましい基準（案）について</vt:lpstr>
      <vt:lpstr>（参考）　国が示している妊婦健診の実施基準</vt:lpstr>
    </vt:vector>
  </TitlesOfParts>
  <Company>厚生労働省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ioas_user</cp:lastModifiedBy>
  <cp:revision>61</cp:revision>
  <cp:lastPrinted>2013-12-19T05:48:14Z</cp:lastPrinted>
  <dcterms:created xsi:type="dcterms:W3CDTF">2012-02-28T11:24:54Z</dcterms:created>
  <dcterms:modified xsi:type="dcterms:W3CDTF">2014-02-01T06:48:24Z</dcterms:modified>
</cp:coreProperties>
</file>