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6"/>
  </p:notesMasterIdLst>
  <p:sldIdLst>
    <p:sldId id="274" r:id="rId2"/>
    <p:sldId id="355" r:id="rId3"/>
    <p:sldId id="260" r:id="rId4"/>
    <p:sldId id="342"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47" autoAdjust="0"/>
    <p:restoredTop sz="94660"/>
  </p:normalViewPr>
  <p:slideViewPr>
    <p:cSldViewPr>
      <p:cViewPr varScale="1">
        <p:scale>
          <a:sx n="79" d="100"/>
          <a:sy n="79" d="100"/>
        </p:scale>
        <p:origin x="-534" y="-84"/>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FC000D8-D8D1-4BDE-8B82-06A1FFB95748}" type="datetimeFigureOut">
              <a:rPr kumimoji="1" lang="ja-JP" altLang="en-US" smtClean="0"/>
              <a:pPr/>
              <a:t>2014/2/6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B5FEE9-7C93-4865-8AC7-CD1DB7DD27FD}" type="slidenum">
              <a:rPr kumimoji="1" lang="ja-JP" altLang="en-US" smtClean="0"/>
              <a:pPr/>
              <a:t>&lt;#&gt;</a:t>
            </a:fld>
            <a:endParaRPr kumimoji="1" lang="ja-JP" altLang="en-US"/>
          </a:p>
        </p:txBody>
      </p:sp>
    </p:spTree>
    <p:extLst>
      <p:ext uri="{BB962C8B-B14F-4D97-AF65-F5344CB8AC3E}">
        <p14:creationId xmlns:p14="http://schemas.microsoft.com/office/powerpoint/2010/main" xmlns="" val="25788471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96F577-A731-48A5-AA1A-D47A344AFB03}"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98868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70EF4A-8EDB-4BB2-BDA8-407F1D6BE4B8}"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333799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E91F30-66CC-4DDC-8CC2-A0E14CE14017}"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285985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CFEA0E-DD50-4F19-9C0D-93FFE2420F8E}"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64408" y="6492875"/>
            <a:ext cx="2311400" cy="365125"/>
          </a:xfrm>
        </p:spPr>
        <p:txBody>
          <a:bodyPr/>
          <a:lstStyle>
            <a:lvl1pPr>
              <a:defRPr sz="1400">
                <a:solidFill>
                  <a:schemeClr val="tx1"/>
                </a:solidFill>
              </a:defRPr>
            </a:lvl1pPr>
          </a:lstStyle>
          <a:p>
            <a:fld id="{F905C998-9BBB-4DEE-B1A0-7F3FC07E06DE}" type="slidenum">
              <a:rPr lang="ja-JP" altLang="en-US" smtClean="0"/>
              <a:pPr/>
              <a:t>&lt;#&gt;</a:t>
            </a:fld>
            <a:endParaRPr lang="ja-JP" altLang="en-US" dirty="0"/>
          </a:p>
        </p:txBody>
      </p:sp>
    </p:spTree>
    <p:extLst>
      <p:ext uri="{BB962C8B-B14F-4D97-AF65-F5344CB8AC3E}">
        <p14:creationId xmlns:p14="http://schemas.microsoft.com/office/powerpoint/2010/main" xmlns="" val="386595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F083331-DB26-423C-BD1F-B7B2E586CB51}"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56275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D8802B5-2D74-4247-889F-012A2828E247}" type="datetime1">
              <a:rPr kumimoji="1" lang="ja-JP" altLang="en-US" smtClean="0"/>
              <a:pPr/>
              <a:t>2014/2/6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190508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70A112E-F991-411D-9CAA-A57675D77E21}" type="datetime1">
              <a:rPr kumimoji="1" lang="ja-JP" altLang="en-US" smtClean="0"/>
              <a:pPr/>
              <a:t>2014/2/6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3079700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58286C9-E7E9-48E2-8AB0-EAA0C845A37C}" type="datetime1">
              <a:rPr kumimoji="1" lang="ja-JP" altLang="en-US" smtClean="0"/>
              <a:pPr/>
              <a:t>2014/2/6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297286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23EF0D-A4A1-4712-BF67-960F53BF2F54}" type="datetime1">
              <a:rPr kumimoji="1" lang="ja-JP" altLang="en-US" smtClean="0"/>
              <a:pPr/>
              <a:t>2014/2/6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593986" y="6669360"/>
            <a:ext cx="2311400" cy="188640"/>
          </a:xfrm>
        </p:spPr>
        <p:txBody>
          <a:bodyPr/>
          <a:lstStyle/>
          <a:p>
            <a:fld id="{F905C998-9BBB-4DEE-B1A0-7F3FC07E06DE}"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9129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D0CD221-82D4-4A20-9B20-1F96DE5B3A75}" type="datetime1">
              <a:rPr kumimoji="1" lang="ja-JP" altLang="en-US" smtClean="0"/>
              <a:pPr/>
              <a:t>2014/2/6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530964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6BE7152-E583-4CBE-A658-ED6CA047C0BD}" type="datetime1">
              <a:rPr kumimoji="1" lang="ja-JP" altLang="en-US" smtClean="0"/>
              <a:pPr/>
              <a:t>2014/2/6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1023404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00CFF-D2AB-4DAD-A9EB-7FF0A60F245A}" type="datetime1">
              <a:rPr kumimoji="1" lang="ja-JP" altLang="en-US" smtClean="0"/>
              <a:pPr/>
              <a:t>2014/2/6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93986" y="6492875"/>
            <a:ext cx="2311400" cy="365125"/>
          </a:xfrm>
          <a:prstGeom prst="rect">
            <a:avLst/>
          </a:prstGeom>
        </p:spPr>
        <p:txBody>
          <a:bodyPr vert="horz" lIns="91440" tIns="45720" rIns="91440" bIns="45720" rtlCol="0" anchor="ctr"/>
          <a:lstStyle>
            <a:lvl1pPr algn="r">
              <a:defRPr sz="1400">
                <a:solidFill>
                  <a:schemeClr val="tx1"/>
                </a:solidFill>
              </a:defRPr>
            </a:lvl1pPr>
          </a:lstStyle>
          <a:p>
            <a:fld id="{F905C998-9BBB-4DEE-B1A0-7F3FC07E06DE}" type="slidenum">
              <a:rPr lang="ja-JP" altLang="en-US" smtClean="0"/>
              <a:pPr/>
              <a:t>&lt;#&gt;</a:t>
            </a:fld>
            <a:endParaRPr lang="ja-JP" altLang="en-US" dirty="0"/>
          </a:p>
        </p:txBody>
      </p:sp>
    </p:spTree>
    <p:extLst>
      <p:ext uri="{BB962C8B-B14F-4D97-AF65-F5344CB8AC3E}">
        <p14:creationId xmlns:p14="http://schemas.microsoft.com/office/powerpoint/2010/main" xmlns="" val="1707372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2213992"/>
            <a:ext cx="8915400" cy="1143000"/>
          </a:xfrm>
        </p:spPr>
        <p:txBody>
          <a:bodyPr>
            <a:normAutofit/>
          </a:bodyPr>
          <a:lstStyle/>
          <a:p>
            <a:r>
              <a:rPr lang="ja-JP" altLang="en-US" dirty="0"/>
              <a:t>延長保育</a:t>
            </a:r>
            <a:r>
              <a:rPr lang="ja-JP" altLang="en-US" dirty="0" smtClean="0"/>
              <a:t>事業に</a:t>
            </a:r>
            <a:r>
              <a:rPr kumimoji="1" lang="ja-JP" altLang="en-US" dirty="0" smtClean="0"/>
              <a:t>ついて</a:t>
            </a:r>
            <a:endParaRPr kumimoji="1" lang="ja-JP" altLang="en-US" dirty="0"/>
          </a:p>
        </p:txBody>
      </p:sp>
      <p:sp>
        <p:nvSpPr>
          <p:cNvPr id="7" name="テキスト ボックス 6"/>
          <p:cNvSpPr txBox="1"/>
          <p:nvPr/>
        </p:nvSpPr>
        <p:spPr>
          <a:xfrm>
            <a:off x="0" y="5323724"/>
            <a:ext cx="9906000" cy="669414"/>
          </a:xfrm>
          <a:prstGeom prst="rect">
            <a:avLst/>
          </a:prstGeom>
          <a:noFill/>
        </p:spPr>
        <p:txBody>
          <a:bodyPr wrap="square" rtlCol="0">
            <a:spAutoFit/>
          </a:bodyPr>
          <a:lstStyle/>
          <a:p>
            <a:pPr algn="ctr">
              <a:lnSpc>
                <a:spcPts val="4500"/>
              </a:lnSpc>
            </a:pPr>
            <a:r>
              <a:rPr lang="ja-JP" altLang="en-US" sz="3200" dirty="0" smtClean="0">
                <a:solidFill>
                  <a:prstClr val="black"/>
                </a:solidFill>
              </a:rPr>
              <a:t>平成２６年１月２４日</a:t>
            </a:r>
            <a:endParaRPr lang="en-US" altLang="ja-JP" sz="3200" dirty="0" smtClean="0">
              <a:solidFill>
                <a:prstClr val="black"/>
              </a:solidFill>
            </a:endParaRPr>
          </a:p>
        </p:txBody>
      </p:sp>
    </p:spTree>
    <p:extLst>
      <p:ext uri="{BB962C8B-B14F-4D97-AF65-F5344CB8AC3E}">
        <p14:creationId xmlns:p14="http://schemas.microsoft.com/office/powerpoint/2010/main" xmlns="" val="2187149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456" y="692696"/>
            <a:ext cx="9793087" cy="5976664"/>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endParaRPr lang="en-US" altLang="ja-JP" sz="1000" dirty="0" smtClean="0">
              <a:solidFill>
                <a:schemeClr val="tx1"/>
              </a:solidFill>
            </a:endParaRPr>
          </a:p>
          <a:p>
            <a:r>
              <a:rPr lang="ja-JP" altLang="en-US" dirty="0">
                <a:solidFill>
                  <a:schemeClr val="tx1"/>
                </a:solidFill>
              </a:rPr>
              <a:t>○</a:t>
            </a:r>
            <a:r>
              <a:rPr lang="ja-JP" altLang="en-US" dirty="0" smtClean="0">
                <a:solidFill>
                  <a:schemeClr val="tx1"/>
                </a:solidFill>
              </a:rPr>
              <a:t>検討</a:t>
            </a:r>
            <a:r>
              <a:rPr lang="ja-JP" altLang="en-US" dirty="0">
                <a:solidFill>
                  <a:schemeClr val="tx1"/>
                </a:solidFill>
              </a:rPr>
              <a:t>の趣旨</a:t>
            </a:r>
            <a:endParaRPr lang="ja-JP" altLang="ja-JP" dirty="0" smtClean="0">
              <a:solidFill>
                <a:schemeClr val="tx1"/>
              </a:solidFill>
            </a:endParaRPr>
          </a:p>
          <a:p>
            <a:pPr marL="179388" indent="184150">
              <a:spcBef>
                <a:spcPts val="600"/>
              </a:spcBef>
            </a:pPr>
            <a:r>
              <a:rPr lang="ja-JP" altLang="en-US" sz="1500" dirty="0">
                <a:solidFill>
                  <a:schemeClr val="tx1"/>
                </a:solidFill>
                <a:latin typeface="+mn-ea"/>
              </a:rPr>
              <a:t>延長保育</a:t>
            </a:r>
            <a:r>
              <a:rPr lang="ja-JP" altLang="en-US" sz="1500" dirty="0" smtClean="0">
                <a:solidFill>
                  <a:schemeClr val="tx1"/>
                </a:solidFill>
                <a:latin typeface="+mn-ea"/>
              </a:rPr>
              <a:t>事業は、地域子ども・子育て支援事業として位置づけられ、子ども・子育て家庭を対象とする事業として、市町村が地域の実情に応じて実施することとされている。</a:t>
            </a:r>
            <a:endParaRPr lang="en-US" altLang="ja-JP" sz="1500" dirty="0" smtClean="0">
              <a:solidFill>
                <a:schemeClr val="tx1"/>
              </a:solidFill>
              <a:latin typeface="+mn-ea"/>
            </a:endParaRPr>
          </a:p>
          <a:p>
            <a:pPr marL="179388" indent="184150">
              <a:spcBef>
                <a:spcPts val="600"/>
              </a:spcBef>
            </a:pPr>
            <a:r>
              <a:rPr lang="ja-JP" altLang="en-US" sz="1500" dirty="0" smtClean="0">
                <a:solidFill>
                  <a:schemeClr val="tx1"/>
                </a:solidFill>
              </a:rPr>
              <a:t>現行の</a:t>
            </a:r>
            <a:r>
              <a:rPr lang="ja-JP" altLang="en-US" sz="1500" dirty="0">
                <a:solidFill>
                  <a:schemeClr val="tx1"/>
                </a:solidFill>
              </a:rPr>
              <a:t>延長</a:t>
            </a:r>
            <a:r>
              <a:rPr lang="ja-JP" altLang="en-US" sz="1500" dirty="0" smtClean="0">
                <a:solidFill>
                  <a:schemeClr val="tx1"/>
                </a:solidFill>
              </a:rPr>
              <a:t>保育促進事業を基本として検討を行い、さらなる事業の充実を図ることとする。</a:t>
            </a:r>
            <a:endParaRPr lang="en-US" altLang="ja-JP" sz="1500" dirty="0">
              <a:solidFill>
                <a:schemeClr val="tx1"/>
              </a:solidFill>
            </a:endParaRPr>
          </a:p>
          <a:p>
            <a:pPr marL="179388" indent="184150">
              <a:spcBef>
                <a:spcPts val="600"/>
              </a:spcBef>
            </a:pPr>
            <a:endParaRPr lang="en-US" altLang="ja-JP" sz="1500" dirty="0">
              <a:solidFill>
                <a:schemeClr val="tx1"/>
              </a:solidFill>
            </a:endParaRPr>
          </a:p>
        </p:txBody>
      </p:sp>
      <p:sp>
        <p:nvSpPr>
          <p:cNvPr id="5" name="タイトル 8"/>
          <p:cNvSpPr txBox="1">
            <a:spLocks/>
          </p:cNvSpPr>
          <p:nvPr/>
        </p:nvSpPr>
        <p:spPr>
          <a:xfrm>
            <a:off x="5478" y="25336"/>
            <a:ext cx="9864000" cy="451336"/>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ja-JP" altLang="en-US" sz="2000" b="1" kern="0" dirty="0">
                <a:solidFill>
                  <a:sysClr val="windowText" lastClr="000000"/>
                </a:solidFill>
                <a:latin typeface="Calibri"/>
                <a:ea typeface="ＤＦ特太ゴシック体" pitchFamily="1" charset="-128"/>
              </a:rPr>
              <a:t>１</a:t>
            </a:r>
            <a:r>
              <a:rPr kumimoji="0" lang="ja-JP" altLang="en-US" sz="2000" b="1" kern="0" dirty="0" smtClean="0">
                <a:solidFill>
                  <a:sysClr val="windowText" lastClr="000000"/>
                </a:solidFill>
                <a:latin typeface="Calibri"/>
                <a:ea typeface="ＤＦ特太ゴシック体" pitchFamily="1" charset="-128"/>
              </a:rPr>
              <a:t>．</a:t>
            </a:r>
            <a:r>
              <a:rPr kumimoji="0" lang="ja-JP" altLang="en-US" sz="2000" b="1" kern="0" dirty="0">
                <a:solidFill>
                  <a:sysClr val="windowText" lastClr="000000"/>
                </a:solidFill>
                <a:latin typeface="Calibri"/>
                <a:ea typeface="ＤＦ特太ゴシック体" pitchFamily="1" charset="-128"/>
              </a:rPr>
              <a:t>延長保育</a:t>
            </a:r>
            <a:r>
              <a:rPr kumimoji="0" lang="ja-JP" altLang="en-US" sz="2000" b="1" kern="0" dirty="0" smtClean="0">
                <a:solidFill>
                  <a:sysClr val="windowText" lastClr="000000"/>
                </a:solidFill>
                <a:latin typeface="Calibri"/>
                <a:ea typeface="ＤＦ特太ゴシック体" pitchFamily="1" charset="-128"/>
              </a:rPr>
              <a:t>事業の検討に当たって</a:t>
            </a:r>
            <a:endParaRPr kumimoji="1" lang="ja-JP" altLang="en-US" sz="2000" b="0" i="0" u="none" strike="noStrike" kern="1200" cap="none" spc="0" normalizeH="0" baseline="0" noProof="0" dirty="0">
              <a:ln>
                <a:noFill/>
              </a:ln>
              <a:solidFill>
                <a:sysClr val="windowText" lastClr="000000"/>
              </a:solidFill>
              <a:effectLst/>
              <a:uLnTx/>
              <a:uFillTx/>
              <a:latin typeface="Calibri"/>
              <a:ea typeface="ＤＦ特太ゴシック体" pitchFamily="1" charset="-128"/>
            </a:endParaRPr>
          </a:p>
        </p:txBody>
      </p:sp>
      <p:sp>
        <p:nvSpPr>
          <p:cNvPr id="3" name="スライド番号プレースホルダー 2"/>
          <p:cNvSpPr>
            <a:spLocks noGrp="1"/>
          </p:cNvSpPr>
          <p:nvPr>
            <p:ph type="sldNum" sz="quarter" idx="12"/>
          </p:nvPr>
        </p:nvSpPr>
        <p:spPr/>
        <p:txBody>
          <a:bodyPr/>
          <a:lstStyle/>
          <a:p>
            <a:fld id="{F905C998-9BBB-4DEE-B1A0-7F3FC07E06DE}" type="slidenum">
              <a:rPr kumimoji="1" lang="ja-JP" altLang="en-US" smtClean="0"/>
              <a:pPr/>
              <a:t>1</a:t>
            </a:fld>
            <a:endParaRPr kumimoji="1" lang="ja-JP" altLang="en-US"/>
          </a:p>
        </p:txBody>
      </p:sp>
    </p:spTree>
    <p:extLst>
      <p:ext uri="{BB962C8B-B14F-4D97-AF65-F5344CB8AC3E}">
        <p14:creationId xmlns:p14="http://schemas.microsoft.com/office/powerpoint/2010/main" xmlns="" val="1454492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456" y="620688"/>
            <a:ext cx="9793087" cy="6048672"/>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r>
              <a:rPr lang="ja-JP" altLang="ja-JP" b="1" u="heavy" dirty="0">
                <a:solidFill>
                  <a:schemeClr val="tx1"/>
                </a:solidFill>
              </a:rPr>
              <a:t>（１</a:t>
            </a:r>
            <a:r>
              <a:rPr lang="ja-JP" altLang="ja-JP" b="1" u="heavy" dirty="0" smtClean="0">
                <a:solidFill>
                  <a:schemeClr val="tx1"/>
                </a:solidFill>
              </a:rPr>
              <a:t>）</a:t>
            </a:r>
            <a:r>
              <a:rPr lang="ja-JP" altLang="en-US" b="1" u="heavy" dirty="0" smtClean="0">
                <a:solidFill>
                  <a:schemeClr val="tx1"/>
                </a:solidFill>
              </a:rPr>
              <a:t>一般型（仮称）</a:t>
            </a:r>
            <a:endParaRPr lang="ja-JP" altLang="ja-JP" dirty="0">
              <a:solidFill>
                <a:schemeClr val="tx1"/>
              </a:solidFill>
            </a:endParaRPr>
          </a:p>
          <a:p>
            <a:pPr>
              <a:spcAft>
                <a:spcPts val="300"/>
              </a:spcAft>
            </a:pPr>
            <a:r>
              <a:rPr lang="ja-JP" altLang="en-US" sz="1500" dirty="0" smtClean="0">
                <a:solidFill>
                  <a:schemeClr val="tx1"/>
                </a:solidFill>
                <a:latin typeface="+mn-ea"/>
              </a:rPr>
              <a:t>＜現行の規定＞</a:t>
            </a:r>
            <a:endParaRPr lang="en-US" altLang="ja-JP" sz="1500" dirty="0" smtClean="0">
              <a:solidFill>
                <a:schemeClr val="tx1"/>
              </a:solidFill>
              <a:latin typeface="+mn-ea"/>
            </a:endParaRPr>
          </a:p>
          <a:p>
            <a:pPr>
              <a:spcAft>
                <a:spcPts val="300"/>
              </a:spcAft>
            </a:pPr>
            <a:r>
              <a:rPr lang="ja-JP" altLang="en-US" sz="1500" dirty="0" smtClean="0">
                <a:solidFill>
                  <a:schemeClr val="tx1"/>
                </a:solidFill>
                <a:latin typeface="+mn-ea"/>
              </a:rPr>
              <a:t>　・基本分</a:t>
            </a:r>
            <a:endParaRPr lang="en-US" altLang="ja-JP" sz="1500" dirty="0" smtClean="0">
              <a:solidFill>
                <a:schemeClr val="tx1"/>
              </a:solidFill>
              <a:latin typeface="+mn-ea"/>
            </a:endParaRPr>
          </a:p>
          <a:p>
            <a:pPr marL="261938" lvl="0" indent="-261938">
              <a:spcAft>
                <a:spcPts val="300"/>
              </a:spcAft>
            </a:pPr>
            <a:r>
              <a:rPr lang="ja-JP" altLang="en-US" sz="1500" dirty="0" smtClean="0">
                <a:solidFill>
                  <a:schemeClr val="tx1"/>
                </a:solidFill>
                <a:latin typeface="+mn-ea"/>
              </a:rPr>
              <a:t>　　　</a:t>
            </a:r>
            <a:r>
              <a:rPr lang="ja-JP" altLang="en-US" sz="1500" dirty="0">
                <a:solidFill>
                  <a:schemeClr val="tx1"/>
                </a:solidFill>
              </a:rPr>
              <a:t>延長保育を実施</a:t>
            </a:r>
            <a:r>
              <a:rPr lang="ja-JP" altLang="en-US" sz="1500" dirty="0" smtClean="0">
                <a:solidFill>
                  <a:schemeClr val="tx1"/>
                </a:solidFill>
              </a:rPr>
              <a:t>する</a:t>
            </a:r>
            <a:r>
              <a:rPr lang="ja-JP" altLang="en-US" sz="1500" dirty="0">
                <a:solidFill>
                  <a:schemeClr val="tx1"/>
                </a:solidFill>
              </a:rPr>
              <a:t>保育所等</a:t>
            </a:r>
            <a:r>
              <a:rPr lang="ja-JP" altLang="en-US" sz="1500" dirty="0" smtClean="0">
                <a:solidFill>
                  <a:schemeClr val="tx1"/>
                </a:solidFill>
              </a:rPr>
              <a:t>に</a:t>
            </a:r>
            <a:r>
              <a:rPr lang="ja-JP" altLang="en-US" sz="1500" dirty="0">
                <a:solidFill>
                  <a:schemeClr val="tx1"/>
                </a:solidFill>
              </a:rPr>
              <a:t>おける</a:t>
            </a:r>
            <a:r>
              <a:rPr lang="ja-JP" altLang="en-US" sz="1500" dirty="0" smtClean="0">
                <a:solidFill>
                  <a:schemeClr val="tx1"/>
                </a:solidFill>
              </a:rPr>
              <a:t>保育士配置</a:t>
            </a:r>
            <a:r>
              <a:rPr lang="ja-JP" altLang="en-US" sz="1500" dirty="0">
                <a:solidFill>
                  <a:schemeClr val="tx1"/>
                </a:solidFill>
              </a:rPr>
              <a:t>の充実を図ることにより</a:t>
            </a:r>
            <a:r>
              <a:rPr lang="ja-JP" altLang="en-US" sz="1500" dirty="0" smtClean="0">
                <a:solidFill>
                  <a:schemeClr val="tx1"/>
                </a:solidFill>
              </a:rPr>
              <a:t>、１１時間の開所</a:t>
            </a:r>
            <a:r>
              <a:rPr lang="ja-JP" altLang="en-US" sz="1500" dirty="0">
                <a:solidFill>
                  <a:schemeClr val="tx1"/>
                </a:solidFill>
              </a:rPr>
              <a:t>時間の始期及び終期前後の保育需要への対応の推進を図る事業</a:t>
            </a:r>
            <a:r>
              <a:rPr lang="ja-JP" altLang="en-US" sz="1500" dirty="0" smtClean="0">
                <a:solidFill>
                  <a:schemeClr val="tx1"/>
                </a:solidFill>
              </a:rPr>
              <a:t>。</a:t>
            </a:r>
            <a:r>
              <a:rPr lang="ja-JP" altLang="en-US" sz="1500" dirty="0" smtClean="0">
                <a:solidFill>
                  <a:schemeClr val="tx1"/>
                </a:solidFill>
                <a:latin typeface="+mn-ea"/>
              </a:rPr>
              <a:t>１１時間の開所時間内に職員配置基準により配置する保育士等のほか、保育士等を１名以上加配するもの。</a:t>
            </a:r>
            <a:endParaRPr lang="en-US" altLang="ja-JP" sz="1500" dirty="0">
              <a:solidFill>
                <a:schemeClr val="tx1"/>
              </a:solidFill>
              <a:latin typeface="+mn-ea"/>
            </a:endParaRPr>
          </a:p>
          <a:p>
            <a:pPr>
              <a:spcAft>
                <a:spcPts val="300"/>
              </a:spcAft>
            </a:pPr>
            <a:r>
              <a:rPr lang="ja-JP" altLang="en-US" sz="1500" dirty="0" smtClean="0">
                <a:solidFill>
                  <a:schemeClr val="tx1"/>
                </a:solidFill>
                <a:latin typeface="+mn-ea"/>
              </a:rPr>
              <a:t>　・加算分</a:t>
            </a:r>
            <a:endParaRPr lang="en-US" altLang="ja-JP" sz="1500" dirty="0" smtClean="0">
              <a:solidFill>
                <a:schemeClr val="tx1"/>
              </a:solidFill>
              <a:latin typeface="+mn-ea"/>
            </a:endParaRPr>
          </a:p>
          <a:p>
            <a:pPr marL="261938" indent="-261938">
              <a:spcAft>
                <a:spcPts val="300"/>
              </a:spcAft>
            </a:pPr>
            <a:r>
              <a:rPr lang="ja-JP" altLang="en-US" sz="1500" dirty="0" smtClean="0">
                <a:solidFill>
                  <a:schemeClr val="tx1"/>
                </a:solidFill>
                <a:latin typeface="+mn-ea"/>
              </a:rPr>
              <a:t>　　</a:t>
            </a:r>
            <a:r>
              <a:rPr lang="ja-JP" altLang="en-US" sz="1500" dirty="0">
                <a:solidFill>
                  <a:schemeClr val="tx1"/>
                </a:solidFill>
                <a:latin typeface="+mn-ea"/>
              </a:rPr>
              <a:t>　</a:t>
            </a:r>
            <a:r>
              <a:rPr lang="ja-JP" altLang="en-US" sz="1500" dirty="0" smtClean="0">
                <a:solidFill>
                  <a:schemeClr val="tx1"/>
                </a:solidFill>
                <a:latin typeface="+mn-ea"/>
              </a:rPr>
              <a:t>１１時間の開所</a:t>
            </a:r>
            <a:r>
              <a:rPr lang="ja-JP" altLang="en-US" sz="1500" dirty="0">
                <a:solidFill>
                  <a:schemeClr val="tx1"/>
                </a:solidFill>
                <a:latin typeface="+mn-ea"/>
              </a:rPr>
              <a:t>時間の前後の時間において、さらに３０分以上の延長保育を実施する事業</a:t>
            </a:r>
            <a:r>
              <a:rPr lang="ja-JP" altLang="en-US" sz="1500" dirty="0" smtClean="0">
                <a:solidFill>
                  <a:schemeClr val="tx1"/>
                </a:solidFill>
              </a:rPr>
              <a:t>。</a:t>
            </a:r>
            <a:r>
              <a:rPr lang="ja-JP" altLang="en-US" sz="1500" dirty="0" smtClean="0">
                <a:solidFill>
                  <a:schemeClr val="tx1"/>
                </a:solidFill>
                <a:latin typeface="+mn-ea"/>
              </a:rPr>
              <a:t>延長時間帯に、対象児童の年齢及び人数に応じて保育士等を配置するもの。</a:t>
            </a:r>
            <a:r>
              <a:rPr lang="ja-JP" altLang="en-US" sz="1500" dirty="0">
                <a:solidFill>
                  <a:schemeClr val="tx1"/>
                </a:solidFill>
                <a:latin typeface="+mn-ea"/>
              </a:rPr>
              <a:t>（</a:t>
            </a:r>
            <a:r>
              <a:rPr lang="ja-JP" altLang="en-US" sz="1500" dirty="0" smtClean="0">
                <a:solidFill>
                  <a:schemeClr val="tx1"/>
                </a:solidFill>
                <a:latin typeface="+mn-ea"/>
              </a:rPr>
              <a:t>保育士等の数は２人を下ることはできない。）</a:t>
            </a:r>
            <a:endParaRPr lang="en-US" altLang="ja-JP" sz="1500" dirty="0" smtClean="0">
              <a:solidFill>
                <a:schemeClr val="tx1"/>
              </a:solidFill>
              <a:latin typeface="+mn-ea"/>
            </a:endParaRPr>
          </a:p>
        </p:txBody>
      </p:sp>
      <p:sp>
        <p:nvSpPr>
          <p:cNvPr id="5" name="タイトル 8"/>
          <p:cNvSpPr txBox="1">
            <a:spLocks/>
          </p:cNvSpPr>
          <p:nvPr/>
        </p:nvSpPr>
        <p:spPr>
          <a:xfrm>
            <a:off x="5478" y="25336"/>
            <a:ext cx="9864000" cy="451336"/>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ja-JP" altLang="en-US" sz="2000" b="1" kern="0" dirty="0">
                <a:solidFill>
                  <a:sysClr val="windowText" lastClr="000000"/>
                </a:solidFill>
                <a:latin typeface="Calibri"/>
                <a:ea typeface="ＤＦ特太ゴシック体" pitchFamily="1" charset="-128"/>
              </a:rPr>
              <a:t>２</a:t>
            </a:r>
            <a:r>
              <a:rPr kumimoji="0" lang="ja-JP" altLang="en-US" sz="2000" b="1" kern="0" dirty="0" smtClean="0">
                <a:solidFill>
                  <a:sysClr val="windowText" lastClr="000000"/>
                </a:solidFill>
                <a:latin typeface="Calibri"/>
                <a:ea typeface="ＤＦ特太ゴシック体" pitchFamily="1" charset="-128"/>
              </a:rPr>
              <a:t>．各事業類型の基準について</a:t>
            </a:r>
            <a:endParaRPr kumimoji="1" lang="ja-JP" altLang="en-US" sz="2000" b="0" i="0" u="none" strike="noStrike" kern="1200" cap="none" spc="0" normalizeH="0" baseline="0" noProof="0" dirty="0">
              <a:ln>
                <a:noFill/>
              </a:ln>
              <a:solidFill>
                <a:sysClr val="windowText" lastClr="000000"/>
              </a:solidFill>
              <a:effectLst/>
              <a:uLnTx/>
              <a:uFillTx/>
              <a:latin typeface="Calibri"/>
              <a:ea typeface="ＤＦ特太ゴシック体" pitchFamily="1" charset="-128"/>
            </a:endParaRPr>
          </a:p>
        </p:txBody>
      </p:sp>
      <p:sp>
        <p:nvSpPr>
          <p:cNvPr id="2" name="スライド番号プレースホルダー 1"/>
          <p:cNvSpPr>
            <a:spLocks noGrp="1"/>
          </p:cNvSpPr>
          <p:nvPr>
            <p:ph type="sldNum" sz="quarter" idx="12"/>
          </p:nvPr>
        </p:nvSpPr>
        <p:spPr/>
        <p:txBody>
          <a:bodyPr/>
          <a:lstStyle/>
          <a:p>
            <a:fld id="{F905C998-9BBB-4DEE-B1A0-7F3FC07E06DE}" type="slidenum">
              <a:rPr kumimoji="1" lang="ja-JP" altLang="en-US" smtClean="0"/>
              <a:pPr/>
              <a:t>2</a:t>
            </a:fld>
            <a:endParaRPr kumimoji="1" lang="ja-JP" altLang="en-US"/>
          </a:p>
        </p:txBody>
      </p:sp>
      <p:sp>
        <p:nvSpPr>
          <p:cNvPr id="6" name="正方形/長方形 5"/>
          <p:cNvSpPr/>
          <p:nvPr/>
        </p:nvSpPr>
        <p:spPr>
          <a:xfrm>
            <a:off x="200472" y="3068960"/>
            <a:ext cx="9577064" cy="3785652"/>
          </a:xfrm>
          <a:prstGeom prst="rect">
            <a:avLst/>
          </a:prstGeom>
        </p:spPr>
        <p:txBody>
          <a:bodyPr wrap="square">
            <a:spAutoFit/>
          </a:bodyPr>
          <a:lstStyle/>
          <a:p>
            <a:pPr>
              <a:spcAft>
                <a:spcPts val="300"/>
              </a:spcAft>
            </a:pPr>
            <a:r>
              <a:rPr lang="en-US" altLang="ja-JP" sz="1500" dirty="0" smtClean="0">
                <a:latin typeface="+mn-ea"/>
              </a:rPr>
              <a:t>【</a:t>
            </a:r>
            <a:r>
              <a:rPr lang="ja-JP" altLang="en-US" sz="1500" dirty="0" smtClean="0">
                <a:latin typeface="+mn-ea"/>
              </a:rPr>
              <a:t>対応方針</a:t>
            </a:r>
            <a:r>
              <a:rPr lang="en-US" altLang="ja-JP" sz="1500" dirty="0" smtClean="0">
                <a:latin typeface="+mn-ea"/>
              </a:rPr>
              <a:t>】</a:t>
            </a:r>
          </a:p>
          <a:p>
            <a:pPr marL="261938" indent="-261938">
              <a:spcAft>
                <a:spcPts val="300"/>
              </a:spcAft>
            </a:pPr>
            <a:r>
              <a:rPr lang="ja-JP" altLang="en-US" sz="1500" dirty="0" smtClean="0">
                <a:latin typeface="+mn-ea"/>
              </a:rPr>
              <a:t>　・　加算分の配置基準等については、現行の基準を基本とする。</a:t>
            </a:r>
            <a:endParaRPr lang="en-US" altLang="ja-JP" sz="1500" dirty="0" smtClean="0">
              <a:latin typeface="+mn-ea"/>
            </a:endParaRPr>
          </a:p>
          <a:p>
            <a:pPr marL="261938" indent="-261938">
              <a:spcAft>
                <a:spcPts val="300"/>
              </a:spcAft>
            </a:pPr>
            <a:r>
              <a:rPr lang="ja-JP" altLang="en-US" sz="1500" dirty="0" smtClean="0">
                <a:latin typeface="+mn-ea"/>
              </a:rPr>
              <a:t>　・　加算分の補助単価の設定方法については、現行と同様に、延長時間に応じた１事業当たり単価を基本とした上で、保育所、小規模保育等の規模の違いも勘案して設定する</a:t>
            </a:r>
            <a:r>
              <a:rPr lang="ja-JP" altLang="en-US" sz="1500" dirty="0" smtClean="0">
                <a:latin typeface="+mn-ea"/>
              </a:rPr>
              <a:t>。</a:t>
            </a:r>
            <a:endParaRPr lang="en-US" altLang="ja-JP" sz="1500" dirty="0" smtClean="0">
              <a:latin typeface="+mn-ea"/>
            </a:endParaRPr>
          </a:p>
          <a:p>
            <a:pPr marL="261938" indent="-261938">
              <a:spcAft>
                <a:spcPts val="300"/>
              </a:spcAft>
            </a:pPr>
            <a:r>
              <a:rPr lang="ja-JP" altLang="en-US" sz="1500" dirty="0" smtClean="0">
                <a:latin typeface="+mn-ea"/>
              </a:rPr>
              <a:t>　</a:t>
            </a:r>
            <a:r>
              <a:rPr lang="ja-JP" altLang="en-US" sz="1500" dirty="0" smtClean="0">
                <a:latin typeface="+mn-ea"/>
              </a:rPr>
              <a:t>・</a:t>
            </a:r>
            <a:r>
              <a:rPr lang="ja-JP" altLang="en-US" sz="1500" dirty="0" smtClean="0">
                <a:latin typeface="+mn-ea"/>
              </a:rPr>
              <a:t>　保育必要量の区分の議論、公定価格と利用可能時間帯との関係等を踏まえ、補助のあり方を検討する</a:t>
            </a:r>
            <a:r>
              <a:rPr lang="ja-JP" altLang="en-US" sz="1500" dirty="0" smtClean="0">
                <a:latin typeface="+mn-ea"/>
              </a:rPr>
              <a:t>。</a:t>
            </a:r>
            <a:endParaRPr lang="en-US" altLang="ja-JP" sz="1500" dirty="0" smtClean="0">
              <a:latin typeface="+mn-ea"/>
            </a:endParaRPr>
          </a:p>
          <a:p>
            <a:pPr marL="261938" indent="-261938">
              <a:spcAft>
                <a:spcPts val="300"/>
              </a:spcAft>
            </a:pPr>
            <a:endParaRPr lang="en-US" altLang="ja-JP" sz="1500" dirty="0" smtClean="0">
              <a:latin typeface="+mn-ea"/>
            </a:endParaRPr>
          </a:p>
          <a:p>
            <a:pPr marL="261938" indent="-261938">
              <a:spcAft>
                <a:spcPts val="300"/>
              </a:spcAft>
            </a:pPr>
            <a:r>
              <a:rPr lang="en-US" altLang="ja-JP" sz="1500" dirty="0" smtClean="0">
                <a:latin typeface="+mn-ea"/>
              </a:rPr>
              <a:t>※</a:t>
            </a:r>
            <a:r>
              <a:rPr lang="ja-JP" altLang="en-US" sz="1500" dirty="0" smtClean="0">
                <a:latin typeface="+mn-ea"/>
              </a:rPr>
              <a:t>　子育ての喜びを実感しながら仕事を続けられる社会をつくるためには、子ども・子育て支援施策の充実のみならず「働き方の改革」による仕事と生活の調和の双方を早期に実現することが必要である。このため、中小企業を含めたすべての企業における育児休業、短時間勤務等の柔軟な働き方に係る制度を利用しやすい環境の整備、父親も子育てができる働き方の実現、事業主の取組の社会的評価の推進等を進める。また、男女ともに育児休業を取得していくことを更に促進するため、育児休業給付の引上げを行うための法改正を次期通常国会に提出する予定。</a:t>
            </a:r>
            <a:endParaRPr lang="en-US" altLang="ja-JP" sz="1500" dirty="0" smtClean="0">
              <a:latin typeface="+mn-ea"/>
            </a:endParaRPr>
          </a:p>
          <a:p>
            <a:pPr marL="363538" indent="-188913"/>
            <a:r>
              <a:rPr lang="ja-JP" altLang="en-US" sz="1500" dirty="0" smtClean="0">
                <a:latin typeface="+mn-ea"/>
              </a:rPr>
              <a:t>　　さらに、事業主や地方自治体が仕事と子育ての両立の推進等を図るための行動計画を策定する「</a:t>
            </a:r>
            <a:r>
              <a:rPr lang="ja-JP" altLang="ja-JP" sz="1500" dirty="0" smtClean="0">
                <a:latin typeface="+mn-ea"/>
              </a:rPr>
              <a:t>次世代育成支援対策推進法</a:t>
            </a:r>
            <a:r>
              <a:rPr lang="ja-JP" altLang="en-US" sz="1500" dirty="0" smtClean="0">
                <a:latin typeface="+mn-ea"/>
              </a:rPr>
              <a:t>」について、その期間を１０年間延長し、引き続き集中的・計画的に取組を行うこととする法案を次期</a:t>
            </a:r>
            <a:r>
              <a:rPr lang="ja-JP" altLang="ja-JP" sz="1500" dirty="0" smtClean="0">
                <a:latin typeface="+mn-ea"/>
              </a:rPr>
              <a:t>通常国会</a:t>
            </a:r>
            <a:r>
              <a:rPr lang="ja-JP" altLang="en-US" sz="1500" dirty="0" smtClean="0">
                <a:latin typeface="+mn-ea"/>
              </a:rPr>
              <a:t>に</a:t>
            </a:r>
            <a:r>
              <a:rPr lang="ja-JP" altLang="ja-JP" sz="1500" dirty="0" smtClean="0">
                <a:latin typeface="+mn-ea"/>
              </a:rPr>
              <a:t>提出する</a:t>
            </a:r>
            <a:r>
              <a:rPr lang="ja-JP" altLang="ja-JP" sz="1500" dirty="0" smtClean="0"/>
              <a:t>予定。</a:t>
            </a:r>
            <a:endParaRPr lang="en-US" altLang="ja-JP" sz="1500" dirty="0" smtClean="0"/>
          </a:p>
          <a:p>
            <a:pPr marL="261938" indent="-261938">
              <a:spcAft>
                <a:spcPts val="300"/>
              </a:spcAft>
            </a:pPr>
            <a:endParaRPr lang="en-US" altLang="ja-JP" sz="1500" dirty="0">
              <a:solidFill>
                <a:srgbClr val="FF0000"/>
              </a:solidFill>
              <a:latin typeface="+mn-ea"/>
            </a:endParaRPr>
          </a:p>
        </p:txBody>
      </p:sp>
    </p:spTree>
    <p:extLst>
      <p:ext uri="{BB962C8B-B14F-4D97-AF65-F5344CB8AC3E}">
        <p14:creationId xmlns:p14="http://schemas.microsoft.com/office/powerpoint/2010/main" xmlns="" val="2279117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456" y="114424"/>
            <a:ext cx="9793087" cy="6554936"/>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pPr>
              <a:spcAft>
                <a:spcPts val="600"/>
              </a:spcAft>
            </a:pPr>
            <a:r>
              <a:rPr lang="ja-JP" altLang="ja-JP" b="1" u="heavy" dirty="0">
                <a:solidFill>
                  <a:schemeClr val="tx1"/>
                </a:solidFill>
              </a:rPr>
              <a:t>（</a:t>
            </a:r>
            <a:r>
              <a:rPr lang="ja-JP" altLang="en-US" b="1" u="heavy" dirty="0">
                <a:solidFill>
                  <a:schemeClr val="tx1"/>
                </a:solidFill>
              </a:rPr>
              <a:t>２</a:t>
            </a:r>
            <a:r>
              <a:rPr lang="ja-JP" altLang="ja-JP" b="1" u="heavy" dirty="0" smtClean="0">
                <a:solidFill>
                  <a:schemeClr val="tx1"/>
                </a:solidFill>
              </a:rPr>
              <a:t>）</a:t>
            </a:r>
            <a:r>
              <a:rPr lang="ja-JP" altLang="en-US" b="1" u="heavy" dirty="0" smtClean="0">
                <a:solidFill>
                  <a:schemeClr val="tx1"/>
                </a:solidFill>
              </a:rPr>
              <a:t>訪問型</a:t>
            </a:r>
            <a:endParaRPr lang="ja-JP" altLang="ja-JP" dirty="0">
              <a:solidFill>
                <a:schemeClr val="tx1"/>
              </a:solidFill>
            </a:endParaRPr>
          </a:p>
          <a:p>
            <a:pPr marL="174625" indent="-174625">
              <a:lnSpc>
                <a:spcPts val="1500"/>
              </a:lnSpc>
            </a:pPr>
            <a:r>
              <a:rPr lang="ja-JP" altLang="en-US" sz="1600" dirty="0">
                <a:solidFill>
                  <a:schemeClr val="tx1"/>
                </a:solidFill>
                <a:latin typeface="+mn-ea"/>
              </a:rPr>
              <a:t>　　</a:t>
            </a:r>
            <a:r>
              <a:rPr lang="ja-JP" altLang="en-US" sz="1600" dirty="0" smtClean="0">
                <a:solidFill>
                  <a:schemeClr val="tx1"/>
                </a:solidFill>
                <a:latin typeface="+mn-ea"/>
              </a:rPr>
              <a:t>地域型保育給付の居宅訪問型保育に準じ、延長保育においても訪問事業を創設することにより、施設における少人数の延長保育ニーズ、</a:t>
            </a:r>
            <a:r>
              <a:rPr lang="ja-JP" altLang="en-US" sz="1500" dirty="0" smtClean="0">
                <a:solidFill>
                  <a:schemeClr val="tx1"/>
                </a:solidFill>
              </a:rPr>
              <a:t>過疎地域や障害児等に対応できる体制を充実させる。</a:t>
            </a:r>
            <a:endParaRPr lang="en-US" altLang="ja-JP" sz="1500" dirty="0">
              <a:solidFill>
                <a:schemeClr val="tx1"/>
              </a:solidFill>
              <a:latin typeface="+mn-ea"/>
            </a:endParaRPr>
          </a:p>
          <a:p>
            <a:pPr marL="36000"/>
            <a:endParaRPr lang="en-US" altLang="ja-JP" sz="1500" dirty="0" smtClean="0">
              <a:solidFill>
                <a:schemeClr val="tx1"/>
              </a:solidFill>
              <a:latin typeface="+mn-ea"/>
            </a:endParaRPr>
          </a:p>
          <a:p>
            <a:pPr marL="36000"/>
            <a:endParaRPr lang="en-US" altLang="ja-JP" sz="1500" dirty="0">
              <a:solidFill>
                <a:schemeClr val="tx1"/>
              </a:solidFill>
              <a:latin typeface="+mn-ea"/>
            </a:endParaRPr>
          </a:p>
          <a:p>
            <a:pPr marL="36000"/>
            <a:r>
              <a:rPr lang="ja-JP" altLang="en-US" sz="1500" dirty="0" smtClean="0">
                <a:solidFill>
                  <a:schemeClr val="tx1"/>
                </a:solidFill>
                <a:latin typeface="+mn-ea"/>
              </a:rPr>
              <a:t>○実施基準</a:t>
            </a:r>
            <a:endParaRPr lang="en-US" altLang="ja-JP" sz="1500" dirty="0">
              <a:solidFill>
                <a:schemeClr val="tx1"/>
              </a:solidFill>
              <a:latin typeface="+mn-ea"/>
            </a:endParaRPr>
          </a:p>
          <a:p>
            <a:pPr marL="87313" indent="-87313"/>
            <a:r>
              <a:rPr lang="ja-JP" altLang="en-US" sz="1500" dirty="0" smtClean="0">
                <a:solidFill>
                  <a:schemeClr val="tx1"/>
                </a:solidFill>
              </a:rPr>
              <a:t>　　地域型保育給付の居宅訪問型保育の実施基準に準じ、当該事業についても検討する。</a:t>
            </a:r>
            <a:endParaRPr lang="en-US" altLang="ja-JP" sz="1500" dirty="0" smtClean="0">
              <a:solidFill>
                <a:schemeClr val="tx1"/>
              </a:solidFill>
            </a:endParaRPr>
          </a:p>
          <a:p>
            <a:pPr marL="174625" indent="-174625"/>
            <a:endParaRPr lang="en-US" altLang="ja-JP" sz="1500" dirty="0" smtClean="0">
              <a:solidFill>
                <a:schemeClr val="tx1"/>
              </a:solidFill>
            </a:endParaRPr>
          </a:p>
          <a:p>
            <a:pPr marL="174625" indent="-174625"/>
            <a:endParaRPr lang="en-US" altLang="ja-JP" sz="1500" dirty="0" smtClean="0">
              <a:solidFill>
                <a:schemeClr val="tx1"/>
              </a:solidFill>
            </a:endParaRPr>
          </a:p>
          <a:p>
            <a:pPr marL="174625" indent="-174625"/>
            <a:r>
              <a:rPr lang="ja-JP" altLang="en-US" sz="1500" dirty="0" smtClean="0">
                <a:solidFill>
                  <a:schemeClr val="tx1"/>
                </a:solidFill>
                <a:latin typeface="+mn-ea"/>
              </a:rPr>
              <a:t>＜</a:t>
            </a:r>
            <a:r>
              <a:rPr lang="ja-JP" altLang="en-US" sz="1500" dirty="0">
                <a:solidFill>
                  <a:schemeClr val="tx1"/>
                </a:solidFill>
                <a:latin typeface="+mn-ea"/>
              </a:rPr>
              <a:t>論点＞</a:t>
            </a:r>
            <a:endParaRPr lang="en-US" altLang="ja-JP" sz="1500" dirty="0">
              <a:solidFill>
                <a:schemeClr val="tx1"/>
              </a:solidFill>
              <a:latin typeface="+mn-ea"/>
            </a:endParaRPr>
          </a:p>
          <a:p>
            <a:pPr marL="900113" indent="-627063"/>
            <a:r>
              <a:rPr lang="ja-JP" altLang="en-US" sz="1500" dirty="0" smtClean="0">
                <a:solidFill>
                  <a:schemeClr val="tx1"/>
                </a:solidFill>
                <a:latin typeface="+mn-ea"/>
              </a:rPr>
              <a:t>施設における延長保育ニーズ</a:t>
            </a:r>
            <a:r>
              <a:rPr lang="ja-JP" altLang="en-US" sz="1500" dirty="0">
                <a:solidFill>
                  <a:schemeClr val="tx1"/>
                </a:solidFill>
                <a:latin typeface="+mn-ea"/>
              </a:rPr>
              <a:t>が</a:t>
            </a:r>
            <a:r>
              <a:rPr lang="ja-JP" altLang="en-US" sz="1500" dirty="0" smtClean="0">
                <a:solidFill>
                  <a:schemeClr val="tx1"/>
                </a:solidFill>
                <a:latin typeface="+mn-ea"/>
              </a:rPr>
              <a:t>少人数である場合に、訪問型として対応することについて、どう考えるか。</a:t>
            </a:r>
            <a:endParaRPr lang="en-US" altLang="ja-JP" sz="1500" dirty="0" smtClean="0">
              <a:solidFill>
                <a:schemeClr val="tx1"/>
              </a:solidFill>
              <a:latin typeface="+mn-ea"/>
            </a:endParaRPr>
          </a:p>
          <a:p>
            <a:endParaRPr lang="en-US" altLang="ja-JP" sz="1500" dirty="0">
              <a:solidFill>
                <a:schemeClr val="tx1"/>
              </a:solidFill>
              <a:latin typeface="+mn-ea"/>
            </a:endParaRPr>
          </a:p>
          <a:p>
            <a:endParaRPr lang="en-US" altLang="ja-JP" sz="1500" dirty="0">
              <a:solidFill>
                <a:schemeClr val="tx1"/>
              </a:solidFill>
              <a:latin typeface="+mn-ea"/>
            </a:endParaRPr>
          </a:p>
          <a:p>
            <a:r>
              <a:rPr lang="en-US" altLang="ja-JP" sz="1500" dirty="0" smtClean="0">
                <a:solidFill>
                  <a:schemeClr val="tx1"/>
                </a:solidFill>
                <a:latin typeface="+mn-ea"/>
              </a:rPr>
              <a:t>【</a:t>
            </a:r>
            <a:r>
              <a:rPr lang="ja-JP" altLang="en-US" sz="1500" dirty="0" smtClean="0">
                <a:solidFill>
                  <a:schemeClr val="tx1"/>
                </a:solidFill>
                <a:latin typeface="+mn-ea"/>
              </a:rPr>
              <a:t>対応方針</a:t>
            </a:r>
            <a:r>
              <a:rPr lang="en-US" altLang="ja-JP" sz="1500" dirty="0" smtClean="0">
                <a:solidFill>
                  <a:schemeClr val="tx1"/>
                </a:solidFill>
                <a:latin typeface="+mn-ea"/>
              </a:rPr>
              <a:t>】</a:t>
            </a:r>
          </a:p>
          <a:p>
            <a:pPr marL="261938" indent="-261938"/>
            <a:r>
              <a:rPr lang="ja-JP" altLang="en-US" sz="1500" dirty="0">
                <a:solidFill>
                  <a:schemeClr val="tx1"/>
                </a:solidFill>
              </a:rPr>
              <a:t>　・　居宅訪問型保育の実施基準に準じること</a:t>
            </a:r>
            <a:r>
              <a:rPr lang="ja-JP" altLang="en-US" sz="1500" dirty="0" smtClean="0">
                <a:solidFill>
                  <a:schemeClr val="tx1"/>
                </a:solidFill>
              </a:rPr>
              <a:t>と</a:t>
            </a:r>
            <a:r>
              <a:rPr lang="ja-JP" altLang="en-US" sz="1500" dirty="0">
                <a:solidFill>
                  <a:schemeClr val="tx1"/>
                </a:solidFill>
              </a:rPr>
              <a:t>する</a:t>
            </a:r>
            <a:r>
              <a:rPr lang="ja-JP" altLang="en-US" sz="1500" dirty="0" smtClean="0">
                <a:solidFill>
                  <a:schemeClr val="tx1"/>
                </a:solidFill>
              </a:rPr>
              <a:t>。</a:t>
            </a:r>
            <a:endParaRPr lang="en-US" altLang="ja-JP" sz="1500" dirty="0" smtClean="0">
              <a:solidFill>
                <a:schemeClr val="tx1"/>
              </a:solidFill>
            </a:endParaRPr>
          </a:p>
          <a:p>
            <a:pPr marL="261938" indent="-261938"/>
            <a:r>
              <a:rPr lang="ja-JP" altLang="en-US" sz="1500" dirty="0">
                <a:solidFill>
                  <a:schemeClr val="tx1"/>
                </a:solidFill>
              </a:rPr>
              <a:t>　・　施設における少人数の延長</a:t>
            </a:r>
            <a:r>
              <a:rPr lang="ja-JP" altLang="en-US" sz="1500" dirty="0" smtClean="0">
                <a:solidFill>
                  <a:schemeClr val="tx1"/>
                </a:solidFill>
              </a:rPr>
              <a:t>保育需要へ</a:t>
            </a:r>
            <a:r>
              <a:rPr lang="ja-JP" altLang="en-US" sz="1500" dirty="0">
                <a:solidFill>
                  <a:schemeClr val="tx1"/>
                </a:solidFill>
              </a:rPr>
              <a:t>の対応や障害児</a:t>
            </a:r>
            <a:r>
              <a:rPr lang="ja-JP" altLang="en-US" sz="1500" dirty="0" smtClean="0">
                <a:solidFill>
                  <a:schemeClr val="tx1"/>
                </a:solidFill>
              </a:rPr>
              <a:t>等の延長保育需要へ</a:t>
            </a:r>
            <a:r>
              <a:rPr lang="ja-JP" altLang="en-US" sz="1500" dirty="0">
                <a:solidFill>
                  <a:schemeClr val="tx1"/>
                </a:solidFill>
              </a:rPr>
              <a:t>の対応</a:t>
            </a:r>
            <a:r>
              <a:rPr lang="ja-JP" altLang="en-US" sz="1500" dirty="0" smtClean="0">
                <a:solidFill>
                  <a:schemeClr val="tx1"/>
                </a:solidFill>
              </a:rPr>
              <a:t>など、利用</a:t>
            </a:r>
            <a:r>
              <a:rPr lang="ja-JP" altLang="en-US" sz="1500" dirty="0">
                <a:solidFill>
                  <a:schemeClr val="tx1"/>
                </a:solidFill>
              </a:rPr>
              <a:t>児童にとっての環境を考慮</a:t>
            </a:r>
            <a:r>
              <a:rPr lang="ja-JP" altLang="en-US" sz="1500" dirty="0" smtClean="0">
                <a:solidFill>
                  <a:schemeClr val="tx1"/>
                </a:solidFill>
              </a:rPr>
              <a:t>し、市町村が実情に応じて実施</a:t>
            </a:r>
            <a:r>
              <a:rPr lang="ja-JP" altLang="en-US" sz="1500" dirty="0">
                <a:solidFill>
                  <a:schemeClr val="tx1"/>
                </a:solidFill>
              </a:rPr>
              <a:t>でき</a:t>
            </a:r>
            <a:r>
              <a:rPr lang="ja-JP" altLang="en-US" sz="1500" dirty="0" smtClean="0">
                <a:solidFill>
                  <a:schemeClr val="tx1"/>
                </a:solidFill>
              </a:rPr>
              <a:t>ることとする。</a:t>
            </a:r>
            <a:endParaRPr lang="en-US" altLang="ja-JP" sz="1500" dirty="0" smtClean="0">
              <a:solidFill>
                <a:schemeClr val="tx1"/>
              </a:solidFill>
            </a:endParaRPr>
          </a:p>
          <a:p>
            <a:pPr marL="261938" indent="-261938"/>
            <a:endParaRPr lang="en-US" altLang="ja-JP" sz="1500" dirty="0">
              <a:solidFill>
                <a:schemeClr val="tx1"/>
              </a:solidFill>
            </a:endParaRPr>
          </a:p>
        </p:txBody>
      </p:sp>
      <p:sp>
        <p:nvSpPr>
          <p:cNvPr id="2" name="スライド番号プレースホルダー 1"/>
          <p:cNvSpPr>
            <a:spLocks noGrp="1"/>
          </p:cNvSpPr>
          <p:nvPr>
            <p:ph type="sldNum" sz="quarter" idx="12"/>
          </p:nvPr>
        </p:nvSpPr>
        <p:spPr/>
        <p:txBody>
          <a:bodyPr/>
          <a:lstStyle/>
          <a:p>
            <a:fld id="{F905C998-9BBB-4DEE-B1A0-7F3FC07E06DE}" type="slidenum">
              <a:rPr kumimoji="1" lang="ja-JP" altLang="en-US" smtClean="0"/>
              <a:pPr/>
              <a:t>3</a:t>
            </a:fld>
            <a:endParaRPr kumimoji="1" lang="ja-JP" altLang="en-US"/>
          </a:p>
        </p:txBody>
      </p:sp>
    </p:spTree>
    <p:extLst>
      <p:ext uri="{BB962C8B-B14F-4D97-AF65-F5344CB8AC3E}">
        <p14:creationId xmlns:p14="http://schemas.microsoft.com/office/powerpoint/2010/main" xmlns="" val="16841342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12633</TotalTime>
  <Words>119</Words>
  <Application>Microsoft Office PowerPoint</Application>
  <PresentationFormat>A4 210 x 297 mm</PresentationFormat>
  <Paragraphs>39</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延長保育事業について</vt:lpstr>
      <vt:lpstr>スライド 1</vt:lpstr>
      <vt:lpstr>スライド 2</vt:lpstr>
      <vt:lpstr>スライド 3</vt:lpstr>
    </vt:vector>
  </TitlesOfParts>
  <Company>厚生労働省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小規模保育について</dc:title>
  <dc:creator>厚生労働省ネットワークシステム</dc:creator>
  <cp:lastModifiedBy>ioas_user</cp:lastModifiedBy>
  <cp:revision>634</cp:revision>
  <cp:lastPrinted>2013-12-24T03:27:33Z</cp:lastPrinted>
  <dcterms:created xsi:type="dcterms:W3CDTF">2013-06-14T07:04:22Z</dcterms:created>
  <dcterms:modified xsi:type="dcterms:W3CDTF">2014-02-06T02:01:16Z</dcterms:modified>
</cp:coreProperties>
</file>