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sldIdLst>
    <p:sldId id="274" r:id="rId2"/>
    <p:sldId id="360" r:id="rId3"/>
    <p:sldId id="260" r:id="rId4"/>
    <p:sldId id="359" r:id="rId5"/>
    <p:sldId id="342" r:id="rId6"/>
    <p:sldId id="345"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1BD"/>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660"/>
  </p:normalViewPr>
  <p:slideViewPr>
    <p:cSldViewPr>
      <p:cViewPr>
        <p:scale>
          <a:sx n="66" d="100"/>
          <a:sy n="66" d="100"/>
        </p:scale>
        <p:origin x="-954" y="-378"/>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FC000D8-D8D1-4BDE-8B82-06A1FFB95748}" type="datetimeFigureOut">
              <a:rPr kumimoji="1" lang="ja-JP" altLang="en-US" smtClean="0"/>
              <a:pPr/>
              <a:t>2014/2/1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B5FEE9-7C93-4865-8AC7-CD1DB7DD27FD}" type="slidenum">
              <a:rPr kumimoji="1" lang="ja-JP" altLang="en-US" smtClean="0"/>
              <a:pPr/>
              <a:t>&lt;#&gt;</a:t>
            </a:fld>
            <a:endParaRPr kumimoji="1" lang="ja-JP" altLang="en-US"/>
          </a:p>
        </p:txBody>
      </p:sp>
    </p:spTree>
    <p:extLst>
      <p:ext uri="{BB962C8B-B14F-4D97-AF65-F5344CB8AC3E}">
        <p14:creationId xmlns:p14="http://schemas.microsoft.com/office/powerpoint/2010/main" xmlns="" val="25788471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96F577-A731-48A5-AA1A-D47A344AFB03}" type="datetime1">
              <a:rPr kumimoji="1" lang="ja-JP" altLang="en-US" smtClean="0"/>
              <a:pPr/>
              <a:t>2014/2/1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98868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70EF4A-8EDB-4BB2-BDA8-407F1D6BE4B8}" type="datetime1">
              <a:rPr kumimoji="1" lang="ja-JP" altLang="en-US" smtClean="0"/>
              <a:pPr/>
              <a:t>2014/2/1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333799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E91F30-66CC-4DDC-8CC2-A0E14CE14017}" type="datetime1">
              <a:rPr kumimoji="1" lang="ja-JP" altLang="en-US" smtClean="0"/>
              <a:pPr/>
              <a:t>2014/2/1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285985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609600"/>
            <a:ext cx="84201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742950" y="1981200"/>
            <a:ext cx="8420100" cy="1981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742950" y="4114800"/>
            <a:ext cx="8420100" cy="1981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19F974A-5EA0-4447-8302-D10869D9F463}" type="slidenum">
              <a:rPr lang="en-US" altLang="ja-JP"/>
              <a:pPr>
                <a:defRPr/>
              </a:pPr>
              <a:t>&lt;#&gt;</a:t>
            </a:fld>
            <a:endParaRPr lang="en-US" altLang="ja-JP"/>
          </a:p>
        </p:txBody>
      </p:sp>
    </p:spTree>
    <p:extLst>
      <p:ext uri="{BB962C8B-B14F-4D97-AF65-F5344CB8AC3E}">
        <p14:creationId xmlns:p14="http://schemas.microsoft.com/office/powerpoint/2010/main" xmlns="" val="86484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CFEA0E-DD50-4F19-9C0D-93FFE2420F8E}" type="datetime1">
              <a:rPr kumimoji="1" lang="ja-JP" altLang="en-US" smtClean="0"/>
              <a:pPr/>
              <a:t>2014/2/1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64408" y="6492875"/>
            <a:ext cx="2311400" cy="365125"/>
          </a:xfrm>
        </p:spPr>
        <p:txBody>
          <a:bodyPr/>
          <a:lstStyle>
            <a:lvl1pPr>
              <a:defRPr sz="1400">
                <a:solidFill>
                  <a:schemeClr val="tx1"/>
                </a:solidFill>
              </a:defRPr>
            </a:lvl1pPr>
          </a:lstStyle>
          <a:p>
            <a:fld id="{F905C998-9BBB-4DEE-B1A0-7F3FC07E06DE}" type="slidenum">
              <a:rPr lang="ja-JP" altLang="en-US" smtClean="0"/>
              <a:pPr/>
              <a:t>&lt;#&gt;</a:t>
            </a:fld>
            <a:endParaRPr lang="ja-JP" altLang="en-US" dirty="0"/>
          </a:p>
        </p:txBody>
      </p:sp>
    </p:spTree>
    <p:extLst>
      <p:ext uri="{BB962C8B-B14F-4D97-AF65-F5344CB8AC3E}">
        <p14:creationId xmlns:p14="http://schemas.microsoft.com/office/powerpoint/2010/main" xmlns="" val="386595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083331-DB26-423C-BD1F-B7B2E586CB51}" type="datetime1">
              <a:rPr kumimoji="1" lang="ja-JP" altLang="en-US" smtClean="0"/>
              <a:pPr/>
              <a:t>2014/2/1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5627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8802B5-2D74-4247-889F-012A2828E247}" type="datetime1">
              <a:rPr kumimoji="1" lang="ja-JP" altLang="en-US" smtClean="0"/>
              <a:pPr/>
              <a:t>2014/2/1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190508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0A112E-F991-411D-9CAA-A57675D77E21}" type="datetime1">
              <a:rPr kumimoji="1" lang="ja-JP" altLang="en-US" smtClean="0"/>
              <a:pPr/>
              <a:t>2014/2/1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307970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8286C9-E7E9-48E2-8AB0-EAA0C845A37C}" type="datetime1">
              <a:rPr kumimoji="1" lang="ja-JP" altLang="en-US" smtClean="0"/>
              <a:pPr/>
              <a:t>2014/2/1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297286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23EF0D-A4A1-4712-BF67-960F53BF2F54}" type="datetime1">
              <a:rPr kumimoji="1" lang="ja-JP" altLang="en-US" smtClean="0"/>
              <a:pPr/>
              <a:t>2014/2/1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93986" y="6669360"/>
            <a:ext cx="2311400" cy="188640"/>
          </a:xfrm>
        </p:spPr>
        <p:txBody>
          <a:bodyPr/>
          <a:lstStyle/>
          <a:p>
            <a:fld id="{F905C998-9BBB-4DEE-B1A0-7F3FC07E06DE}"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9129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D0CD221-82D4-4A20-9B20-1F96DE5B3A75}" type="datetime1">
              <a:rPr kumimoji="1" lang="ja-JP" altLang="en-US" smtClean="0"/>
              <a:pPr/>
              <a:t>2014/2/1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53096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6BE7152-E583-4CBE-A658-ED6CA047C0BD}" type="datetime1">
              <a:rPr kumimoji="1" lang="ja-JP" altLang="en-US" smtClean="0"/>
              <a:pPr/>
              <a:t>2014/2/1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&lt;#&gt;</a:t>
            </a:fld>
            <a:endParaRPr kumimoji="1" lang="ja-JP" altLang="en-US"/>
          </a:p>
        </p:txBody>
      </p:sp>
    </p:spTree>
    <p:extLst>
      <p:ext uri="{BB962C8B-B14F-4D97-AF65-F5344CB8AC3E}">
        <p14:creationId xmlns:p14="http://schemas.microsoft.com/office/powerpoint/2010/main" xmlns="" val="102340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00CFF-D2AB-4DAD-A9EB-7FF0A60F245A}" type="datetime1">
              <a:rPr kumimoji="1" lang="ja-JP" altLang="en-US" smtClean="0"/>
              <a:pPr/>
              <a:t>2014/2/1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93986" y="6492875"/>
            <a:ext cx="2311400" cy="365125"/>
          </a:xfrm>
          <a:prstGeom prst="rect">
            <a:avLst/>
          </a:prstGeom>
        </p:spPr>
        <p:txBody>
          <a:bodyPr vert="horz" lIns="91440" tIns="45720" rIns="91440" bIns="45720" rtlCol="0" anchor="ctr"/>
          <a:lstStyle>
            <a:lvl1pPr algn="r">
              <a:defRPr sz="1400">
                <a:solidFill>
                  <a:schemeClr val="tx1"/>
                </a:solidFill>
              </a:defRPr>
            </a:lvl1pPr>
          </a:lstStyle>
          <a:p>
            <a:fld id="{F905C998-9BBB-4DEE-B1A0-7F3FC07E06DE}" type="slidenum">
              <a:rPr lang="ja-JP" altLang="en-US" smtClean="0"/>
              <a:pPr/>
              <a:t>&lt;#&gt;</a:t>
            </a:fld>
            <a:endParaRPr lang="ja-JP" altLang="en-US" dirty="0"/>
          </a:p>
        </p:txBody>
      </p:sp>
    </p:spTree>
    <p:extLst>
      <p:ext uri="{BB962C8B-B14F-4D97-AF65-F5344CB8AC3E}">
        <p14:creationId xmlns:p14="http://schemas.microsoft.com/office/powerpoint/2010/main" xmlns="" val="1707372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2213992"/>
            <a:ext cx="8915400" cy="1143000"/>
          </a:xfrm>
        </p:spPr>
        <p:txBody>
          <a:bodyPr>
            <a:normAutofit/>
          </a:bodyPr>
          <a:lstStyle/>
          <a:p>
            <a:r>
              <a:rPr lang="ja-JP" altLang="en-US" dirty="0" smtClean="0"/>
              <a:t>病児保育事業に</a:t>
            </a:r>
            <a:r>
              <a:rPr kumimoji="1" lang="ja-JP" altLang="en-US" dirty="0" smtClean="0"/>
              <a:t>ついて</a:t>
            </a:r>
            <a:endParaRPr kumimoji="1" lang="ja-JP" altLang="en-US" dirty="0"/>
          </a:p>
        </p:txBody>
      </p:sp>
      <p:sp>
        <p:nvSpPr>
          <p:cNvPr id="7" name="テキスト ボックス 6"/>
          <p:cNvSpPr txBox="1"/>
          <p:nvPr/>
        </p:nvSpPr>
        <p:spPr>
          <a:xfrm>
            <a:off x="0" y="5323724"/>
            <a:ext cx="9906000" cy="669414"/>
          </a:xfrm>
          <a:prstGeom prst="rect">
            <a:avLst/>
          </a:prstGeom>
          <a:noFill/>
        </p:spPr>
        <p:txBody>
          <a:bodyPr wrap="square" rtlCol="0">
            <a:spAutoFit/>
          </a:bodyPr>
          <a:lstStyle/>
          <a:p>
            <a:pPr algn="ctr">
              <a:lnSpc>
                <a:spcPts val="4500"/>
              </a:lnSpc>
            </a:pPr>
            <a:r>
              <a:rPr lang="ja-JP" altLang="en-US" sz="3200" dirty="0" smtClean="0">
                <a:solidFill>
                  <a:prstClr val="black"/>
                </a:solidFill>
              </a:rPr>
              <a:t>平成２６年１月２４日</a:t>
            </a:r>
            <a:endParaRPr lang="en-US" altLang="ja-JP" sz="3200" dirty="0" smtClean="0">
              <a:solidFill>
                <a:prstClr val="black"/>
              </a:solidFill>
            </a:endParaRPr>
          </a:p>
        </p:txBody>
      </p:sp>
    </p:spTree>
    <p:extLst>
      <p:ext uri="{BB962C8B-B14F-4D97-AF65-F5344CB8AC3E}">
        <p14:creationId xmlns:p14="http://schemas.microsoft.com/office/powerpoint/2010/main" xmlns="" val="218714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975122" y="1196975"/>
            <a:ext cx="8172450" cy="838200"/>
          </a:xfrm>
          <a:prstGeom prst="rect">
            <a:avLst/>
          </a:prstGeom>
          <a:noFill/>
          <a:ln w="9525">
            <a:noFill/>
            <a:miter lim="800000"/>
            <a:headEnd/>
            <a:tailEnd/>
          </a:ln>
        </p:spPr>
        <p:txBody>
          <a:bodyPr wrap="none" anchor="ctr"/>
          <a:lstStyle/>
          <a:p>
            <a:endParaRPr lang="ja-JP" altLang="en-US"/>
          </a:p>
        </p:txBody>
      </p:sp>
      <p:graphicFrame>
        <p:nvGraphicFramePr>
          <p:cNvPr id="16" name="表 15"/>
          <p:cNvGraphicFramePr>
            <a:graphicFrameLocks noGrp="1"/>
          </p:cNvGraphicFramePr>
          <p:nvPr>
            <p:extLst>
              <p:ext uri="{D42A27DB-BD31-4B8C-83A1-F6EECF244321}">
                <p14:modId xmlns:p14="http://schemas.microsoft.com/office/powerpoint/2010/main" xmlns="" val="3757263239"/>
              </p:ext>
            </p:extLst>
          </p:nvPr>
        </p:nvGraphicFramePr>
        <p:xfrm>
          <a:off x="116463" y="908722"/>
          <a:ext cx="9714482" cy="5737433"/>
        </p:xfrm>
        <a:graphic>
          <a:graphicData uri="http://schemas.openxmlformats.org/drawingml/2006/table">
            <a:tbl>
              <a:tblPr firstRow="1" bandRow="1">
                <a:tableStyleId>{69CF1AB2-1976-4502-BF36-3FF5EA218861}</a:tableStyleId>
              </a:tblPr>
              <a:tblGrid>
                <a:gridCol w="1099212"/>
                <a:gridCol w="2954323"/>
                <a:gridCol w="2912914"/>
                <a:gridCol w="2748033"/>
              </a:tblGrid>
              <a:tr h="304168">
                <a:tc>
                  <a:txBody>
                    <a:bodyPr/>
                    <a:lstStyle/>
                    <a:p>
                      <a:endParaRPr kumimoji="1" lang="ja-JP" altLang="en-US" sz="1400" b="0" i="0" baseline="0" dirty="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400" baseline="0" dirty="0" smtClean="0"/>
                        <a:t>病児対応型・病後児対応型</a:t>
                      </a:r>
                      <a:endParaRPr kumimoji="1" lang="en-US" altLang="ja-JP" sz="1400" b="1" i="0" baseline="0" dirty="0" smtClean="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400" baseline="0" dirty="0" smtClean="0"/>
                        <a:t>体調不良児対応型</a:t>
                      </a:r>
                      <a:endParaRPr kumimoji="1" lang="ja-JP" altLang="en-US" sz="1400" b="1" i="0" baseline="0" dirty="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400" baseline="0" dirty="0" smtClean="0"/>
                        <a:t>非施設型（訪問型）</a:t>
                      </a:r>
                      <a:endParaRPr kumimoji="1" lang="ja-JP" altLang="en-US" sz="1400" b="1" i="0" baseline="0" dirty="0">
                        <a:latin typeface="HG丸ｺﾞｼｯｸM-PRO" pitchFamily="50" charset="-128"/>
                        <a:ea typeface="HG丸ｺﾞｼｯｸM-PRO" pitchFamily="50" charset="-128"/>
                      </a:endParaRPr>
                    </a:p>
                  </a:txBody>
                  <a:tcPr marL="58500" marR="58500" marT="36000" marB="36000" anchor="ctr"/>
                </a:tc>
              </a:tr>
              <a:tr h="973586">
                <a:tc>
                  <a:txBody>
                    <a:bodyPr/>
                    <a:lstStyle/>
                    <a:p>
                      <a:r>
                        <a:rPr kumimoji="1" lang="ja-JP" altLang="en-US" sz="1200" baseline="0" dirty="0" smtClean="0"/>
                        <a:t>事業内容</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　地域の病児・病後児について、病院・保育所等に付設された専用スペース等において看護師等が一時的に保育する事業</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　保育中の体調不良児を一時的に預かるほか、保育所入所児に対する保健的な対応や地域の子育て家庭や妊産婦等に対する相談支援を実施する事業</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　地域の病児・病後児について、看護師等が保護者の自宅へ訪問し、一時的に保育する事業</a:t>
                      </a:r>
                      <a:endParaRPr kumimoji="1" lang="en-US" altLang="ja-JP" sz="1200" baseline="0" dirty="0" smtClean="0"/>
                    </a:p>
                    <a:p>
                      <a:r>
                        <a:rPr kumimoji="1" lang="en-US" altLang="ja-JP" sz="1050" baseline="0" dirty="0" smtClean="0"/>
                        <a:t>※</a:t>
                      </a:r>
                      <a:r>
                        <a:rPr kumimoji="1" lang="ja-JP" altLang="en-US" sz="1050" baseline="0" dirty="0" smtClean="0"/>
                        <a:t>平成２３年度から実施</a:t>
                      </a:r>
                      <a:endParaRPr kumimoji="1" lang="ja-JP" altLang="en-US" sz="1050" b="0" i="0" baseline="0" dirty="0">
                        <a:latin typeface="HG丸ｺﾞｼｯｸM-PRO" pitchFamily="50" charset="-128"/>
                        <a:ea typeface="HG丸ｺﾞｼｯｸM-PRO" pitchFamily="50" charset="-128"/>
                      </a:endParaRPr>
                    </a:p>
                  </a:txBody>
                  <a:tcPr marL="58500" marR="58500" marT="36000" marB="36000" anchor="ctr"/>
                </a:tc>
              </a:tr>
              <a:tr h="1515099">
                <a:tc>
                  <a:txBody>
                    <a:bodyPr/>
                    <a:lstStyle/>
                    <a:p>
                      <a:r>
                        <a:rPr kumimoji="1" lang="ja-JP" altLang="en-US" sz="1200" baseline="0" dirty="0" smtClean="0"/>
                        <a:t>対象児童</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　当面症状の急変は認められないが、病気の回復期に至っていないことから（病後児の場合は、病気の回復期であり）、集団保育が困難であり、かつ保護者の勤務等の都合により家庭で保育を行うことが困難な児童であって、市町村が必要と認めたおおむね１０歳未満の児童</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lang="ja-JP" altLang="en-US" sz="1200" dirty="0" smtClean="0"/>
                        <a:t>　事業実施保育所に通所しており、保育中に微熱を出すなど体調不良となった児童であって、保護者が迎えに来るまでの間、緊急的な対応を必要とする児童</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　病児及び病後児</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r>
              <a:tr h="432073">
                <a:tc>
                  <a:txBody>
                    <a:bodyPr/>
                    <a:lstStyle/>
                    <a:p>
                      <a:r>
                        <a:rPr kumimoji="1" lang="ja-JP" altLang="en-US" sz="1200" baseline="0" dirty="0" smtClean="0"/>
                        <a:t>実 施 主 体</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kumimoji="1" lang="ja-JP" altLang="en-US" sz="1200" baseline="0" dirty="0" smtClean="0"/>
                        <a:t>市町村（特別区を含む）又は市町村が適切と認めた者</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r>
                        <a:rPr lang="ja-JP" altLang="en-US" sz="1200" dirty="0" smtClean="0"/>
                        <a:t>市町村（特別区を含む）又は保育所を経営する者</a:t>
                      </a:r>
                      <a:endParaRPr kumimoji="1" lang="ja-JP" altLang="en-US" sz="1200" dirty="0"/>
                    </a:p>
                  </a:txBody>
                  <a:tcPr marL="58500" marR="585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t>市町村（特別区を含む）又は市町村が適切と認めた者</a:t>
                      </a:r>
                      <a:endParaRPr kumimoji="1" lang="ja-JP" altLang="en-US" sz="1200" b="0" i="0" baseline="0" dirty="0" smtClean="0">
                        <a:latin typeface="HG丸ｺﾞｼｯｸM-PRO" pitchFamily="50" charset="-128"/>
                        <a:ea typeface="HG丸ｺﾞｼｯｸM-PRO" pitchFamily="50" charset="-128"/>
                      </a:endParaRPr>
                    </a:p>
                  </a:txBody>
                  <a:tcPr marL="58500" marR="58500" marT="36000" marB="36000" anchor="ctr"/>
                </a:tc>
              </a:tr>
              <a:tr h="1590309">
                <a:tc>
                  <a:txBody>
                    <a:bodyPr/>
                    <a:lstStyle/>
                    <a:p>
                      <a:r>
                        <a:rPr kumimoji="1" lang="ja-JP" altLang="en-US" sz="1200" baseline="0" dirty="0" smtClean="0"/>
                        <a:t>実 施 要 件</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pPr marL="812800" indent="-812800"/>
                      <a:r>
                        <a:rPr kumimoji="1" lang="ja-JP" altLang="en-US" sz="1200" baseline="0" dirty="0" smtClean="0"/>
                        <a:t>■　看護師：利用児童おおむね１０人につき１名以上配置</a:t>
                      </a:r>
                      <a:endParaRPr kumimoji="1" lang="en-US" altLang="ja-JP" sz="1200" baseline="0" dirty="0" smtClean="0"/>
                    </a:p>
                    <a:p>
                      <a:pPr marL="812800" indent="-812800"/>
                      <a:r>
                        <a:rPr kumimoji="1" lang="ja-JP" altLang="en-US" sz="1200" baseline="0" dirty="0" smtClean="0"/>
                        <a:t>　　保育士：利用児童おおむね３人につき　　１名以上配置</a:t>
                      </a:r>
                      <a:endParaRPr kumimoji="1" lang="en-US" altLang="ja-JP" sz="500" baseline="0" dirty="0" smtClean="0"/>
                    </a:p>
                    <a:p>
                      <a:endParaRPr kumimoji="1" lang="en-US" altLang="ja-JP" sz="500" baseline="0" dirty="0" smtClean="0"/>
                    </a:p>
                    <a:p>
                      <a:pPr marL="87313" indent="-87313"/>
                      <a:r>
                        <a:rPr kumimoji="1" lang="ja-JP" altLang="en-US" sz="1200" baseline="0" dirty="0" smtClean="0"/>
                        <a:t>■　</a:t>
                      </a:r>
                      <a:r>
                        <a:rPr lang="ja-JP" altLang="en-US" sz="1200" dirty="0" smtClean="0"/>
                        <a:t>病院・診療所、保育所等に付設された専用スペース又は本事業のための専用施設　　　　　　　　</a:t>
                      </a:r>
                      <a:endParaRPr lang="en-US" altLang="ja-JP" sz="1200" dirty="0" smtClean="0"/>
                    </a:p>
                    <a:p>
                      <a:pPr algn="r"/>
                      <a:r>
                        <a:rPr kumimoji="1" lang="ja-JP" altLang="en-US" sz="1200" baseline="0" dirty="0" smtClean="0"/>
                        <a:t>　　　　　　　　　　　　　　　等</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a:txBody>
                    <a:bodyPr/>
                    <a:lstStyle/>
                    <a:p>
                      <a:pPr marL="87313" indent="-87313"/>
                      <a:r>
                        <a:rPr kumimoji="1" lang="ja-JP" altLang="en-US" sz="1200" dirty="0" smtClean="0"/>
                        <a:t>■　</a:t>
                      </a:r>
                      <a:r>
                        <a:rPr lang="ja-JP" altLang="en-US" sz="1200" dirty="0" smtClean="0"/>
                        <a:t>看護師等を常時２名以上配置（預かる体調不良児の人数は、看護師等１名に対して２名程度）</a:t>
                      </a:r>
                      <a:endParaRPr lang="en-US" altLang="ja-JP" sz="500" dirty="0" smtClean="0"/>
                    </a:p>
                    <a:p>
                      <a:endParaRPr kumimoji="1" lang="en-US" altLang="ja-JP" sz="500" dirty="0" smtClean="0"/>
                    </a:p>
                    <a:p>
                      <a:pPr marL="87313" indent="-87313"/>
                      <a:r>
                        <a:rPr kumimoji="1" lang="ja-JP" altLang="en-US" sz="1200" dirty="0" smtClean="0"/>
                        <a:t>■　</a:t>
                      </a:r>
                      <a:r>
                        <a:rPr lang="ja-JP" altLang="en-US" sz="1200" dirty="0" smtClean="0"/>
                        <a:t>保育所の医務室、余裕スペース等で、衛生面に配慮されており、対象児童の安静が確保されている場所</a:t>
                      </a:r>
                      <a:endParaRPr lang="en-US" altLang="ja-JP" sz="1200" dirty="0" smtClean="0"/>
                    </a:p>
                    <a:p>
                      <a:pPr algn="r"/>
                      <a:r>
                        <a:rPr kumimoji="1" lang="ja-JP" altLang="en-US" sz="1200" dirty="0" smtClean="0"/>
                        <a:t>　　　　　　　　　　　　　　　等</a:t>
                      </a:r>
                      <a:endParaRPr kumimoji="1" lang="ja-JP" altLang="en-US" sz="1200" dirty="0"/>
                    </a:p>
                  </a:txBody>
                  <a:tcPr marL="58500" marR="58500" marT="36000" marB="36000" anchor="ctr"/>
                </a:tc>
                <a:tc>
                  <a:txBody>
                    <a:bodyPr/>
                    <a:lstStyle/>
                    <a:p>
                      <a:pPr marL="87313" indent="-87313"/>
                      <a:r>
                        <a:rPr kumimoji="1" lang="ja-JP" altLang="en-US" sz="1200" baseline="0" dirty="0" smtClean="0"/>
                        <a:t>■　</a:t>
                      </a:r>
                      <a:r>
                        <a:rPr lang="ja-JP" altLang="en-US" sz="1200" dirty="0" smtClean="0"/>
                        <a:t>預かる病児の人数は、一定の研修を修了した看護師等、保育士、家庭的保育者のいずれか１名に対して、１名程度とすること</a:t>
                      </a:r>
                      <a:endParaRPr lang="en-US" altLang="ja-JP" sz="1200" dirty="0" smtClean="0"/>
                    </a:p>
                    <a:p>
                      <a:pPr algn="r"/>
                      <a:r>
                        <a:rPr kumimoji="1" lang="ja-JP" altLang="en-US" sz="1200" baseline="0" dirty="0" smtClean="0"/>
                        <a:t>　　　　　　　　　　　　　　等</a:t>
                      </a:r>
                      <a:endParaRPr kumimoji="1" lang="en-US" altLang="ja-JP" sz="1200" b="0" i="0" baseline="0" dirty="0" smtClean="0">
                        <a:latin typeface="HG丸ｺﾞｼｯｸM-PRO" pitchFamily="50" charset="-128"/>
                        <a:ea typeface="HG丸ｺﾞｼｯｸM-PRO" pitchFamily="50" charset="-128"/>
                      </a:endParaRPr>
                    </a:p>
                  </a:txBody>
                  <a:tcPr marL="58500" marR="58500" marT="36000" marB="36000" anchor="ctr"/>
                </a:tc>
              </a:tr>
              <a:tr h="483880">
                <a:tc>
                  <a:txBody>
                    <a:bodyPr/>
                    <a:lstStyle/>
                    <a:p>
                      <a:r>
                        <a:rPr kumimoji="1" lang="ja-JP" altLang="en-US" sz="1200" baseline="0" dirty="0" smtClean="0"/>
                        <a:t>交付実績</a:t>
                      </a:r>
                      <a:endParaRPr kumimoji="1" lang="en-US" altLang="ja-JP" sz="1200" baseline="0" dirty="0" smtClean="0"/>
                    </a:p>
                    <a:p>
                      <a:r>
                        <a:rPr kumimoji="1" lang="ja-JP" altLang="en-US" sz="1200" baseline="0" dirty="0" smtClean="0"/>
                        <a:t>（Ｈ２４年度）</a:t>
                      </a:r>
                      <a:endParaRPr kumimoji="1" lang="en-US" altLang="ja-JP" sz="1200" b="0" i="0" baseline="0" dirty="0" smtClean="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200" baseline="0" dirty="0" smtClean="0"/>
                        <a:t>１</a:t>
                      </a:r>
                      <a:r>
                        <a:rPr kumimoji="1" lang="en-US" altLang="ja-JP" sz="1200" baseline="0" dirty="0" smtClean="0"/>
                        <a:t>,</a:t>
                      </a:r>
                      <a:r>
                        <a:rPr kumimoji="1" lang="ja-JP" altLang="en-US" sz="1200" baseline="0" dirty="0" smtClean="0"/>
                        <a:t>１０２か所</a:t>
                      </a:r>
                      <a:endParaRPr kumimoji="1" lang="en-US" altLang="ja-JP" sz="1200" baseline="0" dirty="0" smtClean="0"/>
                    </a:p>
                    <a:p>
                      <a:pPr algn="ctr"/>
                      <a:r>
                        <a:rPr kumimoji="1" lang="ja-JP" altLang="en-US" sz="800" baseline="0" dirty="0" smtClean="0"/>
                        <a:t>（病児対応型５６１か所、病後児対応型５４１か所）</a:t>
                      </a:r>
                      <a:endParaRPr kumimoji="1" lang="en-US" altLang="ja-JP" sz="800" baseline="0" dirty="0" smtClean="0"/>
                    </a:p>
                    <a:p>
                      <a:pPr algn="ctr"/>
                      <a:r>
                        <a:rPr kumimoji="1" lang="ja-JP" altLang="en-US" sz="1200" baseline="0" dirty="0" smtClean="0"/>
                        <a:t>（延べ利用児童数　約４９万人）</a:t>
                      </a:r>
                      <a:endParaRPr kumimoji="1" lang="en-US" altLang="ja-JP" sz="1200" b="0" i="0" baseline="0" dirty="0" smtClean="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200" smtClean="0"/>
                        <a:t>５０７か所</a:t>
                      </a:r>
                      <a:endParaRPr kumimoji="1" lang="ja-JP" altLang="en-US" sz="1200" dirty="0">
                        <a:latin typeface="HG丸ｺﾞｼｯｸM-PRO" pitchFamily="50" charset="-128"/>
                        <a:ea typeface="HG丸ｺﾞｼｯｸM-PRO" pitchFamily="50" charset="-128"/>
                      </a:endParaRPr>
                    </a:p>
                  </a:txBody>
                  <a:tcPr marL="58500" marR="58500" marT="36000" marB="36000" anchor="ctr"/>
                </a:tc>
                <a:tc>
                  <a:txBody>
                    <a:bodyPr/>
                    <a:lstStyle/>
                    <a:p>
                      <a:pPr algn="ctr"/>
                      <a:r>
                        <a:rPr kumimoji="1" lang="ja-JP" altLang="en-US" sz="1200" baseline="0" dirty="0" smtClean="0"/>
                        <a:t>１か所</a:t>
                      </a:r>
                      <a:endParaRPr kumimoji="1" lang="en-US" altLang="ja-JP" sz="1200" b="0" i="0" baseline="0" dirty="0" smtClean="0">
                        <a:latin typeface="HG丸ｺﾞｼｯｸM-PRO" pitchFamily="50" charset="-128"/>
                        <a:ea typeface="HG丸ｺﾞｼｯｸM-PRO" pitchFamily="50" charset="-128"/>
                      </a:endParaRPr>
                    </a:p>
                  </a:txBody>
                  <a:tcPr marL="58500" marR="58500" marT="36000" marB="36000" anchor="ctr"/>
                </a:tc>
              </a:tr>
              <a:tr h="356831">
                <a:tc>
                  <a:txBody>
                    <a:bodyPr/>
                    <a:lstStyle/>
                    <a:p>
                      <a:r>
                        <a:rPr kumimoji="1" lang="ja-JP" altLang="en-US" sz="1200" baseline="0" dirty="0" smtClean="0"/>
                        <a:t>補　助　率</a:t>
                      </a:r>
                      <a:endParaRPr kumimoji="1" lang="en-US" altLang="ja-JP" sz="1200" baseline="0" dirty="0" smtClean="0">
                        <a:latin typeface="HG丸ｺﾞｼｯｸM-PRO" pitchFamily="50" charset="-128"/>
                        <a:ea typeface="HG丸ｺﾞｼｯｸM-PRO" pitchFamily="50" charset="-128"/>
                      </a:endParaRPr>
                    </a:p>
                  </a:txBody>
                  <a:tcPr marL="58500" marR="58500" marT="36000" marB="36000" anchor="ctr"/>
                </a:tc>
                <a:tc gridSpan="3">
                  <a:txBody>
                    <a:bodyPr/>
                    <a:lstStyle/>
                    <a:p>
                      <a:r>
                        <a:rPr kumimoji="1" lang="ja-JP" altLang="en-US" sz="1200" baseline="0" dirty="0" smtClean="0"/>
                        <a:t>１／３　　　国 １／３　都道府県 １／３　市町村 １／３　（国 １／３　指定都市・中核市 ２／３）</a:t>
                      </a:r>
                      <a:endParaRPr kumimoji="1" lang="ja-JP" altLang="en-US" sz="1200" b="0" i="0" baseline="0" dirty="0">
                        <a:latin typeface="HG丸ｺﾞｼｯｸM-PRO" pitchFamily="50" charset="-128"/>
                        <a:ea typeface="HG丸ｺﾞｼｯｸM-PRO" pitchFamily="50" charset="-128"/>
                      </a:endParaRPr>
                    </a:p>
                  </a:txBody>
                  <a:tcPr marL="58500" marR="58500" marT="36000" marB="36000" anchor="ctr"/>
                </a:tc>
                <a:tc hMerge="1">
                  <a:txBody>
                    <a:bodyPr/>
                    <a:lstStyle/>
                    <a:p>
                      <a:endParaRPr kumimoji="1" lang="ja-JP" altLang="en-US"/>
                    </a:p>
                  </a:txBody>
                  <a:tcPr/>
                </a:tc>
                <a:tc hMerge="1">
                  <a:txBody>
                    <a:bodyPr/>
                    <a:lstStyle/>
                    <a:p>
                      <a:endParaRPr kumimoji="1" lang="ja-JP" altLang="en-US" sz="1600" b="0" i="0" baseline="0" dirty="0">
                        <a:latin typeface="HG丸ｺﾞｼｯｸM-PRO" pitchFamily="50" charset="-128"/>
                        <a:ea typeface="HG丸ｺﾞｼｯｸM-PRO" pitchFamily="50" charset="-128"/>
                      </a:endParaRPr>
                    </a:p>
                  </a:txBody>
                  <a:tcPr marL="54000" marR="54000" marT="54000" marB="54000" anchor="ctr"/>
                </a:tc>
              </a:tr>
            </a:tbl>
          </a:graphicData>
        </a:graphic>
      </p:graphicFrame>
      <p:sp>
        <p:nvSpPr>
          <p:cNvPr id="17" name="大かっこ 16"/>
          <p:cNvSpPr/>
          <p:nvPr/>
        </p:nvSpPr>
        <p:spPr bwMode="auto">
          <a:xfrm>
            <a:off x="1784649" y="6362278"/>
            <a:ext cx="5472608" cy="235074"/>
          </a:xfrm>
          <a:prstGeom prst="bracketPair">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 name="Rectangle 53"/>
          <p:cNvSpPr>
            <a:spLocks noChangeArrowheads="1"/>
          </p:cNvSpPr>
          <p:nvPr/>
        </p:nvSpPr>
        <p:spPr bwMode="auto">
          <a:xfrm>
            <a:off x="4484842" y="620688"/>
            <a:ext cx="5364702" cy="288032"/>
          </a:xfrm>
          <a:prstGeom prst="rect">
            <a:avLst/>
          </a:prstGeom>
          <a:noFill/>
          <a:ln w="9525">
            <a:noFill/>
            <a:miter lim="800000"/>
            <a:headEnd/>
            <a:tailEnd/>
          </a:ln>
        </p:spPr>
        <p:txBody>
          <a:bodyPr wrap="none" lIns="36000" tIns="36000" rIns="36000" bIns="36000" anchor="ctr"/>
          <a:lstStyle/>
          <a:p>
            <a:pPr marL="342900" indent="-342900" algn="l">
              <a:lnSpc>
                <a:spcPct val="80000"/>
              </a:lnSpc>
              <a:spcBef>
                <a:spcPct val="20000"/>
              </a:spcBef>
            </a:pPr>
            <a:r>
              <a:rPr lang="ja-JP" altLang="en-US" sz="1300" dirty="0">
                <a:latin typeface="HG丸ｺﾞｼｯｸM-PRO" pitchFamily="50" charset="-128"/>
                <a:ea typeface="HG丸ｺﾞｼｯｸM-PRO" pitchFamily="50" charset="-128"/>
              </a:rPr>
              <a:t>（</a:t>
            </a:r>
            <a:r>
              <a:rPr lang="en-US" altLang="ja-JP" sz="1300" dirty="0">
                <a:latin typeface="HG丸ｺﾞｼｯｸM-PRO" pitchFamily="50" charset="-128"/>
                <a:ea typeface="HG丸ｺﾞｼｯｸM-PRO" pitchFamily="50" charset="-128"/>
              </a:rPr>
              <a:t>2</a:t>
            </a:r>
            <a:r>
              <a:rPr lang="ja-JP" altLang="en-US" sz="1300" dirty="0">
                <a:latin typeface="HG丸ｺﾞｼｯｸM-PRO" pitchFamily="50" charset="-128"/>
                <a:ea typeface="HG丸ｺﾞｼｯｸM-PRO" pitchFamily="50" charset="-128"/>
              </a:rPr>
              <a:t>５年度予算額）</a:t>
            </a:r>
            <a:r>
              <a:rPr lang="en-US" altLang="ja-JP" sz="1300" dirty="0">
                <a:latin typeface="HG丸ｺﾞｼｯｸM-PRO" pitchFamily="50" charset="-128"/>
                <a:ea typeface="HG丸ｺﾞｼｯｸM-PRO" pitchFamily="50" charset="-128"/>
              </a:rPr>
              <a:t>4,841</a:t>
            </a:r>
            <a:r>
              <a:rPr lang="ja-JP" altLang="en-US" sz="1300" dirty="0" smtClean="0">
                <a:latin typeface="HG丸ｺﾞｼｯｸM-PRO" pitchFamily="50" charset="-128"/>
                <a:ea typeface="HG丸ｺﾞｼｯｸM-PRO" pitchFamily="50" charset="-128"/>
              </a:rPr>
              <a:t>百万円 → （</a:t>
            </a:r>
            <a:r>
              <a:rPr lang="en-US" altLang="ja-JP" sz="1300" dirty="0" smtClean="0">
                <a:latin typeface="HG丸ｺﾞｼｯｸM-PRO" pitchFamily="50" charset="-128"/>
                <a:ea typeface="HG丸ｺﾞｼｯｸM-PRO" pitchFamily="50" charset="-128"/>
              </a:rPr>
              <a:t>2</a:t>
            </a:r>
            <a:r>
              <a:rPr lang="ja-JP" altLang="en-US" sz="1300" dirty="0" smtClean="0">
                <a:latin typeface="HG丸ｺﾞｼｯｸM-PRO" pitchFamily="50" charset="-128"/>
                <a:ea typeface="HG丸ｺﾞｼｯｸM-PRO" pitchFamily="50" charset="-128"/>
              </a:rPr>
              <a:t>６年度</a:t>
            </a:r>
            <a:r>
              <a:rPr lang="ja-JP" altLang="en-US" sz="1300" dirty="0">
                <a:latin typeface="HG丸ｺﾞｼｯｸM-PRO" pitchFamily="50" charset="-128"/>
                <a:ea typeface="HG丸ｺﾞｼｯｸM-PRO" pitchFamily="50" charset="-128"/>
              </a:rPr>
              <a:t>予算案</a:t>
            </a:r>
            <a:r>
              <a:rPr lang="ja-JP" altLang="en-US" sz="1300" dirty="0" smtClean="0">
                <a:latin typeface="HG丸ｺﾞｼｯｸM-PRO" pitchFamily="50" charset="-128"/>
                <a:ea typeface="HG丸ｺﾞｼｯｸM-PRO" pitchFamily="50" charset="-128"/>
              </a:rPr>
              <a:t>）</a:t>
            </a:r>
            <a:r>
              <a:rPr lang="en-US" altLang="ja-JP" sz="1300" dirty="0">
                <a:latin typeface="HG丸ｺﾞｼｯｸM-PRO" pitchFamily="50" charset="-128"/>
                <a:ea typeface="HG丸ｺﾞｼｯｸM-PRO" pitchFamily="50" charset="-128"/>
              </a:rPr>
              <a:t>5,196</a:t>
            </a:r>
            <a:r>
              <a:rPr lang="ja-JP" altLang="en-US" sz="1300" dirty="0" smtClean="0">
                <a:latin typeface="HG丸ｺﾞｼｯｸM-PRO" pitchFamily="50" charset="-128"/>
                <a:ea typeface="HG丸ｺﾞｼｯｸM-PRO" pitchFamily="50" charset="-128"/>
              </a:rPr>
              <a:t>百万円</a:t>
            </a:r>
            <a:endParaRPr lang="ja-JP" altLang="en-US" sz="1300" dirty="0">
              <a:latin typeface="HG丸ｺﾞｼｯｸM-PRO" pitchFamily="50" charset="-128"/>
              <a:ea typeface="HG丸ｺﾞｼｯｸM-PRO" pitchFamily="50" charset="-128"/>
            </a:endParaRPr>
          </a:p>
        </p:txBody>
      </p:sp>
      <p:sp>
        <p:nvSpPr>
          <p:cNvPr id="7" name="タイトル 8"/>
          <p:cNvSpPr txBox="1">
            <a:spLocks/>
          </p:cNvSpPr>
          <p:nvPr/>
        </p:nvSpPr>
        <p:spPr>
          <a:xfrm>
            <a:off x="5478" y="25336"/>
            <a:ext cx="9864000" cy="45133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ja-JP" altLang="en-US" sz="2000" b="1" kern="0" dirty="0" smtClean="0">
                <a:solidFill>
                  <a:sysClr val="windowText" lastClr="000000"/>
                </a:solidFill>
                <a:latin typeface="Calibri"/>
                <a:ea typeface="ＤＦ特太ゴシック体" pitchFamily="1" charset="-128"/>
              </a:rPr>
              <a:t>現行</a:t>
            </a:r>
            <a:r>
              <a:rPr kumimoji="0" lang="ja-JP" altLang="en-US" sz="2000" b="1" kern="0" dirty="0" smtClean="0">
                <a:solidFill>
                  <a:sysClr val="windowText" lastClr="000000"/>
                </a:solidFill>
                <a:latin typeface="Calibri"/>
                <a:ea typeface="ＤＦ特太ゴシック体" pitchFamily="1" charset="-128"/>
              </a:rPr>
              <a:t>制度について</a:t>
            </a:r>
            <a:endParaRPr kumimoji="1" lang="ja-JP" altLang="en-US" sz="2000" b="0" i="0" u="none" strike="noStrike" kern="1200" cap="none" spc="0" normalizeH="0" baseline="0" noProof="0" dirty="0">
              <a:ln>
                <a:noFill/>
              </a:ln>
              <a:solidFill>
                <a:sysClr val="windowText" lastClr="000000"/>
              </a:solidFill>
              <a:effectLst/>
              <a:uLnTx/>
              <a:uFillTx/>
              <a:latin typeface="Calibri"/>
              <a:ea typeface="ＤＦ特太ゴシック体" pitchFamily="1" charset="-128"/>
            </a:endParaRPr>
          </a:p>
        </p:txBody>
      </p:sp>
      <p:sp>
        <p:nvSpPr>
          <p:cNvPr id="10" name="スライド番号プレースホルダー 2"/>
          <p:cNvSpPr>
            <a:spLocks noGrp="1"/>
          </p:cNvSpPr>
          <p:nvPr>
            <p:ph type="sldNum" sz="quarter" idx="12"/>
          </p:nvPr>
        </p:nvSpPr>
        <p:spPr>
          <a:xfrm>
            <a:off x="7593986" y="6669360"/>
            <a:ext cx="2311400" cy="188640"/>
          </a:xfrm>
        </p:spPr>
        <p:txBody>
          <a:bodyPr/>
          <a:lstStyle/>
          <a:p>
            <a:fld id="{F905C998-9BBB-4DEE-B1A0-7F3FC07E06DE}" type="slidenum">
              <a:rPr kumimoji="1" lang="ja-JP" altLang="en-US" smtClean="0"/>
              <a:pPr/>
              <a:t>1</a:t>
            </a:fld>
            <a:endParaRPr kumimoji="1" lang="ja-JP" altLang="en-US" dirty="0"/>
          </a:p>
        </p:txBody>
      </p:sp>
    </p:spTree>
    <p:extLst>
      <p:ext uri="{BB962C8B-B14F-4D97-AF65-F5344CB8AC3E}">
        <p14:creationId xmlns:p14="http://schemas.microsoft.com/office/powerpoint/2010/main" xmlns="" val="611543510"/>
      </p:ext>
    </p:extLst>
  </p:cSld>
  <p:clrMapOvr>
    <a:masterClrMapping/>
  </p:clrMapOvr>
  <p:transition>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620688"/>
            <a:ext cx="9793087" cy="6048672"/>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r>
              <a:rPr lang="ja-JP" altLang="ja-JP" b="1" u="heavy" dirty="0">
                <a:solidFill>
                  <a:schemeClr val="tx1"/>
                </a:solidFill>
              </a:rPr>
              <a:t>（１</a:t>
            </a:r>
            <a:r>
              <a:rPr lang="ja-JP" altLang="ja-JP" b="1" u="heavy" dirty="0" smtClean="0">
                <a:solidFill>
                  <a:schemeClr val="tx1"/>
                </a:solidFill>
              </a:rPr>
              <a:t>）</a:t>
            </a:r>
            <a:r>
              <a:rPr lang="ja-JP" altLang="en-US" b="1" u="heavy" dirty="0" smtClean="0">
                <a:solidFill>
                  <a:schemeClr val="tx1"/>
                </a:solidFill>
              </a:rPr>
              <a:t>病児対応型・病後児対応型</a:t>
            </a:r>
            <a:endParaRPr lang="ja-JP" altLang="ja-JP" dirty="0">
              <a:solidFill>
                <a:schemeClr val="tx1"/>
              </a:solidFill>
            </a:endParaRPr>
          </a:p>
          <a:p>
            <a:pPr marL="174625" lvl="0" indent="-174625">
              <a:spcBef>
                <a:spcPct val="20000"/>
              </a:spcBef>
              <a:defRPr/>
            </a:pPr>
            <a:r>
              <a:rPr lang="ja-JP" altLang="en-US" sz="1500" dirty="0" smtClean="0">
                <a:solidFill>
                  <a:schemeClr val="tx1"/>
                </a:solidFill>
                <a:latin typeface="+mn-ea"/>
              </a:rPr>
              <a:t>　・病児対応型</a:t>
            </a:r>
            <a:endParaRPr lang="en-US" altLang="ja-JP" sz="1500" dirty="0" smtClean="0">
              <a:solidFill>
                <a:schemeClr val="tx1"/>
              </a:solidFill>
              <a:latin typeface="+mn-ea"/>
            </a:endParaRPr>
          </a:p>
          <a:p>
            <a:pPr marL="174625" lvl="0" indent="-174625">
              <a:spcBef>
                <a:spcPct val="20000"/>
              </a:spcBef>
              <a:defRPr/>
            </a:pPr>
            <a:r>
              <a:rPr lang="ja-JP" altLang="en-US" sz="1500" dirty="0">
                <a:solidFill>
                  <a:schemeClr val="tx1"/>
                </a:solidFill>
                <a:latin typeface="+mn-ea"/>
              </a:rPr>
              <a:t>　</a:t>
            </a:r>
            <a:r>
              <a:rPr lang="ja-JP" altLang="ja-JP" sz="1500" dirty="0">
                <a:solidFill>
                  <a:schemeClr val="tx1"/>
                </a:solidFill>
                <a:latin typeface="+mn-ea"/>
              </a:rPr>
              <a:t>　</a:t>
            </a:r>
            <a:r>
              <a:rPr lang="ja-JP" altLang="en-US" sz="1500" dirty="0" smtClean="0">
                <a:solidFill>
                  <a:schemeClr val="tx1"/>
                </a:solidFill>
                <a:latin typeface="+mn-ea"/>
              </a:rPr>
              <a:t>　</a:t>
            </a:r>
            <a:r>
              <a:rPr lang="ja-JP" altLang="en-US" sz="1500" dirty="0" smtClean="0">
                <a:solidFill>
                  <a:schemeClr val="tx1"/>
                </a:solidFill>
              </a:rPr>
              <a:t>児童</a:t>
            </a:r>
            <a:r>
              <a:rPr lang="ja-JP" altLang="en-US" sz="1500" dirty="0">
                <a:solidFill>
                  <a:schemeClr val="tx1"/>
                </a:solidFill>
              </a:rPr>
              <a:t>が病気の「回復期に至らない場合」であり、かつ、当面の症状の急変が認められない場合において、当該児童を病院・診療所、保育所等に付設された専用スペース又は本事業のための専用施設で一時的に保育する事業</a:t>
            </a:r>
            <a:r>
              <a:rPr lang="ja-JP" altLang="en-US" sz="1500" dirty="0" smtClean="0">
                <a:solidFill>
                  <a:schemeClr val="tx1"/>
                </a:solidFill>
              </a:rPr>
              <a:t>。</a:t>
            </a:r>
            <a:endParaRPr lang="en-US" altLang="ja-JP" sz="1500" dirty="0" smtClean="0">
              <a:solidFill>
                <a:schemeClr val="tx1"/>
              </a:solidFill>
            </a:endParaRPr>
          </a:p>
          <a:p>
            <a:pPr marL="174625" lvl="0" indent="-174625">
              <a:spcBef>
                <a:spcPct val="20000"/>
              </a:spcBef>
              <a:defRPr/>
            </a:pPr>
            <a:r>
              <a:rPr lang="ja-JP" altLang="en-US" sz="1500" dirty="0">
                <a:solidFill>
                  <a:schemeClr val="tx1"/>
                </a:solidFill>
                <a:latin typeface="+mn-ea"/>
              </a:rPr>
              <a:t>　</a:t>
            </a:r>
            <a:r>
              <a:rPr lang="ja-JP" altLang="en-US" sz="1500" dirty="0" smtClean="0">
                <a:solidFill>
                  <a:schemeClr val="tx1"/>
                </a:solidFill>
                <a:latin typeface="+mn-ea"/>
              </a:rPr>
              <a:t>・病後児対応型</a:t>
            </a:r>
            <a:endParaRPr lang="en-US" altLang="ja-JP" sz="1500" dirty="0" smtClean="0">
              <a:solidFill>
                <a:schemeClr val="tx1"/>
              </a:solidFill>
              <a:latin typeface="+mn-ea"/>
            </a:endParaRPr>
          </a:p>
          <a:p>
            <a:pPr marL="174625" indent="-174625">
              <a:spcBef>
                <a:spcPct val="20000"/>
              </a:spcBef>
              <a:defRPr/>
            </a:pPr>
            <a:r>
              <a:rPr lang="ja-JP" altLang="en-US" sz="1500" dirty="0">
                <a:solidFill>
                  <a:schemeClr val="tx1"/>
                </a:solidFill>
                <a:latin typeface="+mn-ea"/>
              </a:rPr>
              <a:t>　</a:t>
            </a:r>
            <a:r>
              <a:rPr lang="ja-JP" altLang="ja-JP" sz="1500" dirty="0">
                <a:solidFill>
                  <a:schemeClr val="tx1"/>
                </a:solidFill>
                <a:latin typeface="+mn-ea"/>
              </a:rPr>
              <a:t>　</a:t>
            </a:r>
            <a:r>
              <a:rPr lang="ja-JP" altLang="en-US" sz="1500" dirty="0">
                <a:solidFill>
                  <a:schemeClr val="tx1"/>
                </a:solidFill>
                <a:latin typeface="+mn-ea"/>
              </a:rPr>
              <a:t> </a:t>
            </a:r>
            <a:r>
              <a:rPr lang="ja-JP" altLang="en-US" sz="1500" dirty="0">
                <a:solidFill>
                  <a:schemeClr val="tx1"/>
                </a:solidFill>
              </a:rPr>
              <a:t>児童が病気の「回復期」であり、かつ、集団保育が困難な期間において、当該児童を病院・診療所、保育所等に付設された専用スペース又は本事業のための専用施設で一時的に保育する事業。</a:t>
            </a:r>
          </a:p>
          <a:p>
            <a:endParaRPr lang="en-US" altLang="ja-JP" sz="1500" dirty="0" smtClean="0">
              <a:solidFill>
                <a:schemeClr val="tx1"/>
              </a:solidFill>
              <a:latin typeface="+mn-ea"/>
            </a:endParaRPr>
          </a:p>
          <a:p>
            <a:r>
              <a:rPr lang="ja-JP" altLang="en-US" sz="1500" dirty="0" smtClean="0">
                <a:solidFill>
                  <a:schemeClr val="tx1"/>
                </a:solidFill>
                <a:latin typeface="+mn-ea"/>
              </a:rPr>
              <a:t>○人員配置基準</a:t>
            </a:r>
            <a:endParaRPr lang="en-US" altLang="ja-JP" sz="1500" dirty="0" smtClean="0">
              <a:solidFill>
                <a:schemeClr val="tx1"/>
              </a:solidFill>
              <a:latin typeface="+mn-ea"/>
            </a:endParaRPr>
          </a:p>
          <a:p>
            <a:r>
              <a:rPr lang="ja-JP" altLang="en-US" sz="1500" dirty="0" smtClean="0">
                <a:solidFill>
                  <a:schemeClr val="tx1"/>
                </a:solidFill>
                <a:latin typeface="+mn-ea"/>
              </a:rPr>
              <a:t>＜現行の基準＞</a:t>
            </a:r>
            <a:endParaRPr lang="en-US" altLang="ja-JP" sz="1500" dirty="0" smtClean="0">
              <a:solidFill>
                <a:schemeClr val="tx1"/>
              </a:solidFill>
              <a:latin typeface="+mn-ea"/>
            </a:endParaRPr>
          </a:p>
          <a:p>
            <a:pPr marL="87313" indent="-87313"/>
            <a:r>
              <a:rPr lang="ja-JP" altLang="en-US" sz="1500" dirty="0" smtClean="0">
                <a:solidFill>
                  <a:schemeClr val="tx1"/>
                </a:solidFill>
              </a:rPr>
              <a:t>　・　看護師</a:t>
            </a:r>
            <a:r>
              <a:rPr lang="ja-JP" altLang="en-US" sz="1500" dirty="0">
                <a:solidFill>
                  <a:schemeClr val="tx1"/>
                </a:solidFill>
              </a:rPr>
              <a:t>、准看護師、保健師又は助産師（以下、「看護師等」という。）を利用児童おおむね１０人につき１名以上</a:t>
            </a:r>
            <a:r>
              <a:rPr lang="ja-JP" altLang="en-US" sz="1500" dirty="0" smtClean="0">
                <a:solidFill>
                  <a:schemeClr val="tx1"/>
                </a:solidFill>
              </a:rPr>
              <a:t>配置。</a:t>
            </a:r>
            <a:endParaRPr lang="en-US" altLang="ja-JP" sz="1500" dirty="0">
              <a:solidFill>
                <a:schemeClr val="tx1"/>
              </a:solidFill>
            </a:endParaRPr>
          </a:p>
          <a:p>
            <a:r>
              <a:rPr lang="ja-JP" altLang="en-US" sz="1500" dirty="0" smtClean="0">
                <a:solidFill>
                  <a:schemeClr val="tx1"/>
                </a:solidFill>
              </a:rPr>
              <a:t>　・　保育士</a:t>
            </a:r>
            <a:r>
              <a:rPr lang="ja-JP" altLang="en-US" sz="1500" dirty="0">
                <a:solidFill>
                  <a:schemeClr val="tx1"/>
                </a:solidFill>
              </a:rPr>
              <a:t>を利用児童おおむね ３人につき１名以上</a:t>
            </a:r>
            <a:r>
              <a:rPr lang="ja-JP" altLang="en-US" sz="1500" dirty="0" smtClean="0">
                <a:solidFill>
                  <a:schemeClr val="tx1"/>
                </a:solidFill>
              </a:rPr>
              <a:t>配置</a:t>
            </a:r>
            <a:r>
              <a:rPr lang="ja-JP" altLang="en-US" sz="1500" dirty="0" smtClean="0">
                <a:solidFill>
                  <a:schemeClr val="tx1"/>
                </a:solidFill>
              </a:rPr>
              <a:t>。</a:t>
            </a:r>
            <a:endParaRPr lang="en-US" altLang="ja-JP" sz="1500" dirty="0">
              <a:solidFill>
                <a:schemeClr val="tx1"/>
              </a:solidFill>
            </a:endParaRPr>
          </a:p>
          <a:p>
            <a:endParaRPr lang="en-US" altLang="ja-JP" sz="1500" dirty="0" smtClean="0">
              <a:solidFill>
                <a:schemeClr val="tx1"/>
              </a:solidFill>
              <a:latin typeface="+mn-ea"/>
            </a:endParaRPr>
          </a:p>
          <a:p>
            <a:r>
              <a:rPr lang="ja-JP" altLang="en-US" sz="1500" dirty="0" smtClean="0">
                <a:solidFill>
                  <a:schemeClr val="tx1"/>
                </a:solidFill>
                <a:latin typeface="+mn-ea"/>
              </a:rPr>
              <a:t>＜研究班の調査結果及び意見＞</a:t>
            </a:r>
            <a:endParaRPr lang="en-US" altLang="ja-JP" sz="1500" dirty="0" smtClean="0">
              <a:solidFill>
                <a:schemeClr val="tx1"/>
              </a:solidFill>
              <a:latin typeface="+mn-ea"/>
            </a:endParaRPr>
          </a:p>
          <a:p>
            <a:pPr marL="1074738" indent="-801688"/>
            <a:r>
              <a:rPr lang="ja-JP" altLang="en-US" sz="1500" dirty="0" smtClean="0">
                <a:solidFill>
                  <a:schemeClr val="tx1"/>
                </a:solidFill>
                <a:latin typeface="+mn-ea"/>
              </a:rPr>
              <a:t>調査結果：各施設の保育士１人当たり担当児童数の中央値は２．０人。</a:t>
            </a:r>
            <a:endParaRPr lang="en-US" altLang="ja-JP" sz="1500" dirty="0" smtClean="0">
              <a:solidFill>
                <a:schemeClr val="tx1"/>
              </a:solidFill>
              <a:latin typeface="+mn-ea"/>
            </a:endParaRPr>
          </a:p>
          <a:p>
            <a:pPr marL="711200" indent="-438150"/>
            <a:r>
              <a:rPr lang="ja-JP" altLang="en-US" sz="1500" dirty="0" smtClean="0">
                <a:solidFill>
                  <a:schemeClr val="tx1"/>
                </a:solidFill>
                <a:latin typeface="+mn-ea"/>
              </a:rPr>
              <a:t>意見：３歳未満児の利用が全体の６割を占めており、病児対応型においては状態の変化や急変等に対応可能な体制が必要であることから、より手厚い配置をするべきであるが、病児保育に対応できる保育士・看護職員の確保も困難な状況にある。</a:t>
            </a:r>
            <a:endParaRPr lang="en-US" altLang="ja-JP" sz="1500" dirty="0" smtClean="0">
              <a:solidFill>
                <a:schemeClr val="tx1"/>
              </a:solidFill>
              <a:latin typeface="+mn-ea"/>
            </a:endParaRPr>
          </a:p>
          <a:p>
            <a:r>
              <a:rPr lang="ja-JP" altLang="en-US" sz="1500" dirty="0" smtClean="0">
                <a:solidFill>
                  <a:schemeClr val="tx1"/>
                </a:solidFill>
                <a:latin typeface="+mn-ea"/>
              </a:rPr>
              <a:t>＜論点＞</a:t>
            </a:r>
            <a:endParaRPr lang="en-US" altLang="ja-JP" sz="1500" strike="sngStrike" dirty="0" smtClean="0">
              <a:solidFill>
                <a:schemeClr val="tx1"/>
              </a:solidFill>
              <a:latin typeface="+mn-ea"/>
            </a:endParaRPr>
          </a:p>
          <a:p>
            <a:pPr marL="174625" indent="-174625"/>
            <a:r>
              <a:rPr lang="ja-JP" altLang="en-US" sz="1500" dirty="0" smtClean="0">
                <a:solidFill>
                  <a:schemeClr val="tx1"/>
                </a:solidFill>
                <a:latin typeface="+mn-ea"/>
              </a:rPr>
              <a:t>　　保育士配置を手厚くすべきというご意見がある一方で、職員の確保が困難な状況となっており、どう考えるか。急変等への対応などの研修を充実し、質の向上を図ることについて、どう考えるか。</a:t>
            </a:r>
            <a:endParaRPr lang="en-US" altLang="ja-JP" sz="1500" dirty="0" smtClean="0">
              <a:solidFill>
                <a:schemeClr val="tx1"/>
              </a:solidFill>
              <a:latin typeface="+mn-ea"/>
            </a:endParaRPr>
          </a:p>
          <a:p>
            <a:endParaRPr lang="en-US" altLang="ja-JP" sz="1500" dirty="0" smtClean="0">
              <a:solidFill>
                <a:schemeClr val="tx1"/>
              </a:solidFill>
              <a:latin typeface="+mn-ea"/>
            </a:endParaRPr>
          </a:p>
          <a:p>
            <a:r>
              <a:rPr lang="en-US" altLang="ja-JP" sz="1500" dirty="0" smtClean="0">
                <a:solidFill>
                  <a:schemeClr val="tx1"/>
                </a:solidFill>
                <a:latin typeface="+mn-ea"/>
              </a:rPr>
              <a:t>【</a:t>
            </a:r>
            <a:r>
              <a:rPr lang="ja-JP" altLang="en-US" sz="1500" dirty="0" smtClean="0">
                <a:solidFill>
                  <a:schemeClr val="tx1"/>
                </a:solidFill>
                <a:latin typeface="+mn-ea"/>
              </a:rPr>
              <a:t>対応方針</a:t>
            </a:r>
            <a:r>
              <a:rPr lang="en-US" altLang="ja-JP" sz="1500" dirty="0" smtClean="0">
                <a:solidFill>
                  <a:schemeClr val="tx1"/>
                </a:solidFill>
                <a:latin typeface="+mn-ea"/>
              </a:rPr>
              <a:t>】</a:t>
            </a:r>
          </a:p>
          <a:p>
            <a:pPr marL="174625" indent="-174625"/>
            <a:r>
              <a:rPr lang="ja-JP" altLang="en-US" sz="1500" dirty="0" smtClean="0">
                <a:solidFill>
                  <a:schemeClr val="tx1"/>
                </a:solidFill>
                <a:latin typeface="+mn-ea"/>
              </a:rPr>
              <a:t>　　現行の配置基準によること</a:t>
            </a:r>
            <a:r>
              <a:rPr lang="ja-JP" altLang="en-US" sz="1500" dirty="0" smtClean="0">
                <a:solidFill>
                  <a:schemeClr val="tx1"/>
                </a:solidFill>
              </a:rPr>
              <a:t>とし、職員の資質の向上のための研修の機会を確保する。</a:t>
            </a:r>
            <a:endParaRPr lang="en-US" altLang="ja-JP" sz="1500" dirty="0" smtClean="0">
              <a:solidFill>
                <a:schemeClr val="tx1"/>
              </a:solidFill>
              <a:latin typeface="+mn-ea"/>
            </a:endParaRPr>
          </a:p>
          <a:p>
            <a:pPr marL="711200" indent="-438150"/>
            <a:endParaRPr lang="en-US" altLang="ja-JP" sz="1500" dirty="0" smtClean="0">
              <a:solidFill>
                <a:schemeClr val="tx1"/>
              </a:solidFill>
              <a:latin typeface="+mn-ea"/>
            </a:endParaRPr>
          </a:p>
          <a:p>
            <a:pPr marL="623888" indent="-350838"/>
            <a:endParaRPr lang="en-US" altLang="ja-JP" sz="1300" dirty="0" smtClean="0">
              <a:solidFill>
                <a:schemeClr val="tx1"/>
              </a:solidFill>
              <a:latin typeface="+mn-ea"/>
            </a:endParaRPr>
          </a:p>
        </p:txBody>
      </p:sp>
      <p:sp>
        <p:nvSpPr>
          <p:cNvPr id="5" name="タイトル 8"/>
          <p:cNvSpPr txBox="1">
            <a:spLocks/>
          </p:cNvSpPr>
          <p:nvPr/>
        </p:nvSpPr>
        <p:spPr>
          <a:xfrm>
            <a:off x="5478" y="25336"/>
            <a:ext cx="9864000" cy="45133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ja-JP" altLang="en-US" sz="2000" b="1" kern="0" dirty="0" smtClean="0">
                <a:solidFill>
                  <a:sysClr val="windowText" lastClr="000000"/>
                </a:solidFill>
                <a:latin typeface="Calibri"/>
                <a:ea typeface="ＤＦ特太ゴシック体" pitchFamily="1" charset="-128"/>
              </a:rPr>
              <a:t>各事業</a:t>
            </a:r>
            <a:r>
              <a:rPr kumimoji="0" lang="ja-JP" altLang="en-US" sz="2000" b="1" kern="0" dirty="0" smtClean="0">
                <a:solidFill>
                  <a:sysClr val="windowText" lastClr="000000"/>
                </a:solidFill>
                <a:latin typeface="Calibri"/>
                <a:ea typeface="ＤＦ特太ゴシック体" pitchFamily="1" charset="-128"/>
              </a:rPr>
              <a:t>類型の基準について</a:t>
            </a:r>
            <a:endParaRPr kumimoji="1" lang="ja-JP" altLang="en-US" sz="2000" b="0" i="0" u="none" strike="noStrike" kern="1200" cap="none" spc="0" normalizeH="0" baseline="0" noProof="0" dirty="0">
              <a:ln>
                <a:noFill/>
              </a:ln>
              <a:solidFill>
                <a:sysClr val="windowText" lastClr="000000"/>
              </a:solidFill>
              <a:effectLst/>
              <a:uLnTx/>
              <a:uFillTx/>
              <a:latin typeface="Calibri"/>
              <a:ea typeface="ＤＦ特太ゴシック体" pitchFamily="1" charset="-128"/>
            </a:endParaRP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2</a:t>
            </a:fld>
            <a:endParaRPr kumimoji="1" lang="ja-JP" altLang="en-US"/>
          </a:p>
        </p:txBody>
      </p:sp>
    </p:spTree>
    <p:extLst>
      <p:ext uri="{BB962C8B-B14F-4D97-AF65-F5344CB8AC3E}">
        <p14:creationId xmlns:p14="http://schemas.microsoft.com/office/powerpoint/2010/main" xmlns="" val="2279117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116632"/>
            <a:ext cx="9793087" cy="6552728"/>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marL="1081088" indent="-1081088"/>
            <a:r>
              <a:rPr lang="en-US" altLang="ja-JP" sz="1500" dirty="0" smtClean="0">
                <a:solidFill>
                  <a:schemeClr val="tx1"/>
                </a:solidFill>
                <a:latin typeface="+mn-ea"/>
              </a:rPr>
              <a:t>【</a:t>
            </a:r>
            <a:r>
              <a:rPr lang="ja-JP" altLang="en-US" sz="1500" dirty="0" smtClean="0">
                <a:solidFill>
                  <a:schemeClr val="tx1"/>
                </a:solidFill>
                <a:latin typeface="+mn-ea"/>
              </a:rPr>
              <a:t>対応方針</a:t>
            </a:r>
            <a:r>
              <a:rPr lang="en-US" altLang="ja-JP" sz="1500" dirty="0" smtClean="0">
                <a:solidFill>
                  <a:schemeClr val="tx1"/>
                </a:solidFill>
                <a:latin typeface="+mn-ea"/>
              </a:rPr>
              <a:t>】</a:t>
            </a: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xmlns="" val="2282777676"/>
              </p:ext>
            </p:extLst>
          </p:nvPr>
        </p:nvGraphicFramePr>
        <p:xfrm>
          <a:off x="344488" y="548680"/>
          <a:ext cx="9217024" cy="5902576"/>
        </p:xfrm>
        <a:graphic>
          <a:graphicData uri="http://schemas.openxmlformats.org/drawingml/2006/table">
            <a:tbl>
              <a:tblPr firstRow="1" bandRow="1">
                <a:tableStyleId>{5C22544A-7EE6-4342-B048-85BDC9FD1C3A}</a:tableStyleId>
              </a:tblPr>
              <a:tblGrid>
                <a:gridCol w="4392488"/>
                <a:gridCol w="4824536"/>
              </a:tblGrid>
              <a:tr h="367384">
                <a:tc>
                  <a:txBody>
                    <a:bodyPr/>
                    <a:lstStyle/>
                    <a:p>
                      <a:pPr algn="ctr"/>
                      <a:r>
                        <a:rPr kumimoji="1" lang="ja-JP" altLang="en-US" sz="1400" dirty="0" smtClean="0">
                          <a:solidFill>
                            <a:schemeClr val="tx1"/>
                          </a:solidFill>
                          <a:latin typeface="+mj-ea"/>
                          <a:ea typeface="+mj-ea"/>
                        </a:rPr>
                        <a:t>現行制度</a:t>
                      </a:r>
                      <a:endParaRPr kumimoji="1" lang="ja-JP" altLang="en-US" sz="1400" dirty="0">
                        <a:solidFill>
                          <a:schemeClr val="tx1"/>
                        </a:solidFill>
                        <a:latin typeface="+mj-ea"/>
                        <a:ea typeface="+mj-ea"/>
                      </a:endParaRPr>
                    </a:p>
                  </a:txBody>
                  <a:tcPr anchor="ctr">
                    <a:lnR w="1270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j-ea"/>
                          <a:ea typeface="+mn-ea"/>
                          <a:cs typeface="+mn-cs"/>
                        </a:rPr>
                        <a:t>見直し（案）</a:t>
                      </a:r>
                    </a:p>
                  </a:txBody>
                  <a:tcPr anchor="ctr">
                    <a:lnL w="12700" cap="flat" cmpd="sng" algn="ctr">
                      <a:solidFill>
                        <a:schemeClr val="bg1"/>
                      </a:solidFill>
                      <a:prstDash val="solid"/>
                      <a:round/>
                      <a:headEnd type="none" w="med" len="med"/>
                      <a:tailEnd type="none" w="med" len="med"/>
                    </a:lnL>
                  </a:tcPr>
                </a:tc>
              </a:tr>
              <a:tr h="5535192">
                <a:tc>
                  <a:txBody>
                    <a:bodyPr/>
                    <a:lstStyle/>
                    <a:p>
                      <a:pPr>
                        <a:lnSpc>
                          <a:spcPts val="1300"/>
                        </a:lnSpc>
                        <a:spcBef>
                          <a:spcPts val="0"/>
                        </a:spcBef>
                        <a:spcAft>
                          <a:spcPts val="600"/>
                        </a:spcAft>
                      </a:pPr>
                      <a:r>
                        <a:rPr lang="ja-JP" altLang="en-US" sz="1400" dirty="0" smtClean="0">
                          <a:solidFill>
                            <a:schemeClr val="tx1"/>
                          </a:solidFill>
                          <a:latin typeface="+mj-ea"/>
                          <a:ea typeface="+mj-ea"/>
                        </a:rPr>
                        <a:t>○病児対応型</a:t>
                      </a:r>
                      <a:endParaRPr lang="en-US" altLang="ja-JP" sz="1400" dirty="0" smtClean="0">
                        <a:solidFill>
                          <a:schemeClr val="tx1"/>
                        </a:solidFill>
                        <a:latin typeface="+mj-ea"/>
                        <a:ea typeface="+mj-ea"/>
                      </a:endParaRPr>
                    </a:p>
                    <a:p>
                      <a:pPr>
                        <a:lnSpc>
                          <a:spcPts val="1300"/>
                        </a:lnSpc>
                        <a:spcBef>
                          <a:spcPts val="0"/>
                        </a:spcBef>
                        <a:spcAft>
                          <a:spcPts val="600"/>
                        </a:spcAft>
                      </a:pP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設備基準</a:t>
                      </a:r>
                      <a:r>
                        <a:rPr lang="en-US" altLang="ja-JP" sz="1400" dirty="0" smtClean="0">
                          <a:solidFill>
                            <a:schemeClr val="tx1"/>
                          </a:solidFill>
                          <a:latin typeface="+mj-ea"/>
                          <a:ea typeface="+mj-ea"/>
                        </a:rPr>
                        <a:t>】</a:t>
                      </a:r>
                    </a:p>
                    <a:p>
                      <a:pPr marL="87313" indent="-87313">
                        <a:lnSpc>
                          <a:spcPts val="1300"/>
                        </a:lnSpc>
                        <a:spcBef>
                          <a:spcPts val="0"/>
                        </a:spcBef>
                        <a:spcAft>
                          <a:spcPts val="600"/>
                        </a:spcAft>
                      </a:pPr>
                      <a:r>
                        <a:rPr lang="ja-JP" altLang="en-US" sz="1400" dirty="0" smtClean="0">
                          <a:solidFill>
                            <a:schemeClr val="tx1"/>
                          </a:solidFill>
                          <a:latin typeface="+mj-ea"/>
                          <a:ea typeface="+mj-ea"/>
                        </a:rPr>
                        <a:t>・　保育室及び児童の静養又は隔離の機能を持つ観察室又は安静室を有すること等。</a:t>
                      </a:r>
                      <a:endParaRPr lang="en-US" altLang="ja-JP" sz="1400" dirty="0" smtClean="0">
                        <a:solidFill>
                          <a:schemeClr val="tx1"/>
                        </a:solidFill>
                        <a:latin typeface="+mj-ea"/>
                        <a:ea typeface="+mj-ea"/>
                      </a:endParaRPr>
                    </a:p>
                    <a:p>
                      <a:pPr>
                        <a:lnSpc>
                          <a:spcPts val="1300"/>
                        </a:lnSpc>
                        <a:spcBef>
                          <a:spcPts val="0"/>
                        </a:spcBef>
                        <a:spcAft>
                          <a:spcPts val="600"/>
                        </a:spcAft>
                      </a:pP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基本分基準額</a:t>
                      </a:r>
                      <a:r>
                        <a:rPr lang="en-US" altLang="ja-JP" sz="1400" dirty="0" smtClean="0">
                          <a:solidFill>
                            <a:schemeClr val="tx1"/>
                          </a:solidFill>
                          <a:latin typeface="+mj-ea"/>
                          <a:ea typeface="+mj-ea"/>
                        </a:rPr>
                        <a:t>】</a:t>
                      </a:r>
                    </a:p>
                    <a:p>
                      <a:pPr>
                        <a:lnSpc>
                          <a:spcPts val="1300"/>
                        </a:lnSpc>
                        <a:spcBef>
                          <a:spcPts val="0"/>
                        </a:spcBef>
                        <a:spcAft>
                          <a:spcPts val="600"/>
                        </a:spcAft>
                      </a:pPr>
                      <a:r>
                        <a:rPr lang="ja-JP" altLang="en-US" sz="1400" dirty="0" smtClean="0">
                          <a:solidFill>
                            <a:schemeClr val="tx1"/>
                          </a:solidFill>
                          <a:latin typeface="+mj-ea"/>
                          <a:ea typeface="+mj-ea"/>
                        </a:rPr>
                        <a:t>　１か所あたり年額　</a:t>
                      </a:r>
                      <a:r>
                        <a:rPr lang="en-US" altLang="ja-JP" sz="1400" dirty="0" smtClean="0">
                          <a:solidFill>
                            <a:schemeClr val="tx1"/>
                          </a:solidFill>
                          <a:latin typeface="+mj-ea"/>
                          <a:ea typeface="+mj-ea"/>
                        </a:rPr>
                        <a:t>2,400</a:t>
                      </a:r>
                      <a:r>
                        <a:rPr lang="ja-JP" altLang="en-US" sz="1400" dirty="0" smtClean="0">
                          <a:solidFill>
                            <a:schemeClr val="tx1"/>
                          </a:solidFill>
                          <a:latin typeface="+mj-ea"/>
                          <a:ea typeface="+mj-ea"/>
                        </a:rPr>
                        <a:t>千円</a:t>
                      </a:r>
                      <a:endParaRPr lang="en-US" altLang="ja-JP" sz="1400" dirty="0" smtClean="0">
                        <a:solidFill>
                          <a:schemeClr val="tx1"/>
                        </a:solidFill>
                        <a:latin typeface="+mj-ea"/>
                        <a:ea typeface="+mj-ea"/>
                      </a:endParaRPr>
                    </a:p>
                    <a:p>
                      <a:pPr marL="0" marR="0" indent="0" algn="l" defTabSz="914400" rtl="0" eaLnBrk="1" fontAlgn="auto" latinLnBrk="0" hangingPunct="1">
                        <a:lnSpc>
                          <a:spcPts val="1300"/>
                        </a:lnSpc>
                        <a:spcBef>
                          <a:spcPts val="0"/>
                        </a:spcBef>
                        <a:spcAft>
                          <a:spcPts val="600"/>
                        </a:spcAft>
                        <a:buClrTx/>
                        <a:buSzTx/>
                        <a:buFontTx/>
                        <a:buNone/>
                        <a:tabLst/>
                        <a:defRPr/>
                      </a:pP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加算分基準額</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a:t>
                      </a:r>
                      <a:r>
                        <a:rPr kumimoji="1" lang="ja-JP" altLang="en-US" sz="1400" kern="1200" dirty="0" smtClean="0">
                          <a:solidFill>
                            <a:schemeClr val="tx1"/>
                          </a:solidFill>
                          <a:latin typeface="+mj-ea"/>
                          <a:ea typeface="+mn-ea"/>
                          <a:cs typeface="+mn-cs"/>
                        </a:rPr>
                        <a:t>年間延べ利用児童数により補助）</a:t>
                      </a:r>
                      <a:endParaRPr kumimoji="1" lang="en-US" altLang="ja-JP" sz="1400" kern="1200" dirty="0" smtClean="0">
                        <a:solidFill>
                          <a:schemeClr val="tx1"/>
                        </a:solidFill>
                        <a:latin typeface="+mj-ea"/>
                        <a:ea typeface="+mn-ea"/>
                        <a:cs typeface="+mn-cs"/>
                      </a:endParaRPr>
                    </a:p>
                    <a:p>
                      <a:pPr>
                        <a:lnSpc>
                          <a:spcPts val="1300"/>
                        </a:lnSpc>
                        <a:spcBef>
                          <a:spcPts val="0"/>
                        </a:spcBef>
                        <a:spcAft>
                          <a:spcPts val="600"/>
                        </a:spcAft>
                      </a:pP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10</a:t>
                      </a:r>
                      <a:r>
                        <a:rPr lang="ja-JP" altLang="en-US" sz="1400" dirty="0" smtClean="0">
                          <a:solidFill>
                            <a:schemeClr val="tx1"/>
                          </a:solidFill>
                          <a:latin typeface="+mj-ea"/>
                          <a:ea typeface="+mj-ea"/>
                        </a:rPr>
                        <a:t>人以上　</a:t>
                      </a:r>
                      <a:r>
                        <a:rPr lang="ja-JP" altLang="en-US" sz="1400" baseline="0" dirty="0" smtClean="0">
                          <a:solidFill>
                            <a:schemeClr val="tx1"/>
                          </a:solidFill>
                          <a:latin typeface="+mj-ea"/>
                          <a:ea typeface="+mj-ea"/>
                        </a:rPr>
                        <a:t> </a:t>
                      </a:r>
                      <a:r>
                        <a:rPr lang="en-US" altLang="ja-JP" sz="1400" dirty="0" smtClean="0">
                          <a:solidFill>
                            <a:schemeClr val="tx1"/>
                          </a:solidFill>
                          <a:latin typeface="+mj-ea"/>
                          <a:ea typeface="+mj-ea"/>
                        </a:rPr>
                        <a:t>50</a:t>
                      </a:r>
                      <a:r>
                        <a:rPr lang="ja-JP" altLang="en-US" sz="1400" dirty="0" smtClean="0">
                          <a:solidFill>
                            <a:schemeClr val="tx1"/>
                          </a:solidFill>
                          <a:latin typeface="+mj-ea"/>
                          <a:ea typeface="+mj-ea"/>
                        </a:rPr>
                        <a:t>人未満　・・・・・ </a:t>
                      </a:r>
                      <a:r>
                        <a:rPr lang="ja-JP" altLang="en-US" sz="1400" baseline="0" dirty="0" smtClean="0">
                          <a:solidFill>
                            <a:schemeClr val="tx1"/>
                          </a:solidFill>
                          <a:latin typeface="+mj-ea"/>
                          <a:ea typeface="+mj-ea"/>
                        </a:rPr>
                        <a:t>  </a:t>
                      </a:r>
                      <a:r>
                        <a:rPr lang="en-US" altLang="ja-JP" sz="1400" baseline="0" dirty="0" smtClean="0">
                          <a:solidFill>
                            <a:schemeClr val="tx1"/>
                          </a:solidFill>
                          <a:latin typeface="+mj-ea"/>
                          <a:ea typeface="+mj-ea"/>
                        </a:rPr>
                        <a:t>5</a:t>
                      </a:r>
                      <a:r>
                        <a:rPr lang="en-US" altLang="ja-JP" sz="1400" dirty="0" smtClean="0">
                          <a:solidFill>
                            <a:schemeClr val="tx1"/>
                          </a:solidFill>
                          <a:latin typeface="+mj-ea"/>
                          <a:ea typeface="+mj-ea"/>
                        </a:rPr>
                        <a:t>00</a:t>
                      </a:r>
                      <a:r>
                        <a:rPr lang="ja-JP" altLang="en-US" sz="1400" dirty="0" smtClean="0">
                          <a:solidFill>
                            <a:schemeClr val="tx1"/>
                          </a:solidFill>
                          <a:latin typeface="+mj-ea"/>
                          <a:ea typeface="+mj-ea"/>
                        </a:rPr>
                        <a:t>千円</a:t>
                      </a:r>
                      <a:endParaRPr lang="en-US" altLang="ja-JP" sz="1400" dirty="0" smtClean="0">
                        <a:solidFill>
                          <a:schemeClr val="tx1"/>
                        </a:solidFill>
                        <a:latin typeface="+mj-ea"/>
                        <a:ea typeface="+mj-ea"/>
                      </a:endParaRPr>
                    </a:p>
                    <a:p>
                      <a:pPr>
                        <a:lnSpc>
                          <a:spcPts val="1300"/>
                        </a:lnSpc>
                        <a:spcBef>
                          <a:spcPts val="0"/>
                        </a:spcBef>
                        <a:spcAft>
                          <a:spcPts val="600"/>
                        </a:spcAft>
                      </a:pPr>
                      <a:r>
                        <a:rPr lang="ja-JP" altLang="en-US" sz="1400" baseline="0" dirty="0" smtClean="0">
                          <a:solidFill>
                            <a:schemeClr val="tx1"/>
                          </a:solidFill>
                          <a:latin typeface="+mj-ea"/>
                          <a:ea typeface="+mj-ea"/>
                        </a:rPr>
                        <a:t>      </a:t>
                      </a:r>
                      <a:r>
                        <a:rPr lang="en-US" altLang="ja-JP" sz="1400" dirty="0" smtClean="0">
                          <a:solidFill>
                            <a:schemeClr val="tx1"/>
                          </a:solidFill>
                          <a:latin typeface="+mj-ea"/>
                          <a:ea typeface="+mj-ea"/>
                        </a:rPr>
                        <a:t>50</a:t>
                      </a:r>
                      <a:r>
                        <a:rPr lang="ja-JP" altLang="en-US" sz="1400" dirty="0" smtClean="0">
                          <a:solidFill>
                            <a:schemeClr val="tx1"/>
                          </a:solidFill>
                          <a:latin typeface="+mj-ea"/>
                          <a:ea typeface="+mj-ea"/>
                        </a:rPr>
                        <a:t>人以上</a:t>
                      </a:r>
                      <a:r>
                        <a:rPr lang="en-US" altLang="ja-JP" sz="1400" baseline="0" dirty="0" smtClean="0">
                          <a:solidFill>
                            <a:schemeClr val="tx1"/>
                          </a:solidFill>
                          <a:latin typeface="+mj-ea"/>
                          <a:ea typeface="+mj-ea"/>
                        </a:rPr>
                        <a:t>  200</a:t>
                      </a:r>
                      <a:r>
                        <a:rPr lang="ja-JP" altLang="en-US" sz="1400" dirty="0" smtClean="0">
                          <a:solidFill>
                            <a:schemeClr val="tx1"/>
                          </a:solidFill>
                          <a:latin typeface="+mj-ea"/>
                          <a:ea typeface="+mj-ea"/>
                        </a:rPr>
                        <a:t>人未満　・・・・  </a:t>
                      </a:r>
                      <a:r>
                        <a:rPr lang="en-US" altLang="ja-JP" sz="1400" dirty="0" smtClean="0">
                          <a:solidFill>
                            <a:schemeClr val="tx1"/>
                          </a:solidFill>
                          <a:latin typeface="+mj-ea"/>
                          <a:ea typeface="+mj-ea"/>
                        </a:rPr>
                        <a:t>2,500</a:t>
                      </a:r>
                      <a:r>
                        <a:rPr lang="ja-JP" altLang="en-US" sz="1400" dirty="0" smtClean="0">
                          <a:solidFill>
                            <a:schemeClr val="tx1"/>
                          </a:solidFill>
                          <a:latin typeface="+mj-ea"/>
                          <a:ea typeface="+mj-ea"/>
                        </a:rPr>
                        <a:t>千円</a:t>
                      </a:r>
                      <a:endParaRPr lang="en-US" altLang="ja-JP" sz="1400" dirty="0" smtClean="0">
                        <a:solidFill>
                          <a:schemeClr val="tx1"/>
                        </a:solidFill>
                        <a:latin typeface="+mj-ea"/>
                        <a:ea typeface="+mj-ea"/>
                      </a:endParaRPr>
                    </a:p>
                    <a:p>
                      <a:pPr>
                        <a:lnSpc>
                          <a:spcPts val="1300"/>
                        </a:lnSpc>
                        <a:spcBef>
                          <a:spcPts val="0"/>
                        </a:spcBef>
                        <a:spcAft>
                          <a:spcPts val="600"/>
                        </a:spcAft>
                      </a:pPr>
                      <a:r>
                        <a:rPr lang="ja-JP" altLang="en-US" sz="1400" dirty="0" smtClean="0">
                          <a:solidFill>
                            <a:schemeClr val="tx1"/>
                          </a:solidFill>
                          <a:latin typeface="+mj-ea"/>
                          <a:ea typeface="+mj-ea"/>
                        </a:rPr>
                        <a:t>　　　　　～　（以下、</a:t>
                      </a:r>
                      <a:r>
                        <a:rPr lang="en-US" altLang="ja-JP" sz="1400" dirty="0" smtClean="0">
                          <a:solidFill>
                            <a:schemeClr val="tx1"/>
                          </a:solidFill>
                          <a:latin typeface="+mj-ea"/>
                          <a:ea typeface="+mj-ea"/>
                        </a:rPr>
                        <a:t>200</a:t>
                      </a:r>
                      <a:r>
                        <a:rPr lang="ja-JP" altLang="en-US" sz="1400" dirty="0" smtClean="0">
                          <a:solidFill>
                            <a:schemeClr val="tx1"/>
                          </a:solidFill>
                          <a:latin typeface="+mj-ea"/>
                          <a:ea typeface="+mj-ea"/>
                        </a:rPr>
                        <a:t>人刻みで単価を設定）</a:t>
                      </a:r>
                      <a:endParaRPr lang="en-US" altLang="ja-JP" sz="1400" dirty="0" smtClean="0">
                        <a:solidFill>
                          <a:schemeClr val="tx1"/>
                        </a:solidFill>
                        <a:latin typeface="+mj-ea"/>
                        <a:ea typeface="+mj-ea"/>
                      </a:endParaRPr>
                    </a:p>
                    <a:p>
                      <a:pPr>
                        <a:lnSpc>
                          <a:spcPts val="1300"/>
                        </a:lnSpc>
                        <a:spcBef>
                          <a:spcPts val="0"/>
                        </a:spcBef>
                        <a:spcAft>
                          <a:spcPts val="600"/>
                        </a:spcAft>
                      </a:pP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2,000</a:t>
                      </a:r>
                      <a:r>
                        <a:rPr lang="ja-JP" altLang="en-US" sz="1400" dirty="0" smtClean="0">
                          <a:solidFill>
                            <a:schemeClr val="tx1"/>
                          </a:solidFill>
                          <a:latin typeface="+mj-ea"/>
                          <a:ea typeface="+mj-ea"/>
                        </a:rPr>
                        <a:t>人以上　・・・・・・・・・・・・・・</a:t>
                      </a:r>
                      <a:r>
                        <a:rPr lang="ja-JP" altLang="en-US" sz="1400" baseline="0" dirty="0" smtClean="0">
                          <a:solidFill>
                            <a:schemeClr val="tx1"/>
                          </a:solidFill>
                          <a:latin typeface="+mj-ea"/>
                          <a:ea typeface="+mj-ea"/>
                        </a:rPr>
                        <a:t> </a:t>
                      </a:r>
                      <a:r>
                        <a:rPr lang="en-US" altLang="ja-JP" sz="1400" dirty="0" smtClean="0">
                          <a:solidFill>
                            <a:schemeClr val="tx1"/>
                          </a:solidFill>
                          <a:latin typeface="+mj-ea"/>
                          <a:ea typeface="+mj-ea"/>
                        </a:rPr>
                        <a:t>21,750</a:t>
                      </a:r>
                      <a:r>
                        <a:rPr lang="ja-JP" altLang="en-US" sz="1400" dirty="0" smtClean="0">
                          <a:solidFill>
                            <a:schemeClr val="tx1"/>
                          </a:solidFill>
                          <a:latin typeface="+mj-ea"/>
                          <a:ea typeface="+mj-ea"/>
                        </a:rPr>
                        <a:t>千円</a:t>
                      </a:r>
                      <a:r>
                        <a:rPr kumimoji="1" lang="ja-JP" altLang="en-US" sz="1400" kern="1200" dirty="0" smtClean="0">
                          <a:solidFill>
                            <a:schemeClr val="tx1"/>
                          </a:solidFill>
                          <a:latin typeface="+mj-ea"/>
                          <a:ea typeface="+mn-ea"/>
                          <a:cs typeface="+mn-cs"/>
                        </a:rPr>
                        <a:t>　　　　　等</a:t>
                      </a:r>
                      <a:endParaRPr lang="en-US" altLang="ja-JP" sz="1400" dirty="0" smtClean="0">
                        <a:solidFill>
                          <a:schemeClr val="tx1"/>
                        </a:solidFill>
                        <a:latin typeface="+mj-ea"/>
                        <a:ea typeface="+mj-ea"/>
                      </a:endParaRPr>
                    </a:p>
                    <a:p>
                      <a:pPr>
                        <a:lnSpc>
                          <a:spcPts val="1300"/>
                        </a:lnSpc>
                        <a:spcBef>
                          <a:spcPts val="0"/>
                        </a:spcBef>
                        <a:spcAft>
                          <a:spcPts val="600"/>
                        </a:spcAft>
                      </a:pPr>
                      <a:endParaRPr lang="en-US" altLang="ja-JP" sz="1400" dirty="0" smtClean="0">
                        <a:solidFill>
                          <a:schemeClr val="tx1"/>
                        </a:solidFill>
                        <a:latin typeface="+mj-ea"/>
                        <a:ea typeface="+mj-ea"/>
                      </a:endParaRPr>
                    </a:p>
                    <a:p>
                      <a:pPr>
                        <a:lnSpc>
                          <a:spcPts val="1300"/>
                        </a:lnSpc>
                        <a:spcBef>
                          <a:spcPts val="0"/>
                        </a:spcBef>
                        <a:spcAft>
                          <a:spcPts val="600"/>
                        </a:spcAft>
                      </a:pPr>
                      <a:r>
                        <a:rPr lang="ja-JP" altLang="en-US" sz="1400" dirty="0" smtClean="0">
                          <a:solidFill>
                            <a:schemeClr val="tx1"/>
                          </a:solidFill>
                          <a:latin typeface="+mj-ea"/>
                          <a:ea typeface="+mj-ea"/>
                        </a:rPr>
                        <a:t>○病後児対応型</a:t>
                      </a:r>
                      <a:endParaRPr lang="en-US" altLang="ja-JP" sz="1400" dirty="0" smtClean="0">
                        <a:solidFill>
                          <a:schemeClr val="tx1"/>
                        </a:solidFill>
                        <a:latin typeface="+mj-ea"/>
                        <a:ea typeface="+mj-ea"/>
                      </a:endParaRPr>
                    </a:p>
                    <a:p>
                      <a:pPr>
                        <a:lnSpc>
                          <a:spcPts val="1300"/>
                        </a:lnSpc>
                        <a:spcBef>
                          <a:spcPts val="0"/>
                        </a:spcBef>
                        <a:spcAft>
                          <a:spcPts val="600"/>
                        </a:spcAft>
                      </a:pPr>
                      <a:r>
                        <a:rPr kumimoji="1" lang="en-US" altLang="ja-JP" sz="1400" kern="1200" dirty="0" smtClean="0">
                          <a:solidFill>
                            <a:schemeClr val="tx1"/>
                          </a:solidFill>
                          <a:latin typeface="+mj-ea"/>
                          <a:ea typeface="+mn-ea"/>
                          <a:cs typeface="+mn-cs"/>
                        </a:rPr>
                        <a:t>【</a:t>
                      </a:r>
                      <a:r>
                        <a:rPr kumimoji="1" lang="ja-JP" altLang="en-US" sz="1400" kern="1200" dirty="0" smtClean="0">
                          <a:solidFill>
                            <a:schemeClr val="tx1"/>
                          </a:solidFill>
                          <a:latin typeface="+mj-ea"/>
                          <a:ea typeface="+mn-ea"/>
                          <a:cs typeface="+mn-cs"/>
                        </a:rPr>
                        <a:t>設備基準</a:t>
                      </a:r>
                      <a:r>
                        <a:rPr kumimoji="1" lang="en-US" altLang="ja-JP" sz="1400" kern="1200" dirty="0" smtClean="0">
                          <a:solidFill>
                            <a:schemeClr val="tx1"/>
                          </a:solidFill>
                          <a:latin typeface="+mj-ea"/>
                          <a:ea typeface="+mn-ea"/>
                          <a:cs typeface="+mn-cs"/>
                        </a:rPr>
                        <a:t>】</a:t>
                      </a:r>
                    </a:p>
                    <a:p>
                      <a:pPr marL="87313" indent="-87313">
                        <a:lnSpc>
                          <a:spcPts val="1300"/>
                        </a:lnSpc>
                        <a:spcBef>
                          <a:spcPts val="0"/>
                        </a:spcBef>
                        <a:spcAft>
                          <a:spcPts val="600"/>
                        </a:spcAft>
                      </a:pPr>
                      <a:r>
                        <a:rPr kumimoji="1" lang="ja-JP" altLang="en-US" sz="1400" kern="1200" dirty="0" smtClean="0">
                          <a:solidFill>
                            <a:schemeClr val="tx1"/>
                          </a:solidFill>
                          <a:latin typeface="+mj-ea"/>
                          <a:ea typeface="+mn-ea"/>
                          <a:cs typeface="+mn-cs"/>
                        </a:rPr>
                        <a:t>・　保育室及び児童の静養又は隔離の機能を持つ観察室又は安静室を有すること等。</a:t>
                      </a:r>
                      <a:endParaRPr kumimoji="1" lang="en-US" altLang="ja-JP" sz="1400" kern="1200" dirty="0" smtClean="0">
                        <a:solidFill>
                          <a:schemeClr val="tx1"/>
                        </a:solidFill>
                        <a:latin typeface="+mj-ea"/>
                        <a:ea typeface="+mn-ea"/>
                        <a:cs typeface="+mn-cs"/>
                      </a:endParaRPr>
                    </a:p>
                    <a:p>
                      <a:pPr>
                        <a:lnSpc>
                          <a:spcPts val="1300"/>
                        </a:lnSpc>
                        <a:spcBef>
                          <a:spcPts val="0"/>
                        </a:spcBef>
                        <a:spcAft>
                          <a:spcPts val="600"/>
                        </a:spcAft>
                      </a:pPr>
                      <a:r>
                        <a:rPr kumimoji="1" lang="en-US" altLang="ja-JP" sz="1400" kern="1200" dirty="0" smtClean="0">
                          <a:solidFill>
                            <a:schemeClr val="tx1"/>
                          </a:solidFill>
                          <a:latin typeface="+mj-ea"/>
                          <a:ea typeface="+mn-ea"/>
                          <a:cs typeface="+mn-cs"/>
                        </a:rPr>
                        <a:t>【</a:t>
                      </a:r>
                      <a:r>
                        <a:rPr kumimoji="1" lang="ja-JP" altLang="en-US" sz="1400" kern="1200" dirty="0" smtClean="0">
                          <a:solidFill>
                            <a:schemeClr val="tx1"/>
                          </a:solidFill>
                          <a:latin typeface="+mj-ea"/>
                          <a:ea typeface="+mn-ea"/>
                          <a:cs typeface="+mn-cs"/>
                        </a:rPr>
                        <a:t>基本分基準額</a:t>
                      </a:r>
                      <a:r>
                        <a:rPr kumimoji="1" lang="en-US" altLang="ja-JP" sz="1400" kern="1200" dirty="0" smtClean="0">
                          <a:solidFill>
                            <a:schemeClr val="tx1"/>
                          </a:solidFill>
                          <a:latin typeface="+mj-ea"/>
                          <a:ea typeface="+mn-ea"/>
                          <a:cs typeface="+mn-cs"/>
                        </a:rPr>
                        <a:t>】</a:t>
                      </a:r>
                    </a:p>
                    <a:p>
                      <a:pPr>
                        <a:lnSpc>
                          <a:spcPts val="1300"/>
                        </a:lnSpc>
                        <a:spcBef>
                          <a:spcPts val="0"/>
                        </a:spcBef>
                        <a:spcAft>
                          <a:spcPts val="600"/>
                        </a:spcAft>
                      </a:pPr>
                      <a:r>
                        <a:rPr kumimoji="1" lang="ja-JP" altLang="en-US" sz="1400" kern="1200" dirty="0" smtClean="0">
                          <a:solidFill>
                            <a:schemeClr val="tx1"/>
                          </a:solidFill>
                          <a:latin typeface="+mj-ea"/>
                          <a:ea typeface="+mn-ea"/>
                          <a:cs typeface="+mn-cs"/>
                        </a:rPr>
                        <a:t>　１か所あたり年額　</a:t>
                      </a:r>
                      <a:r>
                        <a:rPr kumimoji="1" lang="en-US" altLang="ja-JP" sz="1400" kern="1200" dirty="0" smtClean="0">
                          <a:solidFill>
                            <a:schemeClr val="tx1"/>
                          </a:solidFill>
                          <a:latin typeface="+mj-ea"/>
                          <a:ea typeface="+mn-ea"/>
                          <a:cs typeface="+mn-cs"/>
                        </a:rPr>
                        <a:t>2,000</a:t>
                      </a:r>
                      <a:r>
                        <a:rPr kumimoji="1" lang="ja-JP" altLang="en-US" sz="1400" kern="1200" dirty="0" smtClean="0">
                          <a:solidFill>
                            <a:schemeClr val="tx1"/>
                          </a:solidFill>
                          <a:latin typeface="+mj-ea"/>
                          <a:ea typeface="+mn-ea"/>
                          <a:cs typeface="+mn-cs"/>
                        </a:rPr>
                        <a:t>千円</a:t>
                      </a:r>
                      <a:endParaRPr kumimoji="1" lang="en-US" altLang="ja-JP" sz="1400" kern="1200" dirty="0" smtClean="0">
                        <a:solidFill>
                          <a:schemeClr val="tx1"/>
                        </a:solidFill>
                        <a:latin typeface="+mj-ea"/>
                        <a:ea typeface="+mn-ea"/>
                        <a:cs typeface="+mn-cs"/>
                      </a:endParaRPr>
                    </a:p>
                    <a:p>
                      <a:pPr marL="0" marR="0" indent="0" algn="l" defTabSz="914400" rtl="0" eaLnBrk="1" fontAlgn="auto" latinLnBrk="0" hangingPunct="1">
                        <a:lnSpc>
                          <a:spcPts val="1300"/>
                        </a:lnSpc>
                        <a:spcBef>
                          <a:spcPts val="0"/>
                        </a:spcBef>
                        <a:spcAft>
                          <a:spcPts val="600"/>
                        </a:spcAft>
                        <a:buClrTx/>
                        <a:buSzTx/>
                        <a:buFontTx/>
                        <a:buNone/>
                        <a:tabLst/>
                        <a:defRPr/>
                      </a:pPr>
                      <a:r>
                        <a:rPr kumimoji="1" lang="en-US" altLang="ja-JP" sz="1400" kern="1200" dirty="0" smtClean="0">
                          <a:solidFill>
                            <a:schemeClr val="tx1"/>
                          </a:solidFill>
                          <a:latin typeface="+mj-ea"/>
                          <a:ea typeface="+mn-ea"/>
                          <a:cs typeface="+mn-cs"/>
                        </a:rPr>
                        <a:t>【</a:t>
                      </a:r>
                      <a:r>
                        <a:rPr kumimoji="1" lang="ja-JP" altLang="en-US" sz="1400" kern="1200" dirty="0" smtClean="0">
                          <a:solidFill>
                            <a:schemeClr val="tx1"/>
                          </a:solidFill>
                          <a:latin typeface="+mj-ea"/>
                          <a:ea typeface="+mn-ea"/>
                          <a:cs typeface="+mn-cs"/>
                        </a:rPr>
                        <a:t>加算分基準額</a:t>
                      </a:r>
                      <a:r>
                        <a:rPr kumimoji="1" lang="en-US" altLang="ja-JP" sz="1400" kern="1200" dirty="0" smtClean="0">
                          <a:solidFill>
                            <a:schemeClr val="tx1"/>
                          </a:solidFill>
                          <a:latin typeface="+mj-ea"/>
                          <a:ea typeface="+mn-ea"/>
                          <a:cs typeface="+mn-cs"/>
                        </a:rPr>
                        <a:t>】</a:t>
                      </a:r>
                      <a:r>
                        <a:rPr kumimoji="1" lang="ja-JP" altLang="en-US" sz="1400" kern="1200" dirty="0" smtClean="0">
                          <a:solidFill>
                            <a:schemeClr val="tx1"/>
                          </a:solidFill>
                          <a:latin typeface="+mj-ea"/>
                          <a:ea typeface="+mn-ea"/>
                          <a:cs typeface="+mn-cs"/>
                        </a:rPr>
                        <a:t>（年間延べ利用児童数により補助）</a:t>
                      </a:r>
                      <a:endParaRPr kumimoji="1" lang="en-US" altLang="ja-JP" sz="1400" kern="1200" dirty="0" smtClean="0">
                        <a:solidFill>
                          <a:schemeClr val="tx1"/>
                        </a:solidFill>
                        <a:latin typeface="+mj-ea"/>
                        <a:ea typeface="+mn-ea"/>
                        <a:cs typeface="+mn-cs"/>
                      </a:endParaRPr>
                    </a:p>
                    <a:p>
                      <a:pPr>
                        <a:lnSpc>
                          <a:spcPts val="1300"/>
                        </a:lnSpc>
                        <a:spcBef>
                          <a:spcPts val="0"/>
                        </a:spcBef>
                        <a:spcAft>
                          <a:spcPts val="600"/>
                        </a:spcAft>
                      </a:pPr>
                      <a:r>
                        <a:rPr kumimoji="1" lang="ja-JP" altLang="en-US" sz="1400" kern="120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10</a:t>
                      </a:r>
                      <a:r>
                        <a:rPr kumimoji="1" lang="ja-JP" altLang="en-US" sz="1400" kern="1200" dirty="0" smtClean="0">
                          <a:solidFill>
                            <a:schemeClr val="tx1"/>
                          </a:solidFill>
                          <a:latin typeface="+mj-ea"/>
                          <a:ea typeface="+mn-ea"/>
                          <a:cs typeface="+mn-cs"/>
                        </a:rPr>
                        <a:t>人以上　</a:t>
                      </a:r>
                      <a:r>
                        <a:rPr kumimoji="1" lang="ja-JP" altLang="en-US" sz="1400" kern="1200" baseline="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50</a:t>
                      </a:r>
                      <a:r>
                        <a:rPr kumimoji="1" lang="ja-JP" altLang="en-US" sz="1400" kern="1200" dirty="0" smtClean="0">
                          <a:solidFill>
                            <a:schemeClr val="tx1"/>
                          </a:solidFill>
                          <a:latin typeface="+mj-ea"/>
                          <a:ea typeface="+mn-ea"/>
                          <a:cs typeface="+mn-cs"/>
                        </a:rPr>
                        <a:t>人未満　・・・・・ </a:t>
                      </a:r>
                      <a:r>
                        <a:rPr kumimoji="1" lang="ja-JP" altLang="en-US" sz="1400" kern="1200" baseline="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400</a:t>
                      </a:r>
                      <a:r>
                        <a:rPr kumimoji="1" lang="ja-JP" altLang="en-US" sz="1400" kern="1200" dirty="0" smtClean="0">
                          <a:solidFill>
                            <a:schemeClr val="tx1"/>
                          </a:solidFill>
                          <a:latin typeface="+mj-ea"/>
                          <a:ea typeface="+mn-ea"/>
                          <a:cs typeface="+mn-cs"/>
                        </a:rPr>
                        <a:t>千円</a:t>
                      </a:r>
                      <a:endParaRPr kumimoji="1" lang="en-US" altLang="ja-JP" sz="1400" kern="1200" dirty="0" smtClean="0">
                        <a:solidFill>
                          <a:schemeClr val="tx1"/>
                        </a:solidFill>
                        <a:latin typeface="+mj-ea"/>
                        <a:ea typeface="+mn-ea"/>
                        <a:cs typeface="+mn-cs"/>
                      </a:endParaRPr>
                    </a:p>
                    <a:p>
                      <a:pPr>
                        <a:lnSpc>
                          <a:spcPts val="1300"/>
                        </a:lnSpc>
                        <a:spcBef>
                          <a:spcPts val="0"/>
                        </a:spcBef>
                        <a:spcAft>
                          <a:spcPts val="600"/>
                        </a:spcAft>
                      </a:pPr>
                      <a:r>
                        <a:rPr kumimoji="1" lang="ja-JP" altLang="en-US" sz="1400" kern="1200" baseline="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50</a:t>
                      </a:r>
                      <a:r>
                        <a:rPr kumimoji="1" lang="ja-JP" altLang="en-US" sz="1400" kern="1200" dirty="0" smtClean="0">
                          <a:solidFill>
                            <a:schemeClr val="tx1"/>
                          </a:solidFill>
                          <a:latin typeface="+mj-ea"/>
                          <a:ea typeface="+mn-ea"/>
                          <a:cs typeface="+mn-cs"/>
                        </a:rPr>
                        <a:t>人以上</a:t>
                      </a:r>
                      <a:r>
                        <a:rPr kumimoji="1" lang="en-US" altLang="ja-JP" sz="1400" kern="1200" baseline="0" dirty="0" smtClean="0">
                          <a:solidFill>
                            <a:schemeClr val="tx1"/>
                          </a:solidFill>
                          <a:latin typeface="+mj-ea"/>
                          <a:ea typeface="+mn-ea"/>
                          <a:cs typeface="+mn-cs"/>
                        </a:rPr>
                        <a:t>  200</a:t>
                      </a:r>
                      <a:r>
                        <a:rPr kumimoji="1" lang="ja-JP" altLang="en-US" sz="1400" kern="1200" dirty="0" smtClean="0">
                          <a:solidFill>
                            <a:schemeClr val="tx1"/>
                          </a:solidFill>
                          <a:latin typeface="+mj-ea"/>
                          <a:ea typeface="+mn-ea"/>
                          <a:cs typeface="+mn-cs"/>
                        </a:rPr>
                        <a:t>人未満　・・・・  </a:t>
                      </a:r>
                      <a:r>
                        <a:rPr kumimoji="1" lang="en-US" altLang="ja-JP" sz="1400" kern="1200" dirty="0" smtClean="0">
                          <a:solidFill>
                            <a:schemeClr val="tx1"/>
                          </a:solidFill>
                          <a:latin typeface="+mj-ea"/>
                          <a:ea typeface="+mn-ea"/>
                          <a:cs typeface="+mn-cs"/>
                        </a:rPr>
                        <a:t>2,200</a:t>
                      </a:r>
                      <a:r>
                        <a:rPr kumimoji="1" lang="ja-JP" altLang="en-US" sz="1400" kern="1200" dirty="0" smtClean="0">
                          <a:solidFill>
                            <a:schemeClr val="tx1"/>
                          </a:solidFill>
                          <a:latin typeface="+mj-ea"/>
                          <a:ea typeface="+mn-ea"/>
                          <a:cs typeface="+mn-cs"/>
                        </a:rPr>
                        <a:t>千円</a:t>
                      </a:r>
                      <a:endParaRPr kumimoji="1" lang="en-US" altLang="ja-JP" sz="1400" kern="1200" dirty="0" smtClean="0">
                        <a:solidFill>
                          <a:schemeClr val="tx1"/>
                        </a:solidFill>
                        <a:latin typeface="+mj-ea"/>
                        <a:ea typeface="+mn-ea"/>
                        <a:cs typeface="+mn-cs"/>
                      </a:endParaRPr>
                    </a:p>
                    <a:p>
                      <a:pPr marL="0" marR="0" indent="0" algn="l" defTabSz="914400" rtl="0" eaLnBrk="1" fontAlgn="auto" latinLnBrk="0" hangingPunct="1">
                        <a:lnSpc>
                          <a:spcPts val="1300"/>
                        </a:lnSpc>
                        <a:spcBef>
                          <a:spcPts val="0"/>
                        </a:spcBef>
                        <a:spcAft>
                          <a:spcPts val="600"/>
                        </a:spcAft>
                        <a:buClrTx/>
                        <a:buSzTx/>
                        <a:buFontTx/>
                        <a:buNone/>
                        <a:tabLst/>
                        <a:defRPr/>
                      </a:pPr>
                      <a:r>
                        <a:rPr kumimoji="1" lang="ja-JP" altLang="en-US" sz="1400" kern="1200" dirty="0" smtClean="0">
                          <a:solidFill>
                            <a:schemeClr val="tx1"/>
                          </a:solidFill>
                          <a:latin typeface="+mj-ea"/>
                          <a:ea typeface="+mn-ea"/>
                          <a:cs typeface="+mn-cs"/>
                        </a:rPr>
                        <a:t>　　　　　～　（以下、</a:t>
                      </a:r>
                      <a:r>
                        <a:rPr kumimoji="1" lang="en-US" altLang="ja-JP" sz="1400" kern="1200" dirty="0" smtClean="0">
                          <a:solidFill>
                            <a:schemeClr val="tx1"/>
                          </a:solidFill>
                          <a:latin typeface="+mj-ea"/>
                          <a:ea typeface="+mn-ea"/>
                          <a:cs typeface="+mn-cs"/>
                        </a:rPr>
                        <a:t>200</a:t>
                      </a:r>
                      <a:r>
                        <a:rPr kumimoji="1" lang="ja-JP" altLang="en-US" sz="1400" kern="1200" dirty="0" smtClean="0">
                          <a:solidFill>
                            <a:schemeClr val="tx1"/>
                          </a:solidFill>
                          <a:latin typeface="+mj-ea"/>
                          <a:ea typeface="+mn-ea"/>
                          <a:cs typeface="+mn-cs"/>
                        </a:rPr>
                        <a:t>人刻みで単価を設定）</a:t>
                      </a:r>
                      <a:endParaRPr kumimoji="1" lang="en-US" altLang="ja-JP" sz="1400" kern="1200" dirty="0" smtClean="0">
                        <a:solidFill>
                          <a:schemeClr val="tx1"/>
                        </a:solidFill>
                        <a:latin typeface="+mj-ea"/>
                        <a:ea typeface="+mn-ea"/>
                        <a:cs typeface="+mn-cs"/>
                      </a:endParaRPr>
                    </a:p>
                    <a:p>
                      <a:pPr>
                        <a:lnSpc>
                          <a:spcPts val="1300"/>
                        </a:lnSpc>
                        <a:spcBef>
                          <a:spcPts val="0"/>
                        </a:spcBef>
                        <a:spcAft>
                          <a:spcPts val="600"/>
                        </a:spcAft>
                      </a:pPr>
                      <a:r>
                        <a:rPr kumimoji="1" lang="ja-JP" altLang="en-US" sz="1400" kern="120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2,000</a:t>
                      </a:r>
                      <a:r>
                        <a:rPr kumimoji="1" lang="ja-JP" altLang="en-US" sz="1400" kern="1200" dirty="0" smtClean="0">
                          <a:solidFill>
                            <a:schemeClr val="tx1"/>
                          </a:solidFill>
                          <a:latin typeface="+mj-ea"/>
                          <a:ea typeface="+mn-ea"/>
                          <a:cs typeface="+mn-cs"/>
                        </a:rPr>
                        <a:t>人以上　・・・・・・・・・・・・・・</a:t>
                      </a:r>
                      <a:r>
                        <a:rPr kumimoji="1" lang="ja-JP" altLang="en-US" sz="1400" kern="1200" baseline="0" dirty="0" smtClean="0">
                          <a:solidFill>
                            <a:schemeClr val="tx1"/>
                          </a:solidFill>
                          <a:latin typeface="+mj-ea"/>
                          <a:ea typeface="+mn-ea"/>
                          <a:cs typeface="+mn-cs"/>
                        </a:rPr>
                        <a:t> </a:t>
                      </a:r>
                      <a:r>
                        <a:rPr kumimoji="1" lang="en-US" altLang="ja-JP" sz="1400" kern="1200" dirty="0" smtClean="0">
                          <a:solidFill>
                            <a:schemeClr val="tx1"/>
                          </a:solidFill>
                          <a:latin typeface="+mj-ea"/>
                          <a:ea typeface="+mn-ea"/>
                          <a:cs typeface="+mn-cs"/>
                        </a:rPr>
                        <a:t>20,100</a:t>
                      </a:r>
                      <a:r>
                        <a:rPr kumimoji="1" lang="ja-JP" altLang="en-US" sz="1400" kern="1200" dirty="0" smtClean="0">
                          <a:solidFill>
                            <a:schemeClr val="tx1"/>
                          </a:solidFill>
                          <a:latin typeface="+mj-ea"/>
                          <a:ea typeface="+mn-ea"/>
                          <a:cs typeface="+mn-cs"/>
                        </a:rPr>
                        <a:t>千円　　　　　等</a:t>
                      </a:r>
                      <a:endParaRPr kumimoji="1" lang="en-US" altLang="ja-JP" sz="1400" kern="1200" dirty="0" smtClean="0">
                        <a:solidFill>
                          <a:schemeClr val="tx1"/>
                        </a:solidFill>
                        <a:latin typeface="+mj-ea"/>
                        <a:ea typeface="+mn-ea"/>
                        <a:cs typeface="+mn-cs"/>
                      </a:endParaRPr>
                    </a:p>
                  </a:txBody>
                  <a:tcPr anchor="ctr">
                    <a:lnR w="12700" cap="flat" cmpd="sng" algn="ctr">
                      <a:solidFill>
                        <a:schemeClr val="bg1"/>
                      </a:solidFill>
                      <a:prstDash val="solid"/>
                      <a:round/>
                      <a:headEnd type="none" w="med" len="med"/>
                      <a:tailEnd type="none" w="med" len="med"/>
                    </a:lnR>
                  </a:tcPr>
                </a:tc>
                <a:tc>
                  <a:txBody>
                    <a:bodyPr/>
                    <a:lstStyle/>
                    <a:p>
                      <a:pPr marL="174625" indent="-174625">
                        <a:lnSpc>
                          <a:spcPct val="100000"/>
                        </a:lnSpc>
                        <a:spcBef>
                          <a:spcPts val="0"/>
                        </a:spcBef>
                        <a:spcAft>
                          <a:spcPts val="600"/>
                        </a:spcAft>
                      </a:pPr>
                      <a:r>
                        <a:rPr kumimoji="1" lang="ja-JP" altLang="en-US" sz="1400" kern="1200" dirty="0" smtClean="0">
                          <a:solidFill>
                            <a:schemeClr val="tx1"/>
                          </a:solidFill>
                          <a:latin typeface="+mj-ea"/>
                          <a:ea typeface="+mn-ea"/>
                          <a:cs typeface="+mn-cs"/>
                        </a:rPr>
                        <a:t>○　現行と同様、定額の基本分と利用児童数に応じた加算分の組み合わせにより補助を行うこととし、施設運営の安定化等の観点から、特に基本分の機能の充実を図る方向で検討する。</a:t>
                      </a:r>
                      <a:endParaRPr kumimoji="1" lang="en-US" altLang="ja-JP" sz="1400" kern="1200" dirty="0" smtClean="0">
                        <a:solidFill>
                          <a:schemeClr val="tx1"/>
                        </a:solidFill>
                        <a:latin typeface="+mj-ea"/>
                        <a:ea typeface="+mn-ea"/>
                        <a:cs typeface="+mn-cs"/>
                      </a:endParaRPr>
                    </a:p>
                    <a:p>
                      <a:pPr marL="174625" indent="-174625">
                        <a:lnSpc>
                          <a:spcPct val="100000"/>
                        </a:lnSpc>
                        <a:spcBef>
                          <a:spcPts val="0"/>
                        </a:spcBef>
                        <a:spcAft>
                          <a:spcPts val="600"/>
                        </a:spcAft>
                      </a:pPr>
                      <a:endParaRPr kumimoji="1" lang="en-US" altLang="ja-JP" sz="1400" kern="1200" dirty="0" smtClean="0">
                        <a:solidFill>
                          <a:schemeClr val="tx1"/>
                        </a:solidFill>
                        <a:latin typeface="+mj-ea"/>
                        <a:ea typeface="+mn-ea"/>
                        <a:cs typeface="+mn-cs"/>
                      </a:endParaRPr>
                    </a:p>
                    <a:p>
                      <a:pPr marL="87313" indent="-87313">
                        <a:lnSpc>
                          <a:spcPct val="100000"/>
                        </a:lnSpc>
                        <a:spcBef>
                          <a:spcPts val="0"/>
                        </a:spcBef>
                        <a:spcAft>
                          <a:spcPts val="600"/>
                        </a:spcAft>
                      </a:pPr>
                      <a:r>
                        <a:rPr kumimoji="1" lang="ja-JP" altLang="en-US" sz="1400" kern="1200" dirty="0" smtClean="0">
                          <a:solidFill>
                            <a:schemeClr val="tx1"/>
                          </a:solidFill>
                          <a:latin typeface="+mj-ea"/>
                          <a:ea typeface="+mn-ea"/>
                          <a:cs typeface="+mn-cs"/>
                        </a:rPr>
                        <a:t>・　設備基準等については、現行の基準を基本とする。</a:t>
                      </a:r>
                      <a:endParaRPr kumimoji="1" lang="en-US" altLang="ja-JP" sz="1400" kern="1200" dirty="0" smtClean="0">
                        <a:solidFill>
                          <a:schemeClr val="tx1"/>
                        </a:solidFill>
                        <a:latin typeface="+mj-ea"/>
                        <a:ea typeface="+mn-ea"/>
                        <a:cs typeface="+mn-cs"/>
                      </a:endParaRPr>
                    </a:p>
                    <a:p>
                      <a:pPr marL="87313" indent="-87313">
                        <a:lnSpc>
                          <a:spcPct val="100000"/>
                        </a:lnSpc>
                        <a:spcBef>
                          <a:spcPts val="0"/>
                        </a:spcBef>
                        <a:spcAft>
                          <a:spcPts val="600"/>
                        </a:spcAft>
                      </a:pPr>
                      <a:r>
                        <a:rPr kumimoji="1" lang="ja-JP" altLang="en-US" sz="1400" kern="1200" dirty="0" smtClean="0">
                          <a:solidFill>
                            <a:schemeClr val="tx1"/>
                          </a:solidFill>
                          <a:latin typeface="+mj-ea"/>
                          <a:ea typeface="+mn-ea"/>
                          <a:cs typeface="+mn-cs"/>
                        </a:rPr>
                        <a:t>・　基本分において、地域の保育所等への情報提供や巡回など、地域全体の保育の質の向上につながる機能や研修についても評価する。また、病後児保育について、</a:t>
                      </a:r>
                      <a:r>
                        <a:rPr lang="ja-JP" altLang="en-US" sz="1400" dirty="0" smtClean="0">
                          <a:solidFill>
                            <a:schemeClr val="tx1"/>
                          </a:solidFill>
                          <a:latin typeface="+mn-ea"/>
                        </a:rPr>
                        <a:t>稼働率の向上のため、協力医療機関との連携を評価する。</a:t>
                      </a:r>
                      <a:endParaRPr lang="en-US" altLang="ja-JP" sz="1400" dirty="0" smtClean="0">
                        <a:solidFill>
                          <a:schemeClr val="tx1"/>
                        </a:solidFill>
                        <a:latin typeface="+mn-ea"/>
                      </a:endParaRPr>
                    </a:p>
                    <a:p>
                      <a:pPr marL="87313" indent="-87313">
                        <a:spcAft>
                          <a:spcPts val="600"/>
                        </a:spcAft>
                      </a:pPr>
                      <a:r>
                        <a:rPr kumimoji="1" lang="ja-JP" altLang="en-US" sz="1400" kern="1200" dirty="0" smtClean="0">
                          <a:solidFill>
                            <a:schemeClr val="tx1"/>
                          </a:solidFill>
                          <a:latin typeface="+mn-ea"/>
                          <a:ea typeface="+mn-ea"/>
                          <a:cs typeface="+mn-cs"/>
                        </a:rPr>
                        <a:t>・　</a:t>
                      </a:r>
                      <a:r>
                        <a:rPr lang="ja-JP" altLang="en-US" sz="1400" dirty="0" smtClean="0">
                          <a:solidFill>
                            <a:schemeClr val="tx1"/>
                          </a:solidFill>
                          <a:latin typeface="+mn-ea"/>
                        </a:rPr>
                        <a:t>市町村において、病後児保育の利用調整やファミリー・サポート・センター事業等を活用した医師への受診などの対応のため、他事業も含めた地域ネットワークの構築に努めることとする。また、広域利用が適切に行われるよう各市町村で協定を締結する等、調整に努めることとする。</a:t>
                      </a:r>
                      <a:endParaRPr kumimoji="1" lang="en-US" altLang="ja-JP" sz="1400" kern="1200" dirty="0" smtClean="0">
                        <a:solidFill>
                          <a:schemeClr val="tx1"/>
                        </a:solidFill>
                        <a:latin typeface="+mj-ea"/>
                        <a:ea typeface="+mn-ea"/>
                        <a:cs typeface="+mn-cs"/>
                      </a:endParaRPr>
                    </a:p>
                    <a:p>
                      <a:pPr marL="87313" indent="-87313">
                        <a:lnSpc>
                          <a:spcPct val="100000"/>
                        </a:lnSpc>
                        <a:spcBef>
                          <a:spcPts val="0"/>
                        </a:spcBef>
                        <a:spcAft>
                          <a:spcPts val="600"/>
                        </a:spcAft>
                      </a:pPr>
                      <a:r>
                        <a:rPr kumimoji="1" lang="ja-JP" altLang="en-US" sz="1400" kern="1200" dirty="0" smtClean="0">
                          <a:solidFill>
                            <a:schemeClr val="tx1"/>
                          </a:solidFill>
                          <a:latin typeface="+mj-ea"/>
                          <a:ea typeface="+mn-ea"/>
                          <a:cs typeface="+mn-cs"/>
                        </a:rPr>
                        <a:t>・　保育士及び看護師等の人件費等については、公定価格や研究班の調査結果を踏まえ、設定する。</a:t>
                      </a:r>
                      <a:endParaRPr kumimoji="1" lang="en-US" altLang="ja-JP" sz="1400" kern="1200" dirty="0" smtClean="0">
                        <a:solidFill>
                          <a:schemeClr val="tx1"/>
                        </a:solidFill>
                        <a:latin typeface="+mj-ea"/>
                        <a:ea typeface="+mn-ea"/>
                        <a:cs typeface="+mn-cs"/>
                      </a:endParaRPr>
                    </a:p>
                    <a:p>
                      <a:pPr marL="87313" indent="-87313">
                        <a:lnSpc>
                          <a:spcPct val="100000"/>
                        </a:lnSpc>
                        <a:spcBef>
                          <a:spcPts val="0"/>
                        </a:spcBef>
                        <a:spcAft>
                          <a:spcPts val="600"/>
                        </a:spcAft>
                      </a:pPr>
                      <a:r>
                        <a:rPr kumimoji="1" lang="ja-JP" altLang="en-US" sz="1400" kern="1200" dirty="0" smtClean="0">
                          <a:solidFill>
                            <a:schemeClr val="tx1"/>
                          </a:solidFill>
                          <a:latin typeface="+mj-ea"/>
                          <a:ea typeface="+mn-ea"/>
                          <a:cs typeface="+mn-cs"/>
                        </a:rPr>
                        <a:t>・　</a:t>
                      </a:r>
                      <a:r>
                        <a:rPr lang="ja-JP" altLang="en-US" sz="1400" dirty="0" smtClean="0">
                          <a:solidFill>
                            <a:schemeClr val="tx1"/>
                          </a:solidFill>
                          <a:latin typeface="+mn-ea"/>
                        </a:rPr>
                        <a:t>研修については、研究班の調査及び研究結果等を勘案し、具体的な内容を検討する。</a:t>
                      </a:r>
                      <a:endParaRPr kumimoji="1" lang="en-US" altLang="ja-JP" sz="1400" kern="1200" dirty="0" smtClean="0">
                        <a:solidFill>
                          <a:schemeClr val="tx1"/>
                        </a:solidFill>
                        <a:latin typeface="+mj-ea"/>
                        <a:ea typeface="+mn-ea"/>
                        <a:cs typeface="+mn-cs"/>
                      </a:endParaRPr>
                    </a:p>
                    <a:p>
                      <a:pPr marL="87313" indent="-87313">
                        <a:lnSpc>
                          <a:spcPct val="100000"/>
                        </a:lnSpc>
                        <a:spcBef>
                          <a:spcPts val="0"/>
                        </a:spcBef>
                        <a:spcAft>
                          <a:spcPts val="600"/>
                        </a:spcAft>
                      </a:pPr>
                      <a:r>
                        <a:rPr kumimoji="1" lang="ja-JP" altLang="en-US" sz="1400" kern="1200" dirty="0" smtClean="0">
                          <a:solidFill>
                            <a:schemeClr val="tx1"/>
                          </a:solidFill>
                          <a:latin typeface="+mj-ea"/>
                          <a:ea typeface="+mn-ea"/>
                          <a:cs typeface="+mn-cs"/>
                        </a:rPr>
                        <a:t>・　事業の開始に当たって隔離室等の改修を行う場合に支援を行うこととする。</a:t>
                      </a:r>
                      <a:endParaRPr kumimoji="1" lang="en-US" altLang="ja-JP" sz="1400" kern="1200" dirty="0" smtClean="0">
                        <a:solidFill>
                          <a:schemeClr val="tx1"/>
                        </a:solidFill>
                        <a:latin typeface="+mj-ea"/>
                        <a:ea typeface="+mn-ea"/>
                        <a:cs typeface="+mn-cs"/>
                      </a:endParaRPr>
                    </a:p>
                  </a:txBody>
                  <a:tcPr anchor="ctr">
                    <a:lnL w="12700" cap="flat" cmpd="sng" algn="ctr">
                      <a:solidFill>
                        <a:schemeClr val="bg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xmlns="" val="3968900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114424"/>
            <a:ext cx="9793087" cy="655493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a:spcAft>
                <a:spcPts val="600"/>
              </a:spcAft>
            </a:pPr>
            <a:r>
              <a:rPr lang="ja-JP" altLang="ja-JP" b="1" u="heavy" dirty="0">
                <a:solidFill>
                  <a:schemeClr val="tx1"/>
                </a:solidFill>
              </a:rPr>
              <a:t>（</a:t>
            </a:r>
            <a:r>
              <a:rPr lang="ja-JP" altLang="en-US" b="1" u="heavy" dirty="0">
                <a:solidFill>
                  <a:schemeClr val="tx1"/>
                </a:solidFill>
              </a:rPr>
              <a:t>２</a:t>
            </a:r>
            <a:r>
              <a:rPr lang="ja-JP" altLang="ja-JP" b="1" u="heavy" dirty="0">
                <a:solidFill>
                  <a:schemeClr val="tx1"/>
                </a:solidFill>
              </a:rPr>
              <a:t>）</a:t>
            </a:r>
            <a:r>
              <a:rPr lang="ja-JP" altLang="en-US" b="1" u="heavy" dirty="0">
                <a:solidFill>
                  <a:schemeClr val="tx1"/>
                </a:solidFill>
              </a:rPr>
              <a:t>体調不良児対応型</a:t>
            </a:r>
            <a:endParaRPr lang="ja-JP" altLang="ja-JP" dirty="0">
              <a:solidFill>
                <a:schemeClr val="tx1"/>
              </a:solidFill>
            </a:endParaRPr>
          </a:p>
          <a:p>
            <a:pPr>
              <a:lnSpc>
                <a:spcPts val="1500"/>
              </a:lnSpc>
            </a:pPr>
            <a:r>
              <a:rPr lang="ja-JP" altLang="en-US" sz="1600" dirty="0">
                <a:solidFill>
                  <a:schemeClr val="tx1"/>
                </a:solidFill>
                <a:latin typeface="+mn-ea"/>
              </a:rPr>
              <a:t>　　</a:t>
            </a:r>
            <a:r>
              <a:rPr lang="ja-JP" altLang="en-US" sz="1500" dirty="0">
                <a:solidFill>
                  <a:schemeClr val="tx1"/>
                </a:solidFill>
              </a:rPr>
              <a:t>児童が保育中に微熱を出すなど「体調不良」となった場合において、安心かつ安全な体制を確保することで、保育所　</a:t>
            </a:r>
            <a:endParaRPr lang="en-US" altLang="ja-JP" sz="1500" dirty="0">
              <a:solidFill>
                <a:schemeClr val="tx1"/>
              </a:solidFill>
            </a:endParaRPr>
          </a:p>
          <a:p>
            <a:pPr>
              <a:lnSpc>
                <a:spcPts val="1500"/>
              </a:lnSpc>
            </a:pPr>
            <a:r>
              <a:rPr lang="ja-JP" altLang="en-US" sz="1500" dirty="0">
                <a:solidFill>
                  <a:schemeClr val="tx1"/>
                </a:solidFill>
              </a:rPr>
              <a:t>　における緊急的な対応を図る事業及び保育所に通所する児童に対して保健的な対応等を図る事業。</a:t>
            </a:r>
            <a:endParaRPr lang="en-US" altLang="ja-JP" sz="1500" dirty="0">
              <a:solidFill>
                <a:schemeClr val="tx1"/>
              </a:solidFill>
              <a:latin typeface="+mn-ea"/>
            </a:endParaRPr>
          </a:p>
          <a:p>
            <a:pPr marL="36000"/>
            <a:endParaRPr lang="en-US" altLang="ja-JP" sz="1000" dirty="0" smtClean="0">
              <a:solidFill>
                <a:schemeClr val="tx1"/>
              </a:solidFill>
              <a:latin typeface="+mn-ea"/>
            </a:endParaRPr>
          </a:p>
          <a:p>
            <a:pPr marL="36000"/>
            <a:endParaRPr lang="en-US" altLang="ja-JP" sz="1500" dirty="0">
              <a:solidFill>
                <a:schemeClr val="tx1"/>
              </a:solidFill>
              <a:latin typeface="+mn-ea"/>
            </a:endParaRPr>
          </a:p>
          <a:p>
            <a:pPr marL="36000"/>
            <a:r>
              <a:rPr lang="ja-JP" altLang="en-US" sz="1500" dirty="0">
                <a:solidFill>
                  <a:schemeClr val="tx1"/>
                </a:solidFill>
                <a:latin typeface="+mn-ea"/>
              </a:rPr>
              <a:t>○人員配置基準</a:t>
            </a:r>
            <a:endParaRPr lang="en-US" altLang="ja-JP" sz="1500" dirty="0">
              <a:solidFill>
                <a:schemeClr val="tx1"/>
              </a:solidFill>
              <a:latin typeface="+mn-ea"/>
            </a:endParaRPr>
          </a:p>
          <a:p>
            <a:pPr marL="87313" indent="-87313"/>
            <a:r>
              <a:rPr lang="ja-JP" altLang="en-US" sz="1500" dirty="0" smtClean="0">
                <a:solidFill>
                  <a:schemeClr val="tx1"/>
                </a:solidFill>
              </a:rPr>
              <a:t>＜現行の規定＞</a:t>
            </a:r>
            <a:endParaRPr lang="en-US" altLang="ja-JP" sz="1500" dirty="0" smtClean="0">
              <a:solidFill>
                <a:schemeClr val="tx1"/>
              </a:solidFill>
            </a:endParaRPr>
          </a:p>
          <a:p>
            <a:pPr marL="174625" indent="-174625"/>
            <a:r>
              <a:rPr lang="ja-JP" altLang="en-US" sz="1500" dirty="0" smtClean="0">
                <a:solidFill>
                  <a:schemeClr val="tx1"/>
                </a:solidFill>
              </a:rPr>
              <a:t>　・　看護師</a:t>
            </a:r>
            <a:r>
              <a:rPr lang="ja-JP" altLang="en-US" sz="1500" dirty="0">
                <a:solidFill>
                  <a:schemeClr val="tx1"/>
                </a:solidFill>
              </a:rPr>
              <a:t>等を２名以上配置し、うち１名以上を体調不良児の看護を担当する看護師等とすること。ただし、延長保育２時間以上実施又は夜間保育所等である場合には、看護師等１名以上の配置で事業実施が可能。</a:t>
            </a:r>
            <a:endParaRPr lang="en-US" altLang="ja-JP" sz="1500" dirty="0">
              <a:solidFill>
                <a:schemeClr val="tx1"/>
              </a:solidFill>
            </a:endParaRPr>
          </a:p>
          <a:p>
            <a:pPr marL="87313" indent="-87313">
              <a:lnSpc>
                <a:spcPct val="100000"/>
              </a:lnSpc>
            </a:pPr>
            <a:r>
              <a:rPr lang="ja-JP" altLang="en-US" sz="1500" dirty="0" smtClean="0">
                <a:solidFill>
                  <a:schemeClr val="tx1"/>
                </a:solidFill>
              </a:rPr>
              <a:t>　・　預かる</a:t>
            </a:r>
            <a:r>
              <a:rPr lang="ja-JP" altLang="en-US" sz="1500" dirty="0">
                <a:solidFill>
                  <a:schemeClr val="tx1"/>
                </a:solidFill>
              </a:rPr>
              <a:t>体調不良児の人数は、看護師等１名に対して２名程度とする</a:t>
            </a:r>
            <a:r>
              <a:rPr lang="ja-JP" altLang="en-US" sz="1500" dirty="0" smtClean="0">
                <a:solidFill>
                  <a:schemeClr val="tx1"/>
                </a:solidFill>
              </a:rPr>
              <a:t>こと。</a:t>
            </a:r>
            <a:endParaRPr lang="en-US" altLang="ja-JP" sz="1500" dirty="0">
              <a:solidFill>
                <a:schemeClr val="tx1"/>
              </a:solidFill>
            </a:endParaRPr>
          </a:p>
          <a:p>
            <a:pPr marL="1081088" indent="-1081088"/>
            <a:endParaRPr lang="en-US" altLang="ja-JP" sz="800" dirty="0" smtClean="0">
              <a:solidFill>
                <a:schemeClr val="tx1"/>
              </a:solidFill>
              <a:latin typeface="+mn-ea"/>
            </a:endParaRPr>
          </a:p>
          <a:p>
            <a:pPr marL="1081088" indent="-1081088"/>
            <a:r>
              <a:rPr lang="ja-JP" altLang="en-US" sz="1500" dirty="0" smtClean="0">
                <a:solidFill>
                  <a:schemeClr val="tx1"/>
                </a:solidFill>
                <a:latin typeface="+mn-ea"/>
              </a:rPr>
              <a:t>○補助方法</a:t>
            </a:r>
            <a:endParaRPr lang="en-US" altLang="ja-JP" sz="1500" dirty="0">
              <a:solidFill>
                <a:schemeClr val="tx1"/>
              </a:solidFill>
              <a:latin typeface="+mn-ea"/>
            </a:endParaRPr>
          </a:p>
          <a:p>
            <a:pPr marL="1081088" indent="-1081088"/>
            <a:r>
              <a:rPr lang="ja-JP" altLang="en-US" sz="1500" dirty="0" smtClean="0">
                <a:solidFill>
                  <a:schemeClr val="tx1"/>
                </a:solidFill>
                <a:latin typeface="+mj-ea"/>
              </a:rPr>
              <a:t>＜現行の規定＞</a:t>
            </a:r>
            <a:endParaRPr lang="en-US" altLang="ja-JP" sz="1500" dirty="0" smtClean="0">
              <a:solidFill>
                <a:schemeClr val="tx1"/>
              </a:solidFill>
              <a:latin typeface="+mj-ea"/>
            </a:endParaRPr>
          </a:p>
          <a:p>
            <a:pPr marL="1081088" indent="-1081088"/>
            <a:r>
              <a:rPr lang="ja-JP" altLang="en-US" sz="1500" dirty="0" smtClean="0">
                <a:solidFill>
                  <a:schemeClr val="tx1"/>
                </a:solidFill>
                <a:latin typeface="+mj-ea"/>
              </a:rPr>
              <a:t>　　１か所</a:t>
            </a:r>
            <a:r>
              <a:rPr lang="ja-JP" altLang="en-US" sz="1500" dirty="0">
                <a:solidFill>
                  <a:schemeClr val="tx1"/>
                </a:solidFill>
                <a:latin typeface="+mj-ea"/>
              </a:rPr>
              <a:t>あたり年額</a:t>
            </a:r>
            <a:r>
              <a:rPr lang="ja-JP" altLang="en-US" sz="1500" dirty="0" smtClean="0">
                <a:solidFill>
                  <a:schemeClr val="tx1"/>
                </a:solidFill>
                <a:latin typeface="+mj-ea"/>
              </a:rPr>
              <a:t>・・・・</a:t>
            </a:r>
            <a:r>
              <a:rPr lang="ja-JP" altLang="en-US" sz="1500" dirty="0">
                <a:solidFill>
                  <a:schemeClr val="tx1"/>
                </a:solidFill>
                <a:latin typeface="+mj-ea"/>
              </a:rPr>
              <a:t>・・</a:t>
            </a:r>
            <a:r>
              <a:rPr lang="en-US" altLang="ja-JP" sz="1500" dirty="0">
                <a:solidFill>
                  <a:schemeClr val="tx1"/>
                </a:solidFill>
                <a:latin typeface="+mj-ea"/>
              </a:rPr>
              <a:t>4,310</a:t>
            </a:r>
            <a:r>
              <a:rPr lang="ja-JP" altLang="en-US" sz="1500" dirty="0">
                <a:solidFill>
                  <a:schemeClr val="tx1"/>
                </a:solidFill>
                <a:latin typeface="+mj-ea"/>
              </a:rPr>
              <a:t>千円</a:t>
            </a:r>
            <a:endParaRPr lang="en-US" altLang="ja-JP" sz="1500" dirty="0">
              <a:solidFill>
                <a:schemeClr val="tx1"/>
              </a:solidFill>
              <a:latin typeface="+mj-ea"/>
            </a:endParaRPr>
          </a:p>
          <a:p>
            <a:pPr marL="1081088" indent="-1081088"/>
            <a:endParaRPr lang="en-US" altLang="ja-JP" sz="1500" dirty="0">
              <a:solidFill>
                <a:schemeClr val="tx1"/>
              </a:solidFill>
              <a:latin typeface="+mn-ea"/>
            </a:endParaRPr>
          </a:p>
          <a:p>
            <a:pPr marL="1081088" indent="-1081088"/>
            <a:r>
              <a:rPr lang="ja-JP" altLang="en-US" sz="1500" dirty="0">
                <a:solidFill>
                  <a:schemeClr val="tx1"/>
                </a:solidFill>
                <a:latin typeface="+mn-ea"/>
              </a:rPr>
              <a:t>○その他</a:t>
            </a:r>
            <a:endParaRPr lang="en-US" altLang="ja-JP" sz="1500" dirty="0">
              <a:solidFill>
                <a:schemeClr val="tx1"/>
              </a:solidFill>
              <a:latin typeface="+mn-ea"/>
            </a:endParaRPr>
          </a:p>
          <a:p>
            <a:pPr marL="1081088" indent="-1081088"/>
            <a:r>
              <a:rPr lang="ja-JP" altLang="en-US" sz="1500" dirty="0">
                <a:solidFill>
                  <a:schemeClr val="tx1"/>
                </a:solidFill>
                <a:latin typeface="+mn-ea"/>
              </a:rPr>
              <a:t>＜論点＞</a:t>
            </a:r>
            <a:endParaRPr lang="en-US" altLang="ja-JP" sz="1500" dirty="0">
              <a:solidFill>
                <a:schemeClr val="tx1"/>
              </a:solidFill>
              <a:latin typeface="+mn-ea"/>
            </a:endParaRPr>
          </a:p>
          <a:p>
            <a:pPr marL="174625" indent="98425"/>
            <a:r>
              <a:rPr lang="ja-JP" altLang="en-US" sz="1500" dirty="0" smtClean="0">
                <a:solidFill>
                  <a:schemeClr val="tx1"/>
                </a:solidFill>
                <a:latin typeface="+mn-ea"/>
              </a:rPr>
              <a:t>実施施設（現行</a:t>
            </a:r>
            <a:r>
              <a:rPr lang="ja-JP" altLang="en-US" sz="1500" dirty="0">
                <a:solidFill>
                  <a:schemeClr val="tx1"/>
                </a:solidFill>
                <a:latin typeface="+mn-ea"/>
              </a:rPr>
              <a:t>は保育所</a:t>
            </a:r>
            <a:r>
              <a:rPr lang="ja-JP" altLang="en-US" sz="1500" dirty="0" smtClean="0">
                <a:solidFill>
                  <a:schemeClr val="tx1"/>
                </a:solidFill>
                <a:latin typeface="+mn-ea"/>
              </a:rPr>
              <a:t>のみ）に</a:t>
            </a:r>
            <a:r>
              <a:rPr lang="ja-JP" altLang="en-US" sz="1500" dirty="0">
                <a:solidFill>
                  <a:schemeClr val="tx1"/>
                </a:solidFill>
                <a:latin typeface="+mn-ea"/>
              </a:rPr>
              <a:t>ついて</a:t>
            </a:r>
            <a:r>
              <a:rPr lang="ja-JP" altLang="en-US" sz="1500" dirty="0" smtClean="0">
                <a:solidFill>
                  <a:schemeClr val="tx1"/>
                </a:solidFill>
                <a:latin typeface="+mn-ea"/>
              </a:rPr>
              <a:t>、医務室が設けられている場合の認定</a:t>
            </a:r>
            <a:r>
              <a:rPr lang="ja-JP" altLang="en-US" sz="1500" dirty="0">
                <a:solidFill>
                  <a:schemeClr val="tx1"/>
                </a:solidFill>
                <a:latin typeface="+mn-ea"/>
              </a:rPr>
              <a:t>こども</a:t>
            </a:r>
            <a:r>
              <a:rPr lang="ja-JP" altLang="en-US" sz="1500" dirty="0" smtClean="0">
                <a:solidFill>
                  <a:schemeClr val="tx1"/>
                </a:solidFill>
                <a:latin typeface="+mn-ea"/>
              </a:rPr>
              <a:t>園、</a:t>
            </a:r>
            <a:r>
              <a:rPr lang="ja-JP" altLang="en-US" sz="1500" dirty="0">
                <a:solidFill>
                  <a:schemeClr val="tx1"/>
                </a:solidFill>
                <a:latin typeface="+mn-ea"/>
              </a:rPr>
              <a:t>事業所内</a:t>
            </a:r>
            <a:r>
              <a:rPr lang="ja-JP" altLang="en-US" sz="1500" dirty="0" smtClean="0">
                <a:solidFill>
                  <a:schemeClr val="tx1"/>
                </a:solidFill>
                <a:latin typeface="+mn-ea"/>
              </a:rPr>
              <a:t>保育での実施について、どう</a:t>
            </a:r>
            <a:r>
              <a:rPr lang="ja-JP" altLang="en-US" sz="1500" dirty="0">
                <a:solidFill>
                  <a:schemeClr val="tx1"/>
                </a:solidFill>
                <a:latin typeface="+mn-ea"/>
              </a:rPr>
              <a:t>考えるか</a:t>
            </a:r>
            <a:r>
              <a:rPr lang="ja-JP" altLang="en-US" sz="1500" dirty="0" smtClean="0">
                <a:solidFill>
                  <a:schemeClr val="tx1"/>
                </a:solidFill>
                <a:latin typeface="+mn-ea"/>
              </a:rPr>
              <a:t>。</a:t>
            </a:r>
            <a:endParaRPr lang="en-US" altLang="ja-JP" sz="1500" dirty="0" smtClean="0">
              <a:solidFill>
                <a:schemeClr val="tx1"/>
              </a:solidFill>
              <a:latin typeface="+mn-ea"/>
            </a:endParaRPr>
          </a:p>
          <a:p>
            <a:pPr marL="900113" indent="-627063"/>
            <a:r>
              <a:rPr lang="en-US" altLang="ja-JP" sz="1500" dirty="0" smtClean="0">
                <a:solidFill>
                  <a:schemeClr val="tx1"/>
                </a:solidFill>
                <a:latin typeface="+mn-ea"/>
              </a:rPr>
              <a:t>※</a:t>
            </a:r>
            <a:r>
              <a:rPr lang="ja-JP" altLang="en-US" sz="1500" dirty="0" smtClean="0">
                <a:solidFill>
                  <a:schemeClr val="tx1"/>
                </a:solidFill>
                <a:latin typeface="+mn-ea"/>
              </a:rPr>
              <a:t>保育所における看護師配置について、施設型給付等との関係の整理が必要。</a:t>
            </a:r>
            <a:endParaRPr lang="en-US" altLang="ja-JP" sz="1500" dirty="0">
              <a:solidFill>
                <a:schemeClr val="tx1"/>
              </a:solidFill>
              <a:latin typeface="+mn-ea"/>
            </a:endParaRPr>
          </a:p>
          <a:p>
            <a:endParaRPr lang="en-US" altLang="ja-JP" sz="1500" dirty="0">
              <a:solidFill>
                <a:schemeClr val="tx1"/>
              </a:solidFill>
              <a:latin typeface="+mn-ea"/>
            </a:endParaRPr>
          </a:p>
          <a:p>
            <a:r>
              <a:rPr lang="en-US" altLang="ja-JP" sz="1500" dirty="0" smtClean="0">
                <a:solidFill>
                  <a:schemeClr val="tx1"/>
                </a:solidFill>
                <a:latin typeface="+mn-ea"/>
              </a:rPr>
              <a:t>【</a:t>
            </a:r>
            <a:r>
              <a:rPr lang="ja-JP" altLang="en-US" sz="1500" dirty="0" smtClean="0">
                <a:solidFill>
                  <a:schemeClr val="tx1"/>
                </a:solidFill>
                <a:latin typeface="+mn-ea"/>
              </a:rPr>
              <a:t>対応方針</a:t>
            </a:r>
            <a:r>
              <a:rPr lang="en-US" altLang="ja-JP" sz="1500" dirty="0" smtClean="0">
                <a:solidFill>
                  <a:schemeClr val="tx1"/>
                </a:solidFill>
                <a:latin typeface="+mn-ea"/>
              </a:rPr>
              <a:t>】</a:t>
            </a:r>
          </a:p>
          <a:p>
            <a:pPr marL="261938" indent="-261938"/>
            <a:r>
              <a:rPr lang="ja-JP" altLang="en-US" sz="1500" dirty="0">
                <a:solidFill>
                  <a:schemeClr val="tx1"/>
                </a:solidFill>
                <a:latin typeface="+mn-ea"/>
              </a:rPr>
              <a:t>　</a:t>
            </a:r>
            <a:r>
              <a:rPr lang="ja-JP" altLang="en-US" sz="1500" dirty="0" smtClean="0">
                <a:solidFill>
                  <a:schemeClr val="tx1"/>
                </a:solidFill>
                <a:latin typeface="+mn-ea"/>
              </a:rPr>
              <a:t>・　現行の基準を基本とした上で、実施施設について、医務室が設けられている場合は認定こども園、事業所内保育、小規模保育での実施も可能とする。なお、保育所における看護師配置については、</a:t>
            </a:r>
            <a:r>
              <a:rPr lang="ja-JP" altLang="en-US" sz="1500" dirty="0">
                <a:solidFill>
                  <a:schemeClr val="tx1"/>
                </a:solidFill>
                <a:latin typeface="+mn-ea"/>
              </a:rPr>
              <a:t>公定価格</a:t>
            </a:r>
            <a:r>
              <a:rPr lang="ja-JP" altLang="en-US" sz="1500" dirty="0" smtClean="0">
                <a:solidFill>
                  <a:schemeClr val="tx1"/>
                </a:solidFill>
                <a:latin typeface="+mn-ea"/>
              </a:rPr>
              <a:t>との関係を踏まえて</a:t>
            </a:r>
            <a:r>
              <a:rPr lang="ja-JP" altLang="en-US" sz="1500" dirty="0">
                <a:solidFill>
                  <a:schemeClr val="tx1"/>
                </a:solidFill>
                <a:latin typeface="+mn-ea"/>
              </a:rPr>
              <a:t>整理</a:t>
            </a:r>
            <a:r>
              <a:rPr lang="ja-JP" altLang="en-US" sz="1500" dirty="0" smtClean="0">
                <a:solidFill>
                  <a:schemeClr val="tx1"/>
                </a:solidFill>
                <a:latin typeface="+mn-ea"/>
              </a:rPr>
              <a:t>する。</a:t>
            </a:r>
            <a:endParaRPr lang="en-US" altLang="ja-JP" sz="1500" dirty="0" smtClean="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4</a:t>
            </a:fld>
            <a:endParaRPr kumimoji="1" lang="ja-JP" altLang="en-US"/>
          </a:p>
        </p:txBody>
      </p:sp>
    </p:spTree>
    <p:extLst>
      <p:ext uri="{BB962C8B-B14F-4D97-AF65-F5344CB8AC3E}">
        <p14:creationId xmlns:p14="http://schemas.microsoft.com/office/powerpoint/2010/main" xmlns="" val="1684134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456" y="114424"/>
            <a:ext cx="9793087" cy="655493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nchorCtr="0"/>
          <a:lstStyle/>
          <a:p>
            <a:pPr>
              <a:spcAft>
                <a:spcPts val="600"/>
              </a:spcAft>
            </a:pPr>
            <a:r>
              <a:rPr lang="ja-JP" altLang="ja-JP" b="1" u="heavy" dirty="0">
                <a:solidFill>
                  <a:schemeClr val="tx1"/>
                </a:solidFill>
              </a:rPr>
              <a:t>（</a:t>
            </a:r>
            <a:r>
              <a:rPr lang="ja-JP" altLang="en-US" b="1" u="heavy" dirty="0">
                <a:solidFill>
                  <a:schemeClr val="tx1"/>
                </a:solidFill>
              </a:rPr>
              <a:t>３</a:t>
            </a:r>
            <a:r>
              <a:rPr lang="ja-JP" altLang="ja-JP" b="1" u="heavy" dirty="0">
                <a:solidFill>
                  <a:schemeClr val="tx1"/>
                </a:solidFill>
              </a:rPr>
              <a:t>）</a:t>
            </a:r>
            <a:r>
              <a:rPr lang="ja-JP" altLang="en-US" b="1" u="heavy" dirty="0">
                <a:solidFill>
                  <a:schemeClr val="tx1"/>
                </a:solidFill>
              </a:rPr>
              <a:t>訪問型</a:t>
            </a:r>
            <a:endParaRPr lang="ja-JP" altLang="ja-JP" dirty="0">
              <a:solidFill>
                <a:schemeClr val="tx1"/>
              </a:solidFill>
            </a:endParaRPr>
          </a:p>
          <a:p>
            <a:pPr marL="174625" indent="-174625">
              <a:lnSpc>
                <a:spcPts val="1500"/>
              </a:lnSpc>
            </a:pPr>
            <a:r>
              <a:rPr lang="ja-JP" altLang="en-US" sz="1500" dirty="0">
                <a:solidFill>
                  <a:schemeClr val="tx1"/>
                </a:solidFill>
                <a:latin typeface="+mn-ea"/>
              </a:rPr>
              <a:t>　　</a:t>
            </a:r>
            <a:r>
              <a:rPr lang="ja-JP" altLang="en-US" sz="1500" dirty="0">
                <a:solidFill>
                  <a:schemeClr val="tx1"/>
                </a:solidFill>
              </a:rPr>
              <a:t>児童が「回復期に至らない場合」又は、「回復期」であり、かつ、集団保育が困難な期間において、当該児童の自宅において一時的に保育する事業</a:t>
            </a:r>
            <a:r>
              <a:rPr lang="ja-JP" altLang="en-US" sz="1500" dirty="0" smtClean="0">
                <a:solidFill>
                  <a:schemeClr val="tx1"/>
                </a:solidFill>
              </a:rPr>
              <a:t>。</a:t>
            </a:r>
            <a:endParaRPr lang="en-US" altLang="ja-JP" sz="1500" dirty="0" smtClean="0">
              <a:solidFill>
                <a:schemeClr val="tx1"/>
              </a:solidFill>
            </a:endParaRPr>
          </a:p>
          <a:p>
            <a:pPr marL="174625" indent="-174625">
              <a:lnSpc>
                <a:spcPts val="1500"/>
              </a:lnSpc>
            </a:pPr>
            <a:endParaRPr lang="en-US" altLang="ja-JP" sz="1500" dirty="0" smtClean="0">
              <a:solidFill>
                <a:schemeClr val="tx1"/>
              </a:solidFill>
            </a:endParaRPr>
          </a:p>
          <a:p>
            <a:pPr marL="36000"/>
            <a:r>
              <a:rPr lang="ja-JP" altLang="en-US" sz="1500" dirty="0" smtClean="0">
                <a:solidFill>
                  <a:schemeClr val="tx1"/>
                </a:solidFill>
                <a:latin typeface="+mn-ea"/>
              </a:rPr>
              <a:t>○人員</a:t>
            </a:r>
            <a:r>
              <a:rPr lang="ja-JP" altLang="en-US" sz="1500" dirty="0">
                <a:solidFill>
                  <a:schemeClr val="tx1"/>
                </a:solidFill>
                <a:latin typeface="+mn-ea"/>
              </a:rPr>
              <a:t>配置基準</a:t>
            </a:r>
            <a:endParaRPr lang="en-US" altLang="ja-JP" sz="1500" dirty="0">
              <a:solidFill>
                <a:schemeClr val="tx1"/>
              </a:solidFill>
              <a:latin typeface="+mn-ea"/>
            </a:endParaRPr>
          </a:p>
          <a:p>
            <a:pPr marL="36000"/>
            <a:r>
              <a:rPr lang="ja-JP" altLang="en-US" sz="1500" dirty="0" smtClean="0">
                <a:solidFill>
                  <a:schemeClr val="tx1"/>
                </a:solidFill>
                <a:latin typeface="+mn-ea"/>
              </a:rPr>
              <a:t>＜現行の規定＞</a:t>
            </a:r>
            <a:endParaRPr lang="en-US" altLang="ja-JP" sz="1500" dirty="0" smtClean="0">
              <a:solidFill>
                <a:schemeClr val="tx1"/>
              </a:solidFill>
              <a:latin typeface="+mn-ea"/>
            </a:endParaRPr>
          </a:p>
          <a:p>
            <a:pPr marL="174625" indent="-174625"/>
            <a:r>
              <a:rPr lang="ja-JP" altLang="en-US" sz="1500" dirty="0">
                <a:solidFill>
                  <a:schemeClr val="tx1"/>
                </a:solidFill>
              </a:rPr>
              <a:t>　</a:t>
            </a:r>
            <a:r>
              <a:rPr lang="ja-JP" altLang="en-US" sz="1500" dirty="0" smtClean="0">
                <a:solidFill>
                  <a:schemeClr val="tx1"/>
                </a:solidFill>
              </a:rPr>
              <a:t>・　病児</a:t>
            </a:r>
            <a:r>
              <a:rPr lang="ja-JP" altLang="en-US" sz="1500" dirty="0">
                <a:solidFill>
                  <a:schemeClr val="tx1"/>
                </a:solidFill>
              </a:rPr>
              <a:t>（病後児）の看護を担当する一定の研修を修了した看護師等、保育士、研修により市町村長が認めた</a:t>
            </a:r>
            <a:r>
              <a:rPr lang="ja-JP" altLang="en-US" sz="1500" dirty="0" smtClean="0">
                <a:solidFill>
                  <a:schemeClr val="tx1"/>
                </a:solidFill>
              </a:rPr>
              <a:t>者（以下、「家庭的保育者」という。）の</a:t>
            </a:r>
            <a:r>
              <a:rPr lang="ja-JP" altLang="en-US" sz="1500" dirty="0">
                <a:solidFill>
                  <a:schemeClr val="tx1"/>
                </a:solidFill>
              </a:rPr>
              <a:t>いずれか１名以上</a:t>
            </a:r>
            <a:r>
              <a:rPr lang="ja-JP" altLang="en-US" sz="1500" dirty="0" smtClean="0">
                <a:solidFill>
                  <a:schemeClr val="tx1"/>
                </a:solidFill>
              </a:rPr>
              <a:t>配置。</a:t>
            </a:r>
            <a:endParaRPr lang="en-US" altLang="ja-JP" sz="1500" dirty="0">
              <a:solidFill>
                <a:schemeClr val="tx1"/>
              </a:solidFill>
            </a:endParaRPr>
          </a:p>
          <a:p>
            <a:pPr marL="174625" indent="-174625"/>
            <a:r>
              <a:rPr lang="ja-JP" altLang="en-US" sz="1500" dirty="0">
                <a:solidFill>
                  <a:schemeClr val="tx1"/>
                </a:solidFill>
              </a:rPr>
              <a:t>　</a:t>
            </a:r>
            <a:r>
              <a:rPr lang="ja-JP" altLang="en-US" sz="1500" dirty="0" smtClean="0">
                <a:solidFill>
                  <a:schemeClr val="tx1"/>
                </a:solidFill>
              </a:rPr>
              <a:t>・　預かる</a:t>
            </a:r>
            <a:r>
              <a:rPr lang="ja-JP" altLang="en-US" sz="1500" dirty="0">
                <a:solidFill>
                  <a:schemeClr val="tx1"/>
                </a:solidFill>
              </a:rPr>
              <a:t>児童の人数は、上記職員１名に対して１名</a:t>
            </a:r>
            <a:r>
              <a:rPr lang="ja-JP" altLang="en-US" sz="1500" dirty="0" smtClean="0">
                <a:solidFill>
                  <a:schemeClr val="tx1"/>
                </a:solidFill>
              </a:rPr>
              <a:t>程度。</a:t>
            </a:r>
            <a:endParaRPr lang="en-US" altLang="ja-JP" sz="1500" dirty="0">
              <a:solidFill>
                <a:schemeClr val="tx1"/>
              </a:solidFill>
            </a:endParaRPr>
          </a:p>
          <a:p>
            <a:pPr marL="36000"/>
            <a:endParaRPr lang="en-US" altLang="ja-JP" sz="1500" dirty="0">
              <a:solidFill>
                <a:schemeClr val="tx1"/>
              </a:solidFill>
              <a:latin typeface="+mn-ea"/>
            </a:endParaRPr>
          </a:p>
          <a:p>
            <a:pPr marL="36000"/>
            <a:r>
              <a:rPr lang="ja-JP" altLang="en-US" sz="1500" dirty="0">
                <a:solidFill>
                  <a:schemeClr val="tx1"/>
                </a:solidFill>
                <a:latin typeface="+mn-ea"/>
              </a:rPr>
              <a:t>＜論点</a:t>
            </a:r>
            <a:r>
              <a:rPr lang="ja-JP" altLang="en-US" sz="1500" dirty="0" smtClean="0">
                <a:solidFill>
                  <a:schemeClr val="tx1"/>
                </a:solidFill>
                <a:latin typeface="+mn-ea"/>
              </a:rPr>
              <a:t>＞</a:t>
            </a:r>
            <a:endParaRPr lang="en-US" altLang="ja-JP" sz="1500" dirty="0" smtClean="0">
              <a:solidFill>
                <a:schemeClr val="tx1"/>
              </a:solidFill>
              <a:latin typeface="+mn-ea"/>
            </a:endParaRPr>
          </a:p>
          <a:p>
            <a:pPr marL="900113" indent="-900113"/>
            <a:r>
              <a:rPr lang="ja-JP" altLang="en-US" sz="1500" dirty="0" smtClean="0">
                <a:solidFill>
                  <a:schemeClr val="tx1"/>
                </a:solidFill>
                <a:latin typeface="+mn-ea"/>
              </a:rPr>
              <a:t>　　</a:t>
            </a:r>
            <a:r>
              <a:rPr lang="ja-JP" altLang="en-US" sz="1500" dirty="0">
                <a:solidFill>
                  <a:schemeClr val="tx1"/>
                </a:solidFill>
                <a:latin typeface="+mn-ea"/>
              </a:rPr>
              <a:t>病児・病後児の対応の</a:t>
            </a:r>
            <a:r>
              <a:rPr lang="ja-JP" altLang="en-US" sz="1500" dirty="0" smtClean="0">
                <a:solidFill>
                  <a:schemeClr val="tx1"/>
                </a:solidFill>
                <a:latin typeface="+mn-ea"/>
              </a:rPr>
              <a:t>ため、研修</a:t>
            </a:r>
            <a:r>
              <a:rPr lang="ja-JP" altLang="en-US" sz="1500" dirty="0">
                <a:solidFill>
                  <a:schemeClr val="tx1"/>
                </a:solidFill>
                <a:latin typeface="+mn-ea"/>
              </a:rPr>
              <a:t>の今後の在り方について、どう考えるか。</a:t>
            </a:r>
            <a:r>
              <a:rPr lang="ja-JP" altLang="en-US" sz="1500" dirty="0" smtClean="0">
                <a:solidFill>
                  <a:schemeClr val="tx1"/>
                </a:solidFill>
                <a:latin typeface="+mn-ea"/>
              </a:rPr>
              <a:t>（再掲）</a:t>
            </a:r>
            <a:endParaRPr lang="en-US" altLang="ja-JP" sz="1500" dirty="0" smtClean="0">
              <a:solidFill>
                <a:schemeClr val="tx1"/>
              </a:solidFill>
              <a:latin typeface="+mn-ea"/>
            </a:endParaRPr>
          </a:p>
          <a:p>
            <a:pPr marL="36000"/>
            <a:endParaRPr lang="en-US" altLang="ja-JP" sz="1500" dirty="0" smtClean="0">
              <a:solidFill>
                <a:schemeClr val="tx1"/>
              </a:solidFill>
              <a:latin typeface="+mn-ea"/>
            </a:endParaRPr>
          </a:p>
          <a:p>
            <a:pPr marL="36000"/>
            <a:r>
              <a:rPr lang="ja-JP" altLang="en-US" sz="1500" dirty="0" smtClean="0">
                <a:solidFill>
                  <a:schemeClr val="tx1"/>
                </a:solidFill>
                <a:latin typeface="+mn-ea"/>
              </a:rPr>
              <a:t>○補助</a:t>
            </a:r>
            <a:r>
              <a:rPr lang="ja-JP" altLang="en-US" sz="1500" dirty="0">
                <a:solidFill>
                  <a:schemeClr val="tx1"/>
                </a:solidFill>
                <a:latin typeface="+mn-ea"/>
              </a:rPr>
              <a:t>方法</a:t>
            </a:r>
            <a:endParaRPr lang="en-US" altLang="ja-JP" sz="1500" dirty="0" smtClean="0">
              <a:solidFill>
                <a:schemeClr val="tx1"/>
              </a:solidFill>
              <a:latin typeface="+mn-ea"/>
            </a:endParaRPr>
          </a:p>
          <a:p>
            <a:pPr marL="36000"/>
            <a:r>
              <a:rPr lang="ja-JP" altLang="en-US" sz="1500" dirty="0" smtClean="0">
                <a:solidFill>
                  <a:schemeClr val="tx1"/>
                </a:solidFill>
                <a:latin typeface="+mj-ea"/>
              </a:rPr>
              <a:t>＜現行の規定＞</a:t>
            </a:r>
            <a:endParaRPr lang="en-US" altLang="ja-JP" sz="1500" dirty="0" smtClean="0">
              <a:solidFill>
                <a:schemeClr val="tx1"/>
              </a:solidFill>
              <a:latin typeface="+mj-ea"/>
            </a:endParaRPr>
          </a:p>
          <a:p>
            <a:pPr marL="36000"/>
            <a:r>
              <a:rPr lang="ja-JP" altLang="en-US" sz="1500" dirty="0" smtClean="0">
                <a:solidFill>
                  <a:schemeClr val="tx1"/>
                </a:solidFill>
                <a:latin typeface="+mj-ea"/>
              </a:rPr>
              <a:t>　　１か所</a:t>
            </a:r>
            <a:r>
              <a:rPr lang="ja-JP" altLang="en-US" sz="1500" dirty="0">
                <a:solidFill>
                  <a:schemeClr val="tx1"/>
                </a:solidFill>
                <a:latin typeface="+mj-ea"/>
              </a:rPr>
              <a:t>あたり年額・・・・・</a:t>
            </a:r>
            <a:r>
              <a:rPr lang="en-US" altLang="ja-JP" sz="1500" dirty="0">
                <a:solidFill>
                  <a:schemeClr val="tx1"/>
                </a:solidFill>
                <a:latin typeface="+mj-ea"/>
              </a:rPr>
              <a:t>6,711</a:t>
            </a:r>
            <a:r>
              <a:rPr lang="ja-JP" altLang="en-US" sz="1500" dirty="0" smtClean="0">
                <a:solidFill>
                  <a:schemeClr val="tx1"/>
                </a:solidFill>
                <a:latin typeface="+mj-ea"/>
              </a:rPr>
              <a:t>千円</a:t>
            </a:r>
            <a:endParaRPr lang="en-US" altLang="ja-JP" sz="1500" dirty="0" smtClean="0">
              <a:solidFill>
                <a:schemeClr val="tx1"/>
              </a:solidFill>
              <a:latin typeface="+mj-ea"/>
            </a:endParaRPr>
          </a:p>
          <a:p>
            <a:pPr marL="1081088" indent="-1081088"/>
            <a:endParaRPr lang="en-US" altLang="ja-JP" sz="1500" dirty="0" smtClean="0">
              <a:solidFill>
                <a:schemeClr val="tx1"/>
              </a:solidFill>
              <a:latin typeface="+mn-ea"/>
            </a:endParaRPr>
          </a:p>
          <a:p>
            <a:pPr marL="1081088" indent="-1081088"/>
            <a:r>
              <a:rPr lang="en-US" altLang="ja-JP" sz="1500" dirty="0" smtClean="0">
                <a:solidFill>
                  <a:schemeClr val="tx1"/>
                </a:solidFill>
                <a:latin typeface="+mn-ea"/>
              </a:rPr>
              <a:t>【</a:t>
            </a:r>
            <a:r>
              <a:rPr lang="ja-JP" altLang="en-US" sz="1500" dirty="0">
                <a:solidFill>
                  <a:schemeClr val="tx1"/>
                </a:solidFill>
                <a:latin typeface="+mn-ea"/>
              </a:rPr>
              <a:t>対応</a:t>
            </a:r>
            <a:r>
              <a:rPr lang="ja-JP" altLang="en-US" sz="1500" dirty="0" smtClean="0">
                <a:solidFill>
                  <a:schemeClr val="tx1"/>
                </a:solidFill>
                <a:latin typeface="+mn-ea"/>
              </a:rPr>
              <a:t>方針 </a:t>
            </a:r>
            <a:r>
              <a:rPr lang="en-US" altLang="ja-JP" sz="1500" dirty="0" smtClean="0">
                <a:solidFill>
                  <a:schemeClr val="tx1"/>
                </a:solidFill>
                <a:latin typeface="+mn-ea"/>
              </a:rPr>
              <a:t>】</a:t>
            </a:r>
            <a:endParaRPr lang="en-US" altLang="ja-JP" sz="1500" dirty="0">
              <a:solidFill>
                <a:schemeClr val="tx1"/>
              </a:solidFill>
              <a:latin typeface="+mn-ea"/>
            </a:endParaRPr>
          </a:p>
          <a:p>
            <a:pPr marL="261938" indent="-261938"/>
            <a:r>
              <a:rPr lang="ja-JP" altLang="en-US" sz="1500" dirty="0">
                <a:solidFill>
                  <a:schemeClr val="tx1"/>
                </a:solidFill>
                <a:latin typeface="+mn-ea"/>
              </a:rPr>
              <a:t>　・　</a:t>
            </a:r>
            <a:r>
              <a:rPr lang="ja-JP" altLang="en-US" sz="1500" dirty="0" smtClean="0">
                <a:solidFill>
                  <a:schemeClr val="tx1"/>
                </a:solidFill>
                <a:latin typeface="+mn-ea"/>
              </a:rPr>
              <a:t>事業</a:t>
            </a:r>
            <a:r>
              <a:rPr lang="ja-JP" altLang="en-US" sz="1500" dirty="0">
                <a:solidFill>
                  <a:schemeClr val="tx1"/>
                </a:solidFill>
                <a:latin typeface="+mn-ea"/>
              </a:rPr>
              <a:t>実績</a:t>
            </a:r>
            <a:r>
              <a:rPr lang="ja-JP" altLang="en-US" sz="1500" dirty="0" smtClean="0">
                <a:solidFill>
                  <a:schemeClr val="tx1"/>
                </a:solidFill>
                <a:latin typeface="+mn-ea"/>
              </a:rPr>
              <a:t>が伸びていないが、担い手には高い専門性が必要であること</a:t>
            </a:r>
            <a:r>
              <a:rPr lang="ja-JP" altLang="en-US" sz="1500" dirty="0">
                <a:solidFill>
                  <a:schemeClr val="tx1"/>
                </a:solidFill>
                <a:latin typeface="+mn-ea"/>
              </a:rPr>
              <a:t>から、</a:t>
            </a:r>
            <a:r>
              <a:rPr lang="ja-JP" altLang="en-US" sz="1500" dirty="0" smtClean="0">
                <a:solidFill>
                  <a:schemeClr val="tx1"/>
                </a:solidFill>
                <a:latin typeface="+mn-ea"/>
              </a:rPr>
              <a:t>現行の基準</a:t>
            </a:r>
            <a:r>
              <a:rPr lang="ja-JP" altLang="en-US" sz="1500" dirty="0">
                <a:solidFill>
                  <a:schemeClr val="tx1"/>
                </a:solidFill>
                <a:latin typeface="+mn-ea"/>
              </a:rPr>
              <a:t>を基本と</a:t>
            </a:r>
            <a:r>
              <a:rPr lang="ja-JP" altLang="en-US" sz="1500" dirty="0" smtClean="0">
                <a:solidFill>
                  <a:schemeClr val="tx1"/>
                </a:solidFill>
                <a:latin typeface="+mn-ea"/>
              </a:rPr>
              <a:t>しつつ、研修内容・体制のあり方等について研究</a:t>
            </a:r>
            <a:r>
              <a:rPr lang="ja-JP" altLang="en-US" sz="1500" dirty="0">
                <a:solidFill>
                  <a:schemeClr val="tx1"/>
                </a:solidFill>
                <a:latin typeface="+mn-ea"/>
              </a:rPr>
              <a:t>班の調査及び研究結果等を勘案し</a:t>
            </a:r>
            <a:r>
              <a:rPr lang="ja-JP" altLang="en-US" sz="1500" dirty="0" smtClean="0">
                <a:solidFill>
                  <a:schemeClr val="tx1"/>
                </a:solidFill>
                <a:latin typeface="+mn-ea"/>
              </a:rPr>
              <a:t>、今後、具体的に検討する。</a:t>
            </a:r>
            <a:endParaRPr lang="en-US" altLang="ja-JP" sz="1500" dirty="0" smtClean="0">
              <a:solidFill>
                <a:schemeClr val="tx1"/>
              </a:solidFill>
              <a:latin typeface="+mn-ea"/>
            </a:endParaRPr>
          </a:p>
          <a:p>
            <a:pPr marL="261938" indent="-261938"/>
            <a:r>
              <a:rPr lang="ja-JP" altLang="en-US" sz="1500" dirty="0">
                <a:solidFill>
                  <a:schemeClr val="tx1"/>
                </a:solidFill>
                <a:latin typeface="+mn-ea"/>
              </a:rPr>
              <a:t>　</a:t>
            </a:r>
            <a:r>
              <a:rPr lang="ja-JP" altLang="en-US" sz="1500" dirty="0" smtClean="0">
                <a:solidFill>
                  <a:schemeClr val="tx1"/>
                </a:solidFill>
                <a:latin typeface="+mn-ea"/>
              </a:rPr>
              <a:t>・　上記の人員配置基準のもとで、保護者の選択の幅を広げる工夫ができる方式についても市町村の判断により採用</a:t>
            </a:r>
            <a:r>
              <a:rPr lang="ja-JP" altLang="en-US" sz="1500" dirty="0">
                <a:solidFill>
                  <a:schemeClr val="tx1"/>
                </a:solidFill>
                <a:latin typeface="+mn-ea"/>
              </a:rPr>
              <a:t>することを</a:t>
            </a:r>
            <a:r>
              <a:rPr lang="ja-JP" altLang="en-US" sz="1500" dirty="0" smtClean="0">
                <a:solidFill>
                  <a:schemeClr val="tx1"/>
                </a:solidFill>
                <a:latin typeface="+mn-ea"/>
              </a:rPr>
              <a:t>可能と</a:t>
            </a:r>
            <a:r>
              <a:rPr lang="ja-JP" altLang="en-US" sz="1500" dirty="0">
                <a:solidFill>
                  <a:schemeClr val="tx1"/>
                </a:solidFill>
                <a:latin typeface="+mn-ea"/>
              </a:rPr>
              <a:t>する</a:t>
            </a:r>
            <a:r>
              <a:rPr lang="ja-JP" altLang="en-US" sz="1500" dirty="0" smtClean="0">
                <a:solidFill>
                  <a:schemeClr val="tx1"/>
                </a:solidFill>
                <a:latin typeface="+mn-ea"/>
              </a:rPr>
              <a:t>。</a:t>
            </a:r>
            <a:endParaRPr lang="en-US" altLang="ja-JP" sz="1500" dirty="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F905C998-9BBB-4DEE-B1A0-7F3FC07E06DE}" type="slidenum">
              <a:rPr kumimoji="1" lang="ja-JP" altLang="en-US" smtClean="0"/>
              <a:pPr/>
              <a:t>5</a:t>
            </a:fld>
            <a:endParaRPr kumimoji="1" lang="ja-JP" altLang="en-US"/>
          </a:p>
        </p:txBody>
      </p:sp>
    </p:spTree>
    <p:extLst>
      <p:ext uri="{BB962C8B-B14F-4D97-AF65-F5344CB8AC3E}">
        <p14:creationId xmlns:p14="http://schemas.microsoft.com/office/powerpoint/2010/main" xmlns="" val="947459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13223</TotalTime>
  <Words>175</Words>
  <Application>Microsoft Office PowerPoint</Application>
  <PresentationFormat>A4 210 x 297 mm</PresentationFormat>
  <Paragraphs>137</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病児保育事業について</vt:lpstr>
      <vt:lpstr>スライド 1</vt:lpstr>
      <vt:lpstr>スライド 2</vt:lpstr>
      <vt:lpstr>スライド 3</vt:lpstr>
      <vt:lpstr>スライド 4</vt:lpstr>
      <vt:lpstr>スライド 5</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小規模保育について</dc:title>
  <dc:creator>厚生労働省ネットワークシステム</dc:creator>
  <cp:lastModifiedBy>ioas_user</cp:lastModifiedBy>
  <cp:revision>715</cp:revision>
  <cp:lastPrinted>2013-12-17T11:43:45Z</cp:lastPrinted>
  <dcterms:created xsi:type="dcterms:W3CDTF">2013-06-14T07:04:22Z</dcterms:created>
  <dcterms:modified xsi:type="dcterms:W3CDTF">2014-02-01T07:01:05Z</dcterms:modified>
</cp:coreProperties>
</file>