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diagrams/drawing3.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10"/>
  </p:handoutMasterIdLst>
  <p:sldIdLst>
    <p:sldId id="258" r:id="rId2"/>
    <p:sldId id="259" r:id="rId3"/>
    <p:sldId id="256" r:id="rId4"/>
    <p:sldId id="257" r:id="rId5"/>
    <p:sldId id="260" r:id="rId6"/>
    <p:sldId id="262" r:id="rId7"/>
    <p:sldId id="261" r:id="rId8"/>
    <p:sldId id="263"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4BB630-9E90-4183-92CC-DD8042712A4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kumimoji="1" lang="ja-JP" altLang="en-US"/>
        </a:p>
      </dgm:t>
    </dgm:pt>
    <dgm:pt modelId="{7ACE08A6-C669-444C-94E4-363080A3EACE}">
      <dgm:prSet phldrT="[テキスト]"/>
      <dgm:spPr/>
      <dgm:t>
        <a:bodyPr/>
        <a:lstStyle/>
        <a:p>
          <a:r>
            <a:rPr kumimoji="1" lang="ja-JP" altLang="en-US" dirty="0" smtClean="0"/>
            <a:t>子ども・子育て支援の意義</a:t>
          </a:r>
          <a:endParaRPr kumimoji="1" lang="ja-JP" altLang="en-US" dirty="0"/>
        </a:p>
      </dgm:t>
    </dgm:pt>
    <dgm:pt modelId="{8D10B6BF-B5DC-4A71-BB9E-8A11B38F7431}" type="parTrans" cxnId="{9FF73376-6AD9-49D6-9D57-652A49833FAC}">
      <dgm:prSet/>
      <dgm:spPr/>
      <dgm:t>
        <a:bodyPr/>
        <a:lstStyle/>
        <a:p>
          <a:endParaRPr kumimoji="1" lang="ja-JP" altLang="en-US"/>
        </a:p>
      </dgm:t>
    </dgm:pt>
    <dgm:pt modelId="{5344356F-BB51-4E38-97C7-9883402F7344}" type="sibTrans" cxnId="{9FF73376-6AD9-49D6-9D57-652A49833FAC}">
      <dgm:prSet/>
      <dgm:spPr/>
      <dgm:t>
        <a:bodyPr/>
        <a:lstStyle/>
        <a:p>
          <a:endParaRPr kumimoji="1" lang="ja-JP" altLang="en-US"/>
        </a:p>
      </dgm:t>
    </dgm:pt>
    <dgm:pt modelId="{6E0FBD0E-47E0-4399-A754-03D6AE3408A4}">
      <dgm:prSet phldrT="[テキスト]" custT="1"/>
      <dgm:spPr/>
      <dgm:t>
        <a:bodyPr/>
        <a:lstStyle/>
        <a:p>
          <a:r>
            <a:rPr kumimoji="1" lang="ja-JP" altLang="en-US" sz="1400" dirty="0" smtClean="0"/>
            <a:t>子どもの育ちや子育てをめぐる社会背景や理念、支援の意義等について記載</a:t>
          </a:r>
          <a:endParaRPr kumimoji="1" lang="ja-JP" altLang="en-US" sz="1400" dirty="0"/>
        </a:p>
      </dgm:t>
    </dgm:pt>
    <dgm:pt modelId="{1965F15A-FF89-409C-AFF5-CF82ADDCFC33}" type="parTrans" cxnId="{F19BC2F4-FC84-42EA-A387-676BE61CAFB3}">
      <dgm:prSet/>
      <dgm:spPr/>
      <dgm:t>
        <a:bodyPr/>
        <a:lstStyle/>
        <a:p>
          <a:endParaRPr kumimoji="1" lang="ja-JP" altLang="en-US"/>
        </a:p>
      </dgm:t>
    </dgm:pt>
    <dgm:pt modelId="{87A8CC49-8F53-410B-B6DA-938643F0C280}" type="sibTrans" cxnId="{F19BC2F4-FC84-42EA-A387-676BE61CAFB3}">
      <dgm:prSet/>
      <dgm:spPr/>
      <dgm:t>
        <a:bodyPr/>
        <a:lstStyle/>
        <a:p>
          <a:endParaRPr kumimoji="1" lang="ja-JP" altLang="en-US"/>
        </a:p>
      </dgm:t>
    </dgm:pt>
    <dgm:pt modelId="{C2EA4D0C-86AE-484A-841E-10FD328E9D6E}">
      <dgm:prSet phldrT="[テキスト]"/>
      <dgm:spPr/>
      <dgm:t>
        <a:bodyPr/>
        <a:lstStyle/>
        <a:p>
          <a:r>
            <a:rPr kumimoji="1" lang="ja-JP" altLang="en-US" dirty="0" smtClean="0"/>
            <a:t>制度の実施に関する</a:t>
          </a:r>
          <a:endParaRPr kumimoji="1" lang="en-US" altLang="ja-JP" dirty="0" smtClean="0"/>
        </a:p>
        <a:p>
          <a:r>
            <a:rPr kumimoji="1" lang="ja-JP" altLang="en-US" dirty="0" smtClean="0"/>
            <a:t>基本的事項</a:t>
          </a:r>
          <a:endParaRPr kumimoji="1" lang="ja-JP" altLang="en-US" dirty="0"/>
        </a:p>
      </dgm:t>
    </dgm:pt>
    <dgm:pt modelId="{472B0A84-D6EC-4BB9-A263-31F48CF8C935}" type="parTrans" cxnId="{403502A3-8B15-4C8E-AAA9-9FD8E507203D}">
      <dgm:prSet/>
      <dgm:spPr/>
      <dgm:t>
        <a:bodyPr/>
        <a:lstStyle/>
        <a:p>
          <a:endParaRPr kumimoji="1" lang="ja-JP" altLang="en-US"/>
        </a:p>
      </dgm:t>
    </dgm:pt>
    <dgm:pt modelId="{2FEF0B6F-B362-4BE0-9D09-5EC0E74C8B74}" type="sibTrans" cxnId="{403502A3-8B15-4C8E-AAA9-9FD8E507203D}">
      <dgm:prSet/>
      <dgm:spPr/>
      <dgm:t>
        <a:bodyPr/>
        <a:lstStyle/>
        <a:p>
          <a:endParaRPr kumimoji="1" lang="ja-JP" altLang="en-US"/>
        </a:p>
      </dgm:t>
    </dgm:pt>
    <dgm:pt modelId="{74C70762-9EEF-4B8E-BC05-EE610D580A9E}">
      <dgm:prSet phldrT="[テキスト]" custT="1"/>
      <dgm:spPr/>
      <dgm:t>
        <a:bodyPr/>
        <a:lstStyle/>
        <a:p>
          <a:r>
            <a:rPr kumimoji="1" lang="ja-JP" altLang="en-US" sz="1400" dirty="0" smtClean="0"/>
            <a:t>子ども・子育て支援制度を実施するにあたり、国、都道府県、市町村がどのような役割を担い、互いに連携、協働していくかについての基本的な考え方を記載</a:t>
          </a:r>
          <a:endParaRPr kumimoji="1" lang="ja-JP" altLang="en-US" sz="1400" dirty="0"/>
        </a:p>
      </dgm:t>
    </dgm:pt>
    <dgm:pt modelId="{52E0E67B-6497-4725-AE15-8ED6628A3AD2}" type="parTrans" cxnId="{A4A5245E-E9BC-4B66-9B8F-76BC746F4B18}">
      <dgm:prSet/>
      <dgm:spPr/>
      <dgm:t>
        <a:bodyPr/>
        <a:lstStyle/>
        <a:p>
          <a:endParaRPr kumimoji="1" lang="ja-JP" altLang="en-US"/>
        </a:p>
      </dgm:t>
    </dgm:pt>
    <dgm:pt modelId="{17165A05-624D-4D38-ACAD-16F30D38805E}" type="sibTrans" cxnId="{A4A5245E-E9BC-4B66-9B8F-76BC746F4B18}">
      <dgm:prSet/>
      <dgm:spPr/>
      <dgm:t>
        <a:bodyPr/>
        <a:lstStyle/>
        <a:p>
          <a:endParaRPr kumimoji="1" lang="ja-JP" altLang="en-US"/>
        </a:p>
      </dgm:t>
    </dgm:pt>
    <dgm:pt modelId="{D005C16B-2006-4CCA-A95B-47A91863E283}">
      <dgm:prSet phldrT="[テキスト]"/>
      <dgm:spPr/>
      <dgm:t>
        <a:bodyPr/>
        <a:lstStyle/>
        <a:p>
          <a:r>
            <a:rPr kumimoji="1" lang="ja-JP" altLang="en-US" dirty="0" smtClean="0"/>
            <a:t>関連施策との連携</a:t>
          </a:r>
          <a:endParaRPr kumimoji="1" lang="ja-JP" altLang="en-US" dirty="0"/>
        </a:p>
      </dgm:t>
    </dgm:pt>
    <dgm:pt modelId="{0550F6A4-BD25-4C6D-9175-5207F476EAB1}" type="parTrans" cxnId="{89000233-A85F-450E-96BF-F306364EDAFE}">
      <dgm:prSet/>
      <dgm:spPr/>
      <dgm:t>
        <a:bodyPr/>
        <a:lstStyle/>
        <a:p>
          <a:endParaRPr kumimoji="1" lang="ja-JP" altLang="en-US"/>
        </a:p>
      </dgm:t>
    </dgm:pt>
    <dgm:pt modelId="{FCC3F9ED-A701-4598-A93F-C5FBAF5503FF}" type="sibTrans" cxnId="{89000233-A85F-450E-96BF-F306364EDAFE}">
      <dgm:prSet/>
      <dgm:spPr/>
      <dgm:t>
        <a:bodyPr/>
        <a:lstStyle/>
        <a:p>
          <a:endParaRPr kumimoji="1" lang="ja-JP" altLang="en-US"/>
        </a:p>
      </dgm:t>
    </dgm:pt>
    <dgm:pt modelId="{9F2F2698-8E3D-4112-96C2-1C429238B751}">
      <dgm:prSet phldrT="[テキスト]" custT="1"/>
      <dgm:spPr/>
      <dgm:t>
        <a:bodyPr/>
        <a:lstStyle/>
        <a:p>
          <a:r>
            <a:rPr kumimoji="1" lang="ja-JP" altLang="en-US" sz="1400" dirty="0" smtClean="0"/>
            <a:t>児童福祉やワーク・ライフ・バランス等の子育てに関連する施策との連携について記載</a:t>
          </a:r>
          <a:endParaRPr kumimoji="1" lang="ja-JP" altLang="en-US" sz="1400" dirty="0"/>
        </a:p>
      </dgm:t>
    </dgm:pt>
    <dgm:pt modelId="{5320C23C-4D7C-4694-834A-6203C232BA0A}" type="parTrans" cxnId="{7A683828-3876-4FFC-84CF-8687AB48C65C}">
      <dgm:prSet/>
      <dgm:spPr/>
      <dgm:t>
        <a:bodyPr/>
        <a:lstStyle/>
        <a:p>
          <a:endParaRPr kumimoji="1" lang="ja-JP" altLang="en-US"/>
        </a:p>
      </dgm:t>
    </dgm:pt>
    <dgm:pt modelId="{708DDA67-ADC3-402E-83BD-D436D085B5D4}" type="sibTrans" cxnId="{7A683828-3876-4FFC-84CF-8687AB48C65C}">
      <dgm:prSet/>
      <dgm:spPr/>
      <dgm:t>
        <a:bodyPr/>
        <a:lstStyle/>
        <a:p>
          <a:endParaRPr kumimoji="1" lang="ja-JP" altLang="en-US"/>
        </a:p>
      </dgm:t>
    </dgm:pt>
    <dgm:pt modelId="{5AFAA584-000D-40D5-B3BC-0D9DF8C46F82}">
      <dgm:prSet phldrT="[テキスト]"/>
      <dgm:spPr/>
      <dgm:t>
        <a:bodyPr/>
        <a:lstStyle/>
        <a:p>
          <a:r>
            <a:rPr kumimoji="1" lang="ja-JP" altLang="en-US" dirty="0" smtClean="0"/>
            <a:t>地方公共団体の子ども・子育て支援事業計画の作成指針</a:t>
          </a:r>
          <a:endParaRPr kumimoji="1" lang="ja-JP" altLang="en-US" dirty="0"/>
        </a:p>
      </dgm:t>
    </dgm:pt>
    <dgm:pt modelId="{22C0E8EC-1B0D-450A-90C6-BA9BF9810AA2}" type="parTrans" cxnId="{D8434A7D-BE52-4351-9317-AFA16E2C2618}">
      <dgm:prSet/>
      <dgm:spPr/>
      <dgm:t>
        <a:bodyPr/>
        <a:lstStyle/>
        <a:p>
          <a:endParaRPr kumimoji="1" lang="ja-JP" altLang="en-US"/>
        </a:p>
      </dgm:t>
    </dgm:pt>
    <dgm:pt modelId="{9DC1EF74-D8C2-488D-B516-2D9D2871AAF2}" type="sibTrans" cxnId="{D8434A7D-BE52-4351-9317-AFA16E2C2618}">
      <dgm:prSet/>
      <dgm:spPr/>
      <dgm:t>
        <a:bodyPr/>
        <a:lstStyle/>
        <a:p>
          <a:endParaRPr kumimoji="1" lang="ja-JP" altLang="en-US"/>
        </a:p>
      </dgm:t>
    </dgm:pt>
    <dgm:pt modelId="{8819B8FD-C298-4654-97FB-DFD039D3229F}">
      <dgm:prSet phldrT="[テキスト]" custT="1"/>
      <dgm:spPr/>
      <dgm:t>
        <a:bodyPr/>
        <a:lstStyle/>
        <a:p>
          <a:r>
            <a:rPr kumimoji="1" lang="ja-JP" altLang="en-US" sz="1400" dirty="0" smtClean="0"/>
            <a:t>子ども・子育て支援法第</a:t>
          </a:r>
          <a:r>
            <a:rPr kumimoji="1" lang="en-US" altLang="ja-JP" sz="1400" dirty="0" smtClean="0"/>
            <a:t>61</a:t>
          </a:r>
          <a:r>
            <a:rPr kumimoji="1" lang="ja-JP" altLang="en-US" sz="1400" dirty="0" err="1" smtClean="0"/>
            <a:t>、</a:t>
          </a:r>
          <a:r>
            <a:rPr kumimoji="1" lang="en-US" altLang="ja-JP" sz="1400" dirty="0" smtClean="0"/>
            <a:t>62</a:t>
          </a:r>
          <a:r>
            <a:rPr kumimoji="1" lang="ja-JP" altLang="en-US" sz="1400" dirty="0" smtClean="0"/>
            <a:t>条で市町村、都道府県に作成が義務付けられている事業計画について、記載事項、作成手続、留意事項等について記載</a:t>
          </a:r>
          <a:endParaRPr kumimoji="1" lang="ja-JP" altLang="en-US" sz="1400" dirty="0"/>
        </a:p>
      </dgm:t>
    </dgm:pt>
    <dgm:pt modelId="{19862A29-F284-4D57-A457-2F1DB216B831}" type="parTrans" cxnId="{6DFFB299-7371-4699-9F71-10A07C5C9981}">
      <dgm:prSet/>
      <dgm:spPr/>
      <dgm:t>
        <a:bodyPr/>
        <a:lstStyle/>
        <a:p>
          <a:endParaRPr kumimoji="1" lang="ja-JP" altLang="en-US"/>
        </a:p>
      </dgm:t>
    </dgm:pt>
    <dgm:pt modelId="{EF14BA34-A0CC-470B-AE52-E5D94111FA68}" type="sibTrans" cxnId="{6DFFB299-7371-4699-9F71-10A07C5C9981}">
      <dgm:prSet/>
      <dgm:spPr/>
      <dgm:t>
        <a:bodyPr/>
        <a:lstStyle/>
        <a:p>
          <a:endParaRPr kumimoji="1" lang="ja-JP" altLang="en-US"/>
        </a:p>
      </dgm:t>
    </dgm:pt>
    <dgm:pt modelId="{912B1448-B867-4E1C-8F1F-14DC753F5617}" type="pres">
      <dgm:prSet presAssocID="{B64BB630-9E90-4183-92CC-DD8042712A4C}" presName="Name0" presStyleCnt="0">
        <dgm:presLayoutVars>
          <dgm:dir/>
          <dgm:animLvl val="lvl"/>
          <dgm:resizeHandles val="exact"/>
        </dgm:presLayoutVars>
      </dgm:prSet>
      <dgm:spPr/>
      <dgm:t>
        <a:bodyPr/>
        <a:lstStyle/>
        <a:p>
          <a:endParaRPr kumimoji="1" lang="ja-JP" altLang="en-US"/>
        </a:p>
      </dgm:t>
    </dgm:pt>
    <dgm:pt modelId="{CCDCB1E5-67F0-45C7-98C8-799879007B68}" type="pres">
      <dgm:prSet presAssocID="{7ACE08A6-C669-444C-94E4-363080A3EACE}" presName="linNode" presStyleCnt="0"/>
      <dgm:spPr/>
    </dgm:pt>
    <dgm:pt modelId="{83E60813-D9C6-443A-8006-E12F74DFB1E9}" type="pres">
      <dgm:prSet presAssocID="{7ACE08A6-C669-444C-94E4-363080A3EACE}" presName="parentText" presStyleLbl="node1" presStyleIdx="0" presStyleCnt="4">
        <dgm:presLayoutVars>
          <dgm:chMax val="1"/>
          <dgm:bulletEnabled val="1"/>
        </dgm:presLayoutVars>
      </dgm:prSet>
      <dgm:spPr/>
      <dgm:t>
        <a:bodyPr/>
        <a:lstStyle/>
        <a:p>
          <a:endParaRPr kumimoji="1" lang="ja-JP" altLang="en-US"/>
        </a:p>
      </dgm:t>
    </dgm:pt>
    <dgm:pt modelId="{01ADBDEF-22D1-4546-A6D1-B5A5DB8EF5AD}" type="pres">
      <dgm:prSet presAssocID="{7ACE08A6-C669-444C-94E4-363080A3EACE}" presName="descendantText" presStyleLbl="alignAccFollowNode1" presStyleIdx="0" presStyleCnt="4" custLinFactNeighborY="1521">
        <dgm:presLayoutVars>
          <dgm:bulletEnabled val="1"/>
        </dgm:presLayoutVars>
      </dgm:prSet>
      <dgm:spPr/>
      <dgm:t>
        <a:bodyPr/>
        <a:lstStyle/>
        <a:p>
          <a:endParaRPr kumimoji="1" lang="ja-JP" altLang="en-US"/>
        </a:p>
      </dgm:t>
    </dgm:pt>
    <dgm:pt modelId="{C617C31A-60D9-4EFE-A1CE-4F3ED67CD3F7}" type="pres">
      <dgm:prSet presAssocID="{5344356F-BB51-4E38-97C7-9883402F7344}" presName="sp" presStyleCnt="0"/>
      <dgm:spPr/>
    </dgm:pt>
    <dgm:pt modelId="{0D257703-1A5B-4EC4-B6A1-426147E85918}" type="pres">
      <dgm:prSet presAssocID="{C2EA4D0C-86AE-484A-841E-10FD328E9D6E}" presName="linNode" presStyleCnt="0"/>
      <dgm:spPr/>
    </dgm:pt>
    <dgm:pt modelId="{5F5321AF-6962-4DFC-BDFD-DAAD32899C8D}" type="pres">
      <dgm:prSet presAssocID="{C2EA4D0C-86AE-484A-841E-10FD328E9D6E}" presName="parentText" presStyleLbl="node1" presStyleIdx="1" presStyleCnt="4">
        <dgm:presLayoutVars>
          <dgm:chMax val="1"/>
          <dgm:bulletEnabled val="1"/>
        </dgm:presLayoutVars>
      </dgm:prSet>
      <dgm:spPr/>
      <dgm:t>
        <a:bodyPr/>
        <a:lstStyle/>
        <a:p>
          <a:endParaRPr kumimoji="1" lang="ja-JP" altLang="en-US"/>
        </a:p>
      </dgm:t>
    </dgm:pt>
    <dgm:pt modelId="{60A1B2F0-A131-4F0D-A81D-75EF15A067B2}" type="pres">
      <dgm:prSet presAssocID="{C2EA4D0C-86AE-484A-841E-10FD328E9D6E}" presName="descendantText" presStyleLbl="alignAccFollowNode1" presStyleIdx="1" presStyleCnt="4">
        <dgm:presLayoutVars>
          <dgm:bulletEnabled val="1"/>
        </dgm:presLayoutVars>
      </dgm:prSet>
      <dgm:spPr/>
      <dgm:t>
        <a:bodyPr/>
        <a:lstStyle/>
        <a:p>
          <a:endParaRPr kumimoji="1" lang="ja-JP" altLang="en-US"/>
        </a:p>
      </dgm:t>
    </dgm:pt>
    <dgm:pt modelId="{39A43144-390D-4E02-8FCB-F8747F6396F8}" type="pres">
      <dgm:prSet presAssocID="{2FEF0B6F-B362-4BE0-9D09-5EC0E74C8B74}" presName="sp" presStyleCnt="0"/>
      <dgm:spPr/>
    </dgm:pt>
    <dgm:pt modelId="{349062A6-D966-4042-9DED-17A9B85E8548}" type="pres">
      <dgm:prSet presAssocID="{5AFAA584-000D-40D5-B3BC-0D9DF8C46F82}" presName="linNode" presStyleCnt="0"/>
      <dgm:spPr/>
    </dgm:pt>
    <dgm:pt modelId="{C289B9FE-177F-4766-AF9F-3DC61727E609}" type="pres">
      <dgm:prSet presAssocID="{5AFAA584-000D-40D5-B3BC-0D9DF8C46F82}" presName="parentText" presStyleLbl="node1" presStyleIdx="2" presStyleCnt="4">
        <dgm:presLayoutVars>
          <dgm:chMax val="1"/>
          <dgm:bulletEnabled val="1"/>
        </dgm:presLayoutVars>
      </dgm:prSet>
      <dgm:spPr/>
      <dgm:t>
        <a:bodyPr/>
        <a:lstStyle/>
        <a:p>
          <a:endParaRPr kumimoji="1" lang="ja-JP" altLang="en-US"/>
        </a:p>
      </dgm:t>
    </dgm:pt>
    <dgm:pt modelId="{6986F7B3-2E63-4210-9D98-6F4A73B420AA}" type="pres">
      <dgm:prSet presAssocID="{5AFAA584-000D-40D5-B3BC-0D9DF8C46F82}" presName="descendantText" presStyleLbl="alignAccFollowNode1" presStyleIdx="2" presStyleCnt="4">
        <dgm:presLayoutVars>
          <dgm:bulletEnabled val="1"/>
        </dgm:presLayoutVars>
      </dgm:prSet>
      <dgm:spPr/>
      <dgm:t>
        <a:bodyPr/>
        <a:lstStyle/>
        <a:p>
          <a:endParaRPr kumimoji="1" lang="ja-JP" altLang="en-US"/>
        </a:p>
      </dgm:t>
    </dgm:pt>
    <dgm:pt modelId="{2F08BE0B-31BF-4B4E-A910-836DD0995D07}" type="pres">
      <dgm:prSet presAssocID="{9DC1EF74-D8C2-488D-B516-2D9D2871AAF2}" presName="sp" presStyleCnt="0"/>
      <dgm:spPr/>
    </dgm:pt>
    <dgm:pt modelId="{D110BD46-0611-4AB1-BBB8-EAAE7B5BFC66}" type="pres">
      <dgm:prSet presAssocID="{D005C16B-2006-4CCA-A95B-47A91863E283}" presName="linNode" presStyleCnt="0"/>
      <dgm:spPr/>
    </dgm:pt>
    <dgm:pt modelId="{BA812444-5B7D-4233-B4A9-C03869AB31FD}" type="pres">
      <dgm:prSet presAssocID="{D005C16B-2006-4CCA-A95B-47A91863E283}" presName="parentText" presStyleLbl="node1" presStyleIdx="3" presStyleCnt="4">
        <dgm:presLayoutVars>
          <dgm:chMax val="1"/>
          <dgm:bulletEnabled val="1"/>
        </dgm:presLayoutVars>
      </dgm:prSet>
      <dgm:spPr/>
      <dgm:t>
        <a:bodyPr/>
        <a:lstStyle/>
        <a:p>
          <a:endParaRPr kumimoji="1" lang="ja-JP" altLang="en-US"/>
        </a:p>
      </dgm:t>
    </dgm:pt>
    <dgm:pt modelId="{52EE58D9-D301-4793-A38D-D85B68C2759D}" type="pres">
      <dgm:prSet presAssocID="{D005C16B-2006-4CCA-A95B-47A91863E283}" presName="descendantText" presStyleLbl="alignAccFollowNode1" presStyleIdx="3" presStyleCnt="4">
        <dgm:presLayoutVars>
          <dgm:bulletEnabled val="1"/>
        </dgm:presLayoutVars>
      </dgm:prSet>
      <dgm:spPr/>
      <dgm:t>
        <a:bodyPr/>
        <a:lstStyle/>
        <a:p>
          <a:endParaRPr kumimoji="1" lang="ja-JP" altLang="en-US"/>
        </a:p>
      </dgm:t>
    </dgm:pt>
  </dgm:ptLst>
  <dgm:cxnLst>
    <dgm:cxn modelId="{74980641-9C82-48CE-A1A9-D6F79B5C83D1}" type="presOf" srcId="{D005C16B-2006-4CCA-A95B-47A91863E283}" destId="{BA812444-5B7D-4233-B4A9-C03869AB31FD}" srcOrd="0" destOrd="0" presId="urn:microsoft.com/office/officeart/2005/8/layout/vList5"/>
    <dgm:cxn modelId="{3323CD9E-2870-40AC-9E36-AA08A77E405B}" type="presOf" srcId="{5AFAA584-000D-40D5-B3BC-0D9DF8C46F82}" destId="{C289B9FE-177F-4766-AF9F-3DC61727E609}" srcOrd="0" destOrd="0" presId="urn:microsoft.com/office/officeart/2005/8/layout/vList5"/>
    <dgm:cxn modelId="{E2ACF87A-62A7-4EF9-AE66-D650F22E633B}" type="presOf" srcId="{74C70762-9EEF-4B8E-BC05-EE610D580A9E}" destId="{60A1B2F0-A131-4F0D-A81D-75EF15A067B2}" srcOrd="0" destOrd="0" presId="urn:microsoft.com/office/officeart/2005/8/layout/vList5"/>
    <dgm:cxn modelId="{93BB2732-795A-40B3-BC98-94F18E0C7F90}" type="presOf" srcId="{B64BB630-9E90-4183-92CC-DD8042712A4C}" destId="{912B1448-B867-4E1C-8F1F-14DC753F5617}" srcOrd="0" destOrd="0" presId="urn:microsoft.com/office/officeart/2005/8/layout/vList5"/>
    <dgm:cxn modelId="{89000233-A85F-450E-96BF-F306364EDAFE}" srcId="{B64BB630-9E90-4183-92CC-DD8042712A4C}" destId="{D005C16B-2006-4CCA-A95B-47A91863E283}" srcOrd="3" destOrd="0" parTransId="{0550F6A4-BD25-4C6D-9175-5207F476EAB1}" sibTransId="{FCC3F9ED-A701-4598-A93F-C5FBAF5503FF}"/>
    <dgm:cxn modelId="{8791DFBB-31EC-4CC4-BEF9-FD85639C22FA}" type="presOf" srcId="{9F2F2698-8E3D-4112-96C2-1C429238B751}" destId="{52EE58D9-D301-4793-A38D-D85B68C2759D}" srcOrd="0" destOrd="0" presId="urn:microsoft.com/office/officeart/2005/8/layout/vList5"/>
    <dgm:cxn modelId="{957F3728-5C83-4D7C-801F-9242E9C5A578}" type="presOf" srcId="{C2EA4D0C-86AE-484A-841E-10FD328E9D6E}" destId="{5F5321AF-6962-4DFC-BDFD-DAAD32899C8D}" srcOrd="0" destOrd="0" presId="urn:microsoft.com/office/officeart/2005/8/layout/vList5"/>
    <dgm:cxn modelId="{B9F70BF6-D24C-4C3A-A4E8-8AC6CADF9907}" type="presOf" srcId="{6E0FBD0E-47E0-4399-A754-03D6AE3408A4}" destId="{01ADBDEF-22D1-4546-A6D1-B5A5DB8EF5AD}" srcOrd="0" destOrd="0" presId="urn:microsoft.com/office/officeart/2005/8/layout/vList5"/>
    <dgm:cxn modelId="{F19BC2F4-FC84-42EA-A387-676BE61CAFB3}" srcId="{7ACE08A6-C669-444C-94E4-363080A3EACE}" destId="{6E0FBD0E-47E0-4399-A754-03D6AE3408A4}" srcOrd="0" destOrd="0" parTransId="{1965F15A-FF89-409C-AFF5-CF82ADDCFC33}" sibTransId="{87A8CC49-8F53-410B-B6DA-938643F0C280}"/>
    <dgm:cxn modelId="{B412917B-A4E2-4D19-8546-5CCB427D051D}" type="presOf" srcId="{8819B8FD-C298-4654-97FB-DFD039D3229F}" destId="{6986F7B3-2E63-4210-9D98-6F4A73B420AA}" srcOrd="0" destOrd="0" presId="urn:microsoft.com/office/officeart/2005/8/layout/vList5"/>
    <dgm:cxn modelId="{A4A5245E-E9BC-4B66-9B8F-76BC746F4B18}" srcId="{C2EA4D0C-86AE-484A-841E-10FD328E9D6E}" destId="{74C70762-9EEF-4B8E-BC05-EE610D580A9E}" srcOrd="0" destOrd="0" parTransId="{52E0E67B-6497-4725-AE15-8ED6628A3AD2}" sibTransId="{17165A05-624D-4D38-ACAD-16F30D38805E}"/>
    <dgm:cxn modelId="{E955BE51-D97C-4DD7-8D79-0C05794B7CD5}" type="presOf" srcId="{7ACE08A6-C669-444C-94E4-363080A3EACE}" destId="{83E60813-D9C6-443A-8006-E12F74DFB1E9}" srcOrd="0" destOrd="0" presId="urn:microsoft.com/office/officeart/2005/8/layout/vList5"/>
    <dgm:cxn modelId="{6DFFB299-7371-4699-9F71-10A07C5C9981}" srcId="{5AFAA584-000D-40D5-B3BC-0D9DF8C46F82}" destId="{8819B8FD-C298-4654-97FB-DFD039D3229F}" srcOrd="0" destOrd="0" parTransId="{19862A29-F284-4D57-A457-2F1DB216B831}" sibTransId="{EF14BA34-A0CC-470B-AE52-E5D94111FA68}"/>
    <dgm:cxn modelId="{403502A3-8B15-4C8E-AAA9-9FD8E507203D}" srcId="{B64BB630-9E90-4183-92CC-DD8042712A4C}" destId="{C2EA4D0C-86AE-484A-841E-10FD328E9D6E}" srcOrd="1" destOrd="0" parTransId="{472B0A84-D6EC-4BB9-A263-31F48CF8C935}" sibTransId="{2FEF0B6F-B362-4BE0-9D09-5EC0E74C8B74}"/>
    <dgm:cxn modelId="{9FF73376-6AD9-49D6-9D57-652A49833FAC}" srcId="{B64BB630-9E90-4183-92CC-DD8042712A4C}" destId="{7ACE08A6-C669-444C-94E4-363080A3EACE}" srcOrd="0" destOrd="0" parTransId="{8D10B6BF-B5DC-4A71-BB9E-8A11B38F7431}" sibTransId="{5344356F-BB51-4E38-97C7-9883402F7344}"/>
    <dgm:cxn modelId="{D8434A7D-BE52-4351-9317-AFA16E2C2618}" srcId="{B64BB630-9E90-4183-92CC-DD8042712A4C}" destId="{5AFAA584-000D-40D5-B3BC-0D9DF8C46F82}" srcOrd="2" destOrd="0" parTransId="{22C0E8EC-1B0D-450A-90C6-BA9BF9810AA2}" sibTransId="{9DC1EF74-D8C2-488D-B516-2D9D2871AAF2}"/>
    <dgm:cxn modelId="{7A683828-3876-4FFC-84CF-8687AB48C65C}" srcId="{D005C16B-2006-4CCA-A95B-47A91863E283}" destId="{9F2F2698-8E3D-4112-96C2-1C429238B751}" srcOrd="0" destOrd="0" parTransId="{5320C23C-4D7C-4694-834A-6203C232BA0A}" sibTransId="{708DDA67-ADC3-402E-83BD-D436D085B5D4}"/>
    <dgm:cxn modelId="{B24E0187-DED8-4A2B-93AF-DAAA385D4798}" type="presParOf" srcId="{912B1448-B867-4E1C-8F1F-14DC753F5617}" destId="{CCDCB1E5-67F0-45C7-98C8-799879007B68}" srcOrd="0" destOrd="0" presId="urn:microsoft.com/office/officeart/2005/8/layout/vList5"/>
    <dgm:cxn modelId="{E5F8AEDA-97D6-4BA8-A49F-FE7819BD0F36}" type="presParOf" srcId="{CCDCB1E5-67F0-45C7-98C8-799879007B68}" destId="{83E60813-D9C6-443A-8006-E12F74DFB1E9}" srcOrd="0" destOrd="0" presId="urn:microsoft.com/office/officeart/2005/8/layout/vList5"/>
    <dgm:cxn modelId="{F4889131-20B3-43DF-A7C5-ACA0F7C2D102}" type="presParOf" srcId="{CCDCB1E5-67F0-45C7-98C8-799879007B68}" destId="{01ADBDEF-22D1-4546-A6D1-B5A5DB8EF5AD}" srcOrd="1" destOrd="0" presId="urn:microsoft.com/office/officeart/2005/8/layout/vList5"/>
    <dgm:cxn modelId="{AED3356C-2638-4AA4-A286-0B2DCEF72417}" type="presParOf" srcId="{912B1448-B867-4E1C-8F1F-14DC753F5617}" destId="{C617C31A-60D9-4EFE-A1CE-4F3ED67CD3F7}" srcOrd="1" destOrd="0" presId="urn:microsoft.com/office/officeart/2005/8/layout/vList5"/>
    <dgm:cxn modelId="{8BBB230C-90F4-475E-9D09-89A6AEB6D0DA}" type="presParOf" srcId="{912B1448-B867-4E1C-8F1F-14DC753F5617}" destId="{0D257703-1A5B-4EC4-B6A1-426147E85918}" srcOrd="2" destOrd="0" presId="urn:microsoft.com/office/officeart/2005/8/layout/vList5"/>
    <dgm:cxn modelId="{16B8D284-386E-4768-AC24-8C26439EA84C}" type="presParOf" srcId="{0D257703-1A5B-4EC4-B6A1-426147E85918}" destId="{5F5321AF-6962-4DFC-BDFD-DAAD32899C8D}" srcOrd="0" destOrd="0" presId="urn:microsoft.com/office/officeart/2005/8/layout/vList5"/>
    <dgm:cxn modelId="{DED20A5E-9328-4206-B0D7-66D96D036CAB}" type="presParOf" srcId="{0D257703-1A5B-4EC4-B6A1-426147E85918}" destId="{60A1B2F0-A131-4F0D-A81D-75EF15A067B2}" srcOrd="1" destOrd="0" presId="urn:microsoft.com/office/officeart/2005/8/layout/vList5"/>
    <dgm:cxn modelId="{7128C806-8F7C-4DB1-BBFC-2078114813E2}" type="presParOf" srcId="{912B1448-B867-4E1C-8F1F-14DC753F5617}" destId="{39A43144-390D-4E02-8FCB-F8747F6396F8}" srcOrd="3" destOrd="0" presId="urn:microsoft.com/office/officeart/2005/8/layout/vList5"/>
    <dgm:cxn modelId="{D8815971-2B2C-4958-8C77-BEE1B1853633}" type="presParOf" srcId="{912B1448-B867-4E1C-8F1F-14DC753F5617}" destId="{349062A6-D966-4042-9DED-17A9B85E8548}" srcOrd="4" destOrd="0" presId="urn:microsoft.com/office/officeart/2005/8/layout/vList5"/>
    <dgm:cxn modelId="{A414372A-8850-43B9-856B-3761A5AACF55}" type="presParOf" srcId="{349062A6-D966-4042-9DED-17A9B85E8548}" destId="{C289B9FE-177F-4766-AF9F-3DC61727E609}" srcOrd="0" destOrd="0" presId="urn:microsoft.com/office/officeart/2005/8/layout/vList5"/>
    <dgm:cxn modelId="{BA7B7312-816F-4B32-96FE-34D74A6AA39F}" type="presParOf" srcId="{349062A6-D966-4042-9DED-17A9B85E8548}" destId="{6986F7B3-2E63-4210-9D98-6F4A73B420AA}" srcOrd="1" destOrd="0" presId="urn:microsoft.com/office/officeart/2005/8/layout/vList5"/>
    <dgm:cxn modelId="{4C84DB2B-B186-4ECC-BA62-245872B0CF7D}" type="presParOf" srcId="{912B1448-B867-4E1C-8F1F-14DC753F5617}" destId="{2F08BE0B-31BF-4B4E-A910-836DD0995D07}" srcOrd="5" destOrd="0" presId="urn:microsoft.com/office/officeart/2005/8/layout/vList5"/>
    <dgm:cxn modelId="{EF6F2028-F7D0-4ADA-AA10-9E1D4EB360C0}" type="presParOf" srcId="{912B1448-B867-4E1C-8F1F-14DC753F5617}" destId="{D110BD46-0611-4AB1-BBB8-EAAE7B5BFC66}" srcOrd="6" destOrd="0" presId="urn:microsoft.com/office/officeart/2005/8/layout/vList5"/>
    <dgm:cxn modelId="{445F1BF8-970E-4D9E-903B-27D1DED8AD94}" type="presParOf" srcId="{D110BD46-0611-4AB1-BBB8-EAAE7B5BFC66}" destId="{BA812444-5B7D-4233-B4A9-C03869AB31FD}" srcOrd="0" destOrd="0" presId="urn:microsoft.com/office/officeart/2005/8/layout/vList5"/>
    <dgm:cxn modelId="{7FC7AF1F-6275-4199-829F-93237BC1104A}" type="presParOf" srcId="{D110BD46-0611-4AB1-BBB8-EAAE7B5BFC66}" destId="{52EE58D9-D301-4793-A38D-D85B68C2759D}"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CB3EC6-F578-45F6-975A-D8352A2BAA6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3968616-BAF9-4DA4-8D21-AF679A558D21}">
      <dgm:prSet phldrT="[テキスト]" custT="1"/>
      <dgm:spPr/>
      <dgm:t>
        <a:bodyPr/>
        <a:lstStyle/>
        <a:p>
          <a:r>
            <a:rPr kumimoji="1" lang="ja-JP" altLang="en-US" sz="1800" dirty="0" smtClean="0"/>
            <a:t>必須記載事項</a:t>
          </a:r>
          <a:endParaRPr kumimoji="1" lang="ja-JP" altLang="en-US" sz="1800" dirty="0"/>
        </a:p>
      </dgm:t>
    </dgm:pt>
    <dgm:pt modelId="{F5592748-3BE5-4B5C-9985-6D87F9BB08E3}" type="parTrans" cxnId="{8632104B-2CC9-4F32-93ED-D2084E4F8304}">
      <dgm:prSet/>
      <dgm:spPr/>
      <dgm:t>
        <a:bodyPr/>
        <a:lstStyle/>
        <a:p>
          <a:endParaRPr kumimoji="1" lang="ja-JP" altLang="en-US"/>
        </a:p>
      </dgm:t>
    </dgm:pt>
    <dgm:pt modelId="{8AFF3564-074F-4488-A802-5A2B5B3B1E5C}" type="sibTrans" cxnId="{8632104B-2CC9-4F32-93ED-D2084E4F8304}">
      <dgm:prSet/>
      <dgm:spPr/>
      <dgm:t>
        <a:bodyPr/>
        <a:lstStyle/>
        <a:p>
          <a:endParaRPr kumimoji="1" lang="ja-JP" altLang="en-US"/>
        </a:p>
      </dgm:t>
    </dgm:pt>
    <dgm:pt modelId="{32A33743-DBDD-47A1-8489-F2C1A71FF255}">
      <dgm:prSet phldrT="[テキスト]" custT="1"/>
      <dgm:spPr/>
      <dgm:t>
        <a:bodyPr/>
        <a:lstStyle/>
        <a:p>
          <a:r>
            <a:rPr lang="ja-JP" altLang="en-US" sz="1800" dirty="0" smtClean="0"/>
            <a:t>以下に述べる「量の見込み」「確保の内容」「実施時期」を定めるための教育・保育提供区域の設定</a:t>
          </a:r>
          <a:endParaRPr kumimoji="1" lang="ja-JP" altLang="en-US" sz="1800" dirty="0"/>
        </a:p>
      </dgm:t>
    </dgm:pt>
    <dgm:pt modelId="{8C309640-F402-461F-BBBF-E92CC29744ED}" type="parTrans" cxnId="{81827DBB-E084-486E-B178-2BC26253077B}">
      <dgm:prSet/>
      <dgm:spPr/>
      <dgm:t>
        <a:bodyPr/>
        <a:lstStyle/>
        <a:p>
          <a:endParaRPr kumimoji="1" lang="ja-JP" altLang="en-US"/>
        </a:p>
      </dgm:t>
    </dgm:pt>
    <dgm:pt modelId="{B7579298-AB6C-4887-8DA7-211417F2D7DC}" type="sibTrans" cxnId="{81827DBB-E084-486E-B178-2BC26253077B}">
      <dgm:prSet/>
      <dgm:spPr/>
      <dgm:t>
        <a:bodyPr/>
        <a:lstStyle/>
        <a:p>
          <a:endParaRPr kumimoji="1" lang="ja-JP" altLang="en-US"/>
        </a:p>
      </dgm:t>
    </dgm:pt>
    <dgm:pt modelId="{5A95246E-2FBD-4203-A490-343A5766A617}">
      <dgm:prSet phldrT="[テキスト]" custT="1"/>
      <dgm:spPr/>
      <dgm:t>
        <a:bodyPr/>
        <a:lstStyle/>
        <a:p>
          <a:r>
            <a:rPr kumimoji="1" lang="ja-JP" altLang="en-US" sz="1800" dirty="0" smtClean="0"/>
            <a:t>任意記載事項</a:t>
          </a:r>
          <a:endParaRPr kumimoji="1" lang="ja-JP" altLang="en-US" sz="1800" dirty="0"/>
        </a:p>
      </dgm:t>
    </dgm:pt>
    <dgm:pt modelId="{D30B39DD-2EAE-45A8-9681-8EC8A92FDCC8}" type="parTrans" cxnId="{7DAE4A14-007F-4EC2-BCB5-2714B52521AD}">
      <dgm:prSet/>
      <dgm:spPr/>
      <dgm:t>
        <a:bodyPr/>
        <a:lstStyle/>
        <a:p>
          <a:endParaRPr kumimoji="1" lang="ja-JP" altLang="en-US"/>
        </a:p>
      </dgm:t>
    </dgm:pt>
    <dgm:pt modelId="{83FC3498-E2B8-4CB3-AD73-F7DD6313D4F5}" type="sibTrans" cxnId="{7DAE4A14-007F-4EC2-BCB5-2714B52521AD}">
      <dgm:prSet/>
      <dgm:spPr/>
      <dgm:t>
        <a:bodyPr/>
        <a:lstStyle/>
        <a:p>
          <a:endParaRPr kumimoji="1" lang="ja-JP" altLang="en-US"/>
        </a:p>
      </dgm:t>
    </dgm:pt>
    <dgm:pt modelId="{BCA68344-6BE9-413E-B63B-D83AC5D7BA72}">
      <dgm:prSet phldrT="[テキスト]" custT="1"/>
      <dgm:spPr/>
      <dgm:t>
        <a:bodyPr/>
        <a:lstStyle/>
        <a:p>
          <a:r>
            <a:rPr lang="ja-JP" altLang="en-US" sz="1800" dirty="0" smtClean="0"/>
            <a:t>産後の休業及び育児休業後における特定教育・保育施設等の円滑な利用の確保</a:t>
          </a:r>
          <a:endParaRPr kumimoji="1" lang="ja-JP" altLang="en-US" sz="1800" dirty="0"/>
        </a:p>
      </dgm:t>
    </dgm:pt>
    <dgm:pt modelId="{2AF913B9-AFAD-49BA-88EC-49575B766785}" type="parTrans" cxnId="{5C648F70-EA10-45C0-B4CC-D46E5817B9E2}">
      <dgm:prSet/>
      <dgm:spPr/>
      <dgm:t>
        <a:bodyPr/>
        <a:lstStyle/>
        <a:p>
          <a:endParaRPr kumimoji="1" lang="ja-JP" altLang="en-US"/>
        </a:p>
      </dgm:t>
    </dgm:pt>
    <dgm:pt modelId="{644CD1B7-23C1-4B90-A663-B3E1A23C4565}" type="sibTrans" cxnId="{5C648F70-EA10-45C0-B4CC-D46E5817B9E2}">
      <dgm:prSet/>
      <dgm:spPr/>
      <dgm:t>
        <a:bodyPr/>
        <a:lstStyle/>
        <a:p>
          <a:endParaRPr kumimoji="1" lang="ja-JP" altLang="en-US"/>
        </a:p>
      </dgm:t>
    </dgm:pt>
    <dgm:pt modelId="{01B53CBD-7E4B-45CF-982B-70E4F5DCF2DC}">
      <dgm:prSet phldrT="[テキスト]" custT="1"/>
      <dgm:spPr/>
      <dgm:t>
        <a:bodyPr/>
        <a:lstStyle/>
        <a:p>
          <a:r>
            <a:rPr lang="ja-JP" altLang="en-US" sz="1800" dirty="0" smtClean="0"/>
            <a:t>各年度における幼児期の学校教育・保育の量の見込み、実施しようとする幼児期の学校教育・保育の提供体制の確保の内容及びその実施時期</a:t>
          </a:r>
          <a:endParaRPr kumimoji="1" lang="ja-JP" altLang="en-US" sz="1800" dirty="0"/>
        </a:p>
      </dgm:t>
    </dgm:pt>
    <dgm:pt modelId="{15117CB4-137D-4681-8F6A-90595E046B18}" type="parTrans" cxnId="{6AE99B73-277E-4FB8-B539-B185DA4F7396}">
      <dgm:prSet/>
      <dgm:spPr/>
      <dgm:t>
        <a:bodyPr/>
        <a:lstStyle/>
        <a:p>
          <a:endParaRPr kumimoji="1" lang="ja-JP" altLang="en-US"/>
        </a:p>
      </dgm:t>
    </dgm:pt>
    <dgm:pt modelId="{639EC59A-0C3E-4E16-821E-871400A8265C}" type="sibTrans" cxnId="{6AE99B73-277E-4FB8-B539-B185DA4F7396}">
      <dgm:prSet/>
      <dgm:spPr/>
      <dgm:t>
        <a:bodyPr/>
        <a:lstStyle/>
        <a:p>
          <a:endParaRPr kumimoji="1" lang="ja-JP" altLang="en-US"/>
        </a:p>
      </dgm:t>
    </dgm:pt>
    <dgm:pt modelId="{D96FB96A-7D7F-4444-B0B6-CCAC74020F1A}">
      <dgm:prSet phldrT="[テキスト]" custT="1"/>
      <dgm:spPr/>
      <dgm:t>
        <a:bodyPr/>
        <a:lstStyle/>
        <a:p>
          <a:r>
            <a:rPr lang="ja-JP" altLang="en-US" sz="1800" dirty="0" smtClean="0"/>
            <a:t>地域子ども・子育て支援事業の量の見込み、実施しようとする地域子ども・子育て支援事業の提供体制の確保の内容及びその実施時期</a:t>
          </a:r>
          <a:endParaRPr kumimoji="1" lang="ja-JP" altLang="en-US" sz="1800" dirty="0"/>
        </a:p>
      </dgm:t>
    </dgm:pt>
    <dgm:pt modelId="{8DFB0794-2704-403B-8C4F-AB99ACAC09DA}" type="parTrans" cxnId="{EE221A37-01B5-4AB6-B6EF-421FC550AF68}">
      <dgm:prSet/>
      <dgm:spPr/>
      <dgm:t>
        <a:bodyPr/>
        <a:lstStyle/>
        <a:p>
          <a:endParaRPr kumimoji="1" lang="ja-JP" altLang="en-US"/>
        </a:p>
      </dgm:t>
    </dgm:pt>
    <dgm:pt modelId="{CA973BBE-D82A-4138-A56E-719800541A6B}" type="sibTrans" cxnId="{EE221A37-01B5-4AB6-B6EF-421FC550AF68}">
      <dgm:prSet/>
      <dgm:spPr/>
      <dgm:t>
        <a:bodyPr/>
        <a:lstStyle/>
        <a:p>
          <a:endParaRPr kumimoji="1" lang="ja-JP" altLang="en-US"/>
        </a:p>
      </dgm:t>
    </dgm:pt>
    <dgm:pt modelId="{ABF46629-B690-4388-8D7D-3AD058FB7FF7}">
      <dgm:prSet custT="1"/>
      <dgm:spPr/>
      <dgm:t>
        <a:bodyPr/>
        <a:lstStyle/>
        <a:p>
          <a:r>
            <a:rPr lang="ja-JP" altLang="en-US" sz="1800" dirty="0" smtClean="0"/>
            <a:t>幼児期の学校教育・保育の一体的提供及び当該学校教育・保育の推進に関する体制の確保の内容</a:t>
          </a:r>
          <a:endParaRPr lang="en-US" altLang="ja-JP" sz="1800" dirty="0" smtClean="0"/>
        </a:p>
      </dgm:t>
    </dgm:pt>
    <dgm:pt modelId="{2556B894-25BE-40B9-B3A7-B5AC9836AD61}" type="parTrans" cxnId="{632DD557-6DD1-4BEF-BFF8-B981CF718FCD}">
      <dgm:prSet/>
      <dgm:spPr/>
      <dgm:t>
        <a:bodyPr/>
        <a:lstStyle/>
        <a:p>
          <a:endParaRPr kumimoji="1" lang="ja-JP" altLang="en-US"/>
        </a:p>
      </dgm:t>
    </dgm:pt>
    <dgm:pt modelId="{3BDFB309-7CB0-45D5-B049-1B0E201A3C63}" type="sibTrans" cxnId="{632DD557-6DD1-4BEF-BFF8-B981CF718FCD}">
      <dgm:prSet/>
      <dgm:spPr/>
      <dgm:t>
        <a:bodyPr/>
        <a:lstStyle/>
        <a:p>
          <a:endParaRPr kumimoji="1" lang="ja-JP" altLang="en-US"/>
        </a:p>
      </dgm:t>
    </dgm:pt>
    <dgm:pt modelId="{44925480-DF7C-4CB9-B88E-B95DEA30BA80}">
      <dgm:prSet phldrT="[テキスト]" custT="1"/>
      <dgm:spPr/>
      <dgm:t>
        <a:bodyPr/>
        <a:lstStyle/>
        <a:p>
          <a:r>
            <a:rPr lang="ja-JP" altLang="en-US" sz="1800" dirty="0" smtClean="0"/>
            <a:t>子どもに関する専門的な知識及び技術を要する支援に関する都道府県が行う施策との連携</a:t>
          </a:r>
          <a:endParaRPr kumimoji="1" lang="ja-JP" altLang="en-US" sz="1800" dirty="0"/>
        </a:p>
      </dgm:t>
    </dgm:pt>
    <dgm:pt modelId="{5A41E9D1-4DC0-46C4-B8EB-24803AF84824}" type="parTrans" cxnId="{25320B2F-B292-4EE7-9B93-DD832B0B3805}">
      <dgm:prSet/>
      <dgm:spPr/>
      <dgm:t>
        <a:bodyPr/>
        <a:lstStyle/>
        <a:p>
          <a:endParaRPr kumimoji="1" lang="ja-JP" altLang="en-US"/>
        </a:p>
      </dgm:t>
    </dgm:pt>
    <dgm:pt modelId="{B25E2621-7CDC-4EA6-B9BA-5B4EA6BEE014}" type="sibTrans" cxnId="{25320B2F-B292-4EE7-9B93-DD832B0B3805}">
      <dgm:prSet/>
      <dgm:spPr/>
      <dgm:t>
        <a:bodyPr/>
        <a:lstStyle/>
        <a:p>
          <a:endParaRPr kumimoji="1" lang="ja-JP" altLang="en-US"/>
        </a:p>
      </dgm:t>
    </dgm:pt>
    <dgm:pt modelId="{16F9F64E-EFA3-4A75-95A2-8E6A1451F888}">
      <dgm:prSet phldrT="[テキスト]" custT="1"/>
      <dgm:spPr/>
      <dgm:t>
        <a:bodyPr/>
        <a:lstStyle/>
        <a:p>
          <a:r>
            <a:rPr lang="ja-JP" altLang="en-US" sz="1800" dirty="0" smtClean="0"/>
            <a:t>労働者の職業生活と家庭生活との両立が図られるようにするために必要な雇用環境の整備に関する施策との連携</a:t>
          </a:r>
          <a:endParaRPr kumimoji="1" lang="ja-JP" altLang="en-US" sz="1800" dirty="0"/>
        </a:p>
      </dgm:t>
    </dgm:pt>
    <dgm:pt modelId="{47205C72-426B-415A-A315-622BF368FFDD}" type="parTrans" cxnId="{39E34CD1-8A0F-4019-8477-5E09C90A8B81}">
      <dgm:prSet/>
      <dgm:spPr/>
      <dgm:t>
        <a:bodyPr/>
        <a:lstStyle/>
        <a:p>
          <a:endParaRPr kumimoji="1" lang="ja-JP" altLang="en-US"/>
        </a:p>
      </dgm:t>
    </dgm:pt>
    <dgm:pt modelId="{198ECC9F-2186-4BB9-9A43-55472F20A6E8}" type="sibTrans" cxnId="{39E34CD1-8A0F-4019-8477-5E09C90A8B81}">
      <dgm:prSet/>
      <dgm:spPr/>
      <dgm:t>
        <a:bodyPr/>
        <a:lstStyle/>
        <a:p>
          <a:endParaRPr kumimoji="1" lang="ja-JP" altLang="en-US"/>
        </a:p>
      </dgm:t>
    </dgm:pt>
    <dgm:pt modelId="{A8AC1348-88AC-4D98-95AF-06464C927A04}" type="pres">
      <dgm:prSet presAssocID="{B8CB3EC6-F578-45F6-975A-D8352A2BAA6C}" presName="linear" presStyleCnt="0">
        <dgm:presLayoutVars>
          <dgm:animLvl val="lvl"/>
          <dgm:resizeHandles val="exact"/>
        </dgm:presLayoutVars>
      </dgm:prSet>
      <dgm:spPr/>
      <dgm:t>
        <a:bodyPr/>
        <a:lstStyle/>
        <a:p>
          <a:endParaRPr kumimoji="1" lang="ja-JP" altLang="en-US"/>
        </a:p>
      </dgm:t>
    </dgm:pt>
    <dgm:pt modelId="{68F0FEDE-6A38-40A5-991F-1B112A8BE6C9}" type="pres">
      <dgm:prSet presAssocID="{43968616-BAF9-4DA4-8D21-AF679A558D21}" presName="parentText" presStyleLbl="node1" presStyleIdx="0" presStyleCnt="2" custScaleY="40783">
        <dgm:presLayoutVars>
          <dgm:chMax val="0"/>
          <dgm:bulletEnabled val="1"/>
        </dgm:presLayoutVars>
      </dgm:prSet>
      <dgm:spPr/>
      <dgm:t>
        <a:bodyPr/>
        <a:lstStyle/>
        <a:p>
          <a:endParaRPr kumimoji="1" lang="ja-JP" altLang="en-US"/>
        </a:p>
      </dgm:t>
    </dgm:pt>
    <dgm:pt modelId="{0606628B-8EFE-45B9-91A0-A0D224CCBC0A}" type="pres">
      <dgm:prSet presAssocID="{43968616-BAF9-4DA4-8D21-AF679A558D21}" presName="childText" presStyleLbl="revTx" presStyleIdx="0" presStyleCnt="2">
        <dgm:presLayoutVars>
          <dgm:bulletEnabled val="1"/>
        </dgm:presLayoutVars>
      </dgm:prSet>
      <dgm:spPr/>
      <dgm:t>
        <a:bodyPr/>
        <a:lstStyle/>
        <a:p>
          <a:endParaRPr kumimoji="1" lang="ja-JP" altLang="en-US"/>
        </a:p>
      </dgm:t>
    </dgm:pt>
    <dgm:pt modelId="{C98E7B83-C502-47BD-886F-2BDC40108109}" type="pres">
      <dgm:prSet presAssocID="{5A95246E-2FBD-4203-A490-343A5766A617}" presName="parentText" presStyleLbl="node1" presStyleIdx="1" presStyleCnt="2" custScaleY="37964" custLinFactNeighborY="-1532">
        <dgm:presLayoutVars>
          <dgm:chMax val="0"/>
          <dgm:bulletEnabled val="1"/>
        </dgm:presLayoutVars>
      </dgm:prSet>
      <dgm:spPr/>
      <dgm:t>
        <a:bodyPr/>
        <a:lstStyle/>
        <a:p>
          <a:endParaRPr kumimoji="1" lang="ja-JP" altLang="en-US"/>
        </a:p>
      </dgm:t>
    </dgm:pt>
    <dgm:pt modelId="{7E4E38CF-BFDE-493F-95D6-EE60B195A0EA}" type="pres">
      <dgm:prSet presAssocID="{5A95246E-2FBD-4203-A490-343A5766A617}" presName="childText" presStyleLbl="revTx" presStyleIdx="1" presStyleCnt="2" custScaleY="71447">
        <dgm:presLayoutVars>
          <dgm:bulletEnabled val="1"/>
        </dgm:presLayoutVars>
      </dgm:prSet>
      <dgm:spPr/>
      <dgm:t>
        <a:bodyPr/>
        <a:lstStyle/>
        <a:p>
          <a:endParaRPr kumimoji="1" lang="ja-JP" altLang="en-US"/>
        </a:p>
      </dgm:t>
    </dgm:pt>
  </dgm:ptLst>
  <dgm:cxnLst>
    <dgm:cxn modelId="{D7FB9502-8C31-4BFD-A3EA-49F5E9DE8F73}" type="presOf" srcId="{44925480-DF7C-4CB9-B88E-B95DEA30BA80}" destId="{7E4E38CF-BFDE-493F-95D6-EE60B195A0EA}" srcOrd="0" destOrd="1" presId="urn:microsoft.com/office/officeart/2005/8/layout/vList2"/>
    <dgm:cxn modelId="{A6CA2567-D6AD-4ED7-8ABB-5C6038AD8FA5}" type="presOf" srcId="{01B53CBD-7E4B-45CF-982B-70E4F5DCF2DC}" destId="{0606628B-8EFE-45B9-91A0-A0D224CCBC0A}" srcOrd="0" destOrd="1" presId="urn:microsoft.com/office/officeart/2005/8/layout/vList2"/>
    <dgm:cxn modelId="{8632104B-2CC9-4F32-93ED-D2084E4F8304}" srcId="{B8CB3EC6-F578-45F6-975A-D8352A2BAA6C}" destId="{43968616-BAF9-4DA4-8D21-AF679A558D21}" srcOrd="0" destOrd="0" parTransId="{F5592748-3BE5-4B5C-9985-6D87F9BB08E3}" sibTransId="{8AFF3564-074F-4488-A802-5A2B5B3B1E5C}"/>
    <dgm:cxn modelId="{51371D2C-F91B-48ED-8BDD-5BA386F9E8D3}" type="presOf" srcId="{B8CB3EC6-F578-45F6-975A-D8352A2BAA6C}" destId="{A8AC1348-88AC-4D98-95AF-06464C927A04}" srcOrd="0" destOrd="0" presId="urn:microsoft.com/office/officeart/2005/8/layout/vList2"/>
    <dgm:cxn modelId="{7DAE4A14-007F-4EC2-BCB5-2714B52521AD}" srcId="{B8CB3EC6-F578-45F6-975A-D8352A2BAA6C}" destId="{5A95246E-2FBD-4203-A490-343A5766A617}" srcOrd="1" destOrd="0" parTransId="{D30B39DD-2EAE-45A8-9681-8EC8A92FDCC8}" sibTransId="{83FC3498-E2B8-4CB3-AD73-F7DD6313D4F5}"/>
    <dgm:cxn modelId="{3D3B2347-4398-4524-94D3-98D0A4CBC63B}" type="presOf" srcId="{16F9F64E-EFA3-4A75-95A2-8E6A1451F888}" destId="{7E4E38CF-BFDE-493F-95D6-EE60B195A0EA}" srcOrd="0" destOrd="2" presId="urn:microsoft.com/office/officeart/2005/8/layout/vList2"/>
    <dgm:cxn modelId="{632DD557-6DD1-4BEF-BFF8-B981CF718FCD}" srcId="{43968616-BAF9-4DA4-8D21-AF679A558D21}" destId="{ABF46629-B690-4388-8D7D-3AD058FB7FF7}" srcOrd="3" destOrd="0" parTransId="{2556B894-25BE-40B9-B3A7-B5AC9836AD61}" sibTransId="{3BDFB309-7CB0-45D5-B049-1B0E201A3C63}"/>
    <dgm:cxn modelId="{9A4D3707-66AC-406B-9F60-BBE5A404BC6F}" type="presOf" srcId="{ABF46629-B690-4388-8D7D-3AD058FB7FF7}" destId="{0606628B-8EFE-45B9-91A0-A0D224CCBC0A}" srcOrd="0" destOrd="3" presId="urn:microsoft.com/office/officeart/2005/8/layout/vList2"/>
    <dgm:cxn modelId="{D6A15B4D-2FF4-44E6-BA7A-16FC7407BCAB}" type="presOf" srcId="{BCA68344-6BE9-413E-B63B-D83AC5D7BA72}" destId="{7E4E38CF-BFDE-493F-95D6-EE60B195A0EA}" srcOrd="0" destOrd="0" presId="urn:microsoft.com/office/officeart/2005/8/layout/vList2"/>
    <dgm:cxn modelId="{25320B2F-B292-4EE7-9B93-DD832B0B3805}" srcId="{5A95246E-2FBD-4203-A490-343A5766A617}" destId="{44925480-DF7C-4CB9-B88E-B95DEA30BA80}" srcOrd="1" destOrd="0" parTransId="{5A41E9D1-4DC0-46C4-B8EB-24803AF84824}" sibTransId="{B25E2621-7CDC-4EA6-B9BA-5B4EA6BEE014}"/>
    <dgm:cxn modelId="{EE221A37-01B5-4AB6-B6EF-421FC550AF68}" srcId="{43968616-BAF9-4DA4-8D21-AF679A558D21}" destId="{D96FB96A-7D7F-4444-B0B6-CCAC74020F1A}" srcOrd="2" destOrd="0" parTransId="{8DFB0794-2704-403B-8C4F-AB99ACAC09DA}" sibTransId="{CA973BBE-D82A-4138-A56E-719800541A6B}"/>
    <dgm:cxn modelId="{74F742EA-18D2-4ED3-9395-A7DECB702596}" type="presOf" srcId="{43968616-BAF9-4DA4-8D21-AF679A558D21}" destId="{68F0FEDE-6A38-40A5-991F-1B112A8BE6C9}" srcOrd="0" destOrd="0" presId="urn:microsoft.com/office/officeart/2005/8/layout/vList2"/>
    <dgm:cxn modelId="{0D917BAE-ED4E-4006-9DE1-F095A512AD1D}" type="presOf" srcId="{32A33743-DBDD-47A1-8489-F2C1A71FF255}" destId="{0606628B-8EFE-45B9-91A0-A0D224CCBC0A}" srcOrd="0" destOrd="0" presId="urn:microsoft.com/office/officeart/2005/8/layout/vList2"/>
    <dgm:cxn modelId="{5C648F70-EA10-45C0-B4CC-D46E5817B9E2}" srcId="{5A95246E-2FBD-4203-A490-343A5766A617}" destId="{BCA68344-6BE9-413E-B63B-D83AC5D7BA72}" srcOrd="0" destOrd="0" parTransId="{2AF913B9-AFAD-49BA-88EC-49575B766785}" sibTransId="{644CD1B7-23C1-4B90-A663-B3E1A23C4565}"/>
    <dgm:cxn modelId="{81827DBB-E084-486E-B178-2BC26253077B}" srcId="{43968616-BAF9-4DA4-8D21-AF679A558D21}" destId="{32A33743-DBDD-47A1-8489-F2C1A71FF255}" srcOrd="0" destOrd="0" parTransId="{8C309640-F402-461F-BBBF-E92CC29744ED}" sibTransId="{B7579298-AB6C-4887-8DA7-211417F2D7DC}"/>
    <dgm:cxn modelId="{39E34CD1-8A0F-4019-8477-5E09C90A8B81}" srcId="{5A95246E-2FBD-4203-A490-343A5766A617}" destId="{16F9F64E-EFA3-4A75-95A2-8E6A1451F888}" srcOrd="2" destOrd="0" parTransId="{47205C72-426B-415A-A315-622BF368FFDD}" sibTransId="{198ECC9F-2186-4BB9-9A43-55472F20A6E8}"/>
    <dgm:cxn modelId="{06C1DE35-177C-4DF7-9830-9360E62B3B18}" type="presOf" srcId="{5A95246E-2FBD-4203-A490-343A5766A617}" destId="{C98E7B83-C502-47BD-886F-2BDC40108109}" srcOrd="0" destOrd="0" presId="urn:microsoft.com/office/officeart/2005/8/layout/vList2"/>
    <dgm:cxn modelId="{6AE99B73-277E-4FB8-B539-B185DA4F7396}" srcId="{43968616-BAF9-4DA4-8D21-AF679A558D21}" destId="{01B53CBD-7E4B-45CF-982B-70E4F5DCF2DC}" srcOrd="1" destOrd="0" parTransId="{15117CB4-137D-4681-8F6A-90595E046B18}" sibTransId="{639EC59A-0C3E-4E16-821E-871400A8265C}"/>
    <dgm:cxn modelId="{674937D4-9C82-423C-AA19-BDCAF57396BB}" type="presOf" srcId="{D96FB96A-7D7F-4444-B0B6-CCAC74020F1A}" destId="{0606628B-8EFE-45B9-91A0-A0D224CCBC0A}" srcOrd="0" destOrd="2" presId="urn:microsoft.com/office/officeart/2005/8/layout/vList2"/>
    <dgm:cxn modelId="{2E28764E-2747-4794-A8E3-4CE5F3C0D6FF}" type="presParOf" srcId="{A8AC1348-88AC-4D98-95AF-06464C927A04}" destId="{68F0FEDE-6A38-40A5-991F-1B112A8BE6C9}" srcOrd="0" destOrd="0" presId="urn:microsoft.com/office/officeart/2005/8/layout/vList2"/>
    <dgm:cxn modelId="{34CB2177-E4C7-4DBE-9949-3D4672C7A0A3}" type="presParOf" srcId="{A8AC1348-88AC-4D98-95AF-06464C927A04}" destId="{0606628B-8EFE-45B9-91A0-A0D224CCBC0A}" srcOrd="1" destOrd="0" presId="urn:microsoft.com/office/officeart/2005/8/layout/vList2"/>
    <dgm:cxn modelId="{F1BAFBAA-E561-49EE-9433-0D458BD57942}" type="presParOf" srcId="{A8AC1348-88AC-4D98-95AF-06464C927A04}" destId="{C98E7B83-C502-47BD-886F-2BDC40108109}" srcOrd="2" destOrd="0" presId="urn:microsoft.com/office/officeart/2005/8/layout/vList2"/>
    <dgm:cxn modelId="{362D3ABC-27FB-4231-B394-4C65E93432D6}" type="presParOf" srcId="{A8AC1348-88AC-4D98-95AF-06464C927A04}" destId="{7E4E38CF-BFDE-493F-95D6-EE60B195A0EA}"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B4FAD6-BC50-49E8-8178-6153278F273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B9B5A827-A778-4D20-AA72-87B335DD5CC8}">
      <dgm:prSet phldrT="[テキスト]" custT="1"/>
      <dgm:spPr/>
      <dgm:t>
        <a:bodyPr/>
        <a:lstStyle/>
        <a:p>
          <a:r>
            <a:rPr kumimoji="1" lang="ja-JP" altLang="en-US" sz="1800" dirty="0" smtClean="0"/>
            <a:t>必須記載事項</a:t>
          </a:r>
          <a:endParaRPr kumimoji="1" lang="ja-JP" altLang="en-US" sz="1800" dirty="0"/>
        </a:p>
      </dgm:t>
    </dgm:pt>
    <dgm:pt modelId="{255D13C0-FEB2-4C36-AB70-54F0AD03AFCF}" type="parTrans" cxnId="{9A1A44AA-74AA-4DD7-9389-19B7B8EFADAF}">
      <dgm:prSet/>
      <dgm:spPr/>
      <dgm:t>
        <a:bodyPr/>
        <a:lstStyle/>
        <a:p>
          <a:endParaRPr kumimoji="1" lang="ja-JP" altLang="en-US" sz="1800"/>
        </a:p>
      </dgm:t>
    </dgm:pt>
    <dgm:pt modelId="{9DC77EAF-BB72-4696-8560-33D0BD925D62}" type="sibTrans" cxnId="{9A1A44AA-74AA-4DD7-9389-19B7B8EFADAF}">
      <dgm:prSet/>
      <dgm:spPr/>
      <dgm:t>
        <a:bodyPr/>
        <a:lstStyle/>
        <a:p>
          <a:endParaRPr kumimoji="1" lang="ja-JP" altLang="en-US" sz="1800"/>
        </a:p>
      </dgm:t>
    </dgm:pt>
    <dgm:pt modelId="{31A8A61D-CB12-401A-A03B-2E74AEBEB9DE}">
      <dgm:prSet phldrT="[テキスト]" custT="1"/>
      <dgm:spPr/>
      <dgm:t>
        <a:bodyPr/>
        <a:lstStyle/>
        <a:p>
          <a:r>
            <a:rPr lang="ja-JP" altLang="en-US" sz="1800" dirty="0" smtClean="0"/>
            <a:t>次項に述べる「量の見込み」「確保の内容」「実施時期」を定めるための区域の設定</a:t>
          </a:r>
          <a:endParaRPr kumimoji="1" lang="ja-JP" altLang="en-US" sz="1800" dirty="0"/>
        </a:p>
      </dgm:t>
    </dgm:pt>
    <dgm:pt modelId="{1ACC7A94-1F33-4569-AB5D-FD28D08940E3}" type="parTrans" cxnId="{599E7D1E-04CB-434D-8218-AE9E9107682E}">
      <dgm:prSet/>
      <dgm:spPr/>
      <dgm:t>
        <a:bodyPr/>
        <a:lstStyle/>
        <a:p>
          <a:endParaRPr kumimoji="1" lang="ja-JP" altLang="en-US" sz="1800"/>
        </a:p>
      </dgm:t>
    </dgm:pt>
    <dgm:pt modelId="{3DE6341F-153E-468B-9F0F-16A1D98F580B}" type="sibTrans" cxnId="{599E7D1E-04CB-434D-8218-AE9E9107682E}">
      <dgm:prSet/>
      <dgm:spPr/>
      <dgm:t>
        <a:bodyPr/>
        <a:lstStyle/>
        <a:p>
          <a:endParaRPr kumimoji="1" lang="ja-JP" altLang="en-US" sz="1800"/>
        </a:p>
      </dgm:t>
    </dgm:pt>
    <dgm:pt modelId="{F88CF28D-E3B3-466E-82D4-EFEA67744C1F}">
      <dgm:prSet phldrT="[テキスト]" custT="1"/>
      <dgm:spPr/>
      <dgm:t>
        <a:bodyPr/>
        <a:lstStyle/>
        <a:p>
          <a:r>
            <a:rPr kumimoji="1" lang="ja-JP" altLang="en-US" sz="1800" dirty="0" smtClean="0"/>
            <a:t>任意記載事項</a:t>
          </a:r>
          <a:endParaRPr kumimoji="1" lang="ja-JP" altLang="en-US" sz="1800" dirty="0"/>
        </a:p>
      </dgm:t>
    </dgm:pt>
    <dgm:pt modelId="{69A3AD9B-8B37-4ED9-93C2-E5730C1DF091}" type="parTrans" cxnId="{AF4C1092-2BE0-4815-B053-642DB27A4376}">
      <dgm:prSet/>
      <dgm:spPr/>
      <dgm:t>
        <a:bodyPr/>
        <a:lstStyle/>
        <a:p>
          <a:endParaRPr kumimoji="1" lang="ja-JP" altLang="en-US" sz="1800"/>
        </a:p>
      </dgm:t>
    </dgm:pt>
    <dgm:pt modelId="{ABEBF579-B593-456B-B33F-E9F66DC6D34E}" type="sibTrans" cxnId="{AF4C1092-2BE0-4815-B053-642DB27A4376}">
      <dgm:prSet/>
      <dgm:spPr/>
      <dgm:t>
        <a:bodyPr/>
        <a:lstStyle/>
        <a:p>
          <a:endParaRPr kumimoji="1" lang="ja-JP" altLang="en-US" sz="1800"/>
        </a:p>
      </dgm:t>
    </dgm:pt>
    <dgm:pt modelId="{218F5802-4D42-4896-87C8-8ED7C32689F3}">
      <dgm:prSet phldrT="[テキスト]" custT="1"/>
      <dgm:spPr/>
      <dgm:t>
        <a:bodyPr/>
        <a:lstStyle/>
        <a:p>
          <a:r>
            <a:rPr lang="ja-JP" altLang="en-US" sz="1800" dirty="0" smtClean="0"/>
            <a:t>市町村の区域を超えた広域的な見地から行う調整</a:t>
          </a:r>
          <a:endParaRPr kumimoji="1" lang="ja-JP" altLang="en-US" sz="1800" dirty="0"/>
        </a:p>
      </dgm:t>
    </dgm:pt>
    <dgm:pt modelId="{43FDD14E-74FA-44E8-8DB7-D88EF194EB3E}" type="parTrans" cxnId="{2A0E7EF9-D8C9-463D-B92A-712858734135}">
      <dgm:prSet/>
      <dgm:spPr/>
      <dgm:t>
        <a:bodyPr/>
        <a:lstStyle/>
        <a:p>
          <a:endParaRPr kumimoji="1" lang="ja-JP" altLang="en-US" sz="1800"/>
        </a:p>
      </dgm:t>
    </dgm:pt>
    <dgm:pt modelId="{E14BDE46-0A57-4621-AE2E-1A473620F398}" type="sibTrans" cxnId="{2A0E7EF9-D8C9-463D-B92A-712858734135}">
      <dgm:prSet/>
      <dgm:spPr/>
      <dgm:t>
        <a:bodyPr/>
        <a:lstStyle/>
        <a:p>
          <a:endParaRPr kumimoji="1" lang="ja-JP" altLang="en-US" sz="1800"/>
        </a:p>
      </dgm:t>
    </dgm:pt>
    <dgm:pt modelId="{812C0528-6204-48EF-B79A-181BB61F9D0E}">
      <dgm:prSet phldrT="[テキスト]" custT="1"/>
      <dgm:spPr/>
      <dgm:t>
        <a:bodyPr/>
        <a:lstStyle/>
        <a:p>
          <a:r>
            <a:rPr lang="ja-JP" altLang="en-US" sz="1800" dirty="0" smtClean="0"/>
            <a:t>各年度における幼児期の学校教育・保育の量の見込み、実施しようとする幼児期の学校教育・保育の提供体制の確保の内容及びその実施時期</a:t>
          </a:r>
          <a:endParaRPr kumimoji="1" lang="ja-JP" altLang="en-US" sz="1800" dirty="0"/>
        </a:p>
      </dgm:t>
    </dgm:pt>
    <dgm:pt modelId="{0EDA19CC-ED70-4DCB-BFA3-5F73546D369D}" type="parTrans" cxnId="{23313C00-8D22-4901-A83B-8D9E5CFA84B6}">
      <dgm:prSet/>
      <dgm:spPr/>
      <dgm:t>
        <a:bodyPr/>
        <a:lstStyle/>
        <a:p>
          <a:endParaRPr kumimoji="1" lang="ja-JP" altLang="en-US" sz="1800"/>
        </a:p>
      </dgm:t>
    </dgm:pt>
    <dgm:pt modelId="{50CAC4AA-E6B2-4BDD-9CA9-742FCD6E7C7D}" type="sibTrans" cxnId="{23313C00-8D22-4901-A83B-8D9E5CFA84B6}">
      <dgm:prSet/>
      <dgm:spPr/>
      <dgm:t>
        <a:bodyPr/>
        <a:lstStyle/>
        <a:p>
          <a:endParaRPr kumimoji="1" lang="ja-JP" altLang="en-US" sz="1800"/>
        </a:p>
      </dgm:t>
    </dgm:pt>
    <dgm:pt modelId="{96EEE7B8-6E49-473F-9099-891765F59423}">
      <dgm:prSet phldrT="[テキスト]" custT="1"/>
      <dgm:spPr/>
      <dgm:t>
        <a:bodyPr/>
        <a:lstStyle/>
        <a:p>
          <a:r>
            <a:rPr lang="ja-JP" altLang="en-US" sz="1800" dirty="0" smtClean="0"/>
            <a:t>幼児期の学校教育・保育の一体的提供及び当該学校教育・保育の推進に関する体制の確保の内容</a:t>
          </a:r>
          <a:endParaRPr kumimoji="1" lang="ja-JP" altLang="en-US" sz="1800" dirty="0"/>
        </a:p>
      </dgm:t>
    </dgm:pt>
    <dgm:pt modelId="{03DE6CE2-A2ED-4D22-A1EA-9A4B68F8667D}" type="parTrans" cxnId="{70BC4A9C-D026-4A49-AD16-1B5E65E0D786}">
      <dgm:prSet/>
      <dgm:spPr/>
      <dgm:t>
        <a:bodyPr/>
        <a:lstStyle/>
        <a:p>
          <a:endParaRPr kumimoji="1" lang="ja-JP" altLang="en-US" sz="1800"/>
        </a:p>
      </dgm:t>
    </dgm:pt>
    <dgm:pt modelId="{3850B90F-B87E-4043-B95E-45891ED470E8}" type="sibTrans" cxnId="{70BC4A9C-D026-4A49-AD16-1B5E65E0D786}">
      <dgm:prSet/>
      <dgm:spPr/>
      <dgm:t>
        <a:bodyPr/>
        <a:lstStyle/>
        <a:p>
          <a:endParaRPr kumimoji="1" lang="ja-JP" altLang="en-US" sz="1800"/>
        </a:p>
      </dgm:t>
    </dgm:pt>
    <dgm:pt modelId="{693D19BA-7317-4DDD-85DC-81CD7FF1448D}">
      <dgm:prSet phldrT="[テキスト]" custT="1"/>
      <dgm:spPr/>
      <dgm:t>
        <a:bodyPr/>
        <a:lstStyle/>
        <a:p>
          <a:r>
            <a:rPr lang="ja-JP" altLang="en-US" sz="1800" dirty="0" smtClean="0"/>
            <a:t>特定教育・保育及び特定地域型保育を行うもの並びに地域子ども・子育て支援事業に従事する者の確保及び資質の向上のために講ずる措置</a:t>
          </a:r>
          <a:endParaRPr kumimoji="1" lang="ja-JP" altLang="en-US" sz="1800" dirty="0"/>
        </a:p>
      </dgm:t>
    </dgm:pt>
    <dgm:pt modelId="{D4982186-61B7-4351-9D9C-8A15F3CF9D1C}" type="parTrans" cxnId="{27CD06E1-6162-4149-9101-A7B36E4F236F}">
      <dgm:prSet/>
      <dgm:spPr/>
      <dgm:t>
        <a:bodyPr/>
        <a:lstStyle/>
        <a:p>
          <a:endParaRPr kumimoji="1" lang="ja-JP" altLang="en-US" sz="1800"/>
        </a:p>
      </dgm:t>
    </dgm:pt>
    <dgm:pt modelId="{BD9DB994-397B-4F50-946C-753A1BDF93F2}" type="sibTrans" cxnId="{27CD06E1-6162-4149-9101-A7B36E4F236F}">
      <dgm:prSet/>
      <dgm:spPr/>
      <dgm:t>
        <a:bodyPr/>
        <a:lstStyle/>
        <a:p>
          <a:endParaRPr kumimoji="1" lang="ja-JP" altLang="en-US" sz="1800"/>
        </a:p>
      </dgm:t>
    </dgm:pt>
    <dgm:pt modelId="{FD66BBB6-0D00-4934-AD84-5C25B3DED1EA}">
      <dgm:prSet phldrT="[テキスト]" custT="1"/>
      <dgm:spPr/>
      <dgm:t>
        <a:bodyPr/>
        <a:lstStyle/>
        <a:p>
          <a:r>
            <a:rPr lang="ja-JP" altLang="en-US" sz="1800" dirty="0" smtClean="0"/>
            <a:t>子どもに関する専門的な知識及び技術を要する支援に関する施策の実施に関する事項、その円滑な実施を図るために必要な市町村との連携</a:t>
          </a:r>
          <a:endParaRPr kumimoji="1" lang="ja-JP" altLang="en-US" sz="1800" dirty="0"/>
        </a:p>
      </dgm:t>
    </dgm:pt>
    <dgm:pt modelId="{CE35D18B-FE14-4CBF-9B9D-FA131CD865EC}" type="parTrans" cxnId="{405A3B15-830F-4391-BAC8-D3E37ABDFDFA}">
      <dgm:prSet/>
      <dgm:spPr/>
      <dgm:t>
        <a:bodyPr/>
        <a:lstStyle/>
        <a:p>
          <a:endParaRPr kumimoji="1" lang="ja-JP" altLang="en-US" sz="1800"/>
        </a:p>
      </dgm:t>
    </dgm:pt>
    <dgm:pt modelId="{DD84D640-B69F-47F4-A0B1-FEE456C21CD8}" type="sibTrans" cxnId="{405A3B15-830F-4391-BAC8-D3E37ABDFDFA}">
      <dgm:prSet/>
      <dgm:spPr/>
      <dgm:t>
        <a:bodyPr/>
        <a:lstStyle/>
        <a:p>
          <a:endParaRPr kumimoji="1" lang="ja-JP" altLang="en-US" sz="1800"/>
        </a:p>
      </dgm:t>
    </dgm:pt>
    <dgm:pt modelId="{2E93C288-6B94-4929-92AB-6303A03A981F}">
      <dgm:prSet phldrT="[テキスト]" custT="1"/>
      <dgm:spPr/>
      <dgm:t>
        <a:bodyPr/>
        <a:lstStyle/>
        <a:p>
          <a:r>
            <a:rPr lang="ja-JP" altLang="en-US" sz="1800" dirty="0" smtClean="0"/>
            <a:t>幼児期の学校教育・保育に関する情報の公表</a:t>
          </a:r>
          <a:endParaRPr kumimoji="1" lang="ja-JP" altLang="en-US" sz="1800" dirty="0"/>
        </a:p>
      </dgm:t>
    </dgm:pt>
    <dgm:pt modelId="{4E1BDA40-D7E7-45C5-BD15-0DC463D20B2F}" type="parTrans" cxnId="{2610EC4F-7878-4F32-B352-81F68FD60725}">
      <dgm:prSet/>
      <dgm:spPr/>
      <dgm:t>
        <a:bodyPr/>
        <a:lstStyle/>
        <a:p>
          <a:endParaRPr kumimoji="1" lang="ja-JP" altLang="en-US" sz="1800"/>
        </a:p>
      </dgm:t>
    </dgm:pt>
    <dgm:pt modelId="{1E39F023-0BD2-4BD8-BC3B-9C323C7488FA}" type="sibTrans" cxnId="{2610EC4F-7878-4F32-B352-81F68FD60725}">
      <dgm:prSet/>
      <dgm:spPr/>
      <dgm:t>
        <a:bodyPr/>
        <a:lstStyle/>
        <a:p>
          <a:endParaRPr kumimoji="1" lang="ja-JP" altLang="en-US" sz="1800"/>
        </a:p>
      </dgm:t>
    </dgm:pt>
    <dgm:pt modelId="{CBF56467-6381-46F1-B3D4-AE15560EFB83}">
      <dgm:prSet phldrT="[テキスト]" custT="1"/>
      <dgm:spPr/>
      <dgm:t>
        <a:bodyPr/>
        <a:lstStyle/>
        <a:p>
          <a:r>
            <a:rPr lang="ja-JP" altLang="en-US" sz="1800" dirty="0" smtClean="0"/>
            <a:t>労働者の職業生活と家庭生活との両立が図られるようにするために必要な雇用環境の整備に関する施策との連携</a:t>
          </a:r>
          <a:endParaRPr kumimoji="1" lang="ja-JP" altLang="en-US" sz="1800" dirty="0"/>
        </a:p>
      </dgm:t>
    </dgm:pt>
    <dgm:pt modelId="{DD3419AD-6065-48E9-A7C4-D2EC710CE0AF}" type="parTrans" cxnId="{D787D753-9BB5-4ABD-8F70-0892B0081A89}">
      <dgm:prSet/>
      <dgm:spPr/>
      <dgm:t>
        <a:bodyPr/>
        <a:lstStyle/>
        <a:p>
          <a:endParaRPr kumimoji="1" lang="ja-JP" altLang="en-US" sz="1800"/>
        </a:p>
      </dgm:t>
    </dgm:pt>
    <dgm:pt modelId="{B088CFBE-19B6-438C-A7D8-A6D932926B66}" type="sibTrans" cxnId="{D787D753-9BB5-4ABD-8F70-0892B0081A89}">
      <dgm:prSet/>
      <dgm:spPr/>
      <dgm:t>
        <a:bodyPr/>
        <a:lstStyle/>
        <a:p>
          <a:endParaRPr kumimoji="1" lang="ja-JP" altLang="en-US" sz="1800"/>
        </a:p>
      </dgm:t>
    </dgm:pt>
    <dgm:pt modelId="{8AF75BD5-25B1-44BD-BFA8-B649D1DB721F}" type="pres">
      <dgm:prSet presAssocID="{A3B4FAD6-BC50-49E8-8178-6153278F2734}" presName="linear" presStyleCnt="0">
        <dgm:presLayoutVars>
          <dgm:animLvl val="lvl"/>
          <dgm:resizeHandles val="exact"/>
        </dgm:presLayoutVars>
      </dgm:prSet>
      <dgm:spPr/>
      <dgm:t>
        <a:bodyPr/>
        <a:lstStyle/>
        <a:p>
          <a:endParaRPr kumimoji="1" lang="ja-JP" altLang="en-US"/>
        </a:p>
      </dgm:t>
    </dgm:pt>
    <dgm:pt modelId="{8FE10782-1FF3-41CC-B7DC-4BF13419865F}" type="pres">
      <dgm:prSet presAssocID="{B9B5A827-A778-4D20-AA72-87B335DD5CC8}" presName="parentText" presStyleLbl="node1" presStyleIdx="0" presStyleCnt="2" custScaleY="80374">
        <dgm:presLayoutVars>
          <dgm:chMax val="0"/>
          <dgm:bulletEnabled val="1"/>
        </dgm:presLayoutVars>
      </dgm:prSet>
      <dgm:spPr/>
      <dgm:t>
        <a:bodyPr/>
        <a:lstStyle/>
        <a:p>
          <a:endParaRPr kumimoji="1" lang="ja-JP" altLang="en-US"/>
        </a:p>
      </dgm:t>
    </dgm:pt>
    <dgm:pt modelId="{647BC1CD-BEB2-4BF2-A8B5-026A77F4BD86}" type="pres">
      <dgm:prSet presAssocID="{B9B5A827-A778-4D20-AA72-87B335DD5CC8}" presName="childText" presStyleLbl="revTx" presStyleIdx="0" presStyleCnt="2">
        <dgm:presLayoutVars>
          <dgm:bulletEnabled val="1"/>
        </dgm:presLayoutVars>
      </dgm:prSet>
      <dgm:spPr/>
      <dgm:t>
        <a:bodyPr/>
        <a:lstStyle/>
        <a:p>
          <a:endParaRPr kumimoji="1" lang="ja-JP" altLang="en-US"/>
        </a:p>
      </dgm:t>
    </dgm:pt>
    <dgm:pt modelId="{35C30CE0-4456-4677-90FA-A85CE7AD3296}" type="pres">
      <dgm:prSet presAssocID="{F88CF28D-E3B3-466E-82D4-EFEA67744C1F}" presName="parentText" presStyleLbl="node1" presStyleIdx="1" presStyleCnt="2" custScaleY="80902">
        <dgm:presLayoutVars>
          <dgm:chMax val="0"/>
          <dgm:bulletEnabled val="1"/>
        </dgm:presLayoutVars>
      </dgm:prSet>
      <dgm:spPr/>
      <dgm:t>
        <a:bodyPr/>
        <a:lstStyle/>
        <a:p>
          <a:endParaRPr kumimoji="1" lang="ja-JP" altLang="en-US"/>
        </a:p>
      </dgm:t>
    </dgm:pt>
    <dgm:pt modelId="{61C21CDC-EF37-4031-BC3E-3D6F558223A0}" type="pres">
      <dgm:prSet presAssocID="{F88CF28D-E3B3-466E-82D4-EFEA67744C1F}" presName="childText" presStyleLbl="revTx" presStyleIdx="1" presStyleCnt="2">
        <dgm:presLayoutVars>
          <dgm:bulletEnabled val="1"/>
        </dgm:presLayoutVars>
      </dgm:prSet>
      <dgm:spPr/>
      <dgm:t>
        <a:bodyPr/>
        <a:lstStyle/>
        <a:p>
          <a:endParaRPr kumimoji="1" lang="ja-JP" altLang="en-US"/>
        </a:p>
      </dgm:t>
    </dgm:pt>
  </dgm:ptLst>
  <dgm:cxnLst>
    <dgm:cxn modelId="{FE81A2D4-ED8A-4AC3-AF96-395DD0BC054D}" type="presOf" srcId="{812C0528-6204-48EF-B79A-181BB61F9D0E}" destId="{647BC1CD-BEB2-4BF2-A8B5-026A77F4BD86}" srcOrd="0" destOrd="1" presId="urn:microsoft.com/office/officeart/2005/8/layout/vList2"/>
    <dgm:cxn modelId="{A92E7986-AD78-4884-BD77-D90E071CDC3F}" type="presOf" srcId="{CBF56467-6381-46F1-B3D4-AE15560EFB83}" destId="{61C21CDC-EF37-4031-BC3E-3D6F558223A0}" srcOrd="0" destOrd="2" presId="urn:microsoft.com/office/officeart/2005/8/layout/vList2"/>
    <dgm:cxn modelId="{FEF11821-1282-4D00-8FCA-207ABE041D5C}" type="presOf" srcId="{F88CF28D-E3B3-466E-82D4-EFEA67744C1F}" destId="{35C30CE0-4456-4677-90FA-A85CE7AD3296}" srcOrd="0" destOrd="0" presId="urn:microsoft.com/office/officeart/2005/8/layout/vList2"/>
    <dgm:cxn modelId="{2A0E7EF9-D8C9-463D-B92A-712858734135}" srcId="{F88CF28D-E3B3-466E-82D4-EFEA67744C1F}" destId="{218F5802-4D42-4896-87C8-8ED7C32689F3}" srcOrd="0" destOrd="0" parTransId="{43FDD14E-74FA-44E8-8DB7-D88EF194EB3E}" sibTransId="{E14BDE46-0A57-4621-AE2E-1A473620F398}"/>
    <dgm:cxn modelId="{2610EC4F-7878-4F32-B352-81F68FD60725}" srcId="{F88CF28D-E3B3-466E-82D4-EFEA67744C1F}" destId="{2E93C288-6B94-4929-92AB-6303A03A981F}" srcOrd="1" destOrd="0" parTransId="{4E1BDA40-D7E7-45C5-BD15-0DC463D20B2F}" sibTransId="{1E39F023-0BD2-4BD8-BC3B-9C323C7488FA}"/>
    <dgm:cxn modelId="{23313C00-8D22-4901-A83B-8D9E5CFA84B6}" srcId="{B9B5A827-A778-4D20-AA72-87B335DD5CC8}" destId="{812C0528-6204-48EF-B79A-181BB61F9D0E}" srcOrd="1" destOrd="0" parTransId="{0EDA19CC-ED70-4DCB-BFA3-5F73546D369D}" sibTransId="{50CAC4AA-E6B2-4BDD-9CA9-742FCD6E7C7D}"/>
    <dgm:cxn modelId="{153BA14E-753C-4305-951C-135C1126D49A}" type="presOf" srcId="{218F5802-4D42-4896-87C8-8ED7C32689F3}" destId="{61C21CDC-EF37-4031-BC3E-3D6F558223A0}" srcOrd="0" destOrd="0" presId="urn:microsoft.com/office/officeart/2005/8/layout/vList2"/>
    <dgm:cxn modelId="{9A1A44AA-74AA-4DD7-9389-19B7B8EFADAF}" srcId="{A3B4FAD6-BC50-49E8-8178-6153278F2734}" destId="{B9B5A827-A778-4D20-AA72-87B335DD5CC8}" srcOrd="0" destOrd="0" parTransId="{255D13C0-FEB2-4C36-AB70-54F0AD03AFCF}" sibTransId="{9DC77EAF-BB72-4696-8560-33D0BD925D62}"/>
    <dgm:cxn modelId="{70BC4A9C-D026-4A49-AD16-1B5E65E0D786}" srcId="{B9B5A827-A778-4D20-AA72-87B335DD5CC8}" destId="{96EEE7B8-6E49-473F-9099-891765F59423}" srcOrd="2" destOrd="0" parTransId="{03DE6CE2-A2ED-4D22-A1EA-9A4B68F8667D}" sibTransId="{3850B90F-B87E-4043-B95E-45891ED470E8}"/>
    <dgm:cxn modelId="{27CD06E1-6162-4149-9101-A7B36E4F236F}" srcId="{B9B5A827-A778-4D20-AA72-87B335DD5CC8}" destId="{693D19BA-7317-4DDD-85DC-81CD7FF1448D}" srcOrd="3" destOrd="0" parTransId="{D4982186-61B7-4351-9D9C-8A15F3CF9D1C}" sibTransId="{BD9DB994-397B-4F50-946C-753A1BDF93F2}"/>
    <dgm:cxn modelId="{5C1E6A5C-12E4-4BCF-95F6-5CF02915E3FA}" type="presOf" srcId="{FD66BBB6-0D00-4934-AD84-5C25B3DED1EA}" destId="{647BC1CD-BEB2-4BF2-A8B5-026A77F4BD86}" srcOrd="0" destOrd="4" presId="urn:microsoft.com/office/officeart/2005/8/layout/vList2"/>
    <dgm:cxn modelId="{C8489618-9216-4399-8B94-867E24544B5C}" type="presOf" srcId="{2E93C288-6B94-4929-92AB-6303A03A981F}" destId="{61C21CDC-EF37-4031-BC3E-3D6F558223A0}" srcOrd="0" destOrd="1" presId="urn:microsoft.com/office/officeart/2005/8/layout/vList2"/>
    <dgm:cxn modelId="{AF4C1092-2BE0-4815-B053-642DB27A4376}" srcId="{A3B4FAD6-BC50-49E8-8178-6153278F2734}" destId="{F88CF28D-E3B3-466E-82D4-EFEA67744C1F}" srcOrd="1" destOrd="0" parTransId="{69A3AD9B-8B37-4ED9-93C2-E5730C1DF091}" sibTransId="{ABEBF579-B593-456B-B33F-E9F66DC6D34E}"/>
    <dgm:cxn modelId="{82146E70-32EF-4557-B0CF-F175A74F7B26}" type="presOf" srcId="{96EEE7B8-6E49-473F-9099-891765F59423}" destId="{647BC1CD-BEB2-4BF2-A8B5-026A77F4BD86}" srcOrd="0" destOrd="2" presId="urn:microsoft.com/office/officeart/2005/8/layout/vList2"/>
    <dgm:cxn modelId="{A4CDB8A0-F9DA-4DFE-AB4B-084DB29C0C2F}" type="presOf" srcId="{A3B4FAD6-BC50-49E8-8178-6153278F2734}" destId="{8AF75BD5-25B1-44BD-BFA8-B649D1DB721F}" srcOrd="0" destOrd="0" presId="urn:microsoft.com/office/officeart/2005/8/layout/vList2"/>
    <dgm:cxn modelId="{C2DD021D-66D6-422A-B00C-49386393EEAB}" type="presOf" srcId="{693D19BA-7317-4DDD-85DC-81CD7FF1448D}" destId="{647BC1CD-BEB2-4BF2-A8B5-026A77F4BD86}" srcOrd="0" destOrd="3" presId="urn:microsoft.com/office/officeart/2005/8/layout/vList2"/>
    <dgm:cxn modelId="{D787D753-9BB5-4ABD-8F70-0892B0081A89}" srcId="{F88CF28D-E3B3-466E-82D4-EFEA67744C1F}" destId="{CBF56467-6381-46F1-B3D4-AE15560EFB83}" srcOrd="2" destOrd="0" parTransId="{DD3419AD-6065-48E9-A7C4-D2EC710CE0AF}" sibTransId="{B088CFBE-19B6-438C-A7D8-A6D932926B66}"/>
    <dgm:cxn modelId="{D9B5EFBC-4088-43E0-BDB0-A67F70C212E3}" type="presOf" srcId="{31A8A61D-CB12-401A-A03B-2E74AEBEB9DE}" destId="{647BC1CD-BEB2-4BF2-A8B5-026A77F4BD86}" srcOrd="0" destOrd="0" presId="urn:microsoft.com/office/officeart/2005/8/layout/vList2"/>
    <dgm:cxn modelId="{599E7D1E-04CB-434D-8218-AE9E9107682E}" srcId="{B9B5A827-A778-4D20-AA72-87B335DD5CC8}" destId="{31A8A61D-CB12-401A-A03B-2E74AEBEB9DE}" srcOrd="0" destOrd="0" parTransId="{1ACC7A94-1F33-4569-AB5D-FD28D08940E3}" sibTransId="{3DE6341F-153E-468B-9F0F-16A1D98F580B}"/>
    <dgm:cxn modelId="{AB4D8F4F-FBAD-4018-BD21-CC4A09B0DA2C}" type="presOf" srcId="{B9B5A827-A778-4D20-AA72-87B335DD5CC8}" destId="{8FE10782-1FF3-41CC-B7DC-4BF13419865F}" srcOrd="0" destOrd="0" presId="urn:microsoft.com/office/officeart/2005/8/layout/vList2"/>
    <dgm:cxn modelId="{405A3B15-830F-4391-BAC8-D3E37ABDFDFA}" srcId="{B9B5A827-A778-4D20-AA72-87B335DD5CC8}" destId="{FD66BBB6-0D00-4934-AD84-5C25B3DED1EA}" srcOrd="4" destOrd="0" parTransId="{CE35D18B-FE14-4CBF-9B9D-FA131CD865EC}" sibTransId="{DD84D640-B69F-47F4-A0B1-FEE456C21CD8}"/>
    <dgm:cxn modelId="{150138A0-BA95-42FE-9FD8-13263BEE770D}" type="presParOf" srcId="{8AF75BD5-25B1-44BD-BFA8-B649D1DB721F}" destId="{8FE10782-1FF3-41CC-B7DC-4BF13419865F}" srcOrd="0" destOrd="0" presId="urn:microsoft.com/office/officeart/2005/8/layout/vList2"/>
    <dgm:cxn modelId="{CF57511C-1033-44C6-92E6-670890FBFBE6}" type="presParOf" srcId="{8AF75BD5-25B1-44BD-BFA8-B649D1DB721F}" destId="{647BC1CD-BEB2-4BF2-A8B5-026A77F4BD86}" srcOrd="1" destOrd="0" presId="urn:microsoft.com/office/officeart/2005/8/layout/vList2"/>
    <dgm:cxn modelId="{035346FD-A3FB-4308-8BF4-D3B59979C419}" type="presParOf" srcId="{8AF75BD5-25B1-44BD-BFA8-B649D1DB721F}" destId="{35C30CE0-4456-4677-90FA-A85CE7AD3296}" srcOrd="2" destOrd="0" presId="urn:microsoft.com/office/officeart/2005/8/layout/vList2"/>
    <dgm:cxn modelId="{07896D72-510C-4964-AC08-CF790EC29846}" type="presParOf" srcId="{8AF75BD5-25B1-44BD-BFA8-B649D1DB721F}" destId="{61C21CDC-EF37-4031-BC3E-3D6F558223A0}"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ADBDEF-22D1-4546-A6D1-B5A5DB8EF5AD}">
      <dsp:nvSpPr>
        <dsp:cNvPr id="0" name=""/>
        <dsp:cNvSpPr/>
      </dsp:nvSpPr>
      <dsp:spPr>
        <a:xfrm rot="5400000">
          <a:off x="4910385" y="-2042693"/>
          <a:ext cx="657833" cy="493110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dirty="0" smtClean="0"/>
            <a:t>子どもの育ちや子育てをめぐる社会背景や理念、支援の意義等について記載</a:t>
          </a:r>
          <a:endParaRPr kumimoji="1" lang="ja-JP" altLang="en-US" sz="1400" kern="1200" dirty="0"/>
        </a:p>
      </dsp:txBody>
      <dsp:txXfrm rot="5400000">
        <a:off x="4910385" y="-2042693"/>
        <a:ext cx="657833" cy="4931107"/>
      </dsp:txXfrm>
    </dsp:sp>
    <dsp:sp modelId="{83E60813-D9C6-443A-8006-E12F74DFB1E9}">
      <dsp:nvSpPr>
        <dsp:cNvPr id="0" name=""/>
        <dsp:cNvSpPr/>
      </dsp:nvSpPr>
      <dsp:spPr>
        <a:xfrm>
          <a:off x="0" y="1709"/>
          <a:ext cx="2773748" cy="8222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kumimoji="1" lang="ja-JP" altLang="en-US" sz="1600" kern="1200" dirty="0" smtClean="0"/>
            <a:t>子ども・子育て支援の意義</a:t>
          </a:r>
          <a:endParaRPr kumimoji="1" lang="ja-JP" altLang="en-US" sz="1600" kern="1200" dirty="0"/>
        </a:p>
      </dsp:txBody>
      <dsp:txXfrm>
        <a:off x="0" y="1709"/>
        <a:ext cx="2773748" cy="822291"/>
      </dsp:txXfrm>
    </dsp:sp>
    <dsp:sp modelId="{60A1B2F0-A131-4F0D-A81D-75EF15A067B2}">
      <dsp:nvSpPr>
        <dsp:cNvPr id="0" name=""/>
        <dsp:cNvSpPr/>
      </dsp:nvSpPr>
      <dsp:spPr>
        <a:xfrm rot="5400000">
          <a:off x="4910385" y="-1189292"/>
          <a:ext cx="657833" cy="493110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dirty="0" smtClean="0"/>
            <a:t>子ども・子育て支援制度を実施するにあたり、国、都道府県、市町村がどのような役割を担い、互いに連携、協働していくかについての基本的な考え方を記載</a:t>
          </a:r>
          <a:endParaRPr kumimoji="1" lang="ja-JP" altLang="en-US" sz="1400" kern="1200" dirty="0"/>
        </a:p>
      </dsp:txBody>
      <dsp:txXfrm rot="5400000">
        <a:off x="4910385" y="-1189292"/>
        <a:ext cx="657833" cy="4931107"/>
      </dsp:txXfrm>
    </dsp:sp>
    <dsp:sp modelId="{5F5321AF-6962-4DFC-BDFD-DAAD32899C8D}">
      <dsp:nvSpPr>
        <dsp:cNvPr id="0" name=""/>
        <dsp:cNvSpPr/>
      </dsp:nvSpPr>
      <dsp:spPr>
        <a:xfrm>
          <a:off x="0" y="865115"/>
          <a:ext cx="2773748" cy="8222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kumimoji="1" lang="ja-JP" altLang="en-US" sz="1600" kern="1200" dirty="0" smtClean="0"/>
            <a:t>制度の実施に関する</a:t>
          </a:r>
          <a:endParaRPr kumimoji="1" lang="en-US" altLang="ja-JP" sz="1600" kern="1200" dirty="0" smtClean="0"/>
        </a:p>
        <a:p>
          <a:pPr lvl="0" algn="ctr" defTabSz="711200">
            <a:lnSpc>
              <a:spcPct val="90000"/>
            </a:lnSpc>
            <a:spcBef>
              <a:spcPct val="0"/>
            </a:spcBef>
            <a:spcAft>
              <a:spcPct val="35000"/>
            </a:spcAft>
          </a:pPr>
          <a:r>
            <a:rPr kumimoji="1" lang="ja-JP" altLang="en-US" sz="1600" kern="1200" dirty="0" smtClean="0"/>
            <a:t>基本的事項</a:t>
          </a:r>
          <a:endParaRPr kumimoji="1" lang="ja-JP" altLang="en-US" sz="1600" kern="1200" dirty="0"/>
        </a:p>
      </dsp:txBody>
      <dsp:txXfrm>
        <a:off x="0" y="865115"/>
        <a:ext cx="2773748" cy="822291"/>
      </dsp:txXfrm>
    </dsp:sp>
    <dsp:sp modelId="{6986F7B3-2E63-4210-9D98-6F4A73B420AA}">
      <dsp:nvSpPr>
        <dsp:cNvPr id="0" name=""/>
        <dsp:cNvSpPr/>
      </dsp:nvSpPr>
      <dsp:spPr>
        <a:xfrm rot="5400000">
          <a:off x="4910385" y="-325887"/>
          <a:ext cx="657833" cy="493110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dirty="0" smtClean="0"/>
            <a:t>子ども・子育て支援法第</a:t>
          </a:r>
          <a:r>
            <a:rPr kumimoji="1" lang="en-US" altLang="ja-JP" sz="1400" kern="1200" dirty="0" smtClean="0"/>
            <a:t>61</a:t>
          </a:r>
          <a:r>
            <a:rPr kumimoji="1" lang="ja-JP" altLang="en-US" sz="1400" kern="1200" dirty="0" err="1" smtClean="0"/>
            <a:t>、</a:t>
          </a:r>
          <a:r>
            <a:rPr kumimoji="1" lang="en-US" altLang="ja-JP" sz="1400" kern="1200" dirty="0" smtClean="0"/>
            <a:t>62</a:t>
          </a:r>
          <a:r>
            <a:rPr kumimoji="1" lang="ja-JP" altLang="en-US" sz="1400" kern="1200" dirty="0" smtClean="0"/>
            <a:t>条で市町村、都道府県に作成が義務付けられている事業計画について、記載事項、作成手続、留意事項等について記載</a:t>
          </a:r>
          <a:endParaRPr kumimoji="1" lang="ja-JP" altLang="en-US" sz="1400" kern="1200" dirty="0"/>
        </a:p>
      </dsp:txBody>
      <dsp:txXfrm rot="5400000">
        <a:off x="4910385" y="-325887"/>
        <a:ext cx="657833" cy="4931107"/>
      </dsp:txXfrm>
    </dsp:sp>
    <dsp:sp modelId="{C289B9FE-177F-4766-AF9F-3DC61727E609}">
      <dsp:nvSpPr>
        <dsp:cNvPr id="0" name=""/>
        <dsp:cNvSpPr/>
      </dsp:nvSpPr>
      <dsp:spPr>
        <a:xfrm>
          <a:off x="0" y="1728521"/>
          <a:ext cx="2773748" cy="8222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kumimoji="1" lang="ja-JP" altLang="en-US" sz="1600" kern="1200" dirty="0" smtClean="0"/>
            <a:t>地方公共団体の子ども・子育て支援事業計画の作成指針</a:t>
          </a:r>
          <a:endParaRPr kumimoji="1" lang="ja-JP" altLang="en-US" sz="1600" kern="1200" dirty="0"/>
        </a:p>
      </dsp:txBody>
      <dsp:txXfrm>
        <a:off x="0" y="1728521"/>
        <a:ext cx="2773748" cy="822291"/>
      </dsp:txXfrm>
    </dsp:sp>
    <dsp:sp modelId="{52EE58D9-D301-4793-A38D-D85B68C2759D}">
      <dsp:nvSpPr>
        <dsp:cNvPr id="0" name=""/>
        <dsp:cNvSpPr/>
      </dsp:nvSpPr>
      <dsp:spPr>
        <a:xfrm rot="5400000">
          <a:off x="4910385" y="537518"/>
          <a:ext cx="657833" cy="493110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dirty="0" smtClean="0"/>
            <a:t>児童福祉やワーク・ライフ・バランス等の子育てに関連する施策との連携について記載</a:t>
          </a:r>
          <a:endParaRPr kumimoji="1" lang="ja-JP" altLang="en-US" sz="1400" kern="1200" dirty="0"/>
        </a:p>
      </dsp:txBody>
      <dsp:txXfrm rot="5400000">
        <a:off x="4910385" y="537518"/>
        <a:ext cx="657833" cy="4931107"/>
      </dsp:txXfrm>
    </dsp:sp>
    <dsp:sp modelId="{BA812444-5B7D-4233-B4A9-C03869AB31FD}">
      <dsp:nvSpPr>
        <dsp:cNvPr id="0" name=""/>
        <dsp:cNvSpPr/>
      </dsp:nvSpPr>
      <dsp:spPr>
        <a:xfrm>
          <a:off x="0" y="2591927"/>
          <a:ext cx="2773748" cy="8222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kumimoji="1" lang="ja-JP" altLang="en-US" sz="1600" kern="1200" dirty="0" smtClean="0"/>
            <a:t>関連施策との連携</a:t>
          </a:r>
          <a:endParaRPr kumimoji="1" lang="ja-JP" altLang="en-US" sz="1600" kern="1200" dirty="0"/>
        </a:p>
      </dsp:txBody>
      <dsp:txXfrm>
        <a:off x="0" y="2591927"/>
        <a:ext cx="2773748" cy="82229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F0FEDE-6A38-40A5-991F-1B112A8BE6C9}">
      <dsp:nvSpPr>
        <dsp:cNvPr id="0" name=""/>
        <dsp:cNvSpPr/>
      </dsp:nvSpPr>
      <dsp:spPr>
        <a:xfrm>
          <a:off x="0" y="399595"/>
          <a:ext cx="8136904" cy="4881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t>必須記載事項</a:t>
          </a:r>
          <a:endParaRPr kumimoji="1" lang="ja-JP" altLang="en-US" sz="1800" kern="1200" dirty="0"/>
        </a:p>
      </dsp:txBody>
      <dsp:txXfrm>
        <a:off x="0" y="399595"/>
        <a:ext cx="8136904" cy="488135"/>
      </dsp:txXfrm>
    </dsp:sp>
    <dsp:sp modelId="{0606628B-8EFE-45B9-91A0-A0D224CCBC0A}">
      <dsp:nvSpPr>
        <dsp:cNvPr id="0" name=""/>
        <dsp:cNvSpPr/>
      </dsp:nvSpPr>
      <dsp:spPr>
        <a:xfrm>
          <a:off x="0" y="887731"/>
          <a:ext cx="8136904" cy="23823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347"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ja-JP" altLang="en-US" sz="1800" kern="1200" dirty="0" smtClean="0"/>
            <a:t>以下に述べる「量の見込み」「確保の内容」「実施時期」を定めるための教育・保育提供区域の設定</a:t>
          </a:r>
          <a:endParaRPr kumimoji="1" lang="ja-JP" altLang="en-US" sz="1800" kern="1200" dirty="0"/>
        </a:p>
        <a:p>
          <a:pPr marL="171450" lvl="1" indent="-171450" algn="l" defTabSz="800100">
            <a:lnSpc>
              <a:spcPct val="90000"/>
            </a:lnSpc>
            <a:spcBef>
              <a:spcPct val="0"/>
            </a:spcBef>
            <a:spcAft>
              <a:spcPct val="20000"/>
            </a:spcAft>
            <a:buChar char="••"/>
          </a:pPr>
          <a:r>
            <a:rPr lang="ja-JP" altLang="en-US" sz="1800" kern="1200" dirty="0" smtClean="0"/>
            <a:t>各年度における幼児期の学校教育・保育の量の見込み、実施しようとする幼児期の学校教育・保育の提供体制の確保の内容及びその実施時期</a:t>
          </a:r>
          <a:endParaRPr kumimoji="1" lang="ja-JP" altLang="en-US" sz="1800" kern="1200" dirty="0"/>
        </a:p>
        <a:p>
          <a:pPr marL="171450" lvl="1" indent="-171450" algn="l" defTabSz="800100">
            <a:lnSpc>
              <a:spcPct val="90000"/>
            </a:lnSpc>
            <a:spcBef>
              <a:spcPct val="0"/>
            </a:spcBef>
            <a:spcAft>
              <a:spcPct val="20000"/>
            </a:spcAft>
            <a:buChar char="••"/>
          </a:pPr>
          <a:r>
            <a:rPr lang="ja-JP" altLang="en-US" sz="1800" kern="1200" dirty="0" smtClean="0"/>
            <a:t>地域子ども・子育て支援事業の量の見込み、実施しようとする地域子ども・子育て支援事業の提供体制の確保の内容及びその実施時期</a:t>
          </a:r>
          <a:endParaRPr kumimoji="1" lang="ja-JP" altLang="en-US" sz="1800" kern="1200" dirty="0"/>
        </a:p>
        <a:p>
          <a:pPr marL="171450" lvl="1" indent="-171450" algn="l" defTabSz="800100">
            <a:lnSpc>
              <a:spcPct val="90000"/>
            </a:lnSpc>
            <a:spcBef>
              <a:spcPct val="0"/>
            </a:spcBef>
            <a:spcAft>
              <a:spcPct val="20000"/>
            </a:spcAft>
            <a:buChar char="••"/>
          </a:pPr>
          <a:r>
            <a:rPr lang="ja-JP" altLang="en-US" sz="1800" kern="1200" dirty="0" smtClean="0"/>
            <a:t>幼児期の学校教育・保育の一体的提供及び当該学校教育・保育の推進に関する体制の確保の内容</a:t>
          </a:r>
          <a:endParaRPr lang="en-US" altLang="ja-JP" sz="1800" kern="1200" dirty="0" smtClean="0"/>
        </a:p>
      </dsp:txBody>
      <dsp:txXfrm>
        <a:off x="0" y="887731"/>
        <a:ext cx="8136904" cy="2382311"/>
      </dsp:txXfrm>
    </dsp:sp>
    <dsp:sp modelId="{C98E7B83-C502-47BD-886F-2BDC40108109}">
      <dsp:nvSpPr>
        <dsp:cNvPr id="0" name=""/>
        <dsp:cNvSpPr/>
      </dsp:nvSpPr>
      <dsp:spPr>
        <a:xfrm>
          <a:off x="0" y="3242669"/>
          <a:ext cx="8136904" cy="4543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t>任意記載事項</a:t>
          </a:r>
          <a:endParaRPr kumimoji="1" lang="ja-JP" altLang="en-US" sz="1800" kern="1200" dirty="0"/>
        </a:p>
      </dsp:txBody>
      <dsp:txXfrm>
        <a:off x="0" y="3242669"/>
        <a:ext cx="8136904" cy="454394"/>
      </dsp:txXfrm>
    </dsp:sp>
    <dsp:sp modelId="{7E4E38CF-BFDE-493F-95D6-EE60B195A0EA}">
      <dsp:nvSpPr>
        <dsp:cNvPr id="0" name=""/>
        <dsp:cNvSpPr/>
      </dsp:nvSpPr>
      <dsp:spPr>
        <a:xfrm>
          <a:off x="0" y="3724437"/>
          <a:ext cx="8136904" cy="1276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347"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ja-JP" altLang="en-US" sz="1800" kern="1200" dirty="0" smtClean="0"/>
            <a:t>産後の休業及び育児休業後における特定教育・保育施設等の円滑な利用の確保</a:t>
          </a:r>
          <a:endParaRPr kumimoji="1" lang="ja-JP" altLang="en-US" sz="1800" kern="1200" dirty="0"/>
        </a:p>
        <a:p>
          <a:pPr marL="171450" lvl="1" indent="-171450" algn="l" defTabSz="800100">
            <a:lnSpc>
              <a:spcPct val="90000"/>
            </a:lnSpc>
            <a:spcBef>
              <a:spcPct val="0"/>
            </a:spcBef>
            <a:spcAft>
              <a:spcPct val="20000"/>
            </a:spcAft>
            <a:buChar char="••"/>
          </a:pPr>
          <a:r>
            <a:rPr lang="ja-JP" altLang="en-US" sz="1800" kern="1200" dirty="0" smtClean="0"/>
            <a:t>子どもに関する専門的な知識及び技術を要する支援に関する都道府県が行う施策との連携</a:t>
          </a:r>
          <a:endParaRPr kumimoji="1" lang="ja-JP" altLang="en-US" sz="1800" kern="1200" dirty="0"/>
        </a:p>
        <a:p>
          <a:pPr marL="171450" lvl="1" indent="-171450" algn="l" defTabSz="800100">
            <a:lnSpc>
              <a:spcPct val="90000"/>
            </a:lnSpc>
            <a:spcBef>
              <a:spcPct val="0"/>
            </a:spcBef>
            <a:spcAft>
              <a:spcPct val="20000"/>
            </a:spcAft>
            <a:buChar char="••"/>
          </a:pPr>
          <a:r>
            <a:rPr lang="ja-JP" altLang="en-US" sz="1800" kern="1200" dirty="0" smtClean="0"/>
            <a:t>労働者の職業生活と家庭生活との両立が図られるようにするために必要な雇用環境の整備に関する施策との連携</a:t>
          </a:r>
          <a:endParaRPr kumimoji="1" lang="ja-JP" altLang="en-US" sz="1800" kern="1200" dirty="0"/>
        </a:p>
      </dsp:txBody>
      <dsp:txXfrm>
        <a:off x="0" y="3724437"/>
        <a:ext cx="8136904" cy="127656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FE10782-1FF3-41CC-B7DC-4BF13419865F}">
      <dsp:nvSpPr>
        <dsp:cNvPr id="0" name=""/>
        <dsp:cNvSpPr/>
      </dsp:nvSpPr>
      <dsp:spPr>
        <a:xfrm>
          <a:off x="0" y="28024"/>
          <a:ext cx="8280920" cy="4513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t>必須記載事項</a:t>
          </a:r>
          <a:endParaRPr kumimoji="1" lang="ja-JP" altLang="en-US" sz="1800" kern="1200" dirty="0"/>
        </a:p>
      </dsp:txBody>
      <dsp:txXfrm>
        <a:off x="0" y="28024"/>
        <a:ext cx="8280920" cy="451380"/>
      </dsp:txXfrm>
    </dsp:sp>
    <dsp:sp modelId="{647BC1CD-BEB2-4BF2-A8B5-026A77F4BD86}">
      <dsp:nvSpPr>
        <dsp:cNvPr id="0" name=""/>
        <dsp:cNvSpPr/>
      </dsp:nvSpPr>
      <dsp:spPr>
        <a:xfrm>
          <a:off x="0" y="479405"/>
          <a:ext cx="8280920" cy="2980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919"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ja-JP" altLang="en-US" sz="1800" kern="1200" dirty="0" smtClean="0"/>
            <a:t>次項に述べる「量の見込み」「確保の内容」「実施時期」を定めるための区域の設定</a:t>
          </a:r>
          <a:endParaRPr kumimoji="1" lang="ja-JP" altLang="en-US" sz="1800" kern="1200" dirty="0"/>
        </a:p>
        <a:p>
          <a:pPr marL="171450" lvl="1" indent="-171450" algn="l" defTabSz="800100">
            <a:lnSpc>
              <a:spcPct val="90000"/>
            </a:lnSpc>
            <a:spcBef>
              <a:spcPct val="0"/>
            </a:spcBef>
            <a:spcAft>
              <a:spcPct val="20000"/>
            </a:spcAft>
            <a:buChar char="••"/>
          </a:pPr>
          <a:r>
            <a:rPr lang="ja-JP" altLang="en-US" sz="1800" kern="1200" dirty="0" smtClean="0"/>
            <a:t>各年度における幼児期の学校教育・保育の量の見込み、実施しようとする幼児期の学校教育・保育の提供体制の確保の内容及びその実施時期</a:t>
          </a:r>
          <a:endParaRPr kumimoji="1" lang="ja-JP" altLang="en-US" sz="1800" kern="1200" dirty="0"/>
        </a:p>
        <a:p>
          <a:pPr marL="171450" lvl="1" indent="-171450" algn="l" defTabSz="800100">
            <a:lnSpc>
              <a:spcPct val="90000"/>
            </a:lnSpc>
            <a:spcBef>
              <a:spcPct val="0"/>
            </a:spcBef>
            <a:spcAft>
              <a:spcPct val="20000"/>
            </a:spcAft>
            <a:buChar char="••"/>
          </a:pPr>
          <a:r>
            <a:rPr lang="ja-JP" altLang="en-US" sz="1800" kern="1200" dirty="0" smtClean="0"/>
            <a:t>幼児期の学校教育・保育の一体的提供及び当該学校教育・保育の推進に関する体制の確保の内容</a:t>
          </a:r>
          <a:endParaRPr kumimoji="1" lang="ja-JP" altLang="en-US" sz="1800" kern="1200" dirty="0"/>
        </a:p>
        <a:p>
          <a:pPr marL="171450" lvl="1" indent="-171450" algn="l" defTabSz="800100">
            <a:lnSpc>
              <a:spcPct val="90000"/>
            </a:lnSpc>
            <a:spcBef>
              <a:spcPct val="0"/>
            </a:spcBef>
            <a:spcAft>
              <a:spcPct val="20000"/>
            </a:spcAft>
            <a:buChar char="••"/>
          </a:pPr>
          <a:r>
            <a:rPr lang="ja-JP" altLang="en-US" sz="1800" kern="1200" dirty="0" smtClean="0"/>
            <a:t>特定教育・保育及び特定地域型保育を行うもの並びに地域子ども・子育て支援事業に従事する者の確保及び資質の向上のために講ずる措置</a:t>
          </a:r>
          <a:endParaRPr kumimoji="1" lang="ja-JP" altLang="en-US" sz="1800" kern="1200" dirty="0"/>
        </a:p>
        <a:p>
          <a:pPr marL="171450" lvl="1" indent="-171450" algn="l" defTabSz="800100">
            <a:lnSpc>
              <a:spcPct val="90000"/>
            </a:lnSpc>
            <a:spcBef>
              <a:spcPct val="0"/>
            </a:spcBef>
            <a:spcAft>
              <a:spcPct val="20000"/>
            </a:spcAft>
            <a:buChar char="••"/>
          </a:pPr>
          <a:r>
            <a:rPr lang="ja-JP" altLang="en-US" sz="1800" kern="1200" dirty="0" smtClean="0"/>
            <a:t>子どもに関する専門的な知識及び技術を要する支援に関する施策の実施に関する事項、その円滑な実施を図るために必要な市町村との連携</a:t>
          </a:r>
          <a:endParaRPr kumimoji="1" lang="ja-JP" altLang="en-US" sz="1800" kern="1200" dirty="0"/>
        </a:p>
      </dsp:txBody>
      <dsp:txXfrm>
        <a:off x="0" y="479405"/>
        <a:ext cx="8280920" cy="2980800"/>
      </dsp:txXfrm>
    </dsp:sp>
    <dsp:sp modelId="{35C30CE0-4456-4677-90FA-A85CE7AD3296}">
      <dsp:nvSpPr>
        <dsp:cNvPr id="0" name=""/>
        <dsp:cNvSpPr/>
      </dsp:nvSpPr>
      <dsp:spPr>
        <a:xfrm>
          <a:off x="0" y="3460205"/>
          <a:ext cx="8280920" cy="4543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t>任意記載事項</a:t>
          </a:r>
          <a:endParaRPr kumimoji="1" lang="ja-JP" altLang="en-US" sz="1800" kern="1200" dirty="0"/>
        </a:p>
      </dsp:txBody>
      <dsp:txXfrm>
        <a:off x="0" y="3460205"/>
        <a:ext cx="8280920" cy="454345"/>
      </dsp:txXfrm>
    </dsp:sp>
    <dsp:sp modelId="{61C21CDC-EF37-4031-BC3E-3D6F558223A0}">
      <dsp:nvSpPr>
        <dsp:cNvPr id="0" name=""/>
        <dsp:cNvSpPr/>
      </dsp:nvSpPr>
      <dsp:spPr>
        <a:xfrm>
          <a:off x="0" y="3914551"/>
          <a:ext cx="8280920" cy="124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919"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ja-JP" altLang="en-US" sz="1800" kern="1200" dirty="0" smtClean="0"/>
            <a:t>市町村の区域を超えた広域的な見地から行う調整</a:t>
          </a:r>
          <a:endParaRPr kumimoji="1" lang="ja-JP" altLang="en-US" sz="1800" kern="1200" dirty="0"/>
        </a:p>
        <a:p>
          <a:pPr marL="171450" lvl="1" indent="-171450" algn="l" defTabSz="800100">
            <a:lnSpc>
              <a:spcPct val="90000"/>
            </a:lnSpc>
            <a:spcBef>
              <a:spcPct val="0"/>
            </a:spcBef>
            <a:spcAft>
              <a:spcPct val="20000"/>
            </a:spcAft>
            <a:buChar char="••"/>
          </a:pPr>
          <a:r>
            <a:rPr lang="ja-JP" altLang="en-US" sz="1800" kern="1200" dirty="0" smtClean="0"/>
            <a:t>幼児期の学校教育・保育に関する情報の公表</a:t>
          </a:r>
          <a:endParaRPr kumimoji="1" lang="ja-JP" altLang="en-US" sz="1800" kern="1200" dirty="0"/>
        </a:p>
        <a:p>
          <a:pPr marL="171450" lvl="1" indent="-171450" algn="l" defTabSz="800100">
            <a:lnSpc>
              <a:spcPct val="90000"/>
            </a:lnSpc>
            <a:spcBef>
              <a:spcPct val="0"/>
            </a:spcBef>
            <a:spcAft>
              <a:spcPct val="20000"/>
            </a:spcAft>
            <a:buChar char="••"/>
          </a:pPr>
          <a:r>
            <a:rPr lang="ja-JP" altLang="en-US" sz="1800" kern="1200" dirty="0" smtClean="0"/>
            <a:t>労働者の職業生活と家庭生活との両立が図られるようにするために必要な雇用環境の整備に関する施策との連携</a:t>
          </a:r>
          <a:endParaRPr kumimoji="1" lang="ja-JP" altLang="en-US" sz="1800" kern="1200" dirty="0"/>
        </a:p>
      </dsp:txBody>
      <dsp:txXfrm>
        <a:off x="0" y="3914551"/>
        <a:ext cx="8280920" cy="124200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085ADA93-8A1C-4F70-AFF9-43ED5993A304}" type="datetimeFigureOut">
              <a:rPr kumimoji="1" lang="ja-JP" altLang="en-US" smtClean="0"/>
              <a:pPr/>
              <a:t>2013/8/8</a:t>
            </a:fld>
            <a:endParaRPr kumimoji="1" lang="ja-JP" altLang="en-US"/>
          </a:p>
        </p:txBody>
      </p:sp>
      <p:sp>
        <p:nvSpPr>
          <p:cNvPr id="4" name="フッター プレースホルダ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424F7C8A-8C5F-4047-AFB7-8FD89893AE0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A5BFA8E-2FC0-4870-83C0-4DAED8F95450}" type="datetimeFigureOut">
              <a:rPr kumimoji="1" lang="ja-JP" altLang="en-US" smtClean="0"/>
              <a:pPr/>
              <a:t>2013/8/8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33D5CD8-CE4F-48A9-9CBE-E9021ECF95BE}"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A5BFA8E-2FC0-4870-83C0-4DAED8F95450}" type="datetimeFigureOut">
              <a:rPr kumimoji="1" lang="ja-JP" altLang="en-US" smtClean="0"/>
              <a:pPr/>
              <a:t>2013/8/8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33D5CD8-CE4F-48A9-9CBE-E9021ECF95BE}"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A5BFA8E-2FC0-4870-83C0-4DAED8F95450}" type="datetimeFigureOut">
              <a:rPr kumimoji="1" lang="ja-JP" altLang="en-US" smtClean="0"/>
              <a:pPr/>
              <a:t>2013/8/8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33D5CD8-CE4F-48A9-9CBE-E9021ECF95BE}"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A5BFA8E-2FC0-4870-83C0-4DAED8F95450}" type="datetimeFigureOut">
              <a:rPr kumimoji="1" lang="ja-JP" altLang="en-US" smtClean="0"/>
              <a:pPr/>
              <a:t>2013/8/8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33D5CD8-CE4F-48A9-9CBE-E9021ECF95BE}"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A5BFA8E-2FC0-4870-83C0-4DAED8F95450}" type="datetimeFigureOut">
              <a:rPr kumimoji="1" lang="ja-JP" altLang="en-US" smtClean="0"/>
              <a:pPr/>
              <a:t>2013/8/8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33D5CD8-CE4F-48A9-9CBE-E9021ECF95BE}"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A5BFA8E-2FC0-4870-83C0-4DAED8F95450}" type="datetimeFigureOut">
              <a:rPr kumimoji="1" lang="ja-JP" altLang="en-US" smtClean="0"/>
              <a:pPr/>
              <a:t>2013/8/8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33D5CD8-CE4F-48A9-9CBE-E9021ECF95BE}"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A5BFA8E-2FC0-4870-83C0-4DAED8F95450}" type="datetimeFigureOut">
              <a:rPr kumimoji="1" lang="ja-JP" altLang="en-US" smtClean="0"/>
              <a:pPr/>
              <a:t>2013/8/8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33D5CD8-CE4F-48A9-9CBE-E9021ECF95BE}"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A5BFA8E-2FC0-4870-83C0-4DAED8F95450}" type="datetimeFigureOut">
              <a:rPr kumimoji="1" lang="ja-JP" altLang="en-US" smtClean="0"/>
              <a:pPr/>
              <a:t>2013/8/8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33D5CD8-CE4F-48A9-9CBE-E9021ECF95BE}"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A5BFA8E-2FC0-4870-83C0-4DAED8F95450}" type="datetimeFigureOut">
              <a:rPr kumimoji="1" lang="ja-JP" altLang="en-US" smtClean="0"/>
              <a:pPr/>
              <a:t>2013/8/8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33D5CD8-CE4F-48A9-9CBE-E9021ECF95BE}"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A5BFA8E-2FC0-4870-83C0-4DAED8F95450}" type="datetimeFigureOut">
              <a:rPr kumimoji="1" lang="ja-JP" altLang="en-US" smtClean="0"/>
              <a:pPr/>
              <a:t>2013/8/8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33D5CD8-CE4F-48A9-9CBE-E9021ECF95BE}"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A5BFA8E-2FC0-4870-83C0-4DAED8F95450}" type="datetimeFigureOut">
              <a:rPr kumimoji="1" lang="ja-JP" altLang="en-US" smtClean="0"/>
              <a:pPr/>
              <a:t>2013/8/8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33D5CD8-CE4F-48A9-9CBE-E9021ECF95BE}"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5BFA8E-2FC0-4870-83C0-4DAED8F95450}" type="datetimeFigureOut">
              <a:rPr kumimoji="1" lang="ja-JP" altLang="en-US" smtClean="0"/>
              <a:pPr/>
              <a:t>2013/8/8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3D5CD8-CE4F-48A9-9CBE-E9021ECF95BE}"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基本指針の概要について</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solidFill>
                  <a:schemeClr val="tx1"/>
                </a:solidFill>
              </a:rPr>
              <a:t>平成２５年８月１２日</a:t>
            </a:r>
            <a:endParaRPr kumimoji="1" lang="ja-JP" altLang="en-US" dirty="0">
              <a:solidFill>
                <a:schemeClr val="tx1"/>
              </a:solidFill>
            </a:endParaRPr>
          </a:p>
        </p:txBody>
      </p:sp>
      <p:sp>
        <p:nvSpPr>
          <p:cNvPr id="4" name="正方形/長方形 3"/>
          <p:cNvSpPr/>
          <p:nvPr/>
        </p:nvSpPr>
        <p:spPr>
          <a:xfrm>
            <a:off x="7596336" y="332656"/>
            <a:ext cx="1152128" cy="360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資料４</a:t>
            </a:r>
            <a:endParaRPr kumimoji="1" lang="ja-JP" altLang="en-US" dirty="0">
              <a:solidFill>
                <a:schemeClr val="tx1"/>
              </a:solidFill>
            </a:endParaRPr>
          </a:p>
        </p:txBody>
      </p:sp>
      <p:sp>
        <p:nvSpPr>
          <p:cNvPr id="5" name="正方形/長方形 4"/>
          <p:cNvSpPr/>
          <p:nvPr/>
        </p:nvSpPr>
        <p:spPr>
          <a:xfrm>
            <a:off x="7020272" y="908720"/>
            <a:ext cx="1944216"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（高知県少子対策課）</a:t>
            </a:r>
            <a:endParaRPr kumimoji="1" lang="ja-JP" altLang="en-US" sz="1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pPr algn="l"/>
            <a:r>
              <a:rPr kumimoji="1" lang="ja-JP" altLang="en-US" sz="3200" dirty="0" smtClean="0"/>
              <a:t>基本指針の位置づけ</a:t>
            </a:r>
            <a:endParaRPr kumimoji="1" lang="ja-JP" altLang="en-US" sz="3200" dirty="0"/>
          </a:p>
        </p:txBody>
      </p:sp>
      <p:sp>
        <p:nvSpPr>
          <p:cNvPr id="4" name="テキスト ボックス 3"/>
          <p:cNvSpPr txBox="1"/>
          <p:nvPr/>
        </p:nvSpPr>
        <p:spPr>
          <a:xfrm>
            <a:off x="899592" y="1124744"/>
            <a:ext cx="7560840" cy="707886"/>
          </a:xfrm>
          <a:prstGeom prst="rect">
            <a:avLst/>
          </a:prstGeom>
          <a:noFill/>
        </p:spPr>
        <p:txBody>
          <a:bodyPr wrap="square" rtlCol="0">
            <a:spAutoFit/>
          </a:bodyPr>
          <a:lstStyle/>
          <a:p>
            <a:r>
              <a:rPr kumimoji="1" lang="ja-JP" altLang="en-US" sz="2000" dirty="0" smtClean="0"/>
              <a:t>子ども・子育て支援法</a:t>
            </a:r>
            <a:r>
              <a:rPr lang="ja-JP" altLang="ja-JP" sz="2000" dirty="0"/>
              <a:t>第</a:t>
            </a:r>
            <a:r>
              <a:rPr lang="en-US" altLang="ja-JP" sz="2000" dirty="0"/>
              <a:t>60</a:t>
            </a:r>
            <a:r>
              <a:rPr lang="ja-JP" altLang="ja-JP" sz="2000" dirty="0"/>
              <a:t>条に規定する、子ども・子育て支援のための施策を総合的に推進するための基本的な指針</a:t>
            </a:r>
            <a:endParaRPr kumimoji="1" lang="ja-JP" altLang="en-US" sz="2000" dirty="0"/>
          </a:p>
        </p:txBody>
      </p:sp>
      <p:sp>
        <p:nvSpPr>
          <p:cNvPr id="5" name="テキスト ボックス 4"/>
          <p:cNvSpPr txBox="1"/>
          <p:nvPr/>
        </p:nvSpPr>
        <p:spPr>
          <a:xfrm>
            <a:off x="467544" y="2204864"/>
            <a:ext cx="2160240" cy="584775"/>
          </a:xfrm>
          <a:prstGeom prst="rect">
            <a:avLst/>
          </a:prstGeom>
          <a:noFill/>
        </p:spPr>
        <p:txBody>
          <a:bodyPr wrap="square" rtlCol="0">
            <a:spAutoFit/>
          </a:bodyPr>
          <a:lstStyle/>
          <a:p>
            <a:r>
              <a:rPr kumimoji="1" lang="ja-JP" altLang="en-US" sz="3200" dirty="0" smtClean="0"/>
              <a:t>主な内容</a:t>
            </a:r>
            <a:endParaRPr kumimoji="1" lang="ja-JP" altLang="en-US" sz="3200" dirty="0"/>
          </a:p>
        </p:txBody>
      </p:sp>
      <p:sp>
        <p:nvSpPr>
          <p:cNvPr id="6" name="テキスト ボックス 5"/>
          <p:cNvSpPr txBox="1"/>
          <p:nvPr/>
        </p:nvSpPr>
        <p:spPr>
          <a:xfrm>
            <a:off x="899592" y="2884874"/>
            <a:ext cx="2232248" cy="400110"/>
          </a:xfrm>
          <a:prstGeom prst="rect">
            <a:avLst/>
          </a:prstGeom>
          <a:noFill/>
        </p:spPr>
        <p:txBody>
          <a:bodyPr wrap="square" rtlCol="0">
            <a:spAutoFit/>
          </a:bodyPr>
          <a:lstStyle/>
          <a:p>
            <a:r>
              <a:rPr kumimoji="1" lang="ja-JP" altLang="en-US" sz="2000" dirty="0" smtClean="0"/>
              <a:t>大別すると４つ</a:t>
            </a:r>
            <a:endParaRPr kumimoji="1" lang="ja-JP" altLang="en-US" sz="2000" dirty="0"/>
          </a:p>
        </p:txBody>
      </p:sp>
      <p:graphicFrame>
        <p:nvGraphicFramePr>
          <p:cNvPr id="9" name="図表 8"/>
          <p:cNvGraphicFramePr/>
          <p:nvPr/>
        </p:nvGraphicFramePr>
        <p:xfrm>
          <a:off x="611560" y="3325440"/>
          <a:ext cx="7704856" cy="34159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円/楕円 11"/>
          <p:cNvSpPr/>
          <p:nvPr/>
        </p:nvSpPr>
        <p:spPr>
          <a:xfrm>
            <a:off x="179512" y="3501008"/>
            <a:ext cx="576064" cy="576064"/>
          </a:xfrm>
          <a:prstGeom prst="ellipse">
            <a:avLst/>
          </a:prstGeom>
          <a:solidFill>
            <a:srgbClr val="FF99CC"/>
          </a:solidFill>
          <a:ln>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１</a:t>
            </a:r>
            <a:endParaRPr kumimoji="1" lang="ja-JP" altLang="en-US" b="1" dirty="0">
              <a:solidFill>
                <a:schemeClr val="tx1"/>
              </a:solidFill>
            </a:endParaRPr>
          </a:p>
        </p:txBody>
      </p:sp>
      <p:sp>
        <p:nvSpPr>
          <p:cNvPr id="13" name="円/楕円 12"/>
          <p:cNvSpPr/>
          <p:nvPr/>
        </p:nvSpPr>
        <p:spPr>
          <a:xfrm>
            <a:off x="179512" y="4293096"/>
            <a:ext cx="576064" cy="576064"/>
          </a:xfrm>
          <a:prstGeom prst="ellipse">
            <a:avLst/>
          </a:prstGeom>
          <a:solidFill>
            <a:srgbClr val="FF99CC"/>
          </a:solidFill>
          <a:ln>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２</a:t>
            </a:r>
            <a:endParaRPr kumimoji="1" lang="ja-JP" altLang="en-US" b="1" dirty="0">
              <a:solidFill>
                <a:schemeClr val="tx1"/>
              </a:solidFill>
            </a:endParaRPr>
          </a:p>
        </p:txBody>
      </p:sp>
      <p:sp>
        <p:nvSpPr>
          <p:cNvPr id="14" name="円/楕円 13"/>
          <p:cNvSpPr/>
          <p:nvPr/>
        </p:nvSpPr>
        <p:spPr>
          <a:xfrm>
            <a:off x="179512" y="5157192"/>
            <a:ext cx="576064" cy="576064"/>
          </a:xfrm>
          <a:prstGeom prst="ellipse">
            <a:avLst/>
          </a:prstGeom>
          <a:solidFill>
            <a:srgbClr val="FF99CC"/>
          </a:solidFill>
          <a:ln>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３</a:t>
            </a:r>
            <a:endParaRPr kumimoji="1" lang="ja-JP" altLang="en-US" b="1" dirty="0">
              <a:solidFill>
                <a:schemeClr val="tx1"/>
              </a:solidFill>
            </a:endParaRPr>
          </a:p>
        </p:txBody>
      </p:sp>
      <p:sp>
        <p:nvSpPr>
          <p:cNvPr id="15" name="円/楕円 14"/>
          <p:cNvSpPr/>
          <p:nvPr/>
        </p:nvSpPr>
        <p:spPr>
          <a:xfrm>
            <a:off x="179512" y="6021288"/>
            <a:ext cx="576064" cy="576064"/>
          </a:xfrm>
          <a:prstGeom prst="ellipse">
            <a:avLst/>
          </a:prstGeom>
          <a:solidFill>
            <a:srgbClr val="FF99CC"/>
          </a:solidFill>
          <a:ln>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４</a:t>
            </a:r>
            <a:endParaRPr kumimoji="1" lang="ja-JP" altLang="en-US"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円/楕円 5"/>
          <p:cNvSpPr/>
          <p:nvPr/>
        </p:nvSpPr>
        <p:spPr>
          <a:xfrm>
            <a:off x="539552" y="980728"/>
            <a:ext cx="8136904" cy="144016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3"/>
          <p:cNvSpPr>
            <a:spLocks noGrp="1"/>
          </p:cNvSpPr>
          <p:nvPr>
            <p:ph type="title"/>
          </p:nvPr>
        </p:nvSpPr>
        <p:spPr>
          <a:xfrm>
            <a:off x="457200" y="274638"/>
            <a:ext cx="8229600" cy="49006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solidFill>
              <a:schemeClr val="tx1"/>
            </a:solidFill>
            <a:prstDash val="solid"/>
          </a:ln>
        </p:spPr>
        <p:txBody>
          <a:bodyPr>
            <a:normAutofit/>
          </a:bodyPr>
          <a:lstStyle/>
          <a:p>
            <a:r>
              <a:rPr kumimoji="1" lang="ja-JP" altLang="en-US" sz="2000" b="1" dirty="0" smtClean="0"/>
              <a:t>子ども・子育て新制度における市町村の役割</a:t>
            </a:r>
            <a:endParaRPr kumimoji="1" lang="ja-JP" altLang="en-US" sz="2000" b="1" dirty="0"/>
          </a:p>
        </p:txBody>
      </p:sp>
      <p:sp>
        <p:nvSpPr>
          <p:cNvPr id="5" name="正方形/長方形 4"/>
          <p:cNvSpPr/>
          <p:nvPr/>
        </p:nvSpPr>
        <p:spPr>
          <a:xfrm>
            <a:off x="2771800" y="836712"/>
            <a:ext cx="3168352" cy="4320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子ども・子育て家庭の状況及び需要</a:t>
            </a:r>
            <a:endParaRPr kumimoji="1" lang="ja-JP" altLang="en-US" sz="1400" dirty="0">
              <a:solidFill>
                <a:schemeClr val="tx1"/>
              </a:solidFill>
            </a:endParaRPr>
          </a:p>
        </p:txBody>
      </p:sp>
      <p:sp>
        <p:nvSpPr>
          <p:cNvPr id="7" name="角丸四角形 6"/>
          <p:cNvSpPr/>
          <p:nvPr/>
        </p:nvSpPr>
        <p:spPr>
          <a:xfrm>
            <a:off x="899592" y="1340768"/>
            <a:ext cx="1872208" cy="936104"/>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rPr>
              <a:t>満</a:t>
            </a:r>
            <a:r>
              <a:rPr lang="ja-JP" altLang="en-US" sz="1050" dirty="0">
                <a:solidFill>
                  <a:schemeClr val="tx1"/>
                </a:solidFill>
              </a:rPr>
              <a:t>３</a:t>
            </a:r>
            <a:r>
              <a:rPr kumimoji="1" lang="ja-JP" altLang="en-US" sz="1050" dirty="0" smtClean="0">
                <a:solidFill>
                  <a:schemeClr val="tx1"/>
                </a:solidFill>
              </a:rPr>
              <a:t>歳以上の子どもを持つ、</a:t>
            </a:r>
            <a:endParaRPr kumimoji="1" lang="en-US" altLang="ja-JP" sz="1050" dirty="0" smtClean="0">
              <a:solidFill>
                <a:schemeClr val="tx1"/>
              </a:solidFill>
            </a:endParaRPr>
          </a:p>
          <a:p>
            <a:pPr algn="ctr"/>
            <a:r>
              <a:rPr kumimoji="1" lang="ja-JP" altLang="en-US" sz="1050" dirty="0" smtClean="0">
                <a:solidFill>
                  <a:schemeClr val="tx1"/>
                </a:solidFill>
              </a:rPr>
              <a:t>保育を利用せず</a:t>
            </a:r>
            <a:endParaRPr kumimoji="1" lang="en-US" altLang="ja-JP" sz="1050" dirty="0" smtClean="0">
              <a:solidFill>
                <a:schemeClr val="tx1"/>
              </a:solidFill>
            </a:endParaRPr>
          </a:p>
          <a:p>
            <a:pPr algn="ctr"/>
            <a:r>
              <a:rPr kumimoji="1" lang="ja-JP" altLang="en-US" sz="1050" dirty="0" smtClean="0">
                <a:solidFill>
                  <a:schemeClr val="tx1"/>
                </a:solidFill>
              </a:rPr>
              <a:t>家庭で子育てを行う家庭</a:t>
            </a:r>
            <a:endParaRPr kumimoji="1" lang="en-US" altLang="ja-JP" sz="1050" dirty="0" smtClean="0">
              <a:solidFill>
                <a:schemeClr val="tx1"/>
              </a:solidFill>
            </a:endParaRPr>
          </a:p>
          <a:p>
            <a:pPr algn="ctr"/>
            <a:r>
              <a:rPr lang="ja-JP" altLang="en-US" sz="900" dirty="0" smtClean="0">
                <a:solidFill>
                  <a:schemeClr val="tx1"/>
                </a:solidFill>
              </a:rPr>
              <a:t>（子ども・子育ての利用希望）</a:t>
            </a:r>
            <a:endParaRPr lang="en-US" altLang="ja-JP" sz="900" dirty="0" smtClean="0">
              <a:solidFill>
                <a:schemeClr val="tx1"/>
              </a:solidFill>
            </a:endParaRPr>
          </a:p>
          <a:p>
            <a:pPr algn="ctr"/>
            <a:r>
              <a:rPr kumimoji="1" lang="ja-JP" altLang="en-US" sz="900" dirty="0">
                <a:solidFill>
                  <a:schemeClr val="tx1"/>
                </a:solidFill>
              </a:rPr>
              <a:t>学校</a:t>
            </a:r>
            <a:r>
              <a:rPr kumimoji="1" lang="ja-JP" altLang="en-US" sz="900" dirty="0" smtClean="0">
                <a:solidFill>
                  <a:schemeClr val="tx1"/>
                </a:solidFill>
              </a:rPr>
              <a:t>教育＋子育て支援</a:t>
            </a:r>
            <a:endParaRPr kumimoji="1" lang="ja-JP" altLang="en-US" sz="900" dirty="0">
              <a:solidFill>
                <a:schemeClr val="tx1"/>
              </a:solidFill>
            </a:endParaRPr>
          </a:p>
        </p:txBody>
      </p:sp>
      <p:sp>
        <p:nvSpPr>
          <p:cNvPr id="8" name="角丸四角形 7"/>
          <p:cNvSpPr/>
          <p:nvPr/>
        </p:nvSpPr>
        <p:spPr>
          <a:xfrm>
            <a:off x="2843808" y="1340768"/>
            <a:ext cx="1872208" cy="936104"/>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rPr>
              <a:t>満</a:t>
            </a:r>
            <a:r>
              <a:rPr lang="ja-JP" altLang="en-US" sz="1050" dirty="0">
                <a:solidFill>
                  <a:schemeClr val="tx1"/>
                </a:solidFill>
              </a:rPr>
              <a:t>３</a:t>
            </a:r>
            <a:r>
              <a:rPr kumimoji="1" lang="ja-JP" altLang="en-US" sz="1050" dirty="0" smtClean="0">
                <a:solidFill>
                  <a:schemeClr val="tx1"/>
                </a:solidFill>
              </a:rPr>
              <a:t>歳以上の子どもを持つ、</a:t>
            </a:r>
            <a:endParaRPr kumimoji="1" lang="en-US" altLang="ja-JP" sz="1050" dirty="0" smtClean="0">
              <a:solidFill>
                <a:schemeClr val="tx1"/>
              </a:solidFill>
            </a:endParaRPr>
          </a:p>
          <a:p>
            <a:pPr algn="ctr"/>
            <a:r>
              <a:rPr kumimoji="1" lang="ja-JP" altLang="en-US" sz="1050" dirty="0" smtClean="0">
                <a:solidFill>
                  <a:schemeClr val="tx1"/>
                </a:solidFill>
              </a:rPr>
              <a:t>保育を利用する家庭</a:t>
            </a:r>
            <a:endParaRPr kumimoji="1" lang="en-US" altLang="ja-JP" sz="1050" dirty="0" smtClean="0">
              <a:solidFill>
                <a:schemeClr val="tx1"/>
              </a:solidFill>
            </a:endParaRPr>
          </a:p>
          <a:p>
            <a:pPr algn="ctr"/>
            <a:r>
              <a:rPr lang="ja-JP" altLang="en-US" sz="900" dirty="0" smtClean="0">
                <a:solidFill>
                  <a:schemeClr val="tx1"/>
                </a:solidFill>
              </a:rPr>
              <a:t>（子ども・子育ての利用希望）</a:t>
            </a:r>
            <a:endParaRPr lang="en-US" altLang="ja-JP" sz="900" dirty="0" smtClean="0">
              <a:solidFill>
                <a:schemeClr val="tx1"/>
              </a:solidFill>
            </a:endParaRPr>
          </a:p>
          <a:p>
            <a:pPr algn="ctr"/>
            <a:r>
              <a:rPr kumimoji="1" lang="ja-JP" altLang="en-US" sz="900" dirty="0">
                <a:solidFill>
                  <a:schemeClr val="tx1"/>
                </a:solidFill>
              </a:rPr>
              <a:t>学校</a:t>
            </a:r>
            <a:r>
              <a:rPr kumimoji="1" lang="ja-JP" altLang="en-US" sz="900" dirty="0" smtClean="0">
                <a:solidFill>
                  <a:schemeClr val="tx1"/>
                </a:solidFill>
              </a:rPr>
              <a:t>教育＋保育＋</a:t>
            </a:r>
            <a:endParaRPr kumimoji="1" lang="en-US" altLang="ja-JP" sz="900" dirty="0" smtClean="0">
              <a:solidFill>
                <a:schemeClr val="tx1"/>
              </a:solidFill>
            </a:endParaRPr>
          </a:p>
          <a:p>
            <a:pPr algn="ctr"/>
            <a:r>
              <a:rPr kumimoji="1" lang="ja-JP" altLang="en-US" sz="900" dirty="0" smtClean="0">
                <a:solidFill>
                  <a:schemeClr val="tx1"/>
                </a:solidFill>
              </a:rPr>
              <a:t>放課後児童クラブ</a:t>
            </a:r>
            <a:r>
              <a:rPr lang="ja-JP" altLang="en-US" sz="900" dirty="0" smtClean="0">
                <a:solidFill>
                  <a:schemeClr val="tx1"/>
                </a:solidFill>
              </a:rPr>
              <a:t>＋</a:t>
            </a:r>
            <a:r>
              <a:rPr kumimoji="1" lang="ja-JP" altLang="en-US" sz="900" dirty="0" smtClean="0">
                <a:solidFill>
                  <a:schemeClr val="tx1"/>
                </a:solidFill>
              </a:rPr>
              <a:t>子育て支援</a:t>
            </a:r>
            <a:endParaRPr kumimoji="1" lang="ja-JP" altLang="en-US" sz="900" dirty="0">
              <a:solidFill>
                <a:schemeClr val="tx1"/>
              </a:solidFill>
            </a:endParaRPr>
          </a:p>
        </p:txBody>
      </p:sp>
      <p:sp>
        <p:nvSpPr>
          <p:cNvPr id="9" name="角丸四角形 8"/>
          <p:cNvSpPr/>
          <p:nvPr/>
        </p:nvSpPr>
        <p:spPr>
          <a:xfrm>
            <a:off x="4788024" y="1340768"/>
            <a:ext cx="1800200" cy="936104"/>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rPr>
              <a:t>満</a:t>
            </a:r>
            <a:r>
              <a:rPr lang="ja-JP" altLang="en-US" sz="1050" dirty="0" smtClean="0">
                <a:solidFill>
                  <a:schemeClr val="tx1"/>
                </a:solidFill>
              </a:rPr>
              <a:t>３</a:t>
            </a:r>
            <a:r>
              <a:rPr kumimoji="1" lang="ja-JP" altLang="en-US" sz="1050" dirty="0" smtClean="0">
                <a:solidFill>
                  <a:schemeClr val="tx1"/>
                </a:solidFill>
              </a:rPr>
              <a:t>歳未満の子どもを持つ、</a:t>
            </a:r>
            <a:endParaRPr kumimoji="1" lang="en-US" altLang="ja-JP" sz="1050" dirty="0" smtClean="0">
              <a:solidFill>
                <a:schemeClr val="tx1"/>
              </a:solidFill>
            </a:endParaRPr>
          </a:p>
          <a:p>
            <a:pPr algn="ctr"/>
            <a:r>
              <a:rPr kumimoji="1" lang="ja-JP" altLang="en-US" sz="1050" dirty="0" smtClean="0">
                <a:solidFill>
                  <a:schemeClr val="tx1"/>
                </a:solidFill>
              </a:rPr>
              <a:t>保育を利用する家庭</a:t>
            </a:r>
            <a:endParaRPr kumimoji="1" lang="en-US" altLang="ja-JP" sz="1050" dirty="0" smtClean="0">
              <a:solidFill>
                <a:schemeClr val="tx1"/>
              </a:solidFill>
            </a:endParaRPr>
          </a:p>
          <a:p>
            <a:pPr algn="ctr"/>
            <a:r>
              <a:rPr lang="ja-JP" altLang="en-US" sz="900" dirty="0" smtClean="0">
                <a:solidFill>
                  <a:schemeClr val="tx1"/>
                </a:solidFill>
              </a:rPr>
              <a:t>（子ども・子育ての利用希望）</a:t>
            </a:r>
            <a:endParaRPr lang="en-US" altLang="ja-JP" sz="900" dirty="0" smtClean="0">
              <a:solidFill>
                <a:schemeClr val="tx1"/>
              </a:solidFill>
            </a:endParaRPr>
          </a:p>
          <a:p>
            <a:pPr algn="ctr"/>
            <a:r>
              <a:rPr kumimoji="1" lang="ja-JP" altLang="en-US" sz="900" dirty="0" smtClean="0">
                <a:solidFill>
                  <a:schemeClr val="tx1"/>
                </a:solidFill>
              </a:rPr>
              <a:t>保育＋子育て支援</a:t>
            </a:r>
            <a:endParaRPr kumimoji="1" lang="ja-JP" altLang="en-US" sz="900" dirty="0">
              <a:solidFill>
                <a:schemeClr val="tx1"/>
              </a:solidFill>
            </a:endParaRPr>
          </a:p>
        </p:txBody>
      </p:sp>
      <p:sp>
        <p:nvSpPr>
          <p:cNvPr id="10" name="角丸四角形 9"/>
          <p:cNvSpPr/>
          <p:nvPr/>
        </p:nvSpPr>
        <p:spPr>
          <a:xfrm>
            <a:off x="6660232" y="1340768"/>
            <a:ext cx="1800200" cy="936104"/>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rPr>
              <a:t>満</a:t>
            </a:r>
            <a:r>
              <a:rPr lang="ja-JP" altLang="en-US" sz="1050" dirty="0" smtClean="0">
                <a:solidFill>
                  <a:schemeClr val="tx1"/>
                </a:solidFill>
              </a:rPr>
              <a:t>３</a:t>
            </a:r>
            <a:r>
              <a:rPr kumimoji="1" lang="ja-JP" altLang="en-US" sz="1050" dirty="0" smtClean="0">
                <a:solidFill>
                  <a:schemeClr val="tx1"/>
                </a:solidFill>
              </a:rPr>
              <a:t>歳未満の子どもを持つ、</a:t>
            </a:r>
            <a:endParaRPr kumimoji="1" lang="en-US" altLang="ja-JP" sz="1050" dirty="0" smtClean="0">
              <a:solidFill>
                <a:schemeClr val="tx1"/>
              </a:solidFill>
            </a:endParaRPr>
          </a:p>
          <a:p>
            <a:pPr algn="ctr"/>
            <a:r>
              <a:rPr kumimoji="1" lang="ja-JP" altLang="en-US" sz="1050" dirty="0" smtClean="0">
                <a:solidFill>
                  <a:schemeClr val="tx1"/>
                </a:solidFill>
              </a:rPr>
              <a:t>保育を利用せず</a:t>
            </a:r>
            <a:endParaRPr kumimoji="1" lang="en-US" altLang="ja-JP" sz="1050" dirty="0" smtClean="0">
              <a:solidFill>
                <a:schemeClr val="tx1"/>
              </a:solidFill>
            </a:endParaRPr>
          </a:p>
          <a:p>
            <a:pPr algn="ctr"/>
            <a:r>
              <a:rPr lang="ja-JP" altLang="en-US" sz="1050" dirty="0">
                <a:solidFill>
                  <a:schemeClr val="tx1"/>
                </a:solidFill>
              </a:rPr>
              <a:t>家庭</a:t>
            </a:r>
            <a:r>
              <a:rPr lang="ja-JP" altLang="en-US" sz="1050" dirty="0" smtClean="0">
                <a:solidFill>
                  <a:schemeClr val="tx1"/>
                </a:solidFill>
              </a:rPr>
              <a:t>で</a:t>
            </a:r>
            <a:r>
              <a:rPr lang="ja-JP" altLang="en-US" sz="1050" dirty="0">
                <a:solidFill>
                  <a:schemeClr val="tx1"/>
                </a:solidFill>
              </a:rPr>
              <a:t>子育てを行う</a:t>
            </a:r>
            <a:r>
              <a:rPr kumimoji="1" lang="ja-JP" altLang="en-US" sz="1050" dirty="0" smtClean="0">
                <a:solidFill>
                  <a:schemeClr val="tx1"/>
                </a:solidFill>
              </a:rPr>
              <a:t>家庭</a:t>
            </a:r>
            <a:endParaRPr kumimoji="1" lang="en-US" altLang="ja-JP" sz="1050" dirty="0" smtClean="0">
              <a:solidFill>
                <a:schemeClr val="tx1"/>
              </a:solidFill>
            </a:endParaRPr>
          </a:p>
          <a:p>
            <a:pPr algn="ctr"/>
            <a:r>
              <a:rPr lang="ja-JP" altLang="en-US" sz="900" dirty="0" smtClean="0">
                <a:solidFill>
                  <a:schemeClr val="tx1"/>
                </a:solidFill>
              </a:rPr>
              <a:t>（子ども・子育ての利用希望）</a:t>
            </a:r>
            <a:endParaRPr lang="en-US" altLang="ja-JP" sz="900" dirty="0" smtClean="0">
              <a:solidFill>
                <a:schemeClr val="tx1"/>
              </a:solidFill>
            </a:endParaRPr>
          </a:p>
          <a:p>
            <a:pPr algn="ctr"/>
            <a:r>
              <a:rPr kumimoji="1" lang="ja-JP" altLang="en-US" sz="900" dirty="0" smtClean="0">
                <a:solidFill>
                  <a:schemeClr val="tx1"/>
                </a:solidFill>
              </a:rPr>
              <a:t>子育て支援</a:t>
            </a:r>
            <a:endParaRPr kumimoji="1" lang="ja-JP" altLang="en-US" sz="900" dirty="0">
              <a:solidFill>
                <a:schemeClr val="tx1"/>
              </a:solidFill>
            </a:endParaRPr>
          </a:p>
        </p:txBody>
      </p:sp>
      <p:sp>
        <p:nvSpPr>
          <p:cNvPr id="11" name="下矢印 10"/>
          <p:cNvSpPr/>
          <p:nvPr/>
        </p:nvSpPr>
        <p:spPr>
          <a:xfrm>
            <a:off x="3851920" y="2420888"/>
            <a:ext cx="1584176" cy="504056"/>
          </a:xfrm>
          <a:prstGeom prst="downArrow">
            <a:avLst>
              <a:gd name="adj1" fmla="val 50000"/>
              <a:gd name="adj2" fmla="val 3697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835696" y="2420888"/>
            <a:ext cx="5544616" cy="338554"/>
          </a:xfrm>
          <a:prstGeom prst="rect">
            <a:avLst/>
          </a:prstGeom>
          <a:noFill/>
        </p:spPr>
        <p:txBody>
          <a:bodyPr wrap="square" rtlCol="0">
            <a:spAutoFit/>
          </a:bodyPr>
          <a:lstStyle/>
          <a:p>
            <a:r>
              <a:rPr kumimoji="1" lang="ja-JP" altLang="en-US" sz="1600" b="1" u="sng" dirty="0" smtClean="0"/>
              <a:t>☆役割１</a:t>
            </a:r>
            <a:r>
              <a:rPr kumimoji="1" lang="ja-JP" altLang="en-US" sz="1600" b="1" dirty="0" smtClean="0"/>
              <a:t>　需要の調査・把握（現在の利用状況＋利用希望）</a:t>
            </a:r>
            <a:endParaRPr kumimoji="1" lang="ja-JP" altLang="en-US" sz="1600" b="1" dirty="0"/>
          </a:p>
        </p:txBody>
      </p:sp>
      <p:sp>
        <p:nvSpPr>
          <p:cNvPr id="13" name="正方形/長方形 12"/>
          <p:cNvSpPr/>
          <p:nvPr/>
        </p:nvSpPr>
        <p:spPr>
          <a:xfrm>
            <a:off x="395536" y="2924944"/>
            <a:ext cx="8424936" cy="792088"/>
          </a:xfrm>
          <a:prstGeom prst="rect">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u="sng" dirty="0" smtClean="0">
                <a:solidFill>
                  <a:schemeClr val="tx1"/>
                </a:solidFill>
              </a:rPr>
              <a:t>☆役割２</a:t>
            </a:r>
            <a:r>
              <a:rPr kumimoji="1" lang="ja-JP" altLang="en-US" sz="1600" b="1" dirty="0" smtClean="0">
                <a:solidFill>
                  <a:schemeClr val="tx1"/>
                </a:solidFill>
              </a:rPr>
              <a:t>　市町村子ども・子育て支援事業計画（５カ年計画）の策定</a:t>
            </a:r>
            <a:endParaRPr kumimoji="1" lang="en-US" altLang="ja-JP" sz="1600" b="1" dirty="0" smtClean="0">
              <a:solidFill>
                <a:schemeClr val="tx1"/>
              </a:solidFill>
            </a:endParaRPr>
          </a:p>
          <a:p>
            <a:pPr algn="ctr"/>
            <a:r>
              <a:rPr kumimoji="1" lang="ja-JP" altLang="en-US" sz="1200" b="1" dirty="0" smtClean="0">
                <a:solidFill>
                  <a:schemeClr val="tx1"/>
                </a:solidFill>
              </a:rPr>
              <a:t>幼児期の学校教育・保育及び地域の子育て支援について、</a:t>
            </a:r>
            <a:r>
              <a:rPr lang="ja-JP" altLang="en-US" sz="1200" b="1" dirty="0" smtClean="0">
                <a:solidFill>
                  <a:schemeClr val="tx1"/>
                </a:solidFill>
              </a:rPr>
              <a:t>「量の見込み」（現在の利用状況＋利用希望）と</a:t>
            </a:r>
            <a:endParaRPr lang="en-US" altLang="ja-JP" sz="1200" b="1" dirty="0" smtClean="0">
              <a:solidFill>
                <a:schemeClr val="tx1"/>
              </a:solidFill>
            </a:endParaRPr>
          </a:p>
          <a:p>
            <a:pPr algn="ctr"/>
            <a:r>
              <a:rPr lang="ja-JP" altLang="en-US" sz="1200" b="1" dirty="0" smtClean="0">
                <a:solidFill>
                  <a:schemeClr val="tx1"/>
                </a:solidFill>
              </a:rPr>
              <a:t>「確保方策」（確保の内容＋実施時期）を各市町村が設定する区域ごとに記載。</a:t>
            </a:r>
            <a:endParaRPr kumimoji="1" lang="ja-JP" altLang="en-US" sz="1200" b="1" dirty="0">
              <a:solidFill>
                <a:schemeClr val="tx1"/>
              </a:solidFill>
            </a:endParaRPr>
          </a:p>
        </p:txBody>
      </p:sp>
      <p:sp>
        <p:nvSpPr>
          <p:cNvPr id="14" name="下矢印 13"/>
          <p:cNvSpPr/>
          <p:nvPr/>
        </p:nvSpPr>
        <p:spPr>
          <a:xfrm>
            <a:off x="3851920" y="3717032"/>
            <a:ext cx="1584176" cy="432048"/>
          </a:xfrm>
          <a:prstGeom prst="downArrow">
            <a:avLst>
              <a:gd name="adj1" fmla="val 50000"/>
              <a:gd name="adj2" fmla="val 3697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2267744" y="3717032"/>
            <a:ext cx="4680520" cy="338554"/>
          </a:xfrm>
          <a:prstGeom prst="rect">
            <a:avLst/>
          </a:prstGeom>
          <a:noFill/>
        </p:spPr>
        <p:txBody>
          <a:bodyPr wrap="square" rtlCol="0">
            <a:spAutoFit/>
          </a:bodyPr>
          <a:lstStyle/>
          <a:p>
            <a:r>
              <a:rPr kumimoji="1" lang="ja-JP" altLang="en-US" sz="1600" b="1" u="sng" dirty="0" smtClean="0"/>
              <a:t>☆役割３</a:t>
            </a:r>
            <a:r>
              <a:rPr kumimoji="1" lang="ja-JP" altLang="en-US" sz="1600" b="1" dirty="0" smtClean="0"/>
              <a:t>　以下の事業についての、計画的な整備</a:t>
            </a:r>
            <a:endParaRPr kumimoji="1" lang="ja-JP" altLang="en-US" sz="1600" b="1" dirty="0"/>
          </a:p>
        </p:txBody>
      </p:sp>
      <p:sp>
        <p:nvSpPr>
          <p:cNvPr id="16" name="正方形/長方形 15"/>
          <p:cNvSpPr/>
          <p:nvPr/>
        </p:nvSpPr>
        <p:spPr>
          <a:xfrm>
            <a:off x="395536" y="4149080"/>
            <a:ext cx="8424936" cy="1224136"/>
          </a:xfrm>
          <a:prstGeom prst="rect">
            <a:avLst/>
          </a:prstGeom>
          <a:solidFill>
            <a:schemeClr val="accent4">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b="1" dirty="0" smtClean="0">
                <a:solidFill>
                  <a:schemeClr val="tx1"/>
                </a:solidFill>
              </a:rPr>
              <a:t>子どものための教育・保育給付</a:t>
            </a:r>
            <a:endParaRPr kumimoji="1" lang="ja-JP" altLang="en-US" b="1" dirty="0">
              <a:solidFill>
                <a:schemeClr val="tx1"/>
              </a:solidFill>
            </a:endParaRPr>
          </a:p>
        </p:txBody>
      </p:sp>
      <p:sp>
        <p:nvSpPr>
          <p:cNvPr id="17" name="角丸四角形 16"/>
          <p:cNvSpPr/>
          <p:nvPr/>
        </p:nvSpPr>
        <p:spPr>
          <a:xfrm>
            <a:off x="683568" y="4653136"/>
            <a:ext cx="3240360" cy="648072"/>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kumimoji="1" lang="ja-JP" altLang="en-US" sz="1200" dirty="0" smtClean="0">
                <a:solidFill>
                  <a:schemeClr val="tx1"/>
                </a:solidFill>
              </a:rPr>
              <a:t>認定子ども園、幼稚園、保育所</a:t>
            </a:r>
            <a:endParaRPr kumimoji="1" lang="en-US" altLang="ja-JP" sz="1200" dirty="0" smtClean="0">
              <a:solidFill>
                <a:schemeClr val="tx1"/>
              </a:solidFill>
            </a:endParaRPr>
          </a:p>
          <a:p>
            <a:pPr algn="ctr"/>
            <a:r>
              <a:rPr lang="ja-JP" altLang="en-US" sz="1200" dirty="0" smtClean="0">
                <a:solidFill>
                  <a:schemeClr val="tx1"/>
                </a:solidFill>
              </a:rPr>
              <a:t>＊私立保育所については、委託費を支弁</a:t>
            </a:r>
            <a:endParaRPr kumimoji="1" lang="ja-JP" altLang="en-US" sz="1200" dirty="0">
              <a:solidFill>
                <a:schemeClr val="tx1"/>
              </a:solidFill>
            </a:endParaRPr>
          </a:p>
        </p:txBody>
      </p:sp>
      <p:sp>
        <p:nvSpPr>
          <p:cNvPr id="18" name="正方形/長方形 17"/>
          <p:cNvSpPr/>
          <p:nvPr/>
        </p:nvSpPr>
        <p:spPr>
          <a:xfrm>
            <a:off x="1403648" y="4509120"/>
            <a:ext cx="1656184"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施設型給付の対象</a:t>
            </a:r>
            <a:endParaRPr kumimoji="1" lang="ja-JP" altLang="en-US" sz="1200" dirty="0">
              <a:solidFill>
                <a:schemeClr val="tx1"/>
              </a:solidFill>
            </a:endParaRPr>
          </a:p>
        </p:txBody>
      </p:sp>
      <p:sp>
        <p:nvSpPr>
          <p:cNvPr id="19" name="角丸四角形 18"/>
          <p:cNvSpPr/>
          <p:nvPr/>
        </p:nvSpPr>
        <p:spPr>
          <a:xfrm>
            <a:off x="4427984" y="4653136"/>
            <a:ext cx="3888432" cy="648072"/>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ja-JP" altLang="en-US" sz="1200" dirty="0">
                <a:solidFill>
                  <a:schemeClr val="tx1"/>
                </a:solidFill>
              </a:rPr>
              <a:t>小規模保育事</a:t>
            </a:r>
            <a:r>
              <a:rPr lang="ja-JP" altLang="en-US" sz="1200" dirty="0" smtClean="0">
                <a:solidFill>
                  <a:schemeClr val="tx1"/>
                </a:solidFill>
              </a:rPr>
              <a:t>業者、家庭的保育事業者</a:t>
            </a:r>
            <a:endParaRPr lang="en-US" altLang="ja-JP" sz="1200" dirty="0" smtClean="0">
              <a:solidFill>
                <a:schemeClr val="tx1"/>
              </a:solidFill>
            </a:endParaRPr>
          </a:p>
          <a:p>
            <a:pPr algn="ctr"/>
            <a:r>
              <a:rPr kumimoji="1" lang="ja-JP" altLang="en-US" sz="1200" dirty="0">
                <a:solidFill>
                  <a:schemeClr val="tx1"/>
                </a:solidFill>
              </a:rPr>
              <a:t>居宅</a:t>
            </a:r>
            <a:r>
              <a:rPr kumimoji="1" lang="ja-JP" altLang="en-US" sz="1200" dirty="0" smtClean="0">
                <a:solidFill>
                  <a:schemeClr val="tx1"/>
                </a:solidFill>
              </a:rPr>
              <a:t>訪問型</a:t>
            </a:r>
            <a:r>
              <a:rPr kumimoji="1" lang="ja-JP" altLang="en-US" sz="1200" dirty="0">
                <a:solidFill>
                  <a:schemeClr val="tx1"/>
                </a:solidFill>
              </a:rPr>
              <a:t>保育事</a:t>
            </a:r>
            <a:r>
              <a:rPr kumimoji="1" lang="ja-JP" altLang="en-US" sz="1200" dirty="0" smtClean="0">
                <a:solidFill>
                  <a:schemeClr val="tx1"/>
                </a:solidFill>
              </a:rPr>
              <a:t>業者、事業所内保育事業者</a:t>
            </a:r>
            <a:endParaRPr kumimoji="1" lang="en-US" altLang="ja-JP" sz="1200" dirty="0" smtClean="0">
              <a:solidFill>
                <a:schemeClr val="tx1"/>
              </a:solidFill>
            </a:endParaRPr>
          </a:p>
        </p:txBody>
      </p:sp>
      <p:sp>
        <p:nvSpPr>
          <p:cNvPr id="20" name="正方形/長方形 19"/>
          <p:cNvSpPr/>
          <p:nvPr/>
        </p:nvSpPr>
        <p:spPr>
          <a:xfrm>
            <a:off x="5364088" y="4509120"/>
            <a:ext cx="2304256"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地域</a:t>
            </a:r>
            <a:r>
              <a:rPr kumimoji="1" lang="ja-JP" altLang="en-US" sz="1200" dirty="0" smtClean="0">
                <a:solidFill>
                  <a:schemeClr val="tx1"/>
                </a:solidFill>
              </a:rPr>
              <a:t>型保育給付の対象</a:t>
            </a:r>
            <a:endParaRPr kumimoji="1" lang="ja-JP" altLang="en-US" sz="1200" dirty="0">
              <a:solidFill>
                <a:schemeClr val="tx1"/>
              </a:solidFill>
            </a:endParaRPr>
          </a:p>
        </p:txBody>
      </p:sp>
      <p:sp>
        <p:nvSpPr>
          <p:cNvPr id="21" name="正方形/長方形 20"/>
          <p:cNvSpPr/>
          <p:nvPr/>
        </p:nvSpPr>
        <p:spPr>
          <a:xfrm>
            <a:off x="395536" y="5445224"/>
            <a:ext cx="8424936" cy="1152128"/>
          </a:xfrm>
          <a:prstGeom prst="rect">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b="1" dirty="0" smtClean="0">
                <a:solidFill>
                  <a:schemeClr val="tx1"/>
                </a:solidFill>
              </a:rPr>
              <a:t>地域子ども・子育て支援事業</a:t>
            </a:r>
            <a:endParaRPr kumimoji="1" lang="ja-JP" altLang="en-US" b="1" dirty="0">
              <a:solidFill>
                <a:schemeClr val="tx1"/>
              </a:solidFill>
            </a:endParaRPr>
          </a:p>
        </p:txBody>
      </p:sp>
      <p:sp>
        <p:nvSpPr>
          <p:cNvPr id="22" name="角丸四角形 21"/>
          <p:cNvSpPr/>
          <p:nvPr/>
        </p:nvSpPr>
        <p:spPr>
          <a:xfrm>
            <a:off x="539552" y="5805264"/>
            <a:ext cx="8208912" cy="720080"/>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050" dirty="0" smtClean="0">
                <a:solidFill>
                  <a:schemeClr val="tx1"/>
                </a:solidFill>
              </a:rPr>
              <a:t>◆地域</a:t>
            </a:r>
            <a:r>
              <a:rPr lang="ja-JP" altLang="en-US" sz="1050" dirty="0">
                <a:solidFill>
                  <a:schemeClr val="tx1"/>
                </a:solidFill>
              </a:rPr>
              <a:t>子育て</a:t>
            </a:r>
            <a:r>
              <a:rPr lang="ja-JP" altLang="en-US" sz="1050" dirty="0" smtClean="0">
                <a:solidFill>
                  <a:schemeClr val="tx1"/>
                </a:solidFill>
              </a:rPr>
              <a:t>支援</a:t>
            </a:r>
            <a:r>
              <a:rPr lang="ja-JP" altLang="en-US" sz="1050" dirty="0">
                <a:solidFill>
                  <a:schemeClr val="tx1"/>
                </a:solidFill>
              </a:rPr>
              <a:t>拠点</a:t>
            </a:r>
            <a:r>
              <a:rPr lang="ja-JP" altLang="en-US" sz="1050" dirty="0" smtClean="0">
                <a:solidFill>
                  <a:schemeClr val="tx1"/>
                </a:solidFill>
              </a:rPr>
              <a:t>事業　　◆一時預かり事業　　◆子育て短期支援事業　　◆利用者支援　　◆病児・病後児保育事業</a:t>
            </a:r>
            <a:endParaRPr lang="en-US" altLang="ja-JP" sz="1050" dirty="0" smtClean="0">
              <a:solidFill>
                <a:schemeClr val="tx1"/>
              </a:solidFill>
            </a:endParaRPr>
          </a:p>
          <a:p>
            <a:pPr algn="ctr"/>
            <a:r>
              <a:rPr kumimoji="1" lang="ja-JP" altLang="en-US" sz="1050" dirty="0" smtClean="0">
                <a:solidFill>
                  <a:schemeClr val="tx1"/>
                </a:solidFill>
              </a:rPr>
              <a:t>◆乳児</a:t>
            </a:r>
            <a:r>
              <a:rPr kumimoji="1" lang="ja-JP" altLang="en-US" sz="1050" dirty="0">
                <a:solidFill>
                  <a:schemeClr val="tx1"/>
                </a:solidFill>
              </a:rPr>
              <a:t>家庭</a:t>
            </a:r>
            <a:r>
              <a:rPr kumimoji="1" lang="ja-JP" altLang="en-US" sz="1050" dirty="0" smtClean="0">
                <a:solidFill>
                  <a:schemeClr val="tx1"/>
                </a:solidFill>
              </a:rPr>
              <a:t>全戸</a:t>
            </a:r>
            <a:r>
              <a:rPr kumimoji="1" lang="ja-JP" altLang="en-US" sz="1050" dirty="0">
                <a:solidFill>
                  <a:schemeClr val="tx1"/>
                </a:solidFill>
              </a:rPr>
              <a:t>訪問</a:t>
            </a:r>
            <a:r>
              <a:rPr kumimoji="1" lang="ja-JP" altLang="en-US" sz="1050" dirty="0" smtClean="0">
                <a:solidFill>
                  <a:schemeClr val="tx1"/>
                </a:solidFill>
              </a:rPr>
              <a:t>事業　　◆ファミリー・サポート・センター事業　　◆放課後児童健全育成事業　　◆養育支援訪問事業</a:t>
            </a:r>
            <a:endParaRPr kumimoji="1" lang="en-US" altLang="ja-JP" sz="1050" dirty="0" smtClean="0">
              <a:solidFill>
                <a:schemeClr val="tx1"/>
              </a:solidFill>
            </a:endParaRPr>
          </a:p>
          <a:p>
            <a:pPr algn="ctr"/>
            <a:r>
              <a:rPr lang="ja-JP" altLang="en-US" sz="1050" dirty="0" smtClean="0">
                <a:solidFill>
                  <a:schemeClr val="tx1"/>
                </a:solidFill>
              </a:rPr>
              <a:t>◆妊婦健診　　◆延長保育事業　　◆実費徴収に係る補足給付を行う事業　　◆多様な主体が本制度に参入することを促進するための事業</a:t>
            </a:r>
            <a:endParaRPr kumimoji="1" lang="en-US" altLang="ja-JP" sz="1050" dirty="0" smtClean="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円/楕円 5"/>
          <p:cNvSpPr/>
          <p:nvPr/>
        </p:nvSpPr>
        <p:spPr>
          <a:xfrm>
            <a:off x="539552" y="980728"/>
            <a:ext cx="8136904" cy="1152128"/>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3"/>
          <p:cNvSpPr>
            <a:spLocks noGrp="1"/>
          </p:cNvSpPr>
          <p:nvPr>
            <p:ph type="title"/>
          </p:nvPr>
        </p:nvSpPr>
        <p:spPr>
          <a:xfrm>
            <a:off x="457200" y="274638"/>
            <a:ext cx="8229600" cy="49006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solidFill>
              <a:schemeClr val="tx1"/>
            </a:solidFill>
            <a:prstDash val="solid"/>
          </a:ln>
        </p:spPr>
        <p:txBody>
          <a:bodyPr>
            <a:normAutofit/>
          </a:bodyPr>
          <a:lstStyle/>
          <a:p>
            <a:r>
              <a:rPr kumimoji="1" lang="ja-JP" altLang="en-US" sz="2000" b="1" dirty="0" smtClean="0"/>
              <a:t>子ども・子育て新制度における都道府県の役割</a:t>
            </a:r>
            <a:endParaRPr kumimoji="1" lang="ja-JP" altLang="en-US" sz="2000" b="1" dirty="0"/>
          </a:p>
        </p:txBody>
      </p:sp>
      <p:sp>
        <p:nvSpPr>
          <p:cNvPr id="5" name="正方形/長方形 4"/>
          <p:cNvSpPr/>
          <p:nvPr/>
        </p:nvSpPr>
        <p:spPr>
          <a:xfrm>
            <a:off x="2339752" y="836712"/>
            <a:ext cx="4248472" cy="4320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各市町村</a:t>
            </a:r>
            <a:r>
              <a:rPr lang="ja-JP" altLang="en-US" sz="1400" dirty="0" smtClean="0">
                <a:solidFill>
                  <a:schemeClr val="tx1"/>
                </a:solidFill>
              </a:rPr>
              <a:t>が</a:t>
            </a:r>
            <a:r>
              <a:rPr lang="ja-JP" altLang="en-US" sz="1400" dirty="0">
                <a:solidFill>
                  <a:schemeClr val="tx1"/>
                </a:solidFill>
              </a:rPr>
              <a:t>作成</a:t>
            </a:r>
            <a:r>
              <a:rPr lang="ja-JP" altLang="en-US" sz="1400" dirty="0" smtClean="0">
                <a:solidFill>
                  <a:schemeClr val="tx1"/>
                </a:solidFill>
              </a:rPr>
              <a:t>した子ども・子育て支援事業計画</a:t>
            </a:r>
            <a:endParaRPr kumimoji="1" lang="ja-JP" altLang="en-US" sz="1400" dirty="0">
              <a:solidFill>
                <a:schemeClr val="tx1"/>
              </a:solidFill>
            </a:endParaRPr>
          </a:p>
        </p:txBody>
      </p:sp>
      <p:sp>
        <p:nvSpPr>
          <p:cNvPr id="11" name="下矢印 10"/>
          <p:cNvSpPr/>
          <p:nvPr/>
        </p:nvSpPr>
        <p:spPr>
          <a:xfrm>
            <a:off x="3851920" y="2204864"/>
            <a:ext cx="1584176" cy="504056"/>
          </a:xfrm>
          <a:prstGeom prst="downArrow">
            <a:avLst>
              <a:gd name="adj1" fmla="val 50000"/>
              <a:gd name="adj2" fmla="val 3697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3131840" y="2204864"/>
            <a:ext cx="2808312" cy="338554"/>
          </a:xfrm>
          <a:prstGeom prst="rect">
            <a:avLst/>
          </a:prstGeom>
          <a:noFill/>
        </p:spPr>
        <p:txBody>
          <a:bodyPr wrap="square" rtlCol="0">
            <a:spAutoFit/>
          </a:bodyPr>
          <a:lstStyle/>
          <a:p>
            <a:r>
              <a:rPr kumimoji="1" lang="ja-JP" altLang="en-US" sz="1600" b="1" dirty="0" smtClean="0"/>
              <a:t>市町村と定期的に協議・調整</a:t>
            </a:r>
            <a:endParaRPr kumimoji="1" lang="ja-JP" altLang="en-US" sz="1600" b="1" dirty="0"/>
          </a:p>
        </p:txBody>
      </p:sp>
      <p:sp>
        <p:nvSpPr>
          <p:cNvPr id="13" name="正方形/長方形 12"/>
          <p:cNvSpPr/>
          <p:nvPr/>
        </p:nvSpPr>
        <p:spPr>
          <a:xfrm>
            <a:off x="323528" y="2708920"/>
            <a:ext cx="8424936" cy="936104"/>
          </a:xfrm>
          <a:prstGeom prst="rect">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u="sng" dirty="0" smtClean="0">
                <a:solidFill>
                  <a:schemeClr val="tx1"/>
                </a:solidFill>
              </a:rPr>
              <a:t>☆役割１</a:t>
            </a:r>
            <a:r>
              <a:rPr kumimoji="1" lang="ja-JP" altLang="en-US" b="1" dirty="0" smtClean="0">
                <a:solidFill>
                  <a:schemeClr val="tx1"/>
                </a:solidFill>
              </a:rPr>
              <a:t>　都道府県子ども・子育て支援事業計画（５カ年計画）の策定</a:t>
            </a:r>
            <a:endParaRPr kumimoji="1" lang="en-US" altLang="ja-JP" b="1" dirty="0" smtClean="0">
              <a:solidFill>
                <a:schemeClr val="tx1"/>
              </a:solidFill>
            </a:endParaRPr>
          </a:p>
          <a:p>
            <a:pPr algn="ctr"/>
            <a:r>
              <a:rPr kumimoji="1" lang="ja-JP" altLang="en-US" sz="1200" b="1" dirty="0" smtClean="0">
                <a:solidFill>
                  <a:schemeClr val="tx1"/>
                </a:solidFill>
              </a:rPr>
              <a:t>幼児期の学校教育・保育について、</a:t>
            </a:r>
            <a:r>
              <a:rPr lang="ja-JP" altLang="en-US" sz="1200" b="1" dirty="0" smtClean="0">
                <a:solidFill>
                  <a:schemeClr val="tx1"/>
                </a:solidFill>
              </a:rPr>
              <a:t>「量の見込み」（現在の利用状況＋利用希望）、</a:t>
            </a:r>
            <a:endParaRPr lang="en-US" altLang="ja-JP" sz="1200" b="1" dirty="0" smtClean="0">
              <a:solidFill>
                <a:schemeClr val="tx1"/>
              </a:solidFill>
            </a:endParaRPr>
          </a:p>
          <a:p>
            <a:pPr algn="ctr"/>
            <a:r>
              <a:rPr lang="ja-JP" altLang="en-US" sz="1200" b="1" dirty="0" smtClean="0">
                <a:solidFill>
                  <a:schemeClr val="tx1"/>
                </a:solidFill>
              </a:rPr>
              <a:t>「確保方策」（確保の内容＋実施時期）を都道府県が設定する区域ごとに記載。</a:t>
            </a:r>
            <a:endParaRPr lang="en-US" altLang="ja-JP" sz="1200" b="1" dirty="0" smtClean="0">
              <a:solidFill>
                <a:schemeClr val="tx1"/>
              </a:solidFill>
            </a:endParaRPr>
          </a:p>
          <a:p>
            <a:pPr algn="ctr"/>
            <a:r>
              <a:rPr lang="ja-JP" altLang="en-US" sz="1200" b="1" dirty="0">
                <a:solidFill>
                  <a:schemeClr val="tx1"/>
                </a:solidFill>
              </a:rPr>
              <a:t>＊</a:t>
            </a:r>
            <a:r>
              <a:rPr lang="ja-JP" altLang="en-US" sz="1200" b="1" dirty="0" smtClean="0">
                <a:solidFill>
                  <a:schemeClr val="tx1"/>
                </a:solidFill>
              </a:rPr>
              <a:t>必要に応じて市町村をまたいだ広域調整を実施</a:t>
            </a:r>
            <a:endParaRPr kumimoji="1" lang="ja-JP" altLang="en-US" sz="1200" b="1" dirty="0">
              <a:solidFill>
                <a:schemeClr val="tx1"/>
              </a:solidFill>
            </a:endParaRPr>
          </a:p>
        </p:txBody>
      </p:sp>
      <p:sp>
        <p:nvSpPr>
          <p:cNvPr id="14" name="下矢印 13"/>
          <p:cNvSpPr/>
          <p:nvPr/>
        </p:nvSpPr>
        <p:spPr>
          <a:xfrm>
            <a:off x="3851920" y="3717032"/>
            <a:ext cx="1584176" cy="432048"/>
          </a:xfrm>
          <a:prstGeom prst="downArrow">
            <a:avLst>
              <a:gd name="adj1" fmla="val 50000"/>
              <a:gd name="adj2" fmla="val 3697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2987824" y="3717032"/>
            <a:ext cx="3528392" cy="338554"/>
          </a:xfrm>
          <a:prstGeom prst="rect">
            <a:avLst/>
          </a:prstGeom>
          <a:noFill/>
        </p:spPr>
        <p:txBody>
          <a:bodyPr wrap="square" rtlCol="0">
            <a:spAutoFit/>
          </a:bodyPr>
          <a:lstStyle/>
          <a:p>
            <a:r>
              <a:rPr kumimoji="1" lang="ja-JP" altLang="en-US" sz="1600" b="1" dirty="0" smtClean="0"/>
              <a:t>計画に沿って、</a:t>
            </a:r>
            <a:r>
              <a:rPr lang="ja-JP" altLang="en-US" sz="1600" b="1" dirty="0"/>
              <a:t>以下</a:t>
            </a:r>
            <a:r>
              <a:rPr lang="ja-JP" altLang="en-US" sz="1600" b="1" dirty="0" smtClean="0"/>
              <a:t>の</a:t>
            </a:r>
            <a:r>
              <a:rPr lang="ja-JP" altLang="en-US" sz="1600" b="1" dirty="0"/>
              <a:t>事業</a:t>
            </a:r>
            <a:r>
              <a:rPr lang="ja-JP" altLang="en-US" sz="1600" b="1" dirty="0" smtClean="0"/>
              <a:t>を実施</a:t>
            </a:r>
            <a:endParaRPr kumimoji="1" lang="ja-JP" altLang="en-US" sz="1600" b="1" dirty="0"/>
          </a:p>
        </p:txBody>
      </p:sp>
      <p:sp>
        <p:nvSpPr>
          <p:cNvPr id="16" name="正方形/長方形 15"/>
          <p:cNvSpPr/>
          <p:nvPr/>
        </p:nvSpPr>
        <p:spPr>
          <a:xfrm>
            <a:off x="395536" y="4149080"/>
            <a:ext cx="8424936" cy="792088"/>
          </a:xfrm>
          <a:prstGeom prst="rect">
            <a:avLst/>
          </a:prstGeom>
          <a:solidFill>
            <a:schemeClr val="accent4">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b="1" u="sng" dirty="0" smtClean="0">
                <a:solidFill>
                  <a:schemeClr val="tx1"/>
                </a:solidFill>
              </a:rPr>
              <a:t>☆役割２</a:t>
            </a:r>
            <a:r>
              <a:rPr lang="ja-JP" altLang="en-US" b="1" dirty="0" smtClean="0">
                <a:solidFill>
                  <a:schemeClr val="tx1"/>
                </a:solidFill>
              </a:rPr>
              <a:t>　認定こども園、幼稚園、保育所の需給調整</a:t>
            </a:r>
            <a:endParaRPr lang="en-US" altLang="ja-JP" b="1" dirty="0" smtClean="0">
              <a:solidFill>
                <a:schemeClr val="tx1"/>
              </a:solidFill>
            </a:endParaRPr>
          </a:p>
          <a:p>
            <a:pPr algn="ctr"/>
            <a:r>
              <a:rPr kumimoji="1" lang="ja-JP" altLang="en-US" sz="1200" b="1" dirty="0" smtClean="0">
                <a:solidFill>
                  <a:schemeClr val="tx1"/>
                </a:solidFill>
              </a:rPr>
              <a:t>認定子ども園、幼稚園、保育所の設置は要件を満たしている限りは原則認可だが、</a:t>
            </a:r>
            <a:endParaRPr kumimoji="1" lang="en-US" altLang="ja-JP" sz="1200" b="1" dirty="0" smtClean="0">
              <a:solidFill>
                <a:schemeClr val="tx1"/>
              </a:solidFill>
            </a:endParaRPr>
          </a:p>
          <a:p>
            <a:pPr algn="ctr"/>
            <a:r>
              <a:rPr kumimoji="1" lang="ja-JP" altLang="en-US" sz="1200" b="1" dirty="0" smtClean="0">
                <a:solidFill>
                  <a:schemeClr val="tx1"/>
                </a:solidFill>
              </a:rPr>
              <a:t>事業計画での需給見込みが供給過剰の場合は、需給調整を実施</a:t>
            </a:r>
            <a:endParaRPr kumimoji="1" lang="ja-JP" altLang="en-US" sz="1200" b="1" dirty="0">
              <a:solidFill>
                <a:schemeClr val="tx1"/>
              </a:solidFill>
            </a:endParaRPr>
          </a:p>
        </p:txBody>
      </p:sp>
      <p:sp>
        <p:nvSpPr>
          <p:cNvPr id="21" name="正方形/長方形 20"/>
          <p:cNvSpPr/>
          <p:nvPr/>
        </p:nvSpPr>
        <p:spPr>
          <a:xfrm>
            <a:off x="395536" y="5013176"/>
            <a:ext cx="8424936" cy="648072"/>
          </a:xfrm>
          <a:prstGeom prst="rect">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b="1" u="sng" dirty="0" smtClean="0">
                <a:solidFill>
                  <a:schemeClr val="tx1"/>
                </a:solidFill>
              </a:rPr>
              <a:t>☆役割３</a:t>
            </a:r>
            <a:r>
              <a:rPr lang="ja-JP" altLang="en-US" b="1" dirty="0" smtClean="0">
                <a:solidFill>
                  <a:schemeClr val="tx1"/>
                </a:solidFill>
              </a:rPr>
              <a:t>　保育士等の専門的な技術・知識を要する人材の確保、質の向上に</a:t>
            </a:r>
            <a:endParaRPr lang="en-US" altLang="ja-JP" b="1" dirty="0" smtClean="0">
              <a:solidFill>
                <a:schemeClr val="tx1"/>
              </a:solidFill>
            </a:endParaRPr>
          </a:p>
          <a:p>
            <a:pPr algn="ctr"/>
            <a:r>
              <a:rPr lang="ja-JP" altLang="en-US" b="1" dirty="0" smtClean="0">
                <a:solidFill>
                  <a:schemeClr val="tx1"/>
                </a:solidFill>
              </a:rPr>
              <a:t>関する施策の実施</a:t>
            </a:r>
            <a:endParaRPr kumimoji="1" lang="ja-JP" altLang="en-US" b="1" dirty="0">
              <a:solidFill>
                <a:schemeClr val="tx1"/>
              </a:solidFill>
            </a:endParaRPr>
          </a:p>
        </p:txBody>
      </p:sp>
      <p:sp>
        <p:nvSpPr>
          <p:cNvPr id="25" name="円/楕円 24"/>
          <p:cNvSpPr/>
          <p:nvPr/>
        </p:nvSpPr>
        <p:spPr>
          <a:xfrm>
            <a:off x="1907704" y="1268760"/>
            <a:ext cx="1080120" cy="792088"/>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Ａ市の</a:t>
            </a:r>
            <a:endParaRPr kumimoji="1" lang="en-US" altLang="ja-JP" sz="1400" dirty="0" smtClean="0">
              <a:solidFill>
                <a:schemeClr val="tx1"/>
              </a:solidFill>
            </a:endParaRPr>
          </a:p>
          <a:p>
            <a:pPr algn="ctr"/>
            <a:r>
              <a:rPr lang="ja-JP" altLang="en-US" sz="1400" dirty="0">
                <a:solidFill>
                  <a:schemeClr val="tx1"/>
                </a:solidFill>
              </a:rPr>
              <a:t>計画</a:t>
            </a:r>
            <a:endParaRPr kumimoji="1" lang="ja-JP" altLang="en-US" sz="1400" dirty="0">
              <a:solidFill>
                <a:schemeClr val="tx1"/>
              </a:solidFill>
            </a:endParaRPr>
          </a:p>
        </p:txBody>
      </p:sp>
      <p:sp>
        <p:nvSpPr>
          <p:cNvPr id="26" name="円/楕円 25"/>
          <p:cNvSpPr/>
          <p:nvPr/>
        </p:nvSpPr>
        <p:spPr>
          <a:xfrm>
            <a:off x="3275856" y="1268760"/>
            <a:ext cx="1080120" cy="792088"/>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Ｂ</a:t>
            </a:r>
            <a:r>
              <a:rPr kumimoji="1" lang="ja-JP" altLang="en-US" sz="1400" dirty="0" smtClean="0">
                <a:solidFill>
                  <a:schemeClr val="tx1"/>
                </a:solidFill>
              </a:rPr>
              <a:t>市の</a:t>
            </a:r>
            <a:endParaRPr kumimoji="1" lang="en-US" altLang="ja-JP" sz="1400" dirty="0" smtClean="0">
              <a:solidFill>
                <a:schemeClr val="tx1"/>
              </a:solidFill>
            </a:endParaRPr>
          </a:p>
          <a:p>
            <a:pPr algn="ctr"/>
            <a:r>
              <a:rPr lang="ja-JP" altLang="en-US" sz="1400" dirty="0">
                <a:solidFill>
                  <a:schemeClr val="tx1"/>
                </a:solidFill>
              </a:rPr>
              <a:t>計画</a:t>
            </a:r>
            <a:endParaRPr kumimoji="1" lang="ja-JP" altLang="en-US" sz="1400" dirty="0">
              <a:solidFill>
                <a:schemeClr val="tx1"/>
              </a:solidFill>
            </a:endParaRPr>
          </a:p>
        </p:txBody>
      </p:sp>
      <p:sp>
        <p:nvSpPr>
          <p:cNvPr id="27" name="円/楕円 26"/>
          <p:cNvSpPr/>
          <p:nvPr/>
        </p:nvSpPr>
        <p:spPr>
          <a:xfrm>
            <a:off x="4860032" y="1268760"/>
            <a:ext cx="1080120" cy="792088"/>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Ｃ町</a:t>
            </a:r>
            <a:r>
              <a:rPr kumimoji="1" lang="ja-JP" altLang="en-US" sz="1400" dirty="0" smtClean="0">
                <a:solidFill>
                  <a:schemeClr val="tx1"/>
                </a:solidFill>
              </a:rPr>
              <a:t>の</a:t>
            </a:r>
            <a:endParaRPr kumimoji="1" lang="en-US" altLang="ja-JP" sz="1400" dirty="0" smtClean="0">
              <a:solidFill>
                <a:schemeClr val="tx1"/>
              </a:solidFill>
            </a:endParaRPr>
          </a:p>
          <a:p>
            <a:pPr algn="ctr"/>
            <a:r>
              <a:rPr lang="ja-JP" altLang="en-US" sz="1400" dirty="0">
                <a:solidFill>
                  <a:schemeClr val="tx1"/>
                </a:solidFill>
              </a:rPr>
              <a:t>計画</a:t>
            </a:r>
            <a:endParaRPr kumimoji="1" lang="ja-JP" altLang="en-US" sz="1400" dirty="0">
              <a:solidFill>
                <a:schemeClr val="tx1"/>
              </a:solidFill>
            </a:endParaRPr>
          </a:p>
        </p:txBody>
      </p:sp>
      <p:sp>
        <p:nvSpPr>
          <p:cNvPr id="28" name="円/楕円 27"/>
          <p:cNvSpPr/>
          <p:nvPr/>
        </p:nvSpPr>
        <p:spPr>
          <a:xfrm>
            <a:off x="6156176" y="1268760"/>
            <a:ext cx="1080120" cy="792088"/>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Ｄ村</a:t>
            </a:r>
            <a:r>
              <a:rPr kumimoji="1" lang="ja-JP" altLang="en-US" sz="1400" dirty="0" smtClean="0">
                <a:solidFill>
                  <a:schemeClr val="tx1"/>
                </a:solidFill>
              </a:rPr>
              <a:t>の</a:t>
            </a:r>
            <a:endParaRPr kumimoji="1" lang="en-US" altLang="ja-JP" sz="1400" dirty="0" smtClean="0">
              <a:solidFill>
                <a:schemeClr val="tx1"/>
              </a:solidFill>
            </a:endParaRPr>
          </a:p>
          <a:p>
            <a:pPr algn="ctr"/>
            <a:r>
              <a:rPr lang="ja-JP" altLang="en-US" sz="1400" dirty="0">
                <a:solidFill>
                  <a:schemeClr val="tx1"/>
                </a:solidFill>
              </a:rPr>
              <a:t>計画</a:t>
            </a:r>
            <a:endParaRPr kumimoji="1" lang="ja-JP" altLang="en-US" sz="14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3"/>
          <p:cNvSpPr txBox="1">
            <a:spLocks/>
          </p:cNvSpPr>
          <p:nvPr/>
        </p:nvSpPr>
        <p:spPr>
          <a:xfrm>
            <a:off x="457200" y="274638"/>
            <a:ext cx="8229600" cy="49006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solidFill>
              <a:schemeClr val="tx1"/>
            </a:solidFill>
            <a:prstDash val="solid"/>
          </a:ln>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chemeClr val="tx1"/>
                </a:solidFill>
                <a:effectLst/>
                <a:uLnTx/>
                <a:uFillTx/>
                <a:latin typeface="+mj-lt"/>
                <a:ea typeface="+mj-ea"/>
                <a:cs typeface="+mj-cs"/>
              </a:rPr>
              <a:t>市町村子ども・子育て支援事業計画の記載事項</a:t>
            </a:r>
          </a:p>
        </p:txBody>
      </p:sp>
      <p:sp>
        <p:nvSpPr>
          <p:cNvPr id="3" name="テキスト ボックス 2"/>
          <p:cNvSpPr txBox="1"/>
          <p:nvPr/>
        </p:nvSpPr>
        <p:spPr>
          <a:xfrm>
            <a:off x="827584" y="908720"/>
            <a:ext cx="5904656" cy="369332"/>
          </a:xfrm>
          <a:prstGeom prst="rect">
            <a:avLst/>
          </a:prstGeom>
          <a:noFill/>
        </p:spPr>
        <p:txBody>
          <a:bodyPr wrap="square" rtlCol="0">
            <a:spAutoFit/>
          </a:bodyPr>
          <a:lstStyle/>
          <a:p>
            <a:r>
              <a:rPr kumimoji="1" lang="ja-JP" altLang="en-US" dirty="0" smtClean="0"/>
              <a:t>子ども・子育て支援法第６１条第２項及び第３項に規定</a:t>
            </a:r>
            <a:endParaRPr kumimoji="1" lang="ja-JP" altLang="en-US" dirty="0"/>
          </a:p>
        </p:txBody>
      </p:sp>
      <p:graphicFrame>
        <p:nvGraphicFramePr>
          <p:cNvPr id="5" name="図表 4"/>
          <p:cNvGraphicFramePr/>
          <p:nvPr/>
        </p:nvGraphicFramePr>
        <p:xfrm>
          <a:off x="467544" y="1052736"/>
          <a:ext cx="8136904"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539552" y="3501008"/>
            <a:ext cx="8136904" cy="15841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ja-JP" altLang="en-US" sz="1600" dirty="0" smtClean="0">
                <a:solidFill>
                  <a:schemeClr val="tx1"/>
                </a:solidFill>
              </a:rPr>
              <a:t>　○　幼児期の学校教育・保育について、施設（認定こども園、幼稚園、保育所）、地域型保</a:t>
            </a:r>
            <a:endParaRPr lang="en-US" altLang="ja-JP" sz="1600" dirty="0" smtClean="0">
              <a:solidFill>
                <a:schemeClr val="tx1"/>
              </a:solidFill>
            </a:endParaRPr>
          </a:p>
          <a:p>
            <a:r>
              <a:rPr lang="ja-JP" altLang="en-US" sz="1600" dirty="0" smtClean="0">
                <a:solidFill>
                  <a:schemeClr val="tx1"/>
                </a:solidFill>
              </a:rPr>
              <a:t>　　 育事業による確保の状況を記載。</a:t>
            </a:r>
            <a:endParaRPr lang="en-US" altLang="ja-JP" sz="1600" dirty="0" smtClean="0">
              <a:solidFill>
                <a:schemeClr val="tx1"/>
              </a:solidFill>
            </a:endParaRPr>
          </a:p>
          <a:p>
            <a:r>
              <a:rPr lang="ja-JP" altLang="en-US" sz="1600" dirty="0" smtClean="0">
                <a:solidFill>
                  <a:schemeClr val="tx1"/>
                </a:solidFill>
              </a:rPr>
              <a:t>　　　 量の見込みに比べて少ない場合は整備が必要。</a:t>
            </a:r>
            <a:endParaRPr lang="en-US" altLang="ja-JP" sz="1600" dirty="0" smtClean="0">
              <a:solidFill>
                <a:schemeClr val="tx1"/>
              </a:solidFill>
            </a:endParaRPr>
          </a:p>
          <a:p>
            <a:r>
              <a:rPr lang="ja-JP" altLang="en-US" sz="1600" dirty="0" smtClean="0">
                <a:solidFill>
                  <a:schemeClr val="tx1"/>
                </a:solidFill>
              </a:rPr>
              <a:t>　○　地域子ども・子育て支援事業についても同様に、確保の状況を記載。</a:t>
            </a:r>
            <a:endParaRPr lang="en-US" altLang="ja-JP" sz="1600" dirty="0" smtClean="0">
              <a:solidFill>
                <a:schemeClr val="tx1"/>
              </a:solidFill>
            </a:endParaRPr>
          </a:p>
          <a:p>
            <a:r>
              <a:rPr lang="ja-JP" altLang="en-US" sz="1600" dirty="0" smtClean="0">
                <a:solidFill>
                  <a:schemeClr val="tx1"/>
                </a:solidFill>
              </a:rPr>
              <a:t>　　　 また、量の見込みとの差がある場合には、事業の整備が必要。</a:t>
            </a:r>
            <a:endParaRPr lang="en-US" altLang="ja-JP" sz="1600" dirty="0" smtClean="0">
              <a:solidFill>
                <a:schemeClr val="tx1"/>
              </a:solidFill>
            </a:endParaRPr>
          </a:p>
        </p:txBody>
      </p:sp>
      <p:sp>
        <p:nvSpPr>
          <p:cNvPr id="7" name="角丸四角形 6"/>
          <p:cNvSpPr/>
          <p:nvPr/>
        </p:nvSpPr>
        <p:spPr>
          <a:xfrm>
            <a:off x="539552" y="1484784"/>
            <a:ext cx="8136904" cy="15841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ja-JP" altLang="en-US" sz="1600" dirty="0" smtClean="0">
                <a:solidFill>
                  <a:schemeClr val="tx1"/>
                </a:solidFill>
              </a:rPr>
              <a:t>　○　幼児期の学校教育、保育、地域子ども・子育て支援事業について、「現在の利用状況</a:t>
            </a:r>
            <a:endParaRPr lang="en-US" altLang="ja-JP" sz="1600" dirty="0" smtClean="0">
              <a:solidFill>
                <a:schemeClr val="tx1"/>
              </a:solidFill>
            </a:endParaRPr>
          </a:p>
          <a:p>
            <a:r>
              <a:rPr lang="ja-JP" altLang="en-US" sz="1600" dirty="0" smtClean="0">
                <a:solidFill>
                  <a:schemeClr val="tx1"/>
                </a:solidFill>
              </a:rPr>
              <a:t>　　＋利用希望」を踏まえて記載</a:t>
            </a:r>
            <a:endParaRPr lang="en-US" altLang="ja-JP" sz="1600" dirty="0" smtClean="0">
              <a:solidFill>
                <a:schemeClr val="tx1"/>
              </a:solidFill>
            </a:endParaRPr>
          </a:p>
          <a:p>
            <a:r>
              <a:rPr lang="ja-JP" altLang="en-US" sz="1600" dirty="0" smtClean="0">
                <a:solidFill>
                  <a:schemeClr val="tx1"/>
                </a:solidFill>
              </a:rPr>
              <a:t>　　⇒　住民の利用希望の把握が必須。</a:t>
            </a:r>
            <a:endParaRPr lang="en-US" altLang="ja-JP" sz="1600" dirty="0" smtClean="0">
              <a:solidFill>
                <a:schemeClr val="tx1"/>
              </a:solidFill>
            </a:endParaRPr>
          </a:p>
          <a:p>
            <a:r>
              <a:rPr lang="ja-JP" altLang="en-US" sz="1600" dirty="0" smtClean="0">
                <a:solidFill>
                  <a:schemeClr val="tx1"/>
                </a:solidFill>
              </a:rPr>
              <a:t>　　　　（子ども・子育て支援法第</a:t>
            </a:r>
            <a:r>
              <a:rPr lang="en-US" altLang="ja-JP" sz="1600" dirty="0" smtClean="0">
                <a:solidFill>
                  <a:schemeClr val="tx1"/>
                </a:solidFill>
              </a:rPr>
              <a:t>61</a:t>
            </a:r>
            <a:r>
              <a:rPr lang="ja-JP" altLang="en-US" sz="1600" dirty="0" smtClean="0">
                <a:solidFill>
                  <a:schemeClr val="tx1"/>
                </a:solidFill>
              </a:rPr>
              <a:t>条第</a:t>
            </a:r>
            <a:r>
              <a:rPr lang="en-US" altLang="ja-JP" sz="1600" dirty="0" smtClean="0">
                <a:solidFill>
                  <a:schemeClr val="tx1"/>
                </a:solidFill>
              </a:rPr>
              <a:t>4</a:t>
            </a:r>
            <a:r>
              <a:rPr lang="ja-JP" altLang="en-US" sz="1600" dirty="0" smtClean="0">
                <a:solidFill>
                  <a:schemeClr val="tx1"/>
                </a:solidFill>
              </a:rPr>
              <a:t>項に規定）</a:t>
            </a:r>
            <a:endParaRPr lang="en-US" altLang="ja-JP" sz="1600" dirty="0" smtClean="0">
              <a:solidFill>
                <a:schemeClr val="tx1"/>
              </a:solidFill>
            </a:endParaRPr>
          </a:p>
          <a:p>
            <a:r>
              <a:rPr lang="ja-JP" altLang="en-US" sz="1600" dirty="0" smtClean="0">
                <a:solidFill>
                  <a:schemeClr val="tx1"/>
                </a:solidFill>
              </a:rPr>
              <a:t>　　　　→　具体的には、対象家庭に調査票を配布。</a:t>
            </a:r>
            <a:endParaRPr lang="en-US" altLang="ja-JP" sz="1600" dirty="0" smtClean="0">
              <a:solidFill>
                <a:schemeClr val="tx1"/>
              </a:solidFill>
            </a:endParaRPr>
          </a:p>
        </p:txBody>
      </p:sp>
      <p:sp>
        <p:nvSpPr>
          <p:cNvPr id="2" name="タイトル 3"/>
          <p:cNvSpPr txBox="1">
            <a:spLocks/>
          </p:cNvSpPr>
          <p:nvPr/>
        </p:nvSpPr>
        <p:spPr>
          <a:xfrm>
            <a:off x="457200" y="274638"/>
            <a:ext cx="8229600" cy="77809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solidFill>
              <a:schemeClr val="tx1"/>
            </a:solidFill>
            <a:prstDash val="solid"/>
          </a:ln>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chemeClr val="tx1"/>
                </a:solidFill>
                <a:effectLst/>
                <a:uLnTx/>
                <a:uFillTx/>
                <a:latin typeface="+mj-lt"/>
                <a:ea typeface="+mj-ea"/>
                <a:cs typeface="+mj-cs"/>
              </a:rPr>
              <a:t>市町村子ども・子育て支援事業計画のポイント</a:t>
            </a:r>
            <a:endParaRPr kumimoji="1" lang="en-US" altLang="ja-JP" sz="2000" b="1"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2000" b="1" dirty="0" smtClean="0">
                <a:latin typeface="+mj-lt"/>
                <a:ea typeface="+mj-ea"/>
                <a:cs typeface="+mj-cs"/>
              </a:rPr>
              <a:t>～　「量の見込み」、「確保の内容」・「実施時期」　～</a:t>
            </a:r>
            <a:endParaRPr kumimoji="1" lang="ja-JP" altLang="en-US" sz="20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角丸四角形 5"/>
          <p:cNvSpPr/>
          <p:nvPr/>
        </p:nvSpPr>
        <p:spPr>
          <a:xfrm>
            <a:off x="755576" y="1196752"/>
            <a:ext cx="3672408"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ポイント①　「量の見込み」について</a:t>
            </a:r>
            <a:endParaRPr kumimoji="1" lang="ja-JP" altLang="en-US" dirty="0"/>
          </a:p>
        </p:txBody>
      </p:sp>
      <p:sp>
        <p:nvSpPr>
          <p:cNvPr id="8" name="角丸四角形 7"/>
          <p:cNvSpPr/>
          <p:nvPr/>
        </p:nvSpPr>
        <p:spPr>
          <a:xfrm>
            <a:off x="755576" y="3212976"/>
            <a:ext cx="4968552"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ポイント②　「確保の内容」・「実施時期」について</a:t>
            </a:r>
            <a:endParaRPr kumimoji="1" lang="ja-JP" altLang="en-US" dirty="0"/>
          </a:p>
        </p:txBody>
      </p:sp>
      <p:sp>
        <p:nvSpPr>
          <p:cNvPr id="10" name="テキスト ボックス 9"/>
          <p:cNvSpPr txBox="1"/>
          <p:nvPr/>
        </p:nvSpPr>
        <p:spPr>
          <a:xfrm>
            <a:off x="539552" y="5085184"/>
            <a:ext cx="8136904" cy="1569660"/>
          </a:xfrm>
          <a:prstGeom prst="rect">
            <a:avLst/>
          </a:prstGeom>
          <a:noFill/>
        </p:spPr>
        <p:txBody>
          <a:bodyPr wrap="square" rtlCol="0">
            <a:spAutoFit/>
          </a:bodyPr>
          <a:lstStyle/>
          <a:p>
            <a:r>
              <a:rPr kumimoji="1" lang="en-US" altLang="ja-JP" sz="1600" dirty="0" smtClean="0"/>
              <a:t>※</a:t>
            </a:r>
            <a:r>
              <a:rPr kumimoji="1" lang="ja-JP" altLang="en-US" sz="1600" dirty="0" smtClean="0"/>
              <a:t>　これらの「量の見込み」、「確保の内容」・「実施時期」については、</a:t>
            </a:r>
            <a:endParaRPr kumimoji="1" lang="en-US" altLang="ja-JP" sz="1600" dirty="0" smtClean="0"/>
          </a:p>
          <a:p>
            <a:r>
              <a:rPr lang="ja-JP" altLang="en-US" sz="1600" dirty="0" smtClean="0"/>
              <a:t>　　　　◆幼児期の学校教育、保育については、子ども・子育て支援法第</a:t>
            </a:r>
            <a:r>
              <a:rPr lang="en-US" altLang="ja-JP" sz="1600" dirty="0" smtClean="0"/>
              <a:t>19</a:t>
            </a:r>
            <a:r>
              <a:rPr lang="ja-JP" altLang="en-US" sz="1600" dirty="0" smtClean="0"/>
              <a:t>条第</a:t>
            </a:r>
            <a:r>
              <a:rPr lang="en-US" altLang="ja-JP" sz="1600" dirty="0" smtClean="0"/>
              <a:t>1</a:t>
            </a:r>
            <a:r>
              <a:rPr lang="ja-JP" altLang="en-US" sz="1600" dirty="0" smtClean="0"/>
              <a:t>項の</a:t>
            </a:r>
            <a:r>
              <a:rPr lang="ja-JP" altLang="en-US" sz="1600" u="sng" dirty="0" smtClean="0"/>
              <a:t>第</a:t>
            </a:r>
            <a:r>
              <a:rPr lang="en-US" altLang="ja-JP" sz="1600" u="sng" dirty="0" smtClean="0"/>
              <a:t>1</a:t>
            </a:r>
            <a:r>
              <a:rPr lang="ja-JP" altLang="en-US" sz="1600" u="sng" dirty="0" smtClean="0"/>
              <a:t>号</a:t>
            </a:r>
            <a:endParaRPr lang="en-US" altLang="ja-JP" sz="1600" u="sng" dirty="0" smtClean="0"/>
          </a:p>
          <a:p>
            <a:r>
              <a:rPr lang="ja-JP" altLang="en-US" sz="1600" dirty="0" smtClean="0"/>
              <a:t>　　　　　 </a:t>
            </a:r>
            <a:r>
              <a:rPr lang="ja-JP" altLang="en-US" sz="1600" u="sng" dirty="0" smtClean="0"/>
              <a:t>から第</a:t>
            </a:r>
            <a:r>
              <a:rPr lang="en-US" altLang="ja-JP" sz="1600" u="sng" dirty="0" smtClean="0"/>
              <a:t>3</a:t>
            </a:r>
            <a:r>
              <a:rPr lang="ja-JP" altLang="en-US" sz="1600" u="sng" dirty="0" smtClean="0"/>
              <a:t>号</a:t>
            </a:r>
            <a:r>
              <a:rPr lang="ja-JP" altLang="en-US" sz="1600" dirty="0" smtClean="0"/>
              <a:t>の各号毎に</a:t>
            </a:r>
            <a:endParaRPr lang="en-US" altLang="ja-JP" sz="1600" dirty="0" smtClean="0"/>
          </a:p>
          <a:p>
            <a:r>
              <a:rPr kumimoji="1" lang="ja-JP" altLang="en-US" sz="1600" dirty="0" smtClean="0"/>
              <a:t>　　　　◆地域子ども・子育て支援事業については、子ども・子育て支援法第</a:t>
            </a:r>
            <a:r>
              <a:rPr kumimoji="1" lang="en-US" altLang="ja-JP" sz="1600" dirty="0" smtClean="0"/>
              <a:t>59</a:t>
            </a:r>
            <a:r>
              <a:rPr kumimoji="1" lang="ja-JP" altLang="en-US" sz="1600" dirty="0" smtClean="0"/>
              <a:t>条の第</a:t>
            </a:r>
            <a:r>
              <a:rPr kumimoji="1" lang="en-US" altLang="ja-JP" sz="1600" dirty="0" smtClean="0"/>
              <a:t>1</a:t>
            </a:r>
            <a:r>
              <a:rPr kumimoji="1" lang="ja-JP" altLang="en-US" sz="1600" dirty="0" smtClean="0"/>
              <a:t>号から</a:t>
            </a:r>
            <a:endParaRPr kumimoji="1" lang="en-US" altLang="ja-JP" sz="1600" dirty="0" smtClean="0"/>
          </a:p>
          <a:p>
            <a:r>
              <a:rPr lang="ja-JP" altLang="en-US" sz="1600" dirty="0" smtClean="0"/>
              <a:t>　　　　　 </a:t>
            </a:r>
            <a:r>
              <a:rPr kumimoji="1" lang="ja-JP" altLang="en-US" sz="1600" dirty="0" smtClean="0"/>
              <a:t>第</a:t>
            </a:r>
            <a:r>
              <a:rPr kumimoji="1" lang="en-US" altLang="ja-JP" sz="1600" dirty="0" smtClean="0"/>
              <a:t>13</a:t>
            </a:r>
            <a:r>
              <a:rPr kumimoji="1" lang="ja-JP" altLang="en-US" sz="1600" dirty="0" smtClean="0"/>
              <a:t>号の各号毎に</a:t>
            </a:r>
            <a:endParaRPr kumimoji="1" lang="en-US" altLang="ja-JP" sz="1600" dirty="0" smtClean="0"/>
          </a:p>
          <a:p>
            <a:r>
              <a:rPr lang="ja-JP" altLang="en-US" sz="1600" dirty="0" smtClean="0"/>
              <a:t>　　　それぞれ定める。</a:t>
            </a:r>
            <a:endParaRPr kumimoji="1" lang="ja-JP" altLang="en-US" sz="1600" dirty="0"/>
          </a:p>
        </p:txBody>
      </p:sp>
      <p:sp>
        <p:nvSpPr>
          <p:cNvPr id="11" name="線吹き出し 1 (枠付き) 10"/>
          <p:cNvSpPr/>
          <p:nvPr/>
        </p:nvSpPr>
        <p:spPr>
          <a:xfrm>
            <a:off x="6084168" y="2420888"/>
            <a:ext cx="2664296" cy="792088"/>
          </a:xfrm>
          <a:prstGeom prst="borderCallout1">
            <a:avLst>
              <a:gd name="adj1" fmla="val 110571"/>
              <a:gd name="adj2" fmla="val 95514"/>
              <a:gd name="adj3" fmla="val 386009"/>
              <a:gd name="adj4" fmla="val 8131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●第</a:t>
            </a:r>
            <a:r>
              <a:rPr lang="en-US" altLang="ja-JP" sz="1200" dirty="0" smtClean="0">
                <a:solidFill>
                  <a:schemeClr val="tx1"/>
                </a:solidFill>
              </a:rPr>
              <a:t>1</a:t>
            </a:r>
            <a:r>
              <a:rPr lang="ja-JP" altLang="en-US" sz="1200" dirty="0" smtClean="0">
                <a:solidFill>
                  <a:schemeClr val="tx1"/>
                </a:solidFill>
              </a:rPr>
              <a:t>号　教育のみ利用（３－５歳）</a:t>
            </a:r>
            <a:endParaRPr lang="en-US" altLang="ja-JP" sz="1200" dirty="0" smtClean="0">
              <a:solidFill>
                <a:schemeClr val="tx1"/>
              </a:solidFill>
            </a:endParaRPr>
          </a:p>
          <a:p>
            <a:r>
              <a:rPr kumimoji="1" lang="ja-JP" altLang="en-US" sz="1200" dirty="0" smtClean="0">
                <a:solidFill>
                  <a:schemeClr val="tx1"/>
                </a:solidFill>
              </a:rPr>
              <a:t>●第</a:t>
            </a:r>
            <a:r>
              <a:rPr kumimoji="1" lang="en-US" altLang="ja-JP" sz="1200" dirty="0" smtClean="0">
                <a:solidFill>
                  <a:schemeClr val="tx1"/>
                </a:solidFill>
              </a:rPr>
              <a:t>2</a:t>
            </a:r>
            <a:r>
              <a:rPr kumimoji="1" lang="ja-JP" altLang="en-US" sz="1200" dirty="0" smtClean="0">
                <a:solidFill>
                  <a:schemeClr val="tx1"/>
                </a:solidFill>
              </a:rPr>
              <a:t>号　保育の必要性有（３－５歳）</a:t>
            </a:r>
            <a:endParaRPr kumimoji="1" lang="en-US" altLang="ja-JP" sz="1200" dirty="0" smtClean="0">
              <a:solidFill>
                <a:schemeClr val="tx1"/>
              </a:solidFill>
            </a:endParaRPr>
          </a:p>
          <a:p>
            <a:r>
              <a:rPr lang="ja-JP" altLang="en-US" sz="1200" dirty="0" smtClean="0">
                <a:solidFill>
                  <a:schemeClr val="tx1"/>
                </a:solidFill>
              </a:rPr>
              <a:t>●第</a:t>
            </a:r>
            <a:r>
              <a:rPr lang="en-US" altLang="ja-JP" sz="1200" dirty="0" smtClean="0">
                <a:solidFill>
                  <a:schemeClr val="tx1"/>
                </a:solidFill>
              </a:rPr>
              <a:t>3</a:t>
            </a:r>
            <a:r>
              <a:rPr lang="ja-JP" altLang="en-US" sz="1200" dirty="0" smtClean="0">
                <a:solidFill>
                  <a:schemeClr val="tx1"/>
                </a:solidFill>
              </a:rPr>
              <a:t>号　保育の必要性有（０－２歳）</a:t>
            </a:r>
            <a:endParaRPr kumimoji="1" lang="ja-JP" altLang="en-US" sz="12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3"/>
          <p:cNvSpPr txBox="1">
            <a:spLocks/>
          </p:cNvSpPr>
          <p:nvPr/>
        </p:nvSpPr>
        <p:spPr>
          <a:xfrm>
            <a:off x="457200" y="274638"/>
            <a:ext cx="8229600" cy="49006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solidFill>
              <a:schemeClr val="tx1"/>
            </a:solidFill>
            <a:prstDash val="solid"/>
          </a:ln>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2000" b="1" dirty="0">
                <a:latin typeface="+mj-lt"/>
                <a:ea typeface="+mj-ea"/>
                <a:cs typeface="+mj-cs"/>
              </a:rPr>
              <a:t>都道府県</a:t>
            </a:r>
            <a:r>
              <a:rPr kumimoji="1" lang="ja-JP" altLang="en-US" sz="2000" b="1" i="0" u="none" strike="noStrike" kern="1200" cap="none" spc="0" normalizeH="0" baseline="0" noProof="0" dirty="0" smtClean="0">
                <a:ln>
                  <a:noFill/>
                </a:ln>
                <a:solidFill>
                  <a:schemeClr val="tx1"/>
                </a:solidFill>
                <a:effectLst/>
                <a:uLnTx/>
                <a:uFillTx/>
                <a:latin typeface="+mj-lt"/>
                <a:ea typeface="+mj-ea"/>
                <a:cs typeface="+mj-cs"/>
              </a:rPr>
              <a:t>子ども・子育て支援事業計画の記載事項</a:t>
            </a:r>
          </a:p>
        </p:txBody>
      </p:sp>
      <p:sp>
        <p:nvSpPr>
          <p:cNvPr id="3" name="テキスト ボックス 2"/>
          <p:cNvSpPr txBox="1"/>
          <p:nvPr/>
        </p:nvSpPr>
        <p:spPr>
          <a:xfrm>
            <a:off x="827584" y="908720"/>
            <a:ext cx="5904656" cy="369332"/>
          </a:xfrm>
          <a:prstGeom prst="rect">
            <a:avLst/>
          </a:prstGeom>
          <a:noFill/>
        </p:spPr>
        <p:txBody>
          <a:bodyPr wrap="square" rtlCol="0">
            <a:spAutoFit/>
          </a:bodyPr>
          <a:lstStyle/>
          <a:p>
            <a:r>
              <a:rPr kumimoji="1" lang="ja-JP" altLang="en-US" dirty="0" smtClean="0"/>
              <a:t>子ども・子育て支援法第６２条第２項及び第３項に規定</a:t>
            </a:r>
            <a:endParaRPr kumimoji="1" lang="ja-JP" altLang="en-US" dirty="0"/>
          </a:p>
        </p:txBody>
      </p:sp>
      <p:graphicFrame>
        <p:nvGraphicFramePr>
          <p:cNvPr id="5" name="図表 4"/>
          <p:cNvGraphicFramePr/>
          <p:nvPr/>
        </p:nvGraphicFramePr>
        <p:xfrm>
          <a:off x="395536" y="1268760"/>
          <a:ext cx="828092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611560" y="5489848"/>
            <a:ext cx="8136904" cy="89148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ja-JP" altLang="en-US" sz="1400" dirty="0" smtClean="0">
                <a:solidFill>
                  <a:schemeClr val="tx1"/>
                </a:solidFill>
              </a:rPr>
              <a:t>◆児童虐待防止　　◆社会的養護の体制整備　　◆母子・父子家庭の自立支援　　　　等の施策との連携　</a:t>
            </a:r>
            <a:endParaRPr lang="en-US" altLang="ja-JP" sz="1400" dirty="0" smtClean="0">
              <a:solidFill>
                <a:schemeClr val="tx1"/>
              </a:solidFill>
            </a:endParaRPr>
          </a:p>
          <a:p>
            <a:r>
              <a:rPr lang="ja-JP" altLang="en-US" sz="1400" dirty="0" smtClean="0">
                <a:solidFill>
                  <a:schemeClr val="tx1"/>
                </a:solidFill>
              </a:rPr>
              <a:t>◆</a:t>
            </a:r>
            <a:r>
              <a:rPr lang="ja-JP" altLang="en-US" sz="1400" dirty="0" err="1" smtClean="0">
                <a:solidFill>
                  <a:schemeClr val="tx1"/>
                </a:solidFill>
              </a:rPr>
              <a:t>障がい</a:t>
            </a:r>
            <a:r>
              <a:rPr lang="ja-JP" altLang="en-US" sz="1400" dirty="0" smtClean="0">
                <a:solidFill>
                  <a:schemeClr val="tx1"/>
                </a:solidFill>
              </a:rPr>
              <a:t>児施策の充実　　◆ワーク・ライフ・バランスの推進　　　　　　　　　　　　　　　　　を図る。</a:t>
            </a:r>
            <a:endParaRPr lang="en-US" altLang="ja-JP" sz="1400" dirty="0" smtClean="0">
              <a:solidFill>
                <a:schemeClr val="tx1"/>
              </a:solidFill>
            </a:endParaRPr>
          </a:p>
        </p:txBody>
      </p:sp>
      <p:sp>
        <p:nvSpPr>
          <p:cNvPr id="5" name="角丸四角形 4"/>
          <p:cNvSpPr/>
          <p:nvPr/>
        </p:nvSpPr>
        <p:spPr>
          <a:xfrm>
            <a:off x="539552" y="1268760"/>
            <a:ext cx="8136904" cy="201622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ja-JP" altLang="en-US" sz="1600" dirty="0" smtClean="0">
                <a:solidFill>
                  <a:schemeClr val="tx1"/>
                </a:solidFill>
              </a:rPr>
              <a:t>○幼児期の学校教育・保育については、都道府県レベルでも「量の見込み」、「確保の内</a:t>
            </a:r>
            <a:endParaRPr lang="en-US" altLang="ja-JP" sz="1600" dirty="0" smtClean="0">
              <a:solidFill>
                <a:schemeClr val="tx1"/>
              </a:solidFill>
            </a:endParaRPr>
          </a:p>
          <a:p>
            <a:r>
              <a:rPr lang="ja-JP" altLang="en-US" sz="1600" dirty="0" smtClean="0">
                <a:solidFill>
                  <a:schemeClr val="tx1"/>
                </a:solidFill>
              </a:rPr>
              <a:t>　　 容」・「実施時期」を定める。</a:t>
            </a:r>
            <a:endParaRPr lang="en-US" altLang="ja-JP" sz="1600" dirty="0" smtClean="0">
              <a:solidFill>
                <a:schemeClr val="tx1"/>
              </a:solidFill>
            </a:endParaRPr>
          </a:p>
          <a:p>
            <a:r>
              <a:rPr lang="ja-JP" altLang="en-US" sz="1600" dirty="0" smtClean="0">
                <a:solidFill>
                  <a:schemeClr val="tx1"/>
                </a:solidFill>
              </a:rPr>
              <a:t>　　 ◆「各市町村の事業計画の積上げ＋広域調整」を設定。</a:t>
            </a:r>
            <a:endParaRPr lang="en-US" altLang="ja-JP" sz="1600" dirty="0" smtClean="0">
              <a:solidFill>
                <a:schemeClr val="tx1"/>
              </a:solidFill>
            </a:endParaRPr>
          </a:p>
          <a:p>
            <a:r>
              <a:rPr lang="ja-JP" altLang="en-US" sz="1600" dirty="0" smtClean="0">
                <a:solidFill>
                  <a:schemeClr val="tx1"/>
                </a:solidFill>
              </a:rPr>
              <a:t>　　 ◆市町村と同様に、子ども・子育て支援法第</a:t>
            </a:r>
            <a:r>
              <a:rPr lang="en-US" altLang="ja-JP" sz="1600" dirty="0" smtClean="0">
                <a:solidFill>
                  <a:schemeClr val="tx1"/>
                </a:solidFill>
              </a:rPr>
              <a:t>19</a:t>
            </a:r>
            <a:r>
              <a:rPr lang="ja-JP" altLang="en-US" sz="1600" dirty="0" smtClean="0">
                <a:solidFill>
                  <a:schemeClr val="tx1"/>
                </a:solidFill>
              </a:rPr>
              <a:t>条第</a:t>
            </a:r>
            <a:r>
              <a:rPr lang="en-US" altLang="ja-JP" sz="1600" dirty="0" smtClean="0">
                <a:solidFill>
                  <a:schemeClr val="tx1"/>
                </a:solidFill>
              </a:rPr>
              <a:t>1</a:t>
            </a:r>
            <a:r>
              <a:rPr lang="ja-JP" altLang="en-US" sz="1600" dirty="0" smtClean="0">
                <a:solidFill>
                  <a:schemeClr val="tx1"/>
                </a:solidFill>
              </a:rPr>
              <a:t>項各号の区分ごとにそれぞれ「量</a:t>
            </a:r>
            <a:endParaRPr lang="en-US" altLang="ja-JP" sz="1600" dirty="0" smtClean="0">
              <a:solidFill>
                <a:schemeClr val="tx1"/>
              </a:solidFill>
            </a:endParaRPr>
          </a:p>
          <a:p>
            <a:r>
              <a:rPr lang="ja-JP" altLang="en-US" sz="1600" dirty="0" smtClean="0">
                <a:solidFill>
                  <a:schemeClr val="tx1"/>
                </a:solidFill>
              </a:rPr>
              <a:t>　　　　の見込み」、「確保の内容」・「実施時期」を定める。</a:t>
            </a:r>
            <a:endParaRPr lang="en-US" altLang="ja-JP" sz="1600" dirty="0" smtClean="0">
              <a:solidFill>
                <a:schemeClr val="tx1"/>
              </a:solidFill>
            </a:endParaRPr>
          </a:p>
          <a:p>
            <a:r>
              <a:rPr lang="ja-JP" altLang="en-US" sz="1600" dirty="0" smtClean="0">
                <a:solidFill>
                  <a:schemeClr val="tx1"/>
                </a:solidFill>
              </a:rPr>
              <a:t>　　 ◆「量の見込み」に対して確保できていなければ、市町村に整備を促したり、認定こども</a:t>
            </a:r>
            <a:endParaRPr lang="en-US" altLang="ja-JP" sz="1600" dirty="0" smtClean="0">
              <a:solidFill>
                <a:schemeClr val="tx1"/>
              </a:solidFill>
            </a:endParaRPr>
          </a:p>
          <a:p>
            <a:r>
              <a:rPr lang="ja-JP" altLang="en-US" sz="1600" dirty="0" smtClean="0">
                <a:solidFill>
                  <a:schemeClr val="tx1"/>
                </a:solidFill>
              </a:rPr>
              <a:t>　　　　園等の新たな認可を行うことにより、確保する。</a:t>
            </a:r>
            <a:endParaRPr lang="en-US" altLang="ja-JP" sz="1600" dirty="0" smtClean="0">
              <a:solidFill>
                <a:schemeClr val="tx1"/>
              </a:solidFill>
            </a:endParaRPr>
          </a:p>
        </p:txBody>
      </p:sp>
      <p:sp>
        <p:nvSpPr>
          <p:cNvPr id="2" name="タイトル 3"/>
          <p:cNvSpPr txBox="1">
            <a:spLocks/>
          </p:cNvSpPr>
          <p:nvPr/>
        </p:nvSpPr>
        <p:spPr>
          <a:xfrm>
            <a:off x="457200" y="274638"/>
            <a:ext cx="8229600" cy="49006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solidFill>
              <a:schemeClr val="tx1"/>
            </a:solidFill>
            <a:prstDash val="solid"/>
          </a:ln>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2000" b="1" dirty="0" smtClean="0">
                <a:latin typeface="+mj-lt"/>
                <a:ea typeface="+mj-ea"/>
                <a:cs typeface="+mj-cs"/>
              </a:rPr>
              <a:t>都道府県</a:t>
            </a:r>
            <a:r>
              <a:rPr kumimoji="1" lang="ja-JP" altLang="en-US" sz="2000" b="1" i="0" u="none" strike="noStrike" kern="1200" cap="none" spc="0" normalizeH="0" baseline="0" noProof="0" dirty="0" smtClean="0">
                <a:ln>
                  <a:noFill/>
                </a:ln>
                <a:solidFill>
                  <a:schemeClr val="tx1"/>
                </a:solidFill>
                <a:effectLst/>
                <a:uLnTx/>
                <a:uFillTx/>
                <a:latin typeface="+mj-lt"/>
                <a:ea typeface="+mj-ea"/>
                <a:cs typeface="+mj-cs"/>
              </a:rPr>
              <a:t>子ども・子育て支援事業計画のポイント</a:t>
            </a:r>
            <a:endParaRPr kumimoji="1" lang="en-US" altLang="ja-JP" sz="20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4" name="角丸四角形 3"/>
          <p:cNvSpPr/>
          <p:nvPr/>
        </p:nvSpPr>
        <p:spPr>
          <a:xfrm>
            <a:off x="755576" y="908720"/>
            <a:ext cx="6552728"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ポイント①　幼児期の学校教育・保育についての事業計画</a:t>
            </a:r>
            <a:endParaRPr kumimoji="1" lang="ja-JP" altLang="en-US" dirty="0"/>
          </a:p>
        </p:txBody>
      </p:sp>
      <p:sp>
        <p:nvSpPr>
          <p:cNvPr id="7" name="角丸四角形 6"/>
          <p:cNvSpPr/>
          <p:nvPr/>
        </p:nvSpPr>
        <p:spPr>
          <a:xfrm>
            <a:off x="611560" y="3717032"/>
            <a:ext cx="8136904" cy="136815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ja-JP" altLang="en-US" sz="1600" dirty="0" smtClean="0">
                <a:solidFill>
                  <a:schemeClr val="tx1"/>
                </a:solidFill>
              </a:rPr>
              <a:t>○認定こども園、保育所については、都道府県に認可権限があるが、欠格事由に該当する</a:t>
            </a:r>
            <a:endParaRPr lang="en-US" altLang="ja-JP" sz="1600" dirty="0" smtClean="0">
              <a:solidFill>
                <a:schemeClr val="tx1"/>
              </a:solidFill>
            </a:endParaRPr>
          </a:p>
          <a:p>
            <a:r>
              <a:rPr lang="ja-JP" altLang="en-US" sz="1600" dirty="0" smtClean="0">
                <a:solidFill>
                  <a:schemeClr val="tx1"/>
                </a:solidFill>
              </a:rPr>
              <a:t>　　 場合や</a:t>
            </a:r>
            <a:r>
              <a:rPr lang="ja-JP" altLang="en-US" sz="1600" u="sng" dirty="0" smtClean="0">
                <a:solidFill>
                  <a:schemeClr val="tx1"/>
                </a:solidFill>
              </a:rPr>
              <a:t>供給過剰による需給調整が必要な場合</a:t>
            </a:r>
            <a:r>
              <a:rPr lang="ja-JP" altLang="en-US" sz="1600" dirty="0" smtClean="0">
                <a:solidFill>
                  <a:schemeClr val="tx1"/>
                </a:solidFill>
              </a:rPr>
              <a:t>を除き、</a:t>
            </a:r>
            <a:r>
              <a:rPr lang="ja-JP" altLang="en-US" sz="1600" u="sng" dirty="0" smtClean="0">
                <a:solidFill>
                  <a:schemeClr val="tx1"/>
                </a:solidFill>
              </a:rPr>
              <a:t>原則認可しなければならない。</a:t>
            </a:r>
            <a:endParaRPr lang="en-US" altLang="ja-JP" sz="1600" u="sng" dirty="0" smtClean="0">
              <a:solidFill>
                <a:schemeClr val="tx1"/>
              </a:solidFill>
            </a:endParaRPr>
          </a:p>
          <a:p>
            <a:r>
              <a:rPr lang="ja-JP" altLang="en-US" sz="1600" dirty="0" smtClean="0">
                <a:solidFill>
                  <a:schemeClr val="tx1"/>
                </a:solidFill>
              </a:rPr>
              <a:t>　　 ⇒事業計画に定める「量の見込み」（＝需要）と「確保の状況」（＝供給）により、</a:t>
            </a:r>
            <a:r>
              <a:rPr lang="ja-JP" altLang="en-US" sz="1600" u="sng" dirty="0" smtClean="0">
                <a:solidFill>
                  <a:schemeClr val="tx1"/>
                </a:solidFill>
              </a:rPr>
              <a:t>客観的に</a:t>
            </a:r>
            <a:endParaRPr lang="en-US" altLang="ja-JP" sz="1600" u="sng" dirty="0" smtClean="0">
              <a:solidFill>
                <a:schemeClr val="tx1"/>
              </a:solidFill>
            </a:endParaRPr>
          </a:p>
          <a:p>
            <a:r>
              <a:rPr lang="ja-JP" altLang="en-US" sz="1600" dirty="0" smtClean="0">
                <a:solidFill>
                  <a:schemeClr val="tx1"/>
                </a:solidFill>
              </a:rPr>
              <a:t>　　　　判断する。</a:t>
            </a:r>
            <a:endParaRPr lang="en-US" altLang="ja-JP" sz="1600" dirty="0" smtClean="0">
              <a:solidFill>
                <a:schemeClr val="tx1"/>
              </a:solidFill>
            </a:endParaRPr>
          </a:p>
        </p:txBody>
      </p:sp>
      <p:sp>
        <p:nvSpPr>
          <p:cNvPr id="6" name="角丸四角形 5"/>
          <p:cNvSpPr/>
          <p:nvPr/>
        </p:nvSpPr>
        <p:spPr>
          <a:xfrm>
            <a:off x="827584" y="3429000"/>
            <a:ext cx="4176464"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ポイント②　事業計画に基づく需給調整</a:t>
            </a:r>
            <a:endParaRPr kumimoji="1" lang="ja-JP" altLang="en-US" dirty="0"/>
          </a:p>
        </p:txBody>
      </p:sp>
      <p:sp>
        <p:nvSpPr>
          <p:cNvPr id="8" name="角丸四角形 7"/>
          <p:cNvSpPr/>
          <p:nvPr/>
        </p:nvSpPr>
        <p:spPr>
          <a:xfrm>
            <a:off x="827584" y="5229200"/>
            <a:ext cx="3168352"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ポイント③　</a:t>
            </a:r>
            <a:r>
              <a:rPr lang="ja-JP" altLang="en-US" dirty="0" smtClean="0"/>
              <a:t>他施策との連携</a:t>
            </a:r>
            <a:endParaRPr kumimoji="1" lang="ja-JP" altLang="en-US" dirty="0"/>
          </a:p>
        </p:txBody>
      </p:sp>
      <p:sp>
        <p:nvSpPr>
          <p:cNvPr id="11" name="右中かっこ 10"/>
          <p:cNvSpPr/>
          <p:nvPr/>
        </p:nvSpPr>
        <p:spPr>
          <a:xfrm>
            <a:off x="6804248" y="5805264"/>
            <a:ext cx="216024" cy="504056"/>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1005</TotalTime>
  <Words>1003</Words>
  <Application>Microsoft Office PowerPoint</Application>
  <PresentationFormat>画面に合わせる (4:3)</PresentationFormat>
  <Paragraphs>142</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基本指針の概要について</vt:lpstr>
      <vt:lpstr>基本指針の位置づけ</vt:lpstr>
      <vt:lpstr>子ども・子育て新制度における市町村の役割</vt:lpstr>
      <vt:lpstr>子ども・子育て新制度における都道府県の役割</vt:lpstr>
      <vt:lpstr>スライド 5</vt:lpstr>
      <vt:lpstr>スライド 6</vt:lpstr>
      <vt:lpstr>スライド 7</vt:lpstr>
      <vt:lpstr>スライド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子ども・子育て新制度における市町村の役割</dc:title>
  <dc:creator>ioas_user</dc:creator>
  <cp:lastModifiedBy>ioas_user</cp:lastModifiedBy>
  <cp:revision>93</cp:revision>
  <dcterms:created xsi:type="dcterms:W3CDTF">2013-07-25T00:35:24Z</dcterms:created>
  <dcterms:modified xsi:type="dcterms:W3CDTF">2013-08-08T08:07:11Z</dcterms:modified>
</cp:coreProperties>
</file>